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17.xml" ContentType="application/vnd.openxmlformats-officedocument.presentationml.notesSlide+xml"/>
  <Override PartName="/ppt/embeddings/oleObject4.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20.xml" ContentType="application/vnd.openxmlformats-officedocument.presentationml.notesSlide+xml"/>
  <Override PartName="/ppt/embeddings/oleObject10.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 id="2147483766" r:id="rId2"/>
  </p:sldMasterIdLst>
  <p:notesMasterIdLst>
    <p:notesMasterId r:id="rId149"/>
  </p:notesMasterIdLst>
  <p:handoutMasterIdLst>
    <p:handoutMasterId r:id="rId150"/>
  </p:handoutMasterIdLst>
  <p:sldIdLst>
    <p:sldId id="668" r:id="rId3"/>
    <p:sldId id="626" r:id="rId4"/>
    <p:sldId id="627" r:id="rId5"/>
    <p:sldId id="419" r:id="rId6"/>
    <p:sldId id="628" r:id="rId7"/>
    <p:sldId id="629" r:id="rId8"/>
    <p:sldId id="637" r:id="rId9"/>
    <p:sldId id="420" r:id="rId10"/>
    <p:sldId id="421" r:id="rId11"/>
    <p:sldId id="638" r:id="rId12"/>
    <p:sldId id="545" r:id="rId13"/>
    <p:sldId id="302" r:id="rId14"/>
    <p:sldId id="425" r:id="rId15"/>
    <p:sldId id="426" r:id="rId16"/>
    <p:sldId id="427" r:id="rId17"/>
    <p:sldId id="428" r:id="rId18"/>
    <p:sldId id="546" r:id="rId19"/>
    <p:sldId id="547" r:id="rId20"/>
    <p:sldId id="548" r:id="rId21"/>
    <p:sldId id="549" r:id="rId22"/>
    <p:sldId id="550" r:id="rId23"/>
    <p:sldId id="551" r:id="rId24"/>
    <p:sldId id="429" r:id="rId25"/>
    <p:sldId id="430" r:id="rId26"/>
    <p:sldId id="458" r:id="rId27"/>
    <p:sldId id="431" r:id="rId28"/>
    <p:sldId id="459" r:id="rId29"/>
    <p:sldId id="433" r:id="rId30"/>
    <p:sldId id="552" r:id="rId31"/>
    <p:sldId id="553" r:id="rId32"/>
    <p:sldId id="554" r:id="rId33"/>
    <p:sldId id="555" r:id="rId34"/>
    <p:sldId id="556" r:id="rId35"/>
    <p:sldId id="557" r:id="rId36"/>
    <p:sldId id="558" r:id="rId37"/>
    <p:sldId id="460" r:id="rId38"/>
    <p:sldId id="435" r:id="rId39"/>
    <p:sldId id="561" r:id="rId40"/>
    <p:sldId id="639" r:id="rId41"/>
    <p:sldId id="565" r:id="rId42"/>
    <p:sldId id="436" r:id="rId43"/>
    <p:sldId id="461" r:id="rId44"/>
    <p:sldId id="438" r:id="rId45"/>
    <p:sldId id="631" r:id="rId46"/>
    <p:sldId id="630" r:id="rId47"/>
    <p:sldId id="528" r:id="rId48"/>
    <p:sldId id="529" r:id="rId49"/>
    <p:sldId id="536" r:id="rId50"/>
    <p:sldId id="537" r:id="rId51"/>
    <p:sldId id="538" r:id="rId52"/>
    <p:sldId id="568" r:id="rId53"/>
    <p:sldId id="569" r:id="rId54"/>
    <p:sldId id="570" r:id="rId55"/>
    <p:sldId id="571" r:id="rId56"/>
    <p:sldId id="572" r:id="rId57"/>
    <p:sldId id="462" r:id="rId58"/>
    <p:sldId id="444" r:id="rId59"/>
    <p:sldId id="445" r:id="rId60"/>
    <p:sldId id="446" r:id="rId61"/>
    <p:sldId id="447" r:id="rId62"/>
    <p:sldId id="463" r:id="rId63"/>
    <p:sldId id="642" r:id="rId64"/>
    <p:sldId id="573" r:id="rId65"/>
    <p:sldId id="468" r:id="rId66"/>
    <p:sldId id="450" r:id="rId67"/>
    <p:sldId id="451" r:id="rId68"/>
    <p:sldId id="452" r:id="rId69"/>
    <p:sldId id="453" r:id="rId70"/>
    <p:sldId id="641" r:id="rId71"/>
    <p:sldId id="464" r:id="rId72"/>
    <p:sldId id="455" r:id="rId73"/>
    <p:sldId id="465" r:id="rId74"/>
    <p:sldId id="457" r:id="rId75"/>
    <p:sldId id="566" r:id="rId76"/>
    <p:sldId id="567" r:id="rId77"/>
    <p:sldId id="467" r:id="rId78"/>
    <p:sldId id="470" r:id="rId79"/>
    <p:sldId id="471" r:id="rId80"/>
    <p:sldId id="640" r:id="rId81"/>
    <p:sldId id="494" r:id="rId82"/>
    <p:sldId id="495" r:id="rId83"/>
    <p:sldId id="496" r:id="rId84"/>
    <p:sldId id="577" r:id="rId85"/>
    <p:sldId id="578" r:id="rId86"/>
    <p:sldId id="579" r:id="rId87"/>
    <p:sldId id="644" r:id="rId88"/>
    <p:sldId id="645" r:id="rId89"/>
    <p:sldId id="646" r:id="rId90"/>
    <p:sldId id="647" r:id="rId91"/>
    <p:sldId id="648" r:id="rId92"/>
    <p:sldId id="649" r:id="rId93"/>
    <p:sldId id="650" r:id="rId94"/>
    <p:sldId id="651" r:id="rId95"/>
    <p:sldId id="652" r:id="rId96"/>
    <p:sldId id="653" r:id="rId97"/>
    <p:sldId id="654" r:id="rId98"/>
    <p:sldId id="655" r:id="rId99"/>
    <p:sldId id="656" r:id="rId100"/>
    <p:sldId id="657" r:id="rId101"/>
    <p:sldId id="658" r:id="rId102"/>
    <p:sldId id="659" r:id="rId103"/>
    <p:sldId id="660" r:id="rId104"/>
    <p:sldId id="661" r:id="rId105"/>
    <p:sldId id="662" r:id="rId106"/>
    <p:sldId id="663" r:id="rId107"/>
    <p:sldId id="664" r:id="rId108"/>
    <p:sldId id="671" r:id="rId109"/>
    <p:sldId id="583" r:id="rId110"/>
    <p:sldId id="587" r:id="rId111"/>
    <p:sldId id="588" r:id="rId112"/>
    <p:sldId id="589" r:id="rId113"/>
    <p:sldId id="590" r:id="rId114"/>
    <p:sldId id="591" r:id="rId115"/>
    <p:sldId id="592" r:id="rId116"/>
    <p:sldId id="593" r:id="rId117"/>
    <p:sldId id="635" r:id="rId118"/>
    <p:sldId id="595" r:id="rId119"/>
    <p:sldId id="596" r:id="rId120"/>
    <p:sldId id="597" r:id="rId121"/>
    <p:sldId id="598" r:id="rId122"/>
    <p:sldId id="599" r:id="rId123"/>
    <p:sldId id="600" r:id="rId124"/>
    <p:sldId id="601" r:id="rId125"/>
    <p:sldId id="602" r:id="rId126"/>
    <p:sldId id="603" r:id="rId127"/>
    <p:sldId id="604" r:id="rId128"/>
    <p:sldId id="605" r:id="rId129"/>
    <p:sldId id="606" r:id="rId130"/>
    <p:sldId id="607" r:id="rId131"/>
    <p:sldId id="636" r:id="rId132"/>
    <p:sldId id="609" r:id="rId133"/>
    <p:sldId id="610" r:id="rId134"/>
    <p:sldId id="625" r:id="rId135"/>
    <p:sldId id="611" r:id="rId136"/>
    <p:sldId id="612" r:id="rId137"/>
    <p:sldId id="613" r:id="rId138"/>
    <p:sldId id="614" r:id="rId139"/>
    <p:sldId id="615" r:id="rId140"/>
    <p:sldId id="616" r:id="rId141"/>
    <p:sldId id="617" r:id="rId142"/>
    <p:sldId id="618" r:id="rId143"/>
    <p:sldId id="619" r:id="rId144"/>
    <p:sldId id="665" r:id="rId145"/>
    <p:sldId id="666" r:id="rId146"/>
    <p:sldId id="667" r:id="rId147"/>
    <p:sldId id="670" r:id="rId148"/>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clrMode="bw" frameSlides="1"/>
  <p:clrMru>
    <a:srgbClr val="FFFF7D"/>
    <a:srgbClr val="CDACE6"/>
    <a:srgbClr val="C5F0FF"/>
    <a:srgbClr val="8FE2FF"/>
    <a:srgbClr val="FFCD9B"/>
    <a:srgbClr val="B9DBAD"/>
    <a:srgbClr val="FFFF8F"/>
    <a:srgbClr val="FFFFD5"/>
    <a:srgbClr val="61BBFF"/>
    <a:srgbClr val="5BB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787" autoAdjust="0"/>
    <p:restoredTop sz="92814" autoAdjust="0"/>
  </p:normalViewPr>
  <p:slideViewPr>
    <p:cSldViewPr showGuides="1">
      <p:cViewPr>
        <p:scale>
          <a:sx n="80" d="100"/>
          <a:sy n="80" d="100"/>
        </p:scale>
        <p:origin x="-2112" y="-54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Lst>
  </p:outlineViewPr>
  <p:notesTextViewPr>
    <p:cViewPr>
      <p:scale>
        <a:sx n="100" d="100"/>
        <a:sy n="100" d="100"/>
      </p:scale>
      <p:origin x="0" y="0"/>
    </p:cViewPr>
  </p:notesTextViewPr>
  <p:sorterViewPr>
    <p:cViewPr>
      <p:scale>
        <a:sx n="128" d="100"/>
        <a:sy n="128" d="100"/>
      </p:scale>
      <p:origin x="0" y="0"/>
    </p:cViewPr>
  </p:sorterViewPr>
  <p:notesViewPr>
    <p:cSldViewPr showGuides="1">
      <p:cViewPr varScale="1">
        <p:scale>
          <a:sx n="57" d="100"/>
          <a:sy n="57" d="100"/>
        </p:scale>
        <p:origin x="-1836"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150" Type="http://schemas.openxmlformats.org/officeDocument/2006/relationships/handoutMaster" Target="handoutMasters/handoutMaster1.xml"/><Relationship Id="rId151" Type="http://schemas.openxmlformats.org/officeDocument/2006/relationships/printerSettings" Target="printerSettings/printerSettings1.bin"/><Relationship Id="rId152" Type="http://schemas.openxmlformats.org/officeDocument/2006/relationships/presProps" Target="presProps.xml"/><Relationship Id="rId153" Type="http://schemas.openxmlformats.org/officeDocument/2006/relationships/viewProps" Target="viewProps.xml"/><Relationship Id="rId154" Type="http://schemas.openxmlformats.org/officeDocument/2006/relationships/theme" Target="theme/theme1.xml"/><Relationship Id="rId155"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slide" Target="slides/slide136.xml"/><Relationship Id="rId139" Type="http://schemas.openxmlformats.org/officeDocument/2006/relationships/slide" Target="slides/slide13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40" Type="http://schemas.openxmlformats.org/officeDocument/2006/relationships/slide" Target="slides/slide138.xml"/><Relationship Id="rId141" Type="http://schemas.openxmlformats.org/officeDocument/2006/relationships/slide" Target="slides/slide139.xml"/><Relationship Id="rId142" Type="http://schemas.openxmlformats.org/officeDocument/2006/relationships/slide" Target="slides/slide140.xml"/><Relationship Id="rId143" Type="http://schemas.openxmlformats.org/officeDocument/2006/relationships/slide" Target="slides/slide141.xml"/><Relationship Id="rId144" Type="http://schemas.openxmlformats.org/officeDocument/2006/relationships/slide" Target="slides/slide142.xml"/><Relationship Id="rId145" Type="http://schemas.openxmlformats.org/officeDocument/2006/relationships/slide" Target="slides/slide143.xml"/><Relationship Id="rId146" Type="http://schemas.openxmlformats.org/officeDocument/2006/relationships/slide" Target="slides/slide144.xml"/><Relationship Id="rId147" Type="http://schemas.openxmlformats.org/officeDocument/2006/relationships/slide" Target="slides/slide145.xml"/><Relationship Id="rId148" Type="http://schemas.openxmlformats.org/officeDocument/2006/relationships/slide" Target="slides/slide146.xml"/><Relationship Id="rId14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1" Type="http://schemas.openxmlformats.org/officeDocument/2006/relationships/slide" Target="slides/slide96.xml"/><Relationship Id="rId12" Type="http://schemas.openxmlformats.org/officeDocument/2006/relationships/slide" Target="slides/slide102.xml"/><Relationship Id="rId13" Type="http://schemas.openxmlformats.org/officeDocument/2006/relationships/slide" Target="slides/slide109.xml"/><Relationship Id="rId14" Type="http://schemas.openxmlformats.org/officeDocument/2006/relationships/slide" Target="slides/slide111.xml"/><Relationship Id="rId15" Type="http://schemas.openxmlformats.org/officeDocument/2006/relationships/slide" Target="slides/slide113.xml"/><Relationship Id="rId16" Type="http://schemas.openxmlformats.org/officeDocument/2006/relationships/slide" Target="slides/slide115.xml"/><Relationship Id="rId17" Type="http://schemas.openxmlformats.org/officeDocument/2006/relationships/slide" Target="slides/slide129.xml"/><Relationship Id="rId18" Type="http://schemas.openxmlformats.org/officeDocument/2006/relationships/slide" Target="slides/slide136.xml"/><Relationship Id="rId19" Type="http://schemas.openxmlformats.org/officeDocument/2006/relationships/slide" Target="slides/slide139.xml"/><Relationship Id="rId1" Type="http://schemas.openxmlformats.org/officeDocument/2006/relationships/slide" Target="slides/slide27.xml"/><Relationship Id="rId2" Type="http://schemas.openxmlformats.org/officeDocument/2006/relationships/slide" Target="slides/slide36.xml"/><Relationship Id="rId3" Type="http://schemas.openxmlformats.org/officeDocument/2006/relationships/slide" Target="slides/slide42.xml"/><Relationship Id="rId4" Type="http://schemas.openxmlformats.org/officeDocument/2006/relationships/slide" Target="slides/slide56.xml"/><Relationship Id="rId5" Type="http://schemas.openxmlformats.org/officeDocument/2006/relationships/slide" Target="slides/slide61.xml"/><Relationship Id="rId6" Type="http://schemas.openxmlformats.org/officeDocument/2006/relationships/slide" Target="slides/slide70.xml"/><Relationship Id="rId7" Type="http://schemas.openxmlformats.org/officeDocument/2006/relationships/slide" Target="slides/slide72.xml"/><Relationship Id="rId8" Type="http://schemas.openxmlformats.org/officeDocument/2006/relationships/slide" Target="slides/slide76.xml"/><Relationship Id="rId9" Type="http://schemas.openxmlformats.org/officeDocument/2006/relationships/slide" Target="slides/slide91.xml"/><Relationship Id="rId10" Type="http://schemas.openxmlformats.org/officeDocument/2006/relationships/slide" Target="slides/slide9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1"/>
            <a:ext cx="3037840" cy="46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47" tIns="46324" rIns="92647" bIns="46324" numCol="1" anchor="t" anchorCtr="0" compatLnSpc="1">
            <a:prstTxWarp prst="textNoShape">
              <a:avLst/>
            </a:prstTxWarp>
          </a:bodyPr>
          <a:lstStyle>
            <a:lvl1pPr>
              <a:defRPr sz="1200" smtClean="0"/>
            </a:lvl1pPr>
          </a:lstStyle>
          <a:p>
            <a:pPr>
              <a:defRPr/>
            </a:pPr>
            <a:endParaRPr lang="en-US"/>
          </a:p>
        </p:txBody>
      </p:sp>
      <p:sp>
        <p:nvSpPr>
          <p:cNvPr id="48131" name="Rectangle 3"/>
          <p:cNvSpPr>
            <a:spLocks noGrp="1" noChangeArrowheads="1"/>
          </p:cNvSpPr>
          <p:nvPr>
            <p:ph type="dt" sz="quarter" idx="1"/>
          </p:nvPr>
        </p:nvSpPr>
        <p:spPr bwMode="auto">
          <a:xfrm>
            <a:off x="3972560" y="1"/>
            <a:ext cx="3037840" cy="46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47" tIns="46324" rIns="92647" bIns="46324" numCol="1" anchor="t" anchorCtr="0" compatLnSpc="1">
            <a:prstTxWarp prst="textNoShape">
              <a:avLst/>
            </a:prstTxWarp>
          </a:bodyPr>
          <a:lstStyle>
            <a:lvl1pPr algn="r">
              <a:defRPr sz="1200" smtClean="0"/>
            </a:lvl1pPr>
          </a:lstStyle>
          <a:p>
            <a:pPr>
              <a:defRPr/>
            </a:pPr>
            <a:endParaRPr lang="en-US"/>
          </a:p>
        </p:txBody>
      </p:sp>
      <p:sp>
        <p:nvSpPr>
          <p:cNvPr id="48132" name="Rectangle 4"/>
          <p:cNvSpPr>
            <a:spLocks noGrp="1" noChangeArrowheads="1"/>
          </p:cNvSpPr>
          <p:nvPr>
            <p:ph type="ftr" sz="quarter" idx="2"/>
          </p:nvPr>
        </p:nvSpPr>
        <p:spPr bwMode="auto">
          <a:xfrm>
            <a:off x="0" y="8831421"/>
            <a:ext cx="3037840" cy="464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47" tIns="46324" rIns="92647" bIns="46324" numCol="1" anchor="b" anchorCtr="0" compatLnSpc="1">
            <a:prstTxWarp prst="textNoShape">
              <a:avLst/>
            </a:prstTxWarp>
          </a:bodyPr>
          <a:lstStyle>
            <a:lvl1pPr>
              <a:defRPr sz="1200" smtClean="0"/>
            </a:lvl1pPr>
          </a:lstStyle>
          <a:p>
            <a:pPr>
              <a:defRPr/>
            </a:pPr>
            <a:endParaRPr lang="en-US"/>
          </a:p>
        </p:txBody>
      </p:sp>
      <p:sp>
        <p:nvSpPr>
          <p:cNvPr id="48134" name="Rectangle 6"/>
          <p:cNvSpPr>
            <a:spLocks noGrp="1" noChangeArrowheads="1"/>
          </p:cNvSpPr>
          <p:nvPr>
            <p:ph type="sldNum" sz="quarter" idx="3"/>
          </p:nvPr>
        </p:nvSpPr>
        <p:spPr bwMode="auto">
          <a:xfrm>
            <a:off x="3972560" y="8820235"/>
            <a:ext cx="3037840" cy="460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47" tIns="46324" rIns="92647" bIns="46324" numCol="1" anchor="b" anchorCtr="0" compatLnSpc="1">
            <a:prstTxWarp prst="textNoShape">
              <a:avLst/>
            </a:prstTxWarp>
          </a:bodyPr>
          <a:lstStyle>
            <a:lvl1pPr algn="r">
              <a:defRPr sz="1200" smtClean="0"/>
            </a:lvl1pPr>
          </a:lstStyle>
          <a:p>
            <a:pPr>
              <a:defRPr/>
            </a:pPr>
            <a:fld id="{4CDD1365-B0ED-4602-A320-DC25A702DD24}" type="slidenum">
              <a:rPr lang="en-US"/>
              <a:pPr>
                <a:defRPr/>
              </a:pPr>
              <a:t>‹#›</a:t>
            </a:fld>
            <a:endParaRPr lang="en-US"/>
          </a:p>
        </p:txBody>
      </p:sp>
    </p:spTree>
    <p:extLst>
      <p:ext uri="{BB962C8B-B14F-4D97-AF65-F5344CB8AC3E}">
        <p14:creationId xmlns:p14="http://schemas.microsoft.com/office/powerpoint/2010/main" val="24509510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1"/>
            <a:ext cx="3037840" cy="46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47" tIns="46324" rIns="92647" bIns="46324" numCol="1" anchor="t" anchorCtr="0" compatLnSpc="1">
            <a:prstTxWarp prst="textNoShape">
              <a:avLst/>
            </a:prstTxWarp>
          </a:bodyPr>
          <a:lstStyle>
            <a:lvl1pPr>
              <a:defRPr sz="1200" smtClean="0"/>
            </a:lvl1pPr>
          </a:lstStyle>
          <a:p>
            <a:pPr>
              <a:defRPr/>
            </a:pPr>
            <a:endParaRPr lang="en-US"/>
          </a:p>
        </p:txBody>
      </p:sp>
      <p:sp>
        <p:nvSpPr>
          <p:cNvPr id="1027" name="Rectangle 3"/>
          <p:cNvSpPr>
            <a:spLocks noGrp="1" noChangeArrowheads="1"/>
          </p:cNvSpPr>
          <p:nvPr>
            <p:ph type="dt" idx="1"/>
          </p:nvPr>
        </p:nvSpPr>
        <p:spPr bwMode="auto">
          <a:xfrm>
            <a:off x="3972560" y="1"/>
            <a:ext cx="3037840" cy="46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47" tIns="46324" rIns="92647" bIns="46324" numCol="1" anchor="t" anchorCtr="0" compatLnSpc="1">
            <a:prstTxWarp prst="textNoShape">
              <a:avLst/>
            </a:prstTxWarp>
          </a:bodyPr>
          <a:lstStyle>
            <a:lvl1pPr algn="r">
              <a:defRPr sz="1200" smtClean="0"/>
            </a:lvl1pPr>
          </a:lstStyle>
          <a:p>
            <a:pPr>
              <a:defRPr/>
            </a:pPr>
            <a:endParaRPr lang="en-US"/>
          </a:p>
        </p:txBody>
      </p:sp>
      <p:sp>
        <p:nvSpPr>
          <p:cNvPr id="130052" name="Rectangle 4"/>
          <p:cNvSpPr>
            <a:spLocks noGrp="1" noRot="1" noChangeAspect="1" noChangeArrowheads="1" noTextEdit="1"/>
          </p:cNvSpPr>
          <p:nvPr>
            <p:ph type="sldImg" idx="2"/>
          </p:nvPr>
        </p:nvSpPr>
        <p:spPr bwMode="auto">
          <a:xfrm>
            <a:off x="1184275" y="698500"/>
            <a:ext cx="4645025" cy="34845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9" name="Rectangle 5"/>
          <p:cNvSpPr>
            <a:spLocks noGrp="1" noChangeArrowheads="1"/>
          </p:cNvSpPr>
          <p:nvPr>
            <p:ph type="body" sz="quarter" idx="3"/>
          </p:nvPr>
        </p:nvSpPr>
        <p:spPr bwMode="auto">
          <a:xfrm>
            <a:off x="934720" y="4416509"/>
            <a:ext cx="5140960" cy="4181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47" tIns="46324" rIns="92647" bIns="4632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30" name="Rectangle 6"/>
          <p:cNvSpPr>
            <a:spLocks noGrp="1" noChangeArrowheads="1"/>
          </p:cNvSpPr>
          <p:nvPr>
            <p:ph type="ftr" sz="quarter" idx="4"/>
          </p:nvPr>
        </p:nvSpPr>
        <p:spPr bwMode="auto">
          <a:xfrm>
            <a:off x="0" y="8831421"/>
            <a:ext cx="3037840" cy="464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47" tIns="46324" rIns="92647" bIns="46324" numCol="1" anchor="b" anchorCtr="0" compatLnSpc="1">
            <a:prstTxWarp prst="textNoShape">
              <a:avLst/>
            </a:prstTxWarp>
          </a:bodyPr>
          <a:lstStyle>
            <a:lvl1pPr>
              <a:defRPr sz="1200" smtClean="0"/>
            </a:lvl1pPr>
          </a:lstStyle>
          <a:p>
            <a:pPr>
              <a:defRPr/>
            </a:pPr>
            <a:endParaRPr lang="en-US"/>
          </a:p>
        </p:txBody>
      </p:sp>
      <p:sp>
        <p:nvSpPr>
          <p:cNvPr id="1031" name="Rectangle 7"/>
          <p:cNvSpPr>
            <a:spLocks noGrp="1" noChangeArrowheads="1"/>
          </p:cNvSpPr>
          <p:nvPr>
            <p:ph type="sldNum" sz="quarter" idx="5"/>
          </p:nvPr>
        </p:nvSpPr>
        <p:spPr bwMode="auto">
          <a:xfrm>
            <a:off x="3972560" y="8831421"/>
            <a:ext cx="3037840" cy="464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47" tIns="46324" rIns="92647" bIns="46324" numCol="1" anchor="b" anchorCtr="0" compatLnSpc="1">
            <a:prstTxWarp prst="textNoShape">
              <a:avLst/>
            </a:prstTxWarp>
          </a:bodyPr>
          <a:lstStyle>
            <a:lvl1pPr algn="r">
              <a:defRPr sz="1200" smtClean="0"/>
            </a:lvl1pPr>
          </a:lstStyle>
          <a:p>
            <a:pPr>
              <a:defRPr/>
            </a:pPr>
            <a:fld id="{F900E2EB-6B64-48CA-962D-FF378BD3D808}" type="slidenum">
              <a:rPr lang="en-US"/>
              <a:pPr>
                <a:defRPr/>
              </a:pPr>
              <a:t>‹#›</a:t>
            </a:fld>
            <a:endParaRPr lang="en-US"/>
          </a:p>
        </p:txBody>
      </p:sp>
    </p:spTree>
    <p:extLst>
      <p:ext uri="{BB962C8B-B14F-4D97-AF65-F5344CB8AC3E}">
        <p14:creationId xmlns:p14="http://schemas.microsoft.com/office/powerpoint/2010/main" val="41948380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450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00E2EB-6B64-48CA-962D-FF378BD3D808}" type="slidenum">
              <a:rPr lang="en-US" smtClean="0"/>
              <a:pPr>
                <a:defRPr/>
              </a:pPr>
              <a:t>2</a:t>
            </a:fld>
            <a:endParaRPr lang="en-US"/>
          </a:p>
        </p:txBody>
      </p:sp>
    </p:spTree>
    <p:extLst>
      <p:ext uri="{BB962C8B-B14F-4D97-AF65-F5344CB8AC3E}">
        <p14:creationId xmlns:p14="http://schemas.microsoft.com/office/powerpoint/2010/main" val="89114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52757" indent="-289522" eaLnBrk="0" hangingPunct="0">
              <a:defRPr sz="2400">
                <a:solidFill>
                  <a:schemeClr val="tx1"/>
                </a:solidFill>
                <a:latin typeface="Times New Roman" pitchFamily="18" charset="0"/>
              </a:defRPr>
            </a:lvl2pPr>
            <a:lvl3pPr marL="1158088" indent="-231618" eaLnBrk="0" hangingPunct="0">
              <a:defRPr sz="2400">
                <a:solidFill>
                  <a:schemeClr val="tx1"/>
                </a:solidFill>
                <a:latin typeface="Times New Roman" pitchFamily="18" charset="0"/>
              </a:defRPr>
            </a:lvl3pPr>
            <a:lvl4pPr marL="1621323" indent="-231618" eaLnBrk="0" hangingPunct="0">
              <a:defRPr sz="2400">
                <a:solidFill>
                  <a:schemeClr val="tx1"/>
                </a:solidFill>
                <a:latin typeface="Times New Roman" pitchFamily="18" charset="0"/>
              </a:defRPr>
            </a:lvl4pPr>
            <a:lvl5pPr marL="2084558" indent="-231618" eaLnBrk="0" hangingPunct="0">
              <a:defRPr sz="2400">
                <a:solidFill>
                  <a:schemeClr val="tx1"/>
                </a:solidFill>
                <a:latin typeface="Times New Roman" pitchFamily="18" charset="0"/>
              </a:defRPr>
            </a:lvl5pPr>
            <a:lvl6pPr marL="2547793" indent="-231618" eaLnBrk="0" fontAlgn="base" hangingPunct="0">
              <a:spcBef>
                <a:spcPct val="0"/>
              </a:spcBef>
              <a:spcAft>
                <a:spcPct val="0"/>
              </a:spcAft>
              <a:defRPr sz="2400">
                <a:solidFill>
                  <a:schemeClr val="tx1"/>
                </a:solidFill>
                <a:latin typeface="Times New Roman" pitchFamily="18" charset="0"/>
              </a:defRPr>
            </a:lvl6pPr>
            <a:lvl7pPr marL="3011028" indent="-231618" eaLnBrk="0" fontAlgn="base" hangingPunct="0">
              <a:spcBef>
                <a:spcPct val="0"/>
              </a:spcBef>
              <a:spcAft>
                <a:spcPct val="0"/>
              </a:spcAft>
              <a:defRPr sz="2400">
                <a:solidFill>
                  <a:schemeClr val="tx1"/>
                </a:solidFill>
                <a:latin typeface="Times New Roman" pitchFamily="18" charset="0"/>
              </a:defRPr>
            </a:lvl7pPr>
            <a:lvl8pPr marL="3474263" indent="-231618" eaLnBrk="0" fontAlgn="base" hangingPunct="0">
              <a:spcBef>
                <a:spcPct val="0"/>
              </a:spcBef>
              <a:spcAft>
                <a:spcPct val="0"/>
              </a:spcAft>
              <a:defRPr sz="2400">
                <a:solidFill>
                  <a:schemeClr val="tx1"/>
                </a:solidFill>
                <a:latin typeface="Times New Roman" pitchFamily="18" charset="0"/>
              </a:defRPr>
            </a:lvl8pPr>
            <a:lvl9pPr marL="3937498" indent="-231618" eaLnBrk="0" fontAlgn="base" hangingPunct="0">
              <a:spcBef>
                <a:spcPct val="0"/>
              </a:spcBef>
              <a:spcAft>
                <a:spcPct val="0"/>
              </a:spcAft>
              <a:defRPr sz="2400">
                <a:solidFill>
                  <a:schemeClr val="tx1"/>
                </a:solidFill>
                <a:latin typeface="Times New Roman" pitchFamily="18" charset="0"/>
              </a:defRPr>
            </a:lvl9pPr>
          </a:lstStyle>
          <a:p>
            <a:pPr eaLnBrk="1" hangingPunct="1"/>
            <a:fld id="{928B5E2B-D34B-4DFD-AA08-D779FB4F988F}" type="slidenum">
              <a:rPr lang="en-US" sz="1200"/>
              <a:pPr eaLnBrk="1" hangingPunct="1"/>
              <a:t>60</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52757" indent="-289522" eaLnBrk="0" hangingPunct="0">
              <a:defRPr sz="2400">
                <a:solidFill>
                  <a:schemeClr val="tx1"/>
                </a:solidFill>
                <a:latin typeface="Times New Roman" pitchFamily="18" charset="0"/>
              </a:defRPr>
            </a:lvl2pPr>
            <a:lvl3pPr marL="1158088" indent="-231618" eaLnBrk="0" hangingPunct="0">
              <a:defRPr sz="2400">
                <a:solidFill>
                  <a:schemeClr val="tx1"/>
                </a:solidFill>
                <a:latin typeface="Times New Roman" pitchFamily="18" charset="0"/>
              </a:defRPr>
            </a:lvl3pPr>
            <a:lvl4pPr marL="1621323" indent="-231618" eaLnBrk="0" hangingPunct="0">
              <a:defRPr sz="2400">
                <a:solidFill>
                  <a:schemeClr val="tx1"/>
                </a:solidFill>
                <a:latin typeface="Times New Roman" pitchFamily="18" charset="0"/>
              </a:defRPr>
            </a:lvl4pPr>
            <a:lvl5pPr marL="2084558" indent="-231618" eaLnBrk="0" hangingPunct="0">
              <a:defRPr sz="2400">
                <a:solidFill>
                  <a:schemeClr val="tx1"/>
                </a:solidFill>
                <a:latin typeface="Times New Roman" pitchFamily="18" charset="0"/>
              </a:defRPr>
            </a:lvl5pPr>
            <a:lvl6pPr marL="2547793" indent="-231618" eaLnBrk="0" fontAlgn="base" hangingPunct="0">
              <a:spcBef>
                <a:spcPct val="0"/>
              </a:spcBef>
              <a:spcAft>
                <a:spcPct val="0"/>
              </a:spcAft>
              <a:defRPr sz="2400">
                <a:solidFill>
                  <a:schemeClr val="tx1"/>
                </a:solidFill>
                <a:latin typeface="Times New Roman" pitchFamily="18" charset="0"/>
              </a:defRPr>
            </a:lvl6pPr>
            <a:lvl7pPr marL="3011028" indent="-231618" eaLnBrk="0" fontAlgn="base" hangingPunct="0">
              <a:spcBef>
                <a:spcPct val="0"/>
              </a:spcBef>
              <a:spcAft>
                <a:spcPct val="0"/>
              </a:spcAft>
              <a:defRPr sz="2400">
                <a:solidFill>
                  <a:schemeClr val="tx1"/>
                </a:solidFill>
                <a:latin typeface="Times New Roman" pitchFamily="18" charset="0"/>
              </a:defRPr>
            </a:lvl7pPr>
            <a:lvl8pPr marL="3474263" indent="-231618" eaLnBrk="0" fontAlgn="base" hangingPunct="0">
              <a:spcBef>
                <a:spcPct val="0"/>
              </a:spcBef>
              <a:spcAft>
                <a:spcPct val="0"/>
              </a:spcAft>
              <a:defRPr sz="2400">
                <a:solidFill>
                  <a:schemeClr val="tx1"/>
                </a:solidFill>
                <a:latin typeface="Times New Roman" pitchFamily="18" charset="0"/>
              </a:defRPr>
            </a:lvl8pPr>
            <a:lvl9pPr marL="3937498" indent="-231618" eaLnBrk="0" fontAlgn="base" hangingPunct="0">
              <a:spcBef>
                <a:spcPct val="0"/>
              </a:spcBef>
              <a:spcAft>
                <a:spcPct val="0"/>
              </a:spcAft>
              <a:defRPr sz="2400">
                <a:solidFill>
                  <a:schemeClr val="tx1"/>
                </a:solidFill>
                <a:latin typeface="Times New Roman" pitchFamily="18" charset="0"/>
              </a:defRPr>
            </a:lvl9pPr>
          </a:lstStyle>
          <a:p>
            <a:pPr eaLnBrk="1" hangingPunct="1"/>
            <a:fld id="{BBDEBD7C-E9A3-4646-91CE-D8D53A3D11F5}" type="slidenum">
              <a:rPr lang="en-US" sz="1200"/>
              <a:pPr eaLnBrk="1" hangingPunct="1"/>
              <a:t>65</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52757" indent="-289522" eaLnBrk="0" hangingPunct="0">
              <a:defRPr sz="2400">
                <a:solidFill>
                  <a:schemeClr val="tx1"/>
                </a:solidFill>
                <a:latin typeface="Times New Roman" pitchFamily="18" charset="0"/>
              </a:defRPr>
            </a:lvl2pPr>
            <a:lvl3pPr marL="1158088" indent="-231618" eaLnBrk="0" hangingPunct="0">
              <a:defRPr sz="2400">
                <a:solidFill>
                  <a:schemeClr val="tx1"/>
                </a:solidFill>
                <a:latin typeface="Times New Roman" pitchFamily="18" charset="0"/>
              </a:defRPr>
            </a:lvl3pPr>
            <a:lvl4pPr marL="1621323" indent="-231618" eaLnBrk="0" hangingPunct="0">
              <a:defRPr sz="2400">
                <a:solidFill>
                  <a:schemeClr val="tx1"/>
                </a:solidFill>
                <a:latin typeface="Times New Roman" pitchFamily="18" charset="0"/>
              </a:defRPr>
            </a:lvl4pPr>
            <a:lvl5pPr marL="2084558" indent="-231618" eaLnBrk="0" hangingPunct="0">
              <a:defRPr sz="2400">
                <a:solidFill>
                  <a:schemeClr val="tx1"/>
                </a:solidFill>
                <a:latin typeface="Times New Roman" pitchFamily="18" charset="0"/>
              </a:defRPr>
            </a:lvl5pPr>
            <a:lvl6pPr marL="2547793" indent="-231618" eaLnBrk="0" fontAlgn="base" hangingPunct="0">
              <a:spcBef>
                <a:spcPct val="0"/>
              </a:spcBef>
              <a:spcAft>
                <a:spcPct val="0"/>
              </a:spcAft>
              <a:defRPr sz="2400">
                <a:solidFill>
                  <a:schemeClr val="tx1"/>
                </a:solidFill>
                <a:latin typeface="Times New Roman" pitchFamily="18" charset="0"/>
              </a:defRPr>
            </a:lvl6pPr>
            <a:lvl7pPr marL="3011028" indent="-231618" eaLnBrk="0" fontAlgn="base" hangingPunct="0">
              <a:spcBef>
                <a:spcPct val="0"/>
              </a:spcBef>
              <a:spcAft>
                <a:spcPct val="0"/>
              </a:spcAft>
              <a:defRPr sz="2400">
                <a:solidFill>
                  <a:schemeClr val="tx1"/>
                </a:solidFill>
                <a:latin typeface="Times New Roman" pitchFamily="18" charset="0"/>
              </a:defRPr>
            </a:lvl7pPr>
            <a:lvl8pPr marL="3474263" indent="-231618" eaLnBrk="0" fontAlgn="base" hangingPunct="0">
              <a:spcBef>
                <a:spcPct val="0"/>
              </a:spcBef>
              <a:spcAft>
                <a:spcPct val="0"/>
              </a:spcAft>
              <a:defRPr sz="2400">
                <a:solidFill>
                  <a:schemeClr val="tx1"/>
                </a:solidFill>
                <a:latin typeface="Times New Roman" pitchFamily="18" charset="0"/>
              </a:defRPr>
            </a:lvl8pPr>
            <a:lvl9pPr marL="3937498" indent="-231618" eaLnBrk="0" fontAlgn="base" hangingPunct="0">
              <a:spcBef>
                <a:spcPct val="0"/>
              </a:spcBef>
              <a:spcAft>
                <a:spcPct val="0"/>
              </a:spcAft>
              <a:defRPr sz="2400">
                <a:solidFill>
                  <a:schemeClr val="tx1"/>
                </a:solidFill>
                <a:latin typeface="Times New Roman" pitchFamily="18" charset="0"/>
              </a:defRPr>
            </a:lvl9pPr>
          </a:lstStyle>
          <a:p>
            <a:pPr eaLnBrk="1" hangingPunct="1"/>
            <a:fld id="{2FAA8473-FBD6-4400-A53D-9AA1742FDE6E}" type="slidenum">
              <a:rPr lang="en-US" sz="1200"/>
              <a:pPr eaLnBrk="1" hangingPunct="1"/>
              <a:t>66</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52757" indent="-289522" eaLnBrk="0" hangingPunct="0">
              <a:defRPr sz="2400">
                <a:solidFill>
                  <a:schemeClr val="tx1"/>
                </a:solidFill>
                <a:latin typeface="Times New Roman" pitchFamily="18" charset="0"/>
              </a:defRPr>
            </a:lvl2pPr>
            <a:lvl3pPr marL="1158088" indent="-231618" eaLnBrk="0" hangingPunct="0">
              <a:defRPr sz="2400">
                <a:solidFill>
                  <a:schemeClr val="tx1"/>
                </a:solidFill>
                <a:latin typeface="Times New Roman" pitchFamily="18" charset="0"/>
              </a:defRPr>
            </a:lvl3pPr>
            <a:lvl4pPr marL="1621323" indent="-231618" eaLnBrk="0" hangingPunct="0">
              <a:defRPr sz="2400">
                <a:solidFill>
                  <a:schemeClr val="tx1"/>
                </a:solidFill>
                <a:latin typeface="Times New Roman" pitchFamily="18" charset="0"/>
              </a:defRPr>
            </a:lvl4pPr>
            <a:lvl5pPr marL="2084558" indent="-231618" eaLnBrk="0" hangingPunct="0">
              <a:defRPr sz="2400">
                <a:solidFill>
                  <a:schemeClr val="tx1"/>
                </a:solidFill>
                <a:latin typeface="Times New Roman" pitchFamily="18" charset="0"/>
              </a:defRPr>
            </a:lvl5pPr>
            <a:lvl6pPr marL="2547793" indent="-231618" eaLnBrk="0" fontAlgn="base" hangingPunct="0">
              <a:spcBef>
                <a:spcPct val="0"/>
              </a:spcBef>
              <a:spcAft>
                <a:spcPct val="0"/>
              </a:spcAft>
              <a:defRPr sz="2400">
                <a:solidFill>
                  <a:schemeClr val="tx1"/>
                </a:solidFill>
                <a:latin typeface="Times New Roman" pitchFamily="18" charset="0"/>
              </a:defRPr>
            </a:lvl6pPr>
            <a:lvl7pPr marL="3011028" indent="-231618" eaLnBrk="0" fontAlgn="base" hangingPunct="0">
              <a:spcBef>
                <a:spcPct val="0"/>
              </a:spcBef>
              <a:spcAft>
                <a:spcPct val="0"/>
              </a:spcAft>
              <a:defRPr sz="2400">
                <a:solidFill>
                  <a:schemeClr val="tx1"/>
                </a:solidFill>
                <a:latin typeface="Times New Roman" pitchFamily="18" charset="0"/>
              </a:defRPr>
            </a:lvl7pPr>
            <a:lvl8pPr marL="3474263" indent="-231618" eaLnBrk="0" fontAlgn="base" hangingPunct="0">
              <a:spcBef>
                <a:spcPct val="0"/>
              </a:spcBef>
              <a:spcAft>
                <a:spcPct val="0"/>
              </a:spcAft>
              <a:defRPr sz="2400">
                <a:solidFill>
                  <a:schemeClr val="tx1"/>
                </a:solidFill>
                <a:latin typeface="Times New Roman" pitchFamily="18" charset="0"/>
              </a:defRPr>
            </a:lvl8pPr>
            <a:lvl9pPr marL="3937498" indent="-231618" eaLnBrk="0" fontAlgn="base" hangingPunct="0">
              <a:spcBef>
                <a:spcPct val="0"/>
              </a:spcBef>
              <a:spcAft>
                <a:spcPct val="0"/>
              </a:spcAft>
              <a:defRPr sz="2400">
                <a:solidFill>
                  <a:schemeClr val="tx1"/>
                </a:solidFill>
                <a:latin typeface="Times New Roman" pitchFamily="18" charset="0"/>
              </a:defRPr>
            </a:lvl9pPr>
          </a:lstStyle>
          <a:p>
            <a:pPr eaLnBrk="1" hangingPunct="1"/>
            <a:fld id="{76BB25E3-4D8E-4A51-8375-7458666D07D5}" type="slidenum">
              <a:rPr lang="en-US" sz="1200"/>
              <a:pPr eaLnBrk="1" hangingPunct="1"/>
              <a:t>67</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52757" indent="-289522" eaLnBrk="0" hangingPunct="0">
              <a:defRPr sz="2400">
                <a:solidFill>
                  <a:schemeClr val="tx1"/>
                </a:solidFill>
                <a:latin typeface="Times New Roman" pitchFamily="18" charset="0"/>
              </a:defRPr>
            </a:lvl2pPr>
            <a:lvl3pPr marL="1158088" indent="-231618" eaLnBrk="0" hangingPunct="0">
              <a:defRPr sz="2400">
                <a:solidFill>
                  <a:schemeClr val="tx1"/>
                </a:solidFill>
                <a:latin typeface="Times New Roman" pitchFamily="18" charset="0"/>
              </a:defRPr>
            </a:lvl3pPr>
            <a:lvl4pPr marL="1621323" indent="-231618" eaLnBrk="0" hangingPunct="0">
              <a:defRPr sz="2400">
                <a:solidFill>
                  <a:schemeClr val="tx1"/>
                </a:solidFill>
                <a:latin typeface="Times New Roman" pitchFamily="18" charset="0"/>
              </a:defRPr>
            </a:lvl4pPr>
            <a:lvl5pPr marL="2084558" indent="-231618" eaLnBrk="0" hangingPunct="0">
              <a:defRPr sz="2400">
                <a:solidFill>
                  <a:schemeClr val="tx1"/>
                </a:solidFill>
                <a:latin typeface="Times New Roman" pitchFamily="18" charset="0"/>
              </a:defRPr>
            </a:lvl5pPr>
            <a:lvl6pPr marL="2547793" indent="-231618" eaLnBrk="0" fontAlgn="base" hangingPunct="0">
              <a:spcBef>
                <a:spcPct val="0"/>
              </a:spcBef>
              <a:spcAft>
                <a:spcPct val="0"/>
              </a:spcAft>
              <a:defRPr sz="2400">
                <a:solidFill>
                  <a:schemeClr val="tx1"/>
                </a:solidFill>
                <a:latin typeface="Times New Roman" pitchFamily="18" charset="0"/>
              </a:defRPr>
            </a:lvl6pPr>
            <a:lvl7pPr marL="3011028" indent="-231618" eaLnBrk="0" fontAlgn="base" hangingPunct="0">
              <a:spcBef>
                <a:spcPct val="0"/>
              </a:spcBef>
              <a:spcAft>
                <a:spcPct val="0"/>
              </a:spcAft>
              <a:defRPr sz="2400">
                <a:solidFill>
                  <a:schemeClr val="tx1"/>
                </a:solidFill>
                <a:latin typeface="Times New Roman" pitchFamily="18" charset="0"/>
              </a:defRPr>
            </a:lvl7pPr>
            <a:lvl8pPr marL="3474263" indent="-231618" eaLnBrk="0" fontAlgn="base" hangingPunct="0">
              <a:spcBef>
                <a:spcPct val="0"/>
              </a:spcBef>
              <a:spcAft>
                <a:spcPct val="0"/>
              </a:spcAft>
              <a:defRPr sz="2400">
                <a:solidFill>
                  <a:schemeClr val="tx1"/>
                </a:solidFill>
                <a:latin typeface="Times New Roman" pitchFamily="18" charset="0"/>
              </a:defRPr>
            </a:lvl8pPr>
            <a:lvl9pPr marL="3937498" indent="-231618" eaLnBrk="0" fontAlgn="base" hangingPunct="0">
              <a:spcBef>
                <a:spcPct val="0"/>
              </a:spcBef>
              <a:spcAft>
                <a:spcPct val="0"/>
              </a:spcAft>
              <a:defRPr sz="2400">
                <a:solidFill>
                  <a:schemeClr val="tx1"/>
                </a:solidFill>
                <a:latin typeface="Times New Roman" pitchFamily="18" charset="0"/>
              </a:defRPr>
            </a:lvl9pPr>
          </a:lstStyle>
          <a:p>
            <a:pPr eaLnBrk="1" hangingPunct="1"/>
            <a:fld id="{83808752-89CC-4301-8675-F5D561E408D0}" type="slidenum">
              <a:rPr lang="en-US" sz="1200"/>
              <a:pPr eaLnBrk="1" hangingPunct="1"/>
              <a:t>68</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52757" indent="-289522" eaLnBrk="0" hangingPunct="0">
              <a:defRPr sz="2400">
                <a:solidFill>
                  <a:schemeClr val="tx1"/>
                </a:solidFill>
                <a:latin typeface="Times New Roman" pitchFamily="18" charset="0"/>
              </a:defRPr>
            </a:lvl2pPr>
            <a:lvl3pPr marL="1158088" indent="-231618" eaLnBrk="0" hangingPunct="0">
              <a:defRPr sz="2400">
                <a:solidFill>
                  <a:schemeClr val="tx1"/>
                </a:solidFill>
                <a:latin typeface="Times New Roman" pitchFamily="18" charset="0"/>
              </a:defRPr>
            </a:lvl3pPr>
            <a:lvl4pPr marL="1621323" indent="-231618" eaLnBrk="0" hangingPunct="0">
              <a:defRPr sz="2400">
                <a:solidFill>
                  <a:schemeClr val="tx1"/>
                </a:solidFill>
                <a:latin typeface="Times New Roman" pitchFamily="18" charset="0"/>
              </a:defRPr>
            </a:lvl4pPr>
            <a:lvl5pPr marL="2084558" indent="-231618" eaLnBrk="0" hangingPunct="0">
              <a:defRPr sz="2400">
                <a:solidFill>
                  <a:schemeClr val="tx1"/>
                </a:solidFill>
                <a:latin typeface="Times New Roman" pitchFamily="18" charset="0"/>
              </a:defRPr>
            </a:lvl5pPr>
            <a:lvl6pPr marL="2547793" indent="-231618" eaLnBrk="0" fontAlgn="base" hangingPunct="0">
              <a:spcBef>
                <a:spcPct val="0"/>
              </a:spcBef>
              <a:spcAft>
                <a:spcPct val="0"/>
              </a:spcAft>
              <a:defRPr sz="2400">
                <a:solidFill>
                  <a:schemeClr val="tx1"/>
                </a:solidFill>
                <a:latin typeface="Times New Roman" pitchFamily="18" charset="0"/>
              </a:defRPr>
            </a:lvl6pPr>
            <a:lvl7pPr marL="3011028" indent="-231618" eaLnBrk="0" fontAlgn="base" hangingPunct="0">
              <a:spcBef>
                <a:spcPct val="0"/>
              </a:spcBef>
              <a:spcAft>
                <a:spcPct val="0"/>
              </a:spcAft>
              <a:defRPr sz="2400">
                <a:solidFill>
                  <a:schemeClr val="tx1"/>
                </a:solidFill>
                <a:latin typeface="Times New Roman" pitchFamily="18" charset="0"/>
              </a:defRPr>
            </a:lvl7pPr>
            <a:lvl8pPr marL="3474263" indent="-231618" eaLnBrk="0" fontAlgn="base" hangingPunct="0">
              <a:spcBef>
                <a:spcPct val="0"/>
              </a:spcBef>
              <a:spcAft>
                <a:spcPct val="0"/>
              </a:spcAft>
              <a:defRPr sz="2400">
                <a:solidFill>
                  <a:schemeClr val="tx1"/>
                </a:solidFill>
                <a:latin typeface="Times New Roman" pitchFamily="18" charset="0"/>
              </a:defRPr>
            </a:lvl8pPr>
            <a:lvl9pPr marL="3937498" indent="-231618" eaLnBrk="0" fontAlgn="base" hangingPunct="0">
              <a:spcBef>
                <a:spcPct val="0"/>
              </a:spcBef>
              <a:spcAft>
                <a:spcPct val="0"/>
              </a:spcAft>
              <a:defRPr sz="2400">
                <a:solidFill>
                  <a:schemeClr val="tx1"/>
                </a:solidFill>
                <a:latin typeface="Times New Roman" pitchFamily="18" charset="0"/>
              </a:defRPr>
            </a:lvl9pPr>
          </a:lstStyle>
          <a:p>
            <a:pPr eaLnBrk="1" hangingPunct="1"/>
            <a:fld id="{07290EB2-4E4C-49C2-80C1-17ADAE035AFB}" type="slidenum">
              <a:rPr lang="en-US" sz="1200"/>
              <a:pPr eaLnBrk="1" hangingPunct="1"/>
              <a:t>79</a:t>
            </a:fld>
            <a:endParaRPr lang="en-US" sz="1200"/>
          </a:p>
        </p:txBody>
      </p:sp>
      <p:sp>
        <p:nvSpPr>
          <p:cNvPr id="139267" name="Rectangle 2"/>
          <p:cNvSpPr>
            <a:spLocks noGrp="1" noRot="1" noChangeAspect="1" noChangeArrowheads="1" noTextEdit="1"/>
          </p:cNvSpPr>
          <p:nvPr>
            <p:ph type="sldImg"/>
          </p:nvPr>
        </p:nvSpPr>
        <p:spPr>
          <a:xfrm>
            <a:off x="1181100" y="696913"/>
            <a:ext cx="4649788" cy="3486150"/>
          </a:xfrm>
          <a:ln/>
        </p:spPr>
      </p:sp>
      <p:sp>
        <p:nvSpPr>
          <p:cNvPr id="139268" name="Rectangle 3"/>
          <p:cNvSpPr>
            <a:spLocks noGrp="1" noChangeArrowheads="1"/>
          </p:cNvSpPr>
          <p:nvPr>
            <p:ph type="body" idx="1"/>
          </p:nvPr>
        </p:nvSpPr>
        <p:spPr>
          <a:xfrm>
            <a:off x="934720" y="4416510"/>
            <a:ext cx="5140960" cy="4183220"/>
          </a:xfrm>
          <a:noFill/>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52757" indent="-289522" eaLnBrk="0" hangingPunct="0">
              <a:defRPr sz="2400">
                <a:solidFill>
                  <a:schemeClr val="tx1"/>
                </a:solidFill>
                <a:latin typeface="Times New Roman" pitchFamily="18" charset="0"/>
              </a:defRPr>
            </a:lvl2pPr>
            <a:lvl3pPr marL="1158088" indent="-231618" eaLnBrk="0" hangingPunct="0">
              <a:defRPr sz="2400">
                <a:solidFill>
                  <a:schemeClr val="tx1"/>
                </a:solidFill>
                <a:latin typeface="Times New Roman" pitchFamily="18" charset="0"/>
              </a:defRPr>
            </a:lvl3pPr>
            <a:lvl4pPr marL="1621323" indent="-231618" eaLnBrk="0" hangingPunct="0">
              <a:defRPr sz="2400">
                <a:solidFill>
                  <a:schemeClr val="tx1"/>
                </a:solidFill>
                <a:latin typeface="Times New Roman" pitchFamily="18" charset="0"/>
              </a:defRPr>
            </a:lvl4pPr>
            <a:lvl5pPr marL="2084558" indent="-231618" eaLnBrk="0" hangingPunct="0">
              <a:defRPr sz="2400">
                <a:solidFill>
                  <a:schemeClr val="tx1"/>
                </a:solidFill>
                <a:latin typeface="Times New Roman" pitchFamily="18" charset="0"/>
              </a:defRPr>
            </a:lvl5pPr>
            <a:lvl6pPr marL="2547793" indent="-231618" eaLnBrk="0" fontAlgn="base" hangingPunct="0">
              <a:spcBef>
                <a:spcPct val="0"/>
              </a:spcBef>
              <a:spcAft>
                <a:spcPct val="0"/>
              </a:spcAft>
              <a:defRPr sz="2400">
                <a:solidFill>
                  <a:schemeClr val="tx1"/>
                </a:solidFill>
                <a:latin typeface="Times New Roman" pitchFamily="18" charset="0"/>
              </a:defRPr>
            </a:lvl6pPr>
            <a:lvl7pPr marL="3011028" indent="-231618" eaLnBrk="0" fontAlgn="base" hangingPunct="0">
              <a:spcBef>
                <a:spcPct val="0"/>
              </a:spcBef>
              <a:spcAft>
                <a:spcPct val="0"/>
              </a:spcAft>
              <a:defRPr sz="2400">
                <a:solidFill>
                  <a:schemeClr val="tx1"/>
                </a:solidFill>
                <a:latin typeface="Times New Roman" pitchFamily="18" charset="0"/>
              </a:defRPr>
            </a:lvl7pPr>
            <a:lvl8pPr marL="3474263" indent="-231618" eaLnBrk="0" fontAlgn="base" hangingPunct="0">
              <a:spcBef>
                <a:spcPct val="0"/>
              </a:spcBef>
              <a:spcAft>
                <a:spcPct val="0"/>
              </a:spcAft>
              <a:defRPr sz="2400">
                <a:solidFill>
                  <a:schemeClr val="tx1"/>
                </a:solidFill>
                <a:latin typeface="Times New Roman" pitchFamily="18" charset="0"/>
              </a:defRPr>
            </a:lvl8pPr>
            <a:lvl9pPr marL="3937498" indent="-231618" eaLnBrk="0" fontAlgn="base" hangingPunct="0">
              <a:spcBef>
                <a:spcPct val="0"/>
              </a:spcBef>
              <a:spcAft>
                <a:spcPct val="0"/>
              </a:spcAft>
              <a:defRPr sz="2400">
                <a:solidFill>
                  <a:schemeClr val="tx1"/>
                </a:solidFill>
                <a:latin typeface="Times New Roman" pitchFamily="18" charset="0"/>
              </a:defRPr>
            </a:lvl9pPr>
          </a:lstStyle>
          <a:p>
            <a:pPr eaLnBrk="1" hangingPunct="1"/>
            <a:fld id="{53D9CC60-5611-43E9-84AE-4293457BB28B}" type="slidenum">
              <a:rPr lang="en-US" sz="1200"/>
              <a:pPr eaLnBrk="1" hangingPunct="1"/>
              <a:t>83</a:t>
            </a:fld>
            <a:endParaRPr lang="en-US" sz="1200"/>
          </a:p>
        </p:txBody>
      </p:sp>
      <p:sp>
        <p:nvSpPr>
          <p:cNvPr id="140291" name="Rectangle 2"/>
          <p:cNvSpPr>
            <a:spLocks noGrp="1" noRot="1" noChangeAspect="1" noChangeArrowheads="1" noTextEdit="1"/>
          </p:cNvSpPr>
          <p:nvPr>
            <p:ph type="sldImg"/>
          </p:nvPr>
        </p:nvSpPr>
        <p:spPr>
          <a:xfrm>
            <a:off x="1181100" y="696913"/>
            <a:ext cx="4649788" cy="3486150"/>
          </a:xfrm>
          <a:ln/>
        </p:spPr>
      </p:sp>
      <p:sp>
        <p:nvSpPr>
          <p:cNvPr id="140292" name="Rectangle 3"/>
          <p:cNvSpPr>
            <a:spLocks noGrp="1" noChangeArrowheads="1"/>
          </p:cNvSpPr>
          <p:nvPr>
            <p:ph type="body" idx="1"/>
          </p:nvPr>
        </p:nvSpPr>
        <p:spPr>
          <a:xfrm>
            <a:off x="934720" y="4416510"/>
            <a:ext cx="5140960" cy="4183220"/>
          </a:xfrm>
          <a:noFill/>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52757" indent="-289522" eaLnBrk="0" hangingPunct="0">
              <a:defRPr sz="2400">
                <a:solidFill>
                  <a:schemeClr val="tx1"/>
                </a:solidFill>
                <a:latin typeface="Times New Roman" charset="0"/>
                <a:ea typeface="ＭＳ Ｐゴシック" charset="0"/>
              </a:defRPr>
            </a:lvl2pPr>
            <a:lvl3pPr marL="1158088" indent="-231618" eaLnBrk="0" hangingPunct="0">
              <a:defRPr sz="2400">
                <a:solidFill>
                  <a:schemeClr val="tx1"/>
                </a:solidFill>
                <a:latin typeface="Times New Roman" charset="0"/>
                <a:ea typeface="ＭＳ Ｐゴシック" charset="0"/>
              </a:defRPr>
            </a:lvl3pPr>
            <a:lvl4pPr marL="1621323" indent="-231618" eaLnBrk="0" hangingPunct="0">
              <a:defRPr sz="2400">
                <a:solidFill>
                  <a:schemeClr val="tx1"/>
                </a:solidFill>
                <a:latin typeface="Times New Roman" charset="0"/>
                <a:ea typeface="ＭＳ Ｐゴシック" charset="0"/>
              </a:defRPr>
            </a:lvl4pPr>
            <a:lvl5pPr marL="2084558" indent="-231618" eaLnBrk="0" hangingPunct="0">
              <a:defRPr sz="2400">
                <a:solidFill>
                  <a:schemeClr val="tx1"/>
                </a:solidFill>
                <a:latin typeface="Times New Roman" charset="0"/>
                <a:ea typeface="ＭＳ Ｐゴシック" charset="0"/>
              </a:defRPr>
            </a:lvl5pPr>
            <a:lvl6pPr marL="2547793" indent="-231618" eaLnBrk="0" fontAlgn="base" hangingPunct="0">
              <a:spcBef>
                <a:spcPct val="0"/>
              </a:spcBef>
              <a:spcAft>
                <a:spcPct val="0"/>
              </a:spcAft>
              <a:defRPr sz="2400">
                <a:solidFill>
                  <a:schemeClr val="tx1"/>
                </a:solidFill>
                <a:latin typeface="Times New Roman" charset="0"/>
                <a:ea typeface="ＭＳ Ｐゴシック" charset="0"/>
              </a:defRPr>
            </a:lvl6pPr>
            <a:lvl7pPr marL="3011028" indent="-231618" eaLnBrk="0" fontAlgn="base" hangingPunct="0">
              <a:spcBef>
                <a:spcPct val="0"/>
              </a:spcBef>
              <a:spcAft>
                <a:spcPct val="0"/>
              </a:spcAft>
              <a:defRPr sz="2400">
                <a:solidFill>
                  <a:schemeClr val="tx1"/>
                </a:solidFill>
                <a:latin typeface="Times New Roman" charset="0"/>
                <a:ea typeface="ＭＳ Ｐゴシック" charset="0"/>
              </a:defRPr>
            </a:lvl7pPr>
            <a:lvl8pPr marL="3474263" indent="-231618" eaLnBrk="0" fontAlgn="base" hangingPunct="0">
              <a:spcBef>
                <a:spcPct val="0"/>
              </a:spcBef>
              <a:spcAft>
                <a:spcPct val="0"/>
              </a:spcAft>
              <a:defRPr sz="2400">
                <a:solidFill>
                  <a:schemeClr val="tx1"/>
                </a:solidFill>
                <a:latin typeface="Times New Roman" charset="0"/>
                <a:ea typeface="ＭＳ Ｐゴシック" charset="0"/>
              </a:defRPr>
            </a:lvl8pPr>
            <a:lvl9pPr marL="3937498" indent="-231618"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316E4D-70A0-2840-A6C3-4BF8E74F4B02}" type="slidenum">
              <a:rPr lang="en-US" sz="1200"/>
              <a:pPr eaLnBrk="1" hangingPunct="1"/>
              <a:t>88</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52757" indent="-289522" eaLnBrk="0" hangingPunct="0">
              <a:defRPr sz="2400">
                <a:solidFill>
                  <a:schemeClr val="tx1"/>
                </a:solidFill>
                <a:latin typeface="Times New Roman" charset="0"/>
                <a:ea typeface="ＭＳ Ｐゴシック" charset="0"/>
              </a:defRPr>
            </a:lvl2pPr>
            <a:lvl3pPr marL="1158088" indent="-231618" eaLnBrk="0" hangingPunct="0">
              <a:defRPr sz="2400">
                <a:solidFill>
                  <a:schemeClr val="tx1"/>
                </a:solidFill>
                <a:latin typeface="Times New Roman" charset="0"/>
                <a:ea typeface="ＭＳ Ｐゴシック" charset="0"/>
              </a:defRPr>
            </a:lvl3pPr>
            <a:lvl4pPr marL="1621323" indent="-231618" eaLnBrk="0" hangingPunct="0">
              <a:defRPr sz="2400">
                <a:solidFill>
                  <a:schemeClr val="tx1"/>
                </a:solidFill>
                <a:latin typeface="Times New Roman" charset="0"/>
                <a:ea typeface="ＭＳ Ｐゴシック" charset="0"/>
              </a:defRPr>
            </a:lvl4pPr>
            <a:lvl5pPr marL="2084558" indent="-231618" eaLnBrk="0" hangingPunct="0">
              <a:defRPr sz="2400">
                <a:solidFill>
                  <a:schemeClr val="tx1"/>
                </a:solidFill>
                <a:latin typeface="Times New Roman" charset="0"/>
                <a:ea typeface="ＭＳ Ｐゴシック" charset="0"/>
              </a:defRPr>
            </a:lvl5pPr>
            <a:lvl6pPr marL="2547793" indent="-231618" eaLnBrk="0" fontAlgn="base" hangingPunct="0">
              <a:spcBef>
                <a:spcPct val="0"/>
              </a:spcBef>
              <a:spcAft>
                <a:spcPct val="0"/>
              </a:spcAft>
              <a:defRPr sz="2400">
                <a:solidFill>
                  <a:schemeClr val="tx1"/>
                </a:solidFill>
                <a:latin typeface="Times New Roman" charset="0"/>
                <a:ea typeface="ＭＳ Ｐゴシック" charset="0"/>
              </a:defRPr>
            </a:lvl6pPr>
            <a:lvl7pPr marL="3011028" indent="-231618" eaLnBrk="0" fontAlgn="base" hangingPunct="0">
              <a:spcBef>
                <a:spcPct val="0"/>
              </a:spcBef>
              <a:spcAft>
                <a:spcPct val="0"/>
              </a:spcAft>
              <a:defRPr sz="2400">
                <a:solidFill>
                  <a:schemeClr val="tx1"/>
                </a:solidFill>
                <a:latin typeface="Times New Roman" charset="0"/>
                <a:ea typeface="ＭＳ Ｐゴシック" charset="0"/>
              </a:defRPr>
            </a:lvl7pPr>
            <a:lvl8pPr marL="3474263" indent="-231618" eaLnBrk="0" fontAlgn="base" hangingPunct="0">
              <a:spcBef>
                <a:spcPct val="0"/>
              </a:spcBef>
              <a:spcAft>
                <a:spcPct val="0"/>
              </a:spcAft>
              <a:defRPr sz="2400">
                <a:solidFill>
                  <a:schemeClr val="tx1"/>
                </a:solidFill>
                <a:latin typeface="Times New Roman" charset="0"/>
                <a:ea typeface="ＭＳ Ｐゴシック" charset="0"/>
              </a:defRPr>
            </a:lvl8pPr>
            <a:lvl9pPr marL="3937498" indent="-231618"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34E419-E3AE-C14A-BCB1-0057018C3EFD}" type="slidenum">
              <a:rPr lang="en-US" sz="1200"/>
              <a:pPr eaLnBrk="1" hangingPunct="1"/>
              <a:t>93</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450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00E2EB-6B64-48CA-962D-FF378BD3D808}" type="slidenum">
              <a:rPr lang="en-US" smtClean="0"/>
              <a:pPr>
                <a:defRPr/>
              </a:pPr>
              <a:t>98</a:t>
            </a:fld>
            <a:endParaRPr lang="en-US"/>
          </a:p>
        </p:txBody>
      </p:sp>
    </p:spTree>
    <p:extLst>
      <p:ext uri="{BB962C8B-B14F-4D97-AF65-F5344CB8AC3E}">
        <p14:creationId xmlns:p14="http://schemas.microsoft.com/office/powerpoint/2010/main" val="1489250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450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00E2EB-6B64-48CA-962D-FF378BD3D808}" type="slidenum">
              <a:rPr lang="en-US" smtClean="0"/>
              <a:pPr>
                <a:defRPr/>
              </a:pPr>
              <a:t>4</a:t>
            </a:fld>
            <a:endParaRPr lang="en-US"/>
          </a:p>
        </p:txBody>
      </p:sp>
    </p:spTree>
    <p:extLst>
      <p:ext uri="{BB962C8B-B14F-4D97-AF65-F5344CB8AC3E}">
        <p14:creationId xmlns:p14="http://schemas.microsoft.com/office/powerpoint/2010/main" val="53706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450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00E2EB-6B64-48CA-962D-FF378BD3D808}" type="slidenum">
              <a:rPr lang="en-US" smtClean="0"/>
              <a:pPr>
                <a:defRPr/>
              </a:pPr>
              <a:t>136</a:t>
            </a:fld>
            <a:endParaRPr lang="en-US"/>
          </a:p>
        </p:txBody>
      </p:sp>
    </p:spTree>
    <p:extLst>
      <p:ext uri="{BB962C8B-B14F-4D97-AF65-F5344CB8AC3E}">
        <p14:creationId xmlns:p14="http://schemas.microsoft.com/office/powerpoint/2010/main" val="2946100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450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00E2EB-6B64-48CA-962D-FF378BD3D808}" type="slidenum">
              <a:rPr lang="en-US" smtClean="0"/>
              <a:pPr>
                <a:defRPr/>
              </a:pPr>
              <a:t>7</a:t>
            </a:fld>
            <a:endParaRPr lang="en-US"/>
          </a:p>
        </p:txBody>
      </p:sp>
    </p:spTree>
    <p:extLst>
      <p:ext uri="{BB962C8B-B14F-4D97-AF65-F5344CB8AC3E}">
        <p14:creationId xmlns:p14="http://schemas.microsoft.com/office/powerpoint/2010/main" val="2050016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450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00E2EB-6B64-48CA-962D-FF378BD3D808}" type="slidenum">
              <a:rPr lang="en-US" smtClean="0"/>
              <a:pPr>
                <a:defRPr/>
              </a:pPr>
              <a:t>8</a:t>
            </a:fld>
            <a:endParaRPr lang="en-US"/>
          </a:p>
        </p:txBody>
      </p:sp>
    </p:spTree>
    <p:extLst>
      <p:ext uri="{BB962C8B-B14F-4D97-AF65-F5344CB8AC3E}">
        <p14:creationId xmlns:p14="http://schemas.microsoft.com/office/powerpoint/2010/main" val="3290164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450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00E2EB-6B64-48CA-962D-FF378BD3D808}" type="slidenum">
              <a:rPr lang="en-US" smtClean="0"/>
              <a:pPr>
                <a:defRPr/>
              </a:pPr>
              <a:t>9</a:t>
            </a:fld>
            <a:endParaRPr lang="en-US"/>
          </a:p>
        </p:txBody>
      </p:sp>
    </p:spTree>
    <p:extLst>
      <p:ext uri="{BB962C8B-B14F-4D97-AF65-F5344CB8AC3E}">
        <p14:creationId xmlns:p14="http://schemas.microsoft.com/office/powerpoint/2010/main" val="2509593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450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00E2EB-6B64-48CA-962D-FF378BD3D808}" type="slidenum">
              <a:rPr lang="en-US" smtClean="0"/>
              <a:pPr>
                <a:defRPr/>
              </a:pPr>
              <a:t>34</a:t>
            </a:fld>
            <a:endParaRPr lang="en-US"/>
          </a:p>
        </p:txBody>
      </p:sp>
    </p:spTree>
    <p:extLst>
      <p:ext uri="{BB962C8B-B14F-4D97-AF65-F5344CB8AC3E}">
        <p14:creationId xmlns:p14="http://schemas.microsoft.com/office/powerpoint/2010/main" val="1846598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52757" indent="-289522" eaLnBrk="0" hangingPunct="0">
              <a:defRPr sz="2400">
                <a:solidFill>
                  <a:schemeClr val="tx1"/>
                </a:solidFill>
                <a:latin typeface="Times New Roman" pitchFamily="18" charset="0"/>
              </a:defRPr>
            </a:lvl2pPr>
            <a:lvl3pPr marL="1158088" indent="-231618" eaLnBrk="0" hangingPunct="0">
              <a:defRPr sz="2400">
                <a:solidFill>
                  <a:schemeClr val="tx1"/>
                </a:solidFill>
                <a:latin typeface="Times New Roman" pitchFamily="18" charset="0"/>
              </a:defRPr>
            </a:lvl3pPr>
            <a:lvl4pPr marL="1621323" indent="-231618" eaLnBrk="0" hangingPunct="0">
              <a:defRPr sz="2400">
                <a:solidFill>
                  <a:schemeClr val="tx1"/>
                </a:solidFill>
                <a:latin typeface="Times New Roman" pitchFamily="18" charset="0"/>
              </a:defRPr>
            </a:lvl4pPr>
            <a:lvl5pPr marL="2084558" indent="-231618" eaLnBrk="0" hangingPunct="0">
              <a:defRPr sz="2400">
                <a:solidFill>
                  <a:schemeClr val="tx1"/>
                </a:solidFill>
                <a:latin typeface="Times New Roman" pitchFamily="18" charset="0"/>
              </a:defRPr>
            </a:lvl5pPr>
            <a:lvl6pPr marL="2547793" indent="-231618" eaLnBrk="0" fontAlgn="base" hangingPunct="0">
              <a:spcBef>
                <a:spcPct val="0"/>
              </a:spcBef>
              <a:spcAft>
                <a:spcPct val="0"/>
              </a:spcAft>
              <a:defRPr sz="2400">
                <a:solidFill>
                  <a:schemeClr val="tx1"/>
                </a:solidFill>
                <a:latin typeface="Times New Roman" pitchFamily="18" charset="0"/>
              </a:defRPr>
            </a:lvl6pPr>
            <a:lvl7pPr marL="3011028" indent="-231618" eaLnBrk="0" fontAlgn="base" hangingPunct="0">
              <a:spcBef>
                <a:spcPct val="0"/>
              </a:spcBef>
              <a:spcAft>
                <a:spcPct val="0"/>
              </a:spcAft>
              <a:defRPr sz="2400">
                <a:solidFill>
                  <a:schemeClr val="tx1"/>
                </a:solidFill>
                <a:latin typeface="Times New Roman" pitchFamily="18" charset="0"/>
              </a:defRPr>
            </a:lvl7pPr>
            <a:lvl8pPr marL="3474263" indent="-231618" eaLnBrk="0" fontAlgn="base" hangingPunct="0">
              <a:spcBef>
                <a:spcPct val="0"/>
              </a:spcBef>
              <a:spcAft>
                <a:spcPct val="0"/>
              </a:spcAft>
              <a:defRPr sz="2400">
                <a:solidFill>
                  <a:schemeClr val="tx1"/>
                </a:solidFill>
                <a:latin typeface="Times New Roman" pitchFamily="18" charset="0"/>
              </a:defRPr>
            </a:lvl8pPr>
            <a:lvl9pPr marL="3937498" indent="-231618" eaLnBrk="0" fontAlgn="base" hangingPunct="0">
              <a:spcBef>
                <a:spcPct val="0"/>
              </a:spcBef>
              <a:spcAft>
                <a:spcPct val="0"/>
              </a:spcAft>
              <a:defRPr sz="2400">
                <a:solidFill>
                  <a:schemeClr val="tx1"/>
                </a:solidFill>
                <a:latin typeface="Times New Roman" pitchFamily="18" charset="0"/>
              </a:defRPr>
            </a:lvl9pPr>
          </a:lstStyle>
          <a:p>
            <a:pPr eaLnBrk="1" hangingPunct="1"/>
            <a:fld id="{7017BAC5-E00C-451F-A1BE-A447053C84CA}" type="slidenum">
              <a:rPr lang="en-US" sz="1200"/>
              <a:pPr eaLnBrk="1" hangingPunct="1"/>
              <a:t>44</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52757" indent="-289522" eaLnBrk="0" hangingPunct="0">
              <a:defRPr sz="2400">
                <a:solidFill>
                  <a:schemeClr val="tx1"/>
                </a:solidFill>
                <a:latin typeface="Times New Roman" pitchFamily="18" charset="0"/>
              </a:defRPr>
            </a:lvl2pPr>
            <a:lvl3pPr marL="1158088" indent="-231618" eaLnBrk="0" hangingPunct="0">
              <a:defRPr sz="2400">
                <a:solidFill>
                  <a:schemeClr val="tx1"/>
                </a:solidFill>
                <a:latin typeface="Times New Roman" pitchFamily="18" charset="0"/>
              </a:defRPr>
            </a:lvl3pPr>
            <a:lvl4pPr marL="1621323" indent="-231618" eaLnBrk="0" hangingPunct="0">
              <a:defRPr sz="2400">
                <a:solidFill>
                  <a:schemeClr val="tx1"/>
                </a:solidFill>
                <a:latin typeface="Times New Roman" pitchFamily="18" charset="0"/>
              </a:defRPr>
            </a:lvl4pPr>
            <a:lvl5pPr marL="2084558" indent="-231618" eaLnBrk="0" hangingPunct="0">
              <a:defRPr sz="2400">
                <a:solidFill>
                  <a:schemeClr val="tx1"/>
                </a:solidFill>
                <a:latin typeface="Times New Roman" pitchFamily="18" charset="0"/>
              </a:defRPr>
            </a:lvl5pPr>
            <a:lvl6pPr marL="2547793" indent="-231618" eaLnBrk="0" fontAlgn="base" hangingPunct="0">
              <a:spcBef>
                <a:spcPct val="0"/>
              </a:spcBef>
              <a:spcAft>
                <a:spcPct val="0"/>
              </a:spcAft>
              <a:defRPr sz="2400">
                <a:solidFill>
                  <a:schemeClr val="tx1"/>
                </a:solidFill>
                <a:latin typeface="Times New Roman" pitchFamily="18" charset="0"/>
              </a:defRPr>
            </a:lvl6pPr>
            <a:lvl7pPr marL="3011028" indent="-231618" eaLnBrk="0" fontAlgn="base" hangingPunct="0">
              <a:spcBef>
                <a:spcPct val="0"/>
              </a:spcBef>
              <a:spcAft>
                <a:spcPct val="0"/>
              </a:spcAft>
              <a:defRPr sz="2400">
                <a:solidFill>
                  <a:schemeClr val="tx1"/>
                </a:solidFill>
                <a:latin typeface="Times New Roman" pitchFamily="18" charset="0"/>
              </a:defRPr>
            </a:lvl7pPr>
            <a:lvl8pPr marL="3474263" indent="-231618" eaLnBrk="0" fontAlgn="base" hangingPunct="0">
              <a:spcBef>
                <a:spcPct val="0"/>
              </a:spcBef>
              <a:spcAft>
                <a:spcPct val="0"/>
              </a:spcAft>
              <a:defRPr sz="2400">
                <a:solidFill>
                  <a:schemeClr val="tx1"/>
                </a:solidFill>
                <a:latin typeface="Times New Roman" pitchFamily="18" charset="0"/>
              </a:defRPr>
            </a:lvl8pPr>
            <a:lvl9pPr marL="3937498" indent="-231618" eaLnBrk="0" fontAlgn="base" hangingPunct="0">
              <a:spcBef>
                <a:spcPct val="0"/>
              </a:spcBef>
              <a:spcAft>
                <a:spcPct val="0"/>
              </a:spcAft>
              <a:defRPr sz="2400">
                <a:solidFill>
                  <a:schemeClr val="tx1"/>
                </a:solidFill>
                <a:latin typeface="Times New Roman" pitchFamily="18" charset="0"/>
              </a:defRPr>
            </a:lvl9pPr>
          </a:lstStyle>
          <a:p>
            <a:pPr eaLnBrk="1" hangingPunct="1"/>
            <a:fld id="{60684808-A050-442B-924C-DF3CF0659240}" type="slidenum">
              <a:rPr lang="en-US" sz="1200"/>
              <a:pPr eaLnBrk="1" hangingPunct="1"/>
              <a:t>45</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52757" indent="-289522" eaLnBrk="0" hangingPunct="0">
              <a:defRPr sz="2400">
                <a:solidFill>
                  <a:schemeClr val="tx1"/>
                </a:solidFill>
                <a:latin typeface="Times New Roman" pitchFamily="18" charset="0"/>
              </a:defRPr>
            </a:lvl2pPr>
            <a:lvl3pPr marL="1158088" indent="-231618" eaLnBrk="0" hangingPunct="0">
              <a:defRPr sz="2400">
                <a:solidFill>
                  <a:schemeClr val="tx1"/>
                </a:solidFill>
                <a:latin typeface="Times New Roman" pitchFamily="18" charset="0"/>
              </a:defRPr>
            </a:lvl3pPr>
            <a:lvl4pPr marL="1621323" indent="-231618" eaLnBrk="0" hangingPunct="0">
              <a:defRPr sz="2400">
                <a:solidFill>
                  <a:schemeClr val="tx1"/>
                </a:solidFill>
                <a:latin typeface="Times New Roman" pitchFamily="18" charset="0"/>
              </a:defRPr>
            </a:lvl4pPr>
            <a:lvl5pPr marL="2084558" indent="-231618" eaLnBrk="0" hangingPunct="0">
              <a:defRPr sz="2400">
                <a:solidFill>
                  <a:schemeClr val="tx1"/>
                </a:solidFill>
                <a:latin typeface="Times New Roman" pitchFamily="18" charset="0"/>
              </a:defRPr>
            </a:lvl5pPr>
            <a:lvl6pPr marL="2547793" indent="-231618" eaLnBrk="0" fontAlgn="base" hangingPunct="0">
              <a:spcBef>
                <a:spcPct val="0"/>
              </a:spcBef>
              <a:spcAft>
                <a:spcPct val="0"/>
              </a:spcAft>
              <a:defRPr sz="2400">
                <a:solidFill>
                  <a:schemeClr val="tx1"/>
                </a:solidFill>
                <a:latin typeface="Times New Roman" pitchFamily="18" charset="0"/>
              </a:defRPr>
            </a:lvl6pPr>
            <a:lvl7pPr marL="3011028" indent="-231618" eaLnBrk="0" fontAlgn="base" hangingPunct="0">
              <a:spcBef>
                <a:spcPct val="0"/>
              </a:spcBef>
              <a:spcAft>
                <a:spcPct val="0"/>
              </a:spcAft>
              <a:defRPr sz="2400">
                <a:solidFill>
                  <a:schemeClr val="tx1"/>
                </a:solidFill>
                <a:latin typeface="Times New Roman" pitchFamily="18" charset="0"/>
              </a:defRPr>
            </a:lvl7pPr>
            <a:lvl8pPr marL="3474263" indent="-231618" eaLnBrk="0" fontAlgn="base" hangingPunct="0">
              <a:spcBef>
                <a:spcPct val="0"/>
              </a:spcBef>
              <a:spcAft>
                <a:spcPct val="0"/>
              </a:spcAft>
              <a:defRPr sz="2400">
                <a:solidFill>
                  <a:schemeClr val="tx1"/>
                </a:solidFill>
                <a:latin typeface="Times New Roman" pitchFamily="18" charset="0"/>
              </a:defRPr>
            </a:lvl8pPr>
            <a:lvl9pPr marL="3937498" indent="-231618" eaLnBrk="0" fontAlgn="base" hangingPunct="0">
              <a:spcBef>
                <a:spcPct val="0"/>
              </a:spcBef>
              <a:spcAft>
                <a:spcPct val="0"/>
              </a:spcAft>
              <a:defRPr sz="2400">
                <a:solidFill>
                  <a:schemeClr val="tx1"/>
                </a:solidFill>
                <a:latin typeface="Times New Roman" pitchFamily="18" charset="0"/>
              </a:defRPr>
            </a:lvl9pPr>
          </a:lstStyle>
          <a:p>
            <a:pPr eaLnBrk="1" hangingPunct="1"/>
            <a:fld id="{ECF8F5AF-3365-46F7-97B4-778CDD769956}" type="slidenum">
              <a:rPr lang="en-US" sz="1200"/>
              <a:pPr eaLnBrk="1" hangingPunct="1"/>
              <a:t>59</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bwMode="ltGray">
          <a:xfrm>
            <a:off x="2"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8EE608AD-F3E5-438A-9F81-341D43C838D0}" type="datetimeFigureOut">
              <a:rPr lang="en-US" smtClean="0"/>
              <a:t>9/5/13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48F39-5CA1-4CCD-ABD0-359E9168CF5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EE608AD-F3E5-438A-9F81-341D43C838D0}" type="datetimeFigureOut">
              <a:rPr lang="en-US" smtClean="0"/>
              <a:t>9/5/13</a:t>
            </a:fld>
            <a:endParaRPr lang="en-US"/>
          </a:p>
        </p:txBody>
      </p:sp>
      <p:sp>
        <p:nvSpPr>
          <p:cNvPr id="5" name="Footer Placeholder 4"/>
          <p:cNvSpPr>
            <a:spLocks noGrp="1"/>
          </p:cNvSpPr>
          <p:nvPr>
            <p:ph type="ftr" sz="quarter" idx="11"/>
          </p:nvPr>
        </p:nvSpPr>
        <p:spPr/>
        <p:txBody>
          <a:bodyPr/>
          <a:lstStyle/>
          <a:p>
            <a:pPr>
              <a:defRPr/>
            </a:pPr>
            <a:r>
              <a:rPr lang="en-US" smtClean="0"/>
              <a:t>Youth Alive – </a:t>
            </a:r>
            <a:r>
              <a:rPr lang="en-US" smtClean="0">
                <a:latin typeface="Times New Roman" pitchFamily="18" charset="0"/>
              </a:rPr>
              <a:t>Reducing </a:t>
            </a:r>
            <a:r>
              <a:rPr lang="en-US" i="1" smtClean="0">
                <a:latin typeface="Times New Roman" pitchFamily="18" charset="0"/>
              </a:rPr>
              <a:t>at risk</a:t>
            </a:r>
            <a:r>
              <a:rPr lang="en-US" smtClean="0">
                <a:latin typeface="Times New Roman" pitchFamily="18" charset="0"/>
              </a:rPr>
              <a:t> Behaviors</a:t>
            </a:r>
            <a:endParaRPr lang="en-US">
              <a:latin typeface="Times New Roman" pitchFamily="18" charset="0"/>
            </a:endParaRPr>
          </a:p>
        </p:txBody>
      </p:sp>
      <p:sp>
        <p:nvSpPr>
          <p:cNvPr id="6" name="Slide Number Placeholder 5"/>
          <p:cNvSpPr>
            <a:spLocks noGrp="1"/>
          </p:cNvSpPr>
          <p:nvPr>
            <p:ph type="sldNum" sz="quarter" idx="12"/>
          </p:nvPr>
        </p:nvSpPr>
        <p:spPr/>
        <p:txBody>
          <a:bodyPr/>
          <a:lstStyle/>
          <a:p>
            <a:pPr>
              <a:defRPr/>
            </a:pPr>
            <a:fld id="{0157D46D-78E6-43AA-9033-9A407EC4E619}"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8" name="Rectangle 7"/>
          <p:cNvSpPr/>
          <p:nvPr/>
        </p:nvSpPr>
        <p:spPr bwMode="ltGray">
          <a:xfrm>
            <a:off x="6647689"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1"/>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1"/>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EE608AD-F3E5-438A-9F81-341D43C838D0}" type="datetimeFigureOut">
              <a:rPr lang="en-US" smtClean="0"/>
              <a:t>9/5/13</a:t>
            </a:fld>
            <a:endParaRPr lang="en-US"/>
          </a:p>
        </p:txBody>
      </p:sp>
      <p:sp>
        <p:nvSpPr>
          <p:cNvPr id="5" name="Footer Placeholder 4"/>
          <p:cNvSpPr>
            <a:spLocks noGrp="1"/>
          </p:cNvSpPr>
          <p:nvPr>
            <p:ph type="ftr" sz="quarter" idx="11"/>
          </p:nvPr>
        </p:nvSpPr>
        <p:spPr>
          <a:xfrm>
            <a:off x="2640598" y="6377460"/>
            <a:ext cx="3836404" cy="365125"/>
          </a:xfrm>
        </p:spPr>
        <p:txBody>
          <a:bodyPr/>
          <a:lstStyle/>
          <a:p>
            <a:pPr>
              <a:defRPr/>
            </a:pPr>
            <a:r>
              <a:rPr lang="en-US" smtClean="0"/>
              <a:t>Youth Alive – </a:t>
            </a:r>
            <a:r>
              <a:rPr lang="en-US" smtClean="0">
                <a:latin typeface="Times New Roman" pitchFamily="18" charset="0"/>
              </a:rPr>
              <a:t>Reducing </a:t>
            </a:r>
            <a:r>
              <a:rPr lang="en-US" i="1" smtClean="0">
                <a:latin typeface="Times New Roman" pitchFamily="18" charset="0"/>
              </a:rPr>
              <a:t>at risk</a:t>
            </a:r>
            <a:r>
              <a:rPr lang="en-US" smtClean="0">
                <a:latin typeface="Times New Roman" pitchFamily="18" charset="0"/>
              </a:rPr>
              <a:t> Behaviors</a:t>
            </a:r>
            <a:endParaRPr lang="en-US">
              <a:latin typeface="Times New Roman" pitchFamily="18" charset="0"/>
            </a:endParaRPr>
          </a:p>
        </p:txBody>
      </p:sp>
      <p:sp>
        <p:nvSpPr>
          <p:cNvPr id="6" name="Slide Number Placeholder 5"/>
          <p:cNvSpPr>
            <a:spLocks noGrp="1"/>
          </p:cNvSpPr>
          <p:nvPr>
            <p:ph type="sldNum" sz="quarter" idx="12"/>
          </p:nvPr>
        </p:nvSpPr>
        <p:spPr/>
        <p:txBody>
          <a:bodyPr/>
          <a:lstStyle/>
          <a:p>
            <a:pPr>
              <a:defRPr/>
            </a:pPr>
            <a:fld id="{A7620A19-2A46-4E90-8931-C3199011CF7C}"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17501" y="825501"/>
            <a:ext cx="8637588" cy="52308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8"/>
          <p:cNvSpPr>
            <a:spLocks noGrp="1" noChangeArrowheads="1"/>
          </p:cNvSpPr>
          <p:nvPr>
            <p:ph type="ftr" sz="quarter" idx="10"/>
          </p:nvPr>
        </p:nvSpPr>
        <p:spPr>
          <a:ln/>
        </p:spPr>
        <p:txBody>
          <a:bodyPr/>
          <a:lstStyle>
            <a:lvl1pPr>
              <a:defRPr/>
            </a:lvl1pPr>
          </a:lstStyle>
          <a:p>
            <a:pPr>
              <a:defRPr/>
            </a:pPr>
            <a:r>
              <a:rPr lang="en-US"/>
              <a:t>Youth Alive – </a:t>
            </a:r>
            <a:r>
              <a:rPr lang="en-US">
                <a:latin typeface="Times New Roman" pitchFamily="18" charset="0"/>
              </a:rPr>
              <a:t>Reducing </a:t>
            </a:r>
            <a:r>
              <a:rPr lang="en-US" i="1">
                <a:latin typeface="Times New Roman" pitchFamily="18" charset="0"/>
              </a:rPr>
              <a:t>at risk</a:t>
            </a:r>
            <a:r>
              <a:rPr lang="en-US">
                <a:latin typeface="Times New Roman" pitchFamily="18" charset="0"/>
              </a:rPr>
              <a:t> Behaviors</a:t>
            </a:r>
          </a:p>
        </p:txBody>
      </p:sp>
      <p:sp>
        <p:nvSpPr>
          <p:cNvPr id="4" name="Rectangle 10"/>
          <p:cNvSpPr>
            <a:spLocks noGrp="1" noChangeArrowheads="1"/>
          </p:cNvSpPr>
          <p:nvPr>
            <p:ph type="sldNum" sz="quarter" idx="11"/>
          </p:nvPr>
        </p:nvSpPr>
        <p:spPr>
          <a:ln/>
        </p:spPr>
        <p:txBody>
          <a:bodyPr/>
          <a:lstStyle>
            <a:lvl1pPr>
              <a:defRPr/>
            </a:lvl1pPr>
          </a:lstStyle>
          <a:p>
            <a:pPr>
              <a:defRPr/>
            </a:pPr>
            <a:fld id="{1077F1B9-CF56-4181-BC68-E607CCB2A59B}" type="slidenum">
              <a:rPr lang="en-US"/>
              <a:pPr>
                <a:defRPr/>
              </a:pPr>
              <a:t>‹#›</a:t>
            </a:fld>
            <a:endParaRPr lang="en-US"/>
          </a:p>
        </p:txBody>
      </p:sp>
    </p:spTree>
    <p:extLst>
      <p:ext uri="{BB962C8B-B14F-4D97-AF65-F5344CB8AC3E}">
        <p14:creationId xmlns:p14="http://schemas.microsoft.com/office/powerpoint/2010/main" val="373489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0E3887E-0624-415C-A9DD-EA692398CE0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4230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6B76891-D79D-4C9C-AE58-900C1DC8267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62810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DC0CE592-E0A6-4177-A8B4-A1C651E3167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58965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3"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05203"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C239FE0-200E-4374-92B0-E16A18CF675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2681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C68407C-1C95-42F3-AE02-CB4AD231DD3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0940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E7F48AA-9E77-4AC0-B160-25E57FD3D48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3600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4D915A1-4423-4AAE-A5C2-B00BCCD3D83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0415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457200" y="1744514"/>
            <a:ext cx="8229600" cy="4625609"/>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EE608AD-F3E5-438A-9F81-341D43C838D0}" type="datetimeFigureOut">
              <a:rPr lang="en-US" smtClean="0"/>
              <a:t>9/5/13</a:t>
            </a:fld>
            <a:endParaRPr lang="en-US"/>
          </a:p>
        </p:txBody>
      </p:sp>
      <p:sp>
        <p:nvSpPr>
          <p:cNvPr id="5" name="Footer Placeholder 4"/>
          <p:cNvSpPr>
            <a:spLocks noGrp="1"/>
          </p:cNvSpPr>
          <p:nvPr>
            <p:ph type="ftr" sz="quarter" idx="11"/>
          </p:nvPr>
        </p:nvSpPr>
        <p:spPr/>
        <p:txBody>
          <a:bodyPr/>
          <a:lstStyle/>
          <a:p>
            <a:pPr>
              <a:defRPr/>
            </a:pPr>
            <a:r>
              <a:rPr lang="en-US" dirty="0" smtClean="0"/>
              <a:t>Youth Alive – </a:t>
            </a:r>
            <a:r>
              <a:rPr lang="en-US" dirty="0" smtClean="0">
                <a:latin typeface="Times New Roman" pitchFamily="18" charset="0"/>
              </a:rPr>
              <a:t>Reducing </a:t>
            </a:r>
            <a:r>
              <a:rPr lang="en-US" i="1" dirty="0" smtClean="0">
                <a:latin typeface="Times New Roman" pitchFamily="18" charset="0"/>
              </a:rPr>
              <a:t>at risk</a:t>
            </a:r>
            <a:r>
              <a:rPr lang="en-US" dirty="0" smtClean="0">
                <a:latin typeface="Times New Roman" pitchFamily="18" charset="0"/>
              </a:rPr>
              <a:t> Behaviors</a:t>
            </a:r>
            <a:endParaRPr lang="en-US" dirty="0">
              <a:latin typeface="Times New Roman" pitchFamily="18" charset="0"/>
            </a:endParaRPr>
          </a:p>
        </p:txBody>
      </p:sp>
      <p:sp>
        <p:nvSpPr>
          <p:cNvPr id="6" name="Slide Number Placeholder 5"/>
          <p:cNvSpPr>
            <a:spLocks noGrp="1"/>
          </p:cNvSpPr>
          <p:nvPr>
            <p:ph type="sldNum" sz="quarter" idx="12"/>
          </p:nvPr>
        </p:nvSpPr>
        <p:spPr/>
        <p:txBody>
          <a:bodyPr/>
          <a:lstStyle/>
          <a:p>
            <a:pPr>
              <a:defRPr/>
            </a:pPr>
            <a:fld id="{99E64577-96EE-438F-8F12-97F8189E7A94}"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C35D3C3-C174-494A-A43A-10136FEF36B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2166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D7B5C07-1051-4E7A-9E14-71156A16B7B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37173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4921FBF-393B-48CE-9A8F-022440C217C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61621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49" y="366713"/>
            <a:ext cx="1543051" cy="780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5" y="366713"/>
            <a:ext cx="4476751" cy="780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20C96C3-EA5F-41B2-B63C-5190BE49665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2766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EE608AD-F3E5-438A-9F81-341D43C838D0}" type="datetimeFigureOut">
              <a:rPr lang="en-US" smtClean="0"/>
              <a:t>9/5/13</a:t>
            </a:fld>
            <a:endParaRPr lang="en-US"/>
          </a:p>
        </p:txBody>
      </p:sp>
      <p:sp>
        <p:nvSpPr>
          <p:cNvPr id="5" name="Footer Placeholder 4"/>
          <p:cNvSpPr>
            <a:spLocks noGrp="1"/>
          </p:cNvSpPr>
          <p:nvPr>
            <p:ph type="ftr" sz="quarter" idx="11"/>
          </p:nvPr>
        </p:nvSpPr>
        <p:spPr/>
        <p:txBody>
          <a:bodyPr/>
          <a:lstStyle/>
          <a:p>
            <a:pPr>
              <a:defRPr/>
            </a:pPr>
            <a:r>
              <a:rPr lang="en-US" smtClean="0"/>
              <a:t>Youth Alive – </a:t>
            </a:r>
            <a:r>
              <a:rPr lang="en-US" smtClean="0">
                <a:latin typeface="Times New Roman" pitchFamily="18" charset="0"/>
              </a:rPr>
              <a:t>Reducing </a:t>
            </a:r>
            <a:r>
              <a:rPr lang="en-US" i="1" smtClean="0">
                <a:latin typeface="Times New Roman" pitchFamily="18" charset="0"/>
              </a:rPr>
              <a:t>at risk</a:t>
            </a:r>
            <a:r>
              <a:rPr lang="en-US" smtClean="0">
                <a:latin typeface="Times New Roman" pitchFamily="18" charset="0"/>
              </a:rPr>
              <a:t> Behaviors</a:t>
            </a:r>
            <a:endParaRPr lang="en-US">
              <a:latin typeface="Times New Roman" pitchFamily="18" charset="0"/>
            </a:endParaRPr>
          </a:p>
        </p:txBody>
      </p:sp>
      <p:sp>
        <p:nvSpPr>
          <p:cNvPr id="6" name="Slide Number Placeholder 5"/>
          <p:cNvSpPr>
            <a:spLocks noGrp="1"/>
          </p:cNvSpPr>
          <p:nvPr>
            <p:ph type="sldNum" sz="quarter" idx="12"/>
          </p:nvPr>
        </p:nvSpPr>
        <p:spPr/>
        <p:txBody>
          <a:bodyPr/>
          <a:lstStyle/>
          <a:p>
            <a:pPr>
              <a:defRPr/>
            </a:pPr>
            <a:fld id="{ED83A787-959F-42F9-87E8-FCBF8B591F1E}"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EE608AD-F3E5-438A-9F81-341D43C838D0}" type="datetimeFigureOut">
              <a:rPr lang="en-US" smtClean="0"/>
              <a:t>9/5/13</a:t>
            </a:fld>
            <a:endParaRPr lang="en-US"/>
          </a:p>
        </p:txBody>
      </p:sp>
      <p:sp>
        <p:nvSpPr>
          <p:cNvPr id="6" name="Footer Placeholder 5"/>
          <p:cNvSpPr>
            <a:spLocks noGrp="1"/>
          </p:cNvSpPr>
          <p:nvPr>
            <p:ph type="ftr" sz="quarter" idx="11"/>
          </p:nvPr>
        </p:nvSpPr>
        <p:spPr/>
        <p:txBody>
          <a:bodyPr/>
          <a:lstStyle/>
          <a:p>
            <a:pPr>
              <a:defRPr/>
            </a:pPr>
            <a:r>
              <a:rPr lang="en-US" smtClean="0"/>
              <a:t>Youth Alive – </a:t>
            </a:r>
            <a:r>
              <a:rPr lang="en-US" smtClean="0">
                <a:latin typeface="Times New Roman" pitchFamily="18" charset="0"/>
              </a:rPr>
              <a:t>Reducing </a:t>
            </a:r>
            <a:r>
              <a:rPr lang="en-US" i="1" smtClean="0">
                <a:latin typeface="Times New Roman" pitchFamily="18" charset="0"/>
              </a:rPr>
              <a:t>at risk</a:t>
            </a:r>
            <a:r>
              <a:rPr lang="en-US" smtClean="0">
                <a:latin typeface="Times New Roman" pitchFamily="18" charset="0"/>
              </a:rPr>
              <a:t> Behaviors</a:t>
            </a:r>
            <a:endParaRPr lang="en-US">
              <a:latin typeface="Times New Roman" pitchFamily="18" charset="0"/>
            </a:endParaRPr>
          </a:p>
        </p:txBody>
      </p:sp>
      <p:sp>
        <p:nvSpPr>
          <p:cNvPr id="7" name="Slide Number Placeholder 6"/>
          <p:cNvSpPr>
            <a:spLocks noGrp="1"/>
          </p:cNvSpPr>
          <p:nvPr>
            <p:ph type="sldNum" sz="quarter" idx="12"/>
          </p:nvPr>
        </p:nvSpPr>
        <p:spPr/>
        <p:txBody>
          <a:bodyPr/>
          <a:lstStyle/>
          <a:p>
            <a:pPr>
              <a:defRPr/>
            </a:pPr>
            <a:fld id="{506A8A9A-A85F-45B9-8982-6262A3935B8C}"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1" y="1698988"/>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1"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6" y="1698988"/>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6"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EE608AD-F3E5-438A-9F81-341D43C838D0}" type="datetimeFigureOut">
              <a:rPr lang="en-US" smtClean="0"/>
              <a:t>9/5/13</a:t>
            </a:fld>
            <a:endParaRPr lang="en-US"/>
          </a:p>
        </p:txBody>
      </p:sp>
      <p:sp>
        <p:nvSpPr>
          <p:cNvPr id="8" name="Footer Placeholder 7"/>
          <p:cNvSpPr>
            <a:spLocks noGrp="1"/>
          </p:cNvSpPr>
          <p:nvPr>
            <p:ph type="ftr" sz="quarter" idx="11"/>
          </p:nvPr>
        </p:nvSpPr>
        <p:spPr/>
        <p:txBody>
          <a:bodyPr/>
          <a:lstStyle/>
          <a:p>
            <a:pPr>
              <a:defRPr/>
            </a:pPr>
            <a:r>
              <a:rPr lang="en-US" smtClean="0"/>
              <a:t>Youth Alive – </a:t>
            </a:r>
            <a:r>
              <a:rPr lang="en-US" smtClean="0">
                <a:latin typeface="Times New Roman" pitchFamily="18" charset="0"/>
              </a:rPr>
              <a:t>Reducing </a:t>
            </a:r>
            <a:r>
              <a:rPr lang="en-US" i="1" smtClean="0">
                <a:latin typeface="Times New Roman" pitchFamily="18" charset="0"/>
              </a:rPr>
              <a:t>at risk</a:t>
            </a:r>
            <a:r>
              <a:rPr lang="en-US" smtClean="0">
                <a:latin typeface="Times New Roman" pitchFamily="18" charset="0"/>
              </a:rPr>
              <a:t> Behaviors</a:t>
            </a:r>
            <a:endParaRPr lang="en-US">
              <a:latin typeface="Times New Roman" pitchFamily="18" charset="0"/>
            </a:endParaRPr>
          </a:p>
        </p:txBody>
      </p:sp>
      <p:sp>
        <p:nvSpPr>
          <p:cNvPr id="9" name="Slide Number Placeholder 8"/>
          <p:cNvSpPr>
            <a:spLocks noGrp="1"/>
          </p:cNvSpPr>
          <p:nvPr>
            <p:ph type="sldNum" sz="quarter" idx="12"/>
          </p:nvPr>
        </p:nvSpPr>
        <p:spPr/>
        <p:txBody>
          <a:bodyPr/>
          <a:lstStyle/>
          <a:p>
            <a:pPr>
              <a:defRPr/>
            </a:pPr>
            <a:fld id="{B277E68F-F8F3-4583-A968-403157D275EF}"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EE608AD-F3E5-438A-9F81-341D43C838D0}" type="datetimeFigureOut">
              <a:rPr lang="en-US" smtClean="0"/>
              <a:t>9/5/13</a:t>
            </a:fld>
            <a:endParaRPr lang="en-US"/>
          </a:p>
        </p:txBody>
      </p:sp>
      <p:sp>
        <p:nvSpPr>
          <p:cNvPr id="4" name="Footer Placeholder 3"/>
          <p:cNvSpPr>
            <a:spLocks noGrp="1"/>
          </p:cNvSpPr>
          <p:nvPr>
            <p:ph type="ftr" sz="quarter" idx="11"/>
          </p:nvPr>
        </p:nvSpPr>
        <p:spPr/>
        <p:txBody>
          <a:bodyPr/>
          <a:lstStyle/>
          <a:p>
            <a:pPr>
              <a:defRPr/>
            </a:pPr>
            <a:r>
              <a:rPr lang="en-US" smtClean="0"/>
              <a:t>Youth Alive – </a:t>
            </a:r>
            <a:r>
              <a:rPr lang="en-US" smtClean="0">
                <a:latin typeface="Times New Roman" pitchFamily="18" charset="0"/>
              </a:rPr>
              <a:t>Reducing </a:t>
            </a:r>
            <a:r>
              <a:rPr lang="en-US" i="1" smtClean="0">
                <a:latin typeface="Times New Roman" pitchFamily="18" charset="0"/>
              </a:rPr>
              <a:t>at risk</a:t>
            </a:r>
            <a:r>
              <a:rPr lang="en-US" smtClean="0">
                <a:latin typeface="Times New Roman" pitchFamily="18" charset="0"/>
              </a:rPr>
              <a:t> Behaviors</a:t>
            </a:r>
            <a:endParaRPr lang="en-US">
              <a:latin typeface="Times New Roman" pitchFamily="18" charset="0"/>
            </a:endParaRPr>
          </a:p>
        </p:txBody>
      </p:sp>
      <p:sp>
        <p:nvSpPr>
          <p:cNvPr id="5" name="Slide Number Placeholder 4"/>
          <p:cNvSpPr>
            <a:spLocks noGrp="1"/>
          </p:cNvSpPr>
          <p:nvPr>
            <p:ph type="sldNum" sz="quarter" idx="12"/>
          </p:nvPr>
        </p:nvSpPr>
        <p:spPr/>
        <p:txBody>
          <a:bodyPr/>
          <a:lstStyle/>
          <a:p>
            <a:pPr>
              <a:defRPr/>
            </a:pPr>
            <a:fld id="{63B4AB25-14FB-4DE2-925B-4C1836C58376}"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E608AD-F3E5-438A-9F81-341D43C838D0}" type="datetimeFigureOut">
              <a:rPr lang="en-US" smtClean="0"/>
              <a:t>9/5/13</a:t>
            </a:fld>
            <a:endParaRPr lang="en-US"/>
          </a:p>
        </p:txBody>
      </p:sp>
      <p:sp>
        <p:nvSpPr>
          <p:cNvPr id="3" name="Footer Placeholder 2"/>
          <p:cNvSpPr>
            <a:spLocks noGrp="1"/>
          </p:cNvSpPr>
          <p:nvPr>
            <p:ph type="ftr" sz="quarter" idx="11"/>
          </p:nvPr>
        </p:nvSpPr>
        <p:spPr/>
        <p:txBody>
          <a:bodyPr/>
          <a:lstStyle/>
          <a:p>
            <a:pPr>
              <a:defRPr/>
            </a:pPr>
            <a:r>
              <a:rPr lang="en-US" smtClean="0"/>
              <a:t>Youth Alive – </a:t>
            </a:r>
            <a:r>
              <a:rPr lang="en-US" smtClean="0">
                <a:latin typeface="Times New Roman" pitchFamily="18" charset="0"/>
              </a:rPr>
              <a:t>Reducing </a:t>
            </a:r>
            <a:r>
              <a:rPr lang="en-US" i="1" smtClean="0">
                <a:latin typeface="Times New Roman" pitchFamily="18" charset="0"/>
              </a:rPr>
              <a:t>at risk</a:t>
            </a:r>
            <a:r>
              <a:rPr lang="en-US" smtClean="0">
                <a:latin typeface="Times New Roman" pitchFamily="18" charset="0"/>
              </a:rPr>
              <a:t> Behaviors</a:t>
            </a:r>
            <a:endParaRPr lang="en-US">
              <a:latin typeface="Times New Roman" pitchFamily="18" charset="0"/>
            </a:endParaRPr>
          </a:p>
        </p:txBody>
      </p:sp>
      <p:sp>
        <p:nvSpPr>
          <p:cNvPr id="4" name="Slide Number Placeholder 3"/>
          <p:cNvSpPr>
            <a:spLocks noGrp="1"/>
          </p:cNvSpPr>
          <p:nvPr>
            <p:ph type="sldNum" sz="quarter" idx="12"/>
          </p:nvPr>
        </p:nvSpPr>
        <p:spPr/>
        <p:txBody>
          <a:bodyPr/>
          <a:lstStyle/>
          <a:p>
            <a:pPr>
              <a:defRPr/>
            </a:pPr>
            <a:fld id="{02807D80-C853-4952-99BA-B4CECBDE5AB2}"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9"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8" y="1743134"/>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9"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EE608AD-F3E5-438A-9F81-341D43C838D0}" type="datetimeFigureOut">
              <a:rPr lang="en-US" smtClean="0"/>
              <a:t>9/5/13</a:t>
            </a:fld>
            <a:endParaRPr lang="en-US"/>
          </a:p>
        </p:txBody>
      </p:sp>
      <p:sp>
        <p:nvSpPr>
          <p:cNvPr id="6" name="Footer Placeholder 5"/>
          <p:cNvSpPr>
            <a:spLocks noGrp="1"/>
          </p:cNvSpPr>
          <p:nvPr>
            <p:ph type="ftr" sz="quarter" idx="11"/>
          </p:nvPr>
        </p:nvSpPr>
        <p:spPr/>
        <p:txBody>
          <a:bodyPr/>
          <a:lstStyle/>
          <a:p>
            <a:pPr>
              <a:defRPr/>
            </a:pPr>
            <a:r>
              <a:rPr lang="en-US" smtClean="0"/>
              <a:t>Youth Alive – </a:t>
            </a:r>
            <a:r>
              <a:rPr lang="en-US" smtClean="0">
                <a:latin typeface="Times New Roman" pitchFamily="18" charset="0"/>
              </a:rPr>
              <a:t>Reducing </a:t>
            </a:r>
            <a:r>
              <a:rPr lang="en-US" i="1" smtClean="0">
                <a:latin typeface="Times New Roman" pitchFamily="18" charset="0"/>
              </a:rPr>
              <a:t>at risk</a:t>
            </a:r>
            <a:r>
              <a:rPr lang="en-US" smtClean="0">
                <a:latin typeface="Times New Roman" pitchFamily="18" charset="0"/>
              </a:rPr>
              <a:t> Behaviors</a:t>
            </a:r>
            <a:endParaRPr lang="en-US">
              <a:latin typeface="Times New Roman" pitchFamily="18" charset="0"/>
            </a:endParaRPr>
          </a:p>
        </p:txBody>
      </p:sp>
      <p:sp>
        <p:nvSpPr>
          <p:cNvPr id="7" name="Slide Number Placeholder 6"/>
          <p:cNvSpPr>
            <a:spLocks noGrp="1"/>
          </p:cNvSpPr>
          <p:nvPr>
            <p:ph type="sldNum" sz="quarter" idx="12"/>
          </p:nvPr>
        </p:nvSpPr>
        <p:spPr/>
        <p:txBody>
          <a:bodyPr/>
          <a:lstStyle/>
          <a:p>
            <a:pPr>
              <a:defRPr/>
            </a:pPr>
            <a:fld id="{951CCDC1-1FAA-4F4B-8D0A-E14C07F03BB6}"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3" y="155448"/>
            <a:ext cx="2525151"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895600" y="1371600"/>
            <a:ext cx="6247397" cy="5373192"/>
          </a:xfr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8EE608AD-F3E5-438A-9F81-341D43C838D0}" type="datetimeFigureOut">
              <a:rPr lang="en-US" smtClean="0"/>
              <a:t>9/5/13</a:t>
            </a:fld>
            <a:endParaRPr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pPr>
              <a:defRPr/>
            </a:pPr>
            <a:r>
              <a:rPr lang="en-US" smtClean="0"/>
              <a:t>Youth Alive – </a:t>
            </a:r>
            <a:r>
              <a:rPr lang="en-US" smtClean="0">
                <a:latin typeface="Times New Roman" pitchFamily="18" charset="0"/>
              </a:rPr>
              <a:t>Reducing </a:t>
            </a:r>
            <a:r>
              <a:rPr lang="en-US" i="1" smtClean="0">
                <a:latin typeface="Times New Roman" pitchFamily="18" charset="0"/>
              </a:rPr>
              <a:t>at risk</a:t>
            </a:r>
            <a:r>
              <a:rPr lang="en-US" smtClean="0">
                <a:latin typeface="Times New Roman" pitchFamily="18" charset="0"/>
              </a:rPr>
              <a:t> Behaviors</a:t>
            </a:r>
            <a:endParaRPr lang="en-US">
              <a:latin typeface="Times New Roman" pitchFamily="18" charset="0"/>
            </a:endParaRPr>
          </a:p>
        </p:txBody>
      </p:sp>
      <p:sp>
        <p:nvSpPr>
          <p:cNvPr id="7" name="Slide Number Placeholder 6"/>
          <p:cNvSpPr>
            <a:spLocks noGrp="1"/>
          </p:cNvSpPr>
          <p:nvPr>
            <p:ph type="sldNum" sz="quarter" idx="12"/>
          </p:nvPr>
        </p:nvSpPr>
        <p:spPr>
          <a:xfrm>
            <a:off x="8339328" y="1170432"/>
            <a:ext cx="733864" cy="201168"/>
          </a:xfrm>
        </p:spPr>
        <p:txBody>
          <a:bodyPr/>
          <a:lstStyle/>
          <a:p>
            <a:pPr>
              <a:defRPr/>
            </a:pPr>
            <a:fld id="{BE52558F-103D-4A83-B86E-79A390B0BC4D}"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ltGray">
          <a:xfrm>
            <a:off x="2" y="1"/>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1"/>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2"/>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8EE608AD-F3E5-438A-9F81-341D43C838D0}" type="datetimeFigureOut">
              <a:rPr lang="en-US" smtClean="0"/>
              <a:t>9/5/13</a:t>
            </a:fld>
            <a:endParaRPr lang="en-US"/>
          </a:p>
        </p:txBody>
      </p:sp>
      <p:sp>
        <p:nvSpPr>
          <p:cNvPr id="5" name="Footer Placeholder 4"/>
          <p:cNvSpPr>
            <a:spLocks noGrp="1"/>
          </p:cNvSpPr>
          <p:nvPr>
            <p:ph type="ftr" sz="quarter" idx="3"/>
          </p:nvPr>
        </p:nvSpPr>
        <p:spPr>
          <a:xfrm>
            <a:off x="2640598"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a:defRPr/>
            </a:pPr>
            <a:r>
              <a:rPr lang="en-US" smtClean="0"/>
              <a:t>Youth Alive – </a:t>
            </a:r>
            <a:r>
              <a:rPr lang="en-US" smtClean="0">
                <a:latin typeface="Times New Roman" pitchFamily="18" charset="0"/>
              </a:rPr>
              <a:t>Reducing </a:t>
            </a:r>
            <a:r>
              <a:rPr lang="en-US" i="1" smtClean="0">
                <a:latin typeface="Times New Roman" pitchFamily="18" charset="0"/>
              </a:rPr>
              <a:t>at risk</a:t>
            </a:r>
            <a:r>
              <a:rPr lang="en-US" smtClean="0">
                <a:latin typeface="Times New Roman" pitchFamily="18" charset="0"/>
              </a:rPr>
              <a:t> Behaviors</a:t>
            </a:r>
            <a:endParaRPr lang="en-US">
              <a:latin typeface="Times New Roman" pitchFamily="18" charset="0"/>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a:defRPr/>
            </a:pPr>
            <a:fld id="{207A6953-8D8F-4A1E-A5A1-19CC17ED1B9B}"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2E7315B-70E0-4347-81CB-DAFC80FD863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560214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8.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92.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 Id="rId3" Type="http://schemas.openxmlformats.org/officeDocument/2006/relationships/image" Target="../media/image101.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5.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7.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8.jpeg"/></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109.png"/><Relationship Id="rId1" Type="http://schemas.openxmlformats.org/officeDocument/2006/relationships/vmlDrawing" Target="../drawings/vmlDrawing7.vml"/><Relationship Id="rId2"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0.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1.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microsoft.com/office/2007/relationships/hdphoto" Target="../media/hdphoto3.wdp"/></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113.w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114.wmf"/><Relationship Id="rId1" Type="http://schemas.openxmlformats.org/officeDocument/2006/relationships/vmlDrawing" Target="../drawings/vmlDrawing9.vml"/><Relationship Id="rId2"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png"/><Relationship Id="rId3" Type="http://schemas.openxmlformats.org/officeDocument/2006/relationships/image" Target="../media/image116.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png"/><Relationship Id="rId3" Type="http://schemas.openxmlformats.org/officeDocument/2006/relationships/image" Target="../media/image116.png"/></Relationships>
</file>

<file path=ppt/slides/_rels/slide139.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6.png"/><Relationship Id="rId5" Type="http://schemas.openxmlformats.org/officeDocument/2006/relationships/image" Target="../media/image118.png"/><Relationship Id="rId1" Type="http://schemas.openxmlformats.org/officeDocument/2006/relationships/slideLayout" Target="../slideLayouts/slideLayout7.xml"/><Relationship Id="rId2" Type="http://schemas.openxmlformats.org/officeDocument/2006/relationships/image" Target="../media/image1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140.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6.png"/><Relationship Id="rId1" Type="http://schemas.openxmlformats.org/officeDocument/2006/relationships/slideLayout" Target="../slideLayouts/slideLayout7.xml"/><Relationship Id="rId2" Type="http://schemas.openxmlformats.org/officeDocument/2006/relationships/image" Target="../media/image115.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png"/><Relationship Id="rId3" Type="http://schemas.openxmlformats.org/officeDocument/2006/relationships/image" Target="../media/image116.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png"/><Relationship Id="rId3" Type="http://schemas.openxmlformats.org/officeDocument/2006/relationships/image" Target="../media/image118.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9.png"/><Relationship Id="rId3" Type="http://schemas.microsoft.com/office/2007/relationships/hdphoto" Target="../media/hdphoto10.wdp"/></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145.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121.wmf"/><Relationship Id="rId1" Type="http://schemas.openxmlformats.org/officeDocument/2006/relationships/vmlDrawing" Target="../drawings/vmlDrawing10.vml"/><Relationship Id="rId2"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3.emf"/><Relationship Id="rId5" Type="http://schemas.openxmlformats.org/officeDocument/2006/relationships/image" Target="../media/image24.gif"/><Relationship Id="rId6" Type="http://schemas.openxmlformats.org/officeDocument/2006/relationships/image" Target="../media/image25.png"/><Relationship Id="rId7" Type="http://schemas.microsoft.com/office/2007/relationships/hdphoto" Target="../media/hdphoto4.wdp"/><Relationship Id="rId8" Type="http://schemas.openxmlformats.org/officeDocument/2006/relationships/image" Target="../media/image26.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5" Type="http://schemas.microsoft.com/office/2007/relationships/hdphoto" Target="../media/hdphoto5.wdp"/><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hyperlink" Target="http://www.ictc.com/~maryvale/canada.htm" TargetMode="External"/><Relationship Id="rId4" Type="http://schemas.openxmlformats.org/officeDocument/2006/relationships/image" Target="../media/image31.gif"/><Relationship Id="rId5" Type="http://schemas.openxmlformats.org/officeDocument/2006/relationships/image" Target="../media/image32.jpeg"/><Relationship Id="rId1" Type="http://schemas.openxmlformats.org/officeDocument/2006/relationships/slideLayout" Target="../slideLayouts/slideLayout6.xml"/><Relationship Id="rId2" Type="http://schemas.openxmlformats.org/officeDocument/2006/relationships/image" Target="../media/image30.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eg"/><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 Id="rId3" Type="http://schemas.microsoft.com/office/2007/relationships/hdphoto" Target="../media/hdphoto6.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microsoft.com/office/2007/relationships/hdphoto" Target="../media/hdphoto7.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5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2.png"/><Relationship Id="rId5" Type="http://schemas.microsoft.com/office/2007/relationships/hdphoto" Target="../media/hdphoto2.wdp"/><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7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7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7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7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76.jpeg"/></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hyperlink" Target="http://www.pubadub.com/Little%20Dave's%20Birthday%20Party/images/Little%20Dave%20drinking%20Beer%20_jpg.jp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png"/><Relationship Id="rId3" Type="http://schemas.microsoft.com/office/2007/relationships/hdphoto" Target="../media/hdphoto8.wdp"/></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1.gi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owardlenerzandsonsinc.com/images/gallery/julieletter.htm" TargetMode="External"/><Relationship Id="rId3" Type="http://schemas.openxmlformats.org/officeDocument/2006/relationships/image" Target="../media/image82.jpeg"/></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4" Type="http://schemas.microsoft.com/office/2007/relationships/hdphoto" Target="../media/hdphoto9.wdp"/><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6.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89.w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90.png"/><Relationship Id="rId5" Type="http://schemas.openxmlformats.org/officeDocument/2006/relationships/image" Target="../media/image91.wmf"/><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4.bin"/><Relationship Id="rId5" Type="http://schemas.openxmlformats.org/officeDocument/2006/relationships/image" Target="../media/image92.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4.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6.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99.png"/></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92.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F1D2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200" y="304800"/>
            <a:ext cx="8940800" cy="1143000"/>
          </a:xfrm>
        </p:spPr>
        <p:txBody>
          <a:bodyPr>
            <a:normAutofit fontScale="90000"/>
          </a:bodyPr>
          <a:lstStyle/>
          <a:p>
            <a:r>
              <a:rPr lang="en-US" sz="3400" dirty="0" smtClean="0">
                <a:solidFill>
                  <a:schemeClr val="bg1"/>
                </a:solidFill>
                <a:latin typeface="Tahoma" pitchFamily="34" charset="0"/>
                <a:ea typeface="Tahoma" pitchFamily="34" charset="0"/>
                <a:cs typeface="Tahoma" pitchFamily="34" charset="0"/>
              </a:rPr>
              <a:t>Youth Alive</a:t>
            </a:r>
            <a:br>
              <a:rPr lang="en-US" sz="3400" dirty="0" smtClean="0">
                <a:solidFill>
                  <a:schemeClr val="bg1"/>
                </a:solidFill>
                <a:latin typeface="Tahoma" pitchFamily="34" charset="0"/>
                <a:ea typeface="Tahoma" pitchFamily="34" charset="0"/>
                <a:cs typeface="Tahoma" pitchFamily="34" charset="0"/>
              </a:rPr>
            </a:br>
            <a:r>
              <a:rPr lang="en-US" sz="3400" dirty="0" smtClean="0">
                <a:solidFill>
                  <a:schemeClr val="bg1"/>
                </a:solidFill>
                <a:latin typeface="Tahoma" pitchFamily="34" charset="0"/>
                <a:ea typeface="Tahoma" pitchFamily="34" charset="0"/>
                <a:cs typeface="Tahoma" pitchFamily="34" charset="0"/>
              </a:rPr>
              <a:t>Reducing </a:t>
            </a:r>
            <a:r>
              <a:rPr lang="en-US" sz="3400" i="1" dirty="0" smtClean="0">
                <a:solidFill>
                  <a:schemeClr val="bg1"/>
                </a:solidFill>
                <a:latin typeface="Tahoma" pitchFamily="34" charset="0"/>
                <a:ea typeface="Tahoma" pitchFamily="34" charset="0"/>
                <a:cs typeface="Tahoma" pitchFamily="34" charset="0"/>
              </a:rPr>
              <a:t>at risk </a:t>
            </a:r>
            <a:r>
              <a:rPr lang="en-US" sz="3400" dirty="0" smtClean="0">
                <a:solidFill>
                  <a:schemeClr val="bg1"/>
                </a:solidFill>
                <a:latin typeface="Tahoma" pitchFamily="34" charset="0"/>
                <a:ea typeface="Tahoma" pitchFamily="34" charset="0"/>
                <a:cs typeface="Tahoma" pitchFamily="34" charset="0"/>
              </a:rPr>
              <a:t>Behavior</a:t>
            </a:r>
            <a:br>
              <a:rPr lang="en-US" sz="3400" dirty="0" smtClean="0">
                <a:solidFill>
                  <a:schemeClr val="bg1"/>
                </a:solidFill>
                <a:latin typeface="Tahoma" pitchFamily="34" charset="0"/>
                <a:ea typeface="Tahoma" pitchFamily="34" charset="0"/>
                <a:cs typeface="Tahoma" pitchFamily="34" charset="0"/>
              </a:rPr>
            </a:br>
            <a:r>
              <a:rPr lang="en-US" sz="3400" dirty="0" smtClean="0">
                <a:solidFill>
                  <a:schemeClr val="bg1"/>
                </a:solidFill>
                <a:latin typeface="Tahoma" pitchFamily="34" charset="0"/>
                <a:ea typeface="Tahoma" pitchFamily="34" charset="0"/>
                <a:cs typeface="Tahoma" pitchFamily="34" charset="0"/>
              </a:rPr>
              <a:t> </a:t>
            </a:r>
            <a:endParaRPr lang="en-US" sz="3400" dirty="0">
              <a:solidFill>
                <a:schemeClr val="bg1"/>
              </a:solidFill>
              <a:latin typeface="Tahoma" pitchFamily="34" charset="0"/>
              <a:ea typeface="Tahoma" pitchFamily="34" charset="0"/>
              <a:cs typeface="Tahoma" pitchFamily="34" charset="0"/>
            </a:endParaRPr>
          </a:p>
        </p:txBody>
      </p:sp>
      <p:pic>
        <p:nvPicPr>
          <p:cNvPr id="1024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838200"/>
            <a:ext cx="2409288" cy="276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04" y="1371600"/>
            <a:ext cx="1563705" cy="1796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066800"/>
            <a:ext cx="1206683" cy="138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3" y="1295400"/>
            <a:ext cx="2707729" cy="311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57562" y="5429252"/>
            <a:ext cx="5217582" cy="1200329"/>
          </a:xfrm>
          <a:prstGeom prst="rect">
            <a:avLst/>
          </a:prstGeom>
          <a:noFill/>
        </p:spPr>
        <p:txBody>
          <a:bodyPr wrap="none" rtlCol="0">
            <a:spAutoFit/>
          </a:bodyPr>
          <a:lstStyle/>
          <a:p>
            <a:pPr algn="ctr"/>
            <a:r>
              <a:rPr lang="en-US" sz="1800" dirty="0" smtClean="0">
                <a:solidFill>
                  <a:prstClr val="white"/>
                </a:solidFill>
                <a:latin typeface="Tahoma" pitchFamily="34" charset="0"/>
                <a:ea typeface="Tahoma" pitchFamily="34" charset="0"/>
                <a:cs typeface="Tahoma" pitchFamily="34" charset="0"/>
              </a:rPr>
              <a:t>By</a:t>
            </a:r>
          </a:p>
          <a:p>
            <a:pPr algn="ctr"/>
            <a:r>
              <a:rPr lang="en-US" sz="1800" dirty="0" smtClean="0">
                <a:solidFill>
                  <a:prstClr val="white"/>
                </a:solidFill>
                <a:latin typeface="Tahoma" pitchFamily="34" charset="0"/>
                <a:ea typeface="Tahoma" pitchFamily="34" charset="0"/>
                <a:cs typeface="Tahoma" pitchFamily="34" charset="0"/>
              </a:rPr>
              <a:t>Kathleen </a:t>
            </a:r>
            <a:r>
              <a:rPr lang="en-US" sz="1800" dirty="0" err="1" smtClean="0">
                <a:solidFill>
                  <a:prstClr val="white"/>
                </a:solidFill>
                <a:latin typeface="Tahoma" pitchFamily="34" charset="0"/>
                <a:ea typeface="Tahoma" pitchFamily="34" charset="0"/>
                <a:cs typeface="Tahoma" pitchFamily="34" charset="0"/>
              </a:rPr>
              <a:t>Kiem</a:t>
            </a:r>
            <a:r>
              <a:rPr lang="en-US" sz="1800" dirty="0" smtClean="0">
                <a:solidFill>
                  <a:prstClr val="white"/>
                </a:solidFill>
                <a:latin typeface="Tahoma" pitchFamily="34" charset="0"/>
                <a:ea typeface="Tahoma" pitchFamily="34" charset="0"/>
                <a:cs typeface="Tahoma" pitchFamily="34" charset="0"/>
              </a:rPr>
              <a:t> </a:t>
            </a:r>
            <a:r>
              <a:rPr lang="en-US" sz="1800" dirty="0" err="1" smtClean="0">
                <a:solidFill>
                  <a:prstClr val="white"/>
                </a:solidFill>
                <a:latin typeface="Tahoma" pitchFamily="34" charset="0"/>
                <a:ea typeface="Tahoma" pitchFamily="34" charset="0"/>
                <a:cs typeface="Tahoma" pitchFamily="34" charset="0"/>
              </a:rPr>
              <a:t>Hoa</a:t>
            </a:r>
            <a:r>
              <a:rPr lang="en-US" sz="1800" dirty="0" smtClean="0">
                <a:solidFill>
                  <a:prstClr val="white"/>
                </a:solidFill>
                <a:latin typeface="Tahoma" pitchFamily="34" charset="0"/>
                <a:ea typeface="Tahoma" pitchFamily="34" charset="0"/>
                <a:cs typeface="Tahoma" pitchFamily="34" charset="0"/>
              </a:rPr>
              <a:t> </a:t>
            </a:r>
            <a:r>
              <a:rPr lang="en-US" sz="1800" dirty="0" err="1" smtClean="0">
                <a:solidFill>
                  <a:prstClr val="white"/>
                </a:solidFill>
                <a:latin typeface="Tahoma" pitchFamily="34" charset="0"/>
                <a:ea typeface="Tahoma" pitchFamily="34" charset="0"/>
                <a:cs typeface="Tahoma" pitchFamily="34" charset="0"/>
              </a:rPr>
              <a:t>Oey</a:t>
            </a:r>
            <a:r>
              <a:rPr lang="en-US" sz="1800" dirty="0" smtClean="0">
                <a:solidFill>
                  <a:prstClr val="white"/>
                </a:solidFill>
                <a:latin typeface="Tahoma" pitchFamily="34" charset="0"/>
                <a:ea typeface="Tahoma" pitchFamily="34" charset="0"/>
                <a:cs typeface="Tahoma" pitchFamily="34" charset="0"/>
              </a:rPr>
              <a:t> </a:t>
            </a:r>
            <a:r>
              <a:rPr lang="en-US" sz="1800" dirty="0" err="1" smtClean="0">
                <a:solidFill>
                  <a:prstClr val="white"/>
                </a:solidFill>
                <a:latin typeface="Tahoma" pitchFamily="34" charset="0"/>
                <a:ea typeface="Tahoma" pitchFamily="34" charset="0"/>
                <a:cs typeface="Tahoma" pitchFamily="34" charset="0"/>
              </a:rPr>
              <a:t>Kuntaraf</a:t>
            </a:r>
            <a:r>
              <a:rPr lang="en-US" sz="1800" dirty="0" smtClean="0">
                <a:solidFill>
                  <a:prstClr val="white"/>
                </a:solidFill>
                <a:latin typeface="Tahoma" pitchFamily="34" charset="0"/>
                <a:ea typeface="Tahoma" pitchFamily="34" charset="0"/>
                <a:cs typeface="Tahoma" pitchFamily="34" charset="0"/>
              </a:rPr>
              <a:t>, MD, MPH</a:t>
            </a:r>
          </a:p>
          <a:p>
            <a:pPr algn="ctr"/>
            <a:r>
              <a:rPr lang="en-US" sz="1800" dirty="0" smtClean="0">
                <a:solidFill>
                  <a:prstClr val="white"/>
                </a:solidFill>
                <a:latin typeface="Tahoma" pitchFamily="34" charset="0"/>
                <a:ea typeface="Tahoma" pitchFamily="34" charset="0"/>
                <a:cs typeface="Tahoma" pitchFamily="34" charset="0"/>
              </a:rPr>
              <a:t>Associate Director for Prevention</a:t>
            </a:r>
          </a:p>
          <a:p>
            <a:pPr algn="ctr"/>
            <a:r>
              <a:rPr lang="en-US" sz="1800" dirty="0" smtClean="0">
                <a:solidFill>
                  <a:prstClr val="white"/>
                </a:solidFill>
                <a:latin typeface="Tahoma" pitchFamily="34" charset="0"/>
                <a:ea typeface="Tahoma" pitchFamily="34" charset="0"/>
                <a:cs typeface="Tahoma" pitchFamily="34" charset="0"/>
              </a:rPr>
              <a:t>General Conference Health Ministries Department</a:t>
            </a:r>
            <a:endParaRPr lang="en-US" sz="1800" dirty="0">
              <a:solidFill>
                <a:prstClr val="white"/>
              </a:solidFill>
              <a:latin typeface="Tahoma" pitchFamily="34" charset="0"/>
              <a:ea typeface="Tahoma" pitchFamily="34" charset="0"/>
              <a:cs typeface="Tahoma" pitchFamily="34" charset="0"/>
            </a:endParaRPr>
          </a:p>
        </p:txBody>
      </p:sp>
      <p:sp>
        <p:nvSpPr>
          <p:cNvPr id="4" name="TextBox 3"/>
          <p:cNvSpPr txBox="1"/>
          <p:nvPr/>
        </p:nvSpPr>
        <p:spPr>
          <a:xfrm>
            <a:off x="3413490" y="4643735"/>
            <a:ext cx="2948944" cy="461665"/>
          </a:xfrm>
          <a:prstGeom prst="rect">
            <a:avLst/>
          </a:prstGeom>
          <a:noFill/>
        </p:spPr>
        <p:txBody>
          <a:bodyPr wrap="none" rtlCol="0">
            <a:spAutoFit/>
          </a:bodyPr>
          <a:lstStyle/>
          <a:p>
            <a:r>
              <a:rPr lang="en-US" dirty="0" smtClean="0">
                <a:solidFill>
                  <a:prstClr val="white"/>
                </a:solidFill>
                <a:latin typeface="Tahoma" pitchFamily="34" charset="0"/>
                <a:ea typeface="Tahoma" pitchFamily="34" charset="0"/>
                <a:cs typeface="Tahoma" pitchFamily="34" charset="0"/>
              </a:rPr>
              <a:t>September </a:t>
            </a:r>
            <a:r>
              <a:rPr lang="en-US" dirty="0" smtClean="0">
                <a:solidFill>
                  <a:prstClr val="white"/>
                </a:solidFill>
                <a:latin typeface="Tahoma" pitchFamily="34" charset="0"/>
                <a:ea typeface="Tahoma" pitchFamily="34" charset="0"/>
                <a:cs typeface="Tahoma" pitchFamily="34" charset="0"/>
              </a:rPr>
              <a:t>10, </a:t>
            </a:r>
            <a:r>
              <a:rPr lang="en-US" dirty="0" smtClean="0">
                <a:solidFill>
                  <a:prstClr val="white"/>
                </a:solidFill>
                <a:latin typeface="Tahoma" pitchFamily="34" charset="0"/>
                <a:ea typeface="Tahoma" pitchFamily="34" charset="0"/>
                <a:cs typeface="Tahoma" pitchFamily="34" charset="0"/>
              </a:rPr>
              <a:t>2013</a:t>
            </a:r>
            <a:endParaRPr lang="en-US" dirty="0">
              <a:solidFill>
                <a:prstClr val="white"/>
              </a:solidFill>
              <a:latin typeface="Tahoma" pitchFamily="34" charset="0"/>
              <a:ea typeface="Tahoma" pitchFamily="34" charset="0"/>
              <a:cs typeface="Tahoma" pitchFamily="34" charset="0"/>
            </a:endParaRPr>
          </a:p>
        </p:txBody>
      </p:sp>
      <p:sp>
        <p:nvSpPr>
          <p:cNvPr id="5" name="TextBox 4"/>
          <p:cNvSpPr txBox="1"/>
          <p:nvPr/>
        </p:nvSpPr>
        <p:spPr>
          <a:xfrm>
            <a:off x="1221634" y="3733800"/>
            <a:ext cx="6774911" cy="954107"/>
          </a:xfrm>
          <a:prstGeom prst="rect">
            <a:avLst/>
          </a:prstGeom>
          <a:noFill/>
        </p:spPr>
        <p:txBody>
          <a:bodyPr wrap="none" rtlCol="0">
            <a:spAutoFit/>
          </a:bodyPr>
          <a:lstStyle/>
          <a:p>
            <a:pPr algn="ctr"/>
            <a:r>
              <a:rPr lang="en-US" sz="2800" dirty="0" smtClean="0">
                <a:solidFill>
                  <a:prstClr val="white"/>
                </a:solidFill>
              </a:rPr>
              <a:t>6</a:t>
            </a:r>
            <a:r>
              <a:rPr lang="en-US" sz="2800" baseline="30000" dirty="0" smtClean="0">
                <a:solidFill>
                  <a:prstClr val="white"/>
                </a:solidFill>
              </a:rPr>
              <a:t>th</a:t>
            </a:r>
            <a:r>
              <a:rPr lang="en-US" sz="2800" dirty="0" smtClean="0">
                <a:solidFill>
                  <a:prstClr val="white"/>
                </a:solidFill>
              </a:rPr>
              <a:t> AAIM Tri-Divisional HIV/AIDS Advisory</a:t>
            </a:r>
          </a:p>
          <a:p>
            <a:pPr algn="ctr"/>
            <a:r>
              <a:rPr lang="en-US" sz="2800" dirty="0">
                <a:solidFill>
                  <a:prstClr val="white"/>
                </a:solidFill>
              </a:rPr>
              <a:t>N</a:t>
            </a:r>
            <a:r>
              <a:rPr lang="en-US" sz="2800" dirty="0" smtClean="0">
                <a:solidFill>
                  <a:prstClr val="white"/>
                </a:solidFill>
              </a:rPr>
              <a:t>airobi</a:t>
            </a:r>
            <a:r>
              <a:rPr lang="en-US" sz="2800" dirty="0" smtClean="0">
                <a:solidFill>
                  <a:prstClr val="white"/>
                </a:solidFill>
              </a:rPr>
              <a:t>, Kenya</a:t>
            </a:r>
          </a:p>
        </p:txBody>
      </p:sp>
    </p:spTree>
    <p:extLst>
      <p:ext uri="{BB962C8B-B14F-4D97-AF65-F5344CB8AC3E}">
        <p14:creationId xmlns:p14="http://schemas.microsoft.com/office/powerpoint/2010/main" val="336295231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a:xfrm>
            <a:off x="228600" y="685800"/>
            <a:ext cx="8763000" cy="1190625"/>
          </a:xfrm>
        </p:spPr>
        <p:txBody>
          <a:bodyPr>
            <a:normAutofit/>
          </a:bodyPr>
          <a:lstStyle/>
          <a:p>
            <a:pPr algn="ctr" eaLnBrk="1" hangingPunct="1"/>
            <a:r>
              <a:rPr lang="en-US" sz="3600" dirty="0" smtClean="0">
                <a:solidFill>
                  <a:srgbClr val="FFFF7D"/>
                </a:solidFill>
                <a:latin typeface="Tahoma" pitchFamily="34" charset="0"/>
                <a:ea typeface="Tahoma" pitchFamily="34" charset="0"/>
                <a:cs typeface="Tahoma" pitchFamily="34" charset="0"/>
              </a:rPr>
              <a:t>Convicted jail inmates 1998</a:t>
            </a:r>
          </a:p>
        </p:txBody>
      </p:sp>
      <p:sp>
        <p:nvSpPr>
          <p:cNvPr id="466947" name="Rectangle 3"/>
          <p:cNvSpPr>
            <a:spLocks noGrp="1" noChangeArrowheads="1"/>
          </p:cNvSpPr>
          <p:nvPr>
            <p:ph idx="1"/>
          </p:nvPr>
        </p:nvSpPr>
        <p:spPr>
          <a:xfrm>
            <a:off x="838200" y="2779712"/>
            <a:ext cx="4267200" cy="1716088"/>
          </a:xfrm>
        </p:spPr>
        <p:txBody>
          <a:bodyPr>
            <a:noAutofit/>
          </a:bodyPr>
          <a:lstStyle/>
          <a:p>
            <a:pPr marL="118872" indent="0" algn="ctr" eaLnBrk="1" hangingPunct="1">
              <a:buNone/>
            </a:pPr>
            <a:r>
              <a:rPr lang="en-US" dirty="0" smtClean="0">
                <a:solidFill>
                  <a:srgbClr val="FFC000"/>
                </a:solidFill>
                <a:latin typeface="Tahoma" pitchFamily="34" charset="0"/>
                <a:ea typeface="Tahoma" pitchFamily="34" charset="0"/>
                <a:cs typeface="Tahoma" pitchFamily="34" charset="0"/>
              </a:rPr>
              <a:t>36%</a:t>
            </a:r>
            <a:r>
              <a:rPr lang="en-US" dirty="0" smtClean="0">
                <a:solidFill>
                  <a:srgbClr val="FFFF7D"/>
                </a:solidFill>
                <a:latin typeface="Tahoma" pitchFamily="34" charset="0"/>
                <a:ea typeface="Tahoma" pitchFamily="34" charset="0"/>
                <a:cs typeface="Tahoma" pitchFamily="34" charset="0"/>
              </a:rPr>
              <a:t> said they were</a:t>
            </a:r>
          </a:p>
          <a:p>
            <a:pPr marL="118872" indent="0" algn="ctr" eaLnBrk="1" hangingPunct="1">
              <a:buNone/>
            </a:pPr>
            <a:r>
              <a:rPr lang="en-US" dirty="0" smtClean="0">
                <a:solidFill>
                  <a:srgbClr val="FFFF7D"/>
                </a:solidFill>
                <a:latin typeface="Tahoma" pitchFamily="34" charset="0"/>
                <a:ea typeface="Tahoma" pitchFamily="34" charset="0"/>
                <a:cs typeface="Tahoma" pitchFamily="34" charset="0"/>
              </a:rPr>
              <a:t> using drugs at time of  their offense </a:t>
            </a:r>
          </a:p>
        </p:txBody>
      </p:sp>
      <p:sp>
        <p:nvSpPr>
          <p:cNvPr id="6" name="Footer Placeholder 3"/>
          <p:cNvSpPr>
            <a:spLocks noGrp="1"/>
          </p:cNvSpPr>
          <p:nvPr>
            <p:ph type="ftr" sz="quarter" idx="11"/>
          </p:nvPr>
        </p:nvSpPr>
        <p:spPr>
          <a:xfrm>
            <a:off x="5562602" y="612648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7" name="Slide Number Placeholder 4"/>
          <p:cNvSpPr>
            <a:spLocks noGrp="1"/>
          </p:cNvSpPr>
          <p:nvPr>
            <p:ph type="sldNum" sz="quarter" idx="12"/>
          </p:nvPr>
        </p:nvSpPr>
        <p:spPr>
          <a:xfrm>
            <a:off x="8001000" y="6126480"/>
            <a:ext cx="733864" cy="274320"/>
          </a:xfrm>
        </p:spPr>
        <p:txBody>
          <a:bodyPr/>
          <a:lstStyle/>
          <a:p>
            <a:pPr>
              <a:defRPr/>
            </a:pPr>
            <a:fld id="{1B333078-C5F1-4707-B04C-08EA7DAB8F71}" type="slidenum">
              <a:rPr lang="en-US"/>
              <a:pPr>
                <a:defRPr/>
              </a:pPr>
              <a:t>10</a:t>
            </a:fld>
            <a:endParaRPr lang="en-US" dirty="0"/>
          </a:p>
        </p:txBody>
      </p:sp>
      <p:pic>
        <p:nvPicPr>
          <p:cNvPr id="12295" name="Picture 5" descr="prison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2292274"/>
            <a:ext cx="3392871" cy="258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 name="Footer Placeholder 3"/>
          <p:cNvSpPr>
            <a:spLocks noGrp="1"/>
          </p:cNvSpPr>
          <p:nvPr>
            <p:ph type="ftr" sz="quarter" idx="10"/>
          </p:nvPr>
        </p:nvSpPr>
        <p:spPr>
          <a:xfrm>
            <a:off x="5019944" y="5943601"/>
            <a:ext cx="3743056" cy="502919"/>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latin typeface="Tahoma" pitchFamily="34" charset="0"/>
                <a:ea typeface="Tahoma" pitchFamily="34" charset="0"/>
                <a:cs typeface="Tahoma" pitchFamily="34" charset="0"/>
              </a:rPr>
              <a:t>Youth Alive – Reducing </a:t>
            </a:r>
            <a:r>
              <a:rPr lang="en-US" sz="1400" i="1" dirty="0">
                <a:latin typeface="Tahoma" pitchFamily="34" charset="0"/>
                <a:ea typeface="Tahoma" pitchFamily="34" charset="0"/>
                <a:cs typeface="Tahoma" pitchFamily="34" charset="0"/>
              </a:rPr>
              <a:t>at risk</a:t>
            </a:r>
            <a:r>
              <a:rPr lang="en-US" sz="1400" dirty="0">
                <a:latin typeface="Tahoma" pitchFamily="34" charset="0"/>
                <a:ea typeface="Tahoma" pitchFamily="34" charset="0"/>
                <a:cs typeface="Tahoma" pitchFamily="34" charset="0"/>
              </a:rPr>
              <a:t> Behaviors</a:t>
            </a:r>
          </a:p>
        </p:txBody>
      </p:sp>
      <p:sp>
        <p:nvSpPr>
          <p:cNvPr id="35" name="Slide Number Placeholder 4"/>
          <p:cNvSpPr>
            <a:spLocks noGrp="1"/>
          </p:cNvSpPr>
          <p:nvPr>
            <p:ph type="sldNum" sz="quarter" idx="11"/>
          </p:nvPr>
        </p:nvSpPr>
        <p:spPr>
          <a:xfrm>
            <a:off x="8360682" y="6172200"/>
            <a:ext cx="5507719" cy="2743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4125BE-45C9-6C43-B561-91225FC2C35D}" type="slidenum">
              <a:rPr lang="en-US" sz="1400">
                <a:latin typeface="Tahoma" pitchFamily="34" charset="0"/>
                <a:ea typeface="Tahoma" pitchFamily="34" charset="0"/>
                <a:cs typeface="Tahoma" pitchFamily="34" charset="0"/>
              </a:rPr>
              <a:pPr eaLnBrk="1" hangingPunct="1"/>
              <a:t>100</a:t>
            </a:fld>
            <a:endParaRPr lang="en-US" sz="1400" dirty="0">
              <a:latin typeface="Tahoma" pitchFamily="34" charset="0"/>
              <a:ea typeface="Tahoma" pitchFamily="34" charset="0"/>
              <a:cs typeface="Tahoma" pitchFamily="34" charset="0"/>
            </a:endParaRPr>
          </a:p>
        </p:txBody>
      </p:sp>
      <p:grpSp>
        <p:nvGrpSpPr>
          <p:cNvPr id="26634" name="Group 27"/>
          <p:cNvGrpSpPr>
            <a:grpSpLocks/>
          </p:cNvGrpSpPr>
          <p:nvPr/>
        </p:nvGrpSpPr>
        <p:grpSpPr bwMode="auto">
          <a:xfrm flipH="1">
            <a:off x="6823528" y="3608722"/>
            <a:ext cx="1406072" cy="2182478"/>
            <a:chOff x="-2016" y="1056"/>
            <a:chExt cx="1344" cy="2683"/>
          </a:xfrm>
        </p:grpSpPr>
        <p:sp>
          <p:nvSpPr>
            <p:cNvPr id="287772" name="Freeform 28"/>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2367"/>
                <a:gd name="T170" fmla="*/ 914 w 914"/>
                <a:gd name="T171" fmla="*/ 2367 h 236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73" name="Freeform 29"/>
            <p:cNvSpPr>
              <a:spLocks/>
            </p:cNvSpPr>
            <p:nvPr/>
          </p:nvSpPr>
          <p:spPr bwMode="auto">
            <a:xfrm>
              <a:off x="-1673" y="2182"/>
              <a:ext cx="98"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8"/>
                <a:gd name="T64" fmla="*/ 0 h 150"/>
                <a:gd name="T65" fmla="*/ 108 w 108"/>
                <a:gd name="T66" fmla="*/ 150 h 1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74" name="Freeform 30"/>
            <p:cNvSpPr>
              <a:spLocks/>
            </p:cNvSpPr>
            <p:nvPr/>
          </p:nvSpPr>
          <p:spPr bwMode="auto">
            <a:xfrm>
              <a:off x="-1150" y="1594"/>
              <a:ext cx="232" cy="310"/>
            </a:xfrm>
            <a:custGeom>
              <a:avLst/>
              <a:gdLst>
                <a:gd name="T0" fmla="*/ 67 w 254"/>
                <a:gd name="T1" fmla="*/ 266 h 383"/>
                <a:gd name="T2" fmla="*/ 64 w 254"/>
                <a:gd name="T3" fmla="*/ 253 h 383"/>
                <a:gd name="T4" fmla="*/ 58 w 254"/>
                <a:gd name="T5" fmla="*/ 221 h 383"/>
                <a:gd name="T6" fmla="*/ 57 w 254"/>
                <a:gd name="T7" fmla="*/ 184 h 383"/>
                <a:gd name="T8" fmla="*/ 64 w 254"/>
                <a:gd name="T9" fmla="*/ 154 h 383"/>
                <a:gd name="T10" fmla="*/ 0 w 254"/>
                <a:gd name="T11" fmla="*/ 127 h 383"/>
                <a:gd name="T12" fmla="*/ 79 w 254"/>
                <a:gd name="T13" fmla="*/ 93 h 383"/>
                <a:gd name="T14" fmla="*/ 130 w 254"/>
                <a:gd name="T15" fmla="*/ 0 h 383"/>
                <a:gd name="T16" fmla="*/ 176 w 254"/>
                <a:gd name="T17" fmla="*/ 69 h 383"/>
                <a:gd name="T18" fmla="*/ 254 w 254"/>
                <a:gd name="T19" fmla="*/ 75 h 383"/>
                <a:gd name="T20" fmla="*/ 197 w 254"/>
                <a:gd name="T21" fmla="*/ 127 h 383"/>
                <a:gd name="T22" fmla="*/ 203 w 254"/>
                <a:gd name="T23" fmla="*/ 151 h 383"/>
                <a:gd name="T24" fmla="*/ 217 w 254"/>
                <a:gd name="T25" fmla="*/ 211 h 383"/>
                <a:gd name="T26" fmla="*/ 230 w 254"/>
                <a:gd name="T27" fmla="*/ 284 h 383"/>
                <a:gd name="T28" fmla="*/ 236 w 254"/>
                <a:gd name="T29" fmla="*/ 352 h 383"/>
                <a:gd name="T30" fmla="*/ 235 w 254"/>
                <a:gd name="T31" fmla="*/ 383 h 383"/>
                <a:gd name="T32" fmla="*/ 233 w 254"/>
                <a:gd name="T33" fmla="*/ 376 h 383"/>
                <a:gd name="T34" fmla="*/ 232 w 254"/>
                <a:gd name="T35" fmla="*/ 355 h 383"/>
                <a:gd name="T36" fmla="*/ 230 w 254"/>
                <a:gd name="T37" fmla="*/ 343 h 383"/>
                <a:gd name="T38" fmla="*/ 227 w 254"/>
                <a:gd name="T39" fmla="*/ 337 h 383"/>
                <a:gd name="T40" fmla="*/ 221 w 254"/>
                <a:gd name="T41" fmla="*/ 323 h 383"/>
                <a:gd name="T42" fmla="*/ 212 w 254"/>
                <a:gd name="T43" fmla="*/ 302 h 383"/>
                <a:gd name="T44" fmla="*/ 199 w 254"/>
                <a:gd name="T45" fmla="*/ 277 h 383"/>
                <a:gd name="T46" fmla="*/ 185 w 254"/>
                <a:gd name="T47" fmla="*/ 248 h 383"/>
                <a:gd name="T48" fmla="*/ 169 w 254"/>
                <a:gd name="T49" fmla="*/ 221 h 383"/>
                <a:gd name="T50" fmla="*/ 152 w 254"/>
                <a:gd name="T51" fmla="*/ 196 h 383"/>
                <a:gd name="T52" fmla="*/ 136 w 254"/>
                <a:gd name="T53" fmla="*/ 175 h 383"/>
                <a:gd name="T54" fmla="*/ 133 w 254"/>
                <a:gd name="T55" fmla="*/ 176 h 383"/>
                <a:gd name="T56" fmla="*/ 125 w 254"/>
                <a:gd name="T57" fmla="*/ 181 h 383"/>
                <a:gd name="T58" fmla="*/ 113 w 254"/>
                <a:gd name="T59" fmla="*/ 188 h 383"/>
                <a:gd name="T60" fmla="*/ 100 w 254"/>
                <a:gd name="T61" fmla="*/ 197 h 383"/>
                <a:gd name="T62" fmla="*/ 88 w 254"/>
                <a:gd name="T63" fmla="*/ 211 h 383"/>
                <a:gd name="T64" fmla="*/ 76 w 254"/>
                <a:gd name="T65" fmla="*/ 227 h 383"/>
                <a:gd name="T66" fmla="*/ 69 w 254"/>
                <a:gd name="T67" fmla="*/ 245 h 383"/>
                <a:gd name="T68" fmla="*/ 67 w 254"/>
                <a:gd name="T69" fmla="*/ 266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383"/>
                <a:gd name="T107" fmla="*/ 254 w 254"/>
                <a:gd name="T108" fmla="*/ 383 h 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75" name="Freeform 31"/>
            <p:cNvSpPr>
              <a:spLocks/>
            </p:cNvSpPr>
            <p:nvPr/>
          </p:nvSpPr>
          <p:spPr bwMode="auto">
            <a:xfrm>
              <a:off x="-1450" y="1547"/>
              <a:ext cx="108" cy="189"/>
            </a:xfrm>
            <a:custGeom>
              <a:avLst/>
              <a:gdLst>
                <a:gd name="T0" fmla="*/ 72 w 118"/>
                <a:gd name="T1" fmla="*/ 0 h 237"/>
                <a:gd name="T2" fmla="*/ 43 w 118"/>
                <a:gd name="T3" fmla="*/ 27 h 237"/>
                <a:gd name="T4" fmla="*/ 13 w 118"/>
                <a:gd name="T5" fmla="*/ 35 h 237"/>
                <a:gd name="T6" fmla="*/ 34 w 118"/>
                <a:gd name="T7" fmla="*/ 60 h 237"/>
                <a:gd name="T8" fmla="*/ 31 w 118"/>
                <a:gd name="T9" fmla="*/ 69 h 237"/>
                <a:gd name="T10" fmla="*/ 24 w 118"/>
                <a:gd name="T11" fmla="*/ 90 h 237"/>
                <a:gd name="T12" fmla="*/ 13 w 118"/>
                <a:gd name="T13" fmla="*/ 120 h 237"/>
                <a:gd name="T14" fmla="*/ 0 w 118"/>
                <a:gd name="T15" fmla="*/ 152 h 237"/>
                <a:gd name="T16" fmla="*/ 1 w 118"/>
                <a:gd name="T17" fmla="*/ 149 h 237"/>
                <a:gd name="T18" fmla="*/ 4 w 118"/>
                <a:gd name="T19" fmla="*/ 143 h 237"/>
                <a:gd name="T20" fmla="*/ 9 w 118"/>
                <a:gd name="T21" fmla="*/ 134 h 237"/>
                <a:gd name="T22" fmla="*/ 15 w 118"/>
                <a:gd name="T23" fmla="*/ 123 h 237"/>
                <a:gd name="T24" fmla="*/ 22 w 118"/>
                <a:gd name="T25" fmla="*/ 113 h 237"/>
                <a:gd name="T26" fmla="*/ 31 w 118"/>
                <a:gd name="T27" fmla="*/ 102 h 237"/>
                <a:gd name="T28" fmla="*/ 40 w 118"/>
                <a:gd name="T29" fmla="*/ 95 h 237"/>
                <a:gd name="T30" fmla="*/ 49 w 118"/>
                <a:gd name="T31" fmla="*/ 89 h 237"/>
                <a:gd name="T32" fmla="*/ 52 w 118"/>
                <a:gd name="T33" fmla="*/ 105 h 237"/>
                <a:gd name="T34" fmla="*/ 55 w 118"/>
                <a:gd name="T35" fmla="*/ 144 h 237"/>
                <a:gd name="T36" fmla="*/ 57 w 118"/>
                <a:gd name="T37" fmla="*/ 193 h 237"/>
                <a:gd name="T38" fmla="*/ 49 w 118"/>
                <a:gd name="T39" fmla="*/ 237 h 237"/>
                <a:gd name="T40" fmla="*/ 54 w 118"/>
                <a:gd name="T41" fmla="*/ 214 h 237"/>
                <a:gd name="T42" fmla="*/ 64 w 118"/>
                <a:gd name="T43" fmla="*/ 164 h 237"/>
                <a:gd name="T44" fmla="*/ 75 w 118"/>
                <a:gd name="T45" fmla="*/ 108 h 237"/>
                <a:gd name="T46" fmla="*/ 79 w 118"/>
                <a:gd name="T47" fmla="*/ 69 h 237"/>
                <a:gd name="T48" fmla="*/ 118 w 118"/>
                <a:gd name="T49" fmla="*/ 51 h 237"/>
                <a:gd name="T50" fmla="*/ 84 w 118"/>
                <a:gd name="T51" fmla="*/ 29 h 237"/>
                <a:gd name="T52" fmla="*/ 72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8"/>
                <a:gd name="T82" fmla="*/ 0 h 237"/>
                <a:gd name="T83" fmla="*/ 118 w 118"/>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76" name="Freeform 32"/>
            <p:cNvSpPr>
              <a:spLocks/>
            </p:cNvSpPr>
            <p:nvPr/>
          </p:nvSpPr>
          <p:spPr bwMode="auto">
            <a:xfrm>
              <a:off x="-887" y="2195"/>
              <a:ext cx="108" cy="189"/>
            </a:xfrm>
            <a:custGeom>
              <a:avLst/>
              <a:gdLst>
                <a:gd name="T0" fmla="*/ 72 w 119"/>
                <a:gd name="T1" fmla="*/ 0 h 237"/>
                <a:gd name="T2" fmla="*/ 42 w 119"/>
                <a:gd name="T3" fmla="*/ 27 h 237"/>
                <a:gd name="T4" fmla="*/ 12 w 119"/>
                <a:gd name="T5" fmla="*/ 35 h 237"/>
                <a:gd name="T6" fmla="*/ 35 w 119"/>
                <a:gd name="T7" fmla="*/ 59 h 237"/>
                <a:gd name="T8" fmla="*/ 32 w 119"/>
                <a:gd name="T9" fmla="*/ 68 h 237"/>
                <a:gd name="T10" fmla="*/ 24 w 119"/>
                <a:gd name="T11" fmla="*/ 89 h 237"/>
                <a:gd name="T12" fmla="*/ 14 w 119"/>
                <a:gd name="T13" fmla="*/ 119 h 237"/>
                <a:gd name="T14" fmla="*/ 0 w 119"/>
                <a:gd name="T15" fmla="*/ 150 h 237"/>
                <a:gd name="T16" fmla="*/ 2 w 119"/>
                <a:gd name="T17" fmla="*/ 147 h 237"/>
                <a:gd name="T18" fmla="*/ 5 w 119"/>
                <a:gd name="T19" fmla="*/ 141 h 237"/>
                <a:gd name="T20" fmla="*/ 9 w 119"/>
                <a:gd name="T21" fmla="*/ 134 h 237"/>
                <a:gd name="T22" fmla="*/ 15 w 119"/>
                <a:gd name="T23" fmla="*/ 123 h 237"/>
                <a:gd name="T24" fmla="*/ 23 w 119"/>
                <a:gd name="T25" fmla="*/ 113 h 237"/>
                <a:gd name="T26" fmla="*/ 30 w 119"/>
                <a:gd name="T27" fmla="*/ 102 h 237"/>
                <a:gd name="T28" fmla="*/ 39 w 119"/>
                <a:gd name="T29" fmla="*/ 93 h 237"/>
                <a:gd name="T30" fmla="*/ 48 w 119"/>
                <a:gd name="T31" fmla="*/ 89 h 237"/>
                <a:gd name="T32" fmla="*/ 51 w 119"/>
                <a:gd name="T33" fmla="*/ 105 h 237"/>
                <a:gd name="T34" fmla="*/ 56 w 119"/>
                <a:gd name="T35" fmla="*/ 144 h 237"/>
                <a:gd name="T36" fmla="*/ 56 w 119"/>
                <a:gd name="T37" fmla="*/ 194 h 237"/>
                <a:gd name="T38" fmla="*/ 50 w 119"/>
                <a:gd name="T39" fmla="*/ 237 h 237"/>
                <a:gd name="T40" fmla="*/ 54 w 119"/>
                <a:gd name="T41" fmla="*/ 215 h 237"/>
                <a:gd name="T42" fmla="*/ 65 w 119"/>
                <a:gd name="T43" fmla="*/ 164 h 237"/>
                <a:gd name="T44" fmla="*/ 75 w 119"/>
                <a:gd name="T45" fmla="*/ 107 h 237"/>
                <a:gd name="T46" fmla="*/ 80 w 119"/>
                <a:gd name="T47" fmla="*/ 68 h 237"/>
                <a:gd name="T48" fmla="*/ 119 w 119"/>
                <a:gd name="T49" fmla="*/ 50 h 237"/>
                <a:gd name="T50" fmla="*/ 83 w 119"/>
                <a:gd name="T51" fmla="*/ 29 h 237"/>
                <a:gd name="T52" fmla="*/ 72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9"/>
                <a:gd name="T82" fmla="*/ 0 h 237"/>
                <a:gd name="T83" fmla="*/ 119 w 119"/>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77" name="Freeform 33"/>
            <p:cNvSpPr>
              <a:spLocks/>
            </p:cNvSpPr>
            <p:nvPr/>
          </p:nvSpPr>
          <p:spPr bwMode="auto">
            <a:xfrm>
              <a:off x="-922" y="1416"/>
              <a:ext cx="143" cy="219"/>
            </a:xfrm>
            <a:custGeom>
              <a:avLst/>
              <a:gdLst>
                <a:gd name="T0" fmla="*/ 64 w 155"/>
                <a:gd name="T1" fmla="*/ 0 h 273"/>
                <a:gd name="T2" fmla="*/ 55 w 155"/>
                <a:gd name="T3" fmla="*/ 51 h 273"/>
                <a:gd name="T4" fmla="*/ 0 w 155"/>
                <a:gd name="T5" fmla="*/ 84 h 273"/>
                <a:gd name="T6" fmla="*/ 44 w 155"/>
                <a:gd name="T7" fmla="*/ 104 h 273"/>
                <a:gd name="T8" fmla="*/ 46 w 155"/>
                <a:gd name="T9" fmla="*/ 117 h 273"/>
                <a:gd name="T10" fmla="*/ 50 w 155"/>
                <a:gd name="T11" fmla="*/ 155 h 273"/>
                <a:gd name="T12" fmla="*/ 58 w 155"/>
                <a:gd name="T13" fmla="*/ 209 h 273"/>
                <a:gd name="T14" fmla="*/ 70 w 155"/>
                <a:gd name="T15" fmla="*/ 273 h 273"/>
                <a:gd name="T16" fmla="*/ 71 w 155"/>
                <a:gd name="T17" fmla="*/ 258 h 273"/>
                <a:gd name="T18" fmla="*/ 74 w 155"/>
                <a:gd name="T19" fmla="*/ 222 h 273"/>
                <a:gd name="T20" fmla="*/ 83 w 155"/>
                <a:gd name="T21" fmla="*/ 182 h 273"/>
                <a:gd name="T22" fmla="*/ 97 w 155"/>
                <a:gd name="T23" fmla="*/ 150 h 273"/>
                <a:gd name="T24" fmla="*/ 98 w 155"/>
                <a:gd name="T25" fmla="*/ 152 h 273"/>
                <a:gd name="T26" fmla="*/ 104 w 155"/>
                <a:gd name="T27" fmla="*/ 155 h 273"/>
                <a:gd name="T28" fmla="*/ 113 w 155"/>
                <a:gd name="T29" fmla="*/ 159 h 273"/>
                <a:gd name="T30" fmla="*/ 124 w 155"/>
                <a:gd name="T31" fmla="*/ 167 h 273"/>
                <a:gd name="T32" fmla="*/ 133 w 155"/>
                <a:gd name="T33" fmla="*/ 176 h 273"/>
                <a:gd name="T34" fmla="*/ 143 w 155"/>
                <a:gd name="T35" fmla="*/ 185 h 273"/>
                <a:gd name="T36" fmla="*/ 151 w 155"/>
                <a:gd name="T37" fmla="*/ 195 h 273"/>
                <a:gd name="T38" fmla="*/ 155 w 155"/>
                <a:gd name="T39" fmla="*/ 207 h 273"/>
                <a:gd name="T40" fmla="*/ 154 w 155"/>
                <a:gd name="T41" fmla="*/ 194 h 273"/>
                <a:gd name="T42" fmla="*/ 149 w 155"/>
                <a:gd name="T43" fmla="*/ 159 h 273"/>
                <a:gd name="T44" fmla="*/ 139 w 155"/>
                <a:gd name="T45" fmla="*/ 119 h 273"/>
                <a:gd name="T46" fmla="*/ 124 w 155"/>
                <a:gd name="T47" fmla="*/ 81 h 273"/>
                <a:gd name="T48" fmla="*/ 149 w 155"/>
                <a:gd name="T49" fmla="*/ 47 h 273"/>
                <a:gd name="T50" fmla="*/ 98 w 155"/>
                <a:gd name="T51" fmla="*/ 42 h 273"/>
                <a:gd name="T52" fmla="*/ 64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5"/>
                <a:gd name="T82" fmla="*/ 0 h 273"/>
                <a:gd name="T83" fmla="*/ 155 w 155"/>
                <a:gd name="T84" fmla="*/ 273 h 27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78" name="Freeform 34"/>
            <p:cNvSpPr>
              <a:spLocks/>
            </p:cNvSpPr>
            <p:nvPr/>
          </p:nvSpPr>
          <p:spPr bwMode="auto">
            <a:xfrm>
              <a:off x="-1255" y="2388"/>
              <a:ext cx="143" cy="219"/>
            </a:xfrm>
            <a:custGeom>
              <a:avLst/>
              <a:gdLst>
                <a:gd name="T0" fmla="*/ 64 w 156"/>
                <a:gd name="T1" fmla="*/ 0 h 271"/>
                <a:gd name="T2" fmla="*/ 55 w 156"/>
                <a:gd name="T3" fmla="*/ 52 h 271"/>
                <a:gd name="T4" fmla="*/ 0 w 156"/>
                <a:gd name="T5" fmla="*/ 85 h 271"/>
                <a:gd name="T6" fmla="*/ 45 w 156"/>
                <a:gd name="T7" fmla="*/ 103 h 271"/>
                <a:gd name="T8" fmla="*/ 46 w 156"/>
                <a:gd name="T9" fmla="*/ 117 h 271"/>
                <a:gd name="T10" fmla="*/ 51 w 156"/>
                <a:gd name="T11" fmla="*/ 154 h 271"/>
                <a:gd name="T12" fmla="*/ 58 w 156"/>
                <a:gd name="T13" fmla="*/ 208 h 271"/>
                <a:gd name="T14" fmla="*/ 70 w 156"/>
                <a:gd name="T15" fmla="*/ 271 h 271"/>
                <a:gd name="T16" fmla="*/ 72 w 156"/>
                <a:gd name="T17" fmla="*/ 256 h 271"/>
                <a:gd name="T18" fmla="*/ 75 w 156"/>
                <a:gd name="T19" fmla="*/ 222 h 271"/>
                <a:gd name="T20" fmla="*/ 84 w 156"/>
                <a:gd name="T21" fmla="*/ 181 h 271"/>
                <a:gd name="T22" fmla="*/ 97 w 156"/>
                <a:gd name="T23" fmla="*/ 150 h 271"/>
                <a:gd name="T24" fmla="*/ 100 w 156"/>
                <a:gd name="T25" fmla="*/ 151 h 271"/>
                <a:gd name="T26" fmla="*/ 106 w 156"/>
                <a:gd name="T27" fmla="*/ 154 h 271"/>
                <a:gd name="T28" fmla="*/ 114 w 156"/>
                <a:gd name="T29" fmla="*/ 159 h 271"/>
                <a:gd name="T30" fmla="*/ 124 w 156"/>
                <a:gd name="T31" fmla="*/ 166 h 271"/>
                <a:gd name="T32" fmla="*/ 135 w 156"/>
                <a:gd name="T33" fmla="*/ 175 h 271"/>
                <a:gd name="T34" fmla="*/ 144 w 156"/>
                <a:gd name="T35" fmla="*/ 184 h 271"/>
                <a:gd name="T36" fmla="*/ 151 w 156"/>
                <a:gd name="T37" fmla="*/ 195 h 271"/>
                <a:gd name="T38" fmla="*/ 156 w 156"/>
                <a:gd name="T39" fmla="*/ 207 h 271"/>
                <a:gd name="T40" fmla="*/ 154 w 156"/>
                <a:gd name="T41" fmla="*/ 193 h 271"/>
                <a:gd name="T42" fmla="*/ 150 w 156"/>
                <a:gd name="T43" fmla="*/ 160 h 271"/>
                <a:gd name="T44" fmla="*/ 139 w 156"/>
                <a:gd name="T45" fmla="*/ 118 h 271"/>
                <a:gd name="T46" fmla="*/ 124 w 156"/>
                <a:gd name="T47" fmla="*/ 82 h 271"/>
                <a:gd name="T48" fmla="*/ 150 w 156"/>
                <a:gd name="T49" fmla="*/ 48 h 271"/>
                <a:gd name="T50" fmla="*/ 99 w 156"/>
                <a:gd name="T51" fmla="*/ 42 h 271"/>
                <a:gd name="T52" fmla="*/ 64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6"/>
                <a:gd name="T82" fmla="*/ 0 h 271"/>
                <a:gd name="T83" fmla="*/ 156 w 156"/>
                <a:gd name="T84" fmla="*/ 271 h 2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79" name="Freeform 35"/>
            <p:cNvSpPr>
              <a:spLocks/>
            </p:cNvSpPr>
            <p:nvPr/>
          </p:nvSpPr>
          <p:spPr bwMode="auto">
            <a:xfrm>
              <a:off x="-1222" y="1522"/>
              <a:ext cx="58" cy="87"/>
            </a:xfrm>
            <a:custGeom>
              <a:avLst/>
              <a:gdLst>
                <a:gd name="T0" fmla="*/ 19 w 64"/>
                <a:gd name="T1" fmla="*/ 0 h 108"/>
                <a:gd name="T2" fmla="*/ 16 w 64"/>
                <a:gd name="T3" fmla="*/ 29 h 108"/>
                <a:gd name="T4" fmla="*/ 0 w 64"/>
                <a:gd name="T5" fmla="*/ 44 h 108"/>
                <a:gd name="T6" fmla="*/ 19 w 64"/>
                <a:gd name="T7" fmla="*/ 53 h 108"/>
                <a:gd name="T8" fmla="*/ 19 w 64"/>
                <a:gd name="T9" fmla="*/ 108 h 108"/>
                <a:gd name="T10" fmla="*/ 34 w 64"/>
                <a:gd name="T11" fmla="*/ 66 h 108"/>
                <a:gd name="T12" fmla="*/ 64 w 64"/>
                <a:gd name="T13" fmla="*/ 90 h 108"/>
                <a:gd name="T14" fmla="*/ 42 w 64"/>
                <a:gd name="T15" fmla="*/ 44 h 108"/>
                <a:gd name="T16" fmla="*/ 61 w 64"/>
                <a:gd name="T17" fmla="*/ 21 h 108"/>
                <a:gd name="T18" fmla="*/ 37 w 64"/>
                <a:gd name="T19" fmla="*/ 24 h 108"/>
                <a:gd name="T20" fmla="*/ 19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108"/>
                <a:gd name="T35" fmla="*/ 64 w 64"/>
                <a:gd name="T36" fmla="*/ 108 h 1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80" name="Freeform 36"/>
            <p:cNvSpPr>
              <a:spLocks/>
            </p:cNvSpPr>
            <p:nvPr/>
          </p:nvSpPr>
          <p:spPr bwMode="auto">
            <a:xfrm>
              <a:off x="-1185" y="2050"/>
              <a:ext cx="86" cy="108"/>
            </a:xfrm>
            <a:custGeom>
              <a:avLst/>
              <a:gdLst>
                <a:gd name="T0" fmla="*/ 47 w 93"/>
                <a:gd name="T1" fmla="*/ 0 h 136"/>
                <a:gd name="T2" fmla="*/ 30 w 93"/>
                <a:gd name="T3" fmla="*/ 34 h 136"/>
                <a:gd name="T4" fmla="*/ 3 w 93"/>
                <a:gd name="T5" fmla="*/ 48 h 136"/>
                <a:gd name="T6" fmla="*/ 23 w 93"/>
                <a:gd name="T7" fmla="*/ 67 h 136"/>
                <a:gd name="T8" fmla="*/ 0 w 93"/>
                <a:gd name="T9" fmla="*/ 136 h 136"/>
                <a:gd name="T10" fmla="*/ 38 w 93"/>
                <a:gd name="T11" fmla="*/ 90 h 136"/>
                <a:gd name="T12" fmla="*/ 68 w 93"/>
                <a:gd name="T13" fmla="*/ 133 h 136"/>
                <a:gd name="T14" fmla="*/ 57 w 93"/>
                <a:gd name="T15" fmla="*/ 66 h 136"/>
                <a:gd name="T16" fmla="*/ 93 w 93"/>
                <a:gd name="T17" fmla="*/ 43 h 136"/>
                <a:gd name="T18" fmla="*/ 62 w 93"/>
                <a:gd name="T19" fmla="*/ 37 h 136"/>
                <a:gd name="T20" fmla="*/ 47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136"/>
                <a:gd name="T35" fmla="*/ 93 w 93"/>
                <a:gd name="T36" fmla="*/ 136 h 1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81" name="Freeform 37"/>
            <p:cNvSpPr>
              <a:spLocks/>
            </p:cNvSpPr>
            <p:nvPr/>
          </p:nvSpPr>
          <p:spPr bwMode="auto">
            <a:xfrm>
              <a:off x="-725" y="1636"/>
              <a:ext cx="53" cy="62"/>
            </a:xfrm>
            <a:custGeom>
              <a:avLst/>
              <a:gdLst>
                <a:gd name="T0" fmla="*/ 47 w 58"/>
                <a:gd name="T1" fmla="*/ 0 h 76"/>
                <a:gd name="T2" fmla="*/ 31 w 58"/>
                <a:gd name="T3" fmla="*/ 21 h 76"/>
                <a:gd name="T4" fmla="*/ 7 w 58"/>
                <a:gd name="T5" fmla="*/ 16 h 76"/>
                <a:gd name="T6" fmla="*/ 13 w 58"/>
                <a:gd name="T7" fmla="*/ 39 h 76"/>
                <a:gd name="T8" fmla="*/ 0 w 58"/>
                <a:gd name="T9" fmla="*/ 69 h 76"/>
                <a:gd name="T10" fmla="*/ 20 w 58"/>
                <a:gd name="T11" fmla="*/ 58 h 76"/>
                <a:gd name="T12" fmla="*/ 34 w 58"/>
                <a:gd name="T13" fmla="*/ 76 h 76"/>
                <a:gd name="T14" fmla="*/ 41 w 58"/>
                <a:gd name="T15" fmla="*/ 55 h 76"/>
                <a:gd name="T16" fmla="*/ 58 w 58"/>
                <a:gd name="T17" fmla="*/ 45 h 76"/>
                <a:gd name="T18" fmla="*/ 47 w 58"/>
                <a:gd name="T19" fmla="*/ 34 h 76"/>
                <a:gd name="T20" fmla="*/ 47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76"/>
                <a:gd name="T35" fmla="*/ 58 w 58"/>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82" name="Freeform 38"/>
            <p:cNvSpPr>
              <a:spLocks/>
            </p:cNvSpPr>
            <p:nvPr/>
          </p:nvSpPr>
          <p:spPr bwMode="auto">
            <a:xfrm>
              <a:off x="-800" y="1961"/>
              <a:ext cx="54" cy="61"/>
            </a:xfrm>
            <a:custGeom>
              <a:avLst/>
              <a:gdLst>
                <a:gd name="T0" fmla="*/ 50 w 59"/>
                <a:gd name="T1" fmla="*/ 0 h 77"/>
                <a:gd name="T2" fmla="*/ 32 w 59"/>
                <a:gd name="T3" fmla="*/ 20 h 77"/>
                <a:gd name="T4" fmla="*/ 8 w 59"/>
                <a:gd name="T5" fmla="*/ 17 h 77"/>
                <a:gd name="T6" fmla="*/ 15 w 59"/>
                <a:gd name="T7" fmla="*/ 39 h 77"/>
                <a:gd name="T8" fmla="*/ 0 w 59"/>
                <a:gd name="T9" fmla="*/ 69 h 77"/>
                <a:gd name="T10" fmla="*/ 21 w 59"/>
                <a:gd name="T11" fmla="*/ 57 h 77"/>
                <a:gd name="T12" fmla="*/ 35 w 59"/>
                <a:gd name="T13" fmla="*/ 77 h 77"/>
                <a:gd name="T14" fmla="*/ 42 w 59"/>
                <a:gd name="T15" fmla="*/ 54 h 77"/>
                <a:gd name="T16" fmla="*/ 59 w 59"/>
                <a:gd name="T17" fmla="*/ 45 h 77"/>
                <a:gd name="T18" fmla="*/ 48 w 59"/>
                <a:gd name="T19" fmla="*/ 35 h 77"/>
                <a:gd name="T20" fmla="*/ 50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7"/>
                <a:gd name="T35" fmla="*/ 59 w 59"/>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83" name="Freeform 39"/>
            <p:cNvSpPr>
              <a:spLocks/>
            </p:cNvSpPr>
            <p:nvPr/>
          </p:nvSpPr>
          <p:spPr bwMode="auto">
            <a:xfrm>
              <a:off x="-1490" y="1385"/>
              <a:ext cx="58" cy="67"/>
            </a:xfrm>
            <a:custGeom>
              <a:avLst/>
              <a:gdLst>
                <a:gd name="T0" fmla="*/ 18 w 62"/>
                <a:gd name="T1" fmla="*/ 0 h 83"/>
                <a:gd name="T2" fmla="*/ 21 w 62"/>
                <a:gd name="T3" fmla="*/ 27 h 83"/>
                <a:gd name="T4" fmla="*/ 0 w 62"/>
                <a:gd name="T5" fmla="*/ 42 h 83"/>
                <a:gd name="T6" fmla="*/ 22 w 62"/>
                <a:gd name="T7" fmla="*/ 53 h 83"/>
                <a:gd name="T8" fmla="*/ 34 w 62"/>
                <a:gd name="T9" fmla="*/ 83 h 83"/>
                <a:gd name="T10" fmla="*/ 40 w 62"/>
                <a:gd name="T11" fmla="*/ 60 h 83"/>
                <a:gd name="T12" fmla="*/ 62 w 62"/>
                <a:gd name="T13" fmla="*/ 63 h 83"/>
                <a:gd name="T14" fmla="*/ 52 w 62"/>
                <a:gd name="T15" fmla="*/ 44 h 83"/>
                <a:gd name="T16" fmla="*/ 56 w 62"/>
                <a:gd name="T17" fmla="*/ 24 h 83"/>
                <a:gd name="T18" fmla="*/ 41 w 62"/>
                <a:gd name="T19" fmla="*/ 26 h 83"/>
                <a:gd name="T20" fmla="*/ 18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
                <a:gd name="T34" fmla="*/ 0 h 83"/>
                <a:gd name="T35" fmla="*/ 62 w 62"/>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84" name="Freeform 40"/>
            <p:cNvSpPr>
              <a:spLocks/>
            </p:cNvSpPr>
            <p:nvPr/>
          </p:nvSpPr>
          <p:spPr bwMode="auto">
            <a:xfrm>
              <a:off x="-1512" y="1859"/>
              <a:ext cx="54" cy="61"/>
            </a:xfrm>
            <a:custGeom>
              <a:avLst/>
              <a:gdLst>
                <a:gd name="T0" fmla="*/ 48 w 59"/>
                <a:gd name="T1" fmla="*/ 0 h 75"/>
                <a:gd name="T2" fmla="*/ 32 w 59"/>
                <a:gd name="T3" fmla="*/ 19 h 75"/>
                <a:gd name="T4" fmla="*/ 8 w 59"/>
                <a:gd name="T5" fmla="*/ 15 h 75"/>
                <a:gd name="T6" fmla="*/ 14 w 59"/>
                <a:gd name="T7" fmla="*/ 37 h 75"/>
                <a:gd name="T8" fmla="*/ 0 w 59"/>
                <a:gd name="T9" fmla="*/ 69 h 75"/>
                <a:gd name="T10" fmla="*/ 21 w 59"/>
                <a:gd name="T11" fmla="*/ 57 h 75"/>
                <a:gd name="T12" fmla="*/ 35 w 59"/>
                <a:gd name="T13" fmla="*/ 75 h 75"/>
                <a:gd name="T14" fmla="*/ 42 w 59"/>
                <a:gd name="T15" fmla="*/ 54 h 75"/>
                <a:gd name="T16" fmla="*/ 59 w 59"/>
                <a:gd name="T17" fmla="*/ 43 h 75"/>
                <a:gd name="T18" fmla="*/ 48 w 59"/>
                <a:gd name="T19" fmla="*/ 34 h 75"/>
                <a:gd name="T20" fmla="*/ 48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5"/>
                <a:gd name="T35" fmla="*/ 59 w 59"/>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85" name="Freeform 41"/>
            <p:cNvSpPr>
              <a:spLocks/>
            </p:cNvSpPr>
            <p:nvPr/>
          </p:nvSpPr>
          <p:spPr bwMode="auto">
            <a:xfrm>
              <a:off x="-1139" y="1211"/>
              <a:ext cx="108" cy="190"/>
            </a:xfrm>
            <a:custGeom>
              <a:avLst/>
              <a:gdLst>
                <a:gd name="T0" fmla="*/ 72 w 119"/>
                <a:gd name="T1" fmla="*/ 0 h 237"/>
                <a:gd name="T2" fmla="*/ 42 w 119"/>
                <a:gd name="T3" fmla="*/ 27 h 237"/>
                <a:gd name="T4" fmla="*/ 12 w 119"/>
                <a:gd name="T5" fmla="*/ 35 h 237"/>
                <a:gd name="T6" fmla="*/ 35 w 119"/>
                <a:gd name="T7" fmla="*/ 59 h 237"/>
                <a:gd name="T8" fmla="*/ 32 w 119"/>
                <a:gd name="T9" fmla="*/ 68 h 237"/>
                <a:gd name="T10" fmla="*/ 24 w 119"/>
                <a:gd name="T11" fmla="*/ 89 h 237"/>
                <a:gd name="T12" fmla="*/ 14 w 119"/>
                <a:gd name="T13" fmla="*/ 119 h 237"/>
                <a:gd name="T14" fmla="*/ 0 w 119"/>
                <a:gd name="T15" fmla="*/ 150 h 237"/>
                <a:gd name="T16" fmla="*/ 2 w 119"/>
                <a:gd name="T17" fmla="*/ 147 h 237"/>
                <a:gd name="T18" fmla="*/ 5 w 119"/>
                <a:gd name="T19" fmla="*/ 141 h 237"/>
                <a:gd name="T20" fmla="*/ 9 w 119"/>
                <a:gd name="T21" fmla="*/ 134 h 237"/>
                <a:gd name="T22" fmla="*/ 15 w 119"/>
                <a:gd name="T23" fmla="*/ 123 h 237"/>
                <a:gd name="T24" fmla="*/ 23 w 119"/>
                <a:gd name="T25" fmla="*/ 113 h 237"/>
                <a:gd name="T26" fmla="*/ 30 w 119"/>
                <a:gd name="T27" fmla="*/ 102 h 237"/>
                <a:gd name="T28" fmla="*/ 39 w 119"/>
                <a:gd name="T29" fmla="*/ 93 h 237"/>
                <a:gd name="T30" fmla="*/ 48 w 119"/>
                <a:gd name="T31" fmla="*/ 89 h 237"/>
                <a:gd name="T32" fmla="*/ 51 w 119"/>
                <a:gd name="T33" fmla="*/ 105 h 237"/>
                <a:gd name="T34" fmla="*/ 56 w 119"/>
                <a:gd name="T35" fmla="*/ 144 h 237"/>
                <a:gd name="T36" fmla="*/ 56 w 119"/>
                <a:gd name="T37" fmla="*/ 194 h 237"/>
                <a:gd name="T38" fmla="*/ 50 w 119"/>
                <a:gd name="T39" fmla="*/ 237 h 237"/>
                <a:gd name="T40" fmla="*/ 54 w 119"/>
                <a:gd name="T41" fmla="*/ 215 h 237"/>
                <a:gd name="T42" fmla="*/ 65 w 119"/>
                <a:gd name="T43" fmla="*/ 164 h 237"/>
                <a:gd name="T44" fmla="*/ 75 w 119"/>
                <a:gd name="T45" fmla="*/ 107 h 237"/>
                <a:gd name="T46" fmla="*/ 80 w 119"/>
                <a:gd name="T47" fmla="*/ 68 h 237"/>
                <a:gd name="T48" fmla="*/ 119 w 119"/>
                <a:gd name="T49" fmla="*/ 50 h 237"/>
                <a:gd name="T50" fmla="*/ 83 w 119"/>
                <a:gd name="T51" fmla="*/ 29 h 237"/>
                <a:gd name="T52" fmla="*/ 72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9"/>
                <a:gd name="T82" fmla="*/ 0 h 237"/>
                <a:gd name="T83" fmla="*/ 119 w 119"/>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86" name="Freeform 42"/>
            <p:cNvSpPr>
              <a:spLocks/>
            </p:cNvSpPr>
            <p:nvPr/>
          </p:nvSpPr>
          <p:spPr bwMode="auto">
            <a:xfrm>
              <a:off x="-1314" y="2139"/>
              <a:ext cx="52" cy="62"/>
            </a:xfrm>
            <a:custGeom>
              <a:avLst/>
              <a:gdLst>
                <a:gd name="T0" fmla="*/ 50 w 59"/>
                <a:gd name="T1" fmla="*/ 0 h 77"/>
                <a:gd name="T2" fmla="*/ 32 w 59"/>
                <a:gd name="T3" fmla="*/ 20 h 77"/>
                <a:gd name="T4" fmla="*/ 8 w 59"/>
                <a:gd name="T5" fmla="*/ 17 h 77"/>
                <a:gd name="T6" fmla="*/ 15 w 59"/>
                <a:gd name="T7" fmla="*/ 39 h 77"/>
                <a:gd name="T8" fmla="*/ 0 w 59"/>
                <a:gd name="T9" fmla="*/ 69 h 77"/>
                <a:gd name="T10" fmla="*/ 21 w 59"/>
                <a:gd name="T11" fmla="*/ 57 h 77"/>
                <a:gd name="T12" fmla="*/ 35 w 59"/>
                <a:gd name="T13" fmla="*/ 77 h 77"/>
                <a:gd name="T14" fmla="*/ 42 w 59"/>
                <a:gd name="T15" fmla="*/ 54 h 77"/>
                <a:gd name="T16" fmla="*/ 59 w 59"/>
                <a:gd name="T17" fmla="*/ 45 h 77"/>
                <a:gd name="T18" fmla="*/ 48 w 59"/>
                <a:gd name="T19" fmla="*/ 35 h 77"/>
                <a:gd name="T20" fmla="*/ 50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7"/>
                <a:gd name="T35" fmla="*/ 59 w 59"/>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87" name="Freeform 43"/>
            <p:cNvSpPr>
              <a:spLocks/>
            </p:cNvSpPr>
            <p:nvPr/>
          </p:nvSpPr>
          <p:spPr bwMode="auto">
            <a:xfrm>
              <a:off x="-1578" y="1056"/>
              <a:ext cx="232" cy="309"/>
            </a:xfrm>
            <a:custGeom>
              <a:avLst/>
              <a:gdLst>
                <a:gd name="T0" fmla="*/ 67 w 254"/>
                <a:gd name="T1" fmla="*/ 266 h 383"/>
                <a:gd name="T2" fmla="*/ 64 w 254"/>
                <a:gd name="T3" fmla="*/ 253 h 383"/>
                <a:gd name="T4" fmla="*/ 58 w 254"/>
                <a:gd name="T5" fmla="*/ 221 h 383"/>
                <a:gd name="T6" fmla="*/ 57 w 254"/>
                <a:gd name="T7" fmla="*/ 184 h 383"/>
                <a:gd name="T8" fmla="*/ 64 w 254"/>
                <a:gd name="T9" fmla="*/ 154 h 383"/>
                <a:gd name="T10" fmla="*/ 0 w 254"/>
                <a:gd name="T11" fmla="*/ 127 h 383"/>
                <a:gd name="T12" fmla="*/ 79 w 254"/>
                <a:gd name="T13" fmla="*/ 93 h 383"/>
                <a:gd name="T14" fmla="*/ 130 w 254"/>
                <a:gd name="T15" fmla="*/ 0 h 383"/>
                <a:gd name="T16" fmla="*/ 176 w 254"/>
                <a:gd name="T17" fmla="*/ 69 h 383"/>
                <a:gd name="T18" fmla="*/ 254 w 254"/>
                <a:gd name="T19" fmla="*/ 75 h 383"/>
                <a:gd name="T20" fmla="*/ 197 w 254"/>
                <a:gd name="T21" fmla="*/ 127 h 383"/>
                <a:gd name="T22" fmla="*/ 203 w 254"/>
                <a:gd name="T23" fmla="*/ 151 h 383"/>
                <a:gd name="T24" fmla="*/ 217 w 254"/>
                <a:gd name="T25" fmla="*/ 211 h 383"/>
                <a:gd name="T26" fmla="*/ 230 w 254"/>
                <a:gd name="T27" fmla="*/ 284 h 383"/>
                <a:gd name="T28" fmla="*/ 236 w 254"/>
                <a:gd name="T29" fmla="*/ 352 h 383"/>
                <a:gd name="T30" fmla="*/ 235 w 254"/>
                <a:gd name="T31" fmla="*/ 383 h 383"/>
                <a:gd name="T32" fmla="*/ 233 w 254"/>
                <a:gd name="T33" fmla="*/ 376 h 383"/>
                <a:gd name="T34" fmla="*/ 232 w 254"/>
                <a:gd name="T35" fmla="*/ 355 h 383"/>
                <a:gd name="T36" fmla="*/ 230 w 254"/>
                <a:gd name="T37" fmla="*/ 343 h 383"/>
                <a:gd name="T38" fmla="*/ 227 w 254"/>
                <a:gd name="T39" fmla="*/ 337 h 383"/>
                <a:gd name="T40" fmla="*/ 221 w 254"/>
                <a:gd name="T41" fmla="*/ 323 h 383"/>
                <a:gd name="T42" fmla="*/ 212 w 254"/>
                <a:gd name="T43" fmla="*/ 302 h 383"/>
                <a:gd name="T44" fmla="*/ 199 w 254"/>
                <a:gd name="T45" fmla="*/ 277 h 383"/>
                <a:gd name="T46" fmla="*/ 185 w 254"/>
                <a:gd name="T47" fmla="*/ 248 h 383"/>
                <a:gd name="T48" fmla="*/ 169 w 254"/>
                <a:gd name="T49" fmla="*/ 221 h 383"/>
                <a:gd name="T50" fmla="*/ 152 w 254"/>
                <a:gd name="T51" fmla="*/ 196 h 383"/>
                <a:gd name="T52" fmla="*/ 136 w 254"/>
                <a:gd name="T53" fmla="*/ 175 h 383"/>
                <a:gd name="T54" fmla="*/ 133 w 254"/>
                <a:gd name="T55" fmla="*/ 176 h 383"/>
                <a:gd name="T56" fmla="*/ 125 w 254"/>
                <a:gd name="T57" fmla="*/ 181 h 383"/>
                <a:gd name="T58" fmla="*/ 113 w 254"/>
                <a:gd name="T59" fmla="*/ 188 h 383"/>
                <a:gd name="T60" fmla="*/ 100 w 254"/>
                <a:gd name="T61" fmla="*/ 197 h 383"/>
                <a:gd name="T62" fmla="*/ 88 w 254"/>
                <a:gd name="T63" fmla="*/ 211 h 383"/>
                <a:gd name="T64" fmla="*/ 76 w 254"/>
                <a:gd name="T65" fmla="*/ 227 h 383"/>
                <a:gd name="T66" fmla="*/ 69 w 254"/>
                <a:gd name="T67" fmla="*/ 245 h 383"/>
                <a:gd name="T68" fmla="*/ 67 w 254"/>
                <a:gd name="T69" fmla="*/ 266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383"/>
                <a:gd name="T107" fmla="*/ 254 w 254"/>
                <a:gd name="T108" fmla="*/ 383 h 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7746" name="Rectangle 2"/>
          <p:cNvSpPr>
            <a:spLocks noGrp="1" noChangeArrowheads="1"/>
          </p:cNvSpPr>
          <p:nvPr>
            <p:ph type="title"/>
          </p:nvPr>
        </p:nvSpPr>
        <p:spPr>
          <a:xfrm>
            <a:off x="-1" y="685801"/>
            <a:ext cx="9144001" cy="701675"/>
          </a:xfrm>
        </p:spPr>
        <p:txBody>
          <a:bodyPr/>
          <a:lstStyle/>
          <a:p>
            <a:pPr algn="ctr" eaLnBrk="1" hangingPunct="1"/>
            <a:r>
              <a:rPr lang="en-US" sz="4000" b="0" dirty="0">
                <a:solidFill>
                  <a:srgbClr val="FFC000"/>
                </a:solidFill>
                <a:latin typeface="Tahoma" pitchFamily="34" charset="0"/>
                <a:ea typeface="Tahoma" pitchFamily="34" charset="0"/>
                <a:cs typeface="Tahoma" pitchFamily="34" charset="0"/>
              </a:rPr>
              <a:t>Every normal human being</a:t>
            </a:r>
          </a:p>
        </p:txBody>
      </p:sp>
      <p:sp>
        <p:nvSpPr>
          <p:cNvPr id="287747" name="Rectangle 3"/>
          <p:cNvSpPr>
            <a:spLocks noGrp="1" noChangeArrowheads="1"/>
          </p:cNvSpPr>
          <p:nvPr>
            <p:ph type="body" idx="1"/>
          </p:nvPr>
        </p:nvSpPr>
        <p:spPr>
          <a:xfrm>
            <a:off x="0" y="1752601"/>
            <a:ext cx="9144000" cy="1514475"/>
          </a:xfrm>
          <a:effectLst/>
        </p:spPr>
        <p:txBody>
          <a:bodyPr>
            <a:normAutofit fontScale="85000" lnSpcReduction="20000"/>
          </a:bodyPr>
          <a:lstStyle/>
          <a:p>
            <a:pPr algn="ctr" eaLnBrk="1" hangingPunct="1">
              <a:lnSpc>
                <a:spcPct val="90000"/>
              </a:lnSpc>
              <a:buClr>
                <a:schemeClr val="bg1"/>
              </a:buClr>
            </a:pPr>
            <a:r>
              <a:rPr lang="en-US" sz="3600" dirty="0">
                <a:latin typeface="Tahoma" pitchFamily="34" charset="0"/>
                <a:ea typeface="Tahoma" pitchFamily="34" charset="0"/>
                <a:cs typeface="Tahoma" pitchFamily="34" charset="0"/>
              </a:rPr>
              <a:t>Needs to receive </a:t>
            </a:r>
            <a:r>
              <a:rPr lang="en-US" sz="3600" dirty="0">
                <a:solidFill>
                  <a:srgbClr val="FFFF00"/>
                </a:solidFill>
                <a:latin typeface="Tahoma" pitchFamily="34" charset="0"/>
                <a:ea typeface="Tahoma" pitchFamily="34" charset="0"/>
                <a:cs typeface="Tahoma" pitchFamily="34" charset="0"/>
              </a:rPr>
              <a:t>warm </a:t>
            </a:r>
            <a:r>
              <a:rPr lang="en-US" sz="3600" dirty="0" err="1" smtClean="0">
                <a:solidFill>
                  <a:srgbClr val="FFFF00"/>
                </a:solidFill>
                <a:latin typeface="Tahoma" pitchFamily="34" charset="0"/>
                <a:ea typeface="Tahoma" pitchFamily="34" charset="0"/>
                <a:cs typeface="Tahoma" pitchFamily="34" charset="0"/>
              </a:rPr>
              <a:t>fuzzies</a:t>
            </a:r>
            <a:endParaRPr lang="en-US" sz="3600" dirty="0" smtClean="0">
              <a:solidFill>
                <a:srgbClr val="FFFF00"/>
              </a:solidFill>
              <a:latin typeface="Tahoma" pitchFamily="34" charset="0"/>
              <a:ea typeface="Tahoma" pitchFamily="34" charset="0"/>
              <a:cs typeface="Tahoma" pitchFamily="34" charset="0"/>
            </a:endParaRPr>
          </a:p>
          <a:p>
            <a:pPr algn="ctr" eaLnBrk="1" hangingPunct="1">
              <a:lnSpc>
                <a:spcPct val="90000"/>
              </a:lnSpc>
              <a:buClr>
                <a:schemeClr val="bg1"/>
              </a:buClr>
            </a:pPr>
            <a:endParaRPr lang="en-US" sz="3600" dirty="0">
              <a:solidFill>
                <a:srgbClr val="FFFF00"/>
              </a:solidFill>
              <a:latin typeface="Tahoma" pitchFamily="34" charset="0"/>
              <a:ea typeface="Tahoma" pitchFamily="34" charset="0"/>
              <a:cs typeface="Tahoma" pitchFamily="34" charset="0"/>
            </a:endParaRPr>
          </a:p>
          <a:p>
            <a:pPr algn="ctr" eaLnBrk="1" hangingPunct="1">
              <a:lnSpc>
                <a:spcPct val="90000"/>
              </a:lnSpc>
              <a:buClr>
                <a:schemeClr val="bg1"/>
              </a:buClr>
            </a:pPr>
            <a:r>
              <a:rPr lang="en-US" sz="3600" dirty="0">
                <a:latin typeface="Tahoma" pitchFamily="34" charset="0"/>
                <a:ea typeface="Tahoma" pitchFamily="34" charset="0"/>
                <a:cs typeface="Tahoma" pitchFamily="34" charset="0"/>
              </a:rPr>
              <a:t>Needs to receive words </a:t>
            </a:r>
            <a:r>
              <a:rPr lang="en-US" sz="3600" dirty="0" smtClean="0">
                <a:latin typeface="Tahoma" pitchFamily="34" charset="0"/>
                <a:ea typeface="Tahoma" pitchFamily="34" charset="0"/>
                <a:cs typeface="Tahoma" pitchFamily="34" charset="0"/>
              </a:rPr>
              <a:t>of</a:t>
            </a:r>
          </a:p>
          <a:p>
            <a:pPr algn="ctr" eaLnBrk="1" hangingPunct="1">
              <a:lnSpc>
                <a:spcPct val="90000"/>
              </a:lnSpc>
              <a:buClr>
                <a:schemeClr val="bg1"/>
              </a:buClr>
            </a:pPr>
            <a:r>
              <a:rPr lang="en-US" sz="3600" dirty="0" smtClean="0">
                <a:latin typeface="Tahoma" pitchFamily="34" charset="0"/>
                <a:ea typeface="Tahoma" pitchFamily="34" charset="0"/>
                <a:cs typeface="Tahoma" pitchFamily="34" charset="0"/>
              </a:rPr>
              <a:t>encouragement</a:t>
            </a:r>
            <a:endParaRPr lang="en-US" sz="3600" dirty="0">
              <a:latin typeface="Tahoma" pitchFamily="34" charset="0"/>
              <a:ea typeface="Tahoma" pitchFamily="34" charset="0"/>
              <a:cs typeface="Tahoma" pitchFamily="34" charset="0"/>
            </a:endParaRPr>
          </a:p>
        </p:txBody>
      </p:sp>
      <p:grpSp>
        <p:nvGrpSpPr>
          <p:cNvPr id="26637" name="Group 22"/>
          <p:cNvGrpSpPr>
            <a:grpSpLocks/>
          </p:cNvGrpSpPr>
          <p:nvPr/>
        </p:nvGrpSpPr>
        <p:grpSpPr bwMode="auto">
          <a:xfrm>
            <a:off x="1371600" y="3484563"/>
            <a:ext cx="5181600" cy="2611438"/>
            <a:chOff x="2496" y="2160"/>
            <a:chExt cx="3264" cy="1645"/>
          </a:xfrm>
        </p:grpSpPr>
        <p:graphicFrame>
          <p:nvGraphicFramePr>
            <p:cNvPr id="26626" name="Object 14"/>
            <p:cNvGraphicFramePr>
              <a:graphicFrameLocks noChangeAspect="1"/>
            </p:cNvGraphicFramePr>
            <p:nvPr/>
          </p:nvGraphicFramePr>
          <p:xfrm>
            <a:off x="2496" y="2160"/>
            <a:ext cx="3264" cy="1645"/>
          </p:xfrm>
          <a:graphic>
            <a:graphicData uri="http://schemas.openxmlformats.org/presentationml/2006/ole">
              <mc:AlternateContent xmlns:mc="http://schemas.openxmlformats.org/markup-compatibility/2006">
                <mc:Choice xmlns:v="urn:schemas-microsoft-com:vml" Requires="v">
                  <p:oleObj spid="_x0000_s133238" name="CorelDRAW" r:id="rId3" imgW="4614253" imgH="4035224" progId="CorelDraw.Graphic.7">
                    <p:embed/>
                  </p:oleObj>
                </mc:Choice>
                <mc:Fallback>
                  <p:oleObj name="CorelDRAW" r:id="rId3" imgW="4614253" imgH="4035224" progId="CorelDraw.Graphic.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2160"/>
                          <a:ext cx="3264" cy="16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sp>
          <p:nvSpPr>
            <p:cNvPr id="287759" name="Text Box 15"/>
            <p:cNvSpPr txBox="1">
              <a:spLocks noChangeArrowheads="1"/>
            </p:cNvSpPr>
            <p:nvPr/>
          </p:nvSpPr>
          <p:spPr bwMode="auto">
            <a:xfrm>
              <a:off x="3679" y="2195"/>
              <a:ext cx="1142" cy="252"/>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dirty="0">
                  <a:solidFill>
                    <a:srgbClr val="FFFF00"/>
                  </a:solidFill>
                  <a:latin typeface="BernhardFashion BT" charset="0"/>
                </a:rPr>
                <a:t>Warm </a:t>
              </a:r>
              <a:r>
                <a:rPr lang="en-US" sz="2000" dirty="0" err="1">
                  <a:solidFill>
                    <a:srgbClr val="FFFF00"/>
                  </a:solidFill>
                  <a:latin typeface="BernhardFashion BT" charset="0"/>
                </a:rPr>
                <a:t>Fuzzies</a:t>
              </a:r>
              <a:endParaRPr lang="en-US" sz="2000" dirty="0">
                <a:solidFill>
                  <a:srgbClr val="FFFF00"/>
                </a:solidFill>
                <a:latin typeface="BernhardFashion BT" charset="0"/>
              </a:endParaRPr>
            </a:p>
          </p:txBody>
        </p:sp>
        <p:sp>
          <p:nvSpPr>
            <p:cNvPr id="287760" name="Text Box 16"/>
            <p:cNvSpPr txBox="1">
              <a:spLocks noChangeArrowheads="1"/>
            </p:cNvSpPr>
            <p:nvPr/>
          </p:nvSpPr>
          <p:spPr bwMode="auto">
            <a:xfrm>
              <a:off x="3082" y="2448"/>
              <a:ext cx="575" cy="446"/>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chemeClr val="hlink"/>
                  </a:solidFill>
                  <a:effectLst>
                    <a:outerShdw blurRad="38100" dist="38100" dir="2700000" algn="tl">
                      <a:srgbClr val="FFFFFF"/>
                    </a:outerShdw>
                  </a:effectLst>
                  <a:latin typeface="BernhardFashion BT" charset="0"/>
                </a:rPr>
                <a:t>Kind </a:t>
              </a:r>
            </a:p>
            <a:p>
              <a:pPr algn="ctr"/>
              <a:r>
                <a:rPr lang="en-US" sz="2000" b="1">
                  <a:solidFill>
                    <a:schemeClr val="hlink"/>
                  </a:solidFill>
                  <a:effectLst>
                    <a:outerShdw blurRad="38100" dist="38100" dir="2700000" algn="tl">
                      <a:srgbClr val="FFFFFF"/>
                    </a:outerShdw>
                  </a:effectLst>
                  <a:latin typeface="BernhardFashion BT" charset="0"/>
                </a:rPr>
                <a:t>Karen</a:t>
              </a:r>
            </a:p>
          </p:txBody>
        </p:sp>
        <p:sp>
          <p:nvSpPr>
            <p:cNvPr id="287761" name="Text Box 17"/>
            <p:cNvSpPr txBox="1">
              <a:spLocks noChangeArrowheads="1"/>
            </p:cNvSpPr>
            <p:nvPr/>
          </p:nvSpPr>
          <p:spPr bwMode="auto">
            <a:xfrm rot="19667220">
              <a:off x="3974" y="2749"/>
              <a:ext cx="969" cy="194"/>
            </a:xfrm>
            <a:prstGeom prst="rect">
              <a:avLst/>
            </a:prstGeom>
            <a:noFill/>
            <a:ln w="12700" cap="sq">
              <a:noFill/>
              <a:miter lim="800000"/>
              <a:headEnd type="none" w="sm" len="sm"/>
              <a:tailEnd type="none" w="sm" len="sm"/>
            </a:ln>
            <a:effectLst/>
          </p:spPr>
          <p:txBody>
            <a:bodyPr wrap="none">
              <a:spAutoFit/>
            </a:bodyPr>
            <a:lstStyle/>
            <a:p>
              <a:pPr eaLnBrk="0" hangingPunct="0">
                <a:defRPr/>
              </a:pPr>
              <a:r>
                <a:rPr lang="en-US" sz="1400" b="1" dirty="0">
                  <a:solidFill>
                    <a:srgbClr val="FF0000"/>
                  </a:solidFill>
                  <a:effectLst>
                    <a:outerShdw blurRad="38100" dist="38100" dir="2700000" algn="tl">
                      <a:srgbClr val="000000"/>
                    </a:outerShdw>
                  </a:effectLst>
                  <a:latin typeface="BernhardFashion BT" pitchFamily="82" charset="0"/>
                  <a:ea typeface="+mn-ea"/>
                </a:rPr>
                <a:t>Dependable </a:t>
              </a:r>
              <a:r>
                <a:rPr lang="en-US" sz="1200" b="1" dirty="0">
                  <a:solidFill>
                    <a:srgbClr val="FF0000"/>
                  </a:solidFill>
                  <a:effectLst>
                    <a:outerShdw blurRad="38100" dist="38100" dir="2700000" algn="tl">
                      <a:srgbClr val="000000"/>
                    </a:outerShdw>
                  </a:effectLst>
                  <a:latin typeface="BernhardFashion BT" pitchFamily="82" charset="0"/>
                  <a:ea typeface="+mn-ea"/>
                </a:rPr>
                <a:t>Dan</a:t>
              </a:r>
              <a:endParaRPr lang="en-US" sz="900" b="1" dirty="0">
                <a:solidFill>
                  <a:srgbClr val="FF0000"/>
                </a:solidFill>
                <a:effectLst>
                  <a:outerShdw blurRad="38100" dist="38100" dir="2700000" algn="tl">
                    <a:srgbClr val="000000"/>
                  </a:outerShdw>
                </a:effectLst>
                <a:latin typeface="BernhardFashion BT" pitchFamily="82" charset="0"/>
                <a:ea typeface="+mn-ea"/>
              </a:endParaRPr>
            </a:p>
          </p:txBody>
        </p:sp>
        <p:sp>
          <p:nvSpPr>
            <p:cNvPr id="287762" name="Text Box 18"/>
            <p:cNvSpPr txBox="1">
              <a:spLocks noChangeArrowheads="1"/>
            </p:cNvSpPr>
            <p:nvPr/>
          </p:nvSpPr>
          <p:spPr bwMode="auto">
            <a:xfrm>
              <a:off x="2982" y="3120"/>
              <a:ext cx="423" cy="291"/>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200" b="1">
                  <a:solidFill>
                    <a:schemeClr val="hlink"/>
                  </a:solidFill>
                  <a:effectLst>
                    <a:outerShdw blurRad="38100" dist="38100" dir="2700000" algn="tl">
                      <a:srgbClr val="FFFFFF"/>
                    </a:outerShdw>
                  </a:effectLst>
                  <a:latin typeface="BernhardFashion BT" charset="0"/>
                </a:rPr>
                <a:t>Caring</a:t>
              </a:r>
            </a:p>
            <a:p>
              <a:pPr algn="ctr"/>
              <a:r>
                <a:rPr lang="en-US" sz="1200" b="1">
                  <a:solidFill>
                    <a:schemeClr val="hlink"/>
                  </a:solidFill>
                  <a:effectLst>
                    <a:outerShdw blurRad="38100" dist="38100" dir="2700000" algn="tl">
                      <a:srgbClr val="FFFFFF"/>
                    </a:outerShdw>
                  </a:effectLst>
                  <a:latin typeface="BernhardFashion BT" charset="0"/>
                </a:rPr>
                <a:t>Carl</a:t>
              </a:r>
            </a:p>
          </p:txBody>
        </p:sp>
        <p:sp>
          <p:nvSpPr>
            <p:cNvPr id="287763" name="Text Box 19"/>
            <p:cNvSpPr txBox="1">
              <a:spLocks noChangeArrowheads="1"/>
            </p:cNvSpPr>
            <p:nvPr/>
          </p:nvSpPr>
          <p:spPr bwMode="auto">
            <a:xfrm>
              <a:off x="3426" y="3264"/>
              <a:ext cx="490"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600" b="1">
                  <a:solidFill>
                    <a:schemeClr val="hlink"/>
                  </a:solidFill>
                  <a:effectLst>
                    <a:outerShdw blurRad="38100" dist="38100" dir="2700000" algn="tl">
                      <a:srgbClr val="FFFFFF"/>
                    </a:outerShdw>
                  </a:effectLst>
                  <a:latin typeface="BernhardFashion BT" charset="0"/>
                </a:rPr>
                <a:t>Sweet</a:t>
              </a:r>
            </a:p>
            <a:p>
              <a:pPr algn="ctr"/>
              <a:r>
                <a:rPr lang="en-US" sz="1600" b="1">
                  <a:solidFill>
                    <a:schemeClr val="hlink"/>
                  </a:solidFill>
                  <a:effectLst>
                    <a:outerShdw blurRad="38100" dist="38100" dir="2700000" algn="tl">
                      <a:srgbClr val="FFFFFF"/>
                    </a:outerShdw>
                  </a:effectLst>
                  <a:latin typeface="BernhardFashion BT" charset="0"/>
                </a:rPr>
                <a:t>Sue</a:t>
              </a:r>
            </a:p>
          </p:txBody>
        </p:sp>
        <p:sp>
          <p:nvSpPr>
            <p:cNvPr id="287764" name="Text Box 20"/>
            <p:cNvSpPr txBox="1">
              <a:spLocks noChangeArrowheads="1"/>
            </p:cNvSpPr>
            <p:nvPr/>
          </p:nvSpPr>
          <p:spPr bwMode="auto">
            <a:xfrm rot="20463612">
              <a:off x="4239" y="3241"/>
              <a:ext cx="468" cy="291"/>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200" b="1">
                  <a:solidFill>
                    <a:schemeClr val="hlink"/>
                  </a:solidFill>
                  <a:effectLst>
                    <a:outerShdw blurRad="38100" dist="38100" dir="2700000" algn="tl">
                      <a:srgbClr val="FFFFFF"/>
                    </a:outerShdw>
                  </a:effectLst>
                  <a:latin typeface="BernhardFashion BT" charset="0"/>
                </a:rPr>
                <a:t>Faithful</a:t>
              </a:r>
            </a:p>
            <a:p>
              <a:pPr algn="ctr"/>
              <a:r>
                <a:rPr lang="en-US" sz="1200" b="1">
                  <a:solidFill>
                    <a:schemeClr val="hlink"/>
                  </a:solidFill>
                  <a:effectLst>
                    <a:outerShdw blurRad="38100" dist="38100" dir="2700000" algn="tl">
                      <a:srgbClr val="FFFFFF"/>
                    </a:outerShdw>
                  </a:effectLst>
                  <a:latin typeface="BernhardFashion BT" charset="0"/>
                </a:rPr>
                <a:t>Frank</a:t>
              </a:r>
            </a:p>
          </p:txBody>
        </p:sp>
        <p:sp>
          <p:nvSpPr>
            <p:cNvPr id="287765" name="Text Box 21"/>
            <p:cNvSpPr txBox="1">
              <a:spLocks noChangeArrowheads="1"/>
            </p:cNvSpPr>
            <p:nvPr/>
          </p:nvSpPr>
          <p:spPr bwMode="auto">
            <a:xfrm>
              <a:off x="4830" y="3334"/>
              <a:ext cx="435" cy="291"/>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200" b="1">
                  <a:solidFill>
                    <a:schemeClr val="hlink"/>
                  </a:solidFill>
                  <a:effectLst>
                    <a:outerShdw blurRad="38100" dist="38100" dir="2700000" algn="tl">
                      <a:srgbClr val="FFFFFF"/>
                    </a:outerShdw>
                  </a:effectLst>
                  <a:latin typeface="BernhardFashion BT" charset="0"/>
                </a:rPr>
                <a:t>Loving</a:t>
              </a:r>
            </a:p>
            <a:p>
              <a:pPr algn="ctr"/>
              <a:r>
                <a:rPr lang="en-US" sz="1200" b="1">
                  <a:solidFill>
                    <a:schemeClr val="hlink"/>
                  </a:solidFill>
                  <a:effectLst>
                    <a:outerShdw blurRad="38100" dist="38100" dir="2700000" algn="tl">
                      <a:srgbClr val="FFFFFF"/>
                    </a:outerShdw>
                  </a:effectLst>
                  <a:latin typeface="BernhardFashion BT" charset="0"/>
                </a:rPr>
                <a:t>Linda</a:t>
              </a:r>
            </a:p>
          </p:txBody>
        </p:sp>
      </p:grpSp>
    </p:spTree>
    <p:extLst>
      <p:ext uri="{BB962C8B-B14F-4D97-AF65-F5344CB8AC3E}">
        <p14:creationId xmlns:p14="http://schemas.microsoft.com/office/powerpoint/2010/main" val="136355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747">
                                            <p:txEl>
                                              <p:pRg st="0" end="0"/>
                                            </p:txEl>
                                          </p:spTgt>
                                        </p:tgtEl>
                                        <p:attrNameLst>
                                          <p:attrName>style.visibility</p:attrName>
                                        </p:attrNameLst>
                                      </p:cBhvr>
                                      <p:to>
                                        <p:strVal val="visible"/>
                                      </p:to>
                                    </p:set>
                                    <p:animEffect transition="in" filter="fade">
                                      <p:cBhvr>
                                        <p:cTn id="7" dur="500"/>
                                        <p:tgtEl>
                                          <p:spTgt spid="287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7747">
                                            <p:txEl>
                                              <p:pRg st="2" end="2"/>
                                            </p:txEl>
                                          </p:spTgt>
                                        </p:tgtEl>
                                        <p:attrNameLst>
                                          <p:attrName>style.visibility</p:attrName>
                                        </p:attrNameLst>
                                      </p:cBhvr>
                                      <p:to>
                                        <p:strVal val="visible"/>
                                      </p:to>
                                    </p:set>
                                    <p:animEffect transition="in" filter="fade">
                                      <p:cBhvr>
                                        <p:cTn id="12" dur="500"/>
                                        <p:tgtEl>
                                          <p:spTgt spid="28774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87747">
                                            <p:txEl>
                                              <p:pRg st="3" end="3"/>
                                            </p:txEl>
                                          </p:spTgt>
                                        </p:tgtEl>
                                        <p:attrNameLst>
                                          <p:attrName>style.visibility</p:attrName>
                                        </p:attrNameLst>
                                      </p:cBhvr>
                                      <p:to>
                                        <p:strVal val="visible"/>
                                      </p:to>
                                    </p:set>
                                    <p:animEffect transition="in" filter="fade">
                                      <p:cBhvr>
                                        <p:cTn id="15" dur="500"/>
                                        <p:tgtEl>
                                          <p:spTgt spid="2877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a:xfrm>
            <a:off x="4876800" y="5715001"/>
            <a:ext cx="4038600" cy="655319"/>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latin typeface="Tahoma" pitchFamily="34" charset="0"/>
                <a:ea typeface="Tahoma" pitchFamily="34" charset="0"/>
                <a:cs typeface="Tahoma" pitchFamily="34" charset="0"/>
              </a:rPr>
              <a:t>Youth Alive – Reducing </a:t>
            </a:r>
            <a:r>
              <a:rPr lang="en-US" sz="1400" i="1" dirty="0">
                <a:latin typeface="Tahoma" pitchFamily="34" charset="0"/>
                <a:ea typeface="Tahoma" pitchFamily="34" charset="0"/>
                <a:cs typeface="Tahoma" pitchFamily="34" charset="0"/>
              </a:rPr>
              <a:t>at risk</a:t>
            </a:r>
            <a:r>
              <a:rPr lang="en-US" sz="1400" dirty="0">
                <a:latin typeface="Tahoma" pitchFamily="34" charset="0"/>
                <a:ea typeface="Tahoma" pitchFamily="34" charset="0"/>
                <a:cs typeface="Tahoma" pitchFamily="34" charset="0"/>
              </a:rPr>
              <a:t> Behaviors</a:t>
            </a:r>
          </a:p>
        </p:txBody>
      </p:sp>
      <p:sp>
        <p:nvSpPr>
          <p:cNvPr id="7" name="Slide Number Placeholder 4"/>
          <p:cNvSpPr>
            <a:spLocks noGrp="1"/>
          </p:cNvSpPr>
          <p:nvPr>
            <p:ph type="sldNum" sz="quarter" idx="11"/>
          </p:nvPr>
        </p:nvSpPr>
        <p:spPr>
          <a:xfrm>
            <a:off x="8360682" y="6096000"/>
            <a:ext cx="5507719" cy="2743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4A1045-E86B-FC47-A862-FBC6D5811069}" type="slidenum">
              <a:rPr lang="en-US" sz="1400">
                <a:latin typeface="BlackChancery" charset="0"/>
              </a:rPr>
              <a:pPr eaLnBrk="1" hangingPunct="1"/>
              <a:t>101</a:t>
            </a:fld>
            <a:endParaRPr lang="en-US" sz="1400" dirty="0">
              <a:latin typeface="BlackChancery" charset="0"/>
            </a:endParaRPr>
          </a:p>
        </p:txBody>
      </p:sp>
      <p:sp>
        <p:nvSpPr>
          <p:cNvPr id="288771" name="Rectangle 3"/>
          <p:cNvSpPr>
            <a:spLocks noGrp="1" noChangeArrowheads="1"/>
          </p:cNvSpPr>
          <p:nvPr>
            <p:ph type="title"/>
          </p:nvPr>
        </p:nvSpPr>
        <p:spPr>
          <a:xfrm>
            <a:off x="0" y="501733"/>
            <a:ext cx="9144000" cy="907256"/>
          </a:xfrm>
        </p:spPr>
        <p:txBody>
          <a:bodyPr>
            <a:noAutofit/>
          </a:bodyPr>
          <a:lstStyle/>
          <a:p>
            <a:pPr algn="ctr" eaLnBrk="1" hangingPunct="1"/>
            <a:r>
              <a:rPr lang="en-US" sz="3200" b="0" dirty="0">
                <a:solidFill>
                  <a:srgbClr val="FFCD9B"/>
                </a:solidFill>
                <a:latin typeface="Tahoma" pitchFamily="34" charset="0"/>
                <a:ea typeface="Tahoma" pitchFamily="34" charset="0"/>
                <a:cs typeface="Tahoma" pitchFamily="34" charset="0"/>
              </a:rPr>
              <a:t>Smithsonian </a:t>
            </a:r>
            <a:r>
              <a:rPr lang="en-US" sz="3200" b="0" dirty="0" smtClean="0">
                <a:solidFill>
                  <a:srgbClr val="FFCD9B"/>
                </a:solidFill>
                <a:latin typeface="Tahoma" pitchFamily="34" charset="0"/>
                <a:ea typeface="Tahoma" pitchFamily="34" charset="0"/>
                <a:cs typeface="Tahoma" pitchFamily="34" charset="0"/>
              </a:rPr>
              <a:t>Museum</a:t>
            </a:r>
            <a:br>
              <a:rPr lang="en-US" sz="3200" b="0" dirty="0" smtClean="0">
                <a:solidFill>
                  <a:srgbClr val="FFCD9B"/>
                </a:solidFill>
                <a:latin typeface="Tahoma" pitchFamily="34" charset="0"/>
                <a:ea typeface="Tahoma" pitchFamily="34" charset="0"/>
                <a:cs typeface="Tahoma" pitchFamily="34" charset="0"/>
              </a:rPr>
            </a:br>
            <a:r>
              <a:rPr lang="en-US" sz="3200" b="0" dirty="0" smtClean="0">
                <a:solidFill>
                  <a:srgbClr val="FFCD9B"/>
                </a:solidFill>
                <a:latin typeface="Tahoma" pitchFamily="34" charset="0"/>
                <a:ea typeface="Tahoma" pitchFamily="34" charset="0"/>
                <a:cs typeface="Tahoma" pitchFamily="34" charset="0"/>
              </a:rPr>
              <a:t> </a:t>
            </a:r>
            <a:r>
              <a:rPr lang="en-US" sz="3200" b="0" dirty="0">
                <a:solidFill>
                  <a:srgbClr val="FFCD9B"/>
                </a:solidFill>
                <a:latin typeface="Tahoma" pitchFamily="34" charset="0"/>
                <a:ea typeface="Tahoma" pitchFamily="34" charset="0"/>
                <a:cs typeface="Tahoma" pitchFamily="34" charset="0"/>
              </a:rPr>
              <a:t>in Washington, D.C.</a:t>
            </a:r>
          </a:p>
        </p:txBody>
      </p:sp>
      <p:sp>
        <p:nvSpPr>
          <p:cNvPr id="288772" name="Rectangle 4"/>
          <p:cNvSpPr>
            <a:spLocks noGrp="1" noChangeArrowheads="1"/>
          </p:cNvSpPr>
          <p:nvPr>
            <p:ph type="body" idx="1"/>
          </p:nvPr>
        </p:nvSpPr>
        <p:spPr>
          <a:xfrm>
            <a:off x="76200" y="1524000"/>
            <a:ext cx="8991600" cy="1981200"/>
          </a:xfrm>
        </p:spPr>
        <p:txBody>
          <a:bodyPr/>
          <a:lstStyle/>
          <a:p>
            <a:pPr marL="118872" indent="0" algn="ctr" eaLnBrk="1" hangingPunct="1">
              <a:buClr>
                <a:srgbClr val="FF0000"/>
              </a:buClr>
              <a:buNone/>
            </a:pPr>
            <a:r>
              <a:rPr lang="en-US" sz="3200" dirty="0">
                <a:latin typeface="Tahoma" pitchFamily="34" charset="0"/>
                <a:ea typeface="Tahoma" pitchFamily="34" charset="0"/>
                <a:cs typeface="Tahoma" pitchFamily="34" charset="0"/>
              </a:rPr>
              <a:t>Has small exhibit </a:t>
            </a:r>
            <a:r>
              <a:rPr lang="en-US" sz="3200" dirty="0" smtClean="0">
                <a:latin typeface="Tahoma" pitchFamily="34" charset="0"/>
                <a:ea typeface="Tahoma" pitchFamily="34" charset="0"/>
                <a:cs typeface="Tahoma" pitchFamily="34" charset="0"/>
              </a:rPr>
              <a:t>containing</a:t>
            </a:r>
          </a:p>
          <a:p>
            <a:pPr marL="118872" indent="0" algn="ctr" eaLnBrk="1" hangingPunct="1">
              <a:buClr>
                <a:srgbClr val="FF0000"/>
              </a:buClr>
              <a:buNone/>
            </a:pPr>
            <a:r>
              <a:rPr lang="en-US" sz="3200" dirty="0" smtClean="0">
                <a:latin typeface="Tahoma" pitchFamily="34" charset="0"/>
                <a:ea typeface="Tahoma" pitchFamily="34" charset="0"/>
                <a:cs typeface="Tahoma" pitchFamily="34" charset="0"/>
              </a:rPr>
              <a:t>Abraham Lincoln</a:t>
            </a:r>
            <a:r>
              <a:rPr lang="ja-JP" altLang="en-US" sz="3200" dirty="0">
                <a:latin typeface="Tahoma" pitchFamily="34" charset="0"/>
                <a:cs typeface="Tahoma" pitchFamily="34" charset="0"/>
              </a:rPr>
              <a:t>’</a:t>
            </a:r>
            <a:r>
              <a:rPr lang="en-US" sz="3200" dirty="0">
                <a:latin typeface="Tahoma" pitchFamily="34" charset="0"/>
                <a:ea typeface="Tahoma" pitchFamily="34" charset="0"/>
                <a:cs typeface="Tahoma" pitchFamily="34" charset="0"/>
              </a:rPr>
              <a:t>s personal items</a:t>
            </a:r>
          </a:p>
        </p:txBody>
      </p:sp>
      <p:pic>
        <p:nvPicPr>
          <p:cNvPr id="121862" name="Picture 23" descr="Museum Building Ent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477" y="2994534"/>
            <a:ext cx="4535324" cy="302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Picture 25" descr="Abraham Lincoln by Freeman Thorp (1844-1922), Oil on canvas, 18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7758" y="2994533"/>
            <a:ext cx="2555031" cy="304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17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a:xfrm>
            <a:off x="4876800" y="5688332"/>
            <a:ext cx="3962400" cy="712469"/>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latin typeface="Tahoma" pitchFamily="34" charset="0"/>
                <a:ea typeface="Tahoma" pitchFamily="34" charset="0"/>
                <a:cs typeface="Tahoma" pitchFamily="34" charset="0"/>
              </a:rPr>
              <a:t>Youth Alive – Reducing </a:t>
            </a:r>
            <a:r>
              <a:rPr lang="en-US" sz="1400" i="1" dirty="0">
                <a:latin typeface="Tahoma" pitchFamily="34" charset="0"/>
                <a:ea typeface="Tahoma" pitchFamily="34" charset="0"/>
                <a:cs typeface="Tahoma" pitchFamily="34" charset="0"/>
              </a:rPr>
              <a:t>at risk</a:t>
            </a:r>
            <a:r>
              <a:rPr lang="en-US" sz="1400" dirty="0">
                <a:latin typeface="Tahoma" pitchFamily="34" charset="0"/>
                <a:ea typeface="Tahoma" pitchFamily="34" charset="0"/>
                <a:cs typeface="Tahoma" pitchFamily="34" charset="0"/>
              </a:rPr>
              <a:t> Behaviors</a:t>
            </a:r>
          </a:p>
        </p:txBody>
      </p:sp>
      <p:sp>
        <p:nvSpPr>
          <p:cNvPr id="6" name="Slide Number Placeholder 4"/>
          <p:cNvSpPr>
            <a:spLocks noGrp="1"/>
          </p:cNvSpPr>
          <p:nvPr>
            <p:ph type="sldNum" sz="quarter" idx="11"/>
          </p:nvPr>
        </p:nvSpPr>
        <p:spPr>
          <a:xfrm>
            <a:off x="8360682" y="6126480"/>
            <a:ext cx="5507719" cy="2743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5156C4-CA51-D844-89FD-530F3E7B0ADE}" type="slidenum">
              <a:rPr lang="en-US" sz="1400">
                <a:latin typeface="Tahoma" pitchFamily="34" charset="0"/>
                <a:ea typeface="Tahoma" pitchFamily="34" charset="0"/>
                <a:cs typeface="Tahoma" pitchFamily="34" charset="0"/>
              </a:rPr>
              <a:pPr eaLnBrk="1" hangingPunct="1"/>
              <a:t>102</a:t>
            </a:fld>
            <a:endParaRPr lang="en-US" sz="1400">
              <a:latin typeface="Tahoma" pitchFamily="34" charset="0"/>
              <a:ea typeface="Tahoma" pitchFamily="34" charset="0"/>
              <a:cs typeface="Tahoma" pitchFamily="34" charset="0"/>
            </a:endParaRPr>
          </a:p>
        </p:txBody>
      </p:sp>
      <p:sp>
        <p:nvSpPr>
          <p:cNvPr id="303108" name="Rectangle 4"/>
          <p:cNvSpPr>
            <a:spLocks noGrp="1" noChangeArrowheads="1"/>
          </p:cNvSpPr>
          <p:nvPr>
            <p:ph type="body" idx="1"/>
          </p:nvPr>
        </p:nvSpPr>
        <p:spPr>
          <a:xfrm>
            <a:off x="0" y="533400"/>
            <a:ext cx="9144000" cy="3429000"/>
          </a:xfrm>
        </p:spPr>
        <p:txBody>
          <a:bodyPr>
            <a:normAutofit/>
          </a:bodyPr>
          <a:lstStyle/>
          <a:p>
            <a:pPr marL="118872" indent="0" eaLnBrk="1" hangingPunct="1">
              <a:buNone/>
              <a:defRPr/>
            </a:pPr>
            <a:r>
              <a:rPr lang="en-US" sz="2800" dirty="0" smtClean="0">
                <a:latin typeface="Tahoma" pitchFamily="34" charset="0"/>
                <a:ea typeface="Tahoma" pitchFamily="34" charset="0"/>
                <a:cs typeface="Tahoma" pitchFamily="34" charset="0"/>
              </a:rPr>
              <a:t>      </a:t>
            </a:r>
            <a:r>
              <a:rPr lang="en-US" sz="3600" dirty="0" smtClean="0">
                <a:latin typeface="Tahoma" pitchFamily="34" charset="0"/>
                <a:ea typeface="Tahoma" pitchFamily="34" charset="0"/>
                <a:cs typeface="Tahoma" pitchFamily="34" charset="0"/>
              </a:rPr>
              <a:t>Items included:</a:t>
            </a:r>
          </a:p>
          <a:p>
            <a:pPr marL="118872" indent="0" eaLnBrk="1" hangingPunct="1">
              <a:buNone/>
              <a:defRPr/>
            </a:pPr>
            <a:endParaRPr lang="en-US" sz="3600" dirty="0" smtClean="0">
              <a:latin typeface="Tahoma" pitchFamily="34" charset="0"/>
              <a:ea typeface="Tahoma" pitchFamily="34" charset="0"/>
              <a:cs typeface="Tahoma" pitchFamily="34" charset="0"/>
            </a:endParaRPr>
          </a:p>
          <a:p>
            <a:pPr lvl="1" eaLnBrk="1" hangingPunct="1">
              <a:buFont typeface="Wingdings" pitchFamily="2" charset="2"/>
              <a:buBlip>
                <a:blip r:embed="rId2"/>
              </a:buBlip>
              <a:defRPr/>
            </a:pPr>
            <a:r>
              <a:rPr lang="en-US" dirty="0" smtClean="0">
                <a:latin typeface="Tahoma" pitchFamily="34" charset="0"/>
                <a:ea typeface="Tahoma" pitchFamily="34" charset="0"/>
                <a:cs typeface="Tahoma" pitchFamily="34" charset="0"/>
              </a:rPr>
              <a:t>Confederate $5.00 bill</a:t>
            </a:r>
          </a:p>
          <a:p>
            <a:pPr lvl="1" eaLnBrk="1" hangingPunct="1">
              <a:buFont typeface="Wingdings" pitchFamily="2" charset="2"/>
              <a:buBlip>
                <a:blip r:embed="rId2"/>
              </a:buBlip>
              <a:defRPr/>
            </a:pPr>
            <a:r>
              <a:rPr lang="en-US" dirty="0" smtClean="0">
                <a:latin typeface="Tahoma" pitchFamily="34" charset="0"/>
                <a:ea typeface="Tahoma" pitchFamily="34" charset="0"/>
                <a:cs typeface="Tahoma" pitchFamily="34" charset="0"/>
              </a:rPr>
              <a:t>Small penknife</a:t>
            </a:r>
          </a:p>
          <a:p>
            <a:pPr lvl="1" eaLnBrk="1" hangingPunct="1">
              <a:buFont typeface="Wingdings" pitchFamily="2" charset="2"/>
              <a:buBlip>
                <a:blip r:embed="rId2"/>
              </a:buBlip>
              <a:defRPr/>
            </a:pPr>
            <a:r>
              <a:rPr lang="en-US" dirty="0" smtClean="0">
                <a:latin typeface="Tahoma" pitchFamily="34" charset="0"/>
                <a:ea typeface="Tahoma" pitchFamily="34" charset="0"/>
                <a:cs typeface="Tahoma" pitchFamily="34" charset="0"/>
              </a:rPr>
              <a:t>Broken spectacle case held with a cotton string</a:t>
            </a:r>
          </a:p>
          <a:p>
            <a:pPr lvl="1" eaLnBrk="1" hangingPunct="1">
              <a:buFont typeface="Wingdings" pitchFamily="2" charset="2"/>
              <a:buBlip>
                <a:blip r:embed="rId2"/>
              </a:buBlip>
              <a:defRPr/>
            </a:pPr>
            <a:r>
              <a:rPr lang="en-US" dirty="0" smtClean="0">
                <a:latin typeface="Tahoma" pitchFamily="34" charset="0"/>
                <a:ea typeface="Tahoma" pitchFamily="34" charset="0"/>
                <a:cs typeface="Tahoma" pitchFamily="34" charset="0"/>
              </a:rPr>
              <a:t>Worn-out newspaper clipping about the President</a:t>
            </a:r>
          </a:p>
          <a:p>
            <a:pPr lvl="1" eaLnBrk="1" hangingPunct="1">
              <a:buFont typeface="Wingdings" pitchFamily="2" charset="2"/>
              <a:buBlip>
                <a:blip r:embed="rId2"/>
              </a:buBlip>
              <a:defRPr/>
            </a:pPr>
            <a:endParaRPr lang="en-US" dirty="0" smtClean="0">
              <a:latin typeface="Tahoma" pitchFamily="34" charset="0"/>
              <a:ea typeface="Tahoma" pitchFamily="34" charset="0"/>
              <a:cs typeface="Tahoma" pitchFamily="34" charset="0"/>
            </a:endParaRPr>
          </a:p>
          <a:p>
            <a:pPr lvl="1" eaLnBrk="1" hangingPunct="1">
              <a:buFont typeface="Wingdings" pitchFamily="2" charset="2"/>
              <a:buBlip>
                <a:blip r:embed="rId2"/>
              </a:buBlip>
              <a:defRPr/>
            </a:pPr>
            <a:endParaRPr lang="en-US" dirty="0" smtClean="0">
              <a:latin typeface="Tahoma" pitchFamily="34" charset="0"/>
              <a:ea typeface="Tahoma" pitchFamily="34" charset="0"/>
              <a:cs typeface="Tahoma" pitchFamily="34" charset="0"/>
            </a:endParaRPr>
          </a:p>
        </p:txBody>
      </p:sp>
      <p:pic>
        <p:nvPicPr>
          <p:cNvPr id="122886" name="Picture 18" descr="tlc00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943350"/>
            <a:ext cx="6066033"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4" name="Picture 2" descr="C:\Users\thomasn\Downloads\9695771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62" t="6820" r="13838" b="32621"/>
          <a:stretch/>
        </p:blipFill>
        <p:spPr bwMode="auto">
          <a:xfrm flipH="1">
            <a:off x="5105400" y="381000"/>
            <a:ext cx="2269176" cy="24155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13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108">
                                            <p:txEl>
                                              <p:pRg st="2" end="2"/>
                                            </p:txEl>
                                          </p:spTgt>
                                        </p:tgtEl>
                                        <p:attrNameLst>
                                          <p:attrName>style.visibility</p:attrName>
                                        </p:attrNameLst>
                                      </p:cBhvr>
                                      <p:to>
                                        <p:strVal val="visible"/>
                                      </p:to>
                                    </p:set>
                                    <p:animEffect transition="in" filter="fade">
                                      <p:cBhvr>
                                        <p:cTn id="7" dur="500"/>
                                        <p:tgtEl>
                                          <p:spTgt spid="30310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3108">
                                            <p:txEl>
                                              <p:pRg st="3" end="3"/>
                                            </p:txEl>
                                          </p:spTgt>
                                        </p:tgtEl>
                                        <p:attrNameLst>
                                          <p:attrName>style.visibility</p:attrName>
                                        </p:attrNameLst>
                                      </p:cBhvr>
                                      <p:to>
                                        <p:strVal val="visible"/>
                                      </p:to>
                                    </p:set>
                                    <p:animEffect transition="in" filter="fade">
                                      <p:cBhvr>
                                        <p:cTn id="12" dur="500"/>
                                        <p:tgtEl>
                                          <p:spTgt spid="30310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3108">
                                            <p:txEl>
                                              <p:pRg st="4" end="4"/>
                                            </p:txEl>
                                          </p:spTgt>
                                        </p:tgtEl>
                                        <p:attrNameLst>
                                          <p:attrName>style.visibility</p:attrName>
                                        </p:attrNameLst>
                                      </p:cBhvr>
                                      <p:to>
                                        <p:strVal val="visible"/>
                                      </p:to>
                                    </p:set>
                                    <p:animEffect transition="in" filter="fade">
                                      <p:cBhvr>
                                        <p:cTn id="17" dur="500"/>
                                        <p:tgtEl>
                                          <p:spTgt spid="30310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3108">
                                            <p:txEl>
                                              <p:pRg st="5" end="5"/>
                                            </p:txEl>
                                          </p:spTgt>
                                        </p:tgtEl>
                                        <p:attrNameLst>
                                          <p:attrName>style.visibility</p:attrName>
                                        </p:attrNameLst>
                                      </p:cBhvr>
                                      <p:to>
                                        <p:strVal val="visible"/>
                                      </p:to>
                                    </p:set>
                                    <p:animEffect transition="in" filter="fade">
                                      <p:cBhvr>
                                        <p:cTn id="22" dur="500"/>
                                        <p:tgtEl>
                                          <p:spTgt spid="30310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 name="Footer Placeholder 2"/>
          <p:cNvSpPr>
            <a:spLocks noGrp="1"/>
          </p:cNvSpPr>
          <p:nvPr>
            <p:ph type="ftr" sz="quarter" idx="10"/>
          </p:nvPr>
        </p:nvSpPr>
        <p:spPr>
          <a:xfrm>
            <a:off x="4724400" y="5943601"/>
            <a:ext cx="3886200" cy="502919"/>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latin typeface="Tahoma" pitchFamily="34" charset="0"/>
                <a:ea typeface="Tahoma" pitchFamily="34" charset="0"/>
                <a:cs typeface="Tahoma" pitchFamily="34" charset="0"/>
              </a:rPr>
              <a:t>Youth Alive – Reducing </a:t>
            </a:r>
            <a:r>
              <a:rPr lang="en-US" sz="1400" i="1" dirty="0">
                <a:latin typeface="Tahoma" pitchFamily="34" charset="0"/>
                <a:ea typeface="Tahoma" pitchFamily="34" charset="0"/>
                <a:cs typeface="Tahoma" pitchFamily="34" charset="0"/>
              </a:rPr>
              <a:t>at risk</a:t>
            </a:r>
            <a:r>
              <a:rPr lang="en-US" sz="1400" dirty="0">
                <a:latin typeface="Tahoma" pitchFamily="34" charset="0"/>
                <a:ea typeface="Tahoma" pitchFamily="34" charset="0"/>
                <a:cs typeface="Tahoma" pitchFamily="34" charset="0"/>
              </a:rPr>
              <a:t> </a:t>
            </a:r>
            <a:r>
              <a:rPr lang="en-US" sz="1400" dirty="0" smtClean="0">
                <a:latin typeface="Tahoma" pitchFamily="34" charset="0"/>
                <a:ea typeface="Tahoma" pitchFamily="34" charset="0"/>
                <a:cs typeface="Tahoma" pitchFamily="34" charset="0"/>
              </a:rPr>
              <a:t>Behaviors   </a:t>
            </a:r>
            <a:endParaRPr lang="en-US" sz="1400" dirty="0">
              <a:latin typeface="Tahoma" pitchFamily="34" charset="0"/>
              <a:ea typeface="Tahoma" pitchFamily="34" charset="0"/>
              <a:cs typeface="Tahoma" pitchFamily="34" charset="0"/>
            </a:endParaRPr>
          </a:p>
        </p:txBody>
      </p:sp>
      <p:sp>
        <p:nvSpPr>
          <p:cNvPr id="26" name="Slide Number Placeholder 3"/>
          <p:cNvSpPr>
            <a:spLocks noGrp="1"/>
          </p:cNvSpPr>
          <p:nvPr>
            <p:ph type="sldNum" sz="quarter" idx="11"/>
          </p:nvPr>
        </p:nvSpPr>
        <p:spPr>
          <a:xfrm>
            <a:off x="8132082" y="6172200"/>
            <a:ext cx="5507719" cy="2743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FB8CA87-8801-404C-B666-495F82834224}" type="slidenum">
              <a:rPr lang="en-US" sz="1400" smtClean="0">
                <a:latin typeface="BlackChancery" charset="0"/>
              </a:rPr>
              <a:pPr eaLnBrk="1" hangingPunct="1"/>
              <a:t>103</a:t>
            </a:fld>
            <a:r>
              <a:rPr lang="en-US" sz="1400" dirty="0" smtClean="0">
                <a:latin typeface="BlackChancery" charset="0"/>
              </a:rPr>
              <a:t> </a:t>
            </a:r>
            <a:endParaRPr lang="en-US" sz="1400" dirty="0">
              <a:latin typeface="BlackChancery" charset="0"/>
            </a:endParaRPr>
          </a:p>
        </p:txBody>
      </p:sp>
      <p:grpSp>
        <p:nvGrpSpPr>
          <p:cNvPr id="123912" name="Group 14"/>
          <p:cNvGrpSpPr>
            <a:grpSpLocks/>
          </p:cNvGrpSpPr>
          <p:nvPr/>
        </p:nvGrpSpPr>
        <p:grpSpPr bwMode="auto">
          <a:xfrm flipH="1">
            <a:off x="6579173" y="467282"/>
            <a:ext cx="2183828" cy="2314950"/>
            <a:chOff x="-2016" y="1056"/>
            <a:chExt cx="1344" cy="2683"/>
          </a:xfrm>
        </p:grpSpPr>
        <p:sp>
          <p:nvSpPr>
            <p:cNvPr id="289807" name="Freeform 15"/>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2367"/>
                <a:gd name="T170" fmla="*/ 914 w 914"/>
                <a:gd name="T171" fmla="*/ 2367 h 236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08" name="Freeform 16"/>
            <p:cNvSpPr>
              <a:spLocks/>
            </p:cNvSpPr>
            <p:nvPr/>
          </p:nvSpPr>
          <p:spPr bwMode="auto">
            <a:xfrm>
              <a:off x="-1673" y="2182"/>
              <a:ext cx="98"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8"/>
                <a:gd name="T64" fmla="*/ 0 h 150"/>
                <a:gd name="T65" fmla="*/ 108 w 108"/>
                <a:gd name="T66" fmla="*/ 150 h 1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09" name="Freeform 17"/>
            <p:cNvSpPr>
              <a:spLocks/>
            </p:cNvSpPr>
            <p:nvPr/>
          </p:nvSpPr>
          <p:spPr bwMode="auto">
            <a:xfrm>
              <a:off x="-1150" y="1594"/>
              <a:ext cx="232" cy="310"/>
            </a:xfrm>
            <a:custGeom>
              <a:avLst/>
              <a:gdLst>
                <a:gd name="T0" fmla="*/ 67 w 254"/>
                <a:gd name="T1" fmla="*/ 266 h 383"/>
                <a:gd name="T2" fmla="*/ 64 w 254"/>
                <a:gd name="T3" fmla="*/ 253 h 383"/>
                <a:gd name="T4" fmla="*/ 58 w 254"/>
                <a:gd name="T5" fmla="*/ 221 h 383"/>
                <a:gd name="T6" fmla="*/ 57 w 254"/>
                <a:gd name="T7" fmla="*/ 184 h 383"/>
                <a:gd name="T8" fmla="*/ 64 w 254"/>
                <a:gd name="T9" fmla="*/ 154 h 383"/>
                <a:gd name="T10" fmla="*/ 0 w 254"/>
                <a:gd name="T11" fmla="*/ 127 h 383"/>
                <a:gd name="T12" fmla="*/ 79 w 254"/>
                <a:gd name="T13" fmla="*/ 93 h 383"/>
                <a:gd name="T14" fmla="*/ 130 w 254"/>
                <a:gd name="T15" fmla="*/ 0 h 383"/>
                <a:gd name="T16" fmla="*/ 176 w 254"/>
                <a:gd name="T17" fmla="*/ 69 h 383"/>
                <a:gd name="T18" fmla="*/ 254 w 254"/>
                <a:gd name="T19" fmla="*/ 75 h 383"/>
                <a:gd name="T20" fmla="*/ 197 w 254"/>
                <a:gd name="T21" fmla="*/ 127 h 383"/>
                <a:gd name="T22" fmla="*/ 203 w 254"/>
                <a:gd name="T23" fmla="*/ 151 h 383"/>
                <a:gd name="T24" fmla="*/ 217 w 254"/>
                <a:gd name="T25" fmla="*/ 211 h 383"/>
                <a:gd name="T26" fmla="*/ 230 w 254"/>
                <a:gd name="T27" fmla="*/ 284 h 383"/>
                <a:gd name="T28" fmla="*/ 236 w 254"/>
                <a:gd name="T29" fmla="*/ 352 h 383"/>
                <a:gd name="T30" fmla="*/ 235 w 254"/>
                <a:gd name="T31" fmla="*/ 383 h 383"/>
                <a:gd name="T32" fmla="*/ 233 w 254"/>
                <a:gd name="T33" fmla="*/ 376 h 383"/>
                <a:gd name="T34" fmla="*/ 232 w 254"/>
                <a:gd name="T35" fmla="*/ 355 h 383"/>
                <a:gd name="T36" fmla="*/ 230 w 254"/>
                <a:gd name="T37" fmla="*/ 343 h 383"/>
                <a:gd name="T38" fmla="*/ 227 w 254"/>
                <a:gd name="T39" fmla="*/ 337 h 383"/>
                <a:gd name="T40" fmla="*/ 221 w 254"/>
                <a:gd name="T41" fmla="*/ 323 h 383"/>
                <a:gd name="T42" fmla="*/ 212 w 254"/>
                <a:gd name="T43" fmla="*/ 302 h 383"/>
                <a:gd name="T44" fmla="*/ 199 w 254"/>
                <a:gd name="T45" fmla="*/ 277 h 383"/>
                <a:gd name="T46" fmla="*/ 185 w 254"/>
                <a:gd name="T47" fmla="*/ 248 h 383"/>
                <a:gd name="T48" fmla="*/ 169 w 254"/>
                <a:gd name="T49" fmla="*/ 221 h 383"/>
                <a:gd name="T50" fmla="*/ 152 w 254"/>
                <a:gd name="T51" fmla="*/ 196 h 383"/>
                <a:gd name="T52" fmla="*/ 136 w 254"/>
                <a:gd name="T53" fmla="*/ 175 h 383"/>
                <a:gd name="T54" fmla="*/ 133 w 254"/>
                <a:gd name="T55" fmla="*/ 176 h 383"/>
                <a:gd name="T56" fmla="*/ 125 w 254"/>
                <a:gd name="T57" fmla="*/ 181 h 383"/>
                <a:gd name="T58" fmla="*/ 113 w 254"/>
                <a:gd name="T59" fmla="*/ 188 h 383"/>
                <a:gd name="T60" fmla="*/ 100 w 254"/>
                <a:gd name="T61" fmla="*/ 197 h 383"/>
                <a:gd name="T62" fmla="*/ 88 w 254"/>
                <a:gd name="T63" fmla="*/ 211 h 383"/>
                <a:gd name="T64" fmla="*/ 76 w 254"/>
                <a:gd name="T65" fmla="*/ 227 h 383"/>
                <a:gd name="T66" fmla="*/ 69 w 254"/>
                <a:gd name="T67" fmla="*/ 245 h 383"/>
                <a:gd name="T68" fmla="*/ 67 w 254"/>
                <a:gd name="T69" fmla="*/ 266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383"/>
                <a:gd name="T107" fmla="*/ 254 w 254"/>
                <a:gd name="T108" fmla="*/ 383 h 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10" name="Freeform 18"/>
            <p:cNvSpPr>
              <a:spLocks/>
            </p:cNvSpPr>
            <p:nvPr/>
          </p:nvSpPr>
          <p:spPr bwMode="auto">
            <a:xfrm>
              <a:off x="-1450" y="1547"/>
              <a:ext cx="108" cy="189"/>
            </a:xfrm>
            <a:custGeom>
              <a:avLst/>
              <a:gdLst>
                <a:gd name="T0" fmla="*/ 72 w 118"/>
                <a:gd name="T1" fmla="*/ 0 h 237"/>
                <a:gd name="T2" fmla="*/ 43 w 118"/>
                <a:gd name="T3" fmla="*/ 27 h 237"/>
                <a:gd name="T4" fmla="*/ 13 w 118"/>
                <a:gd name="T5" fmla="*/ 35 h 237"/>
                <a:gd name="T6" fmla="*/ 34 w 118"/>
                <a:gd name="T7" fmla="*/ 60 h 237"/>
                <a:gd name="T8" fmla="*/ 31 w 118"/>
                <a:gd name="T9" fmla="*/ 69 h 237"/>
                <a:gd name="T10" fmla="*/ 24 w 118"/>
                <a:gd name="T11" fmla="*/ 90 h 237"/>
                <a:gd name="T12" fmla="*/ 13 w 118"/>
                <a:gd name="T13" fmla="*/ 120 h 237"/>
                <a:gd name="T14" fmla="*/ 0 w 118"/>
                <a:gd name="T15" fmla="*/ 152 h 237"/>
                <a:gd name="T16" fmla="*/ 1 w 118"/>
                <a:gd name="T17" fmla="*/ 149 h 237"/>
                <a:gd name="T18" fmla="*/ 4 w 118"/>
                <a:gd name="T19" fmla="*/ 143 h 237"/>
                <a:gd name="T20" fmla="*/ 9 w 118"/>
                <a:gd name="T21" fmla="*/ 134 h 237"/>
                <a:gd name="T22" fmla="*/ 15 w 118"/>
                <a:gd name="T23" fmla="*/ 123 h 237"/>
                <a:gd name="T24" fmla="*/ 22 w 118"/>
                <a:gd name="T25" fmla="*/ 113 h 237"/>
                <a:gd name="T26" fmla="*/ 31 w 118"/>
                <a:gd name="T27" fmla="*/ 102 h 237"/>
                <a:gd name="T28" fmla="*/ 40 w 118"/>
                <a:gd name="T29" fmla="*/ 95 h 237"/>
                <a:gd name="T30" fmla="*/ 49 w 118"/>
                <a:gd name="T31" fmla="*/ 89 h 237"/>
                <a:gd name="T32" fmla="*/ 52 w 118"/>
                <a:gd name="T33" fmla="*/ 105 h 237"/>
                <a:gd name="T34" fmla="*/ 55 w 118"/>
                <a:gd name="T35" fmla="*/ 144 h 237"/>
                <a:gd name="T36" fmla="*/ 57 w 118"/>
                <a:gd name="T37" fmla="*/ 193 h 237"/>
                <a:gd name="T38" fmla="*/ 49 w 118"/>
                <a:gd name="T39" fmla="*/ 237 h 237"/>
                <a:gd name="T40" fmla="*/ 54 w 118"/>
                <a:gd name="T41" fmla="*/ 214 h 237"/>
                <a:gd name="T42" fmla="*/ 64 w 118"/>
                <a:gd name="T43" fmla="*/ 164 h 237"/>
                <a:gd name="T44" fmla="*/ 75 w 118"/>
                <a:gd name="T45" fmla="*/ 108 h 237"/>
                <a:gd name="T46" fmla="*/ 79 w 118"/>
                <a:gd name="T47" fmla="*/ 69 h 237"/>
                <a:gd name="T48" fmla="*/ 118 w 118"/>
                <a:gd name="T49" fmla="*/ 51 h 237"/>
                <a:gd name="T50" fmla="*/ 84 w 118"/>
                <a:gd name="T51" fmla="*/ 29 h 237"/>
                <a:gd name="T52" fmla="*/ 72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8"/>
                <a:gd name="T82" fmla="*/ 0 h 237"/>
                <a:gd name="T83" fmla="*/ 118 w 118"/>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11" name="Freeform 19"/>
            <p:cNvSpPr>
              <a:spLocks/>
            </p:cNvSpPr>
            <p:nvPr/>
          </p:nvSpPr>
          <p:spPr bwMode="auto">
            <a:xfrm>
              <a:off x="-887" y="2195"/>
              <a:ext cx="108" cy="189"/>
            </a:xfrm>
            <a:custGeom>
              <a:avLst/>
              <a:gdLst>
                <a:gd name="T0" fmla="*/ 72 w 119"/>
                <a:gd name="T1" fmla="*/ 0 h 237"/>
                <a:gd name="T2" fmla="*/ 42 w 119"/>
                <a:gd name="T3" fmla="*/ 27 h 237"/>
                <a:gd name="T4" fmla="*/ 12 w 119"/>
                <a:gd name="T5" fmla="*/ 35 h 237"/>
                <a:gd name="T6" fmla="*/ 35 w 119"/>
                <a:gd name="T7" fmla="*/ 59 h 237"/>
                <a:gd name="T8" fmla="*/ 32 w 119"/>
                <a:gd name="T9" fmla="*/ 68 h 237"/>
                <a:gd name="T10" fmla="*/ 24 w 119"/>
                <a:gd name="T11" fmla="*/ 89 h 237"/>
                <a:gd name="T12" fmla="*/ 14 w 119"/>
                <a:gd name="T13" fmla="*/ 119 h 237"/>
                <a:gd name="T14" fmla="*/ 0 w 119"/>
                <a:gd name="T15" fmla="*/ 150 h 237"/>
                <a:gd name="T16" fmla="*/ 2 w 119"/>
                <a:gd name="T17" fmla="*/ 147 h 237"/>
                <a:gd name="T18" fmla="*/ 5 w 119"/>
                <a:gd name="T19" fmla="*/ 141 h 237"/>
                <a:gd name="T20" fmla="*/ 9 w 119"/>
                <a:gd name="T21" fmla="*/ 134 h 237"/>
                <a:gd name="T22" fmla="*/ 15 w 119"/>
                <a:gd name="T23" fmla="*/ 123 h 237"/>
                <a:gd name="T24" fmla="*/ 23 w 119"/>
                <a:gd name="T25" fmla="*/ 113 h 237"/>
                <a:gd name="T26" fmla="*/ 30 w 119"/>
                <a:gd name="T27" fmla="*/ 102 h 237"/>
                <a:gd name="T28" fmla="*/ 39 w 119"/>
                <a:gd name="T29" fmla="*/ 93 h 237"/>
                <a:gd name="T30" fmla="*/ 48 w 119"/>
                <a:gd name="T31" fmla="*/ 89 h 237"/>
                <a:gd name="T32" fmla="*/ 51 w 119"/>
                <a:gd name="T33" fmla="*/ 105 h 237"/>
                <a:gd name="T34" fmla="*/ 56 w 119"/>
                <a:gd name="T35" fmla="*/ 144 h 237"/>
                <a:gd name="T36" fmla="*/ 56 w 119"/>
                <a:gd name="T37" fmla="*/ 194 h 237"/>
                <a:gd name="T38" fmla="*/ 50 w 119"/>
                <a:gd name="T39" fmla="*/ 237 h 237"/>
                <a:gd name="T40" fmla="*/ 54 w 119"/>
                <a:gd name="T41" fmla="*/ 215 h 237"/>
                <a:gd name="T42" fmla="*/ 65 w 119"/>
                <a:gd name="T43" fmla="*/ 164 h 237"/>
                <a:gd name="T44" fmla="*/ 75 w 119"/>
                <a:gd name="T45" fmla="*/ 107 h 237"/>
                <a:gd name="T46" fmla="*/ 80 w 119"/>
                <a:gd name="T47" fmla="*/ 68 h 237"/>
                <a:gd name="T48" fmla="*/ 119 w 119"/>
                <a:gd name="T49" fmla="*/ 50 h 237"/>
                <a:gd name="T50" fmla="*/ 83 w 119"/>
                <a:gd name="T51" fmla="*/ 29 h 237"/>
                <a:gd name="T52" fmla="*/ 72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9"/>
                <a:gd name="T82" fmla="*/ 0 h 237"/>
                <a:gd name="T83" fmla="*/ 119 w 119"/>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12" name="Freeform 20"/>
            <p:cNvSpPr>
              <a:spLocks/>
            </p:cNvSpPr>
            <p:nvPr/>
          </p:nvSpPr>
          <p:spPr bwMode="auto">
            <a:xfrm>
              <a:off x="-922" y="1416"/>
              <a:ext cx="143" cy="219"/>
            </a:xfrm>
            <a:custGeom>
              <a:avLst/>
              <a:gdLst>
                <a:gd name="T0" fmla="*/ 64 w 155"/>
                <a:gd name="T1" fmla="*/ 0 h 273"/>
                <a:gd name="T2" fmla="*/ 55 w 155"/>
                <a:gd name="T3" fmla="*/ 51 h 273"/>
                <a:gd name="T4" fmla="*/ 0 w 155"/>
                <a:gd name="T5" fmla="*/ 84 h 273"/>
                <a:gd name="T6" fmla="*/ 44 w 155"/>
                <a:gd name="T7" fmla="*/ 104 h 273"/>
                <a:gd name="T8" fmla="*/ 46 w 155"/>
                <a:gd name="T9" fmla="*/ 117 h 273"/>
                <a:gd name="T10" fmla="*/ 50 w 155"/>
                <a:gd name="T11" fmla="*/ 155 h 273"/>
                <a:gd name="T12" fmla="*/ 58 w 155"/>
                <a:gd name="T13" fmla="*/ 209 h 273"/>
                <a:gd name="T14" fmla="*/ 70 w 155"/>
                <a:gd name="T15" fmla="*/ 273 h 273"/>
                <a:gd name="T16" fmla="*/ 71 w 155"/>
                <a:gd name="T17" fmla="*/ 258 h 273"/>
                <a:gd name="T18" fmla="*/ 74 w 155"/>
                <a:gd name="T19" fmla="*/ 222 h 273"/>
                <a:gd name="T20" fmla="*/ 83 w 155"/>
                <a:gd name="T21" fmla="*/ 182 h 273"/>
                <a:gd name="T22" fmla="*/ 97 w 155"/>
                <a:gd name="T23" fmla="*/ 150 h 273"/>
                <a:gd name="T24" fmla="*/ 98 w 155"/>
                <a:gd name="T25" fmla="*/ 152 h 273"/>
                <a:gd name="T26" fmla="*/ 104 w 155"/>
                <a:gd name="T27" fmla="*/ 155 h 273"/>
                <a:gd name="T28" fmla="*/ 113 w 155"/>
                <a:gd name="T29" fmla="*/ 159 h 273"/>
                <a:gd name="T30" fmla="*/ 124 w 155"/>
                <a:gd name="T31" fmla="*/ 167 h 273"/>
                <a:gd name="T32" fmla="*/ 133 w 155"/>
                <a:gd name="T33" fmla="*/ 176 h 273"/>
                <a:gd name="T34" fmla="*/ 143 w 155"/>
                <a:gd name="T35" fmla="*/ 185 h 273"/>
                <a:gd name="T36" fmla="*/ 151 w 155"/>
                <a:gd name="T37" fmla="*/ 195 h 273"/>
                <a:gd name="T38" fmla="*/ 155 w 155"/>
                <a:gd name="T39" fmla="*/ 207 h 273"/>
                <a:gd name="T40" fmla="*/ 154 w 155"/>
                <a:gd name="T41" fmla="*/ 194 h 273"/>
                <a:gd name="T42" fmla="*/ 149 w 155"/>
                <a:gd name="T43" fmla="*/ 159 h 273"/>
                <a:gd name="T44" fmla="*/ 139 w 155"/>
                <a:gd name="T45" fmla="*/ 119 h 273"/>
                <a:gd name="T46" fmla="*/ 124 w 155"/>
                <a:gd name="T47" fmla="*/ 81 h 273"/>
                <a:gd name="T48" fmla="*/ 149 w 155"/>
                <a:gd name="T49" fmla="*/ 47 h 273"/>
                <a:gd name="T50" fmla="*/ 98 w 155"/>
                <a:gd name="T51" fmla="*/ 42 h 273"/>
                <a:gd name="T52" fmla="*/ 64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5"/>
                <a:gd name="T82" fmla="*/ 0 h 273"/>
                <a:gd name="T83" fmla="*/ 155 w 155"/>
                <a:gd name="T84" fmla="*/ 273 h 27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13" name="Freeform 21"/>
            <p:cNvSpPr>
              <a:spLocks/>
            </p:cNvSpPr>
            <p:nvPr/>
          </p:nvSpPr>
          <p:spPr bwMode="auto">
            <a:xfrm>
              <a:off x="-1255" y="2388"/>
              <a:ext cx="143" cy="219"/>
            </a:xfrm>
            <a:custGeom>
              <a:avLst/>
              <a:gdLst>
                <a:gd name="T0" fmla="*/ 64 w 156"/>
                <a:gd name="T1" fmla="*/ 0 h 271"/>
                <a:gd name="T2" fmla="*/ 55 w 156"/>
                <a:gd name="T3" fmla="*/ 52 h 271"/>
                <a:gd name="T4" fmla="*/ 0 w 156"/>
                <a:gd name="T5" fmla="*/ 85 h 271"/>
                <a:gd name="T6" fmla="*/ 45 w 156"/>
                <a:gd name="T7" fmla="*/ 103 h 271"/>
                <a:gd name="T8" fmla="*/ 46 w 156"/>
                <a:gd name="T9" fmla="*/ 117 h 271"/>
                <a:gd name="T10" fmla="*/ 51 w 156"/>
                <a:gd name="T11" fmla="*/ 154 h 271"/>
                <a:gd name="T12" fmla="*/ 58 w 156"/>
                <a:gd name="T13" fmla="*/ 208 h 271"/>
                <a:gd name="T14" fmla="*/ 70 w 156"/>
                <a:gd name="T15" fmla="*/ 271 h 271"/>
                <a:gd name="T16" fmla="*/ 72 w 156"/>
                <a:gd name="T17" fmla="*/ 256 h 271"/>
                <a:gd name="T18" fmla="*/ 75 w 156"/>
                <a:gd name="T19" fmla="*/ 222 h 271"/>
                <a:gd name="T20" fmla="*/ 84 w 156"/>
                <a:gd name="T21" fmla="*/ 181 h 271"/>
                <a:gd name="T22" fmla="*/ 97 w 156"/>
                <a:gd name="T23" fmla="*/ 150 h 271"/>
                <a:gd name="T24" fmla="*/ 100 w 156"/>
                <a:gd name="T25" fmla="*/ 151 h 271"/>
                <a:gd name="T26" fmla="*/ 106 w 156"/>
                <a:gd name="T27" fmla="*/ 154 h 271"/>
                <a:gd name="T28" fmla="*/ 114 w 156"/>
                <a:gd name="T29" fmla="*/ 159 h 271"/>
                <a:gd name="T30" fmla="*/ 124 w 156"/>
                <a:gd name="T31" fmla="*/ 166 h 271"/>
                <a:gd name="T32" fmla="*/ 135 w 156"/>
                <a:gd name="T33" fmla="*/ 175 h 271"/>
                <a:gd name="T34" fmla="*/ 144 w 156"/>
                <a:gd name="T35" fmla="*/ 184 h 271"/>
                <a:gd name="T36" fmla="*/ 151 w 156"/>
                <a:gd name="T37" fmla="*/ 195 h 271"/>
                <a:gd name="T38" fmla="*/ 156 w 156"/>
                <a:gd name="T39" fmla="*/ 207 h 271"/>
                <a:gd name="T40" fmla="*/ 154 w 156"/>
                <a:gd name="T41" fmla="*/ 193 h 271"/>
                <a:gd name="T42" fmla="*/ 150 w 156"/>
                <a:gd name="T43" fmla="*/ 160 h 271"/>
                <a:gd name="T44" fmla="*/ 139 w 156"/>
                <a:gd name="T45" fmla="*/ 118 h 271"/>
                <a:gd name="T46" fmla="*/ 124 w 156"/>
                <a:gd name="T47" fmla="*/ 82 h 271"/>
                <a:gd name="T48" fmla="*/ 150 w 156"/>
                <a:gd name="T49" fmla="*/ 48 h 271"/>
                <a:gd name="T50" fmla="*/ 99 w 156"/>
                <a:gd name="T51" fmla="*/ 42 h 271"/>
                <a:gd name="T52" fmla="*/ 64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6"/>
                <a:gd name="T82" fmla="*/ 0 h 271"/>
                <a:gd name="T83" fmla="*/ 156 w 156"/>
                <a:gd name="T84" fmla="*/ 271 h 2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14" name="Freeform 22"/>
            <p:cNvSpPr>
              <a:spLocks/>
            </p:cNvSpPr>
            <p:nvPr/>
          </p:nvSpPr>
          <p:spPr bwMode="auto">
            <a:xfrm>
              <a:off x="-1222" y="1522"/>
              <a:ext cx="58" cy="87"/>
            </a:xfrm>
            <a:custGeom>
              <a:avLst/>
              <a:gdLst>
                <a:gd name="T0" fmla="*/ 19 w 64"/>
                <a:gd name="T1" fmla="*/ 0 h 108"/>
                <a:gd name="T2" fmla="*/ 16 w 64"/>
                <a:gd name="T3" fmla="*/ 29 h 108"/>
                <a:gd name="T4" fmla="*/ 0 w 64"/>
                <a:gd name="T5" fmla="*/ 44 h 108"/>
                <a:gd name="T6" fmla="*/ 19 w 64"/>
                <a:gd name="T7" fmla="*/ 53 h 108"/>
                <a:gd name="T8" fmla="*/ 19 w 64"/>
                <a:gd name="T9" fmla="*/ 108 h 108"/>
                <a:gd name="T10" fmla="*/ 34 w 64"/>
                <a:gd name="T11" fmla="*/ 66 h 108"/>
                <a:gd name="T12" fmla="*/ 64 w 64"/>
                <a:gd name="T13" fmla="*/ 90 h 108"/>
                <a:gd name="T14" fmla="*/ 42 w 64"/>
                <a:gd name="T15" fmla="*/ 44 h 108"/>
                <a:gd name="T16" fmla="*/ 61 w 64"/>
                <a:gd name="T17" fmla="*/ 21 h 108"/>
                <a:gd name="T18" fmla="*/ 37 w 64"/>
                <a:gd name="T19" fmla="*/ 24 h 108"/>
                <a:gd name="T20" fmla="*/ 19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108"/>
                <a:gd name="T35" fmla="*/ 64 w 64"/>
                <a:gd name="T36" fmla="*/ 108 h 1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15" name="Freeform 23"/>
            <p:cNvSpPr>
              <a:spLocks/>
            </p:cNvSpPr>
            <p:nvPr/>
          </p:nvSpPr>
          <p:spPr bwMode="auto">
            <a:xfrm>
              <a:off x="-1185" y="2050"/>
              <a:ext cx="86" cy="108"/>
            </a:xfrm>
            <a:custGeom>
              <a:avLst/>
              <a:gdLst>
                <a:gd name="T0" fmla="*/ 47 w 93"/>
                <a:gd name="T1" fmla="*/ 0 h 136"/>
                <a:gd name="T2" fmla="*/ 30 w 93"/>
                <a:gd name="T3" fmla="*/ 34 h 136"/>
                <a:gd name="T4" fmla="*/ 3 w 93"/>
                <a:gd name="T5" fmla="*/ 48 h 136"/>
                <a:gd name="T6" fmla="*/ 23 w 93"/>
                <a:gd name="T7" fmla="*/ 67 h 136"/>
                <a:gd name="T8" fmla="*/ 0 w 93"/>
                <a:gd name="T9" fmla="*/ 136 h 136"/>
                <a:gd name="T10" fmla="*/ 38 w 93"/>
                <a:gd name="T11" fmla="*/ 90 h 136"/>
                <a:gd name="T12" fmla="*/ 68 w 93"/>
                <a:gd name="T13" fmla="*/ 133 h 136"/>
                <a:gd name="T14" fmla="*/ 57 w 93"/>
                <a:gd name="T15" fmla="*/ 66 h 136"/>
                <a:gd name="T16" fmla="*/ 93 w 93"/>
                <a:gd name="T17" fmla="*/ 43 h 136"/>
                <a:gd name="T18" fmla="*/ 62 w 93"/>
                <a:gd name="T19" fmla="*/ 37 h 136"/>
                <a:gd name="T20" fmla="*/ 47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136"/>
                <a:gd name="T35" fmla="*/ 93 w 93"/>
                <a:gd name="T36" fmla="*/ 136 h 1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16" name="Freeform 24"/>
            <p:cNvSpPr>
              <a:spLocks/>
            </p:cNvSpPr>
            <p:nvPr/>
          </p:nvSpPr>
          <p:spPr bwMode="auto">
            <a:xfrm>
              <a:off x="-725" y="1636"/>
              <a:ext cx="53" cy="62"/>
            </a:xfrm>
            <a:custGeom>
              <a:avLst/>
              <a:gdLst>
                <a:gd name="T0" fmla="*/ 47 w 58"/>
                <a:gd name="T1" fmla="*/ 0 h 76"/>
                <a:gd name="T2" fmla="*/ 31 w 58"/>
                <a:gd name="T3" fmla="*/ 21 h 76"/>
                <a:gd name="T4" fmla="*/ 7 w 58"/>
                <a:gd name="T5" fmla="*/ 16 h 76"/>
                <a:gd name="T6" fmla="*/ 13 w 58"/>
                <a:gd name="T7" fmla="*/ 39 h 76"/>
                <a:gd name="T8" fmla="*/ 0 w 58"/>
                <a:gd name="T9" fmla="*/ 69 h 76"/>
                <a:gd name="T10" fmla="*/ 20 w 58"/>
                <a:gd name="T11" fmla="*/ 58 h 76"/>
                <a:gd name="T12" fmla="*/ 34 w 58"/>
                <a:gd name="T13" fmla="*/ 76 h 76"/>
                <a:gd name="T14" fmla="*/ 41 w 58"/>
                <a:gd name="T15" fmla="*/ 55 h 76"/>
                <a:gd name="T16" fmla="*/ 58 w 58"/>
                <a:gd name="T17" fmla="*/ 45 h 76"/>
                <a:gd name="T18" fmla="*/ 47 w 58"/>
                <a:gd name="T19" fmla="*/ 34 h 76"/>
                <a:gd name="T20" fmla="*/ 47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76"/>
                <a:gd name="T35" fmla="*/ 58 w 58"/>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17" name="Freeform 25"/>
            <p:cNvSpPr>
              <a:spLocks/>
            </p:cNvSpPr>
            <p:nvPr/>
          </p:nvSpPr>
          <p:spPr bwMode="auto">
            <a:xfrm>
              <a:off x="-800" y="1961"/>
              <a:ext cx="54" cy="61"/>
            </a:xfrm>
            <a:custGeom>
              <a:avLst/>
              <a:gdLst>
                <a:gd name="T0" fmla="*/ 50 w 59"/>
                <a:gd name="T1" fmla="*/ 0 h 77"/>
                <a:gd name="T2" fmla="*/ 32 w 59"/>
                <a:gd name="T3" fmla="*/ 20 h 77"/>
                <a:gd name="T4" fmla="*/ 8 w 59"/>
                <a:gd name="T5" fmla="*/ 17 h 77"/>
                <a:gd name="T6" fmla="*/ 15 w 59"/>
                <a:gd name="T7" fmla="*/ 39 h 77"/>
                <a:gd name="T8" fmla="*/ 0 w 59"/>
                <a:gd name="T9" fmla="*/ 69 h 77"/>
                <a:gd name="T10" fmla="*/ 21 w 59"/>
                <a:gd name="T11" fmla="*/ 57 h 77"/>
                <a:gd name="T12" fmla="*/ 35 w 59"/>
                <a:gd name="T13" fmla="*/ 77 h 77"/>
                <a:gd name="T14" fmla="*/ 42 w 59"/>
                <a:gd name="T15" fmla="*/ 54 h 77"/>
                <a:gd name="T16" fmla="*/ 59 w 59"/>
                <a:gd name="T17" fmla="*/ 45 h 77"/>
                <a:gd name="T18" fmla="*/ 48 w 59"/>
                <a:gd name="T19" fmla="*/ 35 h 77"/>
                <a:gd name="T20" fmla="*/ 50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7"/>
                <a:gd name="T35" fmla="*/ 59 w 59"/>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18" name="Freeform 26"/>
            <p:cNvSpPr>
              <a:spLocks/>
            </p:cNvSpPr>
            <p:nvPr/>
          </p:nvSpPr>
          <p:spPr bwMode="auto">
            <a:xfrm>
              <a:off x="-1490" y="1385"/>
              <a:ext cx="58" cy="67"/>
            </a:xfrm>
            <a:custGeom>
              <a:avLst/>
              <a:gdLst>
                <a:gd name="T0" fmla="*/ 18 w 62"/>
                <a:gd name="T1" fmla="*/ 0 h 83"/>
                <a:gd name="T2" fmla="*/ 21 w 62"/>
                <a:gd name="T3" fmla="*/ 27 h 83"/>
                <a:gd name="T4" fmla="*/ 0 w 62"/>
                <a:gd name="T5" fmla="*/ 42 h 83"/>
                <a:gd name="T6" fmla="*/ 22 w 62"/>
                <a:gd name="T7" fmla="*/ 53 h 83"/>
                <a:gd name="T8" fmla="*/ 34 w 62"/>
                <a:gd name="T9" fmla="*/ 83 h 83"/>
                <a:gd name="T10" fmla="*/ 40 w 62"/>
                <a:gd name="T11" fmla="*/ 60 h 83"/>
                <a:gd name="T12" fmla="*/ 62 w 62"/>
                <a:gd name="T13" fmla="*/ 63 h 83"/>
                <a:gd name="T14" fmla="*/ 52 w 62"/>
                <a:gd name="T15" fmla="*/ 44 h 83"/>
                <a:gd name="T16" fmla="*/ 56 w 62"/>
                <a:gd name="T17" fmla="*/ 24 h 83"/>
                <a:gd name="T18" fmla="*/ 41 w 62"/>
                <a:gd name="T19" fmla="*/ 26 h 83"/>
                <a:gd name="T20" fmla="*/ 18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
                <a:gd name="T34" fmla="*/ 0 h 83"/>
                <a:gd name="T35" fmla="*/ 62 w 62"/>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19" name="Freeform 27"/>
            <p:cNvSpPr>
              <a:spLocks/>
            </p:cNvSpPr>
            <p:nvPr/>
          </p:nvSpPr>
          <p:spPr bwMode="auto">
            <a:xfrm>
              <a:off x="-1512" y="1859"/>
              <a:ext cx="54" cy="61"/>
            </a:xfrm>
            <a:custGeom>
              <a:avLst/>
              <a:gdLst>
                <a:gd name="T0" fmla="*/ 48 w 59"/>
                <a:gd name="T1" fmla="*/ 0 h 75"/>
                <a:gd name="T2" fmla="*/ 32 w 59"/>
                <a:gd name="T3" fmla="*/ 19 h 75"/>
                <a:gd name="T4" fmla="*/ 8 w 59"/>
                <a:gd name="T5" fmla="*/ 15 h 75"/>
                <a:gd name="T6" fmla="*/ 14 w 59"/>
                <a:gd name="T7" fmla="*/ 37 h 75"/>
                <a:gd name="T8" fmla="*/ 0 w 59"/>
                <a:gd name="T9" fmla="*/ 69 h 75"/>
                <a:gd name="T10" fmla="*/ 21 w 59"/>
                <a:gd name="T11" fmla="*/ 57 h 75"/>
                <a:gd name="T12" fmla="*/ 35 w 59"/>
                <a:gd name="T13" fmla="*/ 75 h 75"/>
                <a:gd name="T14" fmla="*/ 42 w 59"/>
                <a:gd name="T15" fmla="*/ 54 h 75"/>
                <a:gd name="T16" fmla="*/ 59 w 59"/>
                <a:gd name="T17" fmla="*/ 43 h 75"/>
                <a:gd name="T18" fmla="*/ 48 w 59"/>
                <a:gd name="T19" fmla="*/ 34 h 75"/>
                <a:gd name="T20" fmla="*/ 48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5"/>
                <a:gd name="T35" fmla="*/ 59 w 59"/>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20" name="Freeform 28"/>
            <p:cNvSpPr>
              <a:spLocks/>
            </p:cNvSpPr>
            <p:nvPr/>
          </p:nvSpPr>
          <p:spPr bwMode="auto">
            <a:xfrm>
              <a:off x="-1139" y="1211"/>
              <a:ext cx="108" cy="190"/>
            </a:xfrm>
            <a:custGeom>
              <a:avLst/>
              <a:gdLst>
                <a:gd name="T0" fmla="*/ 72 w 119"/>
                <a:gd name="T1" fmla="*/ 0 h 237"/>
                <a:gd name="T2" fmla="*/ 42 w 119"/>
                <a:gd name="T3" fmla="*/ 27 h 237"/>
                <a:gd name="T4" fmla="*/ 12 w 119"/>
                <a:gd name="T5" fmla="*/ 35 h 237"/>
                <a:gd name="T6" fmla="*/ 35 w 119"/>
                <a:gd name="T7" fmla="*/ 59 h 237"/>
                <a:gd name="T8" fmla="*/ 32 w 119"/>
                <a:gd name="T9" fmla="*/ 68 h 237"/>
                <a:gd name="T10" fmla="*/ 24 w 119"/>
                <a:gd name="T11" fmla="*/ 89 h 237"/>
                <a:gd name="T12" fmla="*/ 14 w 119"/>
                <a:gd name="T13" fmla="*/ 119 h 237"/>
                <a:gd name="T14" fmla="*/ 0 w 119"/>
                <a:gd name="T15" fmla="*/ 150 h 237"/>
                <a:gd name="T16" fmla="*/ 2 w 119"/>
                <a:gd name="T17" fmla="*/ 147 h 237"/>
                <a:gd name="T18" fmla="*/ 5 w 119"/>
                <a:gd name="T19" fmla="*/ 141 h 237"/>
                <a:gd name="T20" fmla="*/ 9 w 119"/>
                <a:gd name="T21" fmla="*/ 134 h 237"/>
                <a:gd name="T22" fmla="*/ 15 w 119"/>
                <a:gd name="T23" fmla="*/ 123 h 237"/>
                <a:gd name="T24" fmla="*/ 23 w 119"/>
                <a:gd name="T25" fmla="*/ 113 h 237"/>
                <a:gd name="T26" fmla="*/ 30 w 119"/>
                <a:gd name="T27" fmla="*/ 102 h 237"/>
                <a:gd name="T28" fmla="*/ 39 w 119"/>
                <a:gd name="T29" fmla="*/ 93 h 237"/>
                <a:gd name="T30" fmla="*/ 48 w 119"/>
                <a:gd name="T31" fmla="*/ 89 h 237"/>
                <a:gd name="T32" fmla="*/ 51 w 119"/>
                <a:gd name="T33" fmla="*/ 105 h 237"/>
                <a:gd name="T34" fmla="*/ 56 w 119"/>
                <a:gd name="T35" fmla="*/ 144 h 237"/>
                <a:gd name="T36" fmla="*/ 56 w 119"/>
                <a:gd name="T37" fmla="*/ 194 h 237"/>
                <a:gd name="T38" fmla="*/ 50 w 119"/>
                <a:gd name="T39" fmla="*/ 237 h 237"/>
                <a:gd name="T40" fmla="*/ 54 w 119"/>
                <a:gd name="T41" fmla="*/ 215 h 237"/>
                <a:gd name="T42" fmla="*/ 65 w 119"/>
                <a:gd name="T43" fmla="*/ 164 h 237"/>
                <a:gd name="T44" fmla="*/ 75 w 119"/>
                <a:gd name="T45" fmla="*/ 107 h 237"/>
                <a:gd name="T46" fmla="*/ 80 w 119"/>
                <a:gd name="T47" fmla="*/ 68 h 237"/>
                <a:gd name="T48" fmla="*/ 119 w 119"/>
                <a:gd name="T49" fmla="*/ 50 h 237"/>
                <a:gd name="T50" fmla="*/ 83 w 119"/>
                <a:gd name="T51" fmla="*/ 29 h 237"/>
                <a:gd name="T52" fmla="*/ 72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9"/>
                <a:gd name="T82" fmla="*/ 0 h 237"/>
                <a:gd name="T83" fmla="*/ 119 w 119"/>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21" name="Freeform 29"/>
            <p:cNvSpPr>
              <a:spLocks/>
            </p:cNvSpPr>
            <p:nvPr/>
          </p:nvSpPr>
          <p:spPr bwMode="auto">
            <a:xfrm>
              <a:off x="-1314" y="2139"/>
              <a:ext cx="52" cy="62"/>
            </a:xfrm>
            <a:custGeom>
              <a:avLst/>
              <a:gdLst>
                <a:gd name="T0" fmla="*/ 50 w 59"/>
                <a:gd name="T1" fmla="*/ 0 h 77"/>
                <a:gd name="T2" fmla="*/ 32 w 59"/>
                <a:gd name="T3" fmla="*/ 20 h 77"/>
                <a:gd name="T4" fmla="*/ 8 w 59"/>
                <a:gd name="T5" fmla="*/ 17 h 77"/>
                <a:gd name="T6" fmla="*/ 15 w 59"/>
                <a:gd name="T7" fmla="*/ 39 h 77"/>
                <a:gd name="T8" fmla="*/ 0 w 59"/>
                <a:gd name="T9" fmla="*/ 69 h 77"/>
                <a:gd name="T10" fmla="*/ 21 w 59"/>
                <a:gd name="T11" fmla="*/ 57 h 77"/>
                <a:gd name="T12" fmla="*/ 35 w 59"/>
                <a:gd name="T13" fmla="*/ 77 h 77"/>
                <a:gd name="T14" fmla="*/ 42 w 59"/>
                <a:gd name="T15" fmla="*/ 54 h 77"/>
                <a:gd name="T16" fmla="*/ 59 w 59"/>
                <a:gd name="T17" fmla="*/ 45 h 77"/>
                <a:gd name="T18" fmla="*/ 48 w 59"/>
                <a:gd name="T19" fmla="*/ 35 h 77"/>
                <a:gd name="T20" fmla="*/ 50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7"/>
                <a:gd name="T35" fmla="*/ 59 w 59"/>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22" name="Freeform 30"/>
            <p:cNvSpPr>
              <a:spLocks/>
            </p:cNvSpPr>
            <p:nvPr/>
          </p:nvSpPr>
          <p:spPr bwMode="auto">
            <a:xfrm>
              <a:off x="-1578" y="1056"/>
              <a:ext cx="232" cy="309"/>
            </a:xfrm>
            <a:custGeom>
              <a:avLst/>
              <a:gdLst>
                <a:gd name="T0" fmla="*/ 67 w 254"/>
                <a:gd name="T1" fmla="*/ 266 h 383"/>
                <a:gd name="T2" fmla="*/ 64 w 254"/>
                <a:gd name="T3" fmla="*/ 253 h 383"/>
                <a:gd name="T4" fmla="*/ 58 w 254"/>
                <a:gd name="T5" fmla="*/ 221 h 383"/>
                <a:gd name="T6" fmla="*/ 57 w 254"/>
                <a:gd name="T7" fmla="*/ 184 h 383"/>
                <a:gd name="T8" fmla="*/ 64 w 254"/>
                <a:gd name="T9" fmla="*/ 154 h 383"/>
                <a:gd name="T10" fmla="*/ 0 w 254"/>
                <a:gd name="T11" fmla="*/ 127 h 383"/>
                <a:gd name="T12" fmla="*/ 79 w 254"/>
                <a:gd name="T13" fmla="*/ 93 h 383"/>
                <a:gd name="T14" fmla="*/ 130 w 254"/>
                <a:gd name="T15" fmla="*/ 0 h 383"/>
                <a:gd name="T16" fmla="*/ 176 w 254"/>
                <a:gd name="T17" fmla="*/ 69 h 383"/>
                <a:gd name="T18" fmla="*/ 254 w 254"/>
                <a:gd name="T19" fmla="*/ 75 h 383"/>
                <a:gd name="T20" fmla="*/ 197 w 254"/>
                <a:gd name="T21" fmla="*/ 127 h 383"/>
                <a:gd name="T22" fmla="*/ 203 w 254"/>
                <a:gd name="T23" fmla="*/ 151 h 383"/>
                <a:gd name="T24" fmla="*/ 217 w 254"/>
                <a:gd name="T25" fmla="*/ 211 h 383"/>
                <a:gd name="T26" fmla="*/ 230 w 254"/>
                <a:gd name="T27" fmla="*/ 284 h 383"/>
                <a:gd name="T28" fmla="*/ 236 w 254"/>
                <a:gd name="T29" fmla="*/ 352 h 383"/>
                <a:gd name="T30" fmla="*/ 235 w 254"/>
                <a:gd name="T31" fmla="*/ 383 h 383"/>
                <a:gd name="T32" fmla="*/ 233 w 254"/>
                <a:gd name="T33" fmla="*/ 376 h 383"/>
                <a:gd name="T34" fmla="*/ 232 w 254"/>
                <a:gd name="T35" fmla="*/ 355 h 383"/>
                <a:gd name="T36" fmla="*/ 230 w 254"/>
                <a:gd name="T37" fmla="*/ 343 h 383"/>
                <a:gd name="T38" fmla="*/ 227 w 254"/>
                <a:gd name="T39" fmla="*/ 337 h 383"/>
                <a:gd name="T40" fmla="*/ 221 w 254"/>
                <a:gd name="T41" fmla="*/ 323 h 383"/>
                <a:gd name="T42" fmla="*/ 212 w 254"/>
                <a:gd name="T43" fmla="*/ 302 h 383"/>
                <a:gd name="T44" fmla="*/ 199 w 254"/>
                <a:gd name="T45" fmla="*/ 277 h 383"/>
                <a:gd name="T46" fmla="*/ 185 w 254"/>
                <a:gd name="T47" fmla="*/ 248 h 383"/>
                <a:gd name="T48" fmla="*/ 169 w 254"/>
                <a:gd name="T49" fmla="*/ 221 h 383"/>
                <a:gd name="T50" fmla="*/ 152 w 254"/>
                <a:gd name="T51" fmla="*/ 196 h 383"/>
                <a:gd name="T52" fmla="*/ 136 w 254"/>
                <a:gd name="T53" fmla="*/ 175 h 383"/>
                <a:gd name="T54" fmla="*/ 133 w 254"/>
                <a:gd name="T55" fmla="*/ 176 h 383"/>
                <a:gd name="T56" fmla="*/ 125 w 254"/>
                <a:gd name="T57" fmla="*/ 181 h 383"/>
                <a:gd name="T58" fmla="*/ 113 w 254"/>
                <a:gd name="T59" fmla="*/ 188 h 383"/>
                <a:gd name="T60" fmla="*/ 100 w 254"/>
                <a:gd name="T61" fmla="*/ 197 h 383"/>
                <a:gd name="T62" fmla="*/ 88 w 254"/>
                <a:gd name="T63" fmla="*/ 211 h 383"/>
                <a:gd name="T64" fmla="*/ 76 w 254"/>
                <a:gd name="T65" fmla="*/ 227 h 383"/>
                <a:gd name="T66" fmla="*/ 69 w 254"/>
                <a:gd name="T67" fmla="*/ 245 h 383"/>
                <a:gd name="T68" fmla="*/ 67 w 254"/>
                <a:gd name="T69" fmla="*/ 266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383"/>
                <a:gd name="T107" fmla="*/ 254 w 254"/>
                <a:gd name="T108" fmla="*/ 383 h 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9794" name="Rectangle 2"/>
          <p:cNvSpPr>
            <a:spLocks noGrp="1" noChangeArrowheads="1"/>
          </p:cNvSpPr>
          <p:nvPr>
            <p:ph type="title"/>
          </p:nvPr>
        </p:nvSpPr>
        <p:spPr>
          <a:xfrm>
            <a:off x="152400" y="2422526"/>
            <a:ext cx="8534400" cy="1311275"/>
          </a:xfrm>
        </p:spPr>
        <p:txBody>
          <a:bodyPr/>
          <a:lstStyle/>
          <a:p>
            <a:pPr algn="ctr" eaLnBrk="1" hangingPunct="1"/>
            <a:r>
              <a:rPr lang="ja-JP" altLang="en-US" sz="4000" b="0" dirty="0">
                <a:solidFill>
                  <a:srgbClr val="B9DBAD"/>
                </a:solidFill>
                <a:latin typeface="Tahoma" pitchFamily="34" charset="0"/>
                <a:cs typeface="Tahoma" pitchFamily="34" charset="0"/>
              </a:rPr>
              <a:t>“</a:t>
            </a:r>
            <a:r>
              <a:rPr lang="en-US" sz="4000" b="0" dirty="0">
                <a:solidFill>
                  <a:srgbClr val="B9DBAD"/>
                </a:solidFill>
                <a:latin typeface="Tahoma" pitchFamily="34" charset="0"/>
                <a:ea typeface="Tahoma" pitchFamily="34" charset="0"/>
                <a:cs typeface="Tahoma" pitchFamily="34" charset="0"/>
              </a:rPr>
              <a:t>Abe Lincoln is one of the greatest statesmen of all time . . .</a:t>
            </a:r>
            <a:r>
              <a:rPr lang="ja-JP" altLang="en-US" sz="4000" b="0" dirty="0">
                <a:solidFill>
                  <a:srgbClr val="B9DBAD"/>
                </a:solidFill>
                <a:latin typeface="Tahoma" pitchFamily="34" charset="0"/>
                <a:cs typeface="Tahoma" pitchFamily="34" charset="0"/>
              </a:rPr>
              <a:t>”</a:t>
            </a:r>
            <a:endParaRPr lang="en-US" sz="4000" b="0" dirty="0">
              <a:solidFill>
                <a:srgbClr val="B9DBAD"/>
              </a:solidFill>
              <a:latin typeface="Tahoma" pitchFamily="34" charset="0"/>
              <a:ea typeface="Tahoma" pitchFamily="34" charset="0"/>
              <a:cs typeface="Tahoma" pitchFamily="34" charset="0"/>
            </a:endParaRPr>
          </a:p>
        </p:txBody>
      </p:sp>
      <p:pic>
        <p:nvPicPr>
          <p:cNvPr id="123914" name="Picture 32" descr="404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842" y="3962401"/>
            <a:ext cx="3003159"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882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9794"/>
                                        </p:tgtEl>
                                        <p:attrNameLst>
                                          <p:attrName>style.visibility</p:attrName>
                                        </p:attrNameLst>
                                      </p:cBhvr>
                                      <p:to>
                                        <p:strVal val="visible"/>
                                      </p:to>
                                    </p:set>
                                    <p:animEffect transition="in" filter="fade">
                                      <p:cBhvr>
                                        <p:cTn id="7" dur="500"/>
                                        <p:tgtEl>
                                          <p:spTgt spid="289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4" grpId="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 name="Footer Placeholder 3"/>
          <p:cNvSpPr>
            <a:spLocks noGrp="1"/>
          </p:cNvSpPr>
          <p:nvPr>
            <p:ph type="ftr" sz="quarter" idx="10"/>
          </p:nvPr>
        </p:nvSpPr>
        <p:spPr>
          <a:xfrm>
            <a:off x="4800600" y="5791201"/>
            <a:ext cx="3886200" cy="655319"/>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latin typeface="Tahoma" pitchFamily="34" charset="0"/>
                <a:ea typeface="Tahoma" pitchFamily="34" charset="0"/>
                <a:cs typeface="Tahoma" pitchFamily="34" charset="0"/>
              </a:rPr>
              <a:t>Youth Alive – Reducing </a:t>
            </a:r>
            <a:r>
              <a:rPr lang="en-US" sz="1400" i="1" dirty="0">
                <a:latin typeface="Tahoma" pitchFamily="34" charset="0"/>
                <a:ea typeface="Tahoma" pitchFamily="34" charset="0"/>
                <a:cs typeface="Tahoma" pitchFamily="34" charset="0"/>
              </a:rPr>
              <a:t>at risk</a:t>
            </a:r>
            <a:r>
              <a:rPr lang="en-US" sz="1400" dirty="0">
                <a:latin typeface="Tahoma" pitchFamily="34" charset="0"/>
                <a:ea typeface="Tahoma" pitchFamily="34" charset="0"/>
                <a:cs typeface="Tahoma" pitchFamily="34" charset="0"/>
              </a:rPr>
              <a:t> Behaviors</a:t>
            </a:r>
          </a:p>
        </p:txBody>
      </p:sp>
      <p:sp>
        <p:nvSpPr>
          <p:cNvPr id="27" name="Slide Number Placeholder 4"/>
          <p:cNvSpPr>
            <a:spLocks noGrp="1"/>
          </p:cNvSpPr>
          <p:nvPr>
            <p:ph type="sldNum" sz="quarter" idx="11"/>
          </p:nvPr>
        </p:nvSpPr>
        <p:spPr>
          <a:xfrm>
            <a:off x="8284482" y="6172200"/>
            <a:ext cx="5507719" cy="2743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D5720B-82CD-EB47-9022-5D727508A41B}" type="slidenum">
              <a:rPr lang="en-US" sz="1400">
                <a:latin typeface="Tahoma" pitchFamily="34" charset="0"/>
                <a:ea typeface="Tahoma" pitchFamily="34" charset="0"/>
                <a:cs typeface="Tahoma" pitchFamily="34" charset="0"/>
              </a:rPr>
              <a:pPr eaLnBrk="1" hangingPunct="1"/>
              <a:t>104</a:t>
            </a:fld>
            <a:endParaRPr lang="en-US" sz="1400" dirty="0">
              <a:latin typeface="Tahoma" pitchFamily="34" charset="0"/>
              <a:ea typeface="Tahoma" pitchFamily="34" charset="0"/>
              <a:cs typeface="Tahoma" pitchFamily="34" charset="0"/>
            </a:endParaRPr>
          </a:p>
        </p:txBody>
      </p:sp>
      <p:grpSp>
        <p:nvGrpSpPr>
          <p:cNvPr id="124936" name="Group 9"/>
          <p:cNvGrpSpPr>
            <a:grpSpLocks/>
          </p:cNvGrpSpPr>
          <p:nvPr/>
        </p:nvGrpSpPr>
        <p:grpSpPr bwMode="auto">
          <a:xfrm>
            <a:off x="609600" y="539848"/>
            <a:ext cx="908051" cy="1136553"/>
            <a:chOff x="-2016" y="1056"/>
            <a:chExt cx="1344" cy="2683"/>
          </a:xfrm>
        </p:grpSpPr>
        <p:sp>
          <p:nvSpPr>
            <p:cNvPr id="290826" name="Freeform 10"/>
            <p:cNvSpPr>
              <a:spLocks/>
            </p:cNvSpPr>
            <p:nvPr/>
          </p:nvSpPr>
          <p:spPr bwMode="auto">
            <a:xfrm>
              <a:off x="-2016" y="1831"/>
              <a:ext cx="835" cy="1908"/>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2367"/>
                <a:gd name="T170" fmla="*/ 914 w 914"/>
                <a:gd name="T171" fmla="*/ 2367 h 236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0827" name="Freeform 11"/>
            <p:cNvSpPr>
              <a:spLocks/>
            </p:cNvSpPr>
            <p:nvPr/>
          </p:nvSpPr>
          <p:spPr bwMode="auto">
            <a:xfrm>
              <a:off x="-1673" y="2182"/>
              <a:ext cx="98" cy="122"/>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8"/>
                <a:gd name="T64" fmla="*/ 0 h 150"/>
                <a:gd name="T65" fmla="*/ 108 w 108"/>
                <a:gd name="T66" fmla="*/ 150 h 1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0828" name="Freeform 12"/>
            <p:cNvSpPr>
              <a:spLocks/>
            </p:cNvSpPr>
            <p:nvPr/>
          </p:nvSpPr>
          <p:spPr bwMode="auto">
            <a:xfrm>
              <a:off x="-1150" y="1595"/>
              <a:ext cx="231" cy="310"/>
            </a:xfrm>
            <a:custGeom>
              <a:avLst/>
              <a:gdLst>
                <a:gd name="T0" fmla="*/ 67 w 254"/>
                <a:gd name="T1" fmla="*/ 266 h 383"/>
                <a:gd name="T2" fmla="*/ 64 w 254"/>
                <a:gd name="T3" fmla="*/ 253 h 383"/>
                <a:gd name="T4" fmla="*/ 58 w 254"/>
                <a:gd name="T5" fmla="*/ 221 h 383"/>
                <a:gd name="T6" fmla="*/ 57 w 254"/>
                <a:gd name="T7" fmla="*/ 184 h 383"/>
                <a:gd name="T8" fmla="*/ 64 w 254"/>
                <a:gd name="T9" fmla="*/ 154 h 383"/>
                <a:gd name="T10" fmla="*/ 0 w 254"/>
                <a:gd name="T11" fmla="*/ 127 h 383"/>
                <a:gd name="T12" fmla="*/ 79 w 254"/>
                <a:gd name="T13" fmla="*/ 93 h 383"/>
                <a:gd name="T14" fmla="*/ 130 w 254"/>
                <a:gd name="T15" fmla="*/ 0 h 383"/>
                <a:gd name="T16" fmla="*/ 176 w 254"/>
                <a:gd name="T17" fmla="*/ 69 h 383"/>
                <a:gd name="T18" fmla="*/ 254 w 254"/>
                <a:gd name="T19" fmla="*/ 75 h 383"/>
                <a:gd name="T20" fmla="*/ 197 w 254"/>
                <a:gd name="T21" fmla="*/ 127 h 383"/>
                <a:gd name="T22" fmla="*/ 203 w 254"/>
                <a:gd name="T23" fmla="*/ 151 h 383"/>
                <a:gd name="T24" fmla="*/ 217 w 254"/>
                <a:gd name="T25" fmla="*/ 211 h 383"/>
                <a:gd name="T26" fmla="*/ 230 w 254"/>
                <a:gd name="T27" fmla="*/ 284 h 383"/>
                <a:gd name="T28" fmla="*/ 236 w 254"/>
                <a:gd name="T29" fmla="*/ 352 h 383"/>
                <a:gd name="T30" fmla="*/ 235 w 254"/>
                <a:gd name="T31" fmla="*/ 383 h 383"/>
                <a:gd name="T32" fmla="*/ 233 w 254"/>
                <a:gd name="T33" fmla="*/ 376 h 383"/>
                <a:gd name="T34" fmla="*/ 232 w 254"/>
                <a:gd name="T35" fmla="*/ 355 h 383"/>
                <a:gd name="T36" fmla="*/ 230 w 254"/>
                <a:gd name="T37" fmla="*/ 343 h 383"/>
                <a:gd name="T38" fmla="*/ 227 w 254"/>
                <a:gd name="T39" fmla="*/ 337 h 383"/>
                <a:gd name="T40" fmla="*/ 221 w 254"/>
                <a:gd name="T41" fmla="*/ 323 h 383"/>
                <a:gd name="T42" fmla="*/ 212 w 254"/>
                <a:gd name="T43" fmla="*/ 302 h 383"/>
                <a:gd name="T44" fmla="*/ 199 w 254"/>
                <a:gd name="T45" fmla="*/ 277 h 383"/>
                <a:gd name="T46" fmla="*/ 185 w 254"/>
                <a:gd name="T47" fmla="*/ 248 h 383"/>
                <a:gd name="T48" fmla="*/ 169 w 254"/>
                <a:gd name="T49" fmla="*/ 221 h 383"/>
                <a:gd name="T50" fmla="*/ 152 w 254"/>
                <a:gd name="T51" fmla="*/ 196 h 383"/>
                <a:gd name="T52" fmla="*/ 136 w 254"/>
                <a:gd name="T53" fmla="*/ 175 h 383"/>
                <a:gd name="T54" fmla="*/ 133 w 254"/>
                <a:gd name="T55" fmla="*/ 176 h 383"/>
                <a:gd name="T56" fmla="*/ 125 w 254"/>
                <a:gd name="T57" fmla="*/ 181 h 383"/>
                <a:gd name="T58" fmla="*/ 113 w 254"/>
                <a:gd name="T59" fmla="*/ 188 h 383"/>
                <a:gd name="T60" fmla="*/ 100 w 254"/>
                <a:gd name="T61" fmla="*/ 197 h 383"/>
                <a:gd name="T62" fmla="*/ 88 w 254"/>
                <a:gd name="T63" fmla="*/ 211 h 383"/>
                <a:gd name="T64" fmla="*/ 76 w 254"/>
                <a:gd name="T65" fmla="*/ 227 h 383"/>
                <a:gd name="T66" fmla="*/ 69 w 254"/>
                <a:gd name="T67" fmla="*/ 245 h 383"/>
                <a:gd name="T68" fmla="*/ 67 w 254"/>
                <a:gd name="T69" fmla="*/ 266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383"/>
                <a:gd name="T107" fmla="*/ 254 w 254"/>
                <a:gd name="T108" fmla="*/ 383 h 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0829" name="Freeform 13"/>
            <p:cNvSpPr>
              <a:spLocks/>
            </p:cNvSpPr>
            <p:nvPr/>
          </p:nvSpPr>
          <p:spPr bwMode="auto">
            <a:xfrm>
              <a:off x="-1451" y="1546"/>
              <a:ext cx="109" cy="191"/>
            </a:xfrm>
            <a:custGeom>
              <a:avLst/>
              <a:gdLst>
                <a:gd name="T0" fmla="*/ 72 w 118"/>
                <a:gd name="T1" fmla="*/ 0 h 237"/>
                <a:gd name="T2" fmla="*/ 43 w 118"/>
                <a:gd name="T3" fmla="*/ 27 h 237"/>
                <a:gd name="T4" fmla="*/ 13 w 118"/>
                <a:gd name="T5" fmla="*/ 35 h 237"/>
                <a:gd name="T6" fmla="*/ 34 w 118"/>
                <a:gd name="T7" fmla="*/ 60 h 237"/>
                <a:gd name="T8" fmla="*/ 31 w 118"/>
                <a:gd name="T9" fmla="*/ 69 h 237"/>
                <a:gd name="T10" fmla="*/ 24 w 118"/>
                <a:gd name="T11" fmla="*/ 90 h 237"/>
                <a:gd name="T12" fmla="*/ 13 w 118"/>
                <a:gd name="T13" fmla="*/ 120 h 237"/>
                <a:gd name="T14" fmla="*/ 0 w 118"/>
                <a:gd name="T15" fmla="*/ 152 h 237"/>
                <a:gd name="T16" fmla="*/ 1 w 118"/>
                <a:gd name="T17" fmla="*/ 149 h 237"/>
                <a:gd name="T18" fmla="*/ 4 w 118"/>
                <a:gd name="T19" fmla="*/ 143 h 237"/>
                <a:gd name="T20" fmla="*/ 9 w 118"/>
                <a:gd name="T21" fmla="*/ 134 h 237"/>
                <a:gd name="T22" fmla="*/ 15 w 118"/>
                <a:gd name="T23" fmla="*/ 123 h 237"/>
                <a:gd name="T24" fmla="*/ 22 w 118"/>
                <a:gd name="T25" fmla="*/ 113 h 237"/>
                <a:gd name="T26" fmla="*/ 31 w 118"/>
                <a:gd name="T27" fmla="*/ 102 h 237"/>
                <a:gd name="T28" fmla="*/ 40 w 118"/>
                <a:gd name="T29" fmla="*/ 95 h 237"/>
                <a:gd name="T30" fmla="*/ 49 w 118"/>
                <a:gd name="T31" fmla="*/ 89 h 237"/>
                <a:gd name="T32" fmla="*/ 52 w 118"/>
                <a:gd name="T33" fmla="*/ 105 h 237"/>
                <a:gd name="T34" fmla="*/ 55 w 118"/>
                <a:gd name="T35" fmla="*/ 144 h 237"/>
                <a:gd name="T36" fmla="*/ 57 w 118"/>
                <a:gd name="T37" fmla="*/ 193 h 237"/>
                <a:gd name="T38" fmla="*/ 49 w 118"/>
                <a:gd name="T39" fmla="*/ 237 h 237"/>
                <a:gd name="T40" fmla="*/ 54 w 118"/>
                <a:gd name="T41" fmla="*/ 214 h 237"/>
                <a:gd name="T42" fmla="*/ 64 w 118"/>
                <a:gd name="T43" fmla="*/ 164 h 237"/>
                <a:gd name="T44" fmla="*/ 75 w 118"/>
                <a:gd name="T45" fmla="*/ 108 h 237"/>
                <a:gd name="T46" fmla="*/ 79 w 118"/>
                <a:gd name="T47" fmla="*/ 69 h 237"/>
                <a:gd name="T48" fmla="*/ 118 w 118"/>
                <a:gd name="T49" fmla="*/ 51 h 237"/>
                <a:gd name="T50" fmla="*/ 84 w 118"/>
                <a:gd name="T51" fmla="*/ 29 h 237"/>
                <a:gd name="T52" fmla="*/ 72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8"/>
                <a:gd name="T82" fmla="*/ 0 h 237"/>
                <a:gd name="T83" fmla="*/ 118 w 118"/>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0830" name="Freeform 14"/>
            <p:cNvSpPr>
              <a:spLocks/>
            </p:cNvSpPr>
            <p:nvPr/>
          </p:nvSpPr>
          <p:spPr bwMode="auto">
            <a:xfrm>
              <a:off x="-887" y="2194"/>
              <a:ext cx="109" cy="191"/>
            </a:xfrm>
            <a:custGeom>
              <a:avLst/>
              <a:gdLst>
                <a:gd name="T0" fmla="*/ 72 w 119"/>
                <a:gd name="T1" fmla="*/ 0 h 237"/>
                <a:gd name="T2" fmla="*/ 42 w 119"/>
                <a:gd name="T3" fmla="*/ 27 h 237"/>
                <a:gd name="T4" fmla="*/ 12 w 119"/>
                <a:gd name="T5" fmla="*/ 35 h 237"/>
                <a:gd name="T6" fmla="*/ 35 w 119"/>
                <a:gd name="T7" fmla="*/ 59 h 237"/>
                <a:gd name="T8" fmla="*/ 32 w 119"/>
                <a:gd name="T9" fmla="*/ 68 h 237"/>
                <a:gd name="T10" fmla="*/ 24 w 119"/>
                <a:gd name="T11" fmla="*/ 89 h 237"/>
                <a:gd name="T12" fmla="*/ 14 w 119"/>
                <a:gd name="T13" fmla="*/ 119 h 237"/>
                <a:gd name="T14" fmla="*/ 0 w 119"/>
                <a:gd name="T15" fmla="*/ 150 h 237"/>
                <a:gd name="T16" fmla="*/ 2 w 119"/>
                <a:gd name="T17" fmla="*/ 147 h 237"/>
                <a:gd name="T18" fmla="*/ 5 w 119"/>
                <a:gd name="T19" fmla="*/ 141 h 237"/>
                <a:gd name="T20" fmla="*/ 9 w 119"/>
                <a:gd name="T21" fmla="*/ 134 h 237"/>
                <a:gd name="T22" fmla="*/ 15 w 119"/>
                <a:gd name="T23" fmla="*/ 123 h 237"/>
                <a:gd name="T24" fmla="*/ 23 w 119"/>
                <a:gd name="T25" fmla="*/ 113 h 237"/>
                <a:gd name="T26" fmla="*/ 30 w 119"/>
                <a:gd name="T27" fmla="*/ 102 h 237"/>
                <a:gd name="T28" fmla="*/ 39 w 119"/>
                <a:gd name="T29" fmla="*/ 93 h 237"/>
                <a:gd name="T30" fmla="*/ 48 w 119"/>
                <a:gd name="T31" fmla="*/ 89 h 237"/>
                <a:gd name="T32" fmla="*/ 51 w 119"/>
                <a:gd name="T33" fmla="*/ 105 h 237"/>
                <a:gd name="T34" fmla="*/ 56 w 119"/>
                <a:gd name="T35" fmla="*/ 144 h 237"/>
                <a:gd name="T36" fmla="*/ 56 w 119"/>
                <a:gd name="T37" fmla="*/ 194 h 237"/>
                <a:gd name="T38" fmla="*/ 50 w 119"/>
                <a:gd name="T39" fmla="*/ 237 h 237"/>
                <a:gd name="T40" fmla="*/ 54 w 119"/>
                <a:gd name="T41" fmla="*/ 215 h 237"/>
                <a:gd name="T42" fmla="*/ 65 w 119"/>
                <a:gd name="T43" fmla="*/ 164 h 237"/>
                <a:gd name="T44" fmla="*/ 75 w 119"/>
                <a:gd name="T45" fmla="*/ 107 h 237"/>
                <a:gd name="T46" fmla="*/ 80 w 119"/>
                <a:gd name="T47" fmla="*/ 68 h 237"/>
                <a:gd name="T48" fmla="*/ 119 w 119"/>
                <a:gd name="T49" fmla="*/ 50 h 237"/>
                <a:gd name="T50" fmla="*/ 83 w 119"/>
                <a:gd name="T51" fmla="*/ 29 h 237"/>
                <a:gd name="T52" fmla="*/ 72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9"/>
                <a:gd name="T82" fmla="*/ 0 h 237"/>
                <a:gd name="T83" fmla="*/ 119 w 119"/>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0831" name="Freeform 15"/>
            <p:cNvSpPr>
              <a:spLocks/>
            </p:cNvSpPr>
            <p:nvPr/>
          </p:nvSpPr>
          <p:spPr bwMode="auto">
            <a:xfrm>
              <a:off x="-922" y="1417"/>
              <a:ext cx="144" cy="219"/>
            </a:xfrm>
            <a:custGeom>
              <a:avLst/>
              <a:gdLst>
                <a:gd name="T0" fmla="*/ 64 w 155"/>
                <a:gd name="T1" fmla="*/ 0 h 273"/>
                <a:gd name="T2" fmla="*/ 55 w 155"/>
                <a:gd name="T3" fmla="*/ 51 h 273"/>
                <a:gd name="T4" fmla="*/ 0 w 155"/>
                <a:gd name="T5" fmla="*/ 84 h 273"/>
                <a:gd name="T6" fmla="*/ 44 w 155"/>
                <a:gd name="T7" fmla="*/ 104 h 273"/>
                <a:gd name="T8" fmla="*/ 46 w 155"/>
                <a:gd name="T9" fmla="*/ 117 h 273"/>
                <a:gd name="T10" fmla="*/ 50 w 155"/>
                <a:gd name="T11" fmla="*/ 155 h 273"/>
                <a:gd name="T12" fmla="*/ 58 w 155"/>
                <a:gd name="T13" fmla="*/ 209 h 273"/>
                <a:gd name="T14" fmla="*/ 70 w 155"/>
                <a:gd name="T15" fmla="*/ 273 h 273"/>
                <a:gd name="T16" fmla="*/ 71 w 155"/>
                <a:gd name="T17" fmla="*/ 258 h 273"/>
                <a:gd name="T18" fmla="*/ 74 w 155"/>
                <a:gd name="T19" fmla="*/ 222 h 273"/>
                <a:gd name="T20" fmla="*/ 83 w 155"/>
                <a:gd name="T21" fmla="*/ 182 h 273"/>
                <a:gd name="T22" fmla="*/ 97 w 155"/>
                <a:gd name="T23" fmla="*/ 150 h 273"/>
                <a:gd name="T24" fmla="*/ 98 w 155"/>
                <a:gd name="T25" fmla="*/ 152 h 273"/>
                <a:gd name="T26" fmla="*/ 104 w 155"/>
                <a:gd name="T27" fmla="*/ 155 h 273"/>
                <a:gd name="T28" fmla="*/ 113 w 155"/>
                <a:gd name="T29" fmla="*/ 159 h 273"/>
                <a:gd name="T30" fmla="*/ 124 w 155"/>
                <a:gd name="T31" fmla="*/ 167 h 273"/>
                <a:gd name="T32" fmla="*/ 133 w 155"/>
                <a:gd name="T33" fmla="*/ 176 h 273"/>
                <a:gd name="T34" fmla="*/ 143 w 155"/>
                <a:gd name="T35" fmla="*/ 185 h 273"/>
                <a:gd name="T36" fmla="*/ 151 w 155"/>
                <a:gd name="T37" fmla="*/ 195 h 273"/>
                <a:gd name="T38" fmla="*/ 155 w 155"/>
                <a:gd name="T39" fmla="*/ 207 h 273"/>
                <a:gd name="T40" fmla="*/ 154 w 155"/>
                <a:gd name="T41" fmla="*/ 194 h 273"/>
                <a:gd name="T42" fmla="*/ 149 w 155"/>
                <a:gd name="T43" fmla="*/ 159 h 273"/>
                <a:gd name="T44" fmla="*/ 139 w 155"/>
                <a:gd name="T45" fmla="*/ 119 h 273"/>
                <a:gd name="T46" fmla="*/ 124 w 155"/>
                <a:gd name="T47" fmla="*/ 81 h 273"/>
                <a:gd name="T48" fmla="*/ 149 w 155"/>
                <a:gd name="T49" fmla="*/ 47 h 273"/>
                <a:gd name="T50" fmla="*/ 98 w 155"/>
                <a:gd name="T51" fmla="*/ 42 h 273"/>
                <a:gd name="T52" fmla="*/ 64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5"/>
                <a:gd name="T82" fmla="*/ 0 h 273"/>
                <a:gd name="T83" fmla="*/ 155 w 155"/>
                <a:gd name="T84" fmla="*/ 273 h 27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0832" name="Freeform 16"/>
            <p:cNvSpPr>
              <a:spLocks/>
            </p:cNvSpPr>
            <p:nvPr/>
          </p:nvSpPr>
          <p:spPr bwMode="auto">
            <a:xfrm>
              <a:off x="-1255" y="2387"/>
              <a:ext cx="144" cy="219"/>
            </a:xfrm>
            <a:custGeom>
              <a:avLst/>
              <a:gdLst>
                <a:gd name="T0" fmla="*/ 64 w 156"/>
                <a:gd name="T1" fmla="*/ 0 h 271"/>
                <a:gd name="T2" fmla="*/ 55 w 156"/>
                <a:gd name="T3" fmla="*/ 52 h 271"/>
                <a:gd name="T4" fmla="*/ 0 w 156"/>
                <a:gd name="T5" fmla="*/ 85 h 271"/>
                <a:gd name="T6" fmla="*/ 45 w 156"/>
                <a:gd name="T7" fmla="*/ 103 h 271"/>
                <a:gd name="T8" fmla="*/ 46 w 156"/>
                <a:gd name="T9" fmla="*/ 117 h 271"/>
                <a:gd name="T10" fmla="*/ 51 w 156"/>
                <a:gd name="T11" fmla="*/ 154 h 271"/>
                <a:gd name="T12" fmla="*/ 58 w 156"/>
                <a:gd name="T13" fmla="*/ 208 h 271"/>
                <a:gd name="T14" fmla="*/ 70 w 156"/>
                <a:gd name="T15" fmla="*/ 271 h 271"/>
                <a:gd name="T16" fmla="*/ 72 w 156"/>
                <a:gd name="T17" fmla="*/ 256 h 271"/>
                <a:gd name="T18" fmla="*/ 75 w 156"/>
                <a:gd name="T19" fmla="*/ 222 h 271"/>
                <a:gd name="T20" fmla="*/ 84 w 156"/>
                <a:gd name="T21" fmla="*/ 181 h 271"/>
                <a:gd name="T22" fmla="*/ 97 w 156"/>
                <a:gd name="T23" fmla="*/ 150 h 271"/>
                <a:gd name="T24" fmla="*/ 100 w 156"/>
                <a:gd name="T25" fmla="*/ 151 h 271"/>
                <a:gd name="T26" fmla="*/ 106 w 156"/>
                <a:gd name="T27" fmla="*/ 154 h 271"/>
                <a:gd name="T28" fmla="*/ 114 w 156"/>
                <a:gd name="T29" fmla="*/ 159 h 271"/>
                <a:gd name="T30" fmla="*/ 124 w 156"/>
                <a:gd name="T31" fmla="*/ 166 h 271"/>
                <a:gd name="T32" fmla="*/ 135 w 156"/>
                <a:gd name="T33" fmla="*/ 175 h 271"/>
                <a:gd name="T34" fmla="*/ 144 w 156"/>
                <a:gd name="T35" fmla="*/ 184 h 271"/>
                <a:gd name="T36" fmla="*/ 151 w 156"/>
                <a:gd name="T37" fmla="*/ 195 h 271"/>
                <a:gd name="T38" fmla="*/ 156 w 156"/>
                <a:gd name="T39" fmla="*/ 207 h 271"/>
                <a:gd name="T40" fmla="*/ 154 w 156"/>
                <a:gd name="T41" fmla="*/ 193 h 271"/>
                <a:gd name="T42" fmla="*/ 150 w 156"/>
                <a:gd name="T43" fmla="*/ 160 h 271"/>
                <a:gd name="T44" fmla="*/ 139 w 156"/>
                <a:gd name="T45" fmla="*/ 118 h 271"/>
                <a:gd name="T46" fmla="*/ 124 w 156"/>
                <a:gd name="T47" fmla="*/ 82 h 271"/>
                <a:gd name="T48" fmla="*/ 150 w 156"/>
                <a:gd name="T49" fmla="*/ 48 h 271"/>
                <a:gd name="T50" fmla="*/ 99 w 156"/>
                <a:gd name="T51" fmla="*/ 42 h 271"/>
                <a:gd name="T52" fmla="*/ 64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6"/>
                <a:gd name="T82" fmla="*/ 0 h 271"/>
                <a:gd name="T83" fmla="*/ 156 w 156"/>
                <a:gd name="T84" fmla="*/ 271 h 2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0833" name="Freeform 17"/>
            <p:cNvSpPr>
              <a:spLocks/>
            </p:cNvSpPr>
            <p:nvPr/>
          </p:nvSpPr>
          <p:spPr bwMode="auto">
            <a:xfrm>
              <a:off x="-1222" y="1521"/>
              <a:ext cx="58" cy="89"/>
            </a:xfrm>
            <a:custGeom>
              <a:avLst/>
              <a:gdLst>
                <a:gd name="T0" fmla="*/ 19 w 64"/>
                <a:gd name="T1" fmla="*/ 0 h 108"/>
                <a:gd name="T2" fmla="*/ 16 w 64"/>
                <a:gd name="T3" fmla="*/ 29 h 108"/>
                <a:gd name="T4" fmla="*/ 0 w 64"/>
                <a:gd name="T5" fmla="*/ 44 h 108"/>
                <a:gd name="T6" fmla="*/ 19 w 64"/>
                <a:gd name="T7" fmla="*/ 53 h 108"/>
                <a:gd name="T8" fmla="*/ 19 w 64"/>
                <a:gd name="T9" fmla="*/ 108 h 108"/>
                <a:gd name="T10" fmla="*/ 34 w 64"/>
                <a:gd name="T11" fmla="*/ 66 h 108"/>
                <a:gd name="T12" fmla="*/ 64 w 64"/>
                <a:gd name="T13" fmla="*/ 90 h 108"/>
                <a:gd name="T14" fmla="*/ 42 w 64"/>
                <a:gd name="T15" fmla="*/ 44 h 108"/>
                <a:gd name="T16" fmla="*/ 61 w 64"/>
                <a:gd name="T17" fmla="*/ 21 h 108"/>
                <a:gd name="T18" fmla="*/ 37 w 64"/>
                <a:gd name="T19" fmla="*/ 24 h 108"/>
                <a:gd name="T20" fmla="*/ 19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108"/>
                <a:gd name="T35" fmla="*/ 64 w 64"/>
                <a:gd name="T36" fmla="*/ 108 h 1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0834" name="Freeform 18"/>
            <p:cNvSpPr>
              <a:spLocks/>
            </p:cNvSpPr>
            <p:nvPr/>
          </p:nvSpPr>
          <p:spPr bwMode="auto">
            <a:xfrm>
              <a:off x="-1185" y="2049"/>
              <a:ext cx="86" cy="109"/>
            </a:xfrm>
            <a:custGeom>
              <a:avLst/>
              <a:gdLst>
                <a:gd name="T0" fmla="*/ 47 w 93"/>
                <a:gd name="T1" fmla="*/ 0 h 136"/>
                <a:gd name="T2" fmla="*/ 30 w 93"/>
                <a:gd name="T3" fmla="*/ 34 h 136"/>
                <a:gd name="T4" fmla="*/ 3 w 93"/>
                <a:gd name="T5" fmla="*/ 48 h 136"/>
                <a:gd name="T6" fmla="*/ 23 w 93"/>
                <a:gd name="T7" fmla="*/ 67 h 136"/>
                <a:gd name="T8" fmla="*/ 0 w 93"/>
                <a:gd name="T9" fmla="*/ 136 h 136"/>
                <a:gd name="T10" fmla="*/ 38 w 93"/>
                <a:gd name="T11" fmla="*/ 90 h 136"/>
                <a:gd name="T12" fmla="*/ 68 w 93"/>
                <a:gd name="T13" fmla="*/ 133 h 136"/>
                <a:gd name="T14" fmla="*/ 57 w 93"/>
                <a:gd name="T15" fmla="*/ 66 h 136"/>
                <a:gd name="T16" fmla="*/ 93 w 93"/>
                <a:gd name="T17" fmla="*/ 43 h 136"/>
                <a:gd name="T18" fmla="*/ 62 w 93"/>
                <a:gd name="T19" fmla="*/ 37 h 136"/>
                <a:gd name="T20" fmla="*/ 47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136"/>
                <a:gd name="T35" fmla="*/ 93 w 93"/>
                <a:gd name="T36" fmla="*/ 136 h 1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0835" name="Freeform 19"/>
            <p:cNvSpPr>
              <a:spLocks/>
            </p:cNvSpPr>
            <p:nvPr/>
          </p:nvSpPr>
          <p:spPr bwMode="auto">
            <a:xfrm>
              <a:off x="-725" y="1635"/>
              <a:ext cx="53" cy="64"/>
            </a:xfrm>
            <a:custGeom>
              <a:avLst/>
              <a:gdLst>
                <a:gd name="T0" fmla="*/ 47 w 58"/>
                <a:gd name="T1" fmla="*/ 0 h 76"/>
                <a:gd name="T2" fmla="*/ 31 w 58"/>
                <a:gd name="T3" fmla="*/ 21 h 76"/>
                <a:gd name="T4" fmla="*/ 7 w 58"/>
                <a:gd name="T5" fmla="*/ 16 h 76"/>
                <a:gd name="T6" fmla="*/ 13 w 58"/>
                <a:gd name="T7" fmla="*/ 39 h 76"/>
                <a:gd name="T8" fmla="*/ 0 w 58"/>
                <a:gd name="T9" fmla="*/ 69 h 76"/>
                <a:gd name="T10" fmla="*/ 20 w 58"/>
                <a:gd name="T11" fmla="*/ 58 h 76"/>
                <a:gd name="T12" fmla="*/ 34 w 58"/>
                <a:gd name="T13" fmla="*/ 76 h 76"/>
                <a:gd name="T14" fmla="*/ 41 w 58"/>
                <a:gd name="T15" fmla="*/ 55 h 76"/>
                <a:gd name="T16" fmla="*/ 58 w 58"/>
                <a:gd name="T17" fmla="*/ 45 h 76"/>
                <a:gd name="T18" fmla="*/ 47 w 58"/>
                <a:gd name="T19" fmla="*/ 34 h 76"/>
                <a:gd name="T20" fmla="*/ 47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76"/>
                <a:gd name="T35" fmla="*/ 58 w 58"/>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0836" name="Freeform 20"/>
            <p:cNvSpPr>
              <a:spLocks/>
            </p:cNvSpPr>
            <p:nvPr/>
          </p:nvSpPr>
          <p:spPr bwMode="auto">
            <a:xfrm>
              <a:off x="-800" y="1960"/>
              <a:ext cx="54" cy="61"/>
            </a:xfrm>
            <a:custGeom>
              <a:avLst/>
              <a:gdLst>
                <a:gd name="T0" fmla="*/ 50 w 59"/>
                <a:gd name="T1" fmla="*/ 0 h 77"/>
                <a:gd name="T2" fmla="*/ 32 w 59"/>
                <a:gd name="T3" fmla="*/ 20 h 77"/>
                <a:gd name="T4" fmla="*/ 8 w 59"/>
                <a:gd name="T5" fmla="*/ 17 h 77"/>
                <a:gd name="T6" fmla="*/ 15 w 59"/>
                <a:gd name="T7" fmla="*/ 39 h 77"/>
                <a:gd name="T8" fmla="*/ 0 w 59"/>
                <a:gd name="T9" fmla="*/ 69 h 77"/>
                <a:gd name="T10" fmla="*/ 21 w 59"/>
                <a:gd name="T11" fmla="*/ 57 h 77"/>
                <a:gd name="T12" fmla="*/ 35 w 59"/>
                <a:gd name="T13" fmla="*/ 77 h 77"/>
                <a:gd name="T14" fmla="*/ 42 w 59"/>
                <a:gd name="T15" fmla="*/ 54 h 77"/>
                <a:gd name="T16" fmla="*/ 59 w 59"/>
                <a:gd name="T17" fmla="*/ 45 h 77"/>
                <a:gd name="T18" fmla="*/ 48 w 59"/>
                <a:gd name="T19" fmla="*/ 35 h 77"/>
                <a:gd name="T20" fmla="*/ 50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7"/>
                <a:gd name="T35" fmla="*/ 59 w 59"/>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0837" name="Freeform 21"/>
            <p:cNvSpPr>
              <a:spLocks/>
            </p:cNvSpPr>
            <p:nvPr/>
          </p:nvSpPr>
          <p:spPr bwMode="auto">
            <a:xfrm>
              <a:off x="-1489" y="1386"/>
              <a:ext cx="58" cy="66"/>
            </a:xfrm>
            <a:custGeom>
              <a:avLst/>
              <a:gdLst>
                <a:gd name="T0" fmla="*/ 18 w 62"/>
                <a:gd name="T1" fmla="*/ 0 h 83"/>
                <a:gd name="T2" fmla="*/ 21 w 62"/>
                <a:gd name="T3" fmla="*/ 27 h 83"/>
                <a:gd name="T4" fmla="*/ 0 w 62"/>
                <a:gd name="T5" fmla="*/ 42 h 83"/>
                <a:gd name="T6" fmla="*/ 22 w 62"/>
                <a:gd name="T7" fmla="*/ 53 h 83"/>
                <a:gd name="T8" fmla="*/ 34 w 62"/>
                <a:gd name="T9" fmla="*/ 83 h 83"/>
                <a:gd name="T10" fmla="*/ 40 w 62"/>
                <a:gd name="T11" fmla="*/ 60 h 83"/>
                <a:gd name="T12" fmla="*/ 62 w 62"/>
                <a:gd name="T13" fmla="*/ 63 h 83"/>
                <a:gd name="T14" fmla="*/ 52 w 62"/>
                <a:gd name="T15" fmla="*/ 44 h 83"/>
                <a:gd name="T16" fmla="*/ 56 w 62"/>
                <a:gd name="T17" fmla="*/ 24 h 83"/>
                <a:gd name="T18" fmla="*/ 41 w 62"/>
                <a:gd name="T19" fmla="*/ 26 h 83"/>
                <a:gd name="T20" fmla="*/ 18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
                <a:gd name="T34" fmla="*/ 0 h 83"/>
                <a:gd name="T35" fmla="*/ 62 w 62"/>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0838" name="Freeform 22"/>
            <p:cNvSpPr>
              <a:spLocks/>
            </p:cNvSpPr>
            <p:nvPr/>
          </p:nvSpPr>
          <p:spPr bwMode="auto">
            <a:xfrm>
              <a:off x="-1512" y="1859"/>
              <a:ext cx="54" cy="61"/>
            </a:xfrm>
            <a:custGeom>
              <a:avLst/>
              <a:gdLst>
                <a:gd name="T0" fmla="*/ 48 w 59"/>
                <a:gd name="T1" fmla="*/ 0 h 75"/>
                <a:gd name="T2" fmla="*/ 32 w 59"/>
                <a:gd name="T3" fmla="*/ 19 h 75"/>
                <a:gd name="T4" fmla="*/ 8 w 59"/>
                <a:gd name="T5" fmla="*/ 15 h 75"/>
                <a:gd name="T6" fmla="*/ 14 w 59"/>
                <a:gd name="T7" fmla="*/ 37 h 75"/>
                <a:gd name="T8" fmla="*/ 0 w 59"/>
                <a:gd name="T9" fmla="*/ 69 h 75"/>
                <a:gd name="T10" fmla="*/ 21 w 59"/>
                <a:gd name="T11" fmla="*/ 57 h 75"/>
                <a:gd name="T12" fmla="*/ 35 w 59"/>
                <a:gd name="T13" fmla="*/ 75 h 75"/>
                <a:gd name="T14" fmla="*/ 42 w 59"/>
                <a:gd name="T15" fmla="*/ 54 h 75"/>
                <a:gd name="T16" fmla="*/ 59 w 59"/>
                <a:gd name="T17" fmla="*/ 43 h 75"/>
                <a:gd name="T18" fmla="*/ 48 w 59"/>
                <a:gd name="T19" fmla="*/ 34 h 75"/>
                <a:gd name="T20" fmla="*/ 48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5"/>
                <a:gd name="T35" fmla="*/ 59 w 59"/>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0839" name="Freeform 23"/>
            <p:cNvSpPr>
              <a:spLocks/>
            </p:cNvSpPr>
            <p:nvPr/>
          </p:nvSpPr>
          <p:spPr bwMode="auto">
            <a:xfrm>
              <a:off x="-1139" y="1211"/>
              <a:ext cx="109" cy="191"/>
            </a:xfrm>
            <a:custGeom>
              <a:avLst/>
              <a:gdLst>
                <a:gd name="T0" fmla="*/ 72 w 119"/>
                <a:gd name="T1" fmla="*/ 0 h 237"/>
                <a:gd name="T2" fmla="*/ 42 w 119"/>
                <a:gd name="T3" fmla="*/ 27 h 237"/>
                <a:gd name="T4" fmla="*/ 12 w 119"/>
                <a:gd name="T5" fmla="*/ 35 h 237"/>
                <a:gd name="T6" fmla="*/ 35 w 119"/>
                <a:gd name="T7" fmla="*/ 59 h 237"/>
                <a:gd name="T8" fmla="*/ 32 w 119"/>
                <a:gd name="T9" fmla="*/ 68 h 237"/>
                <a:gd name="T10" fmla="*/ 24 w 119"/>
                <a:gd name="T11" fmla="*/ 89 h 237"/>
                <a:gd name="T12" fmla="*/ 14 w 119"/>
                <a:gd name="T13" fmla="*/ 119 h 237"/>
                <a:gd name="T14" fmla="*/ 0 w 119"/>
                <a:gd name="T15" fmla="*/ 150 h 237"/>
                <a:gd name="T16" fmla="*/ 2 w 119"/>
                <a:gd name="T17" fmla="*/ 147 h 237"/>
                <a:gd name="T18" fmla="*/ 5 w 119"/>
                <a:gd name="T19" fmla="*/ 141 h 237"/>
                <a:gd name="T20" fmla="*/ 9 w 119"/>
                <a:gd name="T21" fmla="*/ 134 h 237"/>
                <a:gd name="T22" fmla="*/ 15 w 119"/>
                <a:gd name="T23" fmla="*/ 123 h 237"/>
                <a:gd name="T24" fmla="*/ 23 w 119"/>
                <a:gd name="T25" fmla="*/ 113 h 237"/>
                <a:gd name="T26" fmla="*/ 30 w 119"/>
                <a:gd name="T27" fmla="*/ 102 h 237"/>
                <a:gd name="T28" fmla="*/ 39 w 119"/>
                <a:gd name="T29" fmla="*/ 93 h 237"/>
                <a:gd name="T30" fmla="*/ 48 w 119"/>
                <a:gd name="T31" fmla="*/ 89 h 237"/>
                <a:gd name="T32" fmla="*/ 51 w 119"/>
                <a:gd name="T33" fmla="*/ 105 h 237"/>
                <a:gd name="T34" fmla="*/ 56 w 119"/>
                <a:gd name="T35" fmla="*/ 144 h 237"/>
                <a:gd name="T36" fmla="*/ 56 w 119"/>
                <a:gd name="T37" fmla="*/ 194 h 237"/>
                <a:gd name="T38" fmla="*/ 50 w 119"/>
                <a:gd name="T39" fmla="*/ 237 h 237"/>
                <a:gd name="T40" fmla="*/ 54 w 119"/>
                <a:gd name="T41" fmla="*/ 215 h 237"/>
                <a:gd name="T42" fmla="*/ 65 w 119"/>
                <a:gd name="T43" fmla="*/ 164 h 237"/>
                <a:gd name="T44" fmla="*/ 75 w 119"/>
                <a:gd name="T45" fmla="*/ 107 h 237"/>
                <a:gd name="T46" fmla="*/ 80 w 119"/>
                <a:gd name="T47" fmla="*/ 68 h 237"/>
                <a:gd name="T48" fmla="*/ 119 w 119"/>
                <a:gd name="T49" fmla="*/ 50 h 237"/>
                <a:gd name="T50" fmla="*/ 83 w 119"/>
                <a:gd name="T51" fmla="*/ 29 h 237"/>
                <a:gd name="T52" fmla="*/ 72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9"/>
                <a:gd name="T82" fmla="*/ 0 h 237"/>
                <a:gd name="T83" fmla="*/ 119 w 119"/>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0840" name="Freeform 24"/>
            <p:cNvSpPr>
              <a:spLocks/>
            </p:cNvSpPr>
            <p:nvPr/>
          </p:nvSpPr>
          <p:spPr bwMode="auto">
            <a:xfrm>
              <a:off x="-1314" y="2138"/>
              <a:ext cx="53" cy="64"/>
            </a:xfrm>
            <a:custGeom>
              <a:avLst/>
              <a:gdLst>
                <a:gd name="T0" fmla="*/ 50 w 59"/>
                <a:gd name="T1" fmla="*/ 0 h 77"/>
                <a:gd name="T2" fmla="*/ 32 w 59"/>
                <a:gd name="T3" fmla="*/ 20 h 77"/>
                <a:gd name="T4" fmla="*/ 8 w 59"/>
                <a:gd name="T5" fmla="*/ 17 h 77"/>
                <a:gd name="T6" fmla="*/ 15 w 59"/>
                <a:gd name="T7" fmla="*/ 39 h 77"/>
                <a:gd name="T8" fmla="*/ 0 w 59"/>
                <a:gd name="T9" fmla="*/ 69 h 77"/>
                <a:gd name="T10" fmla="*/ 21 w 59"/>
                <a:gd name="T11" fmla="*/ 57 h 77"/>
                <a:gd name="T12" fmla="*/ 35 w 59"/>
                <a:gd name="T13" fmla="*/ 77 h 77"/>
                <a:gd name="T14" fmla="*/ 42 w 59"/>
                <a:gd name="T15" fmla="*/ 54 h 77"/>
                <a:gd name="T16" fmla="*/ 59 w 59"/>
                <a:gd name="T17" fmla="*/ 45 h 77"/>
                <a:gd name="T18" fmla="*/ 48 w 59"/>
                <a:gd name="T19" fmla="*/ 35 h 77"/>
                <a:gd name="T20" fmla="*/ 50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7"/>
                <a:gd name="T35" fmla="*/ 59 w 59"/>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0841" name="Freeform 25"/>
            <p:cNvSpPr>
              <a:spLocks/>
            </p:cNvSpPr>
            <p:nvPr/>
          </p:nvSpPr>
          <p:spPr bwMode="auto">
            <a:xfrm>
              <a:off x="-1579" y="1056"/>
              <a:ext cx="233" cy="310"/>
            </a:xfrm>
            <a:custGeom>
              <a:avLst/>
              <a:gdLst>
                <a:gd name="T0" fmla="*/ 67 w 254"/>
                <a:gd name="T1" fmla="*/ 266 h 383"/>
                <a:gd name="T2" fmla="*/ 64 w 254"/>
                <a:gd name="T3" fmla="*/ 253 h 383"/>
                <a:gd name="T4" fmla="*/ 58 w 254"/>
                <a:gd name="T5" fmla="*/ 221 h 383"/>
                <a:gd name="T6" fmla="*/ 57 w 254"/>
                <a:gd name="T7" fmla="*/ 184 h 383"/>
                <a:gd name="T8" fmla="*/ 64 w 254"/>
                <a:gd name="T9" fmla="*/ 154 h 383"/>
                <a:gd name="T10" fmla="*/ 0 w 254"/>
                <a:gd name="T11" fmla="*/ 127 h 383"/>
                <a:gd name="T12" fmla="*/ 79 w 254"/>
                <a:gd name="T13" fmla="*/ 93 h 383"/>
                <a:gd name="T14" fmla="*/ 130 w 254"/>
                <a:gd name="T15" fmla="*/ 0 h 383"/>
                <a:gd name="T16" fmla="*/ 176 w 254"/>
                <a:gd name="T17" fmla="*/ 69 h 383"/>
                <a:gd name="T18" fmla="*/ 254 w 254"/>
                <a:gd name="T19" fmla="*/ 75 h 383"/>
                <a:gd name="T20" fmla="*/ 197 w 254"/>
                <a:gd name="T21" fmla="*/ 127 h 383"/>
                <a:gd name="T22" fmla="*/ 203 w 254"/>
                <a:gd name="T23" fmla="*/ 151 h 383"/>
                <a:gd name="T24" fmla="*/ 217 w 254"/>
                <a:gd name="T25" fmla="*/ 211 h 383"/>
                <a:gd name="T26" fmla="*/ 230 w 254"/>
                <a:gd name="T27" fmla="*/ 284 h 383"/>
                <a:gd name="T28" fmla="*/ 236 w 254"/>
                <a:gd name="T29" fmla="*/ 352 h 383"/>
                <a:gd name="T30" fmla="*/ 235 w 254"/>
                <a:gd name="T31" fmla="*/ 383 h 383"/>
                <a:gd name="T32" fmla="*/ 233 w 254"/>
                <a:gd name="T33" fmla="*/ 376 h 383"/>
                <a:gd name="T34" fmla="*/ 232 w 254"/>
                <a:gd name="T35" fmla="*/ 355 h 383"/>
                <a:gd name="T36" fmla="*/ 230 w 254"/>
                <a:gd name="T37" fmla="*/ 343 h 383"/>
                <a:gd name="T38" fmla="*/ 227 w 254"/>
                <a:gd name="T39" fmla="*/ 337 h 383"/>
                <a:gd name="T40" fmla="*/ 221 w 254"/>
                <a:gd name="T41" fmla="*/ 323 h 383"/>
                <a:gd name="T42" fmla="*/ 212 w 254"/>
                <a:gd name="T43" fmla="*/ 302 h 383"/>
                <a:gd name="T44" fmla="*/ 199 w 254"/>
                <a:gd name="T45" fmla="*/ 277 h 383"/>
                <a:gd name="T46" fmla="*/ 185 w 254"/>
                <a:gd name="T47" fmla="*/ 248 h 383"/>
                <a:gd name="T48" fmla="*/ 169 w 254"/>
                <a:gd name="T49" fmla="*/ 221 h 383"/>
                <a:gd name="T50" fmla="*/ 152 w 254"/>
                <a:gd name="T51" fmla="*/ 196 h 383"/>
                <a:gd name="T52" fmla="*/ 136 w 254"/>
                <a:gd name="T53" fmla="*/ 175 h 383"/>
                <a:gd name="T54" fmla="*/ 133 w 254"/>
                <a:gd name="T55" fmla="*/ 176 h 383"/>
                <a:gd name="T56" fmla="*/ 125 w 254"/>
                <a:gd name="T57" fmla="*/ 181 h 383"/>
                <a:gd name="T58" fmla="*/ 113 w 254"/>
                <a:gd name="T59" fmla="*/ 188 h 383"/>
                <a:gd name="T60" fmla="*/ 100 w 254"/>
                <a:gd name="T61" fmla="*/ 197 h 383"/>
                <a:gd name="T62" fmla="*/ 88 w 254"/>
                <a:gd name="T63" fmla="*/ 211 h 383"/>
                <a:gd name="T64" fmla="*/ 76 w 254"/>
                <a:gd name="T65" fmla="*/ 227 h 383"/>
                <a:gd name="T66" fmla="*/ 69 w 254"/>
                <a:gd name="T67" fmla="*/ 245 h 383"/>
                <a:gd name="T68" fmla="*/ 67 w 254"/>
                <a:gd name="T69" fmla="*/ 266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383"/>
                <a:gd name="T107" fmla="*/ 254 w 254"/>
                <a:gd name="T108" fmla="*/ 383 h 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90819" name="Rectangle 3"/>
          <p:cNvSpPr>
            <a:spLocks noGrp="1" noChangeArrowheads="1"/>
          </p:cNvSpPr>
          <p:nvPr>
            <p:ph type="title"/>
          </p:nvPr>
        </p:nvSpPr>
        <p:spPr>
          <a:xfrm>
            <a:off x="1524000" y="1050926"/>
            <a:ext cx="6705600" cy="701675"/>
          </a:xfrm>
        </p:spPr>
        <p:txBody>
          <a:bodyPr/>
          <a:lstStyle/>
          <a:p>
            <a:pPr eaLnBrk="1" hangingPunct="1"/>
            <a:r>
              <a:rPr lang="en-US" sz="4000" dirty="0">
                <a:solidFill>
                  <a:srgbClr val="FFFF00"/>
                </a:solidFill>
                <a:latin typeface="Tahoma" pitchFamily="34" charset="0"/>
                <a:ea typeface="Tahoma" pitchFamily="34" charset="0"/>
                <a:cs typeface="Tahoma" pitchFamily="34" charset="0"/>
              </a:rPr>
              <a:t>Exposing </a:t>
            </a:r>
            <a:r>
              <a:rPr lang="en-US" sz="4000" dirty="0" smtClean="0">
                <a:solidFill>
                  <a:srgbClr val="FFFF00"/>
                </a:solidFill>
                <a:latin typeface="Tahoma" pitchFamily="34" charset="0"/>
                <a:ea typeface="Tahoma" pitchFamily="34" charset="0"/>
                <a:cs typeface="Tahoma" pitchFamily="34" charset="0"/>
              </a:rPr>
              <a:t>Youth to:</a:t>
            </a:r>
            <a:endParaRPr lang="en-US" sz="4000" dirty="0">
              <a:solidFill>
                <a:srgbClr val="FFFF00"/>
              </a:solidFill>
              <a:latin typeface="Tahoma" pitchFamily="34" charset="0"/>
              <a:ea typeface="Tahoma" pitchFamily="34" charset="0"/>
              <a:cs typeface="Tahoma" pitchFamily="34" charset="0"/>
            </a:endParaRPr>
          </a:p>
        </p:txBody>
      </p:sp>
      <p:sp>
        <p:nvSpPr>
          <p:cNvPr id="290820" name="Rectangle 4"/>
          <p:cNvSpPr>
            <a:spLocks noGrp="1" noChangeArrowheads="1"/>
          </p:cNvSpPr>
          <p:nvPr>
            <p:ph type="body" idx="1"/>
          </p:nvPr>
        </p:nvSpPr>
        <p:spPr>
          <a:xfrm>
            <a:off x="381000" y="2286000"/>
            <a:ext cx="7010400" cy="4038600"/>
          </a:xfrm>
          <a:effectLst/>
        </p:spPr>
        <p:txBody>
          <a:bodyPr/>
          <a:lstStyle/>
          <a:p>
            <a:pPr eaLnBrk="1" hangingPunct="1">
              <a:lnSpc>
                <a:spcPct val="90000"/>
              </a:lnSpc>
              <a:buClr>
                <a:srgbClr val="FF0000"/>
              </a:buClr>
              <a:buFont typeface="Arial" pitchFamily="34" charset="0"/>
              <a:buChar char="•"/>
            </a:pPr>
            <a:r>
              <a:rPr lang="en-US" sz="4000" dirty="0" smtClean="0">
                <a:latin typeface="Tahoma" pitchFamily="34" charset="0"/>
                <a:ea typeface="Tahoma" pitchFamily="34" charset="0"/>
                <a:cs typeface="Tahoma" pitchFamily="34" charset="0"/>
              </a:rPr>
              <a:t>“</a:t>
            </a:r>
            <a:r>
              <a:rPr lang="en-US" sz="4000" dirty="0">
                <a:latin typeface="Tahoma" pitchFamily="34" charset="0"/>
                <a:ea typeface="Tahoma" pitchFamily="34" charset="0"/>
                <a:cs typeface="Tahoma" pitchFamily="34" charset="0"/>
              </a:rPr>
              <a:t>W</a:t>
            </a:r>
            <a:r>
              <a:rPr lang="en-US" sz="4000" dirty="0" smtClean="0">
                <a:latin typeface="Tahoma" pitchFamily="34" charset="0"/>
                <a:ea typeface="Tahoma" pitchFamily="34" charset="0"/>
                <a:cs typeface="Tahoma" pitchFamily="34" charset="0"/>
              </a:rPr>
              <a:t>arm </a:t>
            </a:r>
            <a:r>
              <a:rPr lang="en-US" sz="4000" dirty="0" err="1">
                <a:latin typeface="Tahoma" pitchFamily="34" charset="0"/>
                <a:ea typeface="Tahoma" pitchFamily="34" charset="0"/>
                <a:cs typeface="Tahoma" pitchFamily="34" charset="0"/>
              </a:rPr>
              <a:t>F</a:t>
            </a:r>
            <a:r>
              <a:rPr lang="en-US" sz="4000" dirty="0" err="1" smtClean="0">
                <a:latin typeface="Tahoma" pitchFamily="34" charset="0"/>
                <a:ea typeface="Tahoma" pitchFamily="34" charset="0"/>
                <a:cs typeface="Tahoma" pitchFamily="34" charset="0"/>
              </a:rPr>
              <a:t>uzzies</a:t>
            </a:r>
            <a:r>
              <a:rPr lang="ja-JP" altLang="en-US" sz="4000" dirty="0">
                <a:latin typeface="Tahoma" pitchFamily="34" charset="0"/>
                <a:cs typeface="Tahoma" pitchFamily="34" charset="0"/>
              </a:rPr>
              <a:t>”</a:t>
            </a:r>
            <a:endParaRPr lang="en-US" sz="4000" dirty="0">
              <a:latin typeface="Tahoma" pitchFamily="34" charset="0"/>
              <a:ea typeface="Tahoma" pitchFamily="34" charset="0"/>
              <a:cs typeface="Tahoma" pitchFamily="34" charset="0"/>
            </a:endParaRPr>
          </a:p>
          <a:p>
            <a:pPr eaLnBrk="1" hangingPunct="1">
              <a:lnSpc>
                <a:spcPct val="90000"/>
              </a:lnSpc>
              <a:buClr>
                <a:srgbClr val="FF0000"/>
              </a:buClr>
              <a:buFont typeface="Arial" pitchFamily="34" charset="0"/>
              <a:buChar char="•"/>
            </a:pPr>
            <a:endParaRPr lang="en-US" sz="4000" dirty="0">
              <a:latin typeface="Tahoma" pitchFamily="34" charset="0"/>
              <a:ea typeface="Tahoma" pitchFamily="34" charset="0"/>
              <a:cs typeface="Tahoma" pitchFamily="34" charset="0"/>
            </a:endParaRPr>
          </a:p>
          <a:p>
            <a:pPr eaLnBrk="1" hangingPunct="1">
              <a:lnSpc>
                <a:spcPct val="90000"/>
              </a:lnSpc>
              <a:buClr>
                <a:srgbClr val="FF0000"/>
              </a:buClr>
              <a:buFont typeface="Arial" pitchFamily="34" charset="0"/>
              <a:buChar char="•"/>
            </a:pPr>
            <a:r>
              <a:rPr lang="en-US" sz="4000" dirty="0" smtClean="0">
                <a:latin typeface="Tahoma" pitchFamily="34" charset="0"/>
                <a:ea typeface="Tahoma" pitchFamily="34" charset="0"/>
                <a:cs typeface="Tahoma" pitchFamily="34" charset="0"/>
              </a:rPr>
              <a:t> </a:t>
            </a:r>
            <a:r>
              <a:rPr lang="en-US" sz="4000" dirty="0">
                <a:latin typeface="Tahoma" pitchFamily="34" charset="0"/>
                <a:ea typeface="Tahoma" pitchFamily="34" charset="0"/>
                <a:cs typeface="Tahoma" pitchFamily="34" charset="0"/>
              </a:rPr>
              <a:t>the FG environment</a:t>
            </a:r>
          </a:p>
          <a:p>
            <a:pPr eaLnBrk="1" hangingPunct="1">
              <a:lnSpc>
                <a:spcPct val="90000"/>
              </a:lnSpc>
              <a:buClr>
                <a:srgbClr val="FF0000"/>
              </a:buClr>
              <a:buFont typeface="Arial" pitchFamily="34" charset="0"/>
              <a:buChar char="•"/>
            </a:pPr>
            <a:endParaRPr lang="en-US" sz="4000" dirty="0">
              <a:latin typeface="Tahoma" pitchFamily="34" charset="0"/>
              <a:ea typeface="Tahoma" pitchFamily="34" charset="0"/>
              <a:cs typeface="Tahoma" pitchFamily="34" charset="0"/>
            </a:endParaRPr>
          </a:p>
          <a:p>
            <a:pPr eaLnBrk="1" hangingPunct="1">
              <a:lnSpc>
                <a:spcPct val="90000"/>
              </a:lnSpc>
              <a:buClr>
                <a:srgbClr val="FF0000"/>
              </a:buClr>
              <a:buFont typeface="Arial" pitchFamily="34" charset="0"/>
              <a:buChar char="•"/>
            </a:pPr>
            <a:r>
              <a:rPr lang="ja-JP" altLang="en-US" sz="4000" dirty="0" smtClean="0">
                <a:latin typeface="Tahoma" pitchFamily="34" charset="0"/>
                <a:cs typeface="Tahoma" pitchFamily="34" charset="0"/>
              </a:rPr>
              <a:t>“</a:t>
            </a:r>
            <a:r>
              <a:rPr lang="en-US" sz="4000" dirty="0">
                <a:latin typeface="Tahoma" pitchFamily="34" charset="0"/>
                <a:ea typeface="Tahoma" pitchFamily="34" charset="0"/>
                <a:cs typeface="Tahoma" pitchFamily="34" charset="0"/>
              </a:rPr>
              <a:t>Honor, Dignity, and Respect</a:t>
            </a:r>
            <a:r>
              <a:rPr lang="ja-JP" altLang="en-US" sz="4000" dirty="0" smtClean="0">
                <a:latin typeface="Tahoma" pitchFamily="34" charset="0"/>
                <a:cs typeface="Tahoma" pitchFamily="34" charset="0"/>
              </a:rPr>
              <a:t>”</a:t>
            </a:r>
            <a:r>
              <a:rPr lang="en-US" sz="4000" dirty="0" smtClean="0">
                <a:latin typeface="Tahoma" pitchFamily="34" charset="0"/>
                <a:ea typeface="Tahoma" pitchFamily="34" charset="0"/>
                <a:cs typeface="Tahoma" pitchFamily="34" charset="0"/>
              </a:rPr>
              <a:t>  philosophy</a:t>
            </a:r>
            <a:endParaRPr lang="en-US" sz="4000" dirty="0">
              <a:latin typeface="Tahoma" pitchFamily="34" charset="0"/>
              <a:ea typeface="Tahoma" pitchFamily="34" charset="0"/>
              <a:cs typeface="Tahoma" pitchFamily="34" charset="0"/>
            </a:endParaRPr>
          </a:p>
        </p:txBody>
      </p:sp>
      <p:pic>
        <p:nvPicPr>
          <p:cNvPr id="124939" name="Picture 33"/>
          <p:cNvPicPr>
            <a:picLocks noChangeAspect="1" noChangeArrowheads="1"/>
          </p:cNvPicPr>
          <p:nvPr/>
        </p:nvPicPr>
        <p:blipFill rotWithShape="1">
          <a:blip r:embed="rId2">
            <a:extLst>
              <a:ext uri="{28A0092B-C50C-407E-A947-70E740481C1C}">
                <a14:useLocalDpi xmlns:a14="http://schemas.microsoft.com/office/drawing/2010/main" val="0"/>
              </a:ext>
            </a:extLst>
          </a:blip>
          <a:srcRect l="18027" r="6524"/>
          <a:stretch/>
        </p:blipFill>
        <p:spPr bwMode="auto">
          <a:xfrm>
            <a:off x="5867400" y="1981200"/>
            <a:ext cx="2414649"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24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0820">
                                            <p:txEl>
                                              <p:pRg st="0" end="0"/>
                                            </p:txEl>
                                          </p:spTgt>
                                        </p:tgtEl>
                                        <p:attrNameLst>
                                          <p:attrName>style.visibility</p:attrName>
                                        </p:attrNameLst>
                                      </p:cBhvr>
                                      <p:to>
                                        <p:strVal val="visible"/>
                                      </p:to>
                                    </p:set>
                                    <p:animEffect transition="in" filter="fade">
                                      <p:cBhvr>
                                        <p:cTn id="7" dur="500"/>
                                        <p:tgtEl>
                                          <p:spTgt spid="2908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0820">
                                            <p:txEl>
                                              <p:pRg st="2" end="2"/>
                                            </p:txEl>
                                          </p:spTgt>
                                        </p:tgtEl>
                                        <p:attrNameLst>
                                          <p:attrName>style.visibility</p:attrName>
                                        </p:attrNameLst>
                                      </p:cBhvr>
                                      <p:to>
                                        <p:strVal val="visible"/>
                                      </p:to>
                                    </p:set>
                                    <p:animEffect transition="in" filter="fade">
                                      <p:cBhvr>
                                        <p:cTn id="12" dur="500"/>
                                        <p:tgtEl>
                                          <p:spTgt spid="2908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0820">
                                            <p:txEl>
                                              <p:pRg st="4" end="4"/>
                                            </p:txEl>
                                          </p:spTgt>
                                        </p:tgtEl>
                                        <p:attrNameLst>
                                          <p:attrName>style.visibility</p:attrName>
                                        </p:attrNameLst>
                                      </p:cBhvr>
                                      <p:to>
                                        <p:strVal val="visible"/>
                                      </p:to>
                                    </p:set>
                                    <p:animEffect transition="in" filter="fade">
                                      <p:cBhvr>
                                        <p:cTn id="17" dur="500"/>
                                        <p:tgtEl>
                                          <p:spTgt spid="2908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ooter Placeholder 2"/>
          <p:cNvSpPr>
            <a:spLocks noGrp="1"/>
          </p:cNvSpPr>
          <p:nvPr>
            <p:ph type="ftr" sz="quarter" idx="10"/>
          </p:nvPr>
        </p:nvSpPr>
        <p:spPr>
          <a:xfrm>
            <a:off x="4876800" y="5715001"/>
            <a:ext cx="3886200" cy="731519"/>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latin typeface="Tahoma" pitchFamily="34" charset="0"/>
                <a:ea typeface="Tahoma" pitchFamily="34" charset="0"/>
                <a:cs typeface="Tahoma" pitchFamily="34" charset="0"/>
              </a:rPr>
              <a:t>Youth Alive – Reducing </a:t>
            </a:r>
            <a:r>
              <a:rPr lang="en-US" sz="1400" i="1" dirty="0">
                <a:latin typeface="Tahoma" pitchFamily="34" charset="0"/>
                <a:ea typeface="Tahoma" pitchFamily="34" charset="0"/>
                <a:cs typeface="Tahoma" pitchFamily="34" charset="0"/>
              </a:rPr>
              <a:t>at risk</a:t>
            </a:r>
            <a:r>
              <a:rPr lang="en-US" sz="1400" dirty="0">
                <a:latin typeface="Tahoma" pitchFamily="34" charset="0"/>
                <a:ea typeface="Tahoma" pitchFamily="34" charset="0"/>
                <a:cs typeface="Tahoma" pitchFamily="34" charset="0"/>
              </a:rPr>
              <a:t> Behaviors</a:t>
            </a:r>
          </a:p>
        </p:txBody>
      </p:sp>
      <p:sp>
        <p:nvSpPr>
          <p:cNvPr id="25" name="Slide Number Placeholder 3"/>
          <p:cNvSpPr>
            <a:spLocks noGrp="1"/>
          </p:cNvSpPr>
          <p:nvPr>
            <p:ph type="sldNum" sz="quarter" idx="11"/>
          </p:nvPr>
        </p:nvSpPr>
        <p:spPr>
          <a:xfrm>
            <a:off x="8284482" y="6172200"/>
            <a:ext cx="5507719" cy="2743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B6D0F6-D7CC-3345-A66E-1BB68C91265C}" type="slidenum">
              <a:rPr lang="en-US" sz="1400">
                <a:latin typeface="Tahoma" pitchFamily="34" charset="0"/>
                <a:ea typeface="Tahoma" pitchFamily="34" charset="0"/>
                <a:cs typeface="Tahoma" pitchFamily="34" charset="0"/>
              </a:rPr>
              <a:pPr eaLnBrk="1" hangingPunct="1"/>
              <a:t>105</a:t>
            </a:fld>
            <a:endParaRPr lang="en-US" sz="1400" dirty="0">
              <a:latin typeface="Tahoma" pitchFamily="34" charset="0"/>
              <a:ea typeface="Tahoma" pitchFamily="34" charset="0"/>
              <a:cs typeface="Tahoma" pitchFamily="34" charset="0"/>
            </a:endParaRPr>
          </a:p>
        </p:txBody>
      </p:sp>
      <p:grpSp>
        <p:nvGrpSpPr>
          <p:cNvPr id="125960" name="Group 8"/>
          <p:cNvGrpSpPr>
            <a:grpSpLocks/>
          </p:cNvGrpSpPr>
          <p:nvPr/>
        </p:nvGrpSpPr>
        <p:grpSpPr bwMode="auto">
          <a:xfrm flipH="1">
            <a:off x="6808392" y="420476"/>
            <a:ext cx="1954609" cy="3008523"/>
            <a:chOff x="-2016" y="1056"/>
            <a:chExt cx="1344" cy="2683"/>
          </a:xfrm>
        </p:grpSpPr>
        <p:sp>
          <p:nvSpPr>
            <p:cNvPr id="291849" name="Freeform 9"/>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2367"/>
                <a:gd name="T170" fmla="*/ 914 w 914"/>
                <a:gd name="T171" fmla="*/ 2367 h 236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291850" name="Freeform 10"/>
            <p:cNvSpPr>
              <a:spLocks/>
            </p:cNvSpPr>
            <p:nvPr/>
          </p:nvSpPr>
          <p:spPr bwMode="auto">
            <a:xfrm>
              <a:off x="-1673" y="2182"/>
              <a:ext cx="98"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8"/>
                <a:gd name="T64" fmla="*/ 0 h 150"/>
                <a:gd name="T65" fmla="*/ 108 w 108"/>
                <a:gd name="T66" fmla="*/ 150 h 1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291851" name="Freeform 11"/>
            <p:cNvSpPr>
              <a:spLocks/>
            </p:cNvSpPr>
            <p:nvPr/>
          </p:nvSpPr>
          <p:spPr bwMode="auto">
            <a:xfrm>
              <a:off x="-1150" y="1594"/>
              <a:ext cx="232" cy="310"/>
            </a:xfrm>
            <a:custGeom>
              <a:avLst/>
              <a:gdLst>
                <a:gd name="T0" fmla="*/ 67 w 254"/>
                <a:gd name="T1" fmla="*/ 266 h 383"/>
                <a:gd name="T2" fmla="*/ 64 w 254"/>
                <a:gd name="T3" fmla="*/ 253 h 383"/>
                <a:gd name="T4" fmla="*/ 58 w 254"/>
                <a:gd name="T5" fmla="*/ 221 h 383"/>
                <a:gd name="T6" fmla="*/ 57 w 254"/>
                <a:gd name="T7" fmla="*/ 184 h 383"/>
                <a:gd name="T8" fmla="*/ 64 w 254"/>
                <a:gd name="T9" fmla="*/ 154 h 383"/>
                <a:gd name="T10" fmla="*/ 0 w 254"/>
                <a:gd name="T11" fmla="*/ 127 h 383"/>
                <a:gd name="T12" fmla="*/ 79 w 254"/>
                <a:gd name="T13" fmla="*/ 93 h 383"/>
                <a:gd name="T14" fmla="*/ 130 w 254"/>
                <a:gd name="T15" fmla="*/ 0 h 383"/>
                <a:gd name="T16" fmla="*/ 176 w 254"/>
                <a:gd name="T17" fmla="*/ 69 h 383"/>
                <a:gd name="T18" fmla="*/ 254 w 254"/>
                <a:gd name="T19" fmla="*/ 75 h 383"/>
                <a:gd name="T20" fmla="*/ 197 w 254"/>
                <a:gd name="T21" fmla="*/ 127 h 383"/>
                <a:gd name="T22" fmla="*/ 203 w 254"/>
                <a:gd name="T23" fmla="*/ 151 h 383"/>
                <a:gd name="T24" fmla="*/ 217 w 254"/>
                <a:gd name="T25" fmla="*/ 211 h 383"/>
                <a:gd name="T26" fmla="*/ 230 w 254"/>
                <a:gd name="T27" fmla="*/ 284 h 383"/>
                <a:gd name="T28" fmla="*/ 236 w 254"/>
                <a:gd name="T29" fmla="*/ 352 h 383"/>
                <a:gd name="T30" fmla="*/ 235 w 254"/>
                <a:gd name="T31" fmla="*/ 383 h 383"/>
                <a:gd name="T32" fmla="*/ 233 w 254"/>
                <a:gd name="T33" fmla="*/ 376 h 383"/>
                <a:gd name="T34" fmla="*/ 232 w 254"/>
                <a:gd name="T35" fmla="*/ 355 h 383"/>
                <a:gd name="T36" fmla="*/ 230 w 254"/>
                <a:gd name="T37" fmla="*/ 343 h 383"/>
                <a:gd name="T38" fmla="*/ 227 w 254"/>
                <a:gd name="T39" fmla="*/ 337 h 383"/>
                <a:gd name="T40" fmla="*/ 221 w 254"/>
                <a:gd name="T41" fmla="*/ 323 h 383"/>
                <a:gd name="T42" fmla="*/ 212 w 254"/>
                <a:gd name="T43" fmla="*/ 302 h 383"/>
                <a:gd name="T44" fmla="*/ 199 w 254"/>
                <a:gd name="T45" fmla="*/ 277 h 383"/>
                <a:gd name="T46" fmla="*/ 185 w 254"/>
                <a:gd name="T47" fmla="*/ 248 h 383"/>
                <a:gd name="T48" fmla="*/ 169 w 254"/>
                <a:gd name="T49" fmla="*/ 221 h 383"/>
                <a:gd name="T50" fmla="*/ 152 w 254"/>
                <a:gd name="T51" fmla="*/ 196 h 383"/>
                <a:gd name="T52" fmla="*/ 136 w 254"/>
                <a:gd name="T53" fmla="*/ 175 h 383"/>
                <a:gd name="T54" fmla="*/ 133 w 254"/>
                <a:gd name="T55" fmla="*/ 176 h 383"/>
                <a:gd name="T56" fmla="*/ 125 w 254"/>
                <a:gd name="T57" fmla="*/ 181 h 383"/>
                <a:gd name="T58" fmla="*/ 113 w 254"/>
                <a:gd name="T59" fmla="*/ 188 h 383"/>
                <a:gd name="T60" fmla="*/ 100 w 254"/>
                <a:gd name="T61" fmla="*/ 197 h 383"/>
                <a:gd name="T62" fmla="*/ 88 w 254"/>
                <a:gd name="T63" fmla="*/ 211 h 383"/>
                <a:gd name="T64" fmla="*/ 76 w 254"/>
                <a:gd name="T65" fmla="*/ 227 h 383"/>
                <a:gd name="T66" fmla="*/ 69 w 254"/>
                <a:gd name="T67" fmla="*/ 245 h 383"/>
                <a:gd name="T68" fmla="*/ 67 w 254"/>
                <a:gd name="T69" fmla="*/ 266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383"/>
                <a:gd name="T107" fmla="*/ 254 w 254"/>
                <a:gd name="T108" fmla="*/ 383 h 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291852" name="Freeform 12"/>
            <p:cNvSpPr>
              <a:spLocks/>
            </p:cNvSpPr>
            <p:nvPr/>
          </p:nvSpPr>
          <p:spPr bwMode="auto">
            <a:xfrm>
              <a:off x="-1450" y="1547"/>
              <a:ext cx="108" cy="189"/>
            </a:xfrm>
            <a:custGeom>
              <a:avLst/>
              <a:gdLst>
                <a:gd name="T0" fmla="*/ 72 w 118"/>
                <a:gd name="T1" fmla="*/ 0 h 237"/>
                <a:gd name="T2" fmla="*/ 43 w 118"/>
                <a:gd name="T3" fmla="*/ 27 h 237"/>
                <a:gd name="T4" fmla="*/ 13 w 118"/>
                <a:gd name="T5" fmla="*/ 35 h 237"/>
                <a:gd name="T6" fmla="*/ 34 w 118"/>
                <a:gd name="T7" fmla="*/ 60 h 237"/>
                <a:gd name="T8" fmla="*/ 31 w 118"/>
                <a:gd name="T9" fmla="*/ 69 h 237"/>
                <a:gd name="T10" fmla="*/ 24 w 118"/>
                <a:gd name="T11" fmla="*/ 90 h 237"/>
                <a:gd name="T12" fmla="*/ 13 w 118"/>
                <a:gd name="T13" fmla="*/ 120 h 237"/>
                <a:gd name="T14" fmla="*/ 0 w 118"/>
                <a:gd name="T15" fmla="*/ 152 h 237"/>
                <a:gd name="T16" fmla="*/ 1 w 118"/>
                <a:gd name="T17" fmla="*/ 149 h 237"/>
                <a:gd name="T18" fmla="*/ 4 w 118"/>
                <a:gd name="T19" fmla="*/ 143 h 237"/>
                <a:gd name="T20" fmla="*/ 9 w 118"/>
                <a:gd name="T21" fmla="*/ 134 h 237"/>
                <a:gd name="T22" fmla="*/ 15 w 118"/>
                <a:gd name="T23" fmla="*/ 123 h 237"/>
                <a:gd name="T24" fmla="*/ 22 w 118"/>
                <a:gd name="T25" fmla="*/ 113 h 237"/>
                <a:gd name="T26" fmla="*/ 31 w 118"/>
                <a:gd name="T27" fmla="*/ 102 h 237"/>
                <a:gd name="T28" fmla="*/ 40 w 118"/>
                <a:gd name="T29" fmla="*/ 95 h 237"/>
                <a:gd name="T30" fmla="*/ 49 w 118"/>
                <a:gd name="T31" fmla="*/ 89 h 237"/>
                <a:gd name="T32" fmla="*/ 52 w 118"/>
                <a:gd name="T33" fmla="*/ 105 h 237"/>
                <a:gd name="T34" fmla="*/ 55 w 118"/>
                <a:gd name="T35" fmla="*/ 144 h 237"/>
                <a:gd name="T36" fmla="*/ 57 w 118"/>
                <a:gd name="T37" fmla="*/ 193 h 237"/>
                <a:gd name="T38" fmla="*/ 49 w 118"/>
                <a:gd name="T39" fmla="*/ 237 h 237"/>
                <a:gd name="T40" fmla="*/ 54 w 118"/>
                <a:gd name="T41" fmla="*/ 214 h 237"/>
                <a:gd name="T42" fmla="*/ 64 w 118"/>
                <a:gd name="T43" fmla="*/ 164 h 237"/>
                <a:gd name="T44" fmla="*/ 75 w 118"/>
                <a:gd name="T45" fmla="*/ 108 h 237"/>
                <a:gd name="T46" fmla="*/ 79 w 118"/>
                <a:gd name="T47" fmla="*/ 69 h 237"/>
                <a:gd name="T48" fmla="*/ 118 w 118"/>
                <a:gd name="T49" fmla="*/ 51 h 237"/>
                <a:gd name="T50" fmla="*/ 84 w 118"/>
                <a:gd name="T51" fmla="*/ 29 h 237"/>
                <a:gd name="T52" fmla="*/ 72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8"/>
                <a:gd name="T82" fmla="*/ 0 h 237"/>
                <a:gd name="T83" fmla="*/ 118 w 118"/>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291853" name="Freeform 13"/>
            <p:cNvSpPr>
              <a:spLocks/>
            </p:cNvSpPr>
            <p:nvPr/>
          </p:nvSpPr>
          <p:spPr bwMode="auto">
            <a:xfrm>
              <a:off x="-887" y="2195"/>
              <a:ext cx="108" cy="189"/>
            </a:xfrm>
            <a:custGeom>
              <a:avLst/>
              <a:gdLst>
                <a:gd name="T0" fmla="*/ 72 w 119"/>
                <a:gd name="T1" fmla="*/ 0 h 237"/>
                <a:gd name="T2" fmla="*/ 42 w 119"/>
                <a:gd name="T3" fmla="*/ 27 h 237"/>
                <a:gd name="T4" fmla="*/ 12 w 119"/>
                <a:gd name="T5" fmla="*/ 35 h 237"/>
                <a:gd name="T6" fmla="*/ 35 w 119"/>
                <a:gd name="T7" fmla="*/ 59 h 237"/>
                <a:gd name="T8" fmla="*/ 32 w 119"/>
                <a:gd name="T9" fmla="*/ 68 h 237"/>
                <a:gd name="T10" fmla="*/ 24 w 119"/>
                <a:gd name="T11" fmla="*/ 89 h 237"/>
                <a:gd name="T12" fmla="*/ 14 w 119"/>
                <a:gd name="T13" fmla="*/ 119 h 237"/>
                <a:gd name="T14" fmla="*/ 0 w 119"/>
                <a:gd name="T15" fmla="*/ 150 h 237"/>
                <a:gd name="T16" fmla="*/ 2 w 119"/>
                <a:gd name="T17" fmla="*/ 147 h 237"/>
                <a:gd name="T18" fmla="*/ 5 w 119"/>
                <a:gd name="T19" fmla="*/ 141 h 237"/>
                <a:gd name="T20" fmla="*/ 9 w 119"/>
                <a:gd name="T21" fmla="*/ 134 h 237"/>
                <a:gd name="T22" fmla="*/ 15 w 119"/>
                <a:gd name="T23" fmla="*/ 123 h 237"/>
                <a:gd name="T24" fmla="*/ 23 w 119"/>
                <a:gd name="T25" fmla="*/ 113 h 237"/>
                <a:gd name="T26" fmla="*/ 30 w 119"/>
                <a:gd name="T27" fmla="*/ 102 h 237"/>
                <a:gd name="T28" fmla="*/ 39 w 119"/>
                <a:gd name="T29" fmla="*/ 93 h 237"/>
                <a:gd name="T30" fmla="*/ 48 w 119"/>
                <a:gd name="T31" fmla="*/ 89 h 237"/>
                <a:gd name="T32" fmla="*/ 51 w 119"/>
                <a:gd name="T33" fmla="*/ 105 h 237"/>
                <a:gd name="T34" fmla="*/ 56 w 119"/>
                <a:gd name="T35" fmla="*/ 144 h 237"/>
                <a:gd name="T36" fmla="*/ 56 w 119"/>
                <a:gd name="T37" fmla="*/ 194 h 237"/>
                <a:gd name="T38" fmla="*/ 50 w 119"/>
                <a:gd name="T39" fmla="*/ 237 h 237"/>
                <a:gd name="T40" fmla="*/ 54 w 119"/>
                <a:gd name="T41" fmla="*/ 215 h 237"/>
                <a:gd name="T42" fmla="*/ 65 w 119"/>
                <a:gd name="T43" fmla="*/ 164 h 237"/>
                <a:gd name="T44" fmla="*/ 75 w 119"/>
                <a:gd name="T45" fmla="*/ 107 h 237"/>
                <a:gd name="T46" fmla="*/ 80 w 119"/>
                <a:gd name="T47" fmla="*/ 68 h 237"/>
                <a:gd name="T48" fmla="*/ 119 w 119"/>
                <a:gd name="T49" fmla="*/ 50 h 237"/>
                <a:gd name="T50" fmla="*/ 83 w 119"/>
                <a:gd name="T51" fmla="*/ 29 h 237"/>
                <a:gd name="T52" fmla="*/ 72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9"/>
                <a:gd name="T82" fmla="*/ 0 h 237"/>
                <a:gd name="T83" fmla="*/ 119 w 119"/>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291854" name="Freeform 14"/>
            <p:cNvSpPr>
              <a:spLocks/>
            </p:cNvSpPr>
            <p:nvPr/>
          </p:nvSpPr>
          <p:spPr bwMode="auto">
            <a:xfrm>
              <a:off x="-922" y="1416"/>
              <a:ext cx="143" cy="219"/>
            </a:xfrm>
            <a:custGeom>
              <a:avLst/>
              <a:gdLst>
                <a:gd name="T0" fmla="*/ 64 w 155"/>
                <a:gd name="T1" fmla="*/ 0 h 273"/>
                <a:gd name="T2" fmla="*/ 55 w 155"/>
                <a:gd name="T3" fmla="*/ 51 h 273"/>
                <a:gd name="T4" fmla="*/ 0 w 155"/>
                <a:gd name="T5" fmla="*/ 84 h 273"/>
                <a:gd name="T6" fmla="*/ 44 w 155"/>
                <a:gd name="T7" fmla="*/ 104 h 273"/>
                <a:gd name="T8" fmla="*/ 46 w 155"/>
                <a:gd name="T9" fmla="*/ 117 h 273"/>
                <a:gd name="T10" fmla="*/ 50 w 155"/>
                <a:gd name="T11" fmla="*/ 155 h 273"/>
                <a:gd name="T12" fmla="*/ 58 w 155"/>
                <a:gd name="T13" fmla="*/ 209 h 273"/>
                <a:gd name="T14" fmla="*/ 70 w 155"/>
                <a:gd name="T15" fmla="*/ 273 h 273"/>
                <a:gd name="T16" fmla="*/ 71 w 155"/>
                <a:gd name="T17" fmla="*/ 258 h 273"/>
                <a:gd name="T18" fmla="*/ 74 w 155"/>
                <a:gd name="T19" fmla="*/ 222 h 273"/>
                <a:gd name="T20" fmla="*/ 83 w 155"/>
                <a:gd name="T21" fmla="*/ 182 h 273"/>
                <a:gd name="T22" fmla="*/ 97 w 155"/>
                <a:gd name="T23" fmla="*/ 150 h 273"/>
                <a:gd name="T24" fmla="*/ 98 w 155"/>
                <a:gd name="T25" fmla="*/ 152 h 273"/>
                <a:gd name="T26" fmla="*/ 104 w 155"/>
                <a:gd name="T27" fmla="*/ 155 h 273"/>
                <a:gd name="T28" fmla="*/ 113 w 155"/>
                <a:gd name="T29" fmla="*/ 159 h 273"/>
                <a:gd name="T30" fmla="*/ 124 w 155"/>
                <a:gd name="T31" fmla="*/ 167 h 273"/>
                <a:gd name="T32" fmla="*/ 133 w 155"/>
                <a:gd name="T33" fmla="*/ 176 h 273"/>
                <a:gd name="T34" fmla="*/ 143 w 155"/>
                <a:gd name="T35" fmla="*/ 185 h 273"/>
                <a:gd name="T36" fmla="*/ 151 w 155"/>
                <a:gd name="T37" fmla="*/ 195 h 273"/>
                <a:gd name="T38" fmla="*/ 155 w 155"/>
                <a:gd name="T39" fmla="*/ 207 h 273"/>
                <a:gd name="T40" fmla="*/ 154 w 155"/>
                <a:gd name="T41" fmla="*/ 194 h 273"/>
                <a:gd name="T42" fmla="*/ 149 w 155"/>
                <a:gd name="T43" fmla="*/ 159 h 273"/>
                <a:gd name="T44" fmla="*/ 139 w 155"/>
                <a:gd name="T45" fmla="*/ 119 h 273"/>
                <a:gd name="T46" fmla="*/ 124 w 155"/>
                <a:gd name="T47" fmla="*/ 81 h 273"/>
                <a:gd name="T48" fmla="*/ 149 w 155"/>
                <a:gd name="T49" fmla="*/ 47 h 273"/>
                <a:gd name="T50" fmla="*/ 98 w 155"/>
                <a:gd name="T51" fmla="*/ 42 h 273"/>
                <a:gd name="T52" fmla="*/ 64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5"/>
                <a:gd name="T82" fmla="*/ 0 h 273"/>
                <a:gd name="T83" fmla="*/ 155 w 155"/>
                <a:gd name="T84" fmla="*/ 273 h 27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291855" name="Freeform 15"/>
            <p:cNvSpPr>
              <a:spLocks/>
            </p:cNvSpPr>
            <p:nvPr/>
          </p:nvSpPr>
          <p:spPr bwMode="auto">
            <a:xfrm>
              <a:off x="-1255" y="2388"/>
              <a:ext cx="143" cy="219"/>
            </a:xfrm>
            <a:custGeom>
              <a:avLst/>
              <a:gdLst>
                <a:gd name="T0" fmla="*/ 64 w 156"/>
                <a:gd name="T1" fmla="*/ 0 h 271"/>
                <a:gd name="T2" fmla="*/ 55 w 156"/>
                <a:gd name="T3" fmla="*/ 52 h 271"/>
                <a:gd name="T4" fmla="*/ 0 w 156"/>
                <a:gd name="T5" fmla="*/ 85 h 271"/>
                <a:gd name="T6" fmla="*/ 45 w 156"/>
                <a:gd name="T7" fmla="*/ 103 h 271"/>
                <a:gd name="T8" fmla="*/ 46 w 156"/>
                <a:gd name="T9" fmla="*/ 117 h 271"/>
                <a:gd name="T10" fmla="*/ 51 w 156"/>
                <a:gd name="T11" fmla="*/ 154 h 271"/>
                <a:gd name="T12" fmla="*/ 58 w 156"/>
                <a:gd name="T13" fmla="*/ 208 h 271"/>
                <a:gd name="T14" fmla="*/ 70 w 156"/>
                <a:gd name="T15" fmla="*/ 271 h 271"/>
                <a:gd name="T16" fmla="*/ 72 w 156"/>
                <a:gd name="T17" fmla="*/ 256 h 271"/>
                <a:gd name="T18" fmla="*/ 75 w 156"/>
                <a:gd name="T19" fmla="*/ 222 h 271"/>
                <a:gd name="T20" fmla="*/ 84 w 156"/>
                <a:gd name="T21" fmla="*/ 181 h 271"/>
                <a:gd name="T22" fmla="*/ 97 w 156"/>
                <a:gd name="T23" fmla="*/ 150 h 271"/>
                <a:gd name="T24" fmla="*/ 100 w 156"/>
                <a:gd name="T25" fmla="*/ 151 h 271"/>
                <a:gd name="T26" fmla="*/ 106 w 156"/>
                <a:gd name="T27" fmla="*/ 154 h 271"/>
                <a:gd name="T28" fmla="*/ 114 w 156"/>
                <a:gd name="T29" fmla="*/ 159 h 271"/>
                <a:gd name="T30" fmla="*/ 124 w 156"/>
                <a:gd name="T31" fmla="*/ 166 h 271"/>
                <a:gd name="T32" fmla="*/ 135 w 156"/>
                <a:gd name="T33" fmla="*/ 175 h 271"/>
                <a:gd name="T34" fmla="*/ 144 w 156"/>
                <a:gd name="T35" fmla="*/ 184 h 271"/>
                <a:gd name="T36" fmla="*/ 151 w 156"/>
                <a:gd name="T37" fmla="*/ 195 h 271"/>
                <a:gd name="T38" fmla="*/ 156 w 156"/>
                <a:gd name="T39" fmla="*/ 207 h 271"/>
                <a:gd name="T40" fmla="*/ 154 w 156"/>
                <a:gd name="T41" fmla="*/ 193 h 271"/>
                <a:gd name="T42" fmla="*/ 150 w 156"/>
                <a:gd name="T43" fmla="*/ 160 h 271"/>
                <a:gd name="T44" fmla="*/ 139 w 156"/>
                <a:gd name="T45" fmla="*/ 118 h 271"/>
                <a:gd name="T46" fmla="*/ 124 w 156"/>
                <a:gd name="T47" fmla="*/ 82 h 271"/>
                <a:gd name="T48" fmla="*/ 150 w 156"/>
                <a:gd name="T49" fmla="*/ 48 h 271"/>
                <a:gd name="T50" fmla="*/ 99 w 156"/>
                <a:gd name="T51" fmla="*/ 42 h 271"/>
                <a:gd name="T52" fmla="*/ 64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6"/>
                <a:gd name="T82" fmla="*/ 0 h 271"/>
                <a:gd name="T83" fmla="*/ 156 w 156"/>
                <a:gd name="T84" fmla="*/ 271 h 2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291856" name="Freeform 16"/>
            <p:cNvSpPr>
              <a:spLocks/>
            </p:cNvSpPr>
            <p:nvPr/>
          </p:nvSpPr>
          <p:spPr bwMode="auto">
            <a:xfrm>
              <a:off x="-1222" y="1522"/>
              <a:ext cx="58" cy="87"/>
            </a:xfrm>
            <a:custGeom>
              <a:avLst/>
              <a:gdLst>
                <a:gd name="T0" fmla="*/ 19 w 64"/>
                <a:gd name="T1" fmla="*/ 0 h 108"/>
                <a:gd name="T2" fmla="*/ 16 w 64"/>
                <a:gd name="T3" fmla="*/ 29 h 108"/>
                <a:gd name="T4" fmla="*/ 0 w 64"/>
                <a:gd name="T5" fmla="*/ 44 h 108"/>
                <a:gd name="T6" fmla="*/ 19 w 64"/>
                <a:gd name="T7" fmla="*/ 53 h 108"/>
                <a:gd name="T8" fmla="*/ 19 w 64"/>
                <a:gd name="T9" fmla="*/ 108 h 108"/>
                <a:gd name="T10" fmla="*/ 34 w 64"/>
                <a:gd name="T11" fmla="*/ 66 h 108"/>
                <a:gd name="T12" fmla="*/ 64 w 64"/>
                <a:gd name="T13" fmla="*/ 90 h 108"/>
                <a:gd name="T14" fmla="*/ 42 w 64"/>
                <a:gd name="T15" fmla="*/ 44 h 108"/>
                <a:gd name="T16" fmla="*/ 61 w 64"/>
                <a:gd name="T17" fmla="*/ 21 h 108"/>
                <a:gd name="T18" fmla="*/ 37 w 64"/>
                <a:gd name="T19" fmla="*/ 24 h 108"/>
                <a:gd name="T20" fmla="*/ 19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108"/>
                <a:gd name="T35" fmla="*/ 64 w 64"/>
                <a:gd name="T36" fmla="*/ 108 h 1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291857" name="Freeform 17"/>
            <p:cNvSpPr>
              <a:spLocks/>
            </p:cNvSpPr>
            <p:nvPr/>
          </p:nvSpPr>
          <p:spPr bwMode="auto">
            <a:xfrm>
              <a:off x="-1185" y="2050"/>
              <a:ext cx="86" cy="108"/>
            </a:xfrm>
            <a:custGeom>
              <a:avLst/>
              <a:gdLst>
                <a:gd name="T0" fmla="*/ 47 w 93"/>
                <a:gd name="T1" fmla="*/ 0 h 136"/>
                <a:gd name="T2" fmla="*/ 30 w 93"/>
                <a:gd name="T3" fmla="*/ 34 h 136"/>
                <a:gd name="T4" fmla="*/ 3 w 93"/>
                <a:gd name="T5" fmla="*/ 48 h 136"/>
                <a:gd name="T6" fmla="*/ 23 w 93"/>
                <a:gd name="T7" fmla="*/ 67 h 136"/>
                <a:gd name="T8" fmla="*/ 0 w 93"/>
                <a:gd name="T9" fmla="*/ 136 h 136"/>
                <a:gd name="T10" fmla="*/ 38 w 93"/>
                <a:gd name="T11" fmla="*/ 90 h 136"/>
                <a:gd name="T12" fmla="*/ 68 w 93"/>
                <a:gd name="T13" fmla="*/ 133 h 136"/>
                <a:gd name="T14" fmla="*/ 57 w 93"/>
                <a:gd name="T15" fmla="*/ 66 h 136"/>
                <a:gd name="T16" fmla="*/ 93 w 93"/>
                <a:gd name="T17" fmla="*/ 43 h 136"/>
                <a:gd name="T18" fmla="*/ 62 w 93"/>
                <a:gd name="T19" fmla="*/ 37 h 136"/>
                <a:gd name="T20" fmla="*/ 47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136"/>
                <a:gd name="T35" fmla="*/ 93 w 93"/>
                <a:gd name="T36" fmla="*/ 136 h 1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291858" name="Freeform 18"/>
            <p:cNvSpPr>
              <a:spLocks/>
            </p:cNvSpPr>
            <p:nvPr/>
          </p:nvSpPr>
          <p:spPr bwMode="auto">
            <a:xfrm>
              <a:off x="-725" y="1636"/>
              <a:ext cx="53" cy="62"/>
            </a:xfrm>
            <a:custGeom>
              <a:avLst/>
              <a:gdLst>
                <a:gd name="T0" fmla="*/ 47 w 58"/>
                <a:gd name="T1" fmla="*/ 0 h 76"/>
                <a:gd name="T2" fmla="*/ 31 w 58"/>
                <a:gd name="T3" fmla="*/ 21 h 76"/>
                <a:gd name="T4" fmla="*/ 7 w 58"/>
                <a:gd name="T5" fmla="*/ 16 h 76"/>
                <a:gd name="T6" fmla="*/ 13 w 58"/>
                <a:gd name="T7" fmla="*/ 39 h 76"/>
                <a:gd name="T8" fmla="*/ 0 w 58"/>
                <a:gd name="T9" fmla="*/ 69 h 76"/>
                <a:gd name="T10" fmla="*/ 20 w 58"/>
                <a:gd name="T11" fmla="*/ 58 h 76"/>
                <a:gd name="T12" fmla="*/ 34 w 58"/>
                <a:gd name="T13" fmla="*/ 76 h 76"/>
                <a:gd name="T14" fmla="*/ 41 w 58"/>
                <a:gd name="T15" fmla="*/ 55 h 76"/>
                <a:gd name="T16" fmla="*/ 58 w 58"/>
                <a:gd name="T17" fmla="*/ 45 h 76"/>
                <a:gd name="T18" fmla="*/ 47 w 58"/>
                <a:gd name="T19" fmla="*/ 34 h 76"/>
                <a:gd name="T20" fmla="*/ 47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76"/>
                <a:gd name="T35" fmla="*/ 58 w 58"/>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291859" name="Freeform 19"/>
            <p:cNvSpPr>
              <a:spLocks/>
            </p:cNvSpPr>
            <p:nvPr/>
          </p:nvSpPr>
          <p:spPr bwMode="auto">
            <a:xfrm>
              <a:off x="-800" y="1961"/>
              <a:ext cx="54" cy="61"/>
            </a:xfrm>
            <a:custGeom>
              <a:avLst/>
              <a:gdLst>
                <a:gd name="T0" fmla="*/ 50 w 59"/>
                <a:gd name="T1" fmla="*/ 0 h 77"/>
                <a:gd name="T2" fmla="*/ 32 w 59"/>
                <a:gd name="T3" fmla="*/ 20 h 77"/>
                <a:gd name="T4" fmla="*/ 8 w 59"/>
                <a:gd name="T5" fmla="*/ 17 h 77"/>
                <a:gd name="T6" fmla="*/ 15 w 59"/>
                <a:gd name="T7" fmla="*/ 39 h 77"/>
                <a:gd name="T8" fmla="*/ 0 w 59"/>
                <a:gd name="T9" fmla="*/ 69 h 77"/>
                <a:gd name="T10" fmla="*/ 21 w 59"/>
                <a:gd name="T11" fmla="*/ 57 h 77"/>
                <a:gd name="T12" fmla="*/ 35 w 59"/>
                <a:gd name="T13" fmla="*/ 77 h 77"/>
                <a:gd name="T14" fmla="*/ 42 w 59"/>
                <a:gd name="T15" fmla="*/ 54 h 77"/>
                <a:gd name="T16" fmla="*/ 59 w 59"/>
                <a:gd name="T17" fmla="*/ 45 h 77"/>
                <a:gd name="T18" fmla="*/ 48 w 59"/>
                <a:gd name="T19" fmla="*/ 35 h 77"/>
                <a:gd name="T20" fmla="*/ 50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7"/>
                <a:gd name="T35" fmla="*/ 59 w 59"/>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291860" name="Freeform 20"/>
            <p:cNvSpPr>
              <a:spLocks/>
            </p:cNvSpPr>
            <p:nvPr/>
          </p:nvSpPr>
          <p:spPr bwMode="auto">
            <a:xfrm>
              <a:off x="-1490" y="1385"/>
              <a:ext cx="58" cy="67"/>
            </a:xfrm>
            <a:custGeom>
              <a:avLst/>
              <a:gdLst>
                <a:gd name="T0" fmla="*/ 18 w 62"/>
                <a:gd name="T1" fmla="*/ 0 h 83"/>
                <a:gd name="T2" fmla="*/ 21 w 62"/>
                <a:gd name="T3" fmla="*/ 27 h 83"/>
                <a:gd name="T4" fmla="*/ 0 w 62"/>
                <a:gd name="T5" fmla="*/ 42 h 83"/>
                <a:gd name="T6" fmla="*/ 22 w 62"/>
                <a:gd name="T7" fmla="*/ 53 h 83"/>
                <a:gd name="T8" fmla="*/ 34 w 62"/>
                <a:gd name="T9" fmla="*/ 83 h 83"/>
                <a:gd name="T10" fmla="*/ 40 w 62"/>
                <a:gd name="T11" fmla="*/ 60 h 83"/>
                <a:gd name="T12" fmla="*/ 62 w 62"/>
                <a:gd name="T13" fmla="*/ 63 h 83"/>
                <a:gd name="T14" fmla="*/ 52 w 62"/>
                <a:gd name="T15" fmla="*/ 44 h 83"/>
                <a:gd name="T16" fmla="*/ 56 w 62"/>
                <a:gd name="T17" fmla="*/ 24 h 83"/>
                <a:gd name="T18" fmla="*/ 41 w 62"/>
                <a:gd name="T19" fmla="*/ 26 h 83"/>
                <a:gd name="T20" fmla="*/ 18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
                <a:gd name="T34" fmla="*/ 0 h 83"/>
                <a:gd name="T35" fmla="*/ 62 w 62"/>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291861" name="Freeform 21"/>
            <p:cNvSpPr>
              <a:spLocks/>
            </p:cNvSpPr>
            <p:nvPr/>
          </p:nvSpPr>
          <p:spPr bwMode="auto">
            <a:xfrm>
              <a:off x="-1512" y="1859"/>
              <a:ext cx="54" cy="61"/>
            </a:xfrm>
            <a:custGeom>
              <a:avLst/>
              <a:gdLst>
                <a:gd name="T0" fmla="*/ 48 w 59"/>
                <a:gd name="T1" fmla="*/ 0 h 75"/>
                <a:gd name="T2" fmla="*/ 32 w 59"/>
                <a:gd name="T3" fmla="*/ 19 h 75"/>
                <a:gd name="T4" fmla="*/ 8 w 59"/>
                <a:gd name="T5" fmla="*/ 15 h 75"/>
                <a:gd name="T6" fmla="*/ 14 w 59"/>
                <a:gd name="T7" fmla="*/ 37 h 75"/>
                <a:gd name="T8" fmla="*/ 0 w 59"/>
                <a:gd name="T9" fmla="*/ 69 h 75"/>
                <a:gd name="T10" fmla="*/ 21 w 59"/>
                <a:gd name="T11" fmla="*/ 57 h 75"/>
                <a:gd name="T12" fmla="*/ 35 w 59"/>
                <a:gd name="T13" fmla="*/ 75 h 75"/>
                <a:gd name="T14" fmla="*/ 42 w 59"/>
                <a:gd name="T15" fmla="*/ 54 h 75"/>
                <a:gd name="T16" fmla="*/ 59 w 59"/>
                <a:gd name="T17" fmla="*/ 43 h 75"/>
                <a:gd name="T18" fmla="*/ 48 w 59"/>
                <a:gd name="T19" fmla="*/ 34 h 75"/>
                <a:gd name="T20" fmla="*/ 48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5"/>
                <a:gd name="T35" fmla="*/ 59 w 59"/>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291862" name="Freeform 22"/>
            <p:cNvSpPr>
              <a:spLocks/>
            </p:cNvSpPr>
            <p:nvPr/>
          </p:nvSpPr>
          <p:spPr bwMode="auto">
            <a:xfrm>
              <a:off x="-1139" y="1211"/>
              <a:ext cx="108" cy="190"/>
            </a:xfrm>
            <a:custGeom>
              <a:avLst/>
              <a:gdLst>
                <a:gd name="T0" fmla="*/ 72 w 119"/>
                <a:gd name="T1" fmla="*/ 0 h 237"/>
                <a:gd name="T2" fmla="*/ 42 w 119"/>
                <a:gd name="T3" fmla="*/ 27 h 237"/>
                <a:gd name="T4" fmla="*/ 12 w 119"/>
                <a:gd name="T5" fmla="*/ 35 h 237"/>
                <a:gd name="T6" fmla="*/ 35 w 119"/>
                <a:gd name="T7" fmla="*/ 59 h 237"/>
                <a:gd name="T8" fmla="*/ 32 w 119"/>
                <a:gd name="T9" fmla="*/ 68 h 237"/>
                <a:gd name="T10" fmla="*/ 24 w 119"/>
                <a:gd name="T11" fmla="*/ 89 h 237"/>
                <a:gd name="T12" fmla="*/ 14 w 119"/>
                <a:gd name="T13" fmla="*/ 119 h 237"/>
                <a:gd name="T14" fmla="*/ 0 w 119"/>
                <a:gd name="T15" fmla="*/ 150 h 237"/>
                <a:gd name="T16" fmla="*/ 2 w 119"/>
                <a:gd name="T17" fmla="*/ 147 h 237"/>
                <a:gd name="T18" fmla="*/ 5 w 119"/>
                <a:gd name="T19" fmla="*/ 141 h 237"/>
                <a:gd name="T20" fmla="*/ 9 w 119"/>
                <a:gd name="T21" fmla="*/ 134 h 237"/>
                <a:gd name="T22" fmla="*/ 15 w 119"/>
                <a:gd name="T23" fmla="*/ 123 h 237"/>
                <a:gd name="T24" fmla="*/ 23 w 119"/>
                <a:gd name="T25" fmla="*/ 113 h 237"/>
                <a:gd name="T26" fmla="*/ 30 w 119"/>
                <a:gd name="T27" fmla="*/ 102 h 237"/>
                <a:gd name="T28" fmla="*/ 39 w 119"/>
                <a:gd name="T29" fmla="*/ 93 h 237"/>
                <a:gd name="T30" fmla="*/ 48 w 119"/>
                <a:gd name="T31" fmla="*/ 89 h 237"/>
                <a:gd name="T32" fmla="*/ 51 w 119"/>
                <a:gd name="T33" fmla="*/ 105 h 237"/>
                <a:gd name="T34" fmla="*/ 56 w 119"/>
                <a:gd name="T35" fmla="*/ 144 h 237"/>
                <a:gd name="T36" fmla="*/ 56 w 119"/>
                <a:gd name="T37" fmla="*/ 194 h 237"/>
                <a:gd name="T38" fmla="*/ 50 w 119"/>
                <a:gd name="T39" fmla="*/ 237 h 237"/>
                <a:gd name="T40" fmla="*/ 54 w 119"/>
                <a:gd name="T41" fmla="*/ 215 h 237"/>
                <a:gd name="T42" fmla="*/ 65 w 119"/>
                <a:gd name="T43" fmla="*/ 164 h 237"/>
                <a:gd name="T44" fmla="*/ 75 w 119"/>
                <a:gd name="T45" fmla="*/ 107 h 237"/>
                <a:gd name="T46" fmla="*/ 80 w 119"/>
                <a:gd name="T47" fmla="*/ 68 h 237"/>
                <a:gd name="T48" fmla="*/ 119 w 119"/>
                <a:gd name="T49" fmla="*/ 50 h 237"/>
                <a:gd name="T50" fmla="*/ 83 w 119"/>
                <a:gd name="T51" fmla="*/ 29 h 237"/>
                <a:gd name="T52" fmla="*/ 72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9"/>
                <a:gd name="T82" fmla="*/ 0 h 237"/>
                <a:gd name="T83" fmla="*/ 119 w 119"/>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291863" name="Freeform 23"/>
            <p:cNvSpPr>
              <a:spLocks/>
            </p:cNvSpPr>
            <p:nvPr/>
          </p:nvSpPr>
          <p:spPr bwMode="auto">
            <a:xfrm>
              <a:off x="-1314" y="2139"/>
              <a:ext cx="52" cy="62"/>
            </a:xfrm>
            <a:custGeom>
              <a:avLst/>
              <a:gdLst>
                <a:gd name="T0" fmla="*/ 50 w 59"/>
                <a:gd name="T1" fmla="*/ 0 h 77"/>
                <a:gd name="T2" fmla="*/ 32 w 59"/>
                <a:gd name="T3" fmla="*/ 20 h 77"/>
                <a:gd name="T4" fmla="*/ 8 w 59"/>
                <a:gd name="T5" fmla="*/ 17 h 77"/>
                <a:gd name="T6" fmla="*/ 15 w 59"/>
                <a:gd name="T7" fmla="*/ 39 h 77"/>
                <a:gd name="T8" fmla="*/ 0 w 59"/>
                <a:gd name="T9" fmla="*/ 69 h 77"/>
                <a:gd name="T10" fmla="*/ 21 w 59"/>
                <a:gd name="T11" fmla="*/ 57 h 77"/>
                <a:gd name="T12" fmla="*/ 35 w 59"/>
                <a:gd name="T13" fmla="*/ 77 h 77"/>
                <a:gd name="T14" fmla="*/ 42 w 59"/>
                <a:gd name="T15" fmla="*/ 54 h 77"/>
                <a:gd name="T16" fmla="*/ 59 w 59"/>
                <a:gd name="T17" fmla="*/ 45 h 77"/>
                <a:gd name="T18" fmla="*/ 48 w 59"/>
                <a:gd name="T19" fmla="*/ 35 h 77"/>
                <a:gd name="T20" fmla="*/ 50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7"/>
                <a:gd name="T35" fmla="*/ 59 w 59"/>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291864" name="Freeform 24"/>
            <p:cNvSpPr>
              <a:spLocks/>
            </p:cNvSpPr>
            <p:nvPr/>
          </p:nvSpPr>
          <p:spPr bwMode="auto">
            <a:xfrm>
              <a:off x="-1578" y="1056"/>
              <a:ext cx="232" cy="309"/>
            </a:xfrm>
            <a:custGeom>
              <a:avLst/>
              <a:gdLst>
                <a:gd name="T0" fmla="*/ 67 w 254"/>
                <a:gd name="T1" fmla="*/ 266 h 383"/>
                <a:gd name="T2" fmla="*/ 64 w 254"/>
                <a:gd name="T3" fmla="*/ 253 h 383"/>
                <a:gd name="T4" fmla="*/ 58 w 254"/>
                <a:gd name="T5" fmla="*/ 221 h 383"/>
                <a:gd name="T6" fmla="*/ 57 w 254"/>
                <a:gd name="T7" fmla="*/ 184 h 383"/>
                <a:gd name="T8" fmla="*/ 64 w 254"/>
                <a:gd name="T9" fmla="*/ 154 h 383"/>
                <a:gd name="T10" fmla="*/ 0 w 254"/>
                <a:gd name="T11" fmla="*/ 127 h 383"/>
                <a:gd name="T12" fmla="*/ 79 w 254"/>
                <a:gd name="T13" fmla="*/ 93 h 383"/>
                <a:gd name="T14" fmla="*/ 130 w 254"/>
                <a:gd name="T15" fmla="*/ 0 h 383"/>
                <a:gd name="T16" fmla="*/ 176 w 254"/>
                <a:gd name="T17" fmla="*/ 69 h 383"/>
                <a:gd name="T18" fmla="*/ 254 w 254"/>
                <a:gd name="T19" fmla="*/ 75 h 383"/>
                <a:gd name="T20" fmla="*/ 197 w 254"/>
                <a:gd name="T21" fmla="*/ 127 h 383"/>
                <a:gd name="T22" fmla="*/ 203 w 254"/>
                <a:gd name="T23" fmla="*/ 151 h 383"/>
                <a:gd name="T24" fmla="*/ 217 w 254"/>
                <a:gd name="T25" fmla="*/ 211 h 383"/>
                <a:gd name="T26" fmla="*/ 230 w 254"/>
                <a:gd name="T27" fmla="*/ 284 h 383"/>
                <a:gd name="T28" fmla="*/ 236 w 254"/>
                <a:gd name="T29" fmla="*/ 352 h 383"/>
                <a:gd name="T30" fmla="*/ 235 w 254"/>
                <a:gd name="T31" fmla="*/ 383 h 383"/>
                <a:gd name="T32" fmla="*/ 233 w 254"/>
                <a:gd name="T33" fmla="*/ 376 h 383"/>
                <a:gd name="T34" fmla="*/ 232 w 254"/>
                <a:gd name="T35" fmla="*/ 355 h 383"/>
                <a:gd name="T36" fmla="*/ 230 w 254"/>
                <a:gd name="T37" fmla="*/ 343 h 383"/>
                <a:gd name="T38" fmla="*/ 227 w 254"/>
                <a:gd name="T39" fmla="*/ 337 h 383"/>
                <a:gd name="T40" fmla="*/ 221 w 254"/>
                <a:gd name="T41" fmla="*/ 323 h 383"/>
                <a:gd name="T42" fmla="*/ 212 w 254"/>
                <a:gd name="T43" fmla="*/ 302 h 383"/>
                <a:gd name="T44" fmla="*/ 199 w 254"/>
                <a:gd name="T45" fmla="*/ 277 h 383"/>
                <a:gd name="T46" fmla="*/ 185 w 254"/>
                <a:gd name="T47" fmla="*/ 248 h 383"/>
                <a:gd name="T48" fmla="*/ 169 w 254"/>
                <a:gd name="T49" fmla="*/ 221 h 383"/>
                <a:gd name="T50" fmla="*/ 152 w 254"/>
                <a:gd name="T51" fmla="*/ 196 h 383"/>
                <a:gd name="T52" fmla="*/ 136 w 254"/>
                <a:gd name="T53" fmla="*/ 175 h 383"/>
                <a:gd name="T54" fmla="*/ 133 w 254"/>
                <a:gd name="T55" fmla="*/ 176 h 383"/>
                <a:gd name="T56" fmla="*/ 125 w 254"/>
                <a:gd name="T57" fmla="*/ 181 h 383"/>
                <a:gd name="T58" fmla="*/ 113 w 254"/>
                <a:gd name="T59" fmla="*/ 188 h 383"/>
                <a:gd name="T60" fmla="*/ 100 w 254"/>
                <a:gd name="T61" fmla="*/ 197 h 383"/>
                <a:gd name="T62" fmla="*/ 88 w 254"/>
                <a:gd name="T63" fmla="*/ 211 h 383"/>
                <a:gd name="T64" fmla="*/ 76 w 254"/>
                <a:gd name="T65" fmla="*/ 227 h 383"/>
                <a:gd name="T66" fmla="*/ 69 w 254"/>
                <a:gd name="T67" fmla="*/ 245 h 383"/>
                <a:gd name="T68" fmla="*/ 67 w 254"/>
                <a:gd name="T69" fmla="*/ 266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383"/>
                <a:gd name="T107" fmla="*/ 254 w 254"/>
                <a:gd name="T108" fmla="*/ 383 h 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grpSp>
      <p:sp>
        <p:nvSpPr>
          <p:cNvPr id="291843" name="Rectangle 3"/>
          <p:cNvSpPr>
            <a:spLocks noGrp="1" noChangeArrowheads="1"/>
          </p:cNvSpPr>
          <p:nvPr>
            <p:ph type="title"/>
          </p:nvPr>
        </p:nvSpPr>
        <p:spPr>
          <a:xfrm>
            <a:off x="304800" y="1646239"/>
            <a:ext cx="8001000" cy="3170237"/>
          </a:xfrm>
        </p:spPr>
        <p:txBody>
          <a:bodyPr/>
          <a:lstStyle/>
          <a:p>
            <a:pPr algn="ctr" eaLnBrk="1" hangingPunct="1"/>
            <a:r>
              <a:rPr lang="en-US" sz="4000" b="0" dirty="0">
                <a:solidFill>
                  <a:schemeClr val="accent4">
                    <a:lumMod val="60000"/>
                    <a:lumOff val="40000"/>
                  </a:schemeClr>
                </a:solidFill>
                <a:latin typeface="Tahoma" pitchFamily="34" charset="0"/>
                <a:ea typeface="Tahoma" pitchFamily="34" charset="0"/>
                <a:cs typeface="Tahoma" pitchFamily="34" charset="0"/>
              </a:rPr>
              <a:t>Contributes to the </a:t>
            </a:r>
            <a:br>
              <a:rPr lang="en-US" sz="4000" b="0" dirty="0">
                <a:solidFill>
                  <a:schemeClr val="accent4">
                    <a:lumMod val="60000"/>
                    <a:lumOff val="40000"/>
                  </a:schemeClr>
                </a:solidFill>
                <a:latin typeface="Tahoma" pitchFamily="34" charset="0"/>
                <a:ea typeface="Tahoma" pitchFamily="34" charset="0"/>
                <a:cs typeface="Tahoma" pitchFamily="34" charset="0"/>
              </a:rPr>
            </a:br>
            <a:r>
              <a:rPr lang="en-US" sz="4000" b="0" dirty="0">
                <a:solidFill>
                  <a:schemeClr val="accent4">
                    <a:lumMod val="60000"/>
                    <a:lumOff val="40000"/>
                  </a:schemeClr>
                </a:solidFill>
                <a:latin typeface="Tahoma" pitchFamily="34" charset="0"/>
                <a:ea typeface="Tahoma" pitchFamily="34" charset="0"/>
                <a:cs typeface="Tahoma" pitchFamily="34" charset="0"/>
              </a:rPr>
              <a:t>Positive Environment </a:t>
            </a:r>
            <a:br>
              <a:rPr lang="en-US" sz="4000" b="0" dirty="0">
                <a:solidFill>
                  <a:schemeClr val="accent4">
                    <a:lumMod val="60000"/>
                    <a:lumOff val="40000"/>
                  </a:schemeClr>
                </a:solidFill>
                <a:latin typeface="Tahoma" pitchFamily="34" charset="0"/>
                <a:ea typeface="Tahoma" pitchFamily="34" charset="0"/>
                <a:cs typeface="Tahoma" pitchFamily="34" charset="0"/>
              </a:rPr>
            </a:br>
            <a:r>
              <a:rPr lang="en-US" sz="4000" b="0" dirty="0">
                <a:solidFill>
                  <a:schemeClr val="accent4">
                    <a:lumMod val="60000"/>
                    <a:lumOff val="40000"/>
                  </a:schemeClr>
                </a:solidFill>
                <a:latin typeface="Tahoma" pitchFamily="34" charset="0"/>
                <a:ea typeface="Tahoma" pitchFamily="34" charset="0"/>
                <a:cs typeface="Tahoma" pitchFamily="34" charset="0"/>
              </a:rPr>
              <a:t>where connectedness and unity among youth and adults takes place easily!!</a:t>
            </a:r>
          </a:p>
        </p:txBody>
      </p:sp>
    </p:spTree>
    <p:extLst>
      <p:ext uri="{BB962C8B-B14F-4D97-AF65-F5344CB8AC3E}">
        <p14:creationId xmlns:p14="http://schemas.microsoft.com/office/powerpoint/2010/main" val="120960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 name="Footer Placeholder 2"/>
          <p:cNvSpPr>
            <a:spLocks noGrp="1"/>
          </p:cNvSpPr>
          <p:nvPr>
            <p:ph type="ftr" sz="quarter" idx="10"/>
          </p:nvPr>
        </p:nvSpPr>
        <p:spPr>
          <a:xfrm>
            <a:off x="4800600" y="5638801"/>
            <a:ext cx="3962400" cy="731519"/>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latin typeface="Tahoma" pitchFamily="34" charset="0"/>
                <a:ea typeface="Tahoma" pitchFamily="34" charset="0"/>
                <a:cs typeface="Tahoma" pitchFamily="34" charset="0"/>
              </a:rPr>
              <a:t>Youth Alive – Reducing </a:t>
            </a:r>
            <a:r>
              <a:rPr lang="en-US" sz="1400" i="1" dirty="0">
                <a:latin typeface="Tahoma" pitchFamily="34" charset="0"/>
                <a:ea typeface="Tahoma" pitchFamily="34" charset="0"/>
                <a:cs typeface="Tahoma" pitchFamily="34" charset="0"/>
              </a:rPr>
              <a:t>at risk</a:t>
            </a:r>
            <a:r>
              <a:rPr lang="en-US" sz="1400" dirty="0">
                <a:latin typeface="Tahoma" pitchFamily="34" charset="0"/>
                <a:ea typeface="Tahoma" pitchFamily="34" charset="0"/>
                <a:cs typeface="Tahoma" pitchFamily="34" charset="0"/>
              </a:rPr>
              <a:t> Behaviors</a:t>
            </a:r>
          </a:p>
        </p:txBody>
      </p:sp>
      <p:sp>
        <p:nvSpPr>
          <p:cNvPr id="26" name="Slide Number Placeholder 3"/>
          <p:cNvSpPr>
            <a:spLocks noGrp="1"/>
          </p:cNvSpPr>
          <p:nvPr>
            <p:ph type="sldNum" sz="quarter" idx="11"/>
          </p:nvPr>
        </p:nvSpPr>
        <p:spPr>
          <a:xfrm>
            <a:off x="8284482" y="6096000"/>
            <a:ext cx="5507719" cy="2743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4D60EA-B1F2-4E49-801D-48EC0390D1EA}" type="slidenum">
              <a:rPr lang="en-US" sz="1400">
                <a:latin typeface="Tahoma" pitchFamily="34" charset="0"/>
                <a:ea typeface="Tahoma" pitchFamily="34" charset="0"/>
                <a:cs typeface="Tahoma" pitchFamily="34" charset="0"/>
              </a:rPr>
              <a:pPr eaLnBrk="1" hangingPunct="1"/>
              <a:t>106</a:t>
            </a:fld>
            <a:endParaRPr lang="en-US" sz="1400" dirty="0">
              <a:latin typeface="Tahoma" pitchFamily="34" charset="0"/>
              <a:ea typeface="Tahoma" pitchFamily="34" charset="0"/>
              <a:cs typeface="Tahoma" pitchFamily="34" charset="0"/>
            </a:endParaRPr>
          </a:p>
        </p:txBody>
      </p:sp>
      <p:grpSp>
        <p:nvGrpSpPr>
          <p:cNvPr id="126984" name="Group 8"/>
          <p:cNvGrpSpPr>
            <a:grpSpLocks/>
          </p:cNvGrpSpPr>
          <p:nvPr/>
        </p:nvGrpSpPr>
        <p:grpSpPr bwMode="auto">
          <a:xfrm flipH="1">
            <a:off x="7143197" y="381000"/>
            <a:ext cx="1162603" cy="1299347"/>
            <a:chOff x="-2016" y="1056"/>
            <a:chExt cx="1344" cy="2683"/>
          </a:xfrm>
        </p:grpSpPr>
        <p:sp>
          <p:nvSpPr>
            <p:cNvPr id="292873" name="Freeform 9"/>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2367"/>
                <a:gd name="T170" fmla="*/ 914 w 914"/>
                <a:gd name="T171" fmla="*/ 2367 h 236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2874" name="Freeform 10"/>
            <p:cNvSpPr>
              <a:spLocks/>
            </p:cNvSpPr>
            <p:nvPr/>
          </p:nvSpPr>
          <p:spPr bwMode="auto">
            <a:xfrm>
              <a:off x="-1673" y="2182"/>
              <a:ext cx="98"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8"/>
                <a:gd name="T64" fmla="*/ 0 h 150"/>
                <a:gd name="T65" fmla="*/ 108 w 108"/>
                <a:gd name="T66" fmla="*/ 150 h 1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2875" name="Freeform 11"/>
            <p:cNvSpPr>
              <a:spLocks/>
            </p:cNvSpPr>
            <p:nvPr/>
          </p:nvSpPr>
          <p:spPr bwMode="auto">
            <a:xfrm>
              <a:off x="-1150" y="1594"/>
              <a:ext cx="232" cy="310"/>
            </a:xfrm>
            <a:custGeom>
              <a:avLst/>
              <a:gdLst>
                <a:gd name="T0" fmla="*/ 67 w 254"/>
                <a:gd name="T1" fmla="*/ 266 h 383"/>
                <a:gd name="T2" fmla="*/ 64 w 254"/>
                <a:gd name="T3" fmla="*/ 253 h 383"/>
                <a:gd name="T4" fmla="*/ 58 w 254"/>
                <a:gd name="T5" fmla="*/ 221 h 383"/>
                <a:gd name="T6" fmla="*/ 57 w 254"/>
                <a:gd name="T7" fmla="*/ 184 h 383"/>
                <a:gd name="T8" fmla="*/ 64 w 254"/>
                <a:gd name="T9" fmla="*/ 154 h 383"/>
                <a:gd name="T10" fmla="*/ 0 w 254"/>
                <a:gd name="T11" fmla="*/ 127 h 383"/>
                <a:gd name="T12" fmla="*/ 79 w 254"/>
                <a:gd name="T13" fmla="*/ 93 h 383"/>
                <a:gd name="T14" fmla="*/ 130 w 254"/>
                <a:gd name="T15" fmla="*/ 0 h 383"/>
                <a:gd name="T16" fmla="*/ 176 w 254"/>
                <a:gd name="T17" fmla="*/ 69 h 383"/>
                <a:gd name="T18" fmla="*/ 254 w 254"/>
                <a:gd name="T19" fmla="*/ 75 h 383"/>
                <a:gd name="T20" fmla="*/ 197 w 254"/>
                <a:gd name="T21" fmla="*/ 127 h 383"/>
                <a:gd name="T22" fmla="*/ 203 w 254"/>
                <a:gd name="T23" fmla="*/ 151 h 383"/>
                <a:gd name="T24" fmla="*/ 217 w 254"/>
                <a:gd name="T25" fmla="*/ 211 h 383"/>
                <a:gd name="T26" fmla="*/ 230 w 254"/>
                <a:gd name="T27" fmla="*/ 284 h 383"/>
                <a:gd name="T28" fmla="*/ 236 w 254"/>
                <a:gd name="T29" fmla="*/ 352 h 383"/>
                <a:gd name="T30" fmla="*/ 235 w 254"/>
                <a:gd name="T31" fmla="*/ 383 h 383"/>
                <a:gd name="T32" fmla="*/ 233 w 254"/>
                <a:gd name="T33" fmla="*/ 376 h 383"/>
                <a:gd name="T34" fmla="*/ 232 w 254"/>
                <a:gd name="T35" fmla="*/ 355 h 383"/>
                <a:gd name="T36" fmla="*/ 230 w 254"/>
                <a:gd name="T37" fmla="*/ 343 h 383"/>
                <a:gd name="T38" fmla="*/ 227 w 254"/>
                <a:gd name="T39" fmla="*/ 337 h 383"/>
                <a:gd name="T40" fmla="*/ 221 w 254"/>
                <a:gd name="T41" fmla="*/ 323 h 383"/>
                <a:gd name="T42" fmla="*/ 212 w 254"/>
                <a:gd name="T43" fmla="*/ 302 h 383"/>
                <a:gd name="T44" fmla="*/ 199 w 254"/>
                <a:gd name="T45" fmla="*/ 277 h 383"/>
                <a:gd name="T46" fmla="*/ 185 w 254"/>
                <a:gd name="T47" fmla="*/ 248 h 383"/>
                <a:gd name="T48" fmla="*/ 169 w 254"/>
                <a:gd name="T49" fmla="*/ 221 h 383"/>
                <a:gd name="T50" fmla="*/ 152 w 254"/>
                <a:gd name="T51" fmla="*/ 196 h 383"/>
                <a:gd name="T52" fmla="*/ 136 w 254"/>
                <a:gd name="T53" fmla="*/ 175 h 383"/>
                <a:gd name="T54" fmla="*/ 133 w 254"/>
                <a:gd name="T55" fmla="*/ 176 h 383"/>
                <a:gd name="T56" fmla="*/ 125 w 254"/>
                <a:gd name="T57" fmla="*/ 181 h 383"/>
                <a:gd name="T58" fmla="*/ 113 w 254"/>
                <a:gd name="T59" fmla="*/ 188 h 383"/>
                <a:gd name="T60" fmla="*/ 100 w 254"/>
                <a:gd name="T61" fmla="*/ 197 h 383"/>
                <a:gd name="T62" fmla="*/ 88 w 254"/>
                <a:gd name="T63" fmla="*/ 211 h 383"/>
                <a:gd name="T64" fmla="*/ 76 w 254"/>
                <a:gd name="T65" fmla="*/ 227 h 383"/>
                <a:gd name="T66" fmla="*/ 69 w 254"/>
                <a:gd name="T67" fmla="*/ 245 h 383"/>
                <a:gd name="T68" fmla="*/ 67 w 254"/>
                <a:gd name="T69" fmla="*/ 266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383"/>
                <a:gd name="T107" fmla="*/ 254 w 254"/>
                <a:gd name="T108" fmla="*/ 383 h 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2876" name="Freeform 12"/>
            <p:cNvSpPr>
              <a:spLocks/>
            </p:cNvSpPr>
            <p:nvPr/>
          </p:nvSpPr>
          <p:spPr bwMode="auto">
            <a:xfrm>
              <a:off x="-1450" y="1547"/>
              <a:ext cx="108" cy="189"/>
            </a:xfrm>
            <a:custGeom>
              <a:avLst/>
              <a:gdLst>
                <a:gd name="T0" fmla="*/ 72 w 118"/>
                <a:gd name="T1" fmla="*/ 0 h 237"/>
                <a:gd name="T2" fmla="*/ 43 w 118"/>
                <a:gd name="T3" fmla="*/ 27 h 237"/>
                <a:gd name="T4" fmla="*/ 13 w 118"/>
                <a:gd name="T5" fmla="*/ 35 h 237"/>
                <a:gd name="T6" fmla="*/ 34 w 118"/>
                <a:gd name="T7" fmla="*/ 60 h 237"/>
                <a:gd name="T8" fmla="*/ 31 w 118"/>
                <a:gd name="T9" fmla="*/ 69 h 237"/>
                <a:gd name="T10" fmla="*/ 24 w 118"/>
                <a:gd name="T11" fmla="*/ 90 h 237"/>
                <a:gd name="T12" fmla="*/ 13 w 118"/>
                <a:gd name="T13" fmla="*/ 120 h 237"/>
                <a:gd name="T14" fmla="*/ 0 w 118"/>
                <a:gd name="T15" fmla="*/ 152 h 237"/>
                <a:gd name="T16" fmla="*/ 1 w 118"/>
                <a:gd name="T17" fmla="*/ 149 h 237"/>
                <a:gd name="T18" fmla="*/ 4 w 118"/>
                <a:gd name="T19" fmla="*/ 143 h 237"/>
                <a:gd name="T20" fmla="*/ 9 w 118"/>
                <a:gd name="T21" fmla="*/ 134 h 237"/>
                <a:gd name="T22" fmla="*/ 15 w 118"/>
                <a:gd name="T23" fmla="*/ 123 h 237"/>
                <a:gd name="T24" fmla="*/ 22 w 118"/>
                <a:gd name="T25" fmla="*/ 113 h 237"/>
                <a:gd name="T26" fmla="*/ 31 w 118"/>
                <a:gd name="T27" fmla="*/ 102 h 237"/>
                <a:gd name="T28" fmla="*/ 40 w 118"/>
                <a:gd name="T29" fmla="*/ 95 h 237"/>
                <a:gd name="T30" fmla="*/ 49 w 118"/>
                <a:gd name="T31" fmla="*/ 89 h 237"/>
                <a:gd name="T32" fmla="*/ 52 w 118"/>
                <a:gd name="T33" fmla="*/ 105 h 237"/>
                <a:gd name="T34" fmla="*/ 55 w 118"/>
                <a:gd name="T35" fmla="*/ 144 h 237"/>
                <a:gd name="T36" fmla="*/ 57 w 118"/>
                <a:gd name="T37" fmla="*/ 193 h 237"/>
                <a:gd name="T38" fmla="*/ 49 w 118"/>
                <a:gd name="T39" fmla="*/ 237 h 237"/>
                <a:gd name="T40" fmla="*/ 54 w 118"/>
                <a:gd name="T41" fmla="*/ 214 h 237"/>
                <a:gd name="T42" fmla="*/ 64 w 118"/>
                <a:gd name="T43" fmla="*/ 164 h 237"/>
                <a:gd name="T44" fmla="*/ 75 w 118"/>
                <a:gd name="T45" fmla="*/ 108 h 237"/>
                <a:gd name="T46" fmla="*/ 79 w 118"/>
                <a:gd name="T47" fmla="*/ 69 h 237"/>
                <a:gd name="T48" fmla="*/ 118 w 118"/>
                <a:gd name="T49" fmla="*/ 51 h 237"/>
                <a:gd name="T50" fmla="*/ 84 w 118"/>
                <a:gd name="T51" fmla="*/ 29 h 237"/>
                <a:gd name="T52" fmla="*/ 72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8"/>
                <a:gd name="T82" fmla="*/ 0 h 237"/>
                <a:gd name="T83" fmla="*/ 118 w 118"/>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2877" name="Freeform 13"/>
            <p:cNvSpPr>
              <a:spLocks/>
            </p:cNvSpPr>
            <p:nvPr/>
          </p:nvSpPr>
          <p:spPr bwMode="auto">
            <a:xfrm>
              <a:off x="-887" y="2195"/>
              <a:ext cx="108" cy="189"/>
            </a:xfrm>
            <a:custGeom>
              <a:avLst/>
              <a:gdLst>
                <a:gd name="T0" fmla="*/ 72 w 119"/>
                <a:gd name="T1" fmla="*/ 0 h 237"/>
                <a:gd name="T2" fmla="*/ 42 w 119"/>
                <a:gd name="T3" fmla="*/ 27 h 237"/>
                <a:gd name="T4" fmla="*/ 12 w 119"/>
                <a:gd name="T5" fmla="*/ 35 h 237"/>
                <a:gd name="T6" fmla="*/ 35 w 119"/>
                <a:gd name="T7" fmla="*/ 59 h 237"/>
                <a:gd name="T8" fmla="*/ 32 w 119"/>
                <a:gd name="T9" fmla="*/ 68 h 237"/>
                <a:gd name="T10" fmla="*/ 24 w 119"/>
                <a:gd name="T11" fmla="*/ 89 h 237"/>
                <a:gd name="T12" fmla="*/ 14 w 119"/>
                <a:gd name="T13" fmla="*/ 119 h 237"/>
                <a:gd name="T14" fmla="*/ 0 w 119"/>
                <a:gd name="T15" fmla="*/ 150 h 237"/>
                <a:gd name="T16" fmla="*/ 2 w 119"/>
                <a:gd name="T17" fmla="*/ 147 h 237"/>
                <a:gd name="T18" fmla="*/ 5 w 119"/>
                <a:gd name="T19" fmla="*/ 141 h 237"/>
                <a:gd name="T20" fmla="*/ 9 w 119"/>
                <a:gd name="T21" fmla="*/ 134 h 237"/>
                <a:gd name="T22" fmla="*/ 15 w 119"/>
                <a:gd name="T23" fmla="*/ 123 h 237"/>
                <a:gd name="T24" fmla="*/ 23 w 119"/>
                <a:gd name="T25" fmla="*/ 113 h 237"/>
                <a:gd name="T26" fmla="*/ 30 w 119"/>
                <a:gd name="T27" fmla="*/ 102 h 237"/>
                <a:gd name="T28" fmla="*/ 39 w 119"/>
                <a:gd name="T29" fmla="*/ 93 h 237"/>
                <a:gd name="T30" fmla="*/ 48 w 119"/>
                <a:gd name="T31" fmla="*/ 89 h 237"/>
                <a:gd name="T32" fmla="*/ 51 w 119"/>
                <a:gd name="T33" fmla="*/ 105 h 237"/>
                <a:gd name="T34" fmla="*/ 56 w 119"/>
                <a:gd name="T35" fmla="*/ 144 h 237"/>
                <a:gd name="T36" fmla="*/ 56 w 119"/>
                <a:gd name="T37" fmla="*/ 194 h 237"/>
                <a:gd name="T38" fmla="*/ 50 w 119"/>
                <a:gd name="T39" fmla="*/ 237 h 237"/>
                <a:gd name="T40" fmla="*/ 54 w 119"/>
                <a:gd name="T41" fmla="*/ 215 h 237"/>
                <a:gd name="T42" fmla="*/ 65 w 119"/>
                <a:gd name="T43" fmla="*/ 164 h 237"/>
                <a:gd name="T44" fmla="*/ 75 w 119"/>
                <a:gd name="T45" fmla="*/ 107 h 237"/>
                <a:gd name="T46" fmla="*/ 80 w 119"/>
                <a:gd name="T47" fmla="*/ 68 h 237"/>
                <a:gd name="T48" fmla="*/ 119 w 119"/>
                <a:gd name="T49" fmla="*/ 50 h 237"/>
                <a:gd name="T50" fmla="*/ 83 w 119"/>
                <a:gd name="T51" fmla="*/ 29 h 237"/>
                <a:gd name="T52" fmla="*/ 72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9"/>
                <a:gd name="T82" fmla="*/ 0 h 237"/>
                <a:gd name="T83" fmla="*/ 119 w 119"/>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2878" name="Freeform 14"/>
            <p:cNvSpPr>
              <a:spLocks/>
            </p:cNvSpPr>
            <p:nvPr/>
          </p:nvSpPr>
          <p:spPr bwMode="auto">
            <a:xfrm>
              <a:off x="-922" y="1416"/>
              <a:ext cx="143" cy="219"/>
            </a:xfrm>
            <a:custGeom>
              <a:avLst/>
              <a:gdLst>
                <a:gd name="T0" fmla="*/ 64 w 155"/>
                <a:gd name="T1" fmla="*/ 0 h 273"/>
                <a:gd name="T2" fmla="*/ 55 w 155"/>
                <a:gd name="T3" fmla="*/ 51 h 273"/>
                <a:gd name="T4" fmla="*/ 0 w 155"/>
                <a:gd name="T5" fmla="*/ 84 h 273"/>
                <a:gd name="T6" fmla="*/ 44 w 155"/>
                <a:gd name="T7" fmla="*/ 104 h 273"/>
                <a:gd name="T8" fmla="*/ 46 w 155"/>
                <a:gd name="T9" fmla="*/ 117 h 273"/>
                <a:gd name="T10" fmla="*/ 50 w 155"/>
                <a:gd name="T11" fmla="*/ 155 h 273"/>
                <a:gd name="T12" fmla="*/ 58 w 155"/>
                <a:gd name="T13" fmla="*/ 209 h 273"/>
                <a:gd name="T14" fmla="*/ 70 w 155"/>
                <a:gd name="T15" fmla="*/ 273 h 273"/>
                <a:gd name="T16" fmla="*/ 71 w 155"/>
                <a:gd name="T17" fmla="*/ 258 h 273"/>
                <a:gd name="T18" fmla="*/ 74 w 155"/>
                <a:gd name="T19" fmla="*/ 222 h 273"/>
                <a:gd name="T20" fmla="*/ 83 w 155"/>
                <a:gd name="T21" fmla="*/ 182 h 273"/>
                <a:gd name="T22" fmla="*/ 97 w 155"/>
                <a:gd name="T23" fmla="*/ 150 h 273"/>
                <a:gd name="T24" fmla="*/ 98 w 155"/>
                <a:gd name="T25" fmla="*/ 152 h 273"/>
                <a:gd name="T26" fmla="*/ 104 w 155"/>
                <a:gd name="T27" fmla="*/ 155 h 273"/>
                <a:gd name="T28" fmla="*/ 113 w 155"/>
                <a:gd name="T29" fmla="*/ 159 h 273"/>
                <a:gd name="T30" fmla="*/ 124 w 155"/>
                <a:gd name="T31" fmla="*/ 167 h 273"/>
                <a:gd name="T32" fmla="*/ 133 w 155"/>
                <a:gd name="T33" fmla="*/ 176 h 273"/>
                <a:gd name="T34" fmla="*/ 143 w 155"/>
                <a:gd name="T35" fmla="*/ 185 h 273"/>
                <a:gd name="T36" fmla="*/ 151 w 155"/>
                <a:gd name="T37" fmla="*/ 195 h 273"/>
                <a:gd name="T38" fmla="*/ 155 w 155"/>
                <a:gd name="T39" fmla="*/ 207 h 273"/>
                <a:gd name="T40" fmla="*/ 154 w 155"/>
                <a:gd name="T41" fmla="*/ 194 h 273"/>
                <a:gd name="T42" fmla="*/ 149 w 155"/>
                <a:gd name="T43" fmla="*/ 159 h 273"/>
                <a:gd name="T44" fmla="*/ 139 w 155"/>
                <a:gd name="T45" fmla="*/ 119 h 273"/>
                <a:gd name="T46" fmla="*/ 124 w 155"/>
                <a:gd name="T47" fmla="*/ 81 h 273"/>
                <a:gd name="T48" fmla="*/ 149 w 155"/>
                <a:gd name="T49" fmla="*/ 47 h 273"/>
                <a:gd name="T50" fmla="*/ 98 w 155"/>
                <a:gd name="T51" fmla="*/ 42 h 273"/>
                <a:gd name="T52" fmla="*/ 64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5"/>
                <a:gd name="T82" fmla="*/ 0 h 273"/>
                <a:gd name="T83" fmla="*/ 155 w 155"/>
                <a:gd name="T84" fmla="*/ 273 h 27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2879" name="Freeform 15"/>
            <p:cNvSpPr>
              <a:spLocks/>
            </p:cNvSpPr>
            <p:nvPr/>
          </p:nvSpPr>
          <p:spPr bwMode="auto">
            <a:xfrm>
              <a:off x="-1255" y="2388"/>
              <a:ext cx="143" cy="219"/>
            </a:xfrm>
            <a:custGeom>
              <a:avLst/>
              <a:gdLst>
                <a:gd name="T0" fmla="*/ 64 w 156"/>
                <a:gd name="T1" fmla="*/ 0 h 271"/>
                <a:gd name="T2" fmla="*/ 55 w 156"/>
                <a:gd name="T3" fmla="*/ 52 h 271"/>
                <a:gd name="T4" fmla="*/ 0 w 156"/>
                <a:gd name="T5" fmla="*/ 85 h 271"/>
                <a:gd name="T6" fmla="*/ 45 w 156"/>
                <a:gd name="T7" fmla="*/ 103 h 271"/>
                <a:gd name="T8" fmla="*/ 46 w 156"/>
                <a:gd name="T9" fmla="*/ 117 h 271"/>
                <a:gd name="T10" fmla="*/ 51 w 156"/>
                <a:gd name="T11" fmla="*/ 154 h 271"/>
                <a:gd name="T12" fmla="*/ 58 w 156"/>
                <a:gd name="T13" fmla="*/ 208 h 271"/>
                <a:gd name="T14" fmla="*/ 70 w 156"/>
                <a:gd name="T15" fmla="*/ 271 h 271"/>
                <a:gd name="T16" fmla="*/ 72 w 156"/>
                <a:gd name="T17" fmla="*/ 256 h 271"/>
                <a:gd name="T18" fmla="*/ 75 w 156"/>
                <a:gd name="T19" fmla="*/ 222 h 271"/>
                <a:gd name="T20" fmla="*/ 84 w 156"/>
                <a:gd name="T21" fmla="*/ 181 h 271"/>
                <a:gd name="T22" fmla="*/ 97 w 156"/>
                <a:gd name="T23" fmla="*/ 150 h 271"/>
                <a:gd name="T24" fmla="*/ 100 w 156"/>
                <a:gd name="T25" fmla="*/ 151 h 271"/>
                <a:gd name="T26" fmla="*/ 106 w 156"/>
                <a:gd name="T27" fmla="*/ 154 h 271"/>
                <a:gd name="T28" fmla="*/ 114 w 156"/>
                <a:gd name="T29" fmla="*/ 159 h 271"/>
                <a:gd name="T30" fmla="*/ 124 w 156"/>
                <a:gd name="T31" fmla="*/ 166 h 271"/>
                <a:gd name="T32" fmla="*/ 135 w 156"/>
                <a:gd name="T33" fmla="*/ 175 h 271"/>
                <a:gd name="T34" fmla="*/ 144 w 156"/>
                <a:gd name="T35" fmla="*/ 184 h 271"/>
                <a:gd name="T36" fmla="*/ 151 w 156"/>
                <a:gd name="T37" fmla="*/ 195 h 271"/>
                <a:gd name="T38" fmla="*/ 156 w 156"/>
                <a:gd name="T39" fmla="*/ 207 h 271"/>
                <a:gd name="T40" fmla="*/ 154 w 156"/>
                <a:gd name="T41" fmla="*/ 193 h 271"/>
                <a:gd name="T42" fmla="*/ 150 w 156"/>
                <a:gd name="T43" fmla="*/ 160 h 271"/>
                <a:gd name="T44" fmla="*/ 139 w 156"/>
                <a:gd name="T45" fmla="*/ 118 h 271"/>
                <a:gd name="T46" fmla="*/ 124 w 156"/>
                <a:gd name="T47" fmla="*/ 82 h 271"/>
                <a:gd name="T48" fmla="*/ 150 w 156"/>
                <a:gd name="T49" fmla="*/ 48 h 271"/>
                <a:gd name="T50" fmla="*/ 99 w 156"/>
                <a:gd name="T51" fmla="*/ 42 h 271"/>
                <a:gd name="T52" fmla="*/ 64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6"/>
                <a:gd name="T82" fmla="*/ 0 h 271"/>
                <a:gd name="T83" fmla="*/ 156 w 156"/>
                <a:gd name="T84" fmla="*/ 271 h 2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2880" name="Freeform 16"/>
            <p:cNvSpPr>
              <a:spLocks/>
            </p:cNvSpPr>
            <p:nvPr/>
          </p:nvSpPr>
          <p:spPr bwMode="auto">
            <a:xfrm>
              <a:off x="-1222" y="1522"/>
              <a:ext cx="58" cy="87"/>
            </a:xfrm>
            <a:custGeom>
              <a:avLst/>
              <a:gdLst>
                <a:gd name="T0" fmla="*/ 19 w 64"/>
                <a:gd name="T1" fmla="*/ 0 h 108"/>
                <a:gd name="T2" fmla="*/ 16 w 64"/>
                <a:gd name="T3" fmla="*/ 29 h 108"/>
                <a:gd name="T4" fmla="*/ 0 w 64"/>
                <a:gd name="T5" fmla="*/ 44 h 108"/>
                <a:gd name="T6" fmla="*/ 19 w 64"/>
                <a:gd name="T7" fmla="*/ 53 h 108"/>
                <a:gd name="T8" fmla="*/ 19 w 64"/>
                <a:gd name="T9" fmla="*/ 108 h 108"/>
                <a:gd name="T10" fmla="*/ 34 w 64"/>
                <a:gd name="T11" fmla="*/ 66 h 108"/>
                <a:gd name="T12" fmla="*/ 64 w 64"/>
                <a:gd name="T13" fmla="*/ 90 h 108"/>
                <a:gd name="T14" fmla="*/ 42 w 64"/>
                <a:gd name="T15" fmla="*/ 44 h 108"/>
                <a:gd name="T16" fmla="*/ 61 w 64"/>
                <a:gd name="T17" fmla="*/ 21 h 108"/>
                <a:gd name="T18" fmla="*/ 37 w 64"/>
                <a:gd name="T19" fmla="*/ 24 h 108"/>
                <a:gd name="T20" fmla="*/ 19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108"/>
                <a:gd name="T35" fmla="*/ 64 w 64"/>
                <a:gd name="T36" fmla="*/ 108 h 1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2881" name="Freeform 17"/>
            <p:cNvSpPr>
              <a:spLocks/>
            </p:cNvSpPr>
            <p:nvPr/>
          </p:nvSpPr>
          <p:spPr bwMode="auto">
            <a:xfrm>
              <a:off x="-1185" y="2050"/>
              <a:ext cx="86" cy="108"/>
            </a:xfrm>
            <a:custGeom>
              <a:avLst/>
              <a:gdLst>
                <a:gd name="T0" fmla="*/ 47 w 93"/>
                <a:gd name="T1" fmla="*/ 0 h 136"/>
                <a:gd name="T2" fmla="*/ 30 w 93"/>
                <a:gd name="T3" fmla="*/ 34 h 136"/>
                <a:gd name="T4" fmla="*/ 3 w 93"/>
                <a:gd name="T5" fmla="*/ 48 h 136"/>
                <a:gd name="T6" fmla="*/ 23 w 93"/>
                <a:gd name="T7" fmla="*/ 67 h 136"/>
                <a:gd name="T8" fmla="*/ 0 w 93"/>
                <a:gd name="T9" fmla="*/ 136 h 136"/>
                <a:gd name="T10" fmla="*/ 38 w 93"/>
                <a:gd name="T11" fmla="*/ 90 h 136"/>
                <a:gd name="T12" fmla="*/ 68 w 93"/>
                <a:gd name="T13" fmla="*/ 133 h 136"/>
                <a:gd name="T14" fmla="*/ 57 w 93"/>
                <a:gd name="T15" fmla="*/ 66 h 136"/>
                <a:gd name="T16" fmla="*/ 93 w 93"/>
                <a:gd name="T17" fmla="*/ 43 h 136"/>
                <a:gd name="T18" fmla="*/ 62 w 93"/>
                <a:gd name="T19" fmla="*/ 37 h 136"/>
                <a:gd name="T20" fmla="*/ 47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136"/>
                <a:gd name="T35" fmla="*/ 93 w 93"/>
                <a:gd name="T36" fmla="*/ 136 h 1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2882" name="Freeform 18"/>
            <p:cNvSpPr>
              <a:spLocks/>
            </p:cNvSpPr>
            <p:nvPr/>
          </p:nvSpPr>
          <p:spPr bwMode="auto">
            <a:xfrm>
              <a:off x="-725" y="1636"/>
              <a:ext cx="53" cy="62"/>
            </a:xfrm>
            <a:custGeom>
              <a:avLst/>
              <a:gdLst>
                <a:gd name="T0" fmla="*/ 47 w 58"/>
                <a:gd name="T1" fmla="*/ 0 h 76"/>
                <a:gd name="T2" fmla="*/ 31 w 58"/>
                <a:gd name="T3" fmla="*/ 21 h 76"/>
                <a:gd name="T4" fmla="*/ 7 w 58"/>
                <a:gd name="T5" fmla="*/ 16 h 76"/>
                <a:gd name="T6" fmla="*/ 13 w 58"/>
                <a:gd name="T7" fmla="*/ 39 h 76"/>
                <a:gd name="T8" fmla="*/ 0 w 58"/>
                <a:gd name="T9" fmla="*/ 69 h 76"/>
                <a:gd name="T10" fmla="*/ 20 w 58"/>
                <a:gd name="T11" fmla="*/ 58 h 76"/>
                <a:gd name="T12" fmla="*/ 34 w 58"/>
                <a:gd name="T13" fmla="*/ 76 h 76"/>
                <a:gd name="T14" fmla="*/ 41 w 58"/>
                <a:gd name="T15" fmla="*/ 55 h 76"/>
                <a:gd name="T16" fmla="*/ 58 w 58"/>
                <a:gd name="T17" fmla="*/ 45 h 76"/>
                <a:gd name="T18" fmla="*/ 47 w 58"/>
                <a:gd name="T19" fmla="*/ 34 h 76"/>
                <a:gd name="T20" fmla="*/ 47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76"/>
                <a:gd name="T35" fmla="*/ 58 w 58"/>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2883" name="Freeform 19"/>
            <p:cNvSpPr>
              <a:spLocks/>
            </p:cNvSpPr>
            <p:nvPr/>
          </p:nvSpPr>
          <p:spPr bwMode="auto">
            <a:xfrm>
              <a:off x="-800" y="1961"/>
              <a:ext cx="54" cy="61"/>
            </a:xfrm>
            <a:custGeom>
              <a:avLst/>
              <a:gdLst>
                <a:gd name="T0" fmla="*/ 50 w 59"/>
                <a:gd name="T1" fmla="*/ 0 h 77"/>
                <a:gd name="T2" fmla="*/ 32 w 59"/>
                <a:gd name="T3" fmla="*/ 20 h 77"/>
                <a:gd name="T4" fmla="*/ 8 w 59"/>
                <a:gd name="T5" fmla="*/ 17 h 77"/>
                <a:gd name="T6" fmla="*/ 15 w 59"/>
                <a:gd name="T7" fmla="*/ 39 h 77"/>
                <a:gd name="T8" fmla="*/ 0 w 59"/>
                <a:gd name="T9" fmla="*/ 69 h 77"/>
                <a:gd name="T10" fmla="*/ 21 w 59"/>
                <a:gd name="T11" fmla="*/ 57 h 77"/>
                <a:gd name="T12" fmla="*/ 35 w 59"/>
                <a:gd name="T13" fmla="*/ 77 h 77"/>
                <a:gd name="T14" fmla="*/ 42 w 59"/>
                <a:gd name="T15" fmla="*/ 54 h 77"/>
                <a:gd name="T16" fmla="*/ 59 w 59"/>
                <a:gd name="T17" fmla="*/ 45 h 77"/>
                <a:gd name="T18" fmla="*/ 48 w 59"/>
                <a:gd name="T19" fmla="*/ 35 h 77"/>
                <a:gd name="T20" fmla="*/ 50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7"/>
                <a:gd name="T35" fmla="*/ 59 w 59"/>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2884" name="Freeform 20"/>
            <p:cNvSpPr>
              <a:spLocks/>
            </p:cNvSpPr>
            <p:nvPr/>
          </p:nvSpPr>
          <p:spPr bwMode="auto">
            <a:xfrm>
              <a:off x="-1490" y="1385"/>
              <a:ext cx="58" cy="67"/>
            </a:xfrm>
            <a:custGeom>
              <a:avLst/>
              <a:gdLst>
                <a:gd name="T0" fmla="*/ 18 w 62"/>
                <a:gd name="T1" fmla="*/ 0 h 83"/>
                <a:gd name="T2" fmla="*/ 21 w 62"/>
                <a:gd name="T3" fmla="*/ 27 h 83"/>
                <a:gd name="T4" fmla="*/ 0 w 62"/>
                <a:gd name="T5" fmla="*/ 42 h 83"/>
                <a:gd name="T6" fmla="*/ 22 w 62"/>
                <a:gd name="T7" fmla="*/ 53 h 83"/>
                <a:gd name="T8" fmla="*/ 34 w 62"/>
                <a:gd name="T9" fmla="*/ 83 h 83"/>
                <a:gd name="T10" fmla="*/ 40 w 62"/>
                <a:gd name="T11" fmla="*/ 60 h 83"/>
                <a:gd name="T12" fmla="*/ 62 w 62"/>
                <a:gd name="T13" fmla="*/ 63 h 83"/>
                <a:gd name="T14" fmla="*/ 52 w 62"/>
                <a:gd name="T15" fmla="*/ 44 h 83"/>
                <a:gd name="T16" fmla="*/ 56 w 62"/>
                <a:gd name="T17" fmla="*/ 24 h 83"/>
                <a:gd name="T18" fmla="*/ 41 w 62"/>
                <a:gd name="T19" fmla="*/ 26 h 83"/>
                <a:gd name="T20" fmla="*/ 18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
                <a:gd name="T34" fmla="*/ 0 h 83"/>
                <a:gd name="T35" fmla="*/ 62 w 62"/>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2885" name="Freeform 21"/>
            <p:cNvSpPr>
              <a:spLocks/>
            </p:cNvSpPr>
            <p:nvPr/>
          </p:nvSpPr>
          <p:spPr bwMode="auto">
            <a:xfrm>
              <a:off x="-1512" y="1859"/>
              <a:ext cx="54" cy="61"/>
            </a:xfrm>
            <a:custGeom>
              <a:avLst/>
              <a:gdLst>
                <a:gd name="T0" fmla="*/ 48 w 59"/>
                <a:gd name="T1" fmla="*/ 0 h 75"/>
                <a:gd name="T2" fmla="*/ 32 w 59"/>
                <a:gd name="T3" fmla="*/ 19 h 75"/>
                <a:gd name="T4" fmla="*/ 8 w 59"/>
                <a:gd name="T5" fmla="*/ 15 h 75"/>
                <a:gd name="T6" fmla="*/ 14 w 59"/>
                <a:gd name="T7" fmla="*/ 37 h 75"/>
                <a:gd name="T8" fmla="*/ 0 w 59"/>
                <a:gd name="T9" fmla="*/ 69 h 75"/>
                <a:gd name="T10" fmla="*/ 21 w 59"/>
                <a:gd name="T11" fmla="*/ 57 h 75"/>
                <a:gd name="T12" fmla="*/ 35 w 59"/>
                <a:gd name="T13" fmla="*/ 75 h 75"/>
                <a:gd name="T14" fmla="*/ 42 w 59"/>
                <a:gd name="T15" fmla="*/ 54 h 75"/>
                <a:gd name="T16" fmla="*/ 59 w 59"/>
                <a:gd name="T17" fmla="*/ 43 h 75"/>
                <a:gd name="T18" fmla="*/ 48 w 59"/>
                <a:gd name="T19" fmla="*/ 34 h 75"/>
                <a:gd name="T20" fmla="*/ 48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5"/>
                <a:gd name="T35" fmla="*/ 59 w 59"/>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2886" name="Freeform 22"/>
            <p:cNvSpPr>
              <a:spLocks/>
            </p:cNvSpPr>
            <p:nvPr/>
          </p:nvSpPr>
          <p:spPr bwMode="auto">
            <a:xfrm>
              <a:off x="-1139" y="1211"/>
              <a:ext cx="108" cy="190"/>
            </a:xfrm>
            <a:custGeom>
              <a:avLst/>
              <a:gdLst>
                <a:gd name="T0" fmla="*/ 72 w 119"/>
                <a:gd name="T1" fmla="*/ 0 h 237"/>
                <a:gd name="T2" fmla="*/ 42 w 119"/>
                <a:gd name="T3" fmla="*/ 27 h 237"/>
                <a:gd name="T4" fmla="*/ 12 w 119"/>
                <a:gd name="T5" fmla="*/ 35 h 237"/>
                <a:gd name="T6" fmla="*/ 35 w 119"/>
                <a:gd name="T7" fmla="*/ 59 h 237"/>
                <a:gd name="T8" fmla="*/ 32 w 119"/>
                <a:gd name="T9" fmla="*/ 68 h 237"/>
                <a:gd name="T10" fmla="*/ 24 w 119"/>
                <a:gd name="T11" fmla="*/ 89 h 237"/>
                <a:gd name="T12" fmla="*/ 14 w 119"/>
                <a:gd name="T13" fmla="*/ 119 h 237"/>
                <a:gd name="T14" fmla="*/ 0 w 119"/>
                <a:gd name="T15" fmla="*/ 150 h 237"/>
                <a:gd name="T16" fmla="*/ 2 w 119"/>
                <a:gd name="T17" fmla="*/ 147 h 237"/>
                <a:gd name="T18" fmla="*/ 5 w 119"/>
                <a:gd name="T19" fmla="*/ 141 h 237"/>
                <a:gd name="T20" fmla="*/ 9 w 119"/>
                <a:gd name="T21" fmla="*/ 134 h 237"/>
                <a:gd name="T22" fmla="*/ 15 w 119"/>
                <a:gd name="T23" fmla="*/ 123 h 237"/>
                <a:gd name="T24" fmla="*/ 23 w 119"/>
                <a:gd name="T25" fmla="*/ 113 h 237"/>
                <a:gd name="T26" fmla="*/ 30 w 119"/>
                <a:gd name="T27" fmla="*/ 102 h 237"/>
                <a:gd name="T28" fmla="*/ 39 w 119"/>
                <a:gd name="T29" fmla="*/ 93 h 237"/>
                <a:gd name="T30" fmla="*/ 48 w 119"/>
                <a:gd name="T31" fmla="*/ 89 h 237"/>
                <a:gd name="T32" fmla="*/ 51 w 119"/>
                <a:gd name="T33" fmla="*/ 105 h 237"/>
                <a:gd name="T34" fmla="*/ 56 w 119"/>
                <a:gd name="T35" fmla="*/ 144 h 237"/>
                <a:gd name="T36" fmla="*/ 56 w 119"/>
                <a:gd name="T37" fmla="*/ 194 h 237"/>
                <a:gd name="T38" fmla="*/ 50 w 119"/>
                <a:gd name="T39" fmla="*/ 237 h 237"/>
                <a:gd name="T40" fmla="*/ 54 w 119"/>
                <a:gd name="T41" fmla="*/ 215 h 237"/>
                <a:gd name="T42" fmla="*/ 65 w 119"/>
                <a:gd name="T43" fmla="*/ 164 h 237"/>
                <a:gd name="T44" fmla="*/ 75 w 119"/>
                <a:gd name="T45" fmla="*/ 107 h 237"/>
                <a:gd name="T46" fmla="*/ 80 w 119"/>
                <a:gd name="T47" fmla="*/ 68 h 237"/>
                <a:gd name="T48" fmla="*/ 119 w 119"/>
                <a:gd name="T49" fmla="*/ 50 h 237"/>
                <a:gd name="T50" fmla="*/ 83 w 119"/>
                <a:gd name="T51" fmla="*/ 29 h 237"/>
                <a:gd name="T52" fmla="*/ 72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9"/>
                <a:gd name="T82" fmla="*/ 0 h 237"/>
                <a:gd name="T83" fmla="*/ 119 w 119"/>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2887" name="Freeform 23"/>
            <p:cNvSpPr>
              <a:spLocks/>
            </p:cNvSpPr>
            <p:nvPr/>
          </p:nvSpPr>
          <p:spPr bwMode="auto">
            <a:xfrm>
              <a:off x="-1314" y="2139"/>
              <a:ext cx="52" cy="62"/>
            </a:xfrm>
            <a:custGeom>
              <a:avLst/>
              <a:gdLst>
                <a:gd name="T0" fmla="*/ 50 w 59"/>
                <a:gd name="T1" fmla="*/ 0 h 77"/>
                <a:gd name="T2" fmla="*/ 32 w 59"/>
                <a:gd name="T3" fmla="*/ 20 h 77"/>
                <a:gd name="T4" fmla="*/ 8 w 59"/>
                <a:gd name="T5" fmla="*/ 17 h 77"/>
                <a:gd name="T6" fmla="*/ 15 w 59"/>
                <a:gd name="T7" fmla="*/ 39 h 77"/>
                <a:gd name="T8" fmla="*/ 0 w 59"/>
                <a:gd name="T9" fmla="*/ 69 h 77"/>
                <a:gd name="T10" fmla="*/ 21 w 59"/>
                <a:gd name="T11" fmla="*/ 57 h 77"/>
                <a:gd name="T12" fmla="*/ 35 w 59"/>
                <a:gd name="T13" fmla="*/ 77 h 77"/>
                <a:gd name="T14" fmla="*/ 42 w 59"/>
                <a:gd name="T15" fmla="*/ 54 h 77"/>
                <a:gd name="T16" fmla="*/ 59 w 59"/>
                <a:gd name="T17" fmla="*/ 45 h 77"/>
                <a:gd name="T18" fmla="*/ 48 w 59"/>
                <a:gd name="T19" fmla="*/ 35 h 77"/>
                <a:gd name="T20" fmla="*/ 50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7"/>
                <a:gd name="T35" fmla="*/ 59 w 59"/>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2888" name="Freeform 24"/>
            <p:cNvSpPr>
              <a:spLocks/>
            </p:cNvSpPr>
            <p:nvPr/>
          </p:nvSpPr>
          <p:spPr bwMode="auto">
            <a:xfrm>
              <a:off x="-1578" y="1056"/>
              <a:ext cx="232" cy="309"/>
            </a:xfrm>
            <a:custGeom>
              <a:avLst/>
              <a:gdLst>
                <a:gd name="T0" fmla="*/ 67 w 254"/>
                <a:gd name="T1" fmla="*/ 266 h 383"/>
                <a:gd name="T2" fmla="*/ 64 w 254"/>
                <a:gd name="T3" fmla="*/ 253 h 383"/>
                <a:gd name="T4" fmla="*/ 58 w 254"/>
                <a:gd name="T5" fmla="*/ 221 h 383"/>
                <a:gd name="T6" fmla="*/ 57 w 254"/>
                <a:gd name="T7" fmla="*/ 184 h 383"/>
                <a:gd name="T8" fmla="*/ 64 w 254"/>
                <a:gd name="T9" fmla="*/ 154 h 383"/>
                <a:gd name="T10" fmla="*/ 0 w 254"/>
                <a:gd name="T11" fmla="*/ 127 h 383"/>
                <a:gd name="T12" fmla="*/ 79 w 254"/>
                <a:gd name="T13" fmla="*/ 93 h 383"/>
                <a:gd name="T14" fmla="*/ 130 w 254"/>
                <a:gd name="T15" fmla="*/ 0 h 383"/>
                <a:gd name="T16" fmla="*/ 176 w 254"/>
                <a:gd name="T17" fmla="*/ 69 h 383"/>
                <a:gd name="T18" fmla="*/ 254 w 254"/>
                <a:gd name="T19" fmla="*/ 75 h 383"/>
                <a:gd name="T20" fmla="*/ 197 w 254"/>
                <a:gd name="T21" fmla="*/ 127 h 383"/>
                <a:gd name="T22" fmla="*/ 203 w 254"/>
                <a:gd name="T23" fmla="*/ 151 h 383"/>
                <a:gd name="T24" fmla="*/ 217 w 254"/>
                <a:gd name="T25" fmla="*/ 211 h 383"/>
                <a:gd name="T26" fmla="*/ 230 w 254"/>
                <a:gd name="T27" fmla="*/ 284 h 383"/>
                <a:gd name="T28" fmla="*/ 236 w 254"/>
                <a:gd name="T29" fmla="*/ 352 h 383"/>
                <a:gd name="T30" fmla="*/ 235 w 254"/>
                <a:gd name="T31" fmla="*/ 383 h 383"/>
                <a:gd name="T32" fmla="*/ 233 w 254"/>
                <a:gd name="T33" fmla="*/ 376 h 383"/>
                <a:gd name="T34" fmla="*/ 232 w 254"/>
                <a:gd name="T35" fmla="*/ 355 h 383"/>
                <a:gd name="T36" fmla="*/ 230 w 254"/>
                <a:gd name="T37" fmla="*/ 343 h 383"/>
                <a:gd name="T38" fmla="*/ 227 w 254"/>
                <a:gd name="T39" fmla="*/ 337 h 383"/>
                <a:gd name="T40" fmla="*/ 221 w 254"/>
                <a:gd name="T41" fmla="*/ 323 h 383"/>
                <a:gd name="T42" fmla="*/ 212 w 254"/>
                <a:gd name="T43" fmla="*/ 302 h 383"/>
                <a:gd name="T44" fmla="*/ 199 w 254"/>
                <a:gd name="T45" fmla="*/ 277 h 383"/>
                <a:gd name="T46" fmla="*/ 185 w 254"/>
                <a:gd name="T47" fmla="*/ 248 h 383"/>
                <a:gd name="T48" fmla="*/ 169 w 254"/>
                <a:gd name="T49" fmla="*/ 221 h 383"/>
                <a:gd name="T50" fmla="*/ 152 w 254"/>
                <a:gd name="T51" fmla="*/ 196 h 383"/>
                <a:gd name="T52" fmla="*/ 136 w 254"/>
                <a:gd name="T53" fmla="*/ 175 h 383"/>
                <a:gd name="T54" fmla="*/ 133 w 254"/>
                <a:gd name="T55" fmla="*/ 176 h 383"/>
                <a:gd name="T56" fmla="*/ 125 w 254"/>
                <a:gd name="T57" fmla="*/ 181 h 383"/>
                <a:gd name="T58" fmla="*/ 113 w 254"/>
                <a:gd name="T59" fmla="*/ 188 h 383"/>
                <a:gd name="T60" fmla="*/ 100 w 254"/>
                <a:gd name="T61" fmla="*/ 197 h 383"/>
                <a:gd name="T62" fmla="*/ 88 w 254"/>
                <a:gd name="T63" fmla="*/ 211 h 383"/>
                <a:gd name="T64" fmla="*/ 76 w 254"/>
                <a:gd name="T65" fmla="*/ 227 h 383"/>
                <a:gd name="T66" fmla="*/ 69 w 254"/>
                <a:gd name="T67" fmla="*/ 245 h 383"/>
                <a:gd name="T68" fmla="*/ 67 w 254"/>
                <a:gd name="T69" fmla="*/ 266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383"/>
                <a:gd name="T107" fmla="*/ 254 w 254"/>
                <a:gd name="T108" fmla="*/ 383 h 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92866" name="Rectangle 2"/>
          <p:cNvSpPr>
            <a:spLocks noGrp="1" noChangeArrowheads="1"/>
          </p:cNvSpPr>
          <p:nvPr>
            <p:ph type="title"/>
          </p:nvPr>
        </p:nvSpPr>
        <p:spPr>
          <a:xfrm>
            <a:off x="488868" y="838200"/>
            <a:ext cx="8001000" cy="1938337"/>
          </a:xfrm>
        </p:spPr>
        <p:txBody>
          <a:bodyPr/>
          <a:lstStyle/>
          <a:p>
            <a:pPr algn="ctr" eaLnBrk="1" hangingPunct="1"/>
            <a:r>
              <a:rPr lang="en-US" sz="4000" b="0" dirty="0">
                <a:solidFill>
                  <a:schemeClr val="accent5">
                    <a:lumMod val="40000"/>
                    <a:lumOff val="60000"/>
                  </a:schemeClr>
                </a:solidFill>
                <a:latin typeface="Tahoma" pitchFamily="34" charset="0"/>
                <a:ea typeface="Tahoma" pitchFamily="34" charset="0"/>
                <a:cs typeface="Tahoma" pitchFamily="34" charset="0"/>
              </a:rPr>
              <a:t>The need to use drugs </a:t>
            </a:r>
            <a:r>
              <a:rPr lang="en-US" sz="4000" b="0" dirty="0" smtClean="0">
                <a:solidFill>
                  <a:schemeClr val="accent5">
                    <a:lumMod val="40000"/>
                    <a:lumOff val="60000"/>
                  </a:schemeClr>
                </a:solidFill>
                <a:latin typeface="Tahoma" pitchFamily="34" charset="0"/>
                <a:ea typeface="Tahoma" pitchFamily="34" charset="0"/>
                <a:cs typeface="Tahoma" pitchFamily="34" charset="0"/>
              </a:rPr>
              <a:t>to temporarily </a:t>
            </a:r>
            <a:r>
              <a:rPr lang="en-US" sz="4000" b="0" dirty="0">
                <a:solidFill>
                  <a:schemeClr val="accent5">
                    <a:lumMod val="40000"/>
                    <a:lumOff val="60000"/>
                  </a:schemeClr>
                </a:solidFill>
                <a:latin typeface="Tahoma" pitchFamily="34" charset="0"/>
                <a:ea typeface="Tahoma" pitchFamily="34" charset="0"/>
                <a:cs typeface="Tahoma" pitchFamily="34" charset="0"/>
              </a:rPr>
              <a:t>alleviate </a:t>
            </a:r>
            <a:r>
              <a:rPr lang="en-US" sz="4000" b="0" dirty="0" smtClean="0">
                <a:solidFill>
                  <a:schemeClr val="accent5">
                    <a:lumMod val="40000"/>
                    <a:lumOff val="60000"/>
                  </a:schemeClr>
                </a:solidFill>
                <a:latin typeface="Tahoma" pitchFamily="34" charset="0"/>
                <a:ea typeface="Tahoma" pitchFamily="34" charset="0"/>
                <a:cs typeface="Tahoma" pitchFamily="34" charset="0"/>
              </a:rPr>
              <a:t>problems, </a:t>
            </a:r>
            <a:r>
              <a:rPr lang="en-US" sz="4000" b="0" dirty="0">
                <a:solidFill>
                  <a:schemeClr val="accent5">
                    <a:lumMod val="40000"/>
                    <a:lumOff val="60000"/>
                  </a:schemeClr>
                </a:solidFill>
                <a:latin typeface="Tahoma" pitchFamily="34" charset="0"/>
                <a:ea typeface="Tahoma" pitchFamily="34" charset="0"/>
                <a:cs typeface="Tahoma" pitchFamily="34" charset="0"/>
              </a:rPr>
              <a:t>is no longer there !</a:t>
            </a:r>
          </a:p>
        </p:txBody>
      </p:sp>
      <p:pic>
        <p:nvPicPr>
          <p:cNvPr id="157699" name="Picture 3" descr="C:\Users\thomasn\Pictures\Thinkstock hmpix4\Thinkstock Nancy\people\Groups\134028063.jpg"/>
          <p:cNvPicPr>
            <a:picLocks noChangeAspect="1" noChangeArrowheads="1"/>
          </p:cNvPicPr>
          <p:nvPr/>
        </p:nvPicPr>
        <p:blipFill rotWithShape="1">
          <a:blip r:embed="rId2">
            <a:extLst>
              <a:ext uri="{28A0092B-C50C-407E-A947-70E740481C1C}">
                <a14:useLocalDpi xmlns:a14="http://schemas.microsoft.com/office/drawing/2010/main" val="0"/>
              </a:ext>
            </a:extLst>
          </a:blip>
          <a:srcRect l="4916" t="4311" r="13354" b="36830"/>
          <a:stretch/>
        </p:blipFill>
        <p:spPr bwMode="auto">
          <a:xfrm>
            <a:off x="1675688" y="3048000"/>
            <a:ext cx="5791912" cy="277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10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950481" y="6476999"/>
            <a:ext cx="5507719" cy="274320"/>
          </a:xfrm>
        </p:spPr>
        <p:txBody>
          <a:bodyPr/>
          <a:lstStyle/>
          <a:p>
            <a:pPr algn="r">
              <a:defRPr/>
            </a:pPr>
            <a:r>
              <a:rPr lang="en-US" dirty="0" smtClean="0"/>
              <a:t>Youth Alive – </a:t>
            </a:r>
            <a:r>
              <a:rPr lang="en-US" dirty="0" smtClean="0">
                <a:latin typeface="Times New Roman" pitchFamily="18" charset="0"/>
              </a:rPr>
              <a:t>Reducing </a:t>
            </a:r>
            <a:r>
              <a:rPr lang="en-US" i="1" dirty="0" smtClean="0">
                <a:latin typeface="Times New Roman" pitchFamily="18" charset="0"/>
              </a:rPr>
              <a:t>at risk</a:t>
            </a:r>
            <a:r>
              <a:rPr lang="en-US" dirty="0" smtClean="0">
                <a:latin typeface="Times New Roman" pitchFamily="18" charset="0"/>
              </a:rPr>
              <a:t> Behaviors</a:t>
            </a:r>
            <a:endParaRPr lang="en-US" dirty="0">
              <a:latin typeface="Times New Roman" pitchFamily="18" charset="0"/>
            </a:endParaRPr>
          </a:p>
        </p:txBody>
      </p:sp>
      <p:sp>
        <p:nvSpPr>
          <p:cNvPr id="4" name="Slide Number Placeholder 3"/>
          <p:cNvSpPr>
            <a:spLocks noGrp="1"/>
          </p:cNvSpPr>
          <p:nvPr>
            <p:ph type="sldNum" sz="quarter" idx="12"/>
          </p:nvPr>
        </p:nvSpPr>
        <p:spPr/>
        <p:txBody>
          <a:bodyPr/>
          <a:lstStyle/>
          <a:p>
            <a:pPr>
              <a:defRPr/>
            </a:pPr>
            <a:fld id="{63B4AB25-14FB-4DE2-925B-4C1836C58376}" type="slidenum">
              <a:rPr lang="en-US" smtClean="0"/>
              <a:pPr>
                <a:defRPr/>
              </a:pPr>
              <a:t>107</a:t>
            </a:fld>
            <a:endParaRPr lang="en-US"/>
          </a:p>
        </p:txBody>
      </p:sp>
      <p:pic>
        <p:nvPicPr>
          <p:cNvPr id="5" name="Picture 43" descr="Circle People Candle holder"/>
          <p:cNvPicPr>
            <a:picLocks noChangeAspect="1" noChangeArrowheads="1"/>
          </p:cNvPicPr>
          <p:nvPr/>
        </p:nvPicPr>
        <p:blipFill>
          <a:blip r:embed="rId2" cstate="print"/>
          <a:srcRect/>
          <a:stretch>
            <a:fillRect/>
          </a:stretch>
        </p:blipFill>
        <p:spPr bwMode="auto">
          <a:xfrm>
            <a:off x="2664817" y="2819400"/>
            <a:ext cx="3964583" cy="3235325"/>
          </a:xfrm>
          <a:prstGeom prst="roundRect">
            <a:avLst>
              <a:gd name="adj" fmla="val 16667"/>
            </a:avLst>
          </a:prstGeom>
          <a:ln w="57150">
            <a:solidFill>
              <a:srgbClr val="C0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2"/>
          <p:cNvSpPr>
            <a:spLocks noGrp="1" noChangeArrowheads="1"/>
          </p:cNvSpPr>
          <p:nvPr>
            <p:ph type="title"/>
          </p:nvPr>
        </p:nvSpPr>
        <p:spPr>
          <a:xfrm>
            <a:off x="609600" y="272938"/>
            <a:ext cx="4876800" cy="1251062"/>
          </a:xfrm>
        </p:spPr>
        <p:txBody>
          <a:bodyPr>
            <a:normAutofit/>
          </a:bodyPr>
          <a:lstStyle/>
          <a:p>
            <a:pPr>
              <a:defRPr/>
            </a:pPr>
            <a:r>
              <a:rPr lang="en-US" sz="4000" b="0" dirty="0" smtClean="0">
                <a:solidFill>
                  <a:srgbClr val="FFFF00"/>
                </a:solidFill>
                <a:latin typeface="Tahoma"/>
                <a:cs typeface="Tahoma"/>
              </a:rPr>
              <a:t>Closing Activities</a:t>
            </a:r>
            <a:endParaRPr lang="en-US" sz="4000" b="0" dirty="0" smtClean="0">
              <a:latin typeface="Tahoma"/>
              <a:cs typeface="Tahoma"/>
            </a:endParaRPr>
          </a:p>
        </p:txBody>
      </p:sp>
      <p:sp>
        <p:nvSpPr>
          <p:cNvPr id="7" name="Rectangle 3"/>
          <p:cNvSpPr txBox="1">
            <a:spLocks noChangeArrowheads="1"/>
          </p:cNvSpPr>
          <p:nvPr/>
        </p:nvSpPr>
        <p:spPr>
          <a:xfrm>
            <a:off x="4419600" y="1600200"/>
            <a:ext cx="4572000" cy="1447800"/>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lgn="ctr">
              <a:buClr>
                <a:srgbClr val="00FF00"/>
              </a:buClr>
              <a:buFont typeface="Marlett" pitchFamily="2" charset="2"/>
              <a:buNone/>
              <a:defRPr/>
            </a:pPr>
            <a:r>
              <a:rPr lang="en-US" sz="4000" dirty="0" smtClean="0">
                <a:latin typeface="Tahoma"/>
                <a:cs typeface="Tahoma"/>
              </a:rPr>
              <a:t>Spinning A Yarn</a:t>
            </a:r>
          </a:p>
        </p:txBody>
      </p:sp>
    </p:spTree>
    <p:extLst>
      <p:ext uri="{BB962C8B-B14F-4D97-AF65-F5344CB8AC3E}">
        <p14:creationId xmlns:p14="http://schemas.microsoft.com/office/powerpoint/2010/main" val="325585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40" name="Group 5"/>
          <p:cNvGrpSpPr>
            <a:grpSpLocks/>
          </p:cNvGrpSpPr>
          <p:nvPr/>
        </p:nvGrpSpPr>
        <p:grpSpPr bwMode="auto">
          <a:xfrm>
            <a:off x="-31751" y="1"/>
            <a:ext cx="9144000" cy="6862763"/>
            <a:chOff x="-20" y="0"/>
            <a:chExt cx="5760" cy="4323"/>
          </a:xfrm>
        </p:grpSpPr>
        <p:graphicFrame>
          <p:nvGraphicFramePr>
            <p:cNvPr id="91141" name="Object 2"/>
            <p:cNvGraphicFramePr>
              <a:graphicFrameLocks noChangeAspect="1"/>
            </p:cNvGraphicFramePr>
            <p:nvPr>
              <p:extLst>
                <p:ext uri="{D42A27DB-BD31-4B8C-83A1-F6EECF244321}">
                  <p14:modId xmlns:p14="http://schemas.microsoft.com/office/powerpoint/2010/main" val="3020302417"/>
                </p:ext>
              </p:extLst>
            </p:nvPr>
          </p:nvGraphicFramePr>
          <p:xfrm>
            <a:off x="-20" y="0"/>
            <a:ext cx="5760" cy="4323"/>
          </p:xfrm>
          <a:graphic>
            <a:graphicData uri="http://schemas.openxmlformats.org/presentationml/2006/ole">
              <mc:AlternateContent xmlns:mc="http://schemas.openxmlformats.org/markup-compatibility/2006">
                <mc:Choice xmlns:v="urn:schemas-microsoft-com:vml" Requires="v">
                  <p:oleObj spid="_x0000_s91421" name="CorelPhotoPaint.Image.7" r:id="rId3" imgW="7466983" imgH="6455130" progId="CorelPhotoPaint.Image.7">
                    <p:embed/>
                  </p:oleObj>
                </mc:Choice>
                <mc:Fallback>
                  <p:oleObj name="CorelPhotoPaint.Image.7" r:id="rId3" imgW="7466983" imgH="6455130" progId="CorelPhotoPaint.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 y="0"/>
                          <a:ext cx="5760" cy="4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1142" name="Text Box 3"/>
            <p:cNvSpPr txBox="1">
              <a:spLocks noChangeArrowheads="1"/>
            </p:cNvSpPr>
            <p:nvPr/>
          </p:nvSpPr>
          <p:spPr bwMode="auto">
            <a:xfrm>
              <a:off x="2754" y="414"/>
              <a:ext cx="1302" cy="1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b="1" dirty="0">
                  <a:solidFill>
                    <a:schemeClr val="tx2">
                      <a:lumMod val="50000"/>
                    </a:schemeClr>
                  </a:solidFill>
                  <a:latin typeface="Tahoma" pitchFamily="34" charset="0"/>
                  <a:ea typeface="Tahoma" pitchFamily="34" charset="0"/>
                  <a:cs typeface="Tahoma" pitchFamily="34" charset="0"/>
                </a:rPr>
                <a:t>Sample of </a:t>
              </a:r>
              <a:r>
                <a:rPr lang="en-US" b="1" dirty="0">
                  <a:solidFill>
                    <a:schemeClr val="bg1">
                      <a:lumMod val="95000"/>
                      <a:lumOff val="5000"/>
                    </a:schemeClr>
                  </a:solidFill>
                  <a:latin typeface="Tahoma" pitchFamily="34" charset="0"/>
                  <a:ea typeface="Tahoma" pitchFamily="34" charset="0"/>
                  <a:cs typeface="Tahoma" pitchFamily="34" charset="0"/>
                </a:rPr>
                <a:t>Youth Alive </a:t>
              </a:r>
              <a:r>
                <a:rPr lang="en-US" b="1" dirty="0">
                  <a:solidFill>
                    <a:schemeClr val="tx2">
                      <a:lumMod val="50000"/>
                    </a:schemeClr>
                  </a:solidFill>
                  <a:latin typeface="Tahoma" pitchFamily="34" charset="0"/>
                  <a:ea typeface="Tahoma" pitchFamily="34" charset="0"/>
                  <a:cs typeface="Tahoma" pitchFamily="34" charset="0"/>
                </a:rPr>
                <a:t>Conference</a:t>
              </a:r>
            </a:p>
            <a:p>
              <a:pPr algn="ctr"/>
              <a:r>
                <a:rPr lang="en-US" b="1" dirty="0">
                  <a:solidFill>
                    <a:schemeClr val="tx2">
                      <a:lumMod val="50000"/>
                    </a:schemeClr>
                  </a:solidFill>
                  <a:latin typeface="Tahoma" pitchFamily="34" charset="0"/>
                  <a:ea typeface="Tahoma" pitchFamily="34" charset="0"/>
                  <a:cs typeface="Tahoma" pitchFamily="34" charset="0"/>
                </a:rPr>
                <a:t>&amp; Orientation using </a:t>
              </a:r>
              <a:r>
                <a:rPr lang="en-US" b="1" dirty="0">
                  <a:solidFill>
                    <a:schemeClr val="bg1"/>
                  </a:solidFill>
                  <a:latin typeface="Tahoma" pitchFamily="34" charset="0"/>
                  <a:ea typeface="Tahoma" pitchFamily="34" charset="0"/>
                  <a:cs typeface="Tahoma" pitchFamily="34" charset="0"/>
                </a:rPr>
                <a:t>Youth Alive </a:t>
              </a:r>
              <a:r>
                <a:rPr lang="en-US" b="1" dirty="0">
                  <a:solidFill>
                    <a:schemeClr val="tx2">
                      <a:lumMod val="50000"/>
                    </a:schemeClr>
                  </a:solidFill>
                  <a:latin typeface="Tahoma" pitchFamily="34" charset="0"/>
                  <a:ea typeface="Tahoma" pitchFamily="34" charset="0"/>
                  <a:cs typeface="Tahoma" pitchFamily="34" charset="0"/>
                </a:rPr>
                <a:t>principles</a:t>
              </a:r>
            </a:p>
          </p:txBody>
        </p:sp>
      </p:grpSp>
      <p:sp>
        <p:nvSpPr>
          <p:cNvPr id="5" name="Footer Placeholder 2"/>
          <p:cNvSpPr>
            <a:spLocks noGrp="1"/>
          </p:cNvSpPr>
          <p:nvPr>
            <p:ph type="ftr" sz="quarter" idx="11"/>
          </p:nvPr>
        </p:nvSpPr>
        <p:spPr>
          <a:xfrm>
            <a:off x="5465082" y="6126480"/>
            <a:ext cx="5507719" cy="274320"/>
          </a:xfrm>
        </p:spPr>
        <p:txBody>
          <a:bodyPr/>
          <a:lstStyle/>
          <a:p>
            <a:pPr>
              <a:defRPr/>
            </a:pPr>
            <a:r>
              <a:rPr lang="en-US" b="1" dirty="0">
                <a:solidFill>
                  <a:schemeClr val="bg1"/>
                </a:solidFill>
              </a:rPr>
              <a:t>Youth Alive – Reducing </a:t>
            </a:r>
            <a:r>
              <a:rPr lang="en-US" b="1" i="1" dirty="0">
                <a:solidFill>
                  <a:schemeClr val="bg1"/>
                </a:solidFill>
              </a:rPr>
              <a:t>at risk</a:t>
            </a:r>
            <a:r>
              <a:rPr lang="en-US" b="1" dirty="0">
                <a:solidFill>
                  <a:schemeClr val="bg1"/>
                </a:solidFill>
              </a:rPr>
              <a:t> </a:t>
            </a:r>
            <a:r>
              <a:rPr lang="en-US" b="1" dirty="0" smtClean="0">
                <a:solidFill>
                  <a:schemeClr val="bg1"/>
                </a:solidFill>
              </a:rPr>
              <a:t>Behaviors   107  </a:t>
            </a:r>
            <a:endParaRPr lang="en-US" b="1" dirty="0">
              <a:solidFill>
                <a:schemeClr val="bg1"/>
              </a:solidFill>
            </a:endParaRPr>
          </a:p>
        </p:txBody>
      </p:sp>
      <p:sp>
        <p:nvSpPr>
          <p:cNvPr id="6" name="Slide Number Placeholder 3"/>
          <p:cNvSpPr>
            <a:spLocks noGrp="1"/>
          </p:cNvSpPr>
          <p:nvPr>
            <p:ph type="sldNum" sz="quarter" idx="12"/>
          </p:nvPr>
        </p:nvSpPr>
        <p:spPr/>
        <p:txBody>
          <a:bodyPr/>
          <a:lstStyle/>
          <a:p>
            <a:pPr>
              <a:defRPr/>
            </a:pPr>
            <a:fld id="{6159C6E0-2007-425C-B7A8-693D6189B9BC}" type="slidenum">
              <a:rPr lang="en-US"/>
              <a:pPr>
                <a:defRPr/>
              </a:pPr>
              <a:t>108</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5" name="Rectangle 23"/>
          <p:cNvSpPr>
            <a:spLocks noGrp="1" noChangeArrowheads="1"/>
          </p:cNvSpPr>
          <p:nvPr>
            <p:ph type="title"/>
          </p:nvPr>
        </p:nvSpPr>
        <p:spPr>
          <a:xfrm>
            <a:off x="1834453" y="555704"/>
            <a:ext cx="3275711" cy="1455175"/>
          </a:xfrm>
        </p:spPr>
        <p:txBody>
          <a:bodyPr>
            <a:normAutofit fontScale="90000"/>
          </a:bodyPr>
          <a:lstStyle/>
          <a:p>
            <a:pPr eaLnBrk="1" hangingPunct="1"/>
            <a:r>
              <a:rPr lang="en-US" sz="3200" b="0" dirty="0" smtClean="0">
                <a:solidFill>
                  <a:schemeClr val="tx1"/>
                </a:solidFill>
                <a:latin typeface="Tahoma" pitchFamily="34" charset="0"/>
                <a:ea typeface="Tahoma" pitchFamily="34" charset="0"/>
                <a:cs typeface="Tahoma" pitchFamily="34" charset="0"/>
              </a:rPr>
              <a:t>   Suggested</a:t>
            </a:r>
            <a:br>
              <a:rPr lang="en-US" sz="3200" b="0" dirty="0" smtClean="0">
                <a:solidFill>
                  <a:schemeClr val="tx1"/>
                </a:solidFill>
                <a:latin typeface="Tahoma" pitchFamily="34" charset="0"/>
                <a:ea typeface="Tahoma" pitchFamily="34" charset="0"/>
                <a:cs typeface="Tahoma" pitchFamily="34" charset="0"/>
              </a:rPr>
            </a:br>
            <a:r>
              <a:rPr lang="en-US" sz="3200" b="0" dirty="0" smtClean="0">
                <a:solidFill>
                  <a:schemeClr val="tx1"/>
                </a:solidFill>
                <a:latin typeface="Tahoma" pitchFamily="34" charset="0"/>
                <a:ea typeface="Tahoma" pitchFamily="34" charset="0"/>
                <a:cs typeface="Tahoma" pitchFamily="34" charset="0"/>
              </a:rPr>
              <a:t> </a:t>
            </a:r>
            <a:r>
              <a:rPr lang="en-US" sz="4000" b="0" dirty="0" smtClean="0">
                <a:solidFill>
                  <a:srgbClr val="FFC000"/>
                </a:solidFill>
                <a:latin typeface="Tahoma" pitchFamily="34" charset="0"/>
                <a:ea typeface="Tahoma" pitchFamily="34" charset="0"/>
                <a:cs typeface="Tahoma" pitchFamily="34" charset="0"/>
              </a:rPr>
              <a:t>Youth Alive</a:t>
            </a:r>
            <a:r>
              <a:rPr lang="en-US" sz="4000" b="0" dirty="0" smtClean="0">
                <a:solidFill>
                  <a:schemeClr val="tx1"/>
                </a:solidFill>
                <a:latin typeface="Tahoma" pitchFamily="34" charset="0"/>
                <a:ea typeface="Tahoma" pitchFamily="34" charset="0"/>
                <a:cs typeface="Tahoma" pitchFamily="34" charset="0"/>
              </a:rPr>
              <a:t/>
            </a:r>
            <a:br>
              <a:rPr lang="en-US" sz="4000" b="0" dirty="0" smtClean="0">
                <a:solidFill>
                  <a:schemeClr val="tx1"/>
                </a:solidFill>
                <a:latin typeface="Tahoma" pitchFamily="34" charset="0"/>
                <a:ea typeface="Tahoma" pitchFamily="34" charset="0"/>
                <a:cs typeface="Tahoma" pitchFamily="34" charset="0"/>
              </a:rPr>
            </a:br>
            <a:r>
              <a:rPr lang="en-US" sz="3200" b="0" dirty="0" smtClean="0">
                <a:solidFill>
                  <a:schemeClr val="tx1"/>
                </a:solidFill>
                <a:latin typeface="Tahoma" pitchFamily="34" charset="0"/>
                <a:ea typeface="Tahoma" pitchFamily="34" charset="0"/>
                <a:cs typeface="Tahoma" pitchFamily="34" charset="0"/>
              </a:rPr>
              <a:t>   Conference</a:t>
            </a:r>
          </a:p>
        </p:txBody>
      </p:sp>
      <p:sp>
        <p:nvSpPr>
          <p:cNvPr id="30" name="Footer Placeholder 3"/>
          <p:cNvSpPr>
            <a:spLocks noGrp="1"/>
          </p:cNvSpPr>
          <p:nvPr>
            <p:ph type="ftr" sz="quarter" idx="11"/>
          </p:nvPr>
        </p:nvSpPr>
        <p:spPr>
          <a:xfrm>
            <a:off x="54650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31" name="Slide Number Placeholder 4"/>
          <p:cNvSpPr>
            <a:spLocks noGrp="1"/>
          </p:cNvSpPr>
          <p:nvPr>
            <p:ph type="sldNum" sz="quarter" idx="12"/>
          </p:nvPr>
        </p:nvSpPr>
        <p:spPr>
          <a:xfrm>
            <a:off x="8001000" y="6172200"/>
            <a:ext cx="733864" cy="274320"/>
          </a:xfrm>
        </p:spPr>
        <p:txBody>
          <a:bodyPr/>
          <a:lstStyle/>
          <a:p>
            <a:pPr>
              <a:defRPr/>
            </a:pPr>
            <a:fld id="{5F88177F-CDDC-4418-ADA8-74BFAA34D640}" type="slidenum">
              <a:rPr lang="en-US">
                <a:latin typeface="Tahoma" pitchFamily="34" charset="0"/>
                <a:ea typeface="Tahoma" pitchFamily="34" charset="0"/>
                <a:cs typeface="Tahoma" pitchFamily="34" charset="0"/>
              </a:rPr>
              <a:pPr>
                <a:defRPr/>
              </a:pPr>
              <a:t>109</a:t>
            </a:fld>
            <a:endParaRPr lang="en-US">
              <a:latin typeface="Tahoma" pitchFamily="34" charset="0"/>
              <a:ea typeface="Tahoma" pitchFamily="34" charset="0"/>
              <a:cs typeface="Tahoma" pitchFamily="34" charset="0"/>
            </a:endParaRPr>
          </a:p>
        </p:txBody>
      </p:sp>
      <p:grpSp>
        <p:nvGrpSpPr>
          <p:cNvPr id="92164" name="Group 6"/>
          <p:cNvGrpSpPr>
            <a:grpSpLocks/>
          </p:cNvGrpSpPr>
          <p:nvPr/>
        </p:nvGrpSpPr>
        <p:grpSpPr bwMode="auto">
          <a:xfrm flipH="1">
            <a:off x="6090701" y="609357"/>
            <a:ext cx="2481035" cy="2959360"/>
            <a:chOff x="-2016" y="1056"/>
            <a:chExt cx="1344" cy="2683"/>
          </a:xfrm>
        </p:grpSpPr>
        <p:sp>
          <p:nvSpPr>
            <p:cNvPr id="401415" name="Freeform 7"/>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01416" name="Freeform 8"/>
            <p:cNvSpPr>
              <a:spLocks/>
            </p:cNvSpPr>
            <p:nvPr/>
          </p:nvSpPr>
          <p:spPr bwMode="auto">
            <a:xfrm>
              <a:off x="-1673" y="2182"/>
              <a:ext cx="98"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2174" name="Freeform 9"/>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75" name="Freeform 10"/>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76" name="Freeform 11"/>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77" name="Freeform 12"/>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78" name="Freeform 13"/>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79" name="Freeform 14"/>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80" name="Freeform 15"/>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81" name="Freeform 16"/>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82" name="Freeform 17"/>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83" name="Freeform 18"/>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84" name="Freeform 19"/>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85" name="Freeform 20"/>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86" name="Freeform 21"/>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87" name="Freeform 22"/>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2166" name="Group 24"/>
          <p:cNvGrpSpPr>
            <a:grpSpLocks/>
          </p:cNvGrpSpPr>
          <p:nvPr/>
        </p:nvGrpSpPr>
        <p:grpSpPr bwMode="auto">
          <a:xfrm>
            <a:off x="533400" y="2514600"/>
            <a:ext cx="7086600" cy="3581400"/>
            <a:chOff x="-2976" y="2304"/>
            <a:chExt cx="1680" cy="912"/>
          </a:xfrm>
        </p:grpSpPr>
        <p:sp>
          <p:nvSpPr>
            <p:cNvPr id="92167" name="Freeform 25"/>
            <p:cNvSpPr>
              <a:spLocks/>
            </p:cNvSpPr>
            <p:nvPr/>
          </p:nvSpPr>
          <p:spPr bwMode="auto">
            <a:xfrm>
              <a:off x="-2976" y="2304"/>
              <a:ext cx="313" cy="912"/>
            </a:xfrm>
            <a:custGeom>
              <a:avLst/>
              <a:gdLst>
                <a:gd name="T0" fmla="*/ 313 w 1072"/>
                <a:gd name="T1" fmla="*/ 699 h 2482"/>
                <a:gd name="T2" fmla="*/ 263 w 1072"/>
                <a:gd name="T3" fmla="*/ 880 h 2482"/>
                <a:gd name="T4" fmla="*/ 238 w 1072"/>
                <a:gd name="T5" fmla="*/ 699 h 2482"/>
                <a:gd name="T6" fmla="*/ 182 w 1072"/>
                <a:gd name="T7" fmla="*/ 719 h 2482"/>
                <a:gd name="T8" fmla="*/ 180 w 1072"/>
                <a:gd name="T9" fmla="*/ 733 h 2482"/>
                <a:gd name="T10" fmla="*/ 171 w 1072"/>
                <a:gd name="T11" fmla="*/ 751 h 2482"/>
                <a:gd name="T12" fmla="*/ 182 w 1072"/>
                <a:gd name="T13" fmla="*/ 774 h 2482"/>
                <a:gd name="T14" fmla="*/ 152 w 1072"/>
                <a:gd name="T15" fmla="*/ 889 h 2482"/>
                <a:gd name="T16" fmla="*/ 148 w 1072"/>
                <a:gd name="T17" fmla="*/ 774 h 2482"/>
                <a:gd name="T18" fmla="*/ 145 w 1072"/>
                <a:gd name="T19" fmla="*/ 739 h 2482"/>
                <a:gd name="T20" fmla="*/ 141 w 1072"/>
                <a:gd name="T21" fmla="*/ 727 h 2482"/>
                <a:gd name="T22" fmla="*/ 143 w 1072"/>
                <a:gd name="T23" fmla="*/ 699 h 2482"/>
                <a:gd name="T24" fmla="*/ 103 w 1072"/>
                <a:gd name="T25" fmla="*/ 912 h 2482"/>
                <a:gd name="T26" fmla="*/ 54 w 1072"/>
                <a:gd name="T27" fmla="*/ 442 h 2482"/>
                <a:gd name="T28" fmla="*/ 30 w 1072"/>
                <a:gd name="T29" fmla="*/ 422 h 2482"/>
                <a:gd name="T30" fmla="*/ 22 w 1072"/>
                <a:gd name="T31" fmla="*/ 416 h 2482"/>
                <a:gd name="T32" fmla="*/ 20 w 1072"/>
                <a:gd name="T33" fmla="*/ 411 h 2482"/>
                <a:gd name="T34" fmla="*/ 17 w 1072"/>
                <a:gd name="T35" fmla="*/ 386 h 2482"/>
                <a:gd name="T36" fmla="*/ 14 w 1072"/>
                <a:gd name="T37" fmla="*/ 380 h 2482"/>
                <a:gd name="T38" fmla="*/ 9 w 1072"/>
                <a:gd name="T39" fmla="*/ 376 h 2482"/>
                <a:gd name="T40" fmla="*/ 0 w 1072"/>
                <a:gd name="T41" fmla="*/ 375 h 2482"/>
                <a:gd name="T42" fmla="*/ 45 w 1072"/>
                <a:gd name="T43" fmla="*/ 348 h 2482"/>
                <a:gd name="T44" fmla="*/ 40 w 1072"/>
                <a:gd name="T45" fmla="*/ 292 h 2482"/>
                <a:gd name="T46" fmla="*/ 44 w 1072"/>
                <a:gd name="T47" fmla="*/ 285 h 2482"/>
                <a:gd name="T48" fmla="*/ 98 w 1072"/>
                <a:gd name="T49" fmla="*/ 261 h 2482"/>
                <a:gd name="T50" fmla="*/ 103 w 1072"/>
                <a:gd name="T51" fmla="*/ 249 h 2482"/>
                <a:gd name="T52" fmla="*/ 112 w 1072"/>
                <a:gd name="T53" fmla="*/ 231 h 2482"/>
                <a:gd name="T54" fmla="*/ 122 w 1072"/>
                <a:gd name="T55" fmla="*/ 215 h 2482"/>
                <a:gd name="T56" fmla="*/ 145 w 1072"/>
                <a:gd name="T57" fmla="*/ 180 h 2482"/>
                <a:gd name="T58" fmla="*/ 161 w 1072"/>
                <a:gd name="T59" fmla="*/ 161 h 2482"/>
                <a:gd name="T60" fmla="*/ 158 w 1072"/>
                <a:gd name="T61" fmla="*/ 121 h 2482"/>
                <a:gd name="T62" fmla="*/ 151 w 1072"/>
                <a:gd name="T63" fmla="*/ 111 h 2482"/>
                <a:gd name="T64" fmla="*/ 145 w 1072"/>
                <a:gd name="T65" fmla="*/ 100 h 2482"/>
                <a:gd name="T66" fmla="*/ 140 w 1072"/>
                <a:gd name="T67" fmla="*/ 80 h 2482"/>
                <a:gd name="T68" fmla="*/ 140 w 1072"/>
                <a:gd name="T69" fmla="*/ 60 h 2482"/>
                <a:gd name="T70" fmla="*/ 146 w 1072"/>
                <a:gd name="T71" fmla="*/ 42 h 2482"/>
                <a:gd name="T72" fmla="*/ 159 w 1072"/>
                <a:gd name="T73" fmla="*/ 21 h 2482"/>
                <a:gd name="T74" fmla="*/ 181 w 1072"/>
                <a:gd name="T75" fmla="*/ 6 h 2482"/>
                <a:gd name="T76" fmla="*/ 209 w 1072"/>
                <a:gd name="T77" fmla="*/ 0 h 2482"/>
                <a:gd name="T78" fmla="*/ 231 w 1072"/>
                <a:gd name="T79" fmla="*/ 1 h 2482"/>
                <a:gd name="T80" fmla="*/ 258 w 1072"/>
                <a:gd name="T81" fmla="*/ 12 h 2482"/>
                <a:gd name="T82" fmla="*/ 276 w 1072"/>
                <a:gd name="T83" fmla="*/ 27 h 2482"/>
                <a:gd name="T84" fmla="*/ 281 w 1072"/>
                <a:gd name="T85" fmla="*/ 38 h 2482"/>
                <a:gd name="T86" fmla="*/ 279 w 1072"/>
                <a:gd name="T87" fmla="*/ 49 h 2482"/>
                <a:gd name="T88" fmla="*/ 272 w 1072"/>
                <a:gd name="T89" fmla="*/ 55 h 2482"/>
                <a:gd name="T90" fmla="*/ 276 w 1072"/>
                <a:gd name="T91" fmla="*/ 88 h 2482"/>
                <a:gd name="T92" fmla="*/ 295 w 1072"/>
                <a:gd name="T93" fmla="*/ 122 h 2482"/>
                <a:gd name="T94" fmla="*/ 287 w 1072"/>
                <a:gd name="T95" fmla="*/ 138 h 2482"/>
                <a:gd name="T96" fmla="*/ 287 w 1072"/>
                <a:gd name="T97" fmla="*/ 148 h 2482"/>
                <a:gd name="T98" fmla="*/ 282 w 1072"/>
                <a:gd name="T99" fmla="*/ 157 h 2482"/>
                <a:gd name="T100" fmla="*/ 285 w 1072"/>
                <a:gd name="T101" fmla="*/ 179 h 2482"/>
                <a:gd name="T102" fmla="*/ 259 w 1072"/>
                <a:gd name="T103" fmla="*/ 181 h 2482"/>
                <a:gd name="T104" fmla="*/ 241 w 1072"/>
                <a:gd name="T105" fmla="*/ 201 h 2482"/>
                <a:gd name="T106" fmla="*/ 313 w 1072"/>
                <a:gd name="T107" fmla="*/ 311 h 24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72" h="2482">
                  <a:moveTo>
                    <a:pt x="1072" y="846"/>
                  </a:moveTo>
                  <a:lnTo>
                    <a:pt x="1072" y="1901"/>
                  </a:lnTo>
                  <a:lnTo>
                    <a:pt x="910" y="1901"/>
                  </a:lnTo>
                  <a:lnTo>
                    <a:pt x="900" y="2394"/>
                  </a:lnTo>
                  <a:lnTo>
                    <a:pt x="827" y="2394"/>
                  </a:lnTo>
                  <a:lnTo>
                    <a:pt x="816" y="1901"/>
                  </a:lnTo>
                  <a:lnTo>
                    <a:pt x="616" y="1901"/>
                  </a:lnTo>
                  <a:lnTo>
                    <a:pt x="623" y="1957"/>
                  </a:lnTo>
                  <a:lnTo>
                    <a:pt x="623" y="1978"/>
                  </a:lnTo>
                  <a:lnTo>
                    <a:pt x="618" y="1994"/>
                  </a:lnTo>
                  <a:lnTo>
                    <a:pt x="610" y="2012"/>
                  </a:lnTo>
                  <a:lnTo>
                    <a:pt x="584" y="2043"/>
                  </a:lnTo>
                  <a:lnTo>
                    <a:pt x="596" y="2107"/>
                  </a:lnTo>
                  <a:lnTo>
                    <a:pt x="623" y="2107"/>
                  </a:lnTo>
                  <a:lnTo>
                    <a:pt x="584" y="2419"/>
                  </a:lnTo>
                  <a:lnTo>
                    <a:pt x="520" y="2419"/>
                  </a:lnTo>
                  <a:lnTo>
                    <a:pt x="483" y="2107"/>
                  </a:lnTo>
                  <a:lnTo>
                    <a:pt x="508" y="2107"/>
                  </a:lnTo>
                  <a:lnTo>
                    <a:pt x="520" y="2043"/>
                  </a:lnTo>
                  <a:lnTo>
                    <a:pt x="495" y="2012"/>
                  </a:lnTo>
                  <a:lnTo>
                    <a:pt x="486" y="1994"/>
                  </a:lnTo>
                  <a:lnTo>
                    <a:pt x="483" y="1978"/>
                  </a:lnTo>
                  <a:lnTo>
                    <a:pt x="483" y="1957"/>
                  </a:lnTo>
                  <a:lnTo>
                    <a:pt x="490" y="1901"/>
                  </a:lnTo>
                  <a:lnTo>
                    <a:pt x="377" y="1901"/>
                  </a:lnTo>
                  <a:lnTo>
                    <a:pt x="354" y="2482"/>
                  </a:lnTo>
                  <a:lnTo>
                    <a:pt x="270" y="2482"/>
                  </a:lnTo>
                  <a:lnTo>
                    <a:pt x="184" y="1204"/>
                  </a:lnTo>
                  <a:lnTo>
                    <a:pt x="104" y="1204"/>
                  </a:lnTo>
                  <a:lnTo>
                    <a:pt x="104" y="1149"/>
                  </a:lnTo>
                  <a:lnTo>
                    <a:pt x="81" y="1139"/>
                  </a:lnTo>
                  <a:lnTo>
                    <a:pt x="75" y="1133"/>
                  </a:lnTo>
                  <a:lnTo>
                    <a:pt x="72" y="1126"/>
                  </a:lnTo>
                  <a:lnTo>
                    <a:pt x="68" y="1119"/>
                  </a:lnTo>
                  <a:lnTo>
                    <a:pt x="61" y="1059"/>
                  </a:lnTo>
                  <a:lnTo>
                    <a:pt x="57" y="1050"/>
                  </a:lnTo>
                  <a:lnTo>
                    <a:pt x="54" y="1042"/>
                  </a:lnTo>
                  <a:lnTo>
                    <a:pt x="48" y="1034"/>
                  </a:lnTo>
                  <a:lnTo>
                    <a:pt x="40" y="1029"/>
                  </a:lnTo>
                  <a:lnTo>
                    <a:pt x="32" y="1023"/>
                  </a:lnTo>
                  <a:lnTo>
                    <a:pt x="22" y="1020"/>
                  </a:lnTo>
                  <a:lnTo>
                    <a:pt x="0" y="1020"/>
                  </a:lnTo>
                  <a:lnTo>
                    <a:pt x="0" y="948"/>
                  </a:lnTo>
                  <a:lnTo>
                    <a:pt x="153" y="948"/>
                  </a:lnTo>
                  <a:lnTo>
                    <a:pt x="137" y="808"/>
                  </a:lnTo>
                  <a:lnTo>
                    <a:pt x="137" y="794"/>
                  </a:lnTo>
                  <a:lnTo>
                    <a:pt x="141" y="783"/>
                  </a:lnTo>
                  <a:lnTo>
                    <a:pt x="149" y="775"/>
                  </a:lnTo>
                  <a:lnTo>
                    <a:pt x="169" y="766"/>
                  </a:lnTo>
                  <a:lnTo>
                    <a:pt x="336" y="711"/>
                  </a:lnTo>
                  <a:lnTo>
                    <a:pt x="339" y="704"/>
                  </a:lnTo>
                  <a:lnTo>
                    <a:pt x="352" y="678"/>
                  </a:lnTo>
                  <a:lnTo>
                    <a:pt x="366" y="654"/>
                  </a:lnTo>
                  <a:lnTo>
                    <a:pt x="382" y="630"/>
                  </a:lnTo>
                  <a:lnTo>
                    <a:pt x="399" y="607"/>
                  </a:lnTo>
                  <a:lnTo>
                    <a:pt x="419" y="586"/>
                  </a:lnTo>
                  <a:lnTo>
                    <a:pt x="461" y="546"/>
                  </a:lnTo>
                  <a:lnTo>
                    <a:pt x="498" y="489"/>
                  </a:lnTo>
                  <a:lnTo>
                    <a:pt x="515" y="437"/>
                  </a:lnTo>
                  <a:lnTo>
                    <a:pt x="552" y="437"/>
                  </a:lnTo>
                  <a:lnTo>
                    <a:pt x="560" y="343"/>
                  </a:lnTo>
                  <a:lnTo>
                    <a:pt x="541" y="329"/>
                  </a:lnTo>
                  <a:lnTo>
                    <a:pt x="527" y="315"/>
                  </a:lnTo>
                  <a:lnTo>
                    <a:pt x="516" y="301"/>
                  </a:lnTo>
                  <a:lnTo>
                    <a:pt x="505" y="286"/>
                  </a:lnTo>
                  <a:lnTo>
                    <a:pt x="497" y="271"/>
                  </a:lnTo>
                  <a:lnTo>
                    <a:pt x="489" y="253"/>
                  </a:lnTo>
                  <a:lnTo>
                    <a:pt x="480" y="219"/>
                  </a:lnTo>
                  <a:lnTo>
                    <a:pt x="479" y="182"/>
                  </a:lnTo>
                  <a:lnTo>
                    <a:pt x="481" y="164"/>
                  </a:lnTo>
                  <a:lnTo>
                    <a:pt x="492" y="130"/>
                  </a:lnTo>
                  <a:lnTo>
                    <a:pt x="499" y="113"/>
                  </a:lnTo>
                  <a:lnTo>
                    <a:pt x="520" y="83"/>
                  </a:lnTo>
                  <a:lnTo>
                    <a:pt x="546" y="56"/>
                  </a:lnTo>
                  <a:lnTo>
                    <a:pt x="576" y="38"/>
                  </a:lnTo>
                  <a:lnTo>
                    <a:pt x="620" y="17"/>
                  </a:lnTo>
                  <a:lnTo>
                    <a:pt x="670" y="5"/>
                  </a:lnTo>
                  <a:lnTo>
                    <a:pt x="717" y="0"/>
                  </a:lnTo>
                  <a:lnTo>
                    <a:pt x="765" y="0"/>
                  </a:lnTo>
                  <a:lnTo>
                    <a:pt x="791" y="3"/>
                  </a:lnTo>
                  <a:lnTo>
                    <a:pt x="839" y="15"/>
                  </a:lnTo>
                  <a:lnTo>
                    <a:pt x="884" y="33"/>
                  </a:lnTo>
                  <a:lnTo>
                    <a:pt x="926" y="56"/>
                  </a:lnTo>
                  <a:lnTo>
                    <a:pt x="946" y="74"/>
                  </a:lnTo>
                  <a:lnTo>
                    <a:pt x="957" y="86"/>
                  </a:lnTo>
                  <a:lnTo>
                    <a:pt x="963" y="104"/>
                  </a:lnTo>
                  <a:lnTo>
                    <a:pt x="963" y="120"/>
                  </a:lnTo>
                  <a:lnTo>
                    <a:pt x="955" y="134"/>
                  </a:lnTo>
                  <a:lnTo>
                    <a:pt x="946" y="141"/>
                  </a:lnTo>
                  <a:lnTo>
                    <a:pt x="931" y="151"/>
                  </a:lnTo>
                  <a:lnTo>
                    <a:pt x="950" y="223"/>
                  </a:lnTo>
                  <a:lnTo>
                    <a:pt x="946" y="239"/>
                  </a:lnTo>
                  <a:lnTo>
                    <a:pt x="937" y="259"/>
                  </a:lnTo>
                  <a:lnTo>
                    <a:pt x="1011" y="333"/>
                  </a:lnTo>
                  <a:lnTo>
                    <a:pt x="968" y="345"/>
                  </a:lnTo>
                  <a:lnTo>
                    <a:pt x="984" y="375"/>
                  </a:lnTo>
                  <a:lnTo>
                    <a:pt x="968" y="388"/>
                  </a:lnTo>
                  <a:lnTo>
                    <a:pt x="984" y="404"/>
                  </a:lnTo>
                  <a:lnTo>
                    <a:pt x="972" y="418"/>
                  </a:lnTo>
                  <a:lnTo>
                    <a:pt x="967" y="427"/>
                  </a:lnTo>
                  <a:lnTo>
                    <a:pt x="967" y="439"/>
                  </a:lnTo>
                  <a:lnTo>
                    <a:pt x="975" y="487"/>
                  </a:lnTo>
                  <a:lnTo>
                    <a:pt x="931" y="493"/>
                  </a:lnTo>
                  <a:lnTo>
                    <a:pt x="888" y="493"/>
                  </a:lnTo>
                  <a:lnTo>
                    <a:pt x="835" y="489"/>
                  </a:lnTo>
                  <a:lnTo>
                    <a:pt x="827" y="548"/>
                  </a:lnTo>
                  <a:lnTo>
                    <a:pt x="979" y="646"/>
                  </a:lnTo>
                  <a:lnTo>
                    <a:pt x="1072" y="846"/>
                  </a:lnTo>
                  <a:close/>
                </a:path>
              </a:pathLst>
            </a:custGeom>
            <a:solidFill>
              <a:srgbClr val="898600"/>
            </a:solidFill>
            <a:ln w="0">
              <a:solidFill>
                <a:schemeClr val="bg2"/>
              </a:solidFill>
              <a:prstDash val="solid"/>
              <a:round/>
              <a:headEnd/>
              <a:tailEnd/>
            </a:ln>
            <a:effectLst>
              <a:outerShdw dist="107763" dir="2700000" algn="ctr" rotWithShape="0">
                <a:srgbClr val="000000"/>
              </a:outerShdw>
            </a:effectLst>
          </p:spPr>
          <p:txBody>
            <a:bodyPr/>
            <a:lstStyle/>
            <a:p>
              <a:endParaRPr lang="en-US"/>
            </a:p>
          </p:txBody>
        </p:sp>
        <p:sp>
          <p:nvSpPr>
            <p:cNvPr id="92168" name="Freeform 26"/>
            <p:cNvSpPr>
              <a:spLocks/>
            </p:cNvSpPr>
            <p:nvPr/>
          </p:nvSpPr>
          <p:spPr bwMode="auto">
            <a:xfrm>
              <a:off x="-2663" y="2342"/>
              <a:ext cx="309" cy="874"/>
            </a:xfrm>
            <a:custGeom>
              <a:avLst/>
              <a:gdLst>
                <a:gd name="T0" fmla="*/ 57 w 1061"/>
                <a:gd name="T1" fmla="*/ 152 h 2377"/>
                <a:gd name="T2" fmla="*/ 68 w 1061"/>
                <a:gd name="T3" fmla="*/ 145 h 2377"/>
                <a:gd name="T4" fmla="*/ 84 w 1061"/>
                <a:gd name="T5" fmla="*/ 139 h 2377"/>
                <a:gd name="T6" fmla="*/ 99 w 1061"/>
                <a:gd name="T7" fmla="*/ 138 h 2377"/>
                <a:gd name="T8" fmla="*/ 114 w 1061"/>
                <a:gd name="T9" fmla="*/ 139 h 2377"/>
                <a:gd name="T10" fmla="*/ 129 w 1061"/>
                <a:gd name="T11" fmla="*/ 131 h 2377"/>
                <a:gd name="T12" fmla="*/ 142 w 1061"/>
                <a:gd name="T13" fmla="*/ 128 h 2377"/>
                <a:gd name="T14" fmla="*/ 154 w 1061"/>
                <a:gd name="T15" fmla="*/ 129 h 2377"/>
                <a:gd name="T16" fmla="*/ 158 w 1061"/>
                <a:gd name="T17" fmla="*/ 99 h 2377"/>
                <a:gd name="T18" fmla="*/ 163 w 1061"/>
                <a:gd name="T19" fmla="*/ 32 h 2377"/>
                <a:gd name="T20" fmla="*/ 170 w 1061"/>
                <a:gd name="T21" fmla="*/ 20 h 2377"/>
                <a:gd name="T22" fmla="*/ 180 w 1061"/>
                <a:gd name="T23" fmla="*/ 11 h 2377"/>
                <a:gd name="T24" fmla="*/ 191 w 1061"/>
                <a:gd name="T25" fmla="*/ 4 h 2377"/>
                <a:gd name="T26" fmla="*/ 203 w 1061"/>
                <a:gd name="T27" fmla="*/ 1 h 2377"/>
                <a:gd name="T28" fmla="*/ 228 w 1061"/>
                <a:gd name="T29" fmla="*/ 0 h 2377"/>
                <a:gd name="T30" fmla="*/ 247 w 1061"/>
                <a:gd name="T31" fmla="*/ 3 h 2377"/>
                <a:gd name="T32" fmla="*/ 266 w 1061"/>
                <a:gd name="T33" fmla="*/ 8 h 2377"/>
                <a:gd name="T34" fmla="*/ 274 w 1061"/>
                <a:gd name="T35" fmla="*/ 36 h 2377"/>
                <a:gd name="T36" fmla="*/ 281 w 1061"/>
                <a:gd name="T37" fmla="*/ 81 h 2377"/>
                <a:gd name="T38" fmla="*/ 294 w 1061"/>
                <a:gd name="T39" fmla="*/ 108 h 2377"/>
                <a:gd name="T40" fmla="*/ 283 w 1061"/>
                <a:gd name="T41" fmla="*/ 118 h 2377"/>
                <a:gd name="T42" fmla="*/ 280 w 1061"/>
                <a:gd name="T43" fmla="*/ 126 h 2377"/>
                <a:gd name="T44" fmla="*/ 279 w 1061"/>
                <a:gd name="T45" fmla="*/ 135 h 2377"/>
                <a:gd name="T46" fmla="*/ 280 w 1061"/>
                <a:gd name="T47" fmla="*/ 142 h 2377"/>
                <a:gd name="T48" fmla="*/ 278 w 1061"/>
                <a:gd name="T49" fmla="*/ 147 h 2377"/>
                <a:gd name="T50" fmla="*/ 236 w 1061"/>
                <a:gd name="T51" fmla="*/ 158 h 2377"/>
                <a:gd name="T52" fmla="*/ 295 w 1061"/>
                <a:gd name="T53" fmla="*/ 182 h 2377"/>
                <a:gd name="T54" fmla="*/ 294 w 1061"/>
                <a:gd name="T55" fmla="*/ 313 h 2377"/>
                <a:gd name="T56" fmla="*/ 309 w 1061"/>
                <a:gd name="T57" fmla="*/ 660 h 2377"/>
                <a:gd name="T58" fmla="*/ 273 w 1061"/>
                <a:gd name="T59" fmla="*/ 645 h 2377"/>
                <a:gd name="T60" fmla="*/ 260 w 1061"/>
                <a:gd name="T61" fmla="*/ 711 h 2377"/>
                <a:gd name="T62" fmla="*/ 250 w 1061"/>
                <a:gd name="T63" fmla="*/ 778 h 2377"/>
                <a:gd name="T64" fmla="*/ 278 w 1061"/>
                <a:gd name="T65" fmla="*/ 803 h 2377"/>
                <a:gd name="T66" fmla="*/ 303 w 1061"/>
                <a:gd name="T67" fmla="*/ 813 h 2377"/>
                <a:gd name="T68" fmla="*/ 181 w 1061"/>
                <a:gd name="T69" fmla="*/ 836 h 2377"/>
                <a:gd name="T70" fmla="*/ 169 w 1061"/>
                <a:gd name="T71" fmla="*/ 610 h 2377"/>
                <a:gd name="T72" fmla="*/ 149 w 1061"/>
                <a:gd name="T73" fmla="*/ 842 h 2377"/>
                <a:gd name="T74" fmla="*/ 126 w 1061"/>
                <a:gd name="T75" fmla="*/ 677 h 2377"/>
                <a:gd name="T76" fmla="*/ 109 w 1061"/>
                <a:gd name="T77" fmla="*/ 720 h 2377"/>
                <a:gd name="T78" fmla="*/ 92 w 1061"/>
                <a:gd name="T79" fmla="*/ 756 h 2377"/>
                <a:gd name="T80" fmla="*/ 98 w 1061"/>
                <a:gd name="T81" fmla="*/ 774 h 2377"/>
                <a:gd name="T82" fmla="*/ 130 w 1061"/>
                <a:gd name="T83" fmla="*/ 795 h 2377"/>
                <a:gd name="T84" fmla="*/ 63 w 1061"/>
                <a:gd name="T85" fmla="*/ 813 h 2377"/>
                <a:gd name="T86" fmla="*/ 24 w 1061"/>
                <a:gd name="T87" fmla="*/ 874 h 2377"/>
                <a:gd name="T88" fmla="*/ 0 w 1061"/>
                <a:gd name="T89" fmla="*/ 660 h 23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61" h="2377">
                  <a:moveTo>
                    <a:pt x="0" y="741"/>
                  </a:moveTo>
                  <a:lnTo>
                    <a:pt x="196" y="414"/>
                  </a:lnTo>
                  <a:lnTo>
                    <a:pt x="211" y="405"/>
                  </a:lnTo>
                  <a:lnTo>
                    <a:pt x="235" y="393"/>
                  </a:lnTo>
                  <a:lnTo>
                    <a:pt x="261" y="385"/>
                  </a:lnTo>
                  <a:lnTo>
                    <a:pt x="287" y="378"/>
                  </a:lnTo>
                  <a:lnTo>
                    <a:pt x="313" y="375"/>
                  </a:lnTo>
                  <a:lnTo>
                    <a:pt x="339" y="374"/>
                  </a:lnTo>
                  <a:lnTo>
                    <a:pt x="366" y="375"/>
                  </a:lnTo>
                  <a:lnTo>
                    <a:pt x="392" y="378"/>
                  </a:lnTo>
                  <a:lnTo>
                    <a:pt x="421" y="364"/>
                  </a:lnTo>
                  <a:lnTo>
                    <a:pt x="442" y="356"/>
                  </a:lnTo>
                  <a:lnTo>
                    <a:pt x="462" y="352"/>
                  </a:lnTo>
                  <a:lnTo>
                    <a:pt x="486" y="348"/>
                  </a:lnTo>
                  <a:lnTo>
                    <a:pt x="507" y="348"/>
                  </a:lnTo>
                  <a:lnTo>
                    <a:pt x="529" y="352"/>
                  </a:lnTo>
                  <a:lnTo>
                    <a:pt x="587" y="305"/>
                  </a:lnTo>
                  <a:lnTo>
                    <a:pt x="541" y="270"/>
                  </a:lnTo>
                  <a:lnTo>
                    <a:pt x="547" y="111"/>
                  </a:lnTo>
                  <a:lnTo>
                    <a:pt x="560" y="88"/>
                  </a:lnTo>
                  <a:lnTo>
                    <a:pt x="571" y="70"/>
                  </a:lnTo>
                  <a:lnTo>
                    <a:pt x="585" y="55"/>
                  </a:lnTo>
                  <a:lnTo>
                    <a:pt x="601" y="40"/>
                  </a:lnTo>
                  <a:lnTo>
                    <a:pt x="617" y="29"/>
                  </a:lnTo>
                  <a:lnTo>
                    <a:pt x="638" y="20"/>
                  </a:lnTo>
                  <a:lnTo>
                    <a:pt x="657" y="11"/>
                  </a:lnTo>
                  <a:lnTo>
                    <a:pt x="677" y="7"/>
                  </a:lnTo>
                  <a:lnTo>
                    <a:pt x="698" y="3"/>
                  </a:lnTo>
                  <a:lnTo>
                    <a:pt x="748" y="0"/>
                  </a:lnTo>
                  <a:lnTo>
                    <a:pt x="783" y="0"/>
                  </a:lnTo>
                  <a:lnTo>
                    <a:pt x="816" y="2"/>
                  </a:lnTo>
                  <a:lnTo>
                    <a:pt x="849" y="7"/>
                  </a:lnTo>
                  <a:lnTo>
                    <a:pt x="881" y="15"/>
                  </a:lnTo>
                  <a:lnTo>
                    <a:pt x="912" y="22"/>
                  </a:lnTo>
                  <a:lnTo>
                    <a:pt x="972" y="48"/>
                  </a:lnTo>
                  <a:lnTo>
                    <a:pt x="940" y="99"/>
                  </a:lnTo>
                  <a:lnTo>
                    <a:pt x="990" y="154"/>
                  </a:lnTo>
                  <a:lnTo>
                    <a:pt x="966" y="220"/>
                  </a:lnTo>
                  <a:lnTo>
                    <a:pt x="1009" y="275"/>
                  </a:lnTo>
                  <a:lnTo>
                    <a:pt x="1009" y="295"/>
                  </a:lnTo>
                  <a:lnTo>
                    <a:pt x="972" y="305"/>
                  </a:lnTo>
                  <a:lnTo>
                    <a:pt x="972" y="322"/>
                  </a:lnTo>
                  <a:lnTo>
                    <a:pt x="969" y="333"/>
                  </a:lnTo>
                  <a:lnTo>
                    <a:pt x="961" y="344"/>
                  </a:lnTo>
                  <a:lnTo>
                    <a:pt x="953" y="352"/>
                  </a:lnTo>
                  <a:lnTo>
                    <a:pt x="958" y="367"/>
                  </a:lnTo>
                  <a:lnTo>
                    <a:pt x="963" y="377"/>
                  </a:lnTo>
                  <a:lnTo>
                    <a:pt x="963" y="386"/>
                  </a:lnTo>
                  <a:lnTo>
                    <a:pt x="961" y="396"/>
                  </a:lnTo>
                  <a:lnTo>
                    <a:pt x="955" y="401"/>
                  </a:lnTo>
                  <a:lnTo>
                    <a:pt x="940" y="411"/>
                  </a:lnTo>
                  <a:lnTo>
                    <a:pt x="809" y="431"/>
                  </a:lnTo>
                  <a:lnTo>
                    <a:pt x="1004" y="484"/>
                  </a:lnTo>
                  <a:lnTo>
                    <a:pt x="1014" y="495"/>
                  </a:lnTo>
                  <a:lnTo>
                    <a:pt x="1021" y="512"/>
                  </a:lnTo>
                  <a:lnTo>
                    <a:pt x="1009" y="850"/>
                  </a:lnTo>
                  <a:lnTo>
                    <a:pt x="1061" y="850"/>
                  </a:lnTo>
                  <a:lnTo>
                    <a:pt x="1061" y="1796"/>
                  </a:lnTo>
                  <a:lnTo>
                    <a:pt x="1039" y="1796"/>
                  </a:lnTo>
                  <a:lnTo>
                    <a:pt x="937" y="1755"/>
                  </a:lnTo>
                  <a:lnTo>
                    <a:pt x="918" y="1935"/>
                  </a:lnTo>
                  <a:lnTo>
                    <a:pt x="893" y="1935"/>
                  </a:lnTo>
                  <a:lnTo>
                    <a:pt x="870" y="1955"/>
                  </a:lnTo>
                  <a:lnTo>
                    <a:pt x="859" y="2117"/>
                  </a:lnTo>
                  <a:lnTo>
                    <a:pt x="905" y="2156"/>
                  </a:lnTo>
                  <a:lnTo>
                    <a:pt x="955" y="2185"/>
                  </a:lnTo>
                  <a:lnTo>
                    <a:pt x="1007" y="2204"/>
                  </a:lnTo>
                  <a:lnTo>
                    <a:pt x="1039" y="2212"/>
                  </a:lnTo>
                  <a:lnTo>
                    <a:pt x="1055" y="2273"/>
                  </a:lnTo>
                  <a:lnTo>
                    <a:pt x="622" y="2273"/>
                  </a:lnTo>
                  <a:lnTo>
                    <a:pt x="650" y="1619"/>
                  </a:lnTo>
                  <a:lnTo>
                    <a:pt x="579" y="1658"/>
                  </a:lnTo>
                  <a:lnTo>
                    <a:pt x="587" y="2289"/>
                  </a:lnTo>
                  <a:lnTo>
                    <a:pt x="513" y="2289"/>
                  </a:lnTo>
                  <a:lnTo>
                    <a:pt x="489" y="1767"/>
                  </a:lnTo>
                  <a:lnTo>
                    <a:pt x="432" y="1840"/>
                  </a:lnTo>
                  <a:lnTo>
                    <a:pt x="390" y="1918"/>
                  </a:lnTo>
                  <a:lnTo>
                    <a:pt x="374" y="1957"/>
                  </a:lnTo>
                  <a:lnTo>
                    <a:pt x="329" y="1957"/>
                  </a:lnTo>
                  <a:lnTo>
                    <a:pt x="317" y="2056"/>
                  </a:lnTo>
                  <a:lnTo>
                    <a:pt x="320" y="2087"/>
                  </a:lnTo>
                  <a:lnTo>
                    <a:pt x="335" y="2105"/>
                  </a:lnTo>
                  <a:lnTo>
                    <a:pt x="353" y="2117"/>
                  </a:lnTo>
                  <a:lnTo>
                    <a:pt x="448" y="2162"/>
                  </a:lnTo>
                  <a:lnTo>
                    <a:pt x="457" y="2212"/>
                  </a:lnTo>
                  <a:lnTo>
                    <a:pt x="215" y="2212"/>
                  </a:lnTo>
                  <a:lnTo>
                    <a:pt x="91" y="2085"/>
                  </a:lnTo>
                  <a:lnTo>
                    <a:pt x="83" y="2377"/>
                  </a:lnTo>
                  <a:lnTo>
                    <a:pt x="0" y="2377"/>
                  </a:lnTo>
                  <a:lnTo>
                    <a:pt x="0" y="1796"/>
                  </a:lnTo>
                  <a:lnTo>
                    <a:pt x="0" y="741"/>
                  </a:lnTo>
                  <a:close/>
                </a:path>
              </a:pathLst>
            </a:custGeom>
            <a:solidFill>
              <a:srgbClr val="898600"/>
            </a:solidFill>
            <a:ln w="0">
              <a:solidFill>
                <a:schemeClr val="bg2"/>
              </a:solidFill>
              <a:prstDash val="solid"/>
              <a:round/>
              <a:headEnd/>
              <a:tailEnd/>
            </a:ln>
            <a:effectLst>
              <a:outerShdw dist="107763" dir="2700000" algn="ctr" rotWithShape="0">
                <a:srgbClr val="000000"/>
              </a:outerShdw>
            </a:effectLst>
          </p:spPr>
          <p:txBody>
            <a:bodyPr/>
            <a:lstStyle/>
            <a:p>
              <a:endParaRPr lang="en-US"/>
            </a:p>
          </p:txBody>
        </p:sp>
        <p:sp>
          <p:nvSpPr>
            <p:cNvPr id="92169" name="Freeform 27"/>
            <p:cNvSpPr>
              <a:spLocks/>
            </p:cNvSpPr>
            <p:nvPr/>
          </p:nvSpPr>
          <p:spPr bwMode="auto">
            <a:xfrm>
              <a:off x="-2354" y="2355"/>
              <a:ext cx="336" cy="858"/>
            </a:xfrm>
            <a:custGeom>
              <a:avLst/>
              <a:gdLst>
                <a:gd name="T0" fmla="*/ 10 w 1150"/>
                <a:gd name="T1" fmla="*/ 647 h 2334"/>
                <a:gd name="T2" fmla="*/ 30 w 1150"/>
                <a:gd name="T3" fmla="*/ 858 h 2334"/>
                <a:gd name="T4" fmla="*/ 48 w 1150"/>
                <a:gd name="T5" fmla="*/ 647 h 2334"/>
                <a:gd name="T6" fmla="*/ 66 w 1150"/>
                <a:gd name="T7" fmla="*/ 825 h 2334"/>
                <a:gd name="T8" fmla="*/ 176 w 1150"/>
                <a:gd name="T9" fmla="*/ 647 h 2334"/>
                <a:gd name="T10" fmla="*/ 168 w 1150"/>
                <a:gd name="T11" fmla="*/ 707 h 2334"/>
                <a:gd name="T12" fmla="*/ 149 w 1150"/>
                <a:gd name="T13" fmla="*/ 759 h 2334"/>
                <a:gd name="T14" fmla="*/ 147 w 1150"/>
                <a:gd name="T15" fmla="*/ 793 h 2334"/>
                <a:gd name="T16" fmla="*/ 162 w 1150"/>
                <a:gd name="T17" fmla="*/ 816 h 2334"/>
                <a:gd name="T18" fmla="*/ 185 w 1150"/>
                <a:gd name="T19" fmla="*/ 804 h 2334"/>
                <a:gd name="T20" fmla="*/ 198 w 1150"/>
                <a:gd name="T21" fmla="*/ 807 h 2334"/>
                <a:gd name="T22" fmla="*/ 211 w 1150"/>
                <a:gd name="T23" fmla="*/ 814 h 2334"/>
                <a:gd name="T24" fmla="*/ 237 w 1150"/>
                <a:gd name="T25" fmla="*/ 816 h 2334"/>
                <a:gd name="T26" fmla="*/ 254 w 1150"/>
                <a:gd name="T27" fmla="*/ 858 h 2334"/>
                <a:gd name="T28" fmla="*/ 277 w 1150"/>
                <a:gd name="T29" fmla="*/ 816 h 2334"/>
                <a:gd name="T30" fmla="*/ 270 w 1150"/>
                <a:gd name="T31" fmla="*/ 793 h 2334"/>
                <a:gd name="T32" fmla="*/ 261 w 1150"/>
                <a:gd name="T33" fmla="*/ 783 h 2334"/>
                <a:gd name="T34" fmla="*/ 258 w 1150"/>
                <a:gd name="T35" fmla="*/ 647 h 2334"/>
                <a:gd name="T36" fmla="*/ 214 w 1150"/>
                <a:gd name="T37" fmla="*/ 684 h 2334"/>
                <a:gd name="T38" fmla="*/ 217 w 1150"/>
                <a:gd name="T39" fmla="*/ 702 h 2334"/>
                <a:gd name="T40" fmla="*/ 217 w 1150"/>
                <a:gd name="T41" fmla="*/ 716 h 2334"/>
                <a:gd name="T42" fmla="*/ 210 w 1150"/>
                <a:gd name="T43" fmla="*/ 734 h 2334"/>
                <a:gd name="T44" fmla="*/ 214 w 1150"/>
                <a:gd name="T45" fmla="*/ 684 h 2334"/>
                <a:gd name="T46" fmla="*/ 276 w 1150"/>
                <a:gd name="T47" fmla="*/ 647 h 2334"/>
                <a:gd name="T48" fmla="*/ 277 w 1150"/>
                <a:gd name="T49" fmla="*/ 816 h 2334"/>
                <a:gd name="T50" fmla="*/ 297 w 1150"/>
                <a:gd name="T51" fmla="*/ 825 h 2334"/>
                <a:gd name="T52" fmla="*/ 312 w 1150"/>
                <a:gd name="T53" fmla="*/ 647 h 2334"/>
                <a:gd name="T54" fmla="*/ 324 w 1150"/>
                <a:gd name="T55" fmla="*/ 447 h 2334"/>
                <a:gd name="T56" fmla="*/ 334 w 1150"/>
                <a:gd name="T57" fmla="*/ 415 h 2334"/>
                <a:gd name="T58" fmla="*/ 324 w 1150"/>
                <a:gd name="T59" fmla="*/ 299 h 2334"/>
                <a:gd name="T60" fmla="*/ 262 w 1150"/>
                <a:gd name="T61" fmla="*/ 221 h 2334"/>
                <a:gd name="T62" fmla="*/ 205 w 1150"/>
                <a:gd name="T63" fmla="*/ 184 h 2334"/>
                <a:gd name="T64" fmla="*/ 193 w 1150"/>
                <a:gd name="T65" fmla="*/ 178 h 2334"/>
                <a:gd name="T66" fmla="*/ 177 w 1150"/>
                <a:gd name="T67" fmla="*/ 177 h 2334"/>
                <a:gd name="T68" fmla="*/ 157 w 1150"/>
                <a:gd name="T69" fmla="*/ 147 h 2334"/>
                <a:gd name="T70" fmla="*/ 189 w 1150"/>
                <a:gd name="T71" fmla="*/ 143 h 2334"/>
                <a:gd name="T72" fmla="*/ 191 w 1150"/>
                <a:gd name="T73" fmla="*/ 133 h 2334"/>
                <a:gd name="T74" fmla="*/ 190 w 1150"/>
                <a:gd name="T75" fmla="*/ 121 h 2334"/>
                <a:gd name="T76" fmla="*/ 190 w 1150"/>
                <a:gd name="T77" fmla="*/ 111 h 2334"/>
                <a:gd name="T78" fmla="*/ 195 w 1150"/>
                <a:gd name="T79" fmla="*/ 94 h 2334"/>
                <a:gd name="T80" fmla="*/ 182 w 1150"/>
                <a:gd name="T81" fmla="*/ 74 h 2334"/>
                <a:gd name="T82" fmla="*/ 176 w 1150"/>
                <a:gd name="T83" fmla="*/ 45 h 2334"/>
                <a:gd name="T84" fmla="*/ 166 w 1150"/>
                <a:gd name="T85" fmla="*/ 26 h 2334"/>
                <a:gd name="T86" fmla="*/ 138 w 1150"/>
                <a:gd name="T87" fmla="*/ 5 h 2334"/>
                <a:gd name="T88" fmla="*/ 112 w 1150"/>
                <a:gd name="T89" fmla="*/ 0 h 2334"/>
                <a:gd name="T90" fmla="*/ 89 w 1150"/>
                <a:gd name="T91" fmla="*/ 4 h 2334"/>
                <a:gd name="T92" fmla="*/ 64 w 1150"/>
                <a:gd name="T93" fmla="*/ 24 h 2334"/>
                <a:gd name="T94" fmla="*/ 55 w 1150"/>
                <a:gd name="T95" fmla="*/ 47 h 2334"/>
                <a:gd name="T96" fmla="*/ 55 w 1150"/>
                <a:gd name="T97" fmla="*/ 74 h 2334"/>
                <a:gd name="T98" fmla="*/ 54 w 1150"/>
                <a:gd name="T99" fmla="*/ 98 h 2334"/>
                <a:gd name="T100" fmla="*/ 53 w 1150"/>
                <a:gd name="T101" fmla="*/ 111 h 2334"/>
                <a:gd name="T102" fmla="*/ 80 w 1150"/>
                <a:gd name="T103" fmla="*/ 149 h 2334"/>
                <a:gd name="T104" fmla="*/ 36 w 1150"/>
                <a:gd name="T105" fmla="*/ 193 h 2334"/>
                <a:gd name="T106" fmla="*/ 25 w 1150"/>
                <a:gd name="T107" fmla="*/ 205 h 2334"/>
                <a:gd name="T108" fmla="*/ 21 w 1150"/>
                <a:gd name="T109" fmla="*/ 221 h 2334"/>
                <a:gd name="T110" fmla="*/ 0 w 1150"/>
                <a:gd name="T111" fmla="*/ 299 h 233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50" h="2334">
                  <a:moveTo>
                    <a:pt x="0" y="1759"/>
                  </a:moveTo>
                  <a:lnTo>
                    <a:pt x="33" y="1760"/>
                  </a:lnTo>
                  <a:lnTo>
                    <a:pt x="42" y="2334"/>
                  </a:lnTo>
                  <a:lnTo>
                    <a:pt x="103" y="2334"/>
                  </a:lnTo>
                  <a:lnTo>
                    <a:pt x="111" y="1760"/>
                  </a:lnTo>
                  <a:lnTo>
                    <a:pt x="165" y="1760"/>
                  </a:lnTo>
                  <a:lnTo>
                    <a:pt x="172" y="2245"/>
                  </a:lnTo>
                  <a:lnTo>
                    <a:pt x="226" y="2245"/>
                  </a:lnTo>
                  <a:lnTo>
                    <a:pt x="235" y="1760"/>
                  </a:lnTo>
                  <a:lnTo>
                    <a:pt x="603" y="1760"/>
                  </a:lnTo>
                  <a:lnTo>
                    <a:pt x="592" y="1854"/>
                  </a:lnTo>
                  <a:lnTo>
                    <a:pt x="576" y="1922"/>
                  </a:lnTo>
                  <a:lnTo>
                    <a:pt x="549" y="1996"/>
                  </a:lnTo>
                  <a:lnTo>
                    <a:pt x="510" y="2065"/>
                  </a:lnTo>
                  <a:lnTo>
                    <a:pt x="504" y="2125"/>
                  </a:lnTo>
                  <a:lnTo>
                    <a:pt x="504" y="2157"/>
                  </a:lnTo>
                  <a:lnTo>
                    <a:pt x="510" y="2220"/>
                  </a:lnTo>
                  <a:lnTo>
                    <a:pt x="555" y="2220"/>
                  </a:lnTo>
                  <a:lnTo>
                    <a:pt x="598" y="2185"/>
                  </a:lnTo>
                  <a:lnTo>
                    <a:pt x="633" y="2187"/>
                  </a:lnTo>
                  <a:lnTo>
                    <a:pt x="655" y="2189"/>
                  </a:lnTo>
                  <a:lnTo>
                    <a:pt x="678" y="2195"/>
                  </a:lnTo>
                  <a:lnTo>
                    <a:pt x="698" y="2205"/>
                  </a:lnTo>
                  <a:lnTo>
                    <a:pt x="722" y="2213"/>
                  </a:lnTo>
                  <a:lnTo>
                    <a:pt x="744" y="2217"/>
                  </a:lnTo>
                  <a:lnTo>
                    <a:pt x="810" y="2220"/>
                  </a:lnTo>
                  <a:lnTo>
                    <a:pt x="810" y="2334"/>
                  </a:lnTo>
                  <a:lnTo>
                    <a:pt x="870" y="2334"/>
                  </a:lnTo>
                  <a:lnTo>
                    <a:pt x="870" y="2220"/>
                  </a:lnTo>
                  <a:lnTo>
                    <a:pt x="949" y="2220"/>
                  </a:lnTo>
                  <a:lnTo>
                    <a:pt x="949" y="2162"/>
                  </a:lnTo>
                  <a:lnTo>
                    <a:pt x="925" y="2156"/>
                  </a:lnTo>
                  <a:lnTo>
                    <a:pt x="913" y="2146"/>
                  </a:lnTo>
                  <a:lnTo>
                    <a:pt x="894" y="2129"/>
                  </a:lnTo>
                  <a:lnTo>
                    <a:pt x="878" y="2104"/>
                  </a:lnTo>
                  <a:lnTo>
                    <a:pt x="884" y="1760"/>
                  </a:lnTo>
                  <a:lnTo>
                    <a:pt x="750" y="1760"/>
                  </a:lnTo>
                  <a:lnTo>
                    <a:pt x="731" y="1860"/>
                  </a:lnTo>
                  <a:lnTo>
                    <a:pt x="738" y="1884"/>
                  </a:lnTo>
                  <a:lnTo>
                    <a:pt x="744" y="1909"/>
                  </a:lnTo>
                  <a:lnTo>
                    <a:pt x="744" y="1928"/>
                  </a:lnTo>
                  <a:lnTo>
                    <a:pt x="742" y="1949"/>
                  </a:lnTo>
                  <a:lnTo>
                    <a:pt x="734" y="1972"/>
                  </a:lnTo>
                  <a:lnTo>
                    <a:pt x="720" y="1996"/>
                  </a:lnTo>
                  <a:lnTo>
                    <a:pt x="696" y="2025"/>
                  </a:lnTo>
                  <a:lnTo>
                    <a:pt x="731" y="1860"/>
                  </a:lnTo>
                  <a:lnTo>
                    <a:pt x="750" y="1760"/>
                  </a:lnTo>
                  <a:lnTo>
                    <a:pt x="944" y="1760"/>
                  </a:lnTo>
                  <a:lnTo>
                    <a:pt x="949" y="2162"/>
                  </a:lnTo>
                  <a:lnTo>
                    <a:pt x="949" y="2220"/>
                  </a:lnTo>
                  <a:lnTo>
                    <a:pt x="949" y="2245"/>
                  </a:lnTo>
                  <a:lnTo>
                    <a:pt x="1018" y="2245"/>
                  </a:lnTo>
                  <a:lnTo>
                    <a:pt x="1027" y="1760"/>
                  </a:lnTo>
                  <a:lnTo>
                    <a:pt x="1068" y="1760"/>
                  </a:lnTo>
                  <a:lnTo>
                    <a:pt x="1068" y="1223"/>
                  </a:lnTo>
                  <a:lnTo>
                    <a:pt x="1110" y="1215"/>
                  </a:lnTo>
                  <a:lnTo>
                    <a:pt x="1118" y="1128"/>
                  </a:lnTo>
                  <a:lnTo>
                    <a:pt x="1142" y="1128"/>
                  </a:lnTo>
                  <a:lnTo>
                    <a:pt x="1150" y="1052"/>
                  </a:lnTo>
                  <a:lnTo>
                    <a:pt x="1108" y="814"/>
                  </a:lnTo>
                  <a:lnTo>
                    <a:pt x="896" y="814"/>
                  </a:lnTo>
                  <a:lnTo>
                    <a:pt x="896" y="602"/>
                  </a:lnTo>
                  <a:lnTo>
                    <a:pt x="809" y="602"/>
                  </a:lnTo>
                  <a:lnTo>
                    <a:pt x="702" y="500"/>
                  </a:lnTo>
                  <a:lnTo>
                    <a:pt x="685" y="490"/>
                  </a:lnTo>
                  <a:lnTo>
                    <a:pt x="661" y="483"/>
                  </a:lnTo>
                  <a:lnTo>
                    <a:pt x="631" y="481"/>
                  </a:lnTo>
                  <a:lnTo>
                    <a:pt x="605" y="481"/>
                  </a:lnTo>
                  <a:lnTo>
                    <a:pt x="526" y="416"/>
                  </a:lnTo>
                  <a:lnTo>
                    <a:pt x="538" y="401"/>
                  </a:lnTo>
                  <a:lnTo>
                    <a:pt x="631" y="398"/>
                  </a:lnTo>
                  <a:lnTo>
                    <a:pt x="647" y="389"/>
                  </a:lnTo>
                  <a:lnTo>
                    <a:pt x="654" y="378"/>
                  </a:lnTo>
                  <a:lnTo>
                    <a:pt x="654" y="363"/>
                  </a:lnTo>
                  <a:lnTo>
                    <a:pt x="642" y="348"/>
                  </a:lnTo>
                  <a:lnTo>
                    <a:pt x="651" y="328"/>
                  </a:lnTo>
                  <a:lnTo>
                    <a:pt x="652" y="317"/>
                  </a:lnTo>
                  <a:lnTo>
                    <a:pt x="651" y="301"/>
                  </a:lnTo>
                  <a:lnTo>
                    <a:pt x="640" y="271"/>
                  </a:lnTo>
                  <a:lnTo>
                    <a:pt x="666" y="257"/>
                  </a:lnTo>
                  <a:lnTo>
                    <a:pt x="666" y="244"/>
                  </a:lnTo>
                  <a:lnTo>
                    <a:pt x="623" y="202"/>
                  </a:lnTo>
                  <a:lnTo>
                    <a:pt x="616" y="152"/>
                  </a:lnTo>
                  <a:lnTo>
                    <a:pt x="604" y="122"/>
                  </a:lnTo>
                  <a:lnTo>
                    <a:pt x="581" y="85"/>
                  </a:lnTo>
                  <a:lnTo>
                    <a:pt x="567" y="70"/>
                  </a:lnTo>
                  <a:lnTo>
                    <a:pt x="528" y="38"/>
                  </a:lnTo>
                  <a:lnTo>
                    <a:pt x="474" y="13"/>
                  </a:lnTo>
                  <a:lnTo>
                    <a:pt x="430" y="4"/>
                  </a:lnTo>
                  <a:lnTo>
                    <a:pt x="384" y="0"/>
                  </a:lnTo>
                  <a:lnTo>
                    <a:pt x="344" y="1"/>
                  </a:lnTo>
                  <a:lnTo>
                    <a:pt x="304" y="11"/>
                  </a:lnTo>
                  <a:lnTo>
                    <a:pt x="250" y="39"/>
                  </a:lnTo>
                  <a:lnTo>
                    <a:pt x="220" y="66"/>
                  </a:lnTo>
                  <a:lnTo>
                    <a:pt x="199" y="98"/>
                  </a:lnTo>
                  <a:lnTo>
                    <a:pt x="189" y="128"/>
                  </a:lnTo>
                  <a:lnTo>
                    <a:pt x="183" y="160"/>
                  </a:lnTo>
                  <a:lnTo>
                    <a:pt x="187" y="202"/>
                  </a:lnTo>
                  <a:lnTo>
                    <a:pt x="199" y="247"/>
                  </a:lnTo>
                  <a:lnTo>
                    <a:pt x="186" y="266"/>
                  </a:lnTo>
                  <a:lnTo>
                    <a:pt x="181" y="277"/>
                  </a:lnTo>
                  <a:lnTo>
                    <a:pt x="181" y="301"/>
                  </a:lnTo>
                  <a:lnTo>
                    <a:pt x="194" y="323"/>
                  </a:lnTo>
                  <a:lnTo>
                    <a:pt x="274" y="405"/>
                  </a:lnTo>
                  <a:lnTo>
                    <a:pt x="283" y="451"/>
                  </a:lnTo>
                  <a:lnTo>
                    <a:pt x="122" y="526"/>
                  </a:lnTo>
                  <a:lnTo>
                    <a:pt x="100" y="538"/>
                  </a:lnTo>
                  <a:lnTo>
                    <a:pt x="85" y="558"/>
                  </a:lnTo>
                  <a:lnTo>
                    <a:pt x="78" y="577"/>
                  </a:lnTo>
                  <a:lnTo>
                    <a:pt x="72" y="602"/>
                  </a:lnTo>
                  <a:lnTo>
                    <a:pt x="13" y="602"/>
                  </a:lnTo>
                  <a:lnTo>
                    <a:pt x="0" y="814"/>
                  </a:lnTo>
                  <a:lnTo>
                    <a:pt x="0" y="1759"/>
                  </a:lnTo>
                  <a:close/>
                </a:path>
              </a:pathLst>
            </a:custGeom>
            <a:solidFill>
              <a:srgbClr val="898600"/>
            </a:solidFill>
            <a:ln w="0">
              <a:solidFill>
                <a:schemeClr val="bg2"/>
              </a:solidFill>
              <a:prstDash val="solid"/>
              <a:round/>
              <a:headEnd/>
              <a:tailEnd/>
            </a:ln>
            <a:effectLst>
              <a:outerShdw dist="107763" dir="2700000" algn="ctr" rotWithShape="0">
                <a:srgbClr val="000000"/>
              </a:outerShdw>
            </a:effectLst>
          </p:spPr>
          <p:txBody>
            <a:bodyPr/>
            <a:lstStyle/>
            <a:p>
              <a:endParaRPr lang="en-US"/>
            </a:p>
          </p:txBody>
        </p:sp>
        <p:sp>
          <p:nvSpPr>
            <p:cNvPr id="92170" name="Freeform 28"/>
            <p:cNvSpPr>
              <a:spLocks/>
            </p:cNvSpPr>
            <p:nvPr/>
          </p:nvSpPr>
          <p:spPr bwMode="auto">
            <a:xfrm>
              <a:off x="-2031" y="2361"/>
              <a:ext cx="317" cy="776"/>
            </a:xfrm>
            <a:custGeom>
              <a:avLst/>
              <a:gdLst>
                <a:gd name="T0" fmla="*/ 127 w 1088"/>
                <a:gd name="T1" fmla="*/ 675 h 2112"/>
                <a:gd name="T2" fmla="*/ 133 w 1088"/>
                <a:gd name="T3" fmla="*/ 681 h 2112"/>
                <a:gd name="T4" fmla="*/ 138 w 1088"/>
                <a:gd name="T5" fmla="*/ 687 h 2112"/>
                <a:gd name="T6" fmla="*/ 146 w 1088"/>
                <a:gd name="T7" fmla="*/ 711 h 2112"/>
                <a:gd name="T8" fmla="*/ 147 w 1088"/>
                <a:gd name="T9" fmla="*/ 732 h 2112"/>
                <a:gd name="T10" fmla="*/ 125 w 1088"/>
                <a:gd name="T11" fmla="*/ 747 h 2112"/>
                <a:gd name="T12" fmla="*/ 124 w 1088"/>
                <a:gd name="T13" fmla="*/ 759 h 2112"/>
                <a:gd name="T14" fmla="*/ 119 w 1088"/>
                <a:gd name="T15" fmla="*/ 767 h 2112"/>
                <a:gd name="T16" fmla="*/ 107 w 1088"/>
                <a:gd name="T17" fmla="*/ 773 h 2112"/>
                <a:gd name="T18" fmla="*/ 87 w 1088"/>
                <a:gd name="T19" fmla="*/ 776 h 2112"/>
                <a:gd name="T20" fmla="*/ 66 w 1088"/>
                <a:gd name="T21" fmla="*/ 772 h 2112"/>
                <a:gd name="T22" fmla="*/ 58 w 1088"/>
                <a:gd name="T23" fmla="*/ 757 h 2112"/>
                <a:gd name="T24" fmla="*/ 65 w 1088"/>
                <a:gd name="T25" fmla="*/ 743 h 2112"/>
                <a:gd name="T26" fmla="*/ 84 w 1088"/>
                <a:gd name="T27" fmla="*/ 712 h 2112"/>
                <a:gd name="T28" fmla="*/ 89 w 1088"/>
                <a:gd name="T29" fmla="*/ 692 h 2112"/>
                <a:gd name="T30" fmla="*/ 65 w 1088"/>
                <a:gd name="T31" fmla="*/ 676 h 2112"/>
                <a:gd name="T32" fmla="*/ 20 w 1088"/>
                <a:gd name="T33" fmla="*/ 479 h 2112"/>
                <a:gd name="T34" fmla="*/ 17 w 1088"/>
                <a:gd name="T35" fmla="*/ 459 h 2112"/>
                <a:gd name="T36" fmla="*/ 20 w 1088"/>
                <a:gd name="T37" fmla="*/ 440 h 2112"/>
                <a:gd name="T38" fmla="*/ 31 w 1088"/>
                <a:gd name="T39" fmla="*/ 424 h 2112"/>
                <a:gd name="T40" fmla="*/ 23 w 1088"/>
                <a:gd name="T41" fmla="*/ 381 h 2112"/>
                <a:gd name="T42" fmla="*/ 0 w 1088"/>
                <a:gd name="T43" fmla="*/ 294 h 2112"/>
                <a:gd name="T44" fmla="*/ 77 w 1088"/>
                <a:gd name="T45" fmla="*/ 255 h 2112"/>
                <a:gd name="T46" fmla="*/ 66 w 1088"/>
                <a:gd name="T47" fmla="*/ 262 h 2112"/>
                <a:gd name="T48" fmla="*/ 61 w 1088"/>
                <a:gd name="T49" fmla="*/ 272 h 2112"/>
                <a:gd name="T50" fmla="*/ 49 w 1088"/>
                <a:gd name="T51" fmla="*/ 294 h 2112"/>
                <a:gd name="T52" fmla="*/ 42 w 1088"/>
                <a:gd name="T53" fmla="*/ 265 h 2112"/>
                <a:gd name="T54" fmla="*/ 24 w 1088"/>
                <a:gd name="T55" fmla="*/ 294 h 2112"/>
                <a:gd name="T56" fmla="*/ 19 w 1088"/>
                <a:gd name="T57" fmla="*/ 260 h 2112"/>
                <a:gd name="T58" fmla="*/ 10 w 1088"/>
                <a:gd name="T59" fmla="*/ 247 h 2112"/>
                <a:gd name="T60" fmla="*/ 7 w 1088"/>
                <a:gd name="T61" fmla="*/ 231 h 2112"/>
                <a:gd name="T62" fmla="*/ 11 w 1088"/>
                <a:gd name="T63" fmla="*/ 215 h 2112"/>
                <a:gd name="T64" fmla="*/ 42 w 1088"/>
                <a:gd name="T65" fmla="*/ 180 h 2112"/>
                <a:gd name="T66" fmla="*/ 68 w 1088"/>
                <a:gd name="T67" fmla="*/ 155 h 2112"/>
                <a:gd name="T68" fmla="*/ 85 w 1088"/>
                <a:gd name="T69" fmla="*/ 128 h 2112"/>
                <a:gd name="T70" fmla="*/ 113 w 1088"/>
                <a:gd name="T71" fmla="*/ 116 h 2112"/>
                <a:gd name="T72" fmla="*/ 153 w 1088"/>
                <a:gd name="T73" fmla="*/ 107 h 2112"/>
                <a:gd name="T74" fmla="*/ 153 w 1088"/>
                <a:gd name="T75" fmla="*/ 87 h 2112"/>
                <a:gd name="T76" fmla="*/ 159 w 1088"/>
                <a:gd name="T77" fmla="*/ 65 h 2112"/>
                <a:gd name="T78" fmla="*/ 204 w 1088"/>
                <a:gd name="T79" fmla="*/ 5 h 2112"/>
                <a:gd name="T80" fmla="*/ 225 w 1088"/>
                <a:gd name="T81" fmla="*/ 0 h 2112"/>
                <a:gd name="T82" fmla="*/ 255 w 1088"/>
                <a:gd name="T83" fmla="*/ 33 h 2112"/>
                <a:gd name="T84" fmla="*/ 258 w 1088"/>
                <a:gd name="T85" fmla="*/ 47 h 2112"/>
                <a:gd name="T86" fmla="*/ 254 w 1088"/>
                <a:gd name="T87" fmla="*/ 62 h 2112"/>
                <a:gd name="T88" fmla="*/ 258 w 1088"/>
                <a:gd name="T89" fmla="*/ 76 h 2112"/>
                <a:gd name="T90" fmla="*/ 304 w 1088"/>
                <a:gd name="T91" fmla="*/ 166 h 2112"/>
                <a:gd name="T92" fmla="*/ 213 w 1088"/>
                <a:gd name="T93" fmla="*/ 542 h 21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88" h="2112">
                  <a:moveTo>
                    <a:pt x="384" y="1475"/>
                  </a:moveTo>
                  <a:lnTo>
                    <a:pt x="437" y="1836"/>
                  </a:lnTo>
                  <a:lnTo>
                    <a:pt x="449" y="1846"/>
                  </a:lnTo>
                  <a:lnTo>
                    <a:pt x="457" y="1854"/>
                  </a:lnTo>
                  <a:lnTo>
                    <a:pt x="465" y="1861"/>
                  </a:lnTo>
                  <a:lnTo>
                    <a:pt x="472" y="1870"/>
                  </a:lnTo>
                  <a:lnTo>
                    <a:pt x="480" y="1879"/>
                  </a:lnTo>
                  <a:lnTo>
                    <a:pt x="501" y="1935"/>
                  </a:lnTo>
                  <a:lnTo>
                    <a:pt x="504" y="1954"/>
                  </a:lnTo>
                  <a:lnTo>
                    <a:pt x="504" y="1991"/>
                  </a:lnTo>
                  <a:lnTo>
                    <a:pt x="443" y="2019"/>
                  </a:lnTo>
                  <a:lnTo>
                    <a:pt x="428" y="2034"/>
                  </a:lnTo>
                  <a:lnTo>
                    <a:pt x="425" y="2048"/>
                  </a:lnTo>
                  <a:lnTo>
                    <a:pt x="425" y="2067"/>
                  </a:lnTo>
                  <a:lnTo>
                    <a:pt x="419" y="2080"/>
                  </a:lnTo>
                  <a:lnTo>
                    <a:pt x="408" y="2087"/>
                  </a:lnTo>
                  <a:lnTo>
                    <a:pt x="401" y="2092"/>
                  </a:lnTo>
                  <a:lnTo>
                    <a:pt x="367" y="2104"/>
                  </a:lnTo>
                  <a:lnTo>
                    <a:pt x="333" y="2111"/>
                  </a:lnTo>
                  <a:lnTo>
                    <a:pt x="298" y="2112"/>
                  </a:lnTo>
                  <a:lnTo>
                    <a:pt x="263" y="2110"/>
                  </a:lnTo>
                  <a:lnTo>
                    <a:pt x="228" y="2100"/>
                  </a:lnTo>
                  <a:lnTo>
                    <a:pt x="200" y="2085"/>
                  </a:lnTo>
                  <a:lnTo>
                    <a:pt x="200" y="2061"/>
                  </a:lnTo>
                  <a:lnTo>
                    <a:pt x="205" y="2041"/>
                  </a:lnTo>
                  <a:lnTo>
                    <a:pt x="224" y="2021"/>
                  </a:lnTo>
                  <a:lnTo>
                    <a:pt x="242" y="2006"/>
                  </a:lnTo>
                  <a:lnTo>
                    <a:pt x="290" y="1937"/>
                  </a:lnTo>
                  <a:lnTo>
                    <a:pt x="302" y="1907"/>
                  </a:lnTo>
                  <a:lnTo>
                    <a:pt x="304" y="1883"/>
                  </a:lnTo>
                  <a:lnTo>
                    <a:pt x="299" y="1840"/>
                  </a:lnTo>
                  <a:lnTo>
                    <a:pt x="224" y="1840"/>
                  </a:lnTo>
                  <a:lnTo>
                    <a:pt x="69" y="1307"/>
                  </a:lnTo>
                  <a:lnTo>
                    <a:pt x="69" y="1303"/>
                  </a:lnTo>
                  <a:lnTo>
                    <a:pt x="61" y="1276"/>
                  </a:lnTo>
                  <a:lnTo>
                    <a:pt x="57" y="1250"/>
                  </a:lnTo>
                  <a:lnTo>
                    <a:pt x="61" y="1224"/>
                  </a:lnTo>
                  <a:lnTo>
                    <a:pt x="70" y="1198"/>
                  </a:lnTo>
                  <a:lnTo>
                    <a:pt x="84" y="1175"/>
                  </a:lnTo>
                  <a:lnTo>
                    <a:pt x="105" y="1155"/>
                  </a:lnTo>
                  <a:lnTo>
                    <a:pt x="127" y="1138"/>
                  </a:lnTo>
                  <a:lnTo>
                    <a:pt x="79" y="1038"/>
                  </a:lnTo>
                  <a:lnTo>
                    <a:pt x="42" y="1038"/>
                  </a:lnTo>
                  <a:lnTo>
                    <a:pt x="0" y="800"/>
                  </a:lnTo>
                  <a:lnTo>
                    <a:pt x="264" y="800"/>
                  </a:lnTo>
                  <a:lnTo>
                    <a:pt x="264" y="694"/>
                  </a:lnTo>
                  <a:lnTo>
                    <a:pt x="245" y="701"/>
                  </a:lnTo>
                  <a:lnTo>
                    <a:pt x="228" y="713"/>
                  </a:lnTo>
                  <a:lnTo>
                    <a:pt x="216" y="729"/>
                  </a:lnTo>
                  <a:lnTo>
                    <a:pt x="210" y="739"/>
                  </a:lnTo>
                  <a:lnTo>
                    <a:pt x="200" y="800"/>
                  </a:lnTo>
                  <a:lnTo>
                    <a:pt x="168" y="800"/>
                  </a:lnTo>
                  <a:lnTo>
                    <a:pt x="162" y="724"/>
                  </a:lnTo>
                  <a:lnTo>
                    <a:pt x="143" y="722"/>
                  </a:lnTo>
                  <a:lnTo>
                    <a:pt x="103" y="800"/>
                  </a:lnTo>
                  <a:lnTo>
                    <a:pt x="81" y="800"/>
                  </a:lnTo>
                  <a:lnTo>
                    <a:pt x="83" y="718"/>
                  </a:lnTo>
                  <a:lnTo>
                    <a:pt x="64" y="707"/>
                  </a:lnTo>
                  <a:lnTo>
                    <a:pt x="45" y="691"/>
                  </a:lnTo>
                  <a:lnTo>
                    <a:pt x="33" y="672"/>
                  </a:lnTo>
                  <a:lnTo>
                    <a:pt x="25" y="651"/>
                  </a:lnTo>
                  <a:lnTo>
                    <a:pt x="23" y="628"/>
                  </a:lnTo>
                  <a:lnTo>
                    <a:pt x="28" y="606"/>
                  </a:lnTo>
                  <a:lnTo>
                    <a:pt x="37" y="585"/>
                  </a:lnTo>
                  <a:lnTo>
                    <a:pt x="96" y="519"/>
                  </a:lnTo>
                  <a:lnTo>
                    <a:pt x="144" y="491"/>
                  </a:lnTo>
                  <a:lnTo>
                    <a:pt x="190" y="459"/>
                  </a:lnTo>
                  <a:lnTo>
                    <a:pt x="232" y="421"/>
                  </a:lnTo>
                  <a:lnTo>
                    <a:pt x="269" y="381"/>
                  </a:lnTo>
                  <a:lnTo>
                    <a:pt x="293" y="349"/>
                  </a:lnTo>
                  <a:lnTo>
                    <a:pt x="321" y="338"/>
                  </a:lnTo>
                  <a:lnTo>
                    <a:pt x="389" y="317"/>
                  </a:lnTo>
                  <a:lnTo>
                    <a:pt x="456" y="302"/>
                  </a:lnTo>
                  <a:lnTo>
                    <a:pt x="525" y="292"/>
                  </a:lnTo>
                  <a:lnTo>
                    <a:pt x="523" y="270"/>
                  </a:lnTo>
                  <a:lnTo>
                    <a:pt x="524" y="238"/>
                  </a:lnTo>
                  <a:lnTo>
                    <a:pt x="531" y="207"/>
                  </a:lnTo>
                  <a:lnTo>
                    <a:pt x="544" y="178"/>
                  </a:lnTo>
                  <a:lnTo>
                    <a:pt x="663" y="12"/>
                  </a:lnTo>
                  <a:lnTo>
                    <a:pt x="701" y="13"/>
                  </a:lnTo>
                  <a:lnTo>
                    <a:pt x="740" y="9"/>
                  </a:lnTo>
                  <a:lnTo>
                    <a:pt x="773" y="0"/>
                  </a:lnTo>
                  <a:lnTo>
                    <a:pt x="862" y="75"/>
                  </a:lnTo>
                  <a:lnTo>
                    <a:pt x="876" y="90"/>
                  </a:lnTo>
                  <a:lnTo>
                    <a:pt x="884" y="109"/>
                  </a:lnTo>
                  <a:lnTo>
                    <a:pt x="886" y="129"/>
                  </a:lnTo>
                  <a:lnTo>
                    <a:pt x="884" y="149"/>
                  </a:lnTo>
                  <a:lnTo>
                    <a:pt x="873" y="168"/>
                  </a:lnTo>
                  <a:lnTo>
                    <a:pt x="860" y="183"/>
                  </a:lnTo>
                  <a:lnTo>
                    <a:pt x="886" y="207"/>
                  </a:lnTo>
                  <a:lnTo>
                    <a:pt x="791" y="302"/>
                  </a:lnTo>
                  <a:lnTo>
                    <a:pt x="1043" y="452"/>
                  </a:lnTo>
                  <a:lnTo>
                    <a:pt x="1088" y="771"/>
                  </a:lnTo>
                  <a:lnTo>
                    <a:pt x="731" y="1475"/>
                  </a:lnTo>
                  <a:lnTo>
                    <a:pt x="384" y="1475"/>
                  </a:lnTo>
                  <a:close/>
                </a:path>
              </a:pathLst>
            </a:custGeom>
            <a:solidFill>
              <a:srgbClr val="898600"/>
            </a:solidFill>
            <a:ln w="0">
              <a:solidFill>
                <a:schemeClr val="bg2"/>
              </a:solidFill>
              <a:prstDash val="solid"/>
              <a:round/>
              <a:headEnd/>
              <a:tailEnd/>
            </a:ln>
            <a:effectLst>
              <a:outerShdw dist="107763" dir="2700000" algn="ctr" rotWithShape="0">
                <a:srgbClr val="000000"/>
              </a:outerShdw>
            </a:effectLst>
          </p:spPr>
          <p:txBody>
            <a:bodyPr/>
            <a:lstStyle/>
            <a:p>
              <a:endParaRPr lang="en-US"/>
            </a:p>
          </p:txBody>
        </p:sp>
        <p:sp>
          <p:nvSpPr>
            <p:cNvPr id="92171" name="Freeform 29"/>
            <p:cNvSpPr>
              <a:spLocks/>
            </p:cNvSpPr>
            <p:nvPr/>
          </p:nvSpPr>
          <p:spPr bwMode="auto">
            <a:xfrm>
              <a:off x="-1891" y="2344"/>
              <a:ext cx="595" cy="843"/>
            </a:xfrm>
            <a:custGeom>
              <a:avLst/>
              <a:gdLst>
                <a:gd name="T0" fmla="*/ 71 w 2039"/>
                <a:gd name="T1" fmla="*/ 687 h 2296"/>
                <a:gd name="T2" fmla="*/ 26 w 2039"/>
                <a:gd name="T3" fmla="*/ 710 h 2296"/>
                <a:gd name="T4" fmla="*/ 6 w 2039"/>
                <a:gd name="T5" fmla="*/ 728 h 2296"/>
                <a:gd name="T6" fmla="*/ 85 w 2039"/>
                <a:gd name="T7" fmla="*/ 745 h 2296"/>
                <a:gd name="T8" fmla="*/ 79 w 2039"/>
                <a:gd name="T9" fmla="*/ 777 h 2296"/>
                <a:gd name="T10" fmla="*/ 87 w 2039"/>
                <a:gd name="T11" fmla="*/ 790 h 2296"/>
                <a:gd name="T12" fmla="*/ 132 w 2039"/>
                <a:gd name="T13" fmla="*/ 782 h 2296"/>
                <a:gd name="T14" fmla="*/ 113 w 2039"/>
                <a:gd name="T15" fmla="*/ 750 h 2296"/>
                <a:gd name="T16" fmla="*/ 126 w 2039"/>
                <a:gd name="T17" fmla="*/ 702 h 2296"/>
                <a:gd name="T18" fmla="*/ 185 w 2039"/>
                <a:gd name="T19" fmla="*/ 674 h 2296"/>
                <a:gd name="T20" fmla="*/ 156 w 2039"/>
                <a:gd name="T21" fmla="*/ 779 h 2296"/>
                <a:gd name="T22" fmla="*/ 111 w 2039"/>
                <a:gd name="T23" fmla="*/ 805 h 2296"/>
                <a:gd name="T24" fmla="*/ 104 w 2039"/>
                <a:gd name="T25" fmla="*/ 815 h 2296"/>
                <a:gd name="T26" fmla="*/ 120 w 2039"/>
                <a:gd name="T27" fmla="*/ 829 h 2296"/>
                <a:gd name="T28" fmla="*/ 161 w 2039"/>
                <a:gd name="T29" fmla="*/ 831 h 2296"/>
                <a:gd name="T30" fmla="*/ 218 w 2039"/>
                <a:gd name="T31" fmla="*/ 788 h 2296"/>
                <a:gd name="T32" fmla="*/ 235 w 2039"/>
                <a:gd name="T33" fmla="*/ 779 h 2296"/>
                <a:gd name="T34" fmla="*/ 232 w 2039"/>
                <a:gd name="T35" fmla="*/ 742 h 2296"/>
                <a:gd name="T36" fmla="*/ 227 w 2039"/>
                <a:gd name="T37" fmla="*/ 672 h 2296"/>
                <a:gd name="T38" fmla="*/ 254 w 2039"/>
                <a:gd name="T39" fmla="*/ 789 h 2296"/>
                <a:gd name="T40" fmla="*/ 272 w 2039"/>
                <a:gd name="T41" fmla="*/ 627 h 2296"/>
                <a:gd name="T42" fmla="*/ 295 w 2039"/>
                <a:gd name="T43" fmla="*/ 843 h 2296"/>
                <a:gd name="T44" fmla="*/ 316 w 2039"/>
                <a:gd name="T45" fmla="*/ 627 h 2296"/>
                <a:gd name="T46" fmla="*/ 453 w 2039"/>
                <a:gd name="T47" fmla="*/ 789 h 2296"/>
                <a:gd name="T48" fmla="*/ 478 w 2039"/>
                <a:gd name="T49" fmla="*/ 627 h 2296"/>
                <a:gd name="T50" fmla="*/ 514 w 2039"/>
                <a:gd name="T51" fmla="*/ 843 h 2296"/>
                <a:gd name="T52" fmla="*/ 595 w 2039"/>
                <a:gd name="T53" fmla="*/ 245 h 2296"/>
                <a:gd name="T54" fmla="*/ 559 w 2039"/>
                <a:gd name="T55" fmla="*/ 227 h 2296"/>
                <a:gd name="T56" fmla="*/ 528 w 2039"/>
                <a:gd name="T57" fmla="*/ 202 h 2296"/>
                <a:gd name="T58" fmla="*/ 497 w 2039"/>
                <a:gd name="T59" fmla="*/ 209 h 2296"/>
                <a:gd name="T60" fmla="*/ 478 w 2039"/>
                <a:gd name="T61" fmla="*/ 312 h 2296"/>
                <a:gd name="T62" fmla="*/ 437 w 2039"/>
                <a:gd name="T63" fmla="*/ 180 h 2296"/>
                <a:gd name="T64" fmla="*/ 418 w 2039"/>
                <a:gd name="T65" fmla="*/ 159 h 2296"/>
                <a:gd name="T66" fmla="*/ 385 w 2039"/>
                <a:gd name="T67" fmla="*/ 121 h 2296"/>
                <a:gd name="T68" fmla="*/ 394 w 2039"/>
                <a:gd name="T69" fmla="*/ 98 h 2296"/>
                <a:gd name="T70" fmla="*/ 360 w 2039"/>
                <a:gd name="T71" fmla="*/ 28 h 2296"/>
                <a:gd name="T72" fmla="*/ 334 w 2039"/>
                <a:gd name="T73" fmla="*/ 5 h 2296"/>
                <a:gd name="T74" fmla="*/ 310 w 2039"/>
                <a:gd name="T75" fmla="*/ 0 h 2296"/>
                <a:gd name="T76" fmla="*/ 265 w 2039"/>
                <a:gd name="T77" fmla="*/ 8 h 2296"/>
                <a:gd name="T78" fmla="*/ 246 w 2039"/>
                <a:gd name="T79" fmla="*/ 25 h 2296"/>
                <a:gd name="T80" fmla="*/ 238 w 2039"/>
                <a:gd name="T81" fmla="*/ 65 h 2296"/>
                <a:gd name="T82" fmla="*/ 250 w 2039"/>
                <a:gd name="T83" fmla="*/ 79 h 2296"/>
                <a:gd name="T84" fmla="*/ 243 w 2039"/>
                <a:gd name="T85" fmla="*/ 112 h 2296"/>
                <a:gd name="T86" fmla="*/ 254 w 2039"/>
                <a:gd name="T87" fmla="*/ 125 h 2296"/>
                <a:gd name="T88" fmla="*/ 257 w 2039"/>
                <a:gd name="T89" fmla="*/ 135 h 2296"/>
                <a:gd name="T90" fmla="*/ 262 w 2039"/>
                <a:gd name="T91" fmla="*/ 148 h 2296"/>
                <a:gd name="T92" fmla="*/ 268 w 2039"/>
                <a:gd name="T93" fmla="*/ 156 h 2296"/>
                <a:gd name="T94" fmla="*/ 314 w 2039"/>
                <a:gd name="T95" fmla="*/ 156 h 2296"/>
                <a:gd name="T96" fmla="*/ 307 w 2039"/>
                <a:gd name="T97" fmla="*/ 203 h 2296"/>
                <a:gd name="T98" fmla="*/ 314 w 2039"/>
                <a:gd name="T99" fmla="*/ 402 h 2296"/>
                <a:gd name="T100" fmla="*/ 244 w 2039"/>
                <a:gd name="T101" fmla="*/ 412 h 2296"/>
                <a:gd name="T102" fmla="*/ 274 w 2039"/>
                <a:gd name="T103" fmla="*/ 363 h 2296"/>
                <a:gd name="T104" fmla="*/ 314 w 2039"/>
                <a:gd name="T105" fmla="*/ 402 h 2296"/>
                <a:gd name="T106" fmla="*/ 270 w 2039"/>
                <a:gd name="T107" fmla="*/ 326 h 2296"/>
                <a:gd name="T108" fmla="*/ 246 w 2039"/>
                <a:gd name="T109" fmla="*/ 277 h 2296"/>
                <a:gd name="T110" fmla="*/ 240 w 2039"/>
                <a:gd name="T111" fmla="*/ 268 h 2296"/>
                <a:gd name="T112" fmla="*/ 237 w 2039"/>
                <a:gd name="T113" fmla="*/ 283 h 2296"/>
                <a:gd name="T114" fmla="*/ 237 w 2039"/>
                <a:gd name="T115" fmla="*/ 298 h 2296"/>
                <a:gd name="T116" fmla="*/ 196 w 2039"/>
                <a:gd name="T117" fmla="*/ 277 h 2296"/>
                <a:gd name="T118" fmla="*/ 214 w 2039"/>
                <a:gd name="T119" fmla="*/ 304 h 2296"/>
                <a:gd name="T120" fmla="*/ 73 w 2039"/>
                <a:gd name="T121" fmla="*/ 559 h 22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39" h="2296">
                  <a:moveTo>
                    <a:pt x="251" y="1523"/>
                  </a:moveTo>
                  <a:lnTo>
                    <a:pt x="245" y="1872"/>
                  </a:lnTo>
                  <a:lnTo>
                    <a:pt x="183" y="1918"/>
                  </a:lnTo>
                  <a:lnTo>
                    <a:pt x="88" y="1933"/>
                  </a:lnTo>
                  <a:lnTo>
                    <a:pt x="0" y="1927"/>
                  </a:lnTo>
                  <a:lnTo>
                    <a:pt x="21" y="1983"/>
                  </a:lnTo>
                  <a:lnTo>
                    <a:pt x="177" y="2046"/>
                  </a:lnTo>
                  <a:lnTo>
                    <a:pt x="291" y="2030"/>
                  </a:lnTo>
                  <a:lnTo>
                    <a:pt x="255" y="2111"/>
                  </a:lnTo>
                  <a:lnTo>
                    <a:pt x="272" y="2115"/>
                  </a:lnTo>
                  <a:lnTo>
                    <a:pt x="275" y="2145"/>
                  </a:lnTo>
                  <a:lnTo>
                    <a:pt x="299" y="2152"/>
                  </a:lnTo>
                  <a:lnTo>
                    <a:pt x="440" y="2152"/>
                  </a:lnTo>
                  <a:lnTo>
                    <a:pt x="454" y="2131"/>
                  </a:lnTo>
                  <a:lnTo>
                    <a:pt x="432" y="2089"/>
                  </a:lnTo>
                  <a:lnTo>
                    <a:pt x="387" y="2044"/>
                  </a:lnTo>
                  <a:lnTo>
                    <a:pt x="406" y="2016"/>
                  </a:lnTo>
                  <a:lnTo>
                    <a:pt x="432" y="1913"/>
                  </a:lnTo>
                  <a:lnTo>
                    <a:pt x="502" y="1777"/>
                  </a:lnTo>
                  <a:lnTo>
                    <a:pt x="635" y="1835"/>
                  </a:lnTo>
                  <a:lnTo>
                    <a:pt x="599" y="2013"/>
                  </a:lnTo>
                  <a:lnTo>
                    <a:pt x="534" y="2123"/>
                  </a:lnTo>
                  <a:lnTo>
                    <a:pt x="448" y="2182"/>
                  </a:lnTo>
                  <a:lnTo>
                    <a:pt x="382" y="2193"/>
                  </a:lnTo>
                  <a:lnTo>
                    <a:pt x="363" y="2202"/>
                  </a:lnTo>
                  <a:lnTo>
                    <a:pt x="358" y="2219"/>
                  </a:lnTo>
                  <a:lnTo>
                    <a:pt x="376" y="2243"/>
                  </a:lnTo>
                  <a:lnTo>
                    <a:pt x="411" y="2257"/>
                  </a:lnTo>
                  <a:lnTo>
                    <a:pt x="483" y="2264"/>
                  </a:lnTo>
                  <a:lnTo>
                    <a:pt x="552" y="2262"/>
                  </a:lnTo>
                  <a:lnTo>
                    <a:pt x="630" y="2247"/>
                  </a:lnTo>
                  <a:lnTo>
                    <a:pt x="746" y="2145"/>
                  </a:lnTo>
                  <a:lnTo>
                    <a:pt x="746" y="2239"/>
                  </a:lnTo>
                  <a:lnTo>
                    <a:pt x="806" y="2121"/>
                  </a:lnTo>
                  <a:lnTo>
                    <a:pt x="810" y="2059"/>
                  </a:lnTo>
                  <a:lnTo>
                    <a:pt x="795" y="2020"/>
                  </a:lnTo>
                  <a:lnTo>
                    <a:pt x="775" y="1955"/>
                  </a:lnTo>
                  <a:lnTo>
                    <a:pt x="777" y="1829"/>
                  </a:lnTo>
                  <a:lnTo>
                    <a:pt x="861" y="1805"/>
                  </a:lnTo>
                  <a:lnTo>
                    <a:pt x="870" y="2150"/>
                  </a:lnTo>
                  <a:lnTo>
                    <a:pt x="913" y="2150"/>
                  </a:lnTo>
                  <a:lnTo>
                    <a:pt x="932" y="1708"/>
                  </a:lnTo>
                  <a:lnTo>
                    <a:pt x="974" y="1708"/>
                  </a:lnTo>
                  <a:lnTo>
                    <a:pt x="1012" y="2296"/>
                  </a:lnTo>
                  <a:lnTo>
                    <a:pt x="1065" y="2296"/>
                  </a:lnTo>
                  <a:lnTo>
                    <a:pt x="1082" y="1708"/>
                  </a:lnTo>
                  <a:lnTo>
                    <a:pt x="1567" y="1708"/>
                  </a:lnTo>
                  <a:lnTo>
                    <a:pt x="1554" y="2150"/>
                  </a:lnTo>
                  <a:lnTo>
                    <a:pt x="1601" y="2150"/>
                  </a:lnTo>
                  <a:lnTo>
                    <a:pt x="1637" y="1708"/>
                  </a:lnTo>
                  <a:lnTo>
                    <a:pt x="1763" y="1708"/>
                  </a:lnTo>
                  <a:lnTo>
                    <a:pt x="1763" y="2296"/>
                  </a:lnTo>
                  <a:lnTo>
                    <a:pt x="1815" y="2296"/>
                  </a:lnTo>
                  <a:lnTo>
                    <a:pt x="2039" y="668"/>
                  </a:lnTo>
                  <a:lnTo>
                    <a:pt x="1963" y="644"/>
                  </a:lnTo>
                  <a:lnTo>
                    <a:pt x="1915" y="619"/>
                  </a:lnTo>
                  <a:lnTo>
                    <a:pt x="1858" y="569"/>
                  </a:lnTo>
                  <a:lnTo>
                    <a:pt x="1808" y="550"/>
                  </a:lnTo>
                  <a:lnTo>
                    <a:pt x="1743" y="550"/>
                  </a:lnTo>
                  <a:lnTo>
                    <a:pt x="1704" y="569"/>
                  </a:lnTo>
                  <a:lnTo>
                    <a:pt x="1680" y="604"/>
                  </a:lnTo>
                  <a:lnTo>
                    <a:pt x="1637" y="851"/>
                  </a:lnTo>
                  <a:lnTo>
                    <a:pt x="1513" y="520"/>
                  </a:lnTo>
                  <a:lnTo>
                    <a:pt x="1499" y="490"/>
                  </a:lnTo>
                  <a:lnTo>
                    <a:pt x="1474" y="458"/>
                  </a:lnTo>
                  <a:lnTo>
                    <a:pt x="1433" y="432"/>
                  </a:lnTo>
                  <a:lnTo>
                    <a:pt x="1284" y="354"/>
                  </a:lnTo>
                  <a:lnTo>
                    <a:pt x="1320" y="330"/>
                  </a:lnTo>
                  <a:lnTo>
                    <a:pt x="1344" y="301"/>
                  </a:lnTo>
                  <a:lnTo>
                    <a:pt x="1351" y="268"/>
                  </a:lnTo>
                  <a:lnTo>
                    <a:pt x="1343" y="233"/>
                  </a:lnTo>
                  <a:lnTo>
                    <a:pt x="1234" y="75"/>
                  </a:lnTo>
                  <a:lnTo>
                    <a:pt x="1190" y="36"/>
                  </a:lnTo>
                  <a:lnTo>
                    <a:pt x="1143" y="14"/>
                  </a:lnTo>
                  <a:lnTo>
                    <a:pt x="1100" y="5"/>
                  </a:lnTo>
                  <a:lnTo>
                    <a:pt x="1061" y="0"/>
                  </a:lnTo>
                  <a:lnTo>
                    <a:pt x="1023" y="1"/>
                  </a:lnTo>
                  <a:lnTo>
                    <a:pt x="908" y="21"/>
                  </a:lnTo>
                  <a:lnTo>
                    <a:pt x="867" y="41"/>
                  </a:lnTo>
                  <a:lnTo>
                    <a:pt x="843" y="68"/>
                  </a:lnTo>
                  <a:lnTo>
                    <a:pt x="822" y="117"/>
                  </a:lnTo>
                  <a:lnTo>
                    <a:pt x="817" y="176"/>
                  </a:lnTo>
                  <a:lnTo>
                    <a:pt x="857" y="182"/>
                  </a:lnTo>
                  <a:lnTo>
                    <a:pt x="857" y="216"/>
                  </a:lnTo>
                  <a:lnTo>
                    <a:pt x="872" y="231"/>
                  </a:lnTo>
                  <a:lnTo>
                    <a:pt x="834" y="305"/>
                  </a:lnTo>
                  <a:lnTo>
                    <a:pt x="870" y="315"/>
                  </a:lnTo>
                  <a:lnTo>
                    <a:pt x="870" y="340"/>
                  </a:lnTo>
                  <a:lnTo>
                    <a:pt x="908" y="350"/>
                  </a:lnTo>
                  <a:lnTo>
                    <a:pt x="882" y="367"/>
                  </a:lnTo>
                  <a:lnTo>
                    <a:pt x="897" y="380"/>
                  </a:lnTo>
                  <a:lnTo>
                    <a:pt x="897" y="404"/>
                  </a:lnTo>
                  <a:lnTo>
                    <a:pt x="902" y="419"/>
                  </a:lnTo>
                  <a:lnTo>
                    <a:pt x="918" y="426"/>
                  </a:lnTo>
                  <a:lnTo>
                    <a:pt x="1053" y="416"/>
                  </a:lnTo>
                  <a:lnTo>
                    <a:pt x="1077" y="426"/>
                  </a:lnTo>
                  <a:lnTo>
                    <a:pt x="1093" y="450"/>
                  </a:lnTo>
                  <a:lnTo>
                    <a:pt x="1053" y="554"/>
                  </a:lnTo>
                  <a:lnTo>
                    <a:pt x="1070" y="920"/>
                  </a:lnTo>
                  <a:lnTo>
                    <a:pt x="1077" y="1095"/>
                  </a:lnTo>
                  <a:lnTo>
                    <a:pt x="1077" y="1121"/>
                  </a:lnTo>
                  <a:lnTo>
                    <a:pt x="835" y="1121"/>
                  </a:lnTo>
                  <a:lnTo>
                    <a:pt x="860" y="963"/>
                  </a:lnTo>
                  <a:lnTo>
                    <a:pt x="938" y="989"/>
                  </a:lnTo>
                  <a:lnTo>
                    <a:pt x="938" y="1036"/>
                  </a:lnTo>
                  <a:lnTo>
                    <a:pt x="1077" y="1095"/>
                  </a:lnTo>
                  <a:lnTo>
                    <a:pt x="1070" y="920"/>
                  </a:lnTo>
                  <a:lnTo>
                    <a:pt x="924" y="888"/>
                  </a:lnTo>
                  <a:lnTo>
                    <a:pt x="908" y="805"/>
                  </a:lnTo>
                  <a:lnTo>
                    <a:pt x="843" y="754"/>
                  </a:lnTo>
                  <a:lnTo>
                    <a:pt x="841" y="720"/>
                  </a:lnTo>
                  <a:lnTo>
                    <a:pt x="822" y="730"/>
                  </a:lnTo>
                  <a:lnTo>
                    <a:pt x="810" y="747"/>
                  </a:lnTo>
                  <a:lnTo>
                    <a:pt x="812" y="772"/>
                  </a:lnTo>
                  <a:lnTo>
                    <a:pt x="839" y="812"/>
                  </a:lnTo>
                  <a:lnTo>
                    <a:pt x="812" y="812"/>
                  </a:lnTo>
                  <a:lnTo>
                    <a:pt x="782" y="805"/>
                  </a:lnTo>
                  <a:lnTo>
                    <a:pt x="673" y="754"/>
                  </a:lnTo>
                  <a:lnTo>
                    <a:pt x="650" y="772"/>
                  </a:lnTo>
                  <a:lnTo>
                    <a:pt x="734" y="829"/>
                  </a:lnTo>
                  <a:lnTo>
                    <a:pt x="608" y="819"/>
                  </a:lnTo>
                  <a:lnTo>
                    <a:pt x="251" y="1523"/>
                  </a:lnTo>
                  <a:close/>
                </a:path>
              </a:pathLst>
            </a:custGeom>
            <a:solidFill>
              <a:srgbClr val="898600"/>
            </a:solidFill>
            <a:ln w="0">
              <a:solidFill>
                <a:schemeClr val="bg2"/>
              </a:solidFill>
              <a:prstDash val="solid"/>
              <a:round/>
              <a:headEnd/>
              <a:tailEnd/>
            </a:ln>
            <a:effectLst>
              <a:outerShdw dist="107763" dir="2700000" algn="ctr" rotWithShape="0">
                <a:srgbClr val="000000"/>
              </a:outerShdw>
            </a:effec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p:txBody>
          <a:bodyPr>
            <a:normAutofit/>
          </a:bodyPr>
          <a:lstStyle/>
          <a:p>
            <a:pPr eaLnBrk="1" hangingPunct="1"/>
            <a:r>
              <a:rPr lang="en-US" sz="4000" dirty="0" smtClean="0">
                <a:solidFill>
                  <a:srgbClr val="FFFF7D"/>
                </a:solidFill>
                <a:latin typeface="Tahoma" pitchFamily="34" charset="0"/>
                <a:ea typeface="Tahoma" pitchFamily="34" charset="0"/>
                <a:cs typeface="Tahoma" pitchFamily="34" charset="0"/>
              </a:rPr>
              <a:t>Fiscal year 1999</a:t>
            </a:r>
          </a:p>
        </p:txBody>
      </p:sp>
      <p:sp>
        <p:nvSpPr>
          <p:cNvPr id="355331" name="Rectangle 3"/>
          <p:cNvSpPr>
            <a:spLocks noGrp="1" noChangeArrowheads="1"/>
          </p:cNvSpPr>
          <p:nvPr>
            <p:ph idx="1"/>
          </p:nvPr>
        </p:nvSpPr>
        <p:spPr>
          <a:xfrm>
            <a:off x="381001" y="3657600"/>
            <a:ext cx="8208963" cy="4114800"/>
          </a:xfrm>
        </p:spPr>
        <p:txBody>
          <a:bodyPr>
            <a:normAutofit/>
          </a:bodyPr>
          <a:lstStyle/>
          <a:p>
            <a:pPr eaLnBrk="1" hangingPunct="1"/>
            <a:r>
              <a:rPr lang="en-US" dirty="0" smtClean="0">
                <a:latin typeface="Tahoma" pitchFamily="34" charset="0"/>
                <a:ea typeface="Tahoma" pitchFamily="34" charset="0"/>
                <a:cs typeface="Tahoma" pitchFamily="34" charset="0"/>
              </a:rPr>
              <a:t>US Federal, State and local governments spent </a:t>
            </a:r>
            <a:r>
              <a:rPr lang="en-US" dirty="0" smtClean="0">
                <a:solidFill>
                  <a:srgbClr val="FFFF7D"/>
                </a:solidFill>
                <a:latin typeface="Tahoma" pitchFamily="34" charset="0"/>
                <a:ea typeface="Tahoma" pitchFamily="34" charset="0"/>
                <a:cs typeface="Tahoma" pitchFamily="34" charset="0"/>
              </a:rPr>
              <a:t>&gt; $146 billion </a:t>
            </a:r>
            <a:r>
              <a:rPr lang="en-US" dirty="0" smtClean="0">
                <a:latin typeface="Tahoma" pitchFamily="34" charset="0"/>
                <a:ea typeface="Tahoma" pitchFamily="34" charset="0"/>
                <a:cs typeface="Tahoma" pitchFamily="34" charset="0"/>
              </a:rPr>
              <a:t>for civil and criminal justice</a:t>
            </a:r>
          </a:p>
          <a:p>
            <a:pPr eaLnBrk="1" hangingPunct="1"/>
            <a:r>
              <a:rPr lang="en-US" i="1" dirty="0" smtClean="0">
                <a:solidFill>
                  <a:srgbClr val="FFFF7D"/>
                </a:solidFill>
                <a:latin typeface="Tahoma" pitchFamily="34" charset="0"/>
                <a:ea typeface="Tahoma" pitchFamily="34" charset="0"/>
                <a:cs typeface="Tahoma" pitchFamily="34" charset="0"/>
              </a:rPr>
              <a:t>8%</a:t>
            </a:r>
            <a:r>
              <a:rPr lang="en-US" i="1" dirty="0" smtClean="0">
                <a:solidFill>
                  <a:srgbClr val="FFFF00"/>
                </a:solidFill>
                <a:latin typeface="Tahoma" pitchFamily="34" charset="0"/>
                <a:ea typeface="Tahoma" pitchFamily="34" charset="0"/>
                <a:cs typeface="Tahoma" pitchFamily="34" charset="0"/>
              </a:rPr>
              <a:t> </a:t>
            </a:r>
            <a:r>
              <a:rPr lang="en-US" i="1" dirty="0" smtClean="0">
                <a:latin typeface="Tahoma" pitchFamily="34" charset="0"/>
                <a:ea typeface="Tahoma" pitchFamily="34" charset="0"/>
                <a:cs typeface="Tahoma" pitchFamily="34" charset="0"/>
              </a:rPr>
              <a:t>increase</a:t>
            </a:r>
            <a:r>
              <a:rPr lang="en-US" i="1" dirty="0" smtClean="0">
                <a:solidFill>
                  <a:srgbClr val="FFFF00"/>
                </a:solidFill>
                <a:latin typeface="Tahoma" pitchFamily="34" charset="0"/>
                <a:ea typeface="Tahoma" pitchFamily="34" charset="0"/>
                <a:cs typeface="Tahoma" pitchFamily="34" charset="0"/>
              </a:rPr>
              <a:t> </a:t>
            </a:r>
            <a:r>
              <a:rPr lang="en-US" i="1" dirty="0" smtClean="0">
                <a:latin typeface="Tahoma" pitchFamily="34" charset="0"/>
                <a:ea typeface="Tahoma" pitchFamily="34" charset="0"/>
                <a:cs typeface="Tahoma" pitchFamily="34" charset="0"/>
              </a:rPr>
              <a:t>over 1998</a:t>
            </a:r>
          </a:p>
        </p:txBody>
      </p:sp>
      <p:sp>
        <p:nvSpPr>
          <p:cNvPr id="6" name="Footer Placeholder 3"/>
          <p:cNvSpPr>
            <a:spLocks noGrp="1"/>
          </p:cNvSpPr>
          <p:nvPr>
            <p:ph type="ftr" sz="quarter" idx="11"/>
          </p:nvPr>
        </p:nvSpPr>
        <p:spPr>
          <a:xfrm>
            <a:off x="569368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7" name="Slide Number Placeholder 4"/>
          <p:cNvSpPr>
            <a:spLocks noGrp="1"/>
          </p:cNvSpPr>
          <p:nvPr>
            <p:ph type="sldNum" sz="quarter" idx="12"/>
          </p:nvPr>
        </p:nvSpPr>
        <p:spPr>
          <a:xfrm>
            <a:off x="8077200" y="6172200"/>
            <a:ext cx="733864" cy="274320"/>
          </a:xfrm>
        </p:spPr>
        <p:txBody>
          <a:bodyPr/>
          <a:lstStyle/>
          <a:p>
            <a:pPr>
              <a:defRPr/>
            </a:pPr>
            <a:fld id="{E08ACC2A-4276-4F21-B5CF-62BBC2D58DDE}" type="slidenum">
              <a:rPr lang="en-US"/>
              <a:pPr>
                <a:defRPr/>
              </a:pPr>
              <a:t>11</a:t>
            </a:fld>
            <a:endParaRPr lang="en-US" dirty="0"/>
          </a:p>
        </p:txBody>
      </p:sp>
      <p:pic>
        <p:nvPicPr>
          <p:cNvPr id="117762" name="Picture 2" descr="C:\Users\thomasn\Pictures\ppt options\patriotic\DSC0331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921" r="28421" b="50000"/>
          <a:stretch/>
        </p:blipFill>
        <p:spPr bwMode="auto">
          <a:xfrm>
            <a:off x="5334000" y="638176"/>
            <a:ext cx="2870859" cy="27146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331">
                                            <p:txEl>
                                              <p:pRg st="0" end="0"/>
                                            </p:txEl>
                                          </p:spTgt>
                                        </p:tgtEl>
                                        <p:attrNameLst>
                                          <p:attrName>style.visibility</p:attrName>
                                        </p:attrNameLst>
                                      </p:cBhvr>
                                      <p:to>
                                        <p:strVal val="visible"/>
                                      </p:to>
                                    </p:set>
                                    <p:animEffect transition="in" filter="fade">
                                      <p:cBhvr>
                                        <p:cTn id="7" dur="500"/>
                                        <p:tgtEl>
                                          <p:spTgt spid="3553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5331">
                                            <p:txEl>
                                              <p:pRg st="1" end="1"/>
                                            </p:txEl>
                                          </p:spTgt>
                                        </p:tgtEl>
                                        <p:attrNameLst>
                                          <p:attrName>style.visibility</p:attrName>
                                        </p:attrNameLst>
                                      </p:cBhvr>
                                      <p:to>
                                        <p:strVal val="visible"/>
                                      </p:to>
                                    </p:set>
                                    <p:animEffect transition="in" filter="fade">
                                      <p:cBhvr>
                                        <p:cTn id="12" dur="500"/>
                                        <p:tgtEl>
                                          <p:spTgt spid="3553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8" name="Rectangle 6"/>
          <p:cNvSpPr>
            <a:spLocks noGrp="1" noChangeArrowheads="1"/>
          </p:cNvSpPr>
          <p:nvPr>
            <p:ph type="title"/>
          </p:nvPr>
        </p:nvSpPr>
        <p:spPr>
          <a:xfrm>
            <a:off x="2411413" y="609601"/>
            <a:ext cx="8637587" cy="701675"/>
          </a:xfrm>
        </p:spPr>
        <p:txBody>
          <a:bodyPr/>
          <a:lstStyle/>
          <a:p>
            <a:pPr eaLnBrk="1" hangingPunct="1"/>
            <a:r>
              <a:rPr lang="en-US" sz="4000" b="0" dirty="0" smtClean="0">
                <a:solidFill>
                  <a:srgbClr val="FFFF7D"/>
                </a:solidFill>
                <a:latin typeface="Tahoma" pitchFamily="34" charset="0"/>
                <a:ea typeface="Tahoma" pitchFamily="34" charset="0"/>
                <a:cs typeface="Tahoma" pitchFamily="34" charset="0"/>
              </a:rPr>
              <a:t>Ratio for Training</a:t>
            </a:r>
          </a:p>
        </p:txBody>
      </p:sp>
      <p:sp>
        <p:nvSpPr>
          <p:cNvPr id="402439" name="Rectangle 7"/>
          <p:cNvSpPr>
            <a:spLocks noGrp="1" noChangeArrowheads="1"/>
          </p:cNvSpPr>
          <p:nvPr>
            <p:ph idx="1"/>
          </p:nvPr>
        </p:nvSpPr>
        <p:spPr>
          <a:xfrm>
            <a:off x="5542507" y="4589532"/>
            <a:ext cx="3505200" cy="1143000"/>
          </a:xfrm>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ormAutofit/>
          </a:bodyPr>
          <a:lstStyle/>
          <a:p>
            <a:pPr marL="118872" indent="0" eaLnBrk="1" hangingPunct="1">
              <a:lnSpc>
                <a:spcPct val="90000"/>
              </a:lnSpc>
              <a:buNone/>
            </a:pPr>
            <a:r>
              <a:rPr lang="en-US" sz="2800" dirty="0" smtClean="0">
                <a:latin typeface="Tahoma" pitchFamily="34" charset="0"/>
                <a:ea typeface="Tahoma" pitchFamily="34" charset="0"/>
                <a:cs typeface="Tahoma" pitchFamily="34" charset="0"/>
              </a:rPr>
              <a:t>for each </a:t>
            </a:r>
            <a:r>
              <a:rPr lang="en-US" sz="2800" dirty="0" smtClean="0">
                <a:solidFill>
                  <a:srgbClr val="FFFF7D"/>
                </a:solidFill>
                <a:latin typeface="Tahoma" pitchFamily="34" charset="0"/>
                <a:ea typeface="Tahoma" pitchFamily="34" charset="0"/>
                <a:cs typeface="Tahoma" pitchFamily="34" charset="0"/>
              </a:rPr>
              <a:t>FG of</a:t>
            </a:r>
          </a:p>
          <a:p>
            <a:pPr marL="118872" indent="0" eaLnBrk="1" hangingPunct="1">
              <a:lnSpc>
                <a:spcPct val="90000"/>
              </a:lnSpc>
              <a:buNone/>
            </a:pPr>
            <a:r>
              <a:rPr lang="en-US" sz="2800" dirty="0" smtClean="0">
                <a:solidFill>
                  <a:srgbClr val="FFFF7D"/>
                </a:solidFill>
                <a:latin typeface="Tahoma" pitchFamily="34" charset="0"/>
                <a:ea typeface="Tahoma" pitchFamily="34" charset="0"/>
                <a:cs typeface="Tahoma" pitchFamily="34" charset="0"/>
              </a:rPr>
              <a:t>10-12 members</a:t>
            </a:r>
          </a:p>
        </p:txBody>
      </p:sp>
      <p:sp>
        <p:nvSpPr>
          <p:cNvPr id="310" name="Footer Placeholder 3"/>
          <p:cNvSpPr>
            <a:spLocks noGrp="1"/>
          </p:cNvSpPr>
          <p:nvPr>
            <p:ph type="ftr" sz="quarter" idx="11"/>
          </p:nvPr>
        </p:nvSpPr>
        <p:spPr>
          <a:xfrm>
            <a:off x="5236482" y="60960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311" name="Slide Number Placeholder 4"/>
          <p:cNvSpPr>
            <a:spLocks noGrp="1"/>
          </p:cNvSpPr>
          <p:nvPr>
            <p:ph type="sldNum" sz="quarter" idx="12"/>
          </p:nvPr>
        </p:nvSpPr>
        <p:spPr>
          <a:xfrm>
            <a:off x="7848600" y="6096000"/>
            <a:ext cx="733864" cy="274320"/>
          </a:xfrm>
        </p:spPr>
        <p:txBody>
          <a:bodyPr/>
          <a:lstStyle/>
          <a:p>
            <a:pPr>
              <a:defRPr/>
            </a:pPr>
            <a:fld id="{4E4D94DC-0D4D-4264-B0C3-7A1AD052EA5E}" type="slidenum">
              <a:rPr lang="en-US">
                <a:solidFill>
                  <a:schemeClr val="tx1"/>
                </a:solidFill>
                <a:latin typeface="Tahoma" pitchFamily="34" charset="0"/>
                <a:ea typeface="Tahoma" pitchFamily="34" charset="0"/>
                <a:cs typeface="Tahoma" pitchFamily="34" charset="0"/>
              </a:rPr>
              <a:pPr>
                <a:defRPr/>
              </a:pPr>
              <a:t>110</a:t>
            </a:fld>
            <a:endParaRPr lang="en-US" dirty="0">
              <a:solidFill>
                <a:schemeClr val="tx1"/>
              </a:solidFill>
              <a:latin typeface="Tahoma" pitchFamily="34" charset="0"/>
              <a:ea typeface="Tahoma" pitchFamily="34" charset="0"/>
              <a:cs typeface="Tahoma" pitchFamily="34" charset="0"/>
            </a:endParaRPr>
          </a:p>
        </p:txBody>
      </p:sp>
      <p:grpSp>
        <p:nvGrpSpPr>
          <p:cNvPr id="402440" name="Group 8"/>
          <p:cNvGrpSpPr>
            <a:grpSpLocks/>
          </p:cNvGrpSpPr>
          <p:nvPr/>
        </p:nvGrpSpPr>
        <p:grpSpPr bwMode="auto">
          <a:xfrm>
            <a:off x="4490915" y="2177163"/>
            <a:ext cx="4114800" cy="2514600"/>
            <a:chOff x="-2304" y="2530"/>
            <a:chExt cx="1934" cy="1257"/>
          </a:xfrm>
        </p:grpSpPr>
        <p:grpSp>
          <p:nvGrpSpPr>
            <p:cNvPr id="93234" name="Group 9"/>
            <p:cNvGrpSpPr>
              <a:grpSpLocks/>
            </p:cNvGrpSpPr>
            <p:nvPr/>
          </p:nvGrpSpPr>
          <p:grpSpPr bwMode="auto">
            <a:xfrm>
              <a:off x="-894" y="2592"/>
              <a:ext cx="183" cy="831"/>
              <a:chOff x="-1843" y="2639"/>
              <a:chExt cx="183" cy="831"/>
            </a:xfrm>
          </p:grpSpPr>
          <p:grpSp>
            <p:nvGrpSpPr>
              <p:cNvPr id="93478" name="Group 10"/>
              <p:cNvGrpSpPr>
                <a:grpSpLocks/>
              </p:cNvGrpSpPr>
              <p:nvPr/>
            </p:nvGrpSpPr>
            <p:grpSpPr bwMode="auto">
              <a:xfrm>
                <a:off x="-1801" y="2639"/>
                <a:ext cx="100" cy="133"/>
                <a:chOff x="-1801" y="2639"/>
                <a:chExt cx="100" cy="133"/>
              </a:xfrm>
            </p:grpSpPr>
            <p:sp>
              <p:nvSpPr>
                <p:cNvPr id="93487" name="Freeform 11"/>
                <p:cNvSpPr>
                  <a:spLocks/>
                </p:cNvSpPr>
                <p:nvPr/>
              </p:nvSpPr>
              <p:spPr bwMode="auto">
                <a:xfrm>
                  <a:off x="-1788" y="2645"/>
                  <a:ext cx="77" cy="127"/>
                </a:xfrm>
                <a:custGeom>
                  <a:avLst/>
                  <a:gdLst>
                    <a:gd name="T0" fmla="*/ 18 w 154"/>
                    <a:gd name="T1" fmla="*/ 119 h 255"/>
                    <a:gd name="T2" fmla="*/ 18 w 154"/>
                    <a:gd name="T3" fmla="*/ 99 h 255"/>
                    <a:gd name="T4" fmla="*/ 13 w 154"/>
                    <a:gd name="T5" fmla="*/ 89 h 255"/>
                    <a:gd name="T6" fmla="*/ 9 w 154"/>
                    <a:gd name="T7" fmla="*/ 81 h 255"/>
                    <a:gd name="T8" fmla="*/ 4 w 154"/>
                    <a:gd name="T9" fmla="*/ 71 h 255"/>
                    <a:gd name="T10" fmla="*/ 2 w 154"/>
                    <a:gd name="T11" fmla="*/ 62 h 255"/>
                    <a:gd name="T12" fmla="*/ 1 w 154"/>
                    <a:gd name="T13" fmla="*/ 56 h 255"/>
                    <a:gd name="T14" fmla="*/ 0 w 154"/>
                    <a:gd name="T15" fmla="*/ 39 h 255"/>
                    <a:gd name="T16" fmla="*/ 2 w 154"/>
                    <a:gd name="T17" fmla="*/ 27 h 255"/>
                    <a:gd name="T18" fmla="*/ 7 w 154"/>
                    <a:gd name="T19" fmla="*/ 16 h 255"/>
                    <a:gd name="T20" fmla="*/ 12 w 154"/>
                    <a:gd name="T21" fmla="*/ 9 h 255"/>
                    <a:gd name="T22" fmla="*/ 16 w 154"/>
                    <a:gd name="T23" fmla="*/ 6 h 255"/>
                    <a:gd name="T24" fmla="*/ 24 w 154"/>
                    <a:gd name="T25" fmla="*/ 1 h 255"/>
                    <a:gd name="T26" fmla="*/ 36 w 154"/>
                    <a:gd name="T27" fmla="*/ 0 h 255"/>
                    <a:gd name="T28" fmla="*/ 48 w 154"/>
                    <a:gd name="T29" fmla="*/ 0 h 255"/>
                    <a:gd name="T30" fmla="*/ 57 w 154"/>
                    <a:gd name="T31" fmla="*/ 3 h 255"/>
                    <a:gd name="T32" fmla="*/ 67 w 154"/>
                    <a:gd name="T33" fmla="*/ 10 h 255"/>
                    <a:gd name="T34" fmla="*/ 72 w 154"/>
                    <a:gd name="T35" fmla="*/ 16 h 255"/>
                    <a:gd name="T36" fmla="*/ 75 w 154"/>
                    <a:gd name="T37" fmla="*/ 22 h 255"/>
                    <a:gd name="T38" fmla="*/ 77 w 154"/>
                    <a:gd name="T39" fmla="*/ 31 h 255"/>
                    <a:gd name="T40" fmla="*/ 77 w 154"/>
                    <a:gd name="T41" fmla="*/ 47 h 255"/>
                    <a:gd name="T42" fmla="*/ 74 w 154"/>
                    <a:gd name="T43" fmla="*/ 60 h 255"/>
                    <a:gd name="T44" fmla="*/ 68 w 154"/>
                    <a:gd name="T45" fmla="*/ 74 h 255"/>
                    <a:gd name="T46" fmla="*/ 64 w 154"/>
                    <a:gd name="T47" fmla="*/ 83 h 255"/>
                    <a:gd name="T48" fmla="*/ 60 w 154"/>
                    <a:gd name="T49" fmla="*/ 90 h 255"/>
                    <a:gd name="T50" fmla="*/ 56 w 154"/>
                    <a:gd name="T51" fmla="*/ 99 h 255"/>
                    <a:gd name="T52" fmla="*/ 54 w 154"/>
                    <a:gd name="T53" fmla="*/ 114 h 255"/>
                    <a:gd name="T54" fmla="*/ 54 w 154"/>
                    <a:gd name="T55" fmla="*/ 122 h 255"/>
                    <a:gd name="T56" fmla="*/ 47 w 154"/>
                    <a:gd name="T57" fmla="*/ 126 h 255"/>
                    <a:gd name="T58" fmla="*/ 38 w 154"/>
                    <a:gd name="T59" fmla="*/ 127 h 255"/>
                    <a:gd name="T60" fmla="*/ 28 w 154"/>
                    <a:gd name="T61" fmla="*/ 126 h 255"/>
                    <a:gd name="T62" fmla="*/ 22 w 154"/>
                    <a:gd name="T63" fmla="*/ 123 h 255"/>
                    <a:gd name="T64" fmla="*/ 18 w 154"/>
                    <a:gd name="T65" fmla="*/ 119 h 2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4" h="255">
                      <a:moveTo>
                        <a:pt x="36" y="238"/>
                      </a:moveTo>
                      <a:lnTo>
                        <a:pt x="36" y="199"/>
                      </a:lnTo>
                      <a:lnTo>
                        <a:pt x="25" y="179"/>
                      </a:lnTo>
                      <a:lnTo>
                        <a:pt x="18" y="162"/>
                      </a:lnTo>
                      <a:lnTo>
                        <a:pt x="8" y="142"/>
                      </a:lnTo>
                      <a:lnTo>
                        <a:pt x="4" y="125"/>
                      </a:lnTo>
                      <a:lnTo>
                        <a:pt x="1" y="112"/>
                      </a:lnTo>
                      <a:lnTo>
                        <a:pt x="0" y="78"/>
                      </a:lnTo>
                      <a:lnTo>
                        <a:pt x="4" y="54"/>
                      </a:lnTo>
                      <a:lnTo>
                        <a:pt x="13" y="33"/>
                      </a:lnTo>
                      <a:lnTo>
                        <a:pt x="24" y="19"/>
                      </a:lnTo>
                      <a:lnTo>
                        <a:pt x="32" y="12"/>
                      </a:lnTo>
                      <a:lnTo>
                        <a:pt x="48" y="3"/>
                      </a:lnTo>
                      <a:lnTo>
                        <a:pt x="71" y="0"/>
                      </a:lnTo>
                      <a:lnTo>
                        <a:pt x="95" y="1"/>
                      </a:lnTo>
                      <a:lnTo>
                        <a:pt x="113" y="6"/>
                      </a:lnTo>
                      <a:lnTo>
                        <a:pt x="134" y="20"/>
                      </a:lnTo>
                      <a:lnTo>
                        <a:pt x="143" y="33"/>
                      </a:lnTo>
                      <a:lnTo>
                        <a:pt x="150" y="45"/>
                      </a:lnTo>
                      <a:lnTo>
                        <a:pt x="154" y="63"/>
                      </a:lnTo>
                      <a:lnTo>
                        <a:pt x="153" y="94"/>
                      </a:lnTo>
                      <a:lnTo>
                        <a:pt x="147" y="121"/>
                      </a:lnTo>
                      <a:lnTo>
                        <a:pt x="136" y="148"/>
                      </a:lnTo>
                      <a:lnTo>
                        <a:pt x="128" y="166"/>
                      </a:lnTo>
                      <a:lnTo>
                        <a:pt x="120" y="181"/>
                      </a:lnTo>
                      <a:lnTo>
                        <a:pt x="111" y="199"/>
                      </a:lnTo>
                      <a:lnTo>
                        <a:pt x="108" y="228"/>
                      </a:lnTo>
                      <a:lnTo>
                        <a:pt x="107" y="244"/>
                      </a:lnTo>
                      <a:lnTo>
                        <a:pt x="93" y="252"/>
                      </a:lnTo>
                      <a:lnTo>
                        <a:pt x="76" y="255"/>
                      </a:lnTo>
                      <a:lnTo>
                        <a:pt x="55" y="252"/>
                      </a:lnTo>
                      <a:lnTo>
                        <a:pt x="43" y="246"/>
                      </a:lnTo>
                      <a:lnTo>
                        <a:pt x="36" y="238"/>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88" name="Freeform 12"/>
                <p:cNvSpPr>
                  <a:spLocks/>
                </p:cNvSpPr>
                <p:nvPr/>
              </p:nvSpPr>
              <p:spPr bwMode="auto">
                <a:xfrm>
                  <a:off x="-1801" y="2639"/>
                  <a:ext cx="100" cy="87"/>
                </a:xfrm>
                <a:custGeom>
                  <a:avLst/>
                  <a:gdLst>
                    <a:gd name="T0" fmla="*/ 7 w 199"/>
                    <a:gd name="T1" fmla="*/ 75 h 174"/>
                    <a:gd name="T2" fmla="*/ 1 w 199"/>
                    <a:gd name="T3" fmla="*/ 67 h 174"/>
                    <a:gd name="T4" fmla="*/ 0 w 199"/>
                    <a:gd name="T5" fmla="*/ 57 h 174"/>
                    <a:gd name="T6" fmla="*/ 1 w 199"/>
                    <a:gd name="T7" fmla="*/ 45 h 174"/>
                    <a:gd name="T8" fmla="*/ 1 w 199"/>
                    <a:gd name="T9" fmla="*/ 36 h 174"/>
                    <a:gd name="T10" fmla="*/ 6 w 199"/>
                    <a:gd name="T11" fmla="*/ 25 h 174"/>
                    <a:gd name="T12" fmla="*/ 11 w 199"/>
                    <a:gd name="T13" fmla="*/ 18 h 174"/>
                    <a:gd name="T14" fmla="*/ 17 w 199"/>
                    <a:gd name="T15" fmla="*/ 11 h 174"/>
                    <a:gd name="T16" fmla="*/ 27 w 199"/>
                    <a:gd name="T17" fmla="*/ 4 h 174"/>
                    <a:gd name="T18" fmla="*/ 34 w 199"/>
                    <a:gd name="T19" fmla="*/ 1 h 174"/>
                    <a:gd name="T20" fmla="*/ 49 w 199"/>
                    <a:gd name="T21" fmla="*/ 0 h 174"/>
                    <a:gd name="T22" fmla="*/ 63 w 199"/>
                    <a:gd name="T23" fmla="*/ 1 h 174"/>
                    <a:gd name="T24" fmla="*/ 72 w 199"/>
                    <a:gd name="T25" fmla="*/ 4 h 174"/>
                    <a:gd name="T26" fmla="*/ 80 w 199"/>
                    <a:gd name="T27" fmla="*/ 7 h 174"/>
                    <a:gd name="T28" fmla="*/ 87 w 199"/>
                    <a:gd name="T29" fmla="*/ 15 h 174"/>
                    <a:gd name="T30" fmla="*/ 93 w 199"/>
                    <a:gd name="T31" fmla="*/ 22 h 174"/>
                    <a:gd name="T32" fmla="*/ 98 w 199"/>
                    <a:gd name="T33" fmla="*/ 29 h 174"/>
                    <a:gd name="T34" fmla="*/ 100 w 199"/>
                    <a:gd name="T35" fmla="*/ 38 h 174"/>
                    <a:gd name="T36" fmla="*/ 100 w 199"/>
                    <a:gd name="T37" fmla="*/ 54 h 174"/>
                    <a:gd name="T38" fmla="*/ 100 w 199"/>
                    <a:gd name="T39" fmla="*/ 64 h 174"/>
                    <a:gd name="T40" fmla="*/ 96 w 199"/>
                    <a:gd name="T41" fmla="*/ 69 h 174"/>
                    <a:gd name="T42" fmla="*/ 91 w 199"/>
                    <a:gd name="T43" fmla="*/ 76 h 174"/>
                    <a:gd name="T44" fmla="*/ 87 w 199"/>
                    <a:gd name="T45" fmla="*/ 82 h 174"/>
                    <a:gd name="T46" fmla="*/ 78 w 199"/>
                    <a:gd name="T47" fmla="*/ 85 h 174"/>
                    <a:gd name="T48" fmla="*/ 69 w 199"/>
                    <a:gd name="T49" fmla="*/ 87 h 174"/>
                    <a:gd name="T50" fmla="*/ 76 w 199"/>
                    <a:gd name="T51" fmla="*/ 76 h 174"/>
                    <a:gd name="T52" fmla="*/ 83 w 199"/>
                    <a:gd name="T53" fmla="*/ 58 h 174"/>
                    <a:gd name="T54" fmla="*/ 84 w 199"/>
                    <a:gd name="T55" fmla="*/ 51 h 174"/>
                    <a:gd name="T56" fmla="*/ 83 w 199"/>
                    <a:gd name="T57" fmla="*/ 45 h 174"/>
                    <a:gd name="T58" fmla="*/ 80 w 199"/>
                    <a:gd name="T59" fmla="*/ 36 h 174"/>
                    <a:gd name="T60" fmla="*/ 64 w 199"/>
                    <a:gd name="T61" fmla="*/ 41 h 174"/>
                    <a:gd name="T62" fmla="*/ 46 w 199"/>
                    <a:gd name="T63" fmla="*/ 41 h 174"/>
                    <a:gd name="T64" fmla="*/ 33 w 199"/>
                    <a:gd name="T65" fmla="*/ 40 h 174"/>
                    <a:gd name="T66" fmla="*/ 22 w 199"/>
                    <a:gd name="T67" fmla="*/ 37 h 174"/>
                    <a:gd name="T68" fmla="*/ 19 w 199"/>
                    <a:gd name="T69" fmla="*/ 42 h 174"/>
                    <a:gd name="T70" fmla="*/ 16 w 199"/>
                    <a:gd name="T71" fmla="*/ 51 h 174"/>
                    <a:gd name="T72" fmla="*/ 16 w 199"/>
                    <a:gd name="T73" fmla="*/ 59 h 174"/>
                    <a:gd name="T74" fmla="*/ 24 w 199"/>
                    <a:gd name="T75" fmla="*/ 77 h 174"/>
                    <a:gd name="T76" fmla="*/ 28 w 199"/>
                    <a:gd name="T77" fmla="*/ 87 h 174"/>
                    <a:gd name="T78" fmla="*/ 16 w 199"/>
                    <a:gd name="T79" fmla="*/ 81 h 174"/>
                    <a:gd name="T80" fmla="*/ 7 w 199"/>
                    <a:gd name="T81" fmla="*/ 75 h 1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99" h="174">
                      <a:moveTo>
                        <a:pt x="14" y="150"/>
                      </a:moveTo>
                      <a:lnTo>
                        <a:pt x="2" y="133"/>
                      </a:lnTo>
                      <a:lnTo>
                        <a:pt x="0" y="114"/>
                      </a:lnTo>
                      <a:lnTo>
                        <a:pt x="1" y="90"/>
                      </a:lnTo>
                      <a:lnTo>
                        <a:pt x="1" y="72"/>
                      </a:lnTo>
                      <a:lnTo>
                        <a:pt x="11" y="49"/>
                      </a:lnTo>
                      <a:lnTo>
                        <a:pt x="21" y="35"/>
                      </a:lnTo>
                      <a:lnTo>
                        <a:pt x="33" y="21"/>
                      </a:lnTo>
                      <a:lnTo>
                        <a:pt x="53" y="7"/>
                      </a:lnTo>
                      <a:lnTo>
                        <a:pt x="67" y="2"/>
                      </a:lnTo>
                      <a:lnTo>
                        <a:pt x="98" y="0"/>
                      </a:lnTo>
                      <a:lnTo>
                        <a:pt x="125" y="1"/>
                      </a:lnTo>
                      <a:lnTo>
                        <a:pt x="144" y="7"/>
                      </a:lnTo>
                      <a:lnTo>
                        <a:pt x="160" y="13"/>
                      </a:lnTo>
                      <a:lnTo>
                        <a:pt x="174" y="29"/>
                      </a:lnTo>
                      <a:lnTo>
                        <a:pt x="185" y="43"/>
                      </a:lnTo>
                      <a:lnTo>
                        <a:pt x="195" y="57"/>
                      </a:lnTo>
                      <a:lnTo>
                        <a:pt x="199" y="75"/>
                      </a:lnTo>
                      <a:lnTo>
                        <a:pt x="199" y="107"/>
                      </a:lnTo>
                      <a:lnTo>
                        <a:pt x="199" y="128"/>
                      </a:lnTo>
                      <a:lnTo>
                        <a:pt x="192" y="138"/>
                      </a:lnTo>
                      <a:lnTo>
                        <a:pt x="181" y="152"/>
                      </a:lnTo>
                      <a:lnTo>
                        <a:pt x="174" y="163"/>
                      </a:lnTo>
                      <a:lnTo>
                        <a:pt x="155" y="169"/>
                      </a:lnTo>
                      <a:lnTo>
                        <a:pt x="137" y="174"/>
                      </a:lnTo>
                      <a:lnTo>
                        <a:pt x="151" y="152"/>
                      </a:lnTo>
                      <a:lnTo>
                        <a:pt x="166" y="115"/>
                      </a:lnTo>
                      <a:lnTo>
                        <a:pt x="167" y="101"/>
                      </a:lnTo>
                      <a:lnTo>
                        <a:pt x="166" y="89"/>
                      </a:lnTo>
                      <a:lnTo>
                        <a:pt x="160" y="72"/>
                      </a:lnTo>
                      <a:lnTo>
                        <a:pt x="128" y="81"/>
                      </a:lnTo>
                      <a:lnTo>
                        <a:pt x="91" y="81"/>
                      </a:lnTo>
                      <a:lnTo>
                        <a:pt x="65" y="79"/>
                      </a:lnTo>
                      <a:lnTo>
                        <a:pt x="44" y="74"/>
                      </a:lnTo>
                      <a:lnTo>
                        <a:pt x="37" y="83"/>
                      </a:lnTo>
                      <a:lnTo>
                        <a:pt x="32" y="101"/>
                      </a:lnTo>
                      <a:lnTo>
                        <a:pt x="32" y="118"/>
                      </a:lnTo>
                      <a:lnTo>
                        <a:pt x="47" y="154"/>
                      </a:lnTo>
                      <a:lnTo>
                        <a:pt x="55" y="174"/>
                      </a:lnTo>
                      <a:lnTo>
                        <a:pt x="32" y="162"/>
                      </a:lnTo>
                      <a:lnTo>
                        <a:pt x="14" y="1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3489" name="Group 13"/>
                <p:cNvGrpSpPr>
                  <a:grpSpLocks/>
                </p:cNvGrpSpPr>
                <p:nvPr/>
              </p:nvGrpSpPr>
              <p:grpSpPr bwMode="auto">
                <a:xfrm>
                  <a:off x="-1790" y="2705"/>
                  <a:ext cx="79" cy="13"/>
                  <a:chOff x="-1790" y="2705"/>
                  <a:chExt cx="79" cy="13"/>
                </a:xfrm>
              </p:grpSpPr>
              <p:sp>
                <p:nvSpPr>
                  <p:cNvPr id="93490" name="Oval 14"/>
                  <p:cNvSpPr>
                    <a:spLocks noChangeArrowheads="1"/>
                  </p:cNvSpPr>
                  <p:nvPr/>
                </p:nvSpPr>
                <p:spPr bwMode="auto">
                  <a:xfrm>
                    <a:off x="-1790" y="2705"/>
                    <a:ext cx="10" cy="11"/>
                  </a:xfrm>
                  <a:prstGeom prst="ellipse">
                    <a:avLst/>
                  </a:prstGeom>
                  <a:solidFill>
                    <a:srgbClr val="005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91" name="Oval 15"/>
                  <p:cNvSpPr>
                    <a:spLocks noChangeArrowheads="1"/>
                  </p:cNvSpPr>
                  <p:nvPr/>
                </p:nvSpPr>
                <p:spPr bwMode="auto">
                  <a:xfrm>
                    <a:off x="-1721" y="2707"/>
                    <a:ext cx="10" cy="11"/>
                  </a:xfrm>
                  <a:prstGeom prst="ellipse">
                    <a:avLst/>
                  </a:prstGeom>
                  <a:solidFill>
                    <a:srgbClr val="005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93479" name="Freeform 16"/>
              <p:cNvSpPr>
                <a:spLocks/>
              </p:cNvSpPr>
              <p:nvPr/>
            </p:nvSpPr>
            <p:spPr bwMode="auto">
              <a:xfrm>
                <a:off x="-1805" y="3201"/>
                <a:ext cx="95" cy="244"/>
              </a:xfrm>
              <a:custGeom>
                <a:avLst/>
                <a:gdLst>
                  <a:gd name="T0" fmla="*/ 21 w 191"/>
                  <a:gd name="T1" fmla="*/ 0 h 488"/>
                  <a:gd name="T2" fmla="*/ 19 w 191"/>
                  <a:gd name="T3" fmla="*/ 29 h 488"/>
                  <a:gd name="T4" fmla="*/ 17 w 191"/>
                  <a:gd name="T5" fmla="*/ 61 h 488"/>
                  <a:gd name="T6" fmla="*/ 17 w 191"/>
                  <a:gd name="T7" fmla="*/ 94 h 488"/>
                  <a:gd name="T8" fmla="*/ 19 w 191"/>
                  <a:gd name="T9" fmla="*/ 125 h 488"/>
                  <a:gd name="T10" fmla="*/ 20 w 191"/>
                  <a:gd name="T11" fmla="*/ 149 h 488"/>
                  <a:gd name="T12" fmla="*/ 20 w 191"/>
                  <a:gd name="T13" fmla="*/ 179 h 488"/>
                  <a:gd name="T14" fmla="*/ 18 w 191"/>
                  <a:gd name="T15" fmla="*/ 192 h 488"/>
                  <a:gd name="T16" fmla="*/ 5 w 191"/>
                  <a:gd name="T17" fmla="*/ 230 h 488"/>
                  <a:gd name="T18" fmla="*/ 0 w 191"/>
                  <a:gd name="T19" fmla="*/ 244 h 488"/>
                  <a:gd name="T20" fmla="*/ 21 w 191"/>
                  <a:gd name="T21" fmla="*/ 244 h 488"/>
                  <a:gd name="T22" fmla="*/ 30 w 191"/>
                  <a:gd name="T23" fmla="*/ 227 h 488"/>
                  <a:gd name="T24" fmla="*/ 36 w 191"/>
                  <a:gd name="T25" fmla="*/ 208 h 488"/>
                  <a:gd name="T26" fmla="*/ 40 w 191"/>
                  <a:gd name="T27" fmla="*/ 177 h 488"/>
                  <a:gd name="T28" fmla="*/ 52 w 191"/>
                  <a:gd name="T29" fmla="*/ 94 h 488"/>
                  <a:gd name="T30" fmla="*/ 56 w 191"/>
                  <a:gd name="T31" fmla="*/ 70 h 488"/>
                  <a:gd name="T32" fmla="*/ 53 w 191"/>
                  <a:gd name="T33" fmla="*/ 116 h 488"/>
                  <a:gd name="T34" fmla="*/ 56 w 191"/>
                  <a:gd name="T35" fmla="*/ 144 h 488"/>
                  <a:gd name="T36" fmla="*/ 58 w 191"/>
                  <a:gd name="T37" fmla="*/ 170 h 488"/>
                  <a:gd name="T38" fmla="*/ 55 w 191"/>
                  <a:gd name="T39" fmla="*/ 193 h 488"/>
                  <a:gd name="T40" fmla="*/ 57 w 191"/>
                  <a:gd name="T41" fmla="*/ 205 h 488"/>
                  <a:gd name="T42" fmla="*/ 70 w 191"/>
                  <a:gd name="T43" fmla="*/ 240 h 488"/>
                  <a:gd name="T44" fmla="*/ 82 w 191"/>
                  <a:gd name="T45" fmla="*/ 241 h 488"/>
                  <a:gd name="T46" fmla="*/ 88 w 191"/>
                  <a:gd name="T47" fmla="*/ 241 h 488"/>
                  <a:gd name="T48" fmla="*/ 95 w 191"/>
                  <a:gd name="T49" fmla="*/ 233 h 488"/>
                  <a:gd name="T50" fmla="*/ 77 w 191"/>
                  <a:gd name="T51" fmla="*/ 193 h 488"/>
                  <a:gd name="T52" fmla="*/ 86 w 191"/>
                  <a:gd name="T53" fmla="*/ 108 h 488"/>
                  <a:gd name="T54" fmla="*/ 90 w 191"/>
                  <a:gd name="T55" fmla="*/ 69 h 488"/>
                  <a:gd name="T56" fmla="*/ 90 w 191"/>
                  <a:gd name="T57" fmla="*/ 1 h 488"/>
                  <a:gd name="T58" fmla="*/ 21 w 191"/>
                  <a:gd name="T59" fmla="*/ 0 h 48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1" h="488">
                    <a:moveTo>
                      <a:pt x="43" y="0"/>
                    </a:moveTo>
                    <a:lnTo>
                      <a:pt x="39" y="58"/>
                    </a:lnTo>
                    <a:lnTo>
                      <a:pt x="35" y="122"/>
                    </a:lnTo>
                    <a:lnTo>
                      <a:pt x="35" y="187"/>
                    </a:lnTo>
                    <a:lnTo>
                      <a:pt x="39" y="249"/>
                    </a:lnTo>
                    <a:lnTo>
                      <a:pt x="40" y="297"/>
                    </a:lnTo>
                    <a:lnTo>
                      <a:pt x="40" y="358"/>
                    </a:lnTo>
                    <a:lnTo>
                      <a:pt x="36" y="383"/>
                    </a:lnTo>
                    <a:lnTo>
                      <a:pt x="10" y="459"/>
                    </a:lnTo>
                    <a:lnTo>
                      <a:pt x="0" y="487"/>
                    </a:lnTo>
                    <a:lnTo>
                      <a:pt x="42" y="488"/>
                    </a:lnTo>
                    <a:lnTo>
                      <a:pt x="60" y="454"/>
                    </a:lnTo>
                    <a:lnTo>
                      <a:pt x="72" y="416"/>
                    </a:lnTo>
                    <a:lnTo>
                      <a:pt x="80" y="354"/>
                    </a:lnTo>
                    <a:lnTo>
                      <a:pt x="104" y="187"/>
                    </a:lnTo>
                    <a:lnTo>
                      <a:pt x="112" y="140"/>
                    </a:lnTo>
                    <a:lnTo>
                      <a:pt x="106" y="232"/>
                    </a:lnTo>
                    <a:lnTo>
                      <a:pt x="113" y="287"/>
                    </a:lnTo>
                    <a:lnTo>
                      <a:pt x="116" y="339"/>
                    </a:lnTo>
                    <a:lnTo>
                      <a:pt x="111" y="386"/>
                    </a:lnTo>
                    <a:lnTo>
                      <a:pt x="114" y="409"/>
                    </a:lnTo>
                    <a:lnTo>
                      <a:pt x="141" y="479"/>
                    </a:lnTo>
                    <a:lnTo>
                      <a:pt x="165" y="481"/>
                    </a:lnTo>
                    <a:lnTo>
                      <a:pt x="177" y="481"/>
                    </a:lnTo>
                    <a:lnTo>
                      <a:pt x="191" y="466"/>
                    </a:lnTo>
                    <a:lnTo>
                      <a:pt x="155" y="386"/>
                    </a:lnTo>
                    <a:lnTo>
                      <a:pt x="173" y="216"/>
                    </a:lnTo>
                    <a:lnTo>
                      <a:pt x="181" y="137"/>
                    </a:lnTo>
                    <a:lnTo>
                      <a:pt x="181" y="2"/>
                    </a:lnTo>
                    <a:lnTo>
                      <a:pt x="43" y="0"/>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3480" name="Group 17"/>
              <p:cNvGrpSpPr>
                <a:grpSpLocks/>
              </p:cNvGrpSpPr>
              <p:nvPr/>
            </p:nvGrpSpPr>
            <p:grpSpPr bwMode="auto">
              <a:xfrm>
                <a:off x="-1840" y="2899"/>
                <a:ext cx="177" cy="242"/>
                <a:chOff x="-1840" y="2899"/>
                <a:chExt cx="177" cy="242"/>
              </a:xfrm>
            </p:grpSpPr>
            <p:sp>
              <p:nvSpPr>
                <p:cNvPr id="93485" name="Freeform 18"/>
                <p:cNvSpPr>
                  <a:spLocks/>
                </p:cNvSpPr>
                <p:nvPr/>
              </p:nvSpPr>
              <p:spPr bwMode="auto">
                <a:xfrm>
                  <a:off x="-1840" y="2905"/>
                  <a:ext cx="48" cy="236"/>
                </a:xfrm>
                <a:custGeom>
                  <a:avLst/>
                  <a:gdLst>
                    <a:gd name="T0" fmla="*/ 2 w 97"/>
                    <a:gd name="T1" fmla="*/ 0 h 473"/>
                    <a:gd name="T2" fmla="*/ 0 w 97"/>
                    <a:gd name="T3" fmla="*/ 53 h 473"/>
                    <a:gd name="T4" fmla="*/ 8 w 97"/>
                    <a:gd name="T5" fmla="*/ 127 h 473"/>
                    <a:gd name="T6" fmla="*/ 14 w 97"/>
                    <a:gd name="T7" fmla="*/ 190 h 473"/>
                    <a:gd name="T8" fmla="*/ 26 w 97"/>
                    <a:gd name="T9" fmla="*/ 229 h 473"/>
                    <a:gd name="T10" fmla="*/ 32 w 97"/>
                    <a:gd name="T11" fmla="*/ 236 h 473"/>
                    <a:gd name="T12" fmla="*/ 35 w 97"/>
                    <a:gd name="T13" fmla="*/ 225 h 473"/>
                    <a:gd name="T14" fmla="*/ 37 w 97"/>
                    <a:gd name="T15" fmla="*/ 198 h 473"/>
                    <a:gd name="T16" fmla="*/ 48 w 97"/>
                    <a:gd name="T17" fmla="*/ 191 h 473"/>
                    <a:gd name="T18" fmla="*/ 34 w 97"/>
                    <a:gd name="T19" fmla="*/ 169 h 473"/>
                    <a:gd name="T20" fmla="*/ 24 w 97"/>
                    <a:gd name="T21" fmla="*/ 157 h 473"/>
                    <a:gd name="T22" fmla="*/ 25 w 97"/>
                    <a:gd name="T23" fmla="*/ 48 h 473"/>
                    <a:gd name="T24" fmla="*/ 30 w 97"/>
                    <a:gd name="T25" fmla="*/ 4 h 473"/>
                    <a:gd name="T26" fmla="*/ 2 w 97"/>
                    <a:gd name="T27" fmla="*/ 0 h 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7" h="473">
                      <a:moveTo>
                        <a:pt x="5" y="0"/>
                      </a:moveTo>
                      <a:lnTo>
                        <a:pt x="0" y="107"/>
                      </a:lnTo>
                      <a:lnTo>
                        <a:pt x="16" y="254"/>
                      </a:lnTo>
                      <a:lnTo>
                        <a:pt x="29" y="381"/>
                      </a:lnTo>
                      <a:lnTo>
                        <a:pt x="53" y="458"/>
                      </a:lnTo>
                      <a:lnTo>
                        <a:pt x="64" y="473"/>
                      </a:lnTo>
                      <a:lnTo>
                        <a:pt x="71" y="451"/>
                      </a:lnTo>
                      <a:lnTo>
                        <a:pt x="75" y="397"/>
                      </a:lnTo>
                      <a:lnTo>
                        <a:pt x="97" y="382"/>
                      </a:lnTo>
                      <a:lnTo>
                        <a:pt x="68" y="339"/>
                      </a:lnTo>
                      <a:lnTo>
                        <a:pt x="48" y="314"/>
                      </a:lnTo>
                      <a:lnTo>
                        <a:pt x="51" y="96"/>
                      </a:lnTo>
                      <a:lnTo>
                        <a:pt x="61" y="9"/>
                      </a:lnTo>
                      <a:lnTo>
                        <a:pt x="5" y="0"/>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86" name="Freeform 19"/>
                <p:cNvSpPr>
                  <a:spLocks/>
                </p:cNvSpPr>
                <p:nvPr/>
              </p:nvSpPr>
              <p:spPr bwMode="auto">
                <a:xfrm>
                  <a:off x="-1706" y="2899"/>
                  <a:ext cx="43" cy="220"/>
                </a:xfrm>
                <a:custGeom>
                  <a:avLst/>
                  <a:gdLst>
                    <a:gd name="T0" fmla="*/ 12 w 84"/>
                    <a:gd name="T1" fmla="*/ 6 h 441"/>
                    <a:gd name="T2" fmla="*/ 18 w 84"/>
                    <a:gd name="T3" fmla="*/ 45 h 441"/>
                    <a:gd name="T4" fmla="*/ 18 w 84"/>
                    <a:gd name="T5" fmla="*/ 140 h 441"/>
                    <a:gd name="T6" fmla="*/ 0 w 84"/>
                    <a:gd name="T7" fmla="*/ 179 h 441"/>
                    <a:gd name="T8" fmla="*/ 4 w 84"/>
                    <a:gd name="T9" fmla="*/ 183 h 441"/>
                    <a:gd name="T10" fmla="*/ 0 w 84"/>
                    <a:gd name="T11" fmla="*/ 203 h 441"/>
                    <a:gd name="T12" fmla="*/ 4 w 84"/>
                    <a:gd name="T13" fmla="*/ 220 h 441"/>
                    <a:gd name="T14" fmla="*/ 18 w 84"/>
                    <a:gd name="T15" fmla="*/ 193 h 441"/>
                    <a:gd name="T16" fmla="*/ 31 w 84"/>
                    <a:gd name="T17" fmla="*/ 145 h 441"/>
                    <a:gd name="T18" fmla="*/ 43 w 84"/>
                    <a:gd name="T19" fmla="*/ 36 h 441"/>
                    <a:gd name="T20" fmla="*/ 37 w 84"/>
                    <a:gd name="T21" fmla="*/ 0 h 441"/>
                    <a:gd name="T22" fmla="*/ 12 w 84"/>
                    <a:gd name="T23" fmla="*/ 6 h 4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441">
                      <a:moveTo>
                        <a:pt x="24" y="12"/>
                      </a:moveTo>
                      <a:lnTo>
                        <a:pt x="36" y="91"/>
                      </a:lnTo>
                      <a:lnTo>
                        <a:pt x="35" y="280"/>
                      </a:lnTo>
                      <a:lnTo>
                        <a:pt x="0" y="359"/>
                      </a:lnTo>
                      <a:lnTo>
                        <a:pt x="8" y="367"/>
                      </a:lnTo>
                      <a:lnTo>
                        <a:pt x="0" y="407"/>
                      </a:lnTo>
                      <a:lnTo>
                        <a:pt x="7" y="441"/>
                      </a:lnTo>
                      <a:lnTo>
                        <a:pt x="35" y="387"/>
                      </a:lnTo>
                      <a:lnTo>
                        <a:pt x="60" y="290"/>
                      </a:lnTo>
                      <a:lnTo>
                        <a:pt x="84" y="73"/>
                      </a:lnTo>
                      <a:lnTo>
                        <a:pt x="73" y="0"/>
                      </a:lnTo>
                      <a:lnTo>
                        <a:pt x="24" y="1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3481" name="Group 20"/>
              <p:cNvGrpSpPr>
                <a:grpSpLocks/>
              </p:cNvGrpSpPr>
              <p:nvPr/>
            </p:nvGrpSpPr>
            <p:grpSpPr bwMode="auto">
              <a:xfrm>
                <a:off x="-1810" y="3397"/>
                <a:ext cx="107" cy="73"/>
                <a:chOff x="-1810" y="3397"/>
                <a:chExt cx="107" cy="73"/>
              </a:xfrm>
            </p:grpSpPr>
            <p:sp>
              <p:nvSpPr>
                <p:cNvPr id="93483" name="Freeform 21"/>
                <p:cNvSpPr>
                  <a:spLocks/>
                </p:cNvSpPr>
                <p:nvPr/>
              </p:nvSpPr>
              <p:spPr bwMode="auto">
                <a:xfrm>
                  <a:off x="-1810" y="3403"/>
                  <a:ext cx="42" cy="67"/>
                </a:xfrm>
                <a:custGeom>
                  <a:avLst/>
                  <a:gdLst>
                    <a:gd name="T0" fmla="*/ 8 w 84"/>
                    <a:gd name="T1" fmla="*/ 33 h 133"/>
                    <a:gd name="T2" fmla="*/ 2 w 84"/>
                    <a:gd name="T3" fmla="*/ 43 h 133"/>
                    <a:gd name="T4" fmla="*/ 0 w 84"/>
                    <a:gd name="T5" fmla="*/ 51 h 133"/>
                    <a:gd name="T6" fmla="*/ 0 w 84"/>
                    <a:gd name="T7" fmla="*/ 57 h 133"/>
                    <a:gd name="T8" fmla="*/ 1 w 84"/>
                    <a:gd name="T9" fmla="*/ 61 h 133"/>
                    <a:gd name="T10" fmla="*/ 4 w 84"/>
                    <a:gd name="T11" fmla="*/ 65 h 133"/>
                    <a:gd name="T12" fmla="*/ 10 w 84"/>
                    <a:gd name="T13" fmla="*/ 67 h 133"/>
                    <a:gd name="T14" fmla="*/ 17 w 84"/>
                    <a:gd name="T15" fmla="*/ 66 h 133"/>
                    <a:gd name="T16" fmla="*/ 24 w 84"/>
                    <a:gd name="T17" fmla="*/ 63 h 133"/>
                    <a:gd name="T18" fmla="*/ 29 w 84"/>
                    <a:gd name="T19" fmla="*/ 57 h 133"/>
                    <a:gd name="T20" fmla="*/ 34 w 84"/>
                    <a:gd name="T21" fmla="*/ 48 h 133"/>
                    <a:gd name="T22" fmla="*/ 37 w 84"/>
                    <a:gd name="T23" fmla="*/ 30 h 133"/>
                    <a:gd name="T24" fmla="*/ 42 w 84"/>
                    <a:gd name="T25" fmla="*/ 12 h 133"/>
                    <a:gd name="T26" fmla="*/ 42 w 84"/>
                    <a:gd name="T27" fmla="*/ 0 h 133"/>
                    <a:gd name="T28" fmla="*/ 33 w 84"/>
                    <a:gd name="T29" fmla="*/ 26 h 133"/>
                    <a:gd name="T30" fmla="*/ 26 w 84"/>
                    <a:gd name="T31" fmla="*/ 42 h 133"/>
                    <a:gd name="T32" fmla="*/ 15 w 84"/>
                    <a:gd name="T33" fmla="*/ 42 h 133"/>
                    <a:gd name="T34" fmla="*/ 6 w 84"/>
                    <a:gd name="T35" fmla="*/ 41 h 133"/>
                    <a:gd name="T36" fmla="*/ 8 w 84"/>
                    <a:gd name="T37" fmla="*/ 33 h 1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133">
                      <a:moveTo>
                        <a:pt x="15" y="66"/>
                      </a:moveTo>
                      <a:lnTo>
                        <a:pt x="3" y="86"/>
                      </a:lnTo>
                      <a:lnTo>
                        <a:pt x="0" y="102"/>
                      </a:lnTo>
                      <a:lnTo>
                        <a:pt x="0" y="114"/>
                      </a:lnTo>
                      <a:lnTo>
                        <a:pt x="2" y="122"/>
                      </a:lnTo>
                      <a:lnTo>
                        <a:pt x="8" y="130"/>
                      </a:lnTo>
                      <a:lnTo>
                        <a:pt x="19" y="133"/>
                      </a:lnTo>
                      <a:lnTo>
                        <a:pt x="33" y="132"/>
                      </a:lnTo>
                      <a:lnTo>
                        <a:pt x="48" y="126"/>
                      </a:lnTo>
                      <a:lnTo>
                        <a:pt x="58" y="113"/>
                      </a:lnTo>
                      <a:lnTo>
                        <a:pt x="68" y="95"/>
                      </a:lnTo>
                      <a:lnTo>
                        <a:pt x="74" y="59"/>
                      </a:lnTo>
                      <a:lnTo>
                        <a:pt x="84" y="23"/>
                      </a:lnTo>
                      <a:lnTo>
                        <a:pt x="83" y="0"/>
                      </a:lnTo>
                      <a:lnTo>
                        <a:pt x="66" y="51"/>
                      </a:lnTo>
                      <a:lnTo>
                        <a:pt x="51" y="84"/>
                      </a:lnTo>
                      <a:lnTo>
                        <a:pt x="30" y="84"/>
                      </a:lnTo>
                      <a:lnTo>
                        <a:pt x="12" y="81"/>
                      </a:lnTo>
                      <a:lnTo>
                        <a:pt x="15" y="66"/>
                      </a:lnTo>
                      <a:close/>
                    </a:path>
                  </a:pathLst>
                </a:custGeom>
                <a:solidFill>
                  <a:srgbClr val="FF1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84" name="Freeform 22"/>
                <p:cNvSpPr>
                  <a:spLocks/>
                </p:cNvSpPr>
                <p:nvPr/>
              </p:nvSpPr>
              <p:spPr bwMode="auto">
                <a:xfrm>
                  <a:off x="-1751" y="3397"/>
                  <a:ext cx="48" cy="72"/>
                </a:xfrm>
                <a:custGeom>
                  <a:avLst/>
                  <a:gdLst>
                    <a:gd name="T0" fmla="*/ 1 w 95"/>
                    <a:gd name="T1" fmla="*/ 0 h 146"/>
                    <a:gd name="T2" fmla="*/ 0 w 95"/>
                    <a:gd name="T3" fmla="*/ 7 h 146"/>
                    <a:gd name="T4" fmla="*/ 6 w 95"/>
                    <a:gd name="T5" fmla="*/ 26 h 146"/>
                    <a:gd name="T6" fmla="*/ 10 w 95"/>
                    <a:gd name="T7" fmla="*/ 40 h 146"/>
                    <a:gd name="T8" fmla="*/ 15 w 95"/>
                    <a:gd name="T9" fmla="*/ 55 h 146"/>
                    <a:gd name="T10" fmla="*/ 20 w 95"/>
                    <a:gd name="T11" fmla="*/ 63 h 146"/>
                    <a:gd name="T12" fmla="*/ 25 w 95"/>
                    <a:gd name="T13" fmla="*/ 69 h 146"/>
                    <a:gd name="T14" fmla="*/ 31 w 95"/>
                    <a:gd name="T15" fmla="*/ 71 h 146"/>
                    <a:gd name="T16" fmla="*/ 39 w 95"/>
                    <a:gd name="T17" fmla="*/ 72 h 146"/>
                    <a:gd name="T18" fmla="*/ 42 w 95"/>
                    <a:gd name="T19" fmla="*/ 70 h 146"/>
                    <a:gd name="T20" fmla="*/ 46 w 95"/>
                    <a:gd name="T21" fmla="*/ 68 h 146"/>
                    <a:gd name="T22" fmla="*/ 48 w 95"/>
                    <a:gd name="T23" fmla="*/ 61 h 146"/>
                    <a:gd name="T24" fmla="*/ 46 w 95"/>
                    <a:gd name="T25" fmla="*/ 51 h 146"/>
                    <a:gd name="T26" fmla="*/ 42 w 95"/>
                    <a:gd name="T27" fmla="*/ 40 h 146"/>
                    <a:gd name="T28" fmla="*/ 39 w 95"/>
                    <a:gd name="T29" fmla="*/ 34 h 146"/>
                    <a:gd name="T30" fmla="*/ 38 w 95"/>
                    <a:gd name="T31" fmla="*/ 39 h 146"/>
                    <a:gd name="T32" fmla="*/ 36 w 95"/>
                    <a:gd name="T33" fmla="*/ 42 h 146"/>
                    <a:gd name="T34" fmla="*/ 30 w 95"/>
                    <a:gd name="T35" fmla="*/ 43 h 146"/>
                    <a:gd name="T36" fmla="*/ 25 w 95"/>
                    <a:gd name="T37" fmla="*/ 44 h 146"/>
                    <a:gd name="T38" fmla="*/ 16 w 95"/>
                    <a:gd name="T39" fmla="*/ 42 h 146"/>
                    <a:gd name="T40" fmla="*/ 6 w 95"/>
                    <a:gd name="T41" fmla="*/ 14 h 146"/>
                    <a:gd name="T42" fmla="*/ 1 w 95"/>
                    <a:gd name="T43" fmla="*/ 0 h 1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146">
                      <a:moveTo>
                        <a:pt x="1" y="0"/>
                      </a:moveTo>
                      <a:lnTo>
                        <a:pt x="0" y="15"/>
                      </a:lnTo>
                      <a:lnTo>
                        <a:pt x="12" y="52"/>
                      </a:lnTo>
                      <a:lnTo>
                        <a:pt x="20" y="82"/>
                      </a:lnTo>
                      <a:lnTo>
                        <a:pt x="30" y="111"/>
                      </a:lnTo>
                      <a:lnTo>
                        <a:pt x="39" y="127"/>
                      </a:lnTo>
                      <a:lnTo>
                        <a:pt x="49" y="139"/>
                      </a:lnTo>
                      <a:lnTo>
                        <a:pt x="62" y="144"/>
                      </a:lnTo>
                      <a:lnTo>
                        <a:pt x="77" y="146"/>
                      </a:lnTo>
                      <a:lnTo>
                        <a:pt x="84" y="141"/>
                      </a:lnTo>
                      <a:lnTo>
                        <a:pt x="91" y="138"/>
                      </a:lnTo>
                      <a:lnTo>
                        <a:pt x="95" y="123"/>
                      </a:lnTo>
                      <a:lnTo>
                        <a:pt x="92" y="104"/>
                      </a:lnTo>
                      <a:lnTo>
                        <a:pt x="84" y="81"/>
                      </a:lnTo>
                      <a:lnTo>
                        <a:pt x="78" y="69"/>
                      </a:lnTo>
                      <a:lnTo>
                        <a:pt x="75" y="80"/>
                      </a:lnTo>
                      <a:lnTo>
                        <a:pt x="72" y="85"/>
                      </a:lnTo>
                      <a:lnTo>
                        <a:pt x="60" y="88"/>
                      </a:lnTo>
                      <a:lnTo>
                        <a:pt x="50" y="89"/>
                      </a:lnTo>
                      <a:lnTo>
                        <a:pt x="31" y="86"/>
                      </a:lnTo>
                      <a:lnTo>
                        <a:pt x="12" y="29"/>
                      </a:lnTo>
                      <a:lnTo>
                        <a:pt x="1" y="0"/>
                      </a:lnTo>
                      <a:close/>
                    </a:path>
                  </a:pathLst>
                </a:custGeom>
                <a:solidFill>
                  <a:srgbClr val="FF1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3482" name="Freeform 23"/>
              <p:cNvSpPr>
                <a:spLocks/>
              </p:cNvSpPr>
              <p:nvPr/>
            </p:nvSpPr>
            <p:spPr bwMode="auto">
              <a:xfrm>
                <a:off x="-1843" y="2760"/>
                <a:ext cx="183" cy="465"/>
              </a:xfrm>
              <a:custGeom>
                <a:avLst/>
                <a:gdLst>
                  <a:gd name="T0" fmla="*/ 72 w 365"/>
                  <a:gd name="T1" fmla="*/ 0 h 931"/>
                  <a:gd name="T2" fmla="*/ 29 w 365"/>
                  <a:gd name="T3" fmla="*/ 24 h 931"/>
                  <a:gd name="T4" fmla="*/ 23 w 365"/>
                  <a:gd name="T5" fmla="*/ 32 h 931"/>
                  <a:gd name="T6" fmla="*/ 0 w 365"/>
                  <a:gd name="T7" fmla="*/ 147 h 931"/>
                  <a:gd name="T8" fmla="*/ 35 w 365"/>
                  <a:gd name="T9" fmla="*/ 151 h 931"/>
                  <a:gd name="T10" fmla="*/ 40 w 365"/>
                  <a:gd name="T11" fmla="*/ 123 h 931"/>
                  <a:gd name="T12" fmla="*/ 53 w 365"/>
                  <a:gd name="T13" fmla="*/ 183 h 931"/>
                  <a:gd name="T14" fmla="*/ 31 w 365"/>
                  <a:gd name="T15" fmla="*/ 261 h 931"/>
                  <a:gd name="T16" fmla="*/ 31 w 365"/>
                  <a:gd name="T17" fmla="*/ 318 h 931"/>
                  <a:gd name="T18" fmla="*/ 35 w 365"/>
                  <a:gd name="T19" fmla="*/ 358 h 931"/>
                  <a:gd name="T20" fmla="*/ 46 w 365"/>
                  <a:gd name="T21" fmla="*/ 415 h 931"/>
                  <a:gd name="T22" fmla="*/ 57 w 365"/>
                  <a:gd name="T23" fmla="*/ 458 h 931"/>
                  <a:gd name="T24" fmla="*/ 90 w 365"/>
                  <a:gd name="T25" fmla="*/ 465 h 931"/>
                  <a:gd name="T26" fmla="*/ 94 w 365"/>
                  <a:gd name="T27" fmla="*/ 458 h 931"/>
                  <a:gd name="T28" fmla="*/ 126 w 365"/>
                  <a:gd name="T29" fmla="*/ 457 h 931"/>
                  <a:gd name="T30" fmla="*/ 137 w 365"/>
                  <a:gd name="T31" fmla="*/ 403 h 931"/>
                  <a:gd name="T32" fmla="*/ 147 w 365"/>
                  <a:gd name="T33" fmla="*/ 331 h 931"/>
                  <a:gd name="T34" fmla="*/ 155 w 365"/>
                  <a:gd name="T35" fmla="*/ 259 h 931"/>
                  <a:gd name="T36" fmla="*/ 134 w 365"/>
                  <a:gd name="T37" fmla="*/ 177 h 931"/>
                  <a:gd name="T38" fmla="*/ 142 w 365"/>
                  <a:gd name="T39" fmla="*/ 131 h 931"/>
                  <a:gd name="T40" fmla="*/ 147 w 365"/>
                  <a:gd name="T41" fmla="*/ 148 h 931"/>
                  <a:gd name="T42" fmla="*/ 183 w 365"/>
                  <a:gd name="T43" fmla="*/ 138 h 931"/>
                  <a:gd name="T44" fmla="*/ 155 w 365"/>
                  <a:gd name="T45" fmla="*/ 31 h 931"/>
                  <a:gd name="T46" fmla="*/ 109 w 365"/>
                  <a:gd name="T47" fmla="*/ 0 h 931"/>
                  <a:gd name="T48" fmla="*/ 108 w 365"/>
                  <a:gd name="T49" fmla="*/ 4 h 931"/>
                  <a:gd name="T50" fmla="*/ 102 w 365"/>
                  <a:gd name="T51" fmla="*/ 8 h 931"/>
                  <a:gd name="T52" fmla="*/ 97 w 365"/>
                  <a:gd name="T53" fmla="*/ 9 h 931"/>
                  <a:gd name="T54" fmla="*/ 92 w 365"/>
                  <a:gd name="T55" fmla="*/ 9 h 931"/>
                  <a:gd name="T56" fmla="*/ 86 w 365"/>
                  <a:gd name="T57" fmla="*/ 8 h 931"/>
                  <a:gd name="T58" fmla="*/ 81 w 365"/>
                  <a:gd name="T59" fmla="*/ 7 h 931"/>
                  <a:gd name="T60" fmla="*/ 75 w 365"/>
                  <a:gd name="T61" fmla="*/ 4 h 931"/>
                  <a:gd name="T62" fmla="*/ 72 w 365"/>
                  <a:gd name="T63" fmla="*/ 0 h 9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65" h="931">
                    <a:moveTo>
                      <a:pt x="144" y="0"/>
                    </a:moveTo>
                    <a:lnTo>
                      <a:pt x="57" y="48"/>
                    </a:lnTo>
                    <a:lnTo>
                      <a:pt x="46" y="64"/>
                    </a:lnTo>
                    <a:lnTo>
                      <a:pt x="0" y="294"/>
                    </a:lnTo>
                    <a:lnTo>
                      <a:pt x="69" y="303"/>
                    </a:lnTo>
                    <a:lnTo>
                      <a:pt x="79" y="246"/>
                    </a:lnTo>
                    <a:lnTo>
                      <a:pt x="105" y="367"/>
                    </a:lnTo>
                    <a:lnTo>
                      <a:pt x="61" y="523"/>
                    </a:lnTo>
                    <a:lnTo>
                      <a:pt x="61" y="636"/>
                    </a:lnTo>
                    <a:lnTo>
                      <a:pt x="69" y="716"/>
                    </a:lnTo>
                    <a:lnTo>
                      <a:pt x="92" y="831"/>
                    </a:lnTo>
                    <a:lnTo>
                      <a:pt x="113" y="917"/>
                    </a:lnTo>
                    <a:lnTo>
                      <a:pt x="180" y="931"/>
                    </a:lnTo>
                    <a:lnTo>
                      <a:pt x="187" y="916"/>
                    </a:lnTo>
                    <a:lnTo>
                      <a:pt x="251" y="914"/>
                    </a:lnTo>
                    <a:lnTo>
                      <a:pt x="273" y="806"/>
                    </a:lnTo>
                    <a:lnTo>
                      <a:pt x="293" y="663"/>
                    </a:lnTo>
                    <a:lnTo>
                      <a:pt x="309" y="518"/>
                    </a:lnTo>
                    <a:lnTo>
                      <a:pt x="268" y="354"/>
                    </a:lnTo>
                    <a:lnTo>
                      <a:pt x="283" y="262"/>
                    </a:lnTo>
                    <a:lnTo>
                      <a:pt x="293" y="296"/>
                    </a:lnTo>
                    <a:lnTo>
                      <a:pt x="365" y="277"/>
                    </a:lnTo>
                    <a:lnTo>
                      <a:pt x="310" y="62"/>
                    </a:lnTo>
                    <a:lnTo>
                      <a:pt x="217" y="0"/>
                    </a:lnTo>
                    <a:lnTo>
                      <a:pt x="215" y="8"/>
                    </a:lnTo>
                    <a:lnTo>
                      <a:pt x="203" y="16"/>
                    </a:lnTo>
                    <a:lnTo>
                      <a:pt x="193" y="18"/>
                    </a:lnTo>
                    <a:lnTo>
                      <a:pt x="184" y="18"/>
                    </a:lnTo>
                    <a:lnTo>
                      <a:pt x="172" y="17"/>
                    </a:lnTo>
                    <a:lnTo>
                      <a:pt x="161" y="15"/>
                    </a:lnTo>
                    <a:lnTo>
                      <a:pt x="149" y="8"/>
                    </a:lnTo>
                    <a:lnTo>
                      <a:pt x="144" y="0"/>
                    </a:lnTo>
                    <a:close/>
                  </a:path>
                </a:pathLst>
              </a:custGeom>
              <a:solidFill>
                <a:srgbClr val="FF1F3F"/>
              </a:solidFill>
              <a:ln w="7938">
                <a:solidFill>
                  <a:srgbClr val="FF1F3F"/>
                </a:solidFill>
                <a:prstDash val="solid"/>
                <a:round/>
                <a:headEnd/>
                <a:tailEnd/>
              </a:ln>
            </p:spPr>
            <p:txBody>
              <a:bodyPr/>
              <a:lstStyle/>
              <a:p>
                <a:endParaRPr lang="en-US"/>
              </a:p>
            </p:txBody>
          </p:sp>
        </p:grpSp>
        <p:grpSp>
          <p:nvGrpSpPr>
            <p:cNvPr id="93235" name="Group 24"/>
            <p:cNvGrpSpPr>
              <a:grpSpLocks/>
            </p:cNvGrpSpPr>
            <p:nvPr/>
          </p:nvGrpSpPr>
          <p:grpSpPr bwMode="auto">
            <a:xfrm>
              <a:off x="-1734" y="2633"/>
              <a:ext cx="191" cy="890"/>
              <a:chOff x="-1721" y="2620"/>
              <a:chExt cx="191" cy="890"/>
            </a:xfrm>
          </p:grpSpPr>
          <p:grpSp>
            <p:nvGrpSpPr>
              <p:cNvPr id="93455" name="Group 25"/>
              <p:cNvGrpSpPr>
                <a:grpSpLocks/>
              </p:cNvGrpSpPr>
              <p:nvPr/>
            </p:nvGrpSpPr>
            <p:grpSpPr bwMode="auto">
              <a:xfrm>
                <a:off x="-1680" y="2620"/>
                <a:ext cx="101" cy="215"/>
                <a:chOff x="-1680" y="2620"/>
                <a:chExt cx="101" cy="215"/>
              </a:xfrm>
            </p:grpSpPr>
            <p:sp>
              <p:nvSpPr>
                <p:cNvPr id="93475" name="Freeform 26"/>
                <p:cNvSpPr>
                  <a:spLocks/>
                </p:cNvSpPr>
                <p:nvPr/>
              </p:nvSpPr>
              <p:spPr bwMode="auto">
                <a:xfrm>
                  <a:off x="-1680" y="2620"/>
                  <a:ext cx="101" cy="165"/>
                </a:xfrm>
                <a:custGeom>
                  <a:avLst/>
                  <a:gdLst>
                    <a:gd name="T0" fmla="*/ 39 w 202"/>
                    <a:gd name="T1" fmla="*/ 2 h 331"/>
                    <a:gd name="T2" fmla="*/ 29 w 202"/>
                    <a:gd name="T3" fmla="*/ 8 h 331"/>
                    <a:gd name="T4" fmla="*/ 21 w 202"/>
                    <a:gd name="T5" fmla="*/ 15 h 331"/>
                    <a:gd name="T6" fmla="*/ 15 w 202"/>
                    <a:gd name="T7" fmla="*/ 23 h 331"/>
                    <a:gd name="T8" fmla="*/ 10 w 202"/>
                    <a:gd name="T9" fmla="*/ 40 h 331"/>
                    <a:gd name="T10" fmla="*/ 4 w 202"/>
                    <a:gd name="T11" fmla="*/ 65 h 331"/>
                    <a:gd name="T12" fmla="*/ 0 w 202"/>
                    <a:gd name="T13" fmla="*/ 86 h 331"/>
                    <a:gd name="T14" fmla="*/ 1 w 202"/>
                    <a:gd name="T15" fmla="*/ 96 h 331"/>
                    <a:gd name="T16" fmla="*/ 3 w 202"/>
                    <a:gd name="T17" fmla="*/ 105 h 331"/>
                    <a:gd name="T18" fmla="*/ 4 w 202"/>
                    <a:gd name="T19" fmla="*/ 118 h 331"/>
                    <a:gd name="T20" fmla="*/ 12 w 202"/>
                    <a:gd name="T21" fmla="*/ 165 h 331"/>
                    <a:gd name="T22" fmla="*/ 17 w 202"/>
                    <a:gd name="T23" fmla="*/ 156 h 331"/>
                    <a:gd name="T24" fmla="*/ 25 w 202"/>
                    <a:gd name="T25" fmla="*/ 154 h 331"/>
                    <a:gd name="T26" fmla="*/ 30 w 202"/>
                    <a:gd name="T27" fmla="*/ 152 h 331"/>
                    <a:gd name="T28" fmla="*/ 38 w 202"/>
                    <a:gd name="T29" fmla="*/ 146 h 331"/>
                    <a:gd name="T30" fmla="*/ 35 w 202"/>
                    <a:gd name="T31" fmla="*/ 121 h 331"/>
                    <a:gd name="T32" fmla="*/ 35 w 202"/>
                    <a:gd name="T33" fmla="*/ 113 h 331"/>
                    <a:gd name="T34" fmla="*/ 28 w 202"/>
                    <a:gd name="T35" fmla="*/ 97 h 331"/>
                    <a:gd name="T36" fmla="*/ 26 w 202"/>
                    <a:gd name="T37" fmla="*/ 70 h 331"/>
                    <a:gd name="T38" fmla="*/ 28 w 202"/>
                    <a:gd name="T39" fmla="*/ 46 h 331"/>
                    <a:gd name="T40" fmla="*/ 42 w 202"/>
                    <a:gd name="T41" fmla="*/ 31 h 331"/>
                    <a:gd name="T42" fmla="*/ 66 w 202"/>
                    <a:gd name="T43" fmla="*/ 29 h 331"/>
                    <a:gd name="T44" fmla="*/ 77 w 202"/>
                    <a:gd name="T45" fmla="*/ 44 h 331"/>
                    <a:gd name="T46" fmla="*/ 76 w 202"/>
                    <a:gd name="T47" fmla="*/ 94 h 331"/>
                    <a:gd name="T48" fmla="*/ 66 w 202"/>
                    <a:gd name="T49" fmla="*/ 114 h 331"/>
                    <a:gd name="T50" fmla="*/ 64 w 202"/>
                    <a:gd name="T51" fmla="*/ 146 h 331"/>
                    <a:gd name="T52" fmla="*/ 70 w 202"/>
                    <a:gd name="T53" fmla="*/ 141 h 331"/>
                    <a:gd name="T54" fmla="*/ 74 w 202"/>
                    <a:gd name="T55" fmla="*/ 147 h 331"/>
                    <a:gd name="T56" fmla="*/ 80 w 202"/>
                    <a:gd name="T57" fmla="*/ 150 h 331"/>
                    <a:gd name="T58" fmla="*/ 85 w 202"/>
                    <a:gd name="T59" fmla="*/ 153 h 331"/>
                    <a:gd name="T60" fmla="*/ 91 w 202"/>
                    <a:gd name="T61" fmla="*/ 157 h 331"/>
                    <a:gd name="T62" fmla="*/ 97 w 202"/>
                    <a:gd name="T63" fmla="*/ 124 h 331"/>
                    <a:gd name="T64" fmla="*/ 99 w 202"/>
                    <a:gd name="T65" fmla="*/ 103 h 331"/>
                    <a:gd name="T66" fmla="*/ 101 w 202"/>
                    <a:gd name="T67" fmla="*/ 90 h 331"/>
                    <a:gd name="T68" fmla="*/ 101 w 202"/>
                    <a:gd name="T69" fmla="*/ 81 h 331"/>
                    <a:gd name="T70" fmla="*/ 101 w 202"/>
                    <a:gd name="T71" fmla="*/ 70 h 331"/>
                    <a:gd name="T72" fmla="*/ 99 w 202"/>
                    <a:gd name="T73" fmla="*/ 62 h 331"/>
                    <a:gd name="T74" fmla="*/ 97 w 202"/>
                    <a:gd name="T75" fmla="*/ 54 h 331"/>
                    <a:gd name="T76" fmla="*/ 95 w 202"/>
                    <a:gd name="T77" fmla="*/ 46 h 331"/>
                    <a:gd name="T78" fmla="*/ 95 w 202"/>
                    <a:gd name="T79" fmla="*/ 40 h 331"/>
                    <a:gd name="T80" fmla="*/ 93 w 202"/>
                    <a:gd name="T81" fmla="*/ 31 h 331"/>
                    <a:gd name="T82" fmla="*/ 89 w 202"/>
                    <a:gd name="T83" fmla="*/ 20 h 331"/>
                    <a:gd name="T84" fmla="*/ 83 w 202"/>
                    <a:gd name="T85" fmla="*/ 10 h 331"/>
                    <a:gd name="T86" fmla="*/ 73 w 202"/>
                    <a:gd name="T87" fmla="*/ 4 h 331"/>
                    <a:gd name="T88" fmla="*/ 63 w 202"/>
                    <a:gd name="T89" fmla="*/ 0 h 331"/>
                    <a:gd name="T90" fmla="*/ 53 w 202"/>
                    <a:gd name="T91" fmla="*/ 0 h 331"/>
                    <a:gd name="T92" fmla="*/ 39 w 202"/>
                    <a:gd name="T93" fmla="*/ 2 h 33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02" h="331">
                      <a:moveTo>
                        <a:pt x="77" y="5"/>
                      </a:moveTo>
                      <a:lnTo>
                        <a:pt x="57" y="16"/>
                      </a:lnTo>
                      <a:lnTo>
                        <a:pt x="41" y="30"/>
                      </a:lnTo>
                      <a:lnTo>
                        <a:pt x="30" y="47"/>
                      </a:lnTo>
                      <a:lnTo>
                        <a:pt x="20" y="81"/>
                      </a:lnTo>
                      <a:lnTo>
                        <a:pt x="8" y="130"/>
                      </a:lnTo>
                      <a:lnTo>
                        <a:pt x="0" y="173"/>
                      </a:lnTo>
                      <a:lnTo>
                        <a:pt x="2" y="193"/>
                      </a:lnTo>
                      <a:lnTo>
                        <a:pt x="5" y="211"/>
                      </a:lnTo>
                      <a:lnTo>
                        <a:pt x="8" y="237"/>
                      </a:lnTo>
                      <a:lnTo>
                        <a:pt x="23" y="331"/>
                      </a:lnTo>
                      <a:lnTo>
                        <a:pt x="34" y="312"/>
                      </a:lnTo>
                      <a:lnTo>
                        <a:pt x="50" y="309"/>
                      </a:lnTo>
                      <a:lnTo>
                        <a:pt x="60" y="304"/>
                      </a:lnTo>
                      <a:lnTo>
                        <a:pt x="75" y="292"/>
                      </a:lnTo>
                      <a:lnTo>
                        <a:pt x="70" y="243"/>
                      </a:lnTo>
                      <a:lnTo>
                        <a:pt x="70" y="227"/>
                      </a:lnTo>
                      <a:lnTo>
                        <a:pt x="56" y="194"/>
                      </a:lnTo>
                      <a:lnTo>
                        <a:pt x="52" y="141"/>
                      </a:lnTo>
                      <a:lnTo>
                        <a:pt x="56" y="93"/>
                      </a:lnTo>
                      <a:lnTo>
                        <a:pt x="83" y="63"/>
                      </a:lnTo>
                      <a:lnTo>
                        <a:pt x="131" y="58"/>
                      </a:lnTo>
                      <a:lnTo>
                        <a:pt x="154" y="88"/>
                      </a:lnTo>
                      <a:lnTo>
                        <a:pt x="152" y="189"/>
                      </a:lnTo>
                      <a:lnTo>
                        <a:pt x="131" y="229"/>
                      </a:lnTo>
                      <a:lnTo>
                        <a:pt x="128" y="292"/>
                      </a:lnTo>
                      <a:lnTo>
                        <a:pt x="139" y="283"/>
                      </a:lnTo>
                      <a:lnTo>
                        <a:pt x="148" y="294"/>
                      </a:lnTo>
                      <a:lnTo>
                        <a:pt x="160" y="301"/>
                      </a:lnTo>
                      <a:lnTo>
                        <a:pt x="169" y="307"/>
                      </a:lnTo>
                      <a:lnTo>
                        <a:pt x="182" y="315"/>
                      </a:lnTo>
                      <a:lnTo>
                        <a:pt x="193" y="248"/>
                      </a:lnTo>
                      <a:lnTo>
                        <a:pt x="198" y="207"/>
                      </a:lnTo>
                      <a:lnTo>
                        <a:pt x="201" y="181"/>
                      </a:lnTo>
                      <a:lnTo>
                        <a:pt x="202" y="163"/>
                      </a:lnTo>
                      <a:lnTo>
                        <a:pt x="201" y="141"/>
                      </a:lnTo>
                      <a:lnTo>
                        <a:pt x="198" y="125"/>
                      </a:lnTo>
                      <a:lnTo>
                        <a:pt x="193" y="108"/>
                      </a:lnTo>
                      <a:lnTo>
                        <a:pt x="189" y="92"/>
                      </a:lnTo>
                      <a:lnTo>
                        <a:pt x="189" y="80"/>
                      </a:lnTo>
                      <a:lnTo>
                        <a:pt x="186" y="62"/>
                      </a:lnTo>
                      <a:lnTo>
                        <a:pt x="178" y="41"/>
                      </a:lnTo>
                      <a:lnTo>
                        <a:pt x="165" y="21"/>
                      </a:lnTo>
                      <a:lnTo>
                        <a:pt x="146" y="8"/>
                      </a:lnTo>
                      <a:lnTo>
                        <a:pt x="125" y="1"/>
                      </a:lnTo>
                      <a:lnTo>
                        <a:pt x="105" y="0"/>
                      </a:lnTo>
                      <a:lnTo>
                        <a:pt x="77" y="5"/>
                      </a:lnTo>
                      <a:close/>
                    </a:path>
                  </a:pathLst>
                </a:custGeom>
                <a:solidFill>
                  <a:srgbClr val="B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76" name="Freeform 27"/>
                <p:cNvSpPr>
                  <a:spLocks/>
                </p:cNvSpPr>
                <p:nvPr/>
              </p:nvSpPr>
              <p:spPr bwMode="auto">
                <a:xfrm>
                  <a:off x="-1670" y="2645"/>
                  <a:ext cx="83" cy="190"/>
                </a:xfrm>
                <a:custGeom>
                  <a:avLst/>
                  <a:gdLst>
                    <a:gd name="T0" fmla="*/ 31 w 166"/>
                    <a:gd name="T1" fmla="*/ 3 h 379"/>
                    <a:gd name="T2" fmla="*/ 24 w 166"/>
                    <a:gd name="T3" fmla="*/ 6 h 379"/>
                    <a:gd name="T4" fmla="*/ 19 w 166"/>
                    <a:gd name="T5" fmla="*/ 13 h 379"/>
                    <a:gd name="T6" fmla="*/ 16 w 166"/>
                    <a:gd name="T7" fmla="*/ 21 h 379"/>
                    <a:gd name="T8" fmla="*/ 15 w 166"/>
                    <a:gd name="T9" fmla="*/ 30 h 379"/>
                    <a:gd name="T10" fmla="*/ 13 w 166"/>
                    <a:gd name="T11" fmla="*/ 44 h 379"/>
                    <a:gd name="T12" fmla="*/ 16 w 166"/>
                    <a:gd name="T13" fmla="*/ 68 h 379"/>
                    <a:gd name="T14" fmla="*/ 18 w 166"/>
                    <a:gd name="T15" fmla="*/ 77 h 379"/>
                    <a:gd name="T16" fmla="*/ 24 w 166"/>
                    <a:gd name="T17" fmla="*/ 89 h 379"/>
                    <a:gd name="T18" fmla="*/ 24 w 166"/>
                    <a:gd name="T19" fmla="*/ 117 h 379"/>
                    <a:gd name="T20" fmla="*/ 0 w 166"/>
                    <a:gd name="T21" fmla="*/ 133 h 379"/>
                    <a:gd name="T22" fmla="*/ 44 w 166"/>
                    <a:gd name="T23" fmla="*/ 190 h 379"/>
                    <a:gd name="T24" fmla="*/ 83 w 166"/>
                    <a:gd name="T25" fmla="*/ 129 h 379"/>
                    <a:gd name="T26" fmla="*/ 55 w 166"/>
                    <a:gd name="T27" fmla="*/ 111 h 379"/>
                    <a:gd name="T28" fmla="*/ 55 w 166"/>
                    <a:gd name="T29" fmla="*/ 89 h 379"/>
                    <a:gd name="T30" fmla="*/ 63 w 166"/>
                    <a:gd name="T31" fmla="*/ 76 h 379"/>
                    <a:gd name="T32" fmla="*/ 66 w 166"/>
                    <a:gd name="T33" fmla="*/ 69 h 379"/>
                    <a:gd name="T34" fmla="*/ 68 w 166"/>
                    <a:gd name="T35" fmla="*/ 46 h 379"/>
                    <a:gd name="T36" fmla="*/ 68 w 166"/>
                    <a:gd name="T37" fmla="*/ 33 h 379"/>
                    <a:gd name="T38" fmla="*/ 68 w 166"/>
                    <a:gd name="T39" fmla="*/ 23 h 379"/>
                    <a:gd name="T40" fmla="*/ 65 w 166"/>
                    <a:gd name="T41" fmla="*/ 15 h 379"/>
                    <a:gd name="T42" fmla="*/ 61 w 166"/>
                    <a:gd name="T43" fmla="*/ 7 h 379"/>
                    <a:gd name="T44" fmla="*/ 55 w 166"/>
                    <a:gd name="T45" fmla="*/ 3 h 379"/>
                    <a:gd name="T46" fmla="*/ 47 w 166"/>
                    <a:gd name="T47" fmla="*/ 0 h 379"/>
                    <a:gd name="T48" fmla="*/ 39 w 166"/>
                    <a:gd name="T49" fmla="*/ 0 h 379"/>
                    <a:gd name="T50" fmla="*/ 31 w 166"/>
                    <a:gd name="T51" fmla="*/ 3 h 3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6" h="379">
                      <a:moveTo>
                        <a:pt x="61" y="5"/>
                      </a:moveTo>
                      <a:lnTo>
                        <a:pt x="48" y="12"/>
                      </a:lnTo>
                      <a:lnTo>
                        <a:pt x="37" y="25"/>
                      </a:lnTo>
                      <a:lnTo>
                        <a:pt x="31" y="41"/>
                      </a:lnTo>
                      <a:lnTo>
                        <a:pt x="29" y="60"/>
                      </a:lnTo>
                      <a:lnTo>
                        <a:pt x="26" y="88"/>
                      </a:lnTo>
                      <a:lnTo>
                        <a:pt x="31" y="136"/>
                      </a:lnTo>
                      <a:lnTo>
                        <a:pt x="36" y="153"/>
                      </a:lnTo>
                      <a:lnTo>
                        <a:pt x="48" y="177"/>
                      </a:lnTo>
                      <a:lnTo>
                        <a:pt x="48" y="234"/>
                      </a:lnTo>
                      <a:lnTo>
                        <a:pt x="0" y="266"/>
                      </a:lnTo>
                      <a:lnTo>
                        <a:pt x="87" y="379"/>
                      </a:lnTo>
                      <a:lnTo>
                        <a:pt x="166" y="258"/>
                      </a:lnTo>
                      <a:lnTo>
                        <a:pt x="109" y="222"/>
                      </a:lnTo>
                      <a:lnTo>
                        <a:pt x="109" y="178"/>
                      </a:lnTo>
                      <a:lnTo>
                        <a:pt x="126" y="151"/>
                      </a:lnTo>
                      <a:lnTo>
                        <a:pt x="131" y="137"/>
                      </a:lnTo>
                      <a:lnTo>
                        <a:pt x="135" y="91"/>
                      </a:lnTo>
                      <a:lnTo>
                        <a:pt x="136" y="65"/>
                      </a:lnTo>
                      <a:lnTo>
                        <a:pt x="136" y="46"/>
                      </a:lnTo>
                      <a:lnTo>
                        <a:pt x="130" y="29"/>
                      </a:lnTo>
                      <a:lnTo>
                        <a:pt x="121" y="14"/>
                      </a:lnTo>
                      <a:lnTo>
                        <a:pt x="109" y="6"/>
                      </a:lnTo>
                      <a:lnTo>
                        <a:pt x="94" y="0"/>
                      </a:lnTo>
                      <a:lnTo>
                        <a:pt x="77" y="0"/>
                      </a:lnTo>
                      <a:lnTo>
                        <a:pt x="61" y="5"/>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77" name="Freeform 28"/>
                <p:cNvSpPr>
                  <a:spLocks/>
                </p:cNvSpPr>
                <p:nvPr/>
              </p:nvSpPr>
              <p:spPr bwMode="auto">
                <a:xfrm>
                  <a:off x="-1651" y="2679"/>
                  <a:ext cx="27" cy="35"/>
                </a:xfrm>
                <a:custGeom>
                  <a:avLst/>
                  <a:gdLst>
                    <a:gd name="T0" fmla="*/ 3 w 54"/>
                    <a:gd name="T1" fmla="*/ 0 h 71"/>
                    <a:gd name="T2" fmla="*/ 11 w 54"/>
                    <a:gd name="T3" fmla="*/ 0 h 71"/>
                    <a:gd name="T4" fmla="*/ 17 w 54"/>
                    <a:gd name="T5" fmla="*/ 2 h 71"/>
                    <a:gd name="T6" fmla="*/ 20 w 54"/>
                    <a:gd name="T7" fmla="*/ 3 h 71"/>
                    <a:gd name="T8" fmla="*/ 20 w 54"/>
                    <a:gd name="T9" fmla="*/ 31 h 71"/>
                    <a:gd name="T10" fmla="*/ 27 w 54"/>
                    <a:gd name="T11" fmla="*/ 31 h 71"/>
                    <a:gd name="T12" fmla="*/ 22 w 54"/>
                    <a:gd name="T13" fmla="*/ 35 h 71"/>
                    <a:gd name="T14" fmla="*/ 18 w 54"/>
                    <a:gd name="T15" fmla="*/ 31 h 71"/>
                    <a:gd name="T16" fmla="*/ 18 w 54"/>
                    <a:gd name="T17" fmla="*/ 10 h 71"/>
                    <a:gd name="T18" fmla="*/ 7 w 54"/>
                    <a:gd name="T19" fmla="*/ 12 h 71"/>
                    <a:gd name="T20" fmla="*/ 14 w 54"/>
                    <a:gd name="T21" fmla="*/ 8 h 71"/>
                    <a:gd name="T22" fmla="*/ 6 w 54"/>
                    <a:gd name="T23" fmla="*/ 9 h 71"/>
                    <a:gd name="T24" fmla="*/ 0 w 54"/>
                    <a:gd name="T25" fmla="*/ 6 h 71"/>
                    <a:gd name="T26" fmla="*/ 3 w 54"/>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1">
                      <a:moveTo>
                        <a:pt x="6" y="1"/>
                      </a:moveTo>
                      <a:lnTo>
                        <a:pt x="21" y="0"/>
                      </a:lnTo>
                      <a:lnTo>
                        <a:pt x="34" y="5"/>
                      </a:lnTo>
                      <a:lnTo>
                        <a:pt x="40" y="6"/>
                      </a:lnTo>
                      <a:lnTo>
                        <a:pt x="40" y="63"/>
                      </a:lnTo>
                      <a:lnTo>
                        <a:pt x="54" y="63"/>
                      </a:lnTo>
                      <a:lnTo>
                        <a:pt x="43" y="71"/>
                      </a:lnTo>
                      <a:lnTo>
                        <a:pt x="35" y="63"/>
                      </a:lnTo>
                      <a:lnTo>
                        <a:pt x="35" y="21"/>
                      </a:lnTo>
                      <a:lnTo>
                        <a:pt x="14" y="24"/>
                      </a:lnTo>
                      <a:lnTo>
                        <a:pt x="28" y="17"/>
                      </a:lnTo>
                      <a:lnTo>
                        <a:pt x="11" y="18"/>
                      </a:lnTo>
                      <a:lnTo>
                        <a:pt x="0" y="13"/>
                      </a:lnTo>
                      <a:lnTo>
                        <a:pt x="6" y="1"/>
                      </a:lnTo>
                      <a:close/>
                    </a:path>
                  </a:pathLst>
                </a:custGeom>
                <a:solidFill>
                  <a:srgbClr val="B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3456" name="Group 29"/>
              <p:cNvGrpSpPr>
                <a:grpSpLocks/>
              </p:cNvGrpSpPr>
              <p:nvPr/>
            </p:nvGrpSpPr>
            <p:grpSpPr bwMode="auto">
              <a:xfrm>
                <a:off x="-1691" y="3050"/>
                <a:ext cx="157" cy="422"/>
                <a:chOff x="-1691" y="3050"/>
                <a:chExt cx="157" cy="422"/>
              </a:xfrm>
            </p:grpSpPr>
            <p:grpSp>
              <p:nvGrpSpPr>
                <p:cNvPr id="93471" name="Group 30"/>
                <p:cNvGrpSpPr>
                  <a:grpSpLocks/>
                </p:cNvGrpSpPr>
                <p:nvPr/>
              </p:nvGrpSpPr>
              <p:grpSpPr bwMode="auto">
                <a:xfrm>
                  <a:off x="-1691" y="3050"/>
                  <a:ext cx="157" cy="422"/>
                  <a:chOff x="-1691" y="3050"/>
                  <a:chExt cx="157" cy="422"/>
                </a:xfrm>
              </p:grpSpPr>
              <p:sp>
                <p:nvSpPr>
                  <p:cNvPr id="93473" name="Freeform 31"/>
                  <p:cNvSpPr>
                    <a:spLocks/>
                  </p:cNvSpPr>
                  <p:nvPr/>
                </p:nvSpPr>
                <p:spPr bwMode="auto">
                  <a:xfrm>
                    <a:off x="-1691" y="3141"/>
                    <a:ext cx="113" cy="331"/>
                  </a:xfrm>
                  <a:custGeom>
                    <a:avLst/>
                    <a:gdLst>
                      <a:gd name="T0" fmla="*/ 21 w 225"/>
                      <a:gd name="T1" fmla="*/ 7 h 661"/>
                      <a:gd name="T2" fmla="*/ 22 w 225"/>
                      <a:gd name="T3" fmla="*/ 102 h 661"/>
                      <a:gd name="T4" fmla="*/ 21 w 225"/>
                      <a:gd name="T5" fmla="*/ 183 h 661"/>
                      <a:gd name="T6" fmla="*/ 26 w 225"/>
                      <a:gd name="T7" fmla="*/ 260 h 661"/>
                      <a:gd name="T8" fmla="*/ 13 w 225"/>
                      <a:gd name="T9" fmla="*/ 294 h 661"/>
                      <a:gd name="T10" fmla="*/ 3 w 225"/>
                      <a:gd name="T11" fmla="*/ 316 h 661"/>
                      <a:gd name="T12" fmla="*/ 0 w 225"/>
                      <a:gd name="T13" fmla="*/ 323 h 661"/>
                      <a:gd name="T14" fmla="*/ 5 w 225"/>
                      <a:gd name="T15" fmla="*/ 331 h 661"/>
                      <a:gd name="T16" fmla="*/ 25 w 225"/>
                      <a:gd name="T17" fmla="*/ 329 h 661"/>
                      <a:gd name="T18" fmla="*/ 43 w 225"/>
                      <a:gd name="T19" fmla="*/ 286 h 661"/>
                      <a:gd name="T20" fmla="*/ 44 w 225"/>
                      <a:gd name="T21" fmla="*/ 258 h 661"/>
                      <a:gd name="T22" fmla="*/ 57 w 225"/>
                      <a:gd name="T23" fmla="*/ 166 h 661"/>
                      <a:gd name="T24" fmla="*/ 59 w 225"/>
                      <a:gd name="T25" fmla="*/ 145 h 661"/>
                      <a:gd name="T26" fmla="*/ 59 w 225"/>
                      <a:gd name="T27" fmla="*/ 188 h 661"/>
                      <a:gd name="T28" fmla="*/ 65 w 225"/>
                      <a:gd name="T29" fmla="*/ 249 h 661"/>
                      <a:gd name="T30" fmla="*/ 63 w 225"/>
                      <a:gd name="T31" fmla="*/ 277 h 661"/>
                      <a:gd name="T32" fmla="*/ 72 w 225"/>
                      <a:gd name="T33" fmla="*/ 305 h 661"/>
                      <a:gd name="T34" fmla="*/ 84 w 225"/>
                      <a:gd name="T35" fmla="*/ 326 h 661"/>
                      <a:gd name="T36" fmla="*/ 102 w 225"/>
                      <a:gd name="T37" fmla="*/ 327 h 661"/>
                      <a:gd name="T38" fmla="*/ 107 w 225"/>
                      <a:gd name="T39" fmla="*/ 320 h 661"/>
                      <a:gd name="T40" fmla="*/ 88 w 225"/>
                      <a:gd name="T41" fmla="*/ 276 h 661"/>
                      <a:gd name="T42" fmla="*/ 86 w 225"/>
                      <a:gd name="T43" fmla="*/ 255 h 661"/>
                      <a:gd name="T44" fmla="*/ 90 w 225"/>
                      <a:gd name="T45" fmla="*/ 212 h 661"/>
                      <a:gd name="T46" fmla="*/ 97 w 225"/>
                      <a:gd name="T47" fmla="*/ 139 h 661"/>
                      <a:gd name="T48" fmla="*/ 113 w 225"/>
                      <a:gd name="T49" fmla="*/ 0 h 661"/>
                      <a:gd name="T50" fmla="*/ 21 w 225"/>
                      <a:gd name="T51" fmla="*/ 7 h 6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5" h="661">
                        <a:moveTo>
                          <a:pt x="41" y="14"/>
                        </a:moveTo>
                        <a:lnTo>
                          <a:pt x="43" y="204"/>
                        </a:lnTo>
                        <a:lnTo>
                          <a:pt x="42" y="365"/>
                        </a:lnTo>
                        <a:lnTo>
                          <a:pt x="52" y="520"/>
                        </a:lnTo>
                        <a:lnTo>
                          <a:pt x="26" y="587"/>
                        </a:lnTo>
                        <a:lnTo>
                          <a:pt x="6" y="632"/>
                        </a:lnTo>
                        <a:lnTo>
                          <a:pt x="0" y="645"/>
                        </a:lnTo>
                        <a:lnTo>
                          <a:pt x="9" y="661"/>
                        </a:lnTo>
                        <a:lnTo>
                          <a:pt x="49" y="658"/>
                        </a:lnTo>
                        <a:lnTo>
                          <a:pt x="85" y="571"/>
                        </a:lnTo>
                        <a:lnTo>
                          <a:pt x="88" y="515"/>
                        </a:lnTo>
                        <a:lnTo>
                          <a:pt x="114" y="331"/>
                        </a:lnTo>
                        <a:lnTo>
                          <a:pt x="118" y="289"/>
                        </a:lnTo>
                        <a:lnTo>
                          <a:pt x="117" y="376"/>
                        </a:lnTo>
                        <a:lnTo>
                          <a:pt x="129" y="497"/>
                        </a:lnTo>
                        <a:lnTo>
                          <a:pt x="125" y="554"/>
                        </a:lnTo>
                        <a:lnTo>
                          <a:pt x="143" y="610"/>
                        </a:lnTo>
                        <a:lnTo>
                          <a:pt x="167" y="651"/>
                        </a:lnTo>
                        <a:lnTo>
                          <a:pt x="203" y="654"/>
                        </a:lnTo>
                        <a:lnTo>
                          <a:pt x="214" y="639"/>
                        </a:lnTo>
                        <a:lnTo>
                          <a:pt x="175" y="551"/>
                        </a:lnTo>
                        <a:lnTo>
                          <a:pt x="172" y="510"/>
                        </a:lnTo>
                        <a:lnTo>
                          <a:pt x="179" y="423"/>
                        </a:lnTo>
                        <a:lnTo>
                          <a:pt x="194" y="277"/>
                        </a:lnTo>
                        <a:lnTo>
                          <a:pt x="225" y="0"/>
                        </a:lnTo>
                        <a:lnTo>
                          <a:pt x="41" y="14"/>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74" name="Freeform 32"/>
                  <p:cNvSpPr>
                    <a:spLocks/>
                  </p:cNvSpPr>
                  <p:nvPr/>
                </p:nvSpPr>
                <p:spPr bwMode="auto">
                  <a:xfrm>
                    <a:off x="-1560" y="3050"/>
                    <a:ext cx="26" cy="41"/>
                  </a:xfrm>
                  <a:custGeom>
                    <a:avLst/>
                    <a:gdLst>
                      <a:gd name="T0" fmla="*/ 26 w 53"/>
                      <a:gd name="T1" fmla="*/ 0 h 83"/>
                      <a:gd name="T2" fmla="*/ 26 w 53"/>
                      <a:gd name="T3" fmla="*/ 21 h 83"/>
                      <a:gd name="T4" fmla="*/ 0 w 53"/>
                      <a:gd name="T5" fmla="*/ 41 h 83"/>
                      <a:gd name="T6" fmla="*/ 12 w 53"/>
                      <a:gd name="T7" fmla="*/ 3 h 83"/>
                      <a:gd name="T8" fmla="*/ 26 w 53"/>
                      <a:gd name="T9" fmla="*/ 0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83">
                        <a:moveTo>
                          <a:pt x="53" y="0"/>
                        </a:moveTo>
                        <a:lnTo>
                          <a:pt x="53" y="43"/>
                        </a:lnTo>
                        <a:lnTo>
                          <a:pt x="0" y="83"/>
                        </a:lnTo>
                        <a:lnTo>
                          <a:pt x="24" y="6"/>
                        </a:lnTo>
                        <a:lnTo>
                          <a:pt x="53" y="0"/>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3472" name="Freeform 33"/>
                <p:cNvSpPr>
                  <a:spLocks/>
                </p:cNvSpPr>
                <p:nvPr/>
              </p:nvSpPr>
              <p:spPr bwMode="auto">
                <a:xfrm>
                  <a:off x="-1632" y="3144"/>
                  <a:ext cx="8" cy="146"/>
                </a:xfrm>
                <a:custGeom>
                  <a:avLst/>
                  <a:gdLst>
                    <a:gd name="T0" fmla="*/ 8 w 16"/>
                    <a:gd name="T1" fmla="*/ 0 h 292"/>
                    <a:gd name="T2" fmla="*/ 8 w 16"/>
                    <a:gd name="T3" fmla="*/ 49 h 292"/>
                    <a:gd name="T4" fmla="*/ 7 w 16"/>
                    <a:gd name="T5" fmla="*/ 78 h 292"/>
                    <a:gd name="T6" fmla="*/ 5 w 16"/>
                    <a:gd name="T7" fmla="*/ 109 h 292"/>
                    <a:gd name="T8" fmla="*/ 0 w 16"/>
                    <a:gd name="T9" fmla="*/ 139 h 292"/>
                    <a:gd name="T10" fmla="*/ 1 w 16"/>
                    <a:gd name="T11" fmla="*/ 146 h 292"/>
                    <a:gd name="T12" fmla="*/ 8 w 16"/>
                    <a:gd name="T13" fmla="*/ 0 h 2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92">
                      <a:moveTo>
                        <a:pt x="16" y="0"/>
                      </a:moveTo>
                      <a:lnTo>
                        <a:pt x="16" y="97"/>
                      </a:lnTo>
                      <a:lnTo>
                        <a:pt x="13" y="155"/>
                      </a:lnTo>
                      <a:lnTo>
                        <a:pt x="9" y="217"/>
                      </a:lnTo>
                      <a:lnTo>
                        <a:pt x="0" y="277"/>
                      </a:lnTo>
                      <a:lnTo>
                        <a:pt x="2" y="292"/>
                      </a:lnTo>
                      <a:lnTo>
                        <a:pt x="16" y="0"/>
                      </a:lnTo>
                      <a:close/>
                    </a:path>
                  </a:pathLst>
                </a:custGeom>
                <a:solidFill>
                  <a:srgbClr val="FF5F1F"/>
                </a:solidFill>
                <a:ln w="7938">
                  <a:solidFill>
                    <a:srgbClr val="FF5F1F"/>
                  </a:solidFill>
                  <a:prstDash val="solid"/>
                  <a:round/>
                  <a:headEnd/>
                  <a:tailEnd/>
                </a:ln>
              </p:spPr>
              <p:txBody>
                <a:bodyPr/>
                <a:lstStyle/>
                <a:p>
                  <a:endParaRPr lang="en-US"/>
                </a:p>
              </p:txBody>
            </p:sp>
          </p:grpSp>
          <p:grpSp>
            <p:nvGrpSpPr>
              <p:cNvPr id="93457" name="Group 34"/>
              <p:cNvGrpSpPr>
                <a:grpSpLocks/>
              </p:cNvGrpSpPr>
              <p:nvPr/>
            </p:nvGrpSpPr>
            <p:grpSpPr bwMode="auto">
              <a:xfrm>
                <a:off x="-1697" y="3418"/>
                <a:ext cx="120" cy="92"/>
                <a:chOff x="-1697" y="3418"/>
                <a:chExt cx="120" cy="92"/>
              </a:xfrm>
            </p:grpSpPr>
            <p:sp>
              <p:nvSpPr>
                <p:cNvPr id="93469" name="Freeform 35"/>
                <p:cNvSpPr>
                  <a:spLocks/>
                </p:cNvSpPr>
                <p:nvPr/>
              </p:nvSpPr>
              <p:spPr bwMode="auto">
                <a:xfrm>
                  <a:off x="-1631" y="3418"/>
                  <a:ext cx="54" cy="88"/>
                </a:xfrm>
                <a:custGeom>
                  <a:avLst/>
                  <a:gdLst>
                    <a:gd name="T0" fmla="*/ 4 w 108"/>
                    <a:gd name="T1" fmla="*/ 0 h 175"/>
                    <a:gd name="T2" fmla="*/ 0 w 108"/>
                    <a:gd name="T3" fmla="*/ 13 h 175"/>
                    <a:gd name="T4" fmla="*/ 0 w 108"/>
                    <a:gd name="T5" fmla="*/ 39 h 175"/>
                    <a:gd name="T6" fmla="*/ 6 w 108"/>
                    <a:gd name="T7" fmla="*/ 29 h 175"/>
                    <a:gd name="T8" fmla="*/ 12 w 108"/>
                    <a:gd name="T9" fmla="*/ 42 h 175"/>
                    <a:gd name="T10" fmla="*/ 13 w 108"/>
                    <a:gd name="T11" fmla="*/ 60 h 175"/>
                    <a:gd name="T12" fmla="*/ 22 w 108"/>
                    <a:gd name="T13" fmla="*/ 76 h 175"/>
                    <a:gd name="T14" fmla="*/ 35 w 108"/>
                    <a:gd name="T15" fmla="*/ 85 h 175"/>
                    <a:gd name="T16" fmla="*/ 45 w 108"/>
                    <a:gd name="T17" fmla="*/ 88 h 175"/>
                    <a:gd name="T18" fmla="*/ 54 w 108"/>
                    <a:gd name="T19" fmla="*/ 86 h 175"/>
                    <a:gd name="T20" fmla="*/ 54 w 108"/>
                    <a:gd name="T21" fmla="*/ 69 h 175"/>
                    <a:gd name="T22" fmla="*/ 47 w 108"/>
                    <a:gd name="T23" fmla="*/ 43 h 175"/>
                    <a:gd name="T24" fmla="*/ 43 w 108"/>
                    <a:gd name="T25" fmla="*/ 49 h 175"/>
                    <a:gd name="T26" fmla="*/ 35 w 108"/>
                    <a:gd name="T27" fmla="*/ 49 h 175"/>
                    <a:gd name="T28" fmla="*/ 24 w 108"/>
                    <a:gd name="T29" fmla="*/ 48 h 175"/>
                    <a:gd name="T30" fmla="*/ 17 w 108"/>
                    <a:gd name="T31" fmla="*/ 37 h 175"/>
                    <a:gd name="T32" fmla="*/ 10 w 108"/>
                    <a:gd name="T33" fmla="*/ 23 h 175"/>
                    <a:gd name="T34" fmla="*/ 4 w 108"/>
                    <a:gd name="T35" fmla="*/ 0 h 1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175">
                      <a:moveTo>
                        <a:pt x="7" y="0"/>
                      </a:moveTo>
                      <a:lnTo>
                        <a:pt x="0" y="26"/>
                      </a:lnTo>
                      <a:lnTo>
                        <a:pt x="0" y="78"/>
                      </a:lnTo>
                      <a:lnTo>
                        <a:pt x="11" y="58"/>
                      </a:lnTo>
                      <a:lnTo>
                        <a:pt x="23" y="84"/>
                      </a:lnTo>
                      <a:lnTo>
                        <a:pt x="26" y="120"/>
                      </a:lnTo>
                      <a:lnTo>
                        <a:pt x="43" y="152"/>
                      </a:lnTo>
                      <a:lnTo>
                        <a:pt x="70" y="170"/>
                      </a:lnTo>
                      <a:lnTo>
                        <a:pt x="90" y="175"/>
                      </a:lnTo>
                      <a:lnTo>
                        <a:pt x="108" y="171"/>
                      </a:lnTo>
                      <a:lnTo>
                        <a:pt x="108" y="137"/>
                      </a:lnTo>
                      <a:lnTo>
                        <a:pt x="94" y="85"/>
                      </a:lnTo>
                      <a:lnTo>
                        <a:pt x="85" y="98"/>
                      </a:lnTo>
                      <a:lnTo>
                        <a:pt x="70" y="98"/>
                      </a:lnTo>
                      <a:lnTo>
                        <a:pt x="48" y="96"/>
                      </a:lnTo>
                      <a:lnTo>
                        <a:pt x="34" y="73"/>
                      </a:lnTo>
                      <a:lnTo>
                        <a:pt x="20" y="45"/>
                      </a:lnTo>
                      <a:lnTo>
                        <a:pt x="7"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70" name="Freeform 36"/>
                <p:cNvSpPr>
                  <a:spLocks/>
                </p:cNvSpPr>
                <p:nvPr/>
              </p:nvSpPr>
              <p:spPr bwMode="auto">
                <a:xfrm>
                  <a:off x="-1697" y="3420"/>
                  <a:ext cx="50" cy="90"/>
                </a:xfrm>
                <a:custGeom>
                  <a:avLst/>
                  <a:gdLst>
                    <a:gd name="T0" fmla="*/ 49 w 100"/>
                    <a:gd name="T1" fmla="*/ 0 h 182"/>
                    <a:gd name="T2" fmla="*/ 50 w 100"/>
                    <a:gd name="T3" fmla="*/ 36 h 182"/>
                    <a:gd name="T4" fmla="*/ 47 w 100"/>
                    <a:gd name="T5" fmla="*/ 27 h 182"/>
                    <a:gd name="T6" fmla="*/ 43 w 100"/>
                    <a:gd name="T7" fmla="*/ 38 h 182"/>
                    <a:gd name="T8" fmla="*/ 39 w 100"/>
                    <a:gd name="T9" fmla="*/ 55 h 182"/>
                    <a:gd name="T10" fmla="*/ 35 w 100"/>
                    <a:gd name="T11" fmla="*/ 70 h 182"/>
                    <a:gd name="T12" fmla="*/ 25 w 100"/>
                    <a:gd name="T13" fmla="*/ 81 h 182"/>
                    <a:gd name="T14" fmla="*/ 16 w 100"/>
                    <a:gd name="T15" fmla="*/ 88 h 182"/>
                    <a:gd name="T16" fmla="*/ 7 w 100"/>
                    <a:gd name="T17" fmla="*/ 90 h 182"/>
                    <a:gd name="T18" fmla="*/ 4 w 100"/>
                    <a:gd name="T19" fmla="*/ 86 h 182"/>
                    <a:gd name="T20" fmla="*/ 1 w 100"/>
                    <a:gd name="T21" fmla="*/ 77 h 182"/>
                    <a:gd name="T22" fmla="*/ 0 w 100"/>
                    <a:gd name="T23" fmla="*/ 68 h 182"/>
                    <a:gd name="T24" fmla="*/ 1 w 100"/>
                    <a:gd name="T25" fmla="*/ 59 h 182"/>
                    <a:gd name="T26" fmla="*/ 6 w 100"/>
                    <a:gd name="T27" fmla="*/ 44 h 182"/>
                    <a:gd name="T28" fmla="*/ 13 w 100"/>
                    <a:gd name="T29" fmla="*/ 49 h 182"/>
                    <a:gd name="T30" fmla="*/ 24 w 100"/>
                    <a:gd name="T31" fmla="*/ 49 h 182"/>
                    <a:gd name="T32" fmla="*/ 31 w 100"/>
                    <a:gd name="T33" fmla="*/ 49 h 182"/>
                    <a:gd name="T34" fmla="*/ 44 w 100"/>
                    <a:gd name="T35" fmla="*/ 18 h 182"/>
                    <a:gd name="T36" fmla="*/ 49 w 100"/>
                    <a:gd name="T37" fmla="*/ 0 h 1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 h="182">
                      <a:moveTo>
                        <a:pt x="98" y="0"/>
                      </a:moveTo>
                      <a:lnTo>
                        <a:pt x="100" y="72"/>
                      </a:lnTo>
                      <a:lnTo>
                        <a:pt x="94" y="54"/>
                      </a:lnTo>
                      <a:lnTo>
                        <a:pt x="85" y="77"/>
                      </a:lnTo>
                      <a:lnTo>
                        <a:pt x="78" y="112"/>
                      </a:lnTo>
                      <a:lnTo>
                        <a:pt x="70" y="141"/>
                      </a:lnTo>
                      <a:lnTo>
                        <a:pt x="49" y="164"/>
                      </a:lnTo>
                      <a:lnTo>
                        <a:pt x="31" y="177"/>
                      </a:lnTo>
                      <a:lnTo>
                        <a:pt x="13" y="182"/>
                      </a:lnTo>
                      <a:lnTo>
                        <a:pt x="7" y="173"/>
                      </a:lnTo>
                      <a:lnTo>
                        <a:pt x="1" y="156"/>
                      </a:lnTo>
                      <a:lnTo>
                        <a:pt x="0" y="138"/>
                      </a:lnTo>
                      <a:lnTo>
                        <a:pt x="2" y="120"/>
                      </a:lnTo>
                      <a:lnTo>
                        <a:pt x="11" y="89"/>
                      </a:lnTo>
                      <a:lnTo>
                        <a:pt x="25" y="100"/>
                      </a:lnTo>
                      <a:lnTo>
                        <a:pt x="47" y="100"/>
                      </a:lnTo>
                      <a:lnTo>
                        <a:pt x="61" y="99"/>
                      </a:lnTo>
                      <a:lnTo>
                        <a:pt x="88" y="37"/>
                      </a:lnTo>
                      <a:lnTo>
                        <a:pt x="98"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3458" name="Group 37"/>
              <p:cNvGrpSpPr>
                <a:grpSpLocks/>
              </p:cNvGrpSpPr>
              <p:nvPr/>
            </p:nvGrpSpPr>
            <p:grpSpPr bwMode="auto">
              <a:xfrm>
                <a:off x="-1721" y="2768"/>
                <a:ext cx="191" cy="646"/>
                <a:chOff x="-1721" y="2768"/>
                <a:chExt cx="191" cy="646"/>
              </a:xfrm>
            </p:grpSpPr>
            <p:grpSp>
              <p:nvGrpSpPr>
                <p:cNvPr id="93460" name="Group 38"/>
                <p:cNvGrpSpPr>
                  <a:grpSpLocks/>
                </p:cNvGrpSpPr>
                <p:nvPr/>
              </p:nvGrpSpPr>
              <p:grpSpPr bwMode="auto">
                <a:xfrm>
                  <a:off x="-1721" y="2768"/>
                  <a:ext cx="191" cy="646"/>
                  <a:chOff x="-1721" y="2768"/>
                  <a:chExt cx="191" cy="646"/>
                </a:xfrm>
              </p:grpSpPr>
              <p:sp>
                <p:nvSpPr>
                  <p:cNvPr id="93465" name="Freeform 39"/>
                  <p:cNvSpPr>
                    <a:spLocks/>
                  </p:cNvSpPr>
                  <p:nvPr/>
                </p:nvSpPr>
                <p:spPr bwMode="auto">
                  <a:xfrm>
                    <a:off x="-1721" y="2768"/>
                    <a:ext cx="191" cy="646"/>
                  </a:xfrm>
                  <a:custGeom>
                    <a:avLst/>
                    <a:gdLst>
                      <a:gd name="T0" fmla="*/ 54 w 382"/>
                      <a:gd name="T1" fmla="*/ 7 h 1292"/>
                      <a:gd name="T2" fmla="*/ 17 w 382"/>
                      <a:gd name="T3" fmla="*/ 28 h 1292"/>
                      <a:gd name="T4" fmla="*/ 7 w 382"/>
                      <a:gd name="T5" fmla="*/ 45 h 1292"/>
                      <a:gd name="T6" fmla="*/ 0 w 382"/>
                      <a:gd name="T7" fmla="*/ 194 h 1292"/>
                      <a:gd name="T8" fmla="*/ 3 w 382"/>
                      <a:gd name="T9" fmla="*/ 230 h 1292"/>
                      <a:gd name="T10" fmla="*/ 26 w 382"/>
                      <a:gd name="T11" fmla="*/ 227 h 1292"/>
                      <a:gd name="T12" fmla="*/ 25 w 382"/>
                      <a:gd name="T13" fmla="*/ 315 h 1292"/>
                      <a:gd name="T14" fmla="*/ 35 w 382"/>
                      <a:gd name="T15" fmla="*/ 315 h 1292"/>
                      <a:gd name="T16" fmla="*/ 49 w 382"/>
                      <a:gd name="T17" fmla="*/ 497 h 1292"/>
                      <a:gd name="T18" fmla="*/ 50 w 382"/>
                      <a:gd name="T19" fmla="*/ 594 h 1292"/>
                      <a:gd name="T20" fmla="*/ 52 w 382"/>
                      <a:gd name="T21" fmla="*/ 638 h 1292"/>
                      <a:gd name="T22" fmla="*/ 61 w 382"/>
                      <a:gd name="T23" fmla="*/ 646 h 1292"/>
                      <a:gd name="T24" fmla="*/ 78 w 382"/>
                      <a:gd name="T25" fmla="*/ 639 h 1292"/>
                      <a:gd name="T26" fmla="*/ 87 w 382"/>
                      <a:gd name="T27" fmla="*/ 565 h 1292"/>
                      <a:gd name="T28" fmla="*/ 93 w 382"/>
                      <a:gd name="T29" fmla="*/ 642 h 1292"/>
                      <a:gd name="T30" fmla="*/ 107 w 382"/>
                      <a:gd name="T31" fmla="*/ 646 h 1292"/>
                      <a:gd name="T32" fmla="*/ 120 w 382"/>
                      <a:gd name="T33" fmla="*/ 640 h 1292"/>
                      <a:gd name="T34" fmla="*/ 134 w 382"/>
                      <a:gd name="T35" fmla="*/ 493 h 1292"/>
                      <a:gd name="T36" fmla="*/ 150 w 382"/>
                      <a:gd name="T37" fmla="*/ 386 h 1292"/>
                      <a:gd name="T38" fmla="*/ 176 w 382"/>
                      <a:gd name="T39" fmla="*/ 286 h 1292"/>
                      <a:gd name="T40" fmla="*/ 191 w 382"/>
                      <a:gd name="T41" fmla="*/ 285 h 1292"/>
                      <a:gd name="T42" fmla="*/ 177 w 382"/>
                      <a:gd name="T43" fmla="*/ 147 h 1292"/>
                      <a:gd name="T44" fmla="*/ 177 w 382"/>
                      <a:gd name="T45" fmla="*/ 39 h 1292"/>
                      <a:gd name="T46" fmla="*/ 168 w 382"/>
                      <a:gd name="T47" fmla="*/ 27 h 1292"/>
                      <a:gd name="T48" fmla="*/ 129 w 382"/>
                      <a:gd name="T49" fmla="*/ 0 h 1292"/>
                      <a:gd name="T50" fmla="*/ 95 w 382"/>
                      <a:gd name="T51" fmla="*/ 58 h 1292"/>
                      <a:gd name="T52" fmla="*/ 54 w 382"/>
                      <a:gd name="T53" fmla="*/ 7 h 12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82" h="1292">
                        <a:moveTo>
                          <a:pt x="108" y="13"/>
                        </a:moveTo>
                        <a:lnTo>
                          <a:pt x="33" y="55"/>
                        </a:lnTo>
                        <a:lnTo>
                          <a:pt x="14" y="90"/>
                        </a:lnTo>
                        <a:lnTo>
                          <a:pt x="0" y="388"/>
                        </a:lnTo>
                        <a:lnTo>
                          <a:pt x="6" y="459"/>
                        </a:lnTo>
                        <a:lnTo>
                          <a:pt x="51" y="453"/>
                        </a:lnTo>
                        <a:lnTo>
                          <a:pt x="49" y="629"/>
                        </a:lnTo>
                        <a:lnTo>
                          <a:pt x="70" y="629"/>
                        </a:lnTo>
                        <a:lnTo>
                          <a:pt x="97" y="994"/>
                        </a:lnTo>
                        <a:lnTo>
                          <a:pt x="99" y="1188"/>
                        </a:lnTo>
                        <a:lnTo>
                          <a:pt x="103" y="1276"/>
                        </a:lnTo>
                        <a:lnTo>
                          <a:pt x="122" y="1292"/>
                        </a:lnTo>
                        <a:lnTo>
                          <a:pt x="155" y="1278"/>
                        </a:lnTo>
                        <a:lnTo>
                          <a:pt x="173" y="1129"/>
                        </a:lnTo>
                        <a:lnTo>
                          <a:pt x="186" y="1284"/>
                        </a:lnTo>
                        <a:lnTo>
                          <a:pt x="214" y="1291"/>
                        </a:lnTo>
                        <a:lnTo>
                          <a:pt x="239" y="1280"/>
                        </a:lnTo>
                        <a:lnTo>
                          <a:pt x="267" y="986"/>
                        </a:lnTo>
                        <a:lnTo>
                          <a:pt x="300" y="772"/>
                        </a:lnTo>
                        <a:lnTo>
                          <a:pt x="352" y="572"/>
                        </a:lnTo>
                        <a:lnTo>
                          <a:pt x="382" y="569"/>
                        </a:lnTo>
                        <a:lnTo>
                          <a:pt x="354" y="293"/>
                        </a:lnTo>
                        <a:lnTo>
                          <a:pt x="353" y="77"/>
                        </a:lnTo>
                        <a:lnTo>
                          <a:pt x="336" y="53"/>
                        </a:lnTo>
                        <a:lnTo>
                          <a:pt x="257" y="0"/>
                        </a:lnTo>
                        <a:lnTo>
                          <a:pt x="190" y="116"/>
                        </a:lnTo>
                        <a:lnTo>
                          <a:pt x="108" y="13"/>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3466" name="Group 40"/>
                  <p:cNvGrpSpPr>
                    <a:grpSpLocks/>
                  </p:cNvGrpSpPr>
                  <p:nvPr/>
                </p:nvGrpSpPr>
                <p:grpSpPr bwMode="auto">
                  <a:xfrm>
                    <a:off x="-1692" y="2947"/>
                    <a:ext cx="83" cy="135"/>
                    <a:chOff x="-1692" y="2947"/>
                    <a:chExt cx="83" cy="135"/>
                  </a:xfrm>
                </p:grpSpPr>
                <p:sp>
                  <p:nvSpPr>
                    <p:cNvPr id="93467" name="Freeform 41"/>
                    <p:cNvSpPr>
                      <a:spLocks/>
                    </p:cNvSpPr>
                    <p:nvPr/>
                  </p:nvSpPr>
                  <p:spPr bwMode="auto">
                    <a:xfrm>
                      <a:off x="-1682" y="2947"/>
                      <a:ext cx="73" cy="135"/>
                    </a:xfrm>
                    <a:custGeom>
                      <a:avLst/>
                      <a:gdLst>
                        <a:gd name="T0" fmla="*/ 0 w 145"/>
                        <a:gd name="T1" fmla="*/ 135 h 272"/>
                        <a:gd name="T2" fmla="*/ 71 w 145"/>
                        <a:gd name="T3" fmla="*/ 128 h 272"/>
                        <a:gd name="T4" fmla="*/ 73 w 145"/>
                        <a:gd name="T5" fmla="*/ 0 h 272"/>
                        <a:gd name="T6" fmla="*/ 0 60000 65536"/>
                        <a:gd name="T7" fmla="*/ 0 60000 65536"/>
                        <a:gd name="T8" fmla="*/ 0 60000 65536"/>
                      </a:gdLst>
                      <a:ahLst/>
                      <a:cxnLst>
                        <a:cxn ang="T6">
                          <a:pos x="T0" y="T1"/>
                        </a:cxn>
                        <a:cxn ang="T7">
                          <a:pos x="T2" y="T3"/>
                        </a:cxn>
                        <a:cxn ang="T8">
                          <a:pos x="T4" y="T5"/>
                        </a:cxn>
                      </a:cxnLst>
                      <a:rect l="0" t="0" r="r" b="b"/>
                      <a:pathLst>
                        <a:path w="145" h="272">
                          <a:moveTo>
                            <a:pt x="0" y="272"/>
                          </a:moveTo>
                          <a:lnTo>
                            <a:pt x="142" y="257"/>
                          </a:lnTo>
                          <a:lnTo>
                            <a:pt x="145" y="0"/>
                          </a:lnTo>
                        </a:path>
                      </a:pathLst>
                    </a:custGeom>
                    <a:noFill/>
                    <a:ln w="7938">
                      <a:solidFill>
                        <a:srgbClr val="5F3F1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468" name="Freeform 42"/>
                    <p:cNvSpPr>
                      <a:spLocks/>
                    </p:cNvSpPr>
                    <p:nvPr/>
                  </p:nvSpPr>
                  <p:spPr bwMode="auto">
                    <a:xfrm>
                      <a:off x="-1692" y="2963"/>
                      <a:ext cx="81" cy="34"/>
                    </a:xfrm>
                    <a:custGeom>
                      <a:avLst/>
                      <a:gdLst>
                        <a:gd name="T0" fmla="*/ 0 w 164"/>
                        <a:gd name="T1" fmla="*/ 34 h 68"/>
                        <a:gd name="T2" fmla="*/ 29 w 164"/>
                        <a:gd name="T3" fmla="*/ 25 h 68"/>
                        <a:gd name="T4" fmla="*/ 81 w 164"/>
                        <a:gd name="T5" fmla="*/ 0 h 68"/>
                        <a:gd name="T6" fmla="*/ 0 60000 65536"/>
                        <a:gd name="T7" fmla="*/ 0 60000 65536"/>
                        <a:gd name="T8" fmla="*/ 0 60000 65536"/>
                      </a:gdLst>
                      <a:ahLst/>
                      <a:cxnLst>
                        <a:cxn ang="T6">
                          <a:pos x="T0" y="T1"/>
                        </a:cxn>
                        <a:cxn ang="T7">
                          <a:pos x="T2" y="T3"/>
                        </a:cxn>
                        <a:cxn ang="T8">
                          <a:pos x="T4" y="T5"/>
                        </a:cxn>
                      </a:cxnLst>
                      <a:rect l="0" t="0" r="r" b="b"/>
                      <a:pathLst>
                        <a:path w="164" h="68">
                          <a:moveTo>
                            <a:pt x="0" y="68"/>
                          </a:moveTo>
                          <a:lnTo>
                            <a:pt x="58" y="49"/>
                          </a:lnTo>
                          <a:lnTo>
                            <a:pt x="164" y="0"/>
                          </a:lnTo>
                        </a:path>
                      </a:pathLst>
                    </a:custGeom>
                    <a:noFill/>
                    <a:ln w="7938">
                      <a:solidFill>
                        <a:srgbClr val="5F3F1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93461" name="Group 43"/>
                <p:cNvGrpSpPr>
                  <a:grpSpLocks/>
                </p:cNvGrpSpPr>
                <p:nvPr/>
              </p:nvGrpSpPr>
              <p:grpSpPr bwMode="auto">
                <a:xfrm>
                  <a:off x="-1696" y="2835"/>
                  <a:ext cx="118" cy="160"/>
                  <a:chOff x="-1696" y="2835"/>
                  <a:chExt cx="118" cy="160"/>
                </a:xfrm>
              </p:grpSpPr>
              <p:sp>
                <p:nvSpPr>
                  <p:cNvPr id="93462" name="Freeform 44"/>
                  <p:cNvSpPr>
                    <a:spLocks/>
                  </p:cNvSpPr>
                  <p:nvPr/>
                </p:nvSpPr>
                <p:spPr bwMode="auto">
                  <a:xfrm>
                    <a:off x="-1687" y="2835"/>
                    <a:ext cx="101" cy="121"/>
                  </a:xfrm>
                  <a:custGeom>
                    <a:avLst/>
                    <a:gdLst>
                      <a:gd name="T0" fmla="*/ 0 w 202"/>
                      <a:gd name="T1" fmla="*/ 43 h 241"/>
                      <a:gd name="T2" fmla="*/ 65 w 202"/>
                      <a:gd name="T3" fmla="*/ 0 h 241"/>
                      <a:gd name="T4" fmla="*/ 101 w 202"/>
                      <a:gd name="T5" fmla="*/ 81 h 241"/>
                      <a:gd name="T6" fmla="*/ 36 w 202"/>
                      <a:gd name="T7" fmla="*/ 121 h 241"/>
                      <a:gd name="T8" fmla="*/ 0 w 202"/>
                      <a:gd name="T9" fmla="*/ 43 h 2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 h="241">
                        <a:moveTo>
                          <a:pt x="0" y="85"/>
                        </a:moveTo>
                        <a:lnTo>
                          <a:pt x="130" y="0"/>
                        </a:lnTo>
                        <a:lnTo>
                          <a:pt x="202" y="162"/>
                        </a:lnTo>
                        <a:lnTo>
                          <a:pt x="72" y="241"/>
                        </a:lnTo>
                        <a:lnTo>
                          <a:pt x="0" y="85"/>
                        </a:lnTo>
                        <a:close/>
                      </a:path>
                    </a:pathLst>
                  </a:custGeom>
                  <a:solidFill>
                    <a:srgbClr val="DFD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63" name="Freeform 45"/>
                  <p:cNvSpPr>
                    <a:spLocks/>
                  </p:cNvSpPr>
                  <p:nvPr/>
                </p:nvSpPr>
                <p:spPr bwMode="auto">
                  <a:xfrm>
                    <a:off x="-1622" y="2886"/>
                    <a:ext cx="44" cy="65"/>
                  </a:xfrm>
                  <a:custGeom>
                    <a:avLst/>
                    <a:gdLst>
                      <a:gd name="T0" fmla="*/ 0 w 88"/>
                      <a:gd name="T1" fmla="*/ 40 h 130"/>
                      <a:gd name="T2" fmla="*/ 11 w 88"/>
                      <a:gd name="T3" fmla="*/ 30 h 130"/>
                      <a:gd name="T4" fmla="*/ 17 w 88"/>
                      <a:gd name="T5" fmla="*/ 11 h 130"/>
                      <a:gd name="T6" fmla="*/ 26 w 88"/>
                      <a:gd name="T7" fmla="*/ 5 h 130"/>
                      <a:gd name="T8" fmla="*/ 30 w 88"/>
                      <a:gd name="T9" fmla="*/ 0 h 130"/>
                      <a:gd name="T10" fmla="*/ 33 w 88"/>
                      <a:gd name="T11" fmla="*/ 2 h 130"/>
                      <a:gd name="T12" fmla="*/ 33 w 88"/>
                      <a:gd name="T13" fmla="*/ 7 h 130"/>
                      <a:gd name="T14" fmla="*/ 42 w 88"/>
                      <a:gd name="T15" fmla="*/ 16 h 130"/>
                      <a:gd name="T16" fmla="*/ 44 w 88"/>
                      <a:gd name="T17" fmla="*/ 32 h 130"/>
                      <a:gd name="T18" fmla="*/ 42 w 88"/>
                      <a:gd name="T19" fmla="*/ 43 h 130"/>
                      <a:gd name="T20" fmla="*/ 29 w 88"/>
                      <a:gd name="T21" fmla="*/ 56 h 130"/>
                      <a:gd name="T22" fmla="*/ 4 w 88"/>
                      <a:gd name="T23" fmla="*/ 65 h 130"/>
                      <a:gd name="T24" fmla="*/ 0 w 88"/>
                      <a:gd name="T25" fmla="*/ 4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8" h="130">
                        <a:moveTo>
                          <a:pt x="0" y="79"/>
                        </a:moveTo>
                        <a:lnTo>
                          <a:pt x="22" y="60"/>
                        </a:lnTo>
                        <a:lnTo>
                          <a:pt x="34" y="21"/>
                        </a:lnTo>
                        <a:lnTo>
                          <a:pt x="51" y="9"/>
                        </a:lnTo>
                        <a:lnTo>
                          <a:pt x="59" y="0"/>
                        </a:lnTo>
                        <a:lnTo>
                          <a:pt x="65" y="3"/>
                        </a:lnTo>
                        <a:lnTo>
                          <a:pt x="66" y="13"/>
                        </a:lnTo>
                        <a:lnTo>
                          <a:pt x="83" y="31"/>
                        </a:lnTo>
                        <a:lnTo>
                          <a:pt x="88" y="63"/>
                        </a:lnTo>
                        <a:lnTo>
                          <a:pt x="83" y="86"/>
                        </a:lnTo>
                        <a:lnTo>
                          <a:pt x="58" y="112"/>
                        </a:lnTo>
                        <a:lnTo>
                          <a:pt x="8" y="130"/>
                        </a:lnTo>
                        <a:lnTo>
                          <a:pt x="0" y="79"/>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64" name="Freeform 46"/>
                  <p:cNvSpPr>
                    <a:spLocks/>
                  </p:cNvSpPr>
                  <p:nvPr/>
                </p:nvSpPr>
                <p:spPr bwMode="auto">
                  <a:xfrm>
                    <a:off x="-1696" y="2923"/>
                    <a:ext cx="82" cy="72"/>
                  </a:xfrm>
                  <a:custGeom>
                    <a:avLst/>
                    <a:gdLst>
                      <a:gd name="T0" fmla="*/ 0 w 164"/>
                      <a:gd name="T1" fmla="*/ 72 h 145"/>
                      <a:gd name="T2" fmla="*/ 33 w 164"/>
                      <a:gd name="T3" fmla="*/ 59 h 145"/>
                      <a:gd name="T4" fmla="*/ 59 w 164"/>
                      <a:gd name="T5" fmla="*/ 45 h 145"/>
                      <a:gd name="T6" fmla="*/ 82 w 164"/>
                      <a:gd name="T7" fmla="*/ 31 h 145"/>
                      <a:gd name="T8" fmla="*/ 73 w 164"/>
                      <a:gd name="T9" fmla="*/ 0 h 145"/>
                      <a:gd name="T10" fmla="*/ 30 w 164"/>
                      <a:gd name="T11" fmla="*/ 20 h 145"/>
                      <a:gd name="T12" fmla="*/ 4 w 164"/>
                      <a:gd name="T13" fmla="*/ 29 h 145"/>
                      <a:gd name="T14" fmla="*/ 3 w 164"/>
                      <a:gd name="T15" fmla="*/ 24 h 145"/>
                      <a:gd name="T16" fmla="*/ 0 w 164"/>
                      <a:gd name="T17" fmla="*/ 72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4" h="145">
                        <a:moveTo>
                          <a:pt x="0" y="145"/>
                        </a:moveTo>
                        <a:lnTo>
                          <a:pt x="66" y="119"/>
                        </a:lnTo>
                        <a:lnTo>
                          <a:pt x="117" y="90"/>
                        </a:lnTo>
                        <a:lnTo>
                          <a:pt x="164" y="63"/>
                        </a:lnTo>
                        <a:lnTo>
                          <a:pt x="146" y="0"/>
                        </a:lnTo>
                        <a:lnTo>
                          <a:pt x="59" y="40"/>
                        </a:lnTo>
                        <a:lnTo>
                          <a:pt x="7" y="59"/>
                        </a:lnTo>
                        <a:lnTo>
                          <a:pt x="5" y="48"/>
                        </a:lnTo>
                        <a:lnTo>
                          <a:pt x="0" y="14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93459" name="Freeform 47"/>
              <p:cNvSpPr>
                <a:spLocks/>
              </p:cNvSpPr>
              <p:nvPr/>
            </p:nvSpPr>
            <p:spPr bwMode="auto">
              <a:xfrm>
                <a:off x="-1634" y="3102"/>
                <a:ext cx="11" cy="235"/>
              </a:xfrm>
              <a:custGeom>
                <a:avLst/>
                <a:gdLst>
                  <a:gd name="T0" fmla="*/ 11 w 22"/>
                  <a:gd name="T1" fmla="*/ 0 h 470"/>
                  <a:gd name="T2" fmla="*/ 7 w 22"/>
                  <a:gd name="T3" fmla="*/ 127 h 470"/>
                  <a:gd name="T4" fmla="*/ 0 w 22"/>
                  <a:gd name="T5" fmla="*/ 235 h 470"/>
                  <a:gd name="T6" fmla="*/ 0 60000 65536"/>
                  <a:gd name="T7" fmla="*/ 0 60000 65536"/>
                  <a:gd name="T8" fmla="*/ 0 60000 65536"/>
                </a:gdLst>
                <a:ahLst/>
                <a:cxnLst>
                  <a:cxn ang="T6">
                    <a:pos x="T0" y="T1"/>
                  </a:cxn>
                  <a:cxn ang="T7">
                    <a:pos x="T2" y="T3"/>
                  </a:cxn>
                  <a:cxn ang="T8">
                    <a:pos x="T4" y="T5"/>
                  </a:cxn>
                </a:cxnLst>
                <a:rect l="0" t="0" r="r" b="b"/>
                <a:pathLst>
                  <a:path w="22" h="470">
                    <a:moveTo>
                      <a:pt x="22" y="0"/>
                    </a:moveTo>
                    <a:lnTo>
                      <a:pt x="14" y="253"/>
                    </a:lnTo>
                    <a:lnTo>
                      <a:pt x="0" y="470"/>
                    </a:lnTo>
                  </a:path>
                </a:pathLst>
              </a:custGeom>
              <a:noFill/>
              <a:ln w="7938">
                <a:solidFill>
                  <a:srgbClr val="5F3F1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3236" name="Group 48"/>
            <p:cNvGrpSpPr>
              <a:grpSpLocks/>
            </p:cNvGrpSpPr>
            <p:nvPr/>
          </p:nvGrpSpPr>
          <p:grpSpPr bwMode="auto">
            <a:xfrm>
              <a:off x="-1428" y="2580"/>
              <a:ext cx="268" cy="850"/>
              <a:chOff x="-1402" y="2593"/>
              <a:chExt cx="268" cy="850"/>
            </a:xfrm>
          </p:grpSpPr>
          <p:grpSp>
            <p:nvGrpSpPr>
              <p:cNvPr id="93438" name="Group 49"/>
              <p:cNvGrpSpPr>
                <a:grpSpLocks/>
              </p:cNvGrpSpPr>
              <p:nvPr/>
            </p:nvGrpSpPr>
            <p:grpSpPr bwMode="auto">
              <a:xfrm>
                <a:off x="-1402" y="2717"/>
                <a:ext cx="268" cy="239"/>
                <a:chOff x="-1402" y="2717"/>
                <a:chExt cx="268" cy="239"/>
              </a:xfrm>
            </p:grpSpPr>
            <p:sp>
              <p:nvSpPr>
                <p:cNvPr id="93448" name="Freeform 50"/>
                <p:cNvSpPr>
                  <a:spLocks/>
                </p:cNvSpPr>
                <p:nvPr/>
              </p:nvSpPr>
              <p:spPr bwMode="auto">
                <a:xfrm>
                  <a:off x="-1402" y="2717"/>
                  <a:ext cx="268" cy="239"/>
                </a:xfrm>
                <a:custGeom>
                  <a:avLst/>
                  <a:gdLst>
                    <a:gd name="T0" fmla="*/ 101 w 535"/>
                    <a:gd name="T1" fmla="*/ 0 h 478"/>
                    <a:gd name="T2" fmla="*/ 70 w 535"/>
                    <a:gd name="T3" fmla="*/ 20 h 478"/>
                    <a:gd name="T4" fmla="*/ 37 w 535"/>
                    <a:gd name="T5" fmla="*/ 36 h 478"/>
                    <a:gd name="T6" fmla="*/ 17 w 535"/>
                    <a:gd name="T7" fmla="*/ 105 h 478"/>
                    <a:gd name="T8" fmla="*/ 1 w 535"/>
                    <a:gd name="T9" fmla="*/ 158 h 478"/>
                    <a:gd name="T10" fmla="*/ 0 w 535"/>
                    <a:gd name="T11" fmla="*/ 169 h 478"/>
                    <a:gd name="T12" fmla="*/ 15 w 535"/>
                    <a:gd name="T13" fmla="*/ 194 h 478"/>
                    <a:gd name="T14" fmla="*/ 24 w 535"/>
                    <a:gd name="T15" fmla="*/ 203 h 478"/>
                    <a:gd name="T16" fmla="*/ 33 w 535"/>
                    <a:gd name="T17" fmla="*/ 205 h 478"/>
                    <a:gd name="T18" fmla="*/ 33 w 535"/>
                    <a:gd name="T19" fmla="*/ 212 h 478"/>
                    <a:gd name="T20" fmla="*/ 49 w 535"/>
                    <a:gd name="T21" fmla="*/ 202 h 478"/>
                    <a:gd name="T22" fmla="*/ 51 w 535"/>
                    <a:gd name="T23" fmla="*/ 230 h 478"/>
                    <a:gd name="T24" fmla="*/ 60 w 535"/>
                    <a:gd name="T25" fmla="*/ 239 h 478"/>
                    <a:gd name="T26" fmla="*/ 216 w 535"/>
                    <a:gd name="T27" fmla="*/ 239 h 478"/>
                    <a:gd name="T28" fmla="*/ 230 w 535"/>
                    <a:gd name="T29" fmla="*/ 226 h 478"/>
                    <a:gd name="T30" fmla="*/ 226 w 535"/>
                    <a:gd name="T31" fmla="*/ 202 h 478"/>
                    <a:gd name="T32" fmla="*/ 244 w 535"/>
                    <a:gd name="T33" fmla="*/ 217 h 478"/>
                    <a:gd name="T34" fmla="*/ 268 w 535"/>
                    <a:gd name="T35" fmla="*/ 172 h 478"/>
                    <a:gd name="T36" fmla="*/ 219 w 535"/>
                    <a:gd name="T37" fmla="*/ 32 h 478"/>
                    <a:gd name="T38" fmla="*/ 168 w 535"/>
                    <a:gd name="T39" fmla="*/ 13 h 478"/>
                    <a:gd name="T40" fmla="*/ 153 w 535"/>
                    <a:gd name="T41" fmla="*/ 4 h 478"/>
                    <a:gd name="T42" fmla="*/ 128 w 535"/>
                    <a:gd name="T43" fmla="*/ 27 h 478"/>
                    <a:gd name="T44" fmla="*/ 101 w 535"/>
                    <a:gd name="T45" fmla="*/ 0 h 47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35" h="478">
                      <a:moveTo>
                        <a:pt x="202" y="0"/>
                      </a:moveTo>
                      <a:lnTo>
                        <a:pt x="139" y="40"/>
                      </a:lnTo>
                      <a:lnTo>
                        <a:pt x="74" y="72"/>
                      </a:lnTo>
                      <a:lnTo>
                        <a:pt x="34" y="209"/>
                      </a:lnTo>
                      <a:lnTo>
                        <a:pt x="1" y="315"/>
                      </a:lnTo>
                      <a:lnTo>
                        <a:pt x="0" y="337"/>
                      </a:lnTo>
                      <a:lnTo>
                        <a:pt x="29" y="388"/>
                      </a:lnTo>
                      <a:lnTo>
                        <a:pt x="48" y="406"/>
                      </a:lnTo>
                      <a:lnTo>
                        <a:pt x="65" y="410"/>
                      </a:lnTo>
                      <a:lnTo>
                        <a:pt x="66" y="424"/>
                      </a:lnTo>
                      <a:lnTo>
                        <a:pt x="98" y="403"/>
                      </a:lnTo>
                      <a:lnTo>
                        <a:pt x="101" y="459"/>
                      </a:lnTo>
                      <a:lnTo>
                        <a:pt x="119" y="478"/>
                      </a:lnTo>
                      <a:lnTo>
                        <a:pt x="431" y="478"/>
                      </a:lnTo>
                      <a:lnTo>
                        <a:pt x="459" y="452"/>
                      </a:lnTo>
                      <a:lnTo>
                        <a:pt x="452" y="403"/>
                      </a:lnTo>
                      <a:lnTo>
                        <a:pt x="487" y="434"/>
                      </a:lnTo>
                      <a:lnTo>
                        <a:pt x="535" y="344"/>
                      </a:lnTo>
                      <a:lnTo>
                        <a:pt x="438" y="63"/>
                      </a:lnTo>
                      <a:lnTo>
                        <a:pt x="336" y="26"/>
                      </a:lnTo>
                      <a:lnTo>
                        <a:pt x="305" y="8"/>
                      </a:lnTo>
                      <a:lnTo>
                        <a:pt x="256" y="54"/>
                      </a:lnTo>
                      <a:lnTo>
                        <a:pt x="202" y="0"/>
                      </a:lnTo>
                      <a:close/>
                    </a:path>
                  </a:pathLst>
                </a:custGeom>
                <a:solidFill>
                  <a:srgbClr val="3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3449" name="Group 51"/>
                <p:cNvGrpSpPr>
                  <a:grpSpLocks/>
                </p:cNvGrpSpPr>
                <p:nvPr/>
              </p:nvGrpSpPr>
              <p:grpSpPr bwMode="auto">
                <a:xfrm>
                  <a:off x="-1350" y="2742"/>
                  <a:ext cx="186" cy="214"/>
                  <a:chOff x="-1350" y="2742"/>
                  <a:chExt cx="186" cy="214"/>
                </a:xfrm>
              </p:grpSpPr>
              <p:sp>
                <p:nvSpPr>
                  <p:cNvPr id="93450" name="Freeform 52"/>
                  <p:cNvSpPr>
                    <a:spLocks/>
                  </p:cNvSpPr>
                  <p:nvPr/>
                </p:nvSpPr>
                <p:spPr bwMode="auto">
                  <a:xfrm>
                    <a:off x="-1291" y="2742"/>
                    <a:ext cx="39" cy="214"/>
                  </a:xfrm>
                  <a:custGeom>
                    <a:avLst/>
                    <a:gdLst>
                      <a:gd name="T0" fmla="*/ 11 w 78"/>
                      <a:gd name="T1" fmla="*/ 0 h 428"/>
                      <a:gd name="T2" fmla="*/ 4 w 78"/>
                      <a:gd name="T3" fmla="*/ 15 h 428"/>
                      <a:gd name="T4" fmla="*/ 11 w 78"/>
                      <a:gd name="T5" fmla="*/ 22 h 428"/>
                      <a:gd name="T6" fmla="*/ 0 w 78"/>
                      <a:gd name="T7" fmla="*/ 172 h 428"/>
                      <a:gd name="T8" fmla="*/ 1 w 78"/>
                      <a:gd name="T9" fmla="*/ 198 h 428"/>
                      <a:gd name="T10" fmla="*/ 21 w 78"/>
                      <a:gd name="T11" fmla="*/ 214 h 428"/>
                      <a:gd name="T12" fmla="*/ 39 w 78"/>
                      <a:gd name="T13" fmla="*/ 196 h 428"/>
                      <a:gd name="T14" fmla="*/ 39 w 78"/>
                      <a:gd name="T15" fmla="*/ 166 h 428"/>
                      <a:gd name="T16" fmla="*/ 23 w 78"/>
                      <a:gd name="T17" fmla="*/ 23 h 428"/>
                      <a:gd name="T18" fmla="*/ 30 w 78"/>
                      <a:gd name="T19" fmla="*/ 15 h 428"/>
                      <a:gd name="T20" fmla="*/ 23 w 78"/>
                      <a:gd name="T21" fmla="*/ 1 h 428"/>
                      <a:gd name="T22" fmla="*/ 17 w 78"/>
                      <a:gd name="T23" fmla="*/ 6 h 428"/>
                      <a:gd name="T24" fmla="*/ 11 w 78"/>
                      <a:gd name="T25" fmla="*/ 0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428">
                        <a:moveTo>
                          <a:pt x="21" y="0"/>
                        </a:moveTo>
                        <a:lnTo>
                          <a:pt x="7" y="29"/>
                        </a:lnTo>
                        <a:lnTo>
                          <a:pt x="21" y="44"/>
                        </a:lnTo>
                        <a:lnTo>
                          <a:pt x="0" y="343"/>
                        </a:lnTo>
                        <a:lnTo>
                          <a:pt x="2" y="396"/>
                        </a:lnTo>
                        <a:lnTo>
                          <a:pt x="42" y="428"/>
                        </a:lnTo>
                        <a:lnTo>
                          <a:pt x="78" y="392"/>
                        </a:lnTo>
                        <a:lnTo>
                          <a:pt x="78" y="331"/>
                        </a:lnTo>
                        <a:lnTo>
                          <a:pt x="45" y="46"/>
                        </a:lnTo>
                        <a:lnTo>
                          <a:pt x="60" y="29"/>
                        </a:lnTo>
                        <a:lnTo>
                          <a:pt x="46" y="2"/>
                        </a:lnTo>
                        <a:lnTo>
                          <a:pt x="34" y="11"/>
                        </a:lnTo>
                        <a:lnTo>
                          <a:pt x="21" y="0"/>
                        </a:lnTo>
                        <a:close/>
                      </a:path>
                    </a:pathLst>
                  </a:custGeom>
                  <a:solidFill>
                    <a:srgbClr val="001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3451" name="Group 53"/>
                  <p:cNvGrpSpPr>
                    <a:grpSpLocks/>
                  </p:cNvGrpSpPr>
                  <p:nvPr/>
                </p:nvGrpSpPr>
                <p:grpSpPr bwMode="auto">
                  <a:xfrm>
                    <a:off x="-1350" y="2833"/>
                    <a:ext cx="186" cy="73"/>
                    <a:chOff x="-1350" y="2833"/>
                    <a:chExt cx="186" cy="73"/>
                  </a:xfrm>
                </p:grpSpPr>
                <p:sp>
                  <p:nvSpPr>
                    <p:cNvPr id="93452" name="Freeform 54"/>
                    <p:cNvSpPr>
                      <a:spLocks/>
                    </p:cNvSpPr>
                    <p:nvPr/>
                  </p:nvSpPr>
                  <p:spPr bwMode="auto">
                    <a:xfrm>
                      <a:off x="-1310" y="2848"/>
                      <a:ext cx="145" cy="46"/>
                    </a:xfrm>
                    <a:custGeom>
                      <a:avLst/>
                      <a:gdLst>
                        <a:gd name="T0" fmla="*/ 13 w 290"/>
                        <a:gd name="T1" fmla="*/ 29 h 93"/>
                        <a:gd name="T2" fmla="*/ 111 w 290"/>
                        <a:gd name="T3" fmla="*/ 0 h 93"/>
                        <a:gd name="T4" fmla="*/ 145 w 290"/>
                        <a:gd name="T5" fmla="*/ 3 h 93"/>
                        <a:gd name="T6" fmla="*/ 24 w 290"/>
                        <a:gd name="T7" fmla="*/ 46 h 93"/>
                        <a:gd name="T8" fmla="*/ 0 w 290"/>
                        <a:gd name="T9" fmla="*/ 33 h 93"/>
                        <a:gd name="T10" fmla="*/ 13 w 290"/>
                        <a:gd name="T11" fmla="*/ 29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0" h="93">
                          <a:moveTo>
                            <a:pt x="26" y="58"/>
                          </a:moveTo>
                          <a:lnTo>
                            <a:pt x="222" y="0"/>
                          </a:lnTo>
                          <a:lnTo>
                            <a:pt x="290" y="7"/>
                          </a:lnTo>
                          <a:lnTo>
                            <a:pt x="48" y="93"/>
                          </a:lnTo>
                          <a:lnTo>
                            <a:pt x="0" y="67"/>
                          </a:lnTo>
                          <a:lnTo>
                            <a:pt x="26"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53" name="Freeform 55"/>
                    <p:cNvSpPr>
                      <a:spLocks/>
                    </p:cNvSpPr>
                    <p:nvPr/>
                  </p:nvSpPr>
                  <p:spPr bwMode="auto">
                    <a:xfrm>
                      <a:off x="-1245" y="2850"/>
                      <a:ext cx="81" cy="53"/>
                    </a:xfrm>
                    <a:custGeom>
                      <a:avLst/>
                      <a:gdLst>
                        <a:gd name="T0" fmla="*/ 42 w 163"/>
                        <a:gd name="T1" fmla="*/ 0 h 107"/>
                        <a:gd name="T2" fmla="*/ 9 w 163"/>
                        <a:gd name="T3" fmla="*/ 8 h 107"/>
                        <a:gd name="T4" fmla="*/ 8 w 163"/>
                        <a:gd name="T5" fmla="*/ 19 h 107"/>
                        <a:gd name="T6" fmla="*/ 0 w 163"/>
                        <a:gd name="T7" fmla="*/ 28 h 107"/>
                        <a:gd name="T8" fmla="*/ 13 w 163"/>
                        <a:gd name="T9" fmla="*/ 42 h 107"/>
                        <a:gd name="T10" fmla="*/ 31 w 163"/>
                        <a:gd name="T11" fmla="*/ 51 h 107"/>
                        <a:gd name="T12" fmla="*/ 58 w 163"/>
                        <a:gd name="T13" fmla="*/ 53 h 107"/>
                        <a:gd name="T14" fmla="*/ 81 w 163"/>
                        <a:gd name="T15" fmla="*/ 30 h 107"/>
                        <a:gd name="T16" fmla="*/ 78 w 163"/>
                        <a:gd name="T17" fmla="*/ 1 h 107"/>
                        <a:gd name="T18" fmla="*/ 58 w 163"/>
                        <a:gd name="T19" fmla="*/ 15 h 107"/>
                        <a:gd name="T20" fmla="*/ 42 w 163"/>
                        <a:gd name="T21" fmla="*/ 0 h 1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3" h="107">
                          <a:moveTo>
                            <a:pt x="84" y="0"/>
                          </a:moveTo>
                          <a:lnTo>
                            <a:pt x="19" y="16"/>
                          </a:lnTo>
                          <a:lnTo>
                            <a:pt x="16" y="38"/>
                          </a:lnTo>
                          <a:lnTo>
                            <a:pt x="0" y="56"/>
                          </a:lnTo>
                          <a:lnTo>
                            <a:pt x="27" y="85"/>
                          </a:lnTo>
                          <a:lnTo>
                            <a:pt x="63" y="103"/>
                          </a:lnTo>
                          <a:lnTo>
                            <a:pt x="116" y="107"/>
                          </a:lnTo>
                          <a:lnTo>
                            <a:pt x="163" y="60"/>
                          </a:lnTo>
                          <a:lnTo>
                            <a:pt x="157" y="3"/>
                          </a:lnTo>
                          <a:lnTo>
                            <a:pt x="116" y="31"/>
                          </a:lnTo>
                          <a:lnTo>
                            <a:pt x="84" y="0"/>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54" name="Freeform 56"/>
                    <p:cNvSpPr>
                      <a:spLocks/>
                    </p:cNvSpPr>
                    <p:nvPr/>
                  </p:nvSpPr>
                  <p:spPr bwMode="auto">
                    <a:xfrm>
                      <a:off x="-1350" y="2833"/>
                      <a:ext cx="66" cy="73"/>
                    </a:xfrm>
                    <a:custGeom>
                      <a:avLst/>
                      <a:gdLst>
                        <a:gd name="T0" fmla="*/ 0 w 131"/>
                        <a:gd name="T1" fmla="*/ 45 h 145"/>
                        <a:gd name="T2" fmla="*/ 8 w 131"/>
                        <a:gd name="T3" fmla="*/ 33 h 145"/>
                        <a:gd name="T4" fmla="*/ 15 w 131"/>
                        <a:gd name="T5" fmla="*/ 19 h 145"/>
                        <a:gd name="T6" fmla="*/ 18 w 131"/>
                        <a:gd name="T7" fmla="*/ 6 h 145"/>
                        <a:gd name="T8" fmla="*/ 38 w 131"/>
                        <a:gd name="T9" fmla="*/ 0 h 145"/>
                        <a:gd name="T10" fmla="*/ 53 w 131"/>
                        <a:gd name="T11" fmla="*/ 0 h 145"/>
                        <a:gd name="T12" fmla="*/ 66 w 131"/>
                        <a:gd name="T13" fmla="*/ 37 h 145"/>
                        <a:gd name="T14" fmla="*/ 62 w 131"/>
                        <a:gd name="T15" fmla="*/ 45 h 145"/>
                        <a:gd name="T16" fmla="*/ 53 w 131"/>
                        <a:gd name="T17" fmla="*/ 54 h 145"/>
                        <a:gd name="T18" fmla="*/ 40 w 131"/>
                        <a:gd name="T19" fmla="*/ 59 h 145"/>
                        <a:gd name="T20" fmla="*/ 30 w 131"/>
                        <a:gd name="T21" fmla="*/ 60 h 145"/>
                        <a:gd name="T22" fmla="*/ 25 w 131"/>
                        <a:gd name="T23" fmla="*/ 62 h 145"/>
                        <a:gd name="T24" fmla="*/ 19 w 131"/>
                        <a:gd name="T25" fmla="*/ 69 h 145"/>
                        <a:gd name="T26" fmla="*/ 8 w 131"/>
                        <a:gd name="T27" fmla="*/ 73 h 145"/>
                        <a:gd name="T28" fmla="*/ 3 w 131"/>
                        <a:gd name="T29" fmla="*/ 73 h 145"/>
                        <a:gd name="T30" fmla="*/ 0 w 131"/>
                        <a:gd name="T31" fmla="*/ 45 h 1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145">
                          <a:moveTo>
                            <a:pt x="0" y="90"/>
                          </a:moveTo>
                          <a:lnTo>
                            <a:pt x="16" y="65"/>
                          </a:lnTo>
                          <a:lnTo>
                            <a:pt x="29" y="37"/>
                          </a:lnTo>
                          <a:lnTo>
                            <a:pt x="36" y="11"/>
                          </a:lnTo>
                          <a:lnTo>
                            <a:pt x="76" y="0"/>
                          </a:lnTo>
                          <a:lnTo>
                            <a:pt x="106" y="0"/>
                          </a:lnTo>
                          <a:lnTo>
                            <a:pt x="131" y="73"/>
                          </a:lnTo>
                          <a:lnTo>
                            <a:pt x="123" y="90"/>
                          </a:lnTo>
                          <a:lnTo>
                            <a:pt x="106" y="108"/>
                          </a:lnTo>
                          <a:lnTo>
                            <a:pt x="79" y="117"/>
                          </a:lnTo>
                          <a:lnTo>
                            <a:pt x="59" y="119"/>
                          </a:lnTo>
                          <a:lnTo>
                            <a:pt x="50" y="124"/>
                          </a:lnTo>
                          <a:lnTo>
                            <a:pt x="37" y="138"/>
                          </a:lnTo>
                          <a:lnTo>
                            <a:pt x="16" y="145"/>
                          </a:lnTo>
                          <a:lnTo>
                            <a:pt x="5" y="145"/>
                          </a:lnTo>
                          <a:lnTo>
                            <a:pt x="0" y="90"/>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93439" name="Group 57"/>
              <p:cNvGrpSpPr>
                <a:grpSpLocks/>
              </p:cNvGrpSpPr>
              <p:nvPr/>
            </p:nvGrpSpPr>
            <p:grpSpPr bwMode="auto">
              <a:xfrm>
                <a:off x="-1396" y="2593"/>
                <a:ext cx="252" cy="850"/>
                <a:chOff x="-1396" y="2593"/>
                <a:chExt cx="252" cy="850"/>
              </a:xfrm>
            </p:grpSpPr>
            <p:grpSp>
              <p:nvGrpSpPr>
                <p:cNvPr id="93440" name="Group 58"/>
                <p:cNvGrpSpPr>
                  <a:grpSpLocks/>
                </p:cNvGrpSpPr>
                <p:nvPr/>
              </p:nvGrpSpPr>
              <p:grpSpPr bwMode="auto">
                <a:xfrm>
                  <a:off x="-1318" y="2593"/>
                  <a:ext cx="92" cy="154"/>
                  <a:chOff x="-1318" y="2593"/>
                  <a:chExt cx="92" cy="154"/>
                </a:xfrm>
              </p:grpSpPr>
              <p:sp>
                <p:nvSpPr>
                  <p:cNvPr id="93445" name="Freeform 59"/>
                  <p:cNvSpPr>
                    <a:spLocks/>
                  </p:cNvSpPr>
                  <p:nvPr/>
                </p:nvSpPr>
                <p:spPr bwMode="auto">
                  <a:xfrm>
                    <a:off x="-1316" y="2602"/>
                    <a:ext cx="85" cy="145"/>
                  </a:xfrm>
                  <a:custGeom>
                    <a:avLst/>
                    <a:gdLst>
                      <a:gd name="T0" fmla="*/ 0 w 171"/>
                      <a:gd name="T1" fmla="*/ 62 h 291"/>
                      <a:gd name="T2" fmla="*/ 3 w 171"/>
                      <a:gd name="T3" fmla="*/ 74 h 291"/>
                      <a:gd name="T4" fmla="*/ 6 w 171"/>
                      <a:gd name="T5" fmla="*/ 82 h 291"/>
                      <a:gd name="T6" fmla="*/ 9 w 171"/>
                      <a:gd name="T7" fmla="*/ 88 h 291"/>
                      <a:gd name="T8" fmla="*/ 14 w 171"/>
                      <a:gd name="T9" fmla="*/ 87 h 291"/>
                      <a:gd name="T10" fmla="*/ 15 w 171"/>
                      <a:gd name="T11" fmla="*/ 87 h 291"/>
                      <a:gd name="T12" fmla="*/ 15 w 171"/>
                      <a:gd name="T13" fmla="*/ 116 h 291"/>
                      <a:gd name="T14" fmla="*/ 42 w 171"/>
                      <a:gd name="T15" fmla="*/ 145 h 291"/>
                      <a:gd name="T16" fmla="*/ 67 w 171"/>
                      <a:gd name="T17" fmla="*/ 123 h 291"/>
                      <a:gd name="T18" fmla="*/ 68 w 171"/>
                      <a:gd name="T19" fmla="*/ 116 h 291"/>
                      <a:gd name="T20" fmla="*/ 71 w 171"/>
                      <a:gd name="T21" fmla="*/ 110 h 291"/>
                      <a:gd name="T22" fmla="*/ 74 w 171"/>
                      <a:gd name="T23" fmla="*/ 104 h 291"/>
                      <a:gd name="T24" fmla="*/ 77 w 171"/>
                      <a:gd name="T25" fmla="*/ 92 h 291"/>
                      <a:gd name="T26" fmla="*/ 83 w 171"/>
                      <a:gd name="T27" fmla="*/ 79 h 291"/>
                      <a:gd name="T28" fmla="*/ 84 w 171"/>
                      <a:gd name="T29" fmla="*/ 68 h 291"/>
                      <a:gd name="T30" fmla="*/ 85 w 171"/>
                      <a:gd name="T31" fmla="*/ 43 h 291"/>
                      <a:gd name="T32" fmla="*/ 85 w 171"/>
                      <a:gd name="T33" fmla="*/ 33 h 291"/>
                      <a:gd name="T34" fmla="*/ 83 w 171"/>
                      <a:gd name="T35" fmla="*/ 22 h 291"/>
                      <a:gd name="T36" fmla="*/ 78 w 171"/>
                      <a:gd name="T37" fmla="*/ 13 h 291"/>
                      <a:gd name="T38" fmla="*/ 68 w 171"/>
                      <a:gd name="T39" fmla="*/ 5 h 291"/>
                      <a:gd name="T40" fmla="*/ 57 w 171"/>
                      <a:gd name="T41" fmla="*/ 2 h 291"/>
                      <a:gd name="T42" fmla="*/ 45 w 171"/>
                      <a:gd name="T43" fmla="*/ 0 h 291"/>
                      <a:gd name="T44" fmla="*/ 33 w 171"/>
                      <a:gd name="T45" fmla="*/ 1 h 291"/>
                      <a:gd name="T46" fmla="*/ 24 w 171"/>
                      <a:gd name="T47" fmla="*/ 5 h 291"/>
                      <a:gd name="T48" fmla="*/ 16 w 171"/>
                      <a:gd name="T49" fmla="*/ 11 h 291"/>
                      <a:gd name="T50" fmla="*/ 10 w 171"/>
                      <a:gd name="T51" fmla="*/ 17 h 291"/>
                      <a:gd name="T52" fmla="*/ 6 w 171"/>
                      <a:gd name="T53" fmla="*/ 24 h 291"/>
                      <a:gd name="T54" fmla="*/ 3 w 171"/>
                      <a:gd name="T55" fmla="*/ 32 h 291"/>
                      <a:gd name="T56" fmla="*/ 2 w 171"/>
                      <a:gd name="T57" fmla="*/ 40 h 291"/>
                      <a:gd name="T58" fmla="*/ 1 w 171"/>
                      <a:gd name="T59" fmla="*/ 50 h 291"/>
                      <a:gd name="T60" fmla="*/ 2 w 171"/>
                      <a:gd name="T61" fmla="*/ 58 h 291"/>
                      <a:gd name="T62" fmla="*/ 0 w 171"/>
                      <a:gd name="T63" fmla="*/ 62 h 2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1" h="291">
                        <a:moveTo>
                          <a:pt x="0" y="124"/>
                        </a:moveTo>
                        <a:lnTo>
                          <a:pt x="7" y="149"/>
                        </a:lnTo>
                        <a:lnTo>
                          <a:pt x="13" y="164"/>
                        </a:lnTo>
                        <a:lnTo>
                          <a:pt x="19" y="176"/>
                        </a:lnTo>
                        <a:lnTo>
                          <a:pt x="29" y="175"/>
                        </a:lnTo>
                        <a:lnTo>
                          <a:pt x="31" y="175"/>
                        </a:lnTo>
                        <a:lnTo>
                          <a:pt x="31" y="232"/>
                        </a:lnTo>
                        <a:lnTo>
                          <a:pt x="85" y="291"/>
                        </a:lnTo>
                        <a:lnTo>
                          <a:pt x="134" y="247"/>
                        </a:lnTo>
                        <a:lnTo>
                          <a:pt x="136" y="232"/>
                        </a:lnTo>
                        <a:lnTo>
                          <a:pt x="142" y="220"/>
                        </a:lnTo>
                        <a:lnTo>
                          <a:pt x="149" y="208"/>
                        </a:lnTo>
                        <a:lnTo>
                          <a:pt x="155" y="184"/>
                        </a:lnTo>
                        <a:lnTo>
                          <a:pt x="166" y="159"/>
                        </a:lnTo>
                        <a:lnTo>
                          <a:pt x="168" y="136"/>
                        </a:lnTo>
                        <a:lnTo>
                          <a:pt x="170" y="87"/>
                        </a:lnTo>
                        <a:lnTo>
                          <a:pt x="171" y="66"/>
                        </a:lnTo>
                        <a:lnTo>
                          <a:pt x="167" y="45"/>
                        </a:lnTo>
                        <a:lnTo>
                          <a:pt x="156" y="27"/>
                        </a:lnTo>
                        <a:lnTo>
                          <a:pt x="137" y="11"/>
                        </a:lnTo>
                        <a:lnTo>
                          <a:pt x="115" y="4"/>
                        </a:lnTo>
                        <a:lnTo>
                          <a:pt x="91" y="0"/>
                        </a:lnTo>
                        <a:lnTo>
                          <a:pt x="67" y="3"/>
                        </a:lnTo>
                        <a:lnTo>
                          <a:pt x="49" y="10"/>
                        </a:lnTo>
                        <a:lnTo>
                          <a:pt x="33" y="22"/>
                        </a:lnTo>
                        <a:lnTo>
                          <a:pt x="20" y="35"/>
                        </a:lnTo>
                        <a:lnTo>
                          <a:pt x="13" y="48"/>
                        </a:lnTo>
                        <a:lnTo>
                          <a:pt x="6" y="65"/>
                        </a:lnTo>
                        <a:lnTo>
                          <a:pt x="4" y="81"/>
                        </a:lnTo>
                        <a:lnTo>
                          <a:pt x="2" y="101"/>
                        </a:lnTo>
                        <a:lnTo>
                          <a:pt x="5" y="116"/>
                        </a:lnTo>
                        <a:lnTo>
                          <a:pt x="0" y="124"/>
                        </a:lnTo>
                        <a:close/>
                      </a:path>
                    </a:pathLst>
                  </a:custGeom>
                  <a:solidFill>
                    <a:srgbClr val="FF9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46" name="Freeform 60"/>
                  <p:cNvSpPr>
                    <a:spLocks/>
                  </p:cNvSpPr>
                  <p:nvPr/>
                </p:nvSpPr>
                <p:spPr bwMode="auto">
                  <a:xfrm>
                    <a:off x="-1316" y="2612"/>
                    <a:ext cx="60" cy="134"/>
                  </a:xfrm>
                  <a:custGeom>
                    <a:avLst/>
                    <a:gdLst>
                      <a:gd name="T0" fmla="*/ 9 w 120"/>
                      <a:gd name="T1" fmla="*/ 10 h 268"/>
                      <a:gd name="T2" fmla="*/ 13 w 120"/>
                      <a:gd name="T3" fmla="*/ 5 h 268"/>
                      <a:gd name="T4" fmla="*/ 17 w 120"/>
                      <a:gd name="T5" fmla="*/ 0 h 268"/>
                      <a:gd name="T6" fmla="*/ 34 w 120"/>
                      <a:gd name="T7" fmla="*/ 16 h 268"/>
                      <a:gd name="T8" fmla="*/ 35 w 120"/>
                      <a:gd name="T9" fmla="*/ 39 h 268"/>
                      <a:gd name="T10" fmla="*/ 51 w 120"/>
                      <a:gd name="T11" fmla="*/ 43 h 268"/>
                      <a:gd name="T12" fmla="*/ 58 w 120"/>
                      <a:gd name="T13" fmla="*/ 43 h 268"/>
                      <a:gd name="T14" fmla="*/ 60 w 120"/>
                      <a:gd name="T15" fmla="*/ 73 h 268"/>
                      <a:gd name="T16" fmla="*/ 56 w 120"/>
                      <a:gd name="T17" fmla="*/ 72 h 268"/>
                      <a:gd name="T18" fmla="*/ 53 w 120"/>
                      <a:gd name="T19" fmla="*/ 75 h 268"/>
                      <a:gd name="T20" fmla="*/ 53 w 120"/>
                      <a:gd name="T21" fmla="*/ 48 h 268"/>
                      <a:gd name="T22" fmla="*/ 36 w 120"/>
                      <a:gd name="T23" fmla="*/ 52 h 268"/>
                      <a:gd name="T24" fmla="*/ 31 w 120"/>
                      <a:gd name="T25" fmla="*/ 55 h 268"/>
                      <a:gd name="T26" fmla="*/ 27 w 120"/>
                      <a:gd name="T27" fmla="*/ 62 h 268"/>
                      <a:gd name="T28" fmla="*/ 35 w 120"/>
                      <a:gd name="T29" fmla="*/ 73 h 268"/>
                      <a:gd name="T30" fmla="*/ 29 w 120"/>
                      <a:gd name="T31" fmla="*/ 78 h 268"/>
                      <a:gd name="T32" fmla="*/ 29 w 120"/>
                      <a:gd name="T33" fmla="*/ 99 h 268"/>
                      <a:gd name="T34" fmla="*/ 36 w 120"/>
                      <a:gd name="T35" fmla="*/ 103 h 268"/>
                      <a:gd name="T36" fmla="*/ 47 w 120"/>
                      <a:gd name="T37" fmla="*/ 108 h 268"/>
                      <a:gd name="T38" fmla="*/ 42 w 120"/>
                      <a:gd name="T39" fmla="*/ 134 h 268"/>
                      <a:gd name="T40" fmla="*/ 16 w 120"/>
                      <a:gd name="T41" fmla="*/ 106 h 268"/>
                      <a:gd name="T42" fmla="*/ 16 w 120"/>
                      <a:gd name="T43" fmla="*/ 77 h 268"/>
                      <a:gd name="T44" fmla="*/ 9 w 120"/>
                      <a:gd name="T45" fmla="*/ 77 h 268"/>
                      <a:gd name="T46" fmla="*/ 0 w 120"/>
                      <a:gd name="T47" fmla="*/ 53 h 268"/>
                      <a:gd name="T48" fmla="*/ 2 w 120"/>
                      <a:gd name="T49" fmla="*/ 49 h 268"/>
                      <a:gd name="T50" fmla="*/ 1 w 120"/>
                      <a:gd name="T51" fmla="*/ 40 h 268"/>
                      <a:gd name="T52" fmla="*/ 2 w 120"/>
                      <a:gd name="T53" fmla="*/ 34 h 268"/>
                      <a:gd name="T54" fmla="*/ 2 w 120"/>
                      <a:gd name="T55" fmla="*/ 28 h 268"/>
                      <a:gd name="T56" fmla="*/ 4 w 120"/>
                      <a:gd name="T57" fmla="*/ 19 h 268"/>
                      <a:gd name="T58" fmla="*/ 9 w 120"/>
                      <a:gd name="T59" fmla="*/ 10 h 26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0" h="268">
                        <a:moveTo>
                          <a:pt x="18" y="20"/>
                        </a:moveTo>
                        <a:lnTo>
                          <a:pt x="25" y="9"/>
                        </a:lnTo>
                        <a:lnTo>
                          <a:pt x="34" y="0"/>
                        </a:lnTo>
                        <a:lnTo>
                          <a:pt x="67" y="32"/>
                        </a:lnTo>
                        <a:lnTo>
                          <a:pt x="69" y="77"/>
                        </a:lnTo>
                        <a:lnTo>
                          <a:pt x="102" y="85"/>
                        </a:lnTo>
                        <a:lnTo>
                          <a:pt x="115" y="86"/>
                        </a:lnTo>
                        <a:lnTo>
                          <a:pt x="120" y="146"/>
                        </a:lnTo>
                        <a:lnTo>
                          <a:pt x="111" y="143"/>
                        </a:lnTo>
                        <a:lnTo>
                          <a:pt x="105" y="150"/>
                        </a:lnTo>
                        <a:lnTo>
                          <a:pt x="105" y="96"/>
                        </a:lnTo>
                        <a:lnTo>
                          <a:pt x="71" y="103"/>
                        </a:lnTo>
                        <a:lnTo>
                          <a:pt x="61" y="109"/>
                        </a:lnTo>
                        <a:lnTo>
                          <a:pt x="54" y="123"/>
                        </a:lnTo>
                        <a:lnTo>
                          <a:pt x="69" y="146"/>
                        </a:lnTo>
                        <a:lnTo>
                          <a:pt x="57" y="156"/>
                        </a:lnTo>
                        <a:lnTo>
                          <a:pt x="57" y="197"/>
                        </a:lnTo>
                        <a:lnTo>
                          <a:pt x="72" y="205"/>
                        </a:lnTo>
                        <a:lnTo>
                          <a:pt x="93" y="215"/>
                        </a:lnTo>
                        <a:lnTo>
                          <a:pt x="83" y="268"/>
                        </a:lnTo>
                        <a:lnTo>
                          <a:pt x="31" y="212"/>
                        </a:lnTo>
                        <a:lnTo>
                          <a:pt x="31" y="154"/>
                        </a:lnTo>
                        <a:lnTo>
                          <a:pt x="18" y="154"/>
                        </a:lnTo>
                        <a:lnTo>
                          <a:pt x="0" y="105"/>
                        </a:lnTo>
                        <a:lnTo>
                          <a:pt x="4" y="97"/>
                        </a:lnTo>
                        <a:lnTo>
                          <a:pt x="2" y="79"/>
                        </a:lnTo>
                        <a:lnTo>
                          <a:pt x="4" y="68"/>
                        </a:lnTo>
                        <a:lnTo>
                          <a:pt x="4" y="55"/>
                        </a:lnTo>
                        <a:lnTo>
                          <a:pt x="8" y="37"/>
                        </a:lnTo>
                        <a:lnTo>
                          <a:pt x="18" y="20"/>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47" name="Freeform 61"/>
                  <p:cNvSpPr>
                    <a:spLocks/>
                  </p:cNvSpPr>
                  <p:nvPr/>
                </p:nvSpPr>
                <p:spPr bwMode="auto">
                  <a:xfrm>
                    <a:off x="-1318" y="2593"/>
                    <a:ext cx="92" cy="80"/>
                  </a:xfrm>
                  <a:custGeom>
                    <a:avLst/>
                    <a:gdLst>
                      <a:gd name="T0" fmla="*/ 1 w 184"/>
                      <a:gd name="T1" fmla="*/ 65 h 159"/>
                      <a:gd name="T2" fmla="*/ 0 w 184"/>
                      <a:gd name="T3" fmla="*/ 55 h 159"/>
                      <a:gd name="T4" fmla="*/ 2 w 184"/>
                      <a:gd name="T5" fmla="*/ 42 h 159"/>
                      <a:gd name="T6" fmla="*/ 4 w 184"/>
                      <a:gd name="T7" fmla="*/ 31 h 159"/>
                      <a:gd name="T8" fmla="*/ 8 w 184"/>
                      <a:gd name="T9" fmla="*/ 22 h 159"/>
                      <a:gd name="T10" fmla="*/ 12 w 184"/>
                      <a:gd name="T11" fmla="*/ 14 h 159"/>
                      <a:gd name="T12" fmla="*/ 20 w 184"/>
                      <a:gd name="T13" fmla="*/ 11 h 159"/>
                      <a:gd name="T14" fmla="*/ 25 w 184"/>
                      <a:gd name="T15" fmla="*/ 8 h 159"/>
                      <a:gd name="T16" fmla="*/ 33 w 184"/>
                      <a:gd name="T17" fmla="*/ 4 h 159"/>
                      <a:gd name="T18" fmla="*/ 42 w 184"/>
                      <a:gd name="T19" fmla="*/ 0 h 159"/>
                      <a:gd name="T20" fmla="*/ 52 w 184"/>
                      <a:gd name="T21" fmla="*/ 0 h 159"/>
                      <a:gd name="T22" fmla="*/ 63 w 184"/>
                      <a:gd name="T23" fmla="*/ 2 h 159"/>
                      <a:gd name="T24" fmla="*/ 70 w 184"/>
                      <a:gd name="T25" fmla="*/ 6 h 159"/>
                      <a:gd name="T26" fmla="*/ 75 w 184"/>
                      <a:gd name="T27" fmla="*/ 10 h 159"/>
                      <a:gd name="T28" fmla="*/ 83 w 184"/>
                      <a:gd name="T29" fmla="*/ 17 h 159"/>
                      <a:gd name="T30" fmla="*/ 89 w 184"/>
                      <a:gd name="T31" fmla="*/ 23 h 159"/>
                      <a:gd name="T32" fmla="*/ 92 w 184"/>
                      <a:gd name="T33" fmla="*/ 26 h 159"/>
                      <a:gd name="T34" fmla="*/ 89 w 184"/>
                      <a:gd name="T35" fmla="*/ 26 h 159"/>
                      <a:gd name="T36" fmla="*/ 88 w 184"/>
                      <a:gd name="T37" fmla="*/ 29 h 159"/>
                      <a:gd name="T38" fmla="*/ 88 w 184"/>
                      <a:gd name="T39" fmla="*/ 33 h 159"/>
                      <a:gd name="T40" fmla="*/ 88 w 184"/>
                      <a:gd name="T41" fmla="*/ 39 h 159"/>
                      <a:gd name="T42" fmla="*/ 90 w 184"/>
                      <a:gd name="T43" fmla="*/ 47 h 159"/>
                      <a:gd name="T44" fmla="*/ 91 w 184"/>
                      <a:gd name="T45" fmla="*/ 57 h 159"/>
                      <a:gd name="T46" fmla="*/ 86 w 184"/>
                      <a:gd name="T47" fmla="*/ 68 h 159"/>
                      <a:gd name="T48" fmla="*/ 86 w 184"/>
                      <a:gd name="T49" fmla="*/ 53 h 159"/>
                      <a:gd name="T50" fmla="*/ 86 w 184"/>
                      <a:gd name="T51" fmla="*/ 43 h 159"/>
                      <a:gd name="T52" fmla="*/ 83 w 184"/>
                      <a:gd name="T53" fmla="*/ 38 h 159"/>
                      <a:gd name="T54" fmla="*/ 80 w 184"/>
                      <a:gd name="T55" fmla="*/ 35 h 159"/>
                      <a:gd name="T56" fmla="*/ 78 w 184"/>
                      <a:gd name="T57" fmla="*/ 32 h 159"/>
                      <a:gd name="T58" fmla="*/ 75 w 184"/>
                      <a:gd name="T59" fmla="*/ 33 h 159"/>
                      <a:gd name="T60" fmla="*/ 69 w 184"/>
                      <a:gd name="T61" fmla="*/ 35 h 159"/>
                      <a:gd name="T62" fmla="*/ 63 w 184"/>
                      <a:gd name="T63" fmla="*/ 35 h 159"/>
                      <a:gd name="T64" fmla="*/ 56 w 184"/>
                      <a:gd name="T65" fmla="*/ 35 h 159"/>
                      <a:gd name="T66" fmla="*/ 50 w 184"/>
                      <a:gd name="T67" fmla="*/ 35 h 159"/>
                      <a:gd name="T68" fmla="*/ 46 w 184"/>
                      <a:gd name="T69" fmla="*/ 35 h 159"/>
                      <a:gd name="T70" fmla="*/ 49 w 184"/>
                      <a:gd name="T71" fmla="*/ 37 h 159"/>
                      <a:gd name="T72" fmla="*/ 53 w 184"/>
                      <a:gd name="T73" fmla="*/ 38 h 159"/>
                      <a:gd name="T74" fmla="*/ 49 w 184"/>
                      <a:gd name="T75" fmla="*/ 38 h 159"/>
                      <a:gd name="T76" fmla="*/ 42 w 184"/>
                      <a:gd name="T77" fmla="*/ 38 h 159"/>
                      <a:gd name="T78" fmla="*/ 35 w 184"/>
                      <a:gd name="T79" fmla="*/ 37 h 159"/>
                      <a:gd name="T80" fmla="*/ 28 w 184"/>
                      <a:gd name="T81" fmla="*/ 37 h 159"/>
                      <a:gd name="T82" fmla="*/ 24 w 184"/>
                      <a:gd name="T83" fmla="*/ 37 h 159"/>
                      <a:gd name="T84" fmla="*/ 21 w 184"/>
                      <a:gd name="T85" fmla="*/ 37 h 159"/>
                      <a:gd name="T86" fmla="*/ 22 w 184"/>
                      <a:gd name="T87" fmla="*/ 38 h 159"/>
                      <a:gd name="T88" fmla="*/ 24 w 184"/>
                      <a:gd name="T89" fmla="*/ 41 h 159"/>
                      <a:gd name="T90" fmla="*/ 24 w 184"/>
                      <a:gd name="T91" fmla="*/ 46 h 159"/>
                      <a:gd name="T92" fmla="*/ 23 w 184"/>
                      <a:gd name="T93" fmla="*/ 50 h 159"/>
                      <a:gd name="T94" fmla="*/ 19 w 184"/>
                      <a:gd name="T95" fmla="*/ 56 h 159"/>
                      <a:gd name="T96" fmla="*/ 17 w 184"/>
                      <a:gd name="T97" fmla="*/ 62 h 159"/>
                      <a:gd name="T98" fmla="*/ 17 w 184"/>
                      <a:gd name="T99" fmla="*/ 68 h 159"/>
                      <a:gd name="T100" fmla="*/ 17 w 184"/>
                      <a:gd name="T101" fmla="*/ 76 h 159"/>
                      <a:gd name="T102" fmla="*/ 18 w 184"/>
                      <a:gd name="T103" fmla="*/ 80 h 159"/>
                      <a:gd name="T104" fmla="*/ 13 w 184"/>
                      <a:gd name="T105" fmla="*/ 74 h 159"/>
                      <a:gd name="T106" fmla="*/ 6 w 184"/>
                      <a:gd name="T107" fmla="*/ 68 h 159"/>
                      <a:gd name="T108" fmla="*/ 4 w 184"/>
                      <a:gd name="T109" fmla="*/ 68 h 159"/>
                      <a:gd name="T110" fmla="*/ 3 w 184"/>
                      <a:gd name="T111" fmla="*/ 73 h 159"/>
                      <a:gd name="T112" fmla="*/ 1 w 184"/>
                      <a:gd name="T113" fmla="*/ 65 h 1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84" h="159">
                        <a:moveTo>
                          <a:pt x="2" y="130"/>
                        </a:moveTo>
                        <a:lnTo>
                          <a:pt x="0" y="110"/>
                        </a:lnTo>
                        <a:lnTo>
                          <a:pt x="4" y="83"/>
                        </a:lnTo>
                        <a:lnTo>
                          <a:pt x="8" y="61"/>
                        </a:lnTo>
                        <a:lnTo>
                          <a:pt x="15" y="44"/>
                        </a:lnTo>
                        <a:lnTo>
                          <a:pt x="24" y="28"/>
                        </a:lnTo>
                        <a:lnTo>
                          <a:pt x="40" y="22"/>
                        </a:lnTo>
                        <a:lnTo>
                          <a:pt x="49" y="15"/>
                        </a:lnTo>
                        <a:lnTo>
                          <a:pt x="65" y="8"/>
                        </a:lnTo>
                        <a:lnTo>
                          <a:pt x="83" y="0"/>
                        </a:lnTo>
                        <a:lnTo>
                          <a:pt x="104" y="0"/>
                        </a:lnTo>
                        <a:lnTo>
                          <a:pt x="126" y="4"/>
                        </a:lnTo>
                        <a:lnTo>
                          <a:pt x="139" y="11"/>
                        </a:lnTo>
                        <a:lnTo>
                          <a:pt x="150" y="20"/>
                        </a:lnTo>
                        <a:lnTo>
                          <a:pt x="166" y="33"/>
                        </a:lnTo>
                        <a:lnTo>
                          <a:pt x="177" y="45"/>
                        </a:lnTo>
                        <a:lnTo>
                          <a:pt x="184" y="51"/>
                        </a:lnTo>
                        <a:lnTo>
                          <a:pt x="177" y="52"/>
                        </a:lnTo>
                        <a:lnTo>
                          <a:pt x="176" y="57"/>
                        </a:lnTo>
                        <a:lnTo>
                          <a:pt x="176" y="65"/>
                        </a:lnTo>
                        <a:lnTo>
                          <a:pt x="175" y="77"/>
                        </a:lnTo>
                        <a:lnTo>
                          <a:pt x="180" y="94"/>
                        </a:lnTo>
                        <a:lnTo>
                          <a:pt x="181" y="113"/>
                        </a:lnTo>
                        <a:lnTo>
                          <a:pt x="171" y="135"/>
                        </a:lnTo>
                        <a:lnTo>
                          <a:pt x="172" y="105"/>
                        </a:lnTo>
                        <a:lnTo>
                          <a:pt x="171" y="85"/>
                        </a:lnTo>
                        <a:lnTo>
                          <a:pt x="166" y="75"/>
                        </a:lnTo>
                        <a:lnTo>
                          <a:pt x="159" y="70"/>
                        </a:lnTo>
                        <a:lnTo>
                          <a:pt x="156" y="64"/>
                        </a:lnTo>
                        <a:lnTo>
                          <a:pt x="150" y="65"/>
                        </a:lnTo>
                        <a:lnTo>
                          <a:pt x="138" y="70"/>
                        </a:lnTo>
                        <a:lnTo>
                          <a:pt x="126" y="70"/>
                        </a:lnTo>
                        <a:lnTo>
                          <a:pt x="111" y="70"/>
                        </a:lnTo>
                        <a:lnTo>
                          <a:pt x="99" y="69"/>
                        </a:lnTo>
                        <a:lnTo>
                          <a:pt x="91" y="69"/>
                        </a:lnTo>
                        <a:lnTo>
                          <a:pt x="98" y="73"/>
                        </a:lnTo>
                        <a:lnTo>
                          <a:pt x="105" y="75"/>
                        </a:lnTo>
                        <a:lnTo>
                          <a:pt x="97" y="76"/>
                        </a:lnTo>
                        <a:lnTo>
                          <a:pt x="83" y="75"/>
                        </a:lnTo>
                        <a:lnTo>
                          <a:pt x="70" y="74"/>
                        </a:lnTo>
                        <a:lnTo>
                          <a:pt x="56" y="73"/>
                        </a:lnTo>
                        <a:lnTo>
                          <a:pt x="47" y="73"/>
                        </a:lnTo>
                        <a:lnTo>
                          <a:pt x="41" y="73"/>
                        </a:lnTo>
                        <a:lnTo>
                          <a:pt x="44" y="75"/>
                        </a:lnTo>
                        <a:lnTo>
                          <a:pt x="47" y="81"/>
                        </a:lnTo>
                        <a:lnTo>
                          <a:pt x="47" y="91"/>
                        </a:lnTo>
                        <a:lnTo>
                          <a:pt x="45" y="100"/>
                        </a:lnTo>
                        <a:lnTo>
                          <a:pt x="38" y="111"/>
                        </a:lnTo>
                        <a:lnTo>
                          <a:pt x="34" y="123"/>
                        </a:lnTo>
                        <a:lnTo>
                          <a:pt x="33" y="136"/>
                        </a:lnTo>
                        <a:lnTo>
                          <a:pt x="34" y="152"/>
                        </a:lnTo>
                        <a:lnTo>
                          <a:pt x="35" y="159"/>
                        </a:lnTo>
                        <a:lnTo>
                          <a:pt x="26" y="147"/>
                        </a:lnTo>
                        <a:lnTo>
                          <a:pt x="12" y="135"/>
                        </a:lnTo>
                        <a:lnTo>
                          <a:pt x="8" y="136"/>
                        </a:lnTo>
                        <a:lnTo>
                          <a:pt x="5" y="146"/>
                        </a:lnTo>
                        <a:lnTo>
                          <a:pt x="2" y="1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3441" name="Group 62"/>
                <p:cNvGrpSpPr>
                  <a:grpSpLocks/>
                </p:cNvGrpSpPr>
                <p:nvPr/>
              </p:nvGrpSpPr>
              <p:grpSpPr bwMode="auto">
                <a:xfrm>
                  <a:off x="-1396" y="3379"/>
                  <a:ext cx="252" cy="64"/>
                  <a:chOff x="-1396" y="3379"/>
                  <a:chExt cx="252" cy="64"/>
                </a:xfrm>
              </p:grpSpPr>
              <p:sp>
                <p:nvSpPr>
                  <p:cNvPr id="93443" name="Freeform 63"/>
                  <p:cNvSpPr>
                    <a:spLocks/>
                  </p:cNvSpPr>
                  <p:nvPr/>
                </p:nvSpPr>
                <p:spPr bwMode="auto">
                  <a:xfrm>
                    <a:off x="-1396" y="3379"/>
                    <a:ext cx="110" cy="64"/>
                  </a:xfrm>
                  <a:custGeom>
                    <a:avLst/>
                    <a:gdLst>
                      <a:gd name="T0" fmla="*/ 53 w 220"/>
                      <a:gd name="T1" fmla="*/ 9 h 129"/>
                      <a:gd name="T2" fmla="*/ 39 w 220"/>
                      <a:gd name="T3" fmla="*/ 19 h 129"/>
                      <a:gd name="T4" fmla="*/ 22 w 220"/>
                      <a:gd name="T5" fmla="*/ 32 h 129"/>
                      <a:gd name="T6" fmla="*/ 9 w 220"/>
                      <a:gd name="T7" fmla="*/ 39 h 129"/>
                      <a:gd name="T8" fmla="*/ 2 w 220"/>
                      <a:gd name="T9" fmla="*/ 44 h 129"/>
                      <a:gd name="T10" fmla="*/ 0 w 220"/>
                      <a:gd name="T11" fmla="*/ 56 h 129"/>
                      <a:gd name="T12" fmla="*/ 8 w 220"/>
                      <a:gd name="T13" fmla="*/ 61 h 129"/>
                      <a:gd name="T14" fmla="*/ 23 w 220"/>
                      <a:gd name="T15" fmla="*/ 63 h 129"/>
                      <a:gd name="T16" fmla="*/ 38 w 220"/>
                      <a:gd name="T17" fmla="*/ 64 h 129"/>
                      <a:gd name="T18" fmla="*/ 53 w 220"/>
                      <a:gd name="T19" fmla="*/ 63 h 129"/>
                      <a:gd name="T20" fmla="*/ 63 w 220"/>
                      <a:gd name="T21" fmla="*/ 56 h 129"/>
                      <a:gd name="T22" fmla="*/ 81 w 220"/>
                      <a:gd name="T23" fmla="*/ 48 h 129"/>
                      <a:gd name="T24" fmla="*/ 109 w 220"/>
                      <a:gd name="T25" fmla="*/ 41 h 129"/>
                      <a:gd name="T26" fmla="*/ 110 w 220"/>
                      <a:gd name="T27" fmla="*/ 16 h 129"/>
                      <a:gd name="T28" fmla="*/ 107 w 220"/>
                      <a:gd name="T29" fmla="*/ 0 h 129"/>
                      <a:gd name="T30" fmla="*/ 53 w 220"/>
                      <a:gd name="T31" fmla="*/ 9 h 1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0" h="129">
                        <a:moveTo>
                          <a:pt x="105" y="18"/>
                        </a:moveTo>
                        <a:lnTo>
                          <a:pt x="78" y="39"/>
                        </a:lnTo>
                        <a:lnTo>
                          <a:pt x="44" y="64"/>
                        </a:lnTo>
                        <a:lnTo>
                          <a:pt x="18" y="79"/>
                        </a:lnTo>
                        <a:lnTo>
                          <a:pt x="3" y="89"/>
                        </a:lnTo>
                        <a:lnTo>
                          <a:pt x="0" y="112"/>
                        </a:lnTo>
                        <a:lnTo>
                          <a:pt x="15" y="122"/>
                        </a:lnTo>
                        <a:lnTo>
                          <a:pt x="46" y="127"/>
                        </a:lnTo>
                        <a:lnTo>
                          <a:pt x="76" y="129"/>
                        </a:lnTo>
                        <a:lnTo>
                          <a:pt x="105" y="127"/>
                        </a:lnTo>
                        <a:lnTo>
                          <a:pt x="125" y="112"/>
                        </a:lnTo>
                        <a:lnTo>
                          <a:pt x="161" y="97"/>
                        </a:lnTo>
                        <a:lnTo>
                          <a:pt x="217" y="82"/>
                        </a:lnTo>
                        <a:lnTo>
                          <a:pt x="220" y="33"/>
                        </a:lnTo>
                        <a:lnTo>
                          <a:pt x="213" y="0"/>
                        </a:lnTo>
                        <a:lnTo>
                          <a:pt x="105" y="18"/>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44" name="Freeform 64"/>
                  <p:cNvSpPr>
                    <a:spLocks/>
                  </p:cNvSpPr>
                  <p:nvPr/>
                </p:nvSpPr>
                <p:spPr bwMode="auto">
                  <a:xfrm>
                    <a:off x="-1259" y="3384"/>
                    <a:ext cx="115" cy="54"/>
                  </a:xfrm>
                  <a:custGeom>
                    <a:avLst/>
                    <a:gdLst>
                      <a:gd name="T0" fmla="*/ 3 w 230"/>
                      <a:gd name="T1" fmla="*/ 0 h 109"/>
                      <a:gd name="T2" fmla="*/ 0 w 230"/>
                      <a:gd name="T3" fmla="*/ 21 h 109"/>
                      <a:gd name="T4" fmla="*/ 3 w 230"/>
                      <a:gd name="T5" fmla="*/ 38 h 109"/>
                      <a:gd name="T6" fmla="*/ 29 w 230"/>
                      <a:gd name="T7" fmla="*/ 44 h 109"/>
                      <a:gd name="T8" fmla="*/ 42 w 230"/>
                      <a:gd name="T9" fmla="*/ 44 h 109"/>
                      <a:gd name="T10" fmla="*/ 62 w 230"/>
                      <a:gd name="T11" fmla="*/ 49 h 109"/>
                      <a:gd name="T12" fmla="*/ 84 w 230"/>
                      <a:gd name="T13" fmla="*/ 53 h 109"/>
                      <a:gd name="T14" fmla="*/ 115 w 230"/>
                      <a:gd name="T15" fmla="*/ 54 h 109"/>
                      <a:gd name="T16" fmla="*/ 115 w 230"/>
                      <a:gd name="T17" fmla="*/ 47 h 109"/>
                      <a:gd name="T18" fmla="*/ 115 w 230"/>
                      <a:gd name="T19" fmla="*/ 38 h 109"/>
                      <a:gd name="T20" fmla="*/ 91 w 230"/>
                      <a:gd name="T21" fmla="*/ 26 h 109"/>
                      <a:gd name="T22" fmla="*/ 65 w 230"/>
                      <a:gd name="T23" fmla="*/ 11 h 109"/>
                      <a:gd name="T24" fmla="*/ 50 w 230"/>
                      <a:gd name="T25" fmla="*/ 0 h 109"/>
                      <a:gd name="T26" fmla="*/ 3 w 230"/>
                      <a:gd name="T27" fmla="*/ 0 h 1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0" h="109">
                        <a:moveTo>
                          <a:pt x="5" y="1"/>
                        </a:moveTo>
                        <a:lnTo>
                          <a:pt x="0" y="43"/>
                        </a:lnTo>
                        <a:lnTo>
                          <a:pt x="5" y="76"/>
                        </a:lnTo>
                        <a:lnTo>
                          <a:pt x="58" y="88"/>
                        </a:lnTo>
                        <a:lnTo>
                          <a:pt x="84" y="88"/>
                        </a:lnTo>
                        <a:lnTo>
                          <a:pt x="123" y="99"/>
                        </a:lnTo>
                        <a:lnTo>
                          <a:pt x="167" y="106"/>
                        </a:lnTo>
                        <a:lnTo>
                          <a:pt x="229" y="109"/>
                        </a:lnTo>
                        <a:lnTo>
                          <a:pt x="230" y="94"/>
                        </a:lnTo>
                        <a:lnTo>
                          <a:pt x="230" y="77"/>
                        </a:lnTo>
                        <a:lnTo>
                          <a:pt x="182" y="52"/>
                        </a:lnTo>
                        <a:lnTo>
                          <a:pt x="130" y="23"/>
                        </a:lnTo>
                        <a:lnTo>
                          <a:pt x="99" y="0"/>
                        </a:lnTo>
                        <a:lnTo>
                          <a:pt x="5" y="1"/>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3442" name="Freeform 65"/>
                <p:cNvSpPr>
                  <a:spLocks/>
                </p:cNvSpPr>
                <p:nvPr/>
              </p:nvSpPr>
              <p:spPr bwMode="auto">
                <a:xfrm>
                  <a:off x="-1352" y="2954"/>
                  <a:ext cx="171" cy="448"/>
                </a:xfrm>
                <a:custGeom>
                  <a:avLst/>
                  <a:gdLst>
                    <a:gd name="T0" fmla="*/ 5 w 343"/>
                    <a:gd name="T1" fmla="*/ 0 h 895"/>
                    <a:gd name="T2" fmla="*/ 0 w 343"/>
                    <a:gd name="T3" fmla="*/ 40 h 895"/>
                    <a:gd name="T4" fmla="*/ 0 w 343"/>
                    <a:gd name="T5" fmla="*/ 101 h 895"/>
                    <a:gd name="T6" fmla="*/ 0 w 343"/>
                    <a:gd name="T7" fmla="*/ 173 h 895"/>
                    <a:gd name="T8" fmla="*/ 5 w 343"/>
                    <a:gd name="T9" fmla="*/ 216 h 895"/>
                    <a:gd name="T10" fmla="*/ 5 w 343"/>
                    <a:gd name="T11" fmla="*/ 234 h 895"/>
                    <a:gd name="T12" fmla="*/ 2 w 343"/>
                    <a:gd name="T13" fmla="*/ 303 h 895"/>
                    <a:gd name="T14" fmla="*/ 3 w 343"/>
                    <a:gd name="T15" fmla="*/ 352 h 895"/>
                    <a:gd name="T16" fmla="*/ 7 w 343"/>
                    <a:gd name="T17" fmla="*/ 419 h 895"/>
                    <a:gd name="T18" fmla="*/ 7 w 343"/>
                    <a:gd name="T19" fmla="*/ 437 h 895"/>
                    <a:gd name="T20" fmla="*/ 18 w 343"/>
                    <a:gd name="T21" fmla="*/ 446 h 895"/>
                    <a:gd name="T22" fmla="*/ 61 w 343"/>
                    <a:gd name="T23" fmla="*/ 435 h 895"/>
                    <a:gd name="T24" fmla="*/ 74 w 343"/>
                    <a:gd name="T25" fmla="*/ 292 h 895"/>
                    <a:gd name="T26" fmla="*/ 77 w 343"/>
                    <a:gd name="T27" fmla="*/ 202 h 895"/>
                    <a:gd name="T28" fmla="*/ 83 w 343"/>
                    <a:gd name="T29" fmla="*/ 123 h 895"/>
                    <a:gd name="T30" fmla="*/ 88 w 343"/>
                    <a:gd name="T31" fmla="*/ 249 h 895"/>
                    <a:gd name="T32" fmla="*/ 94 w 343"/>
                    <a:gd name="T33" fmla="*/ 433 h 895"/>
                    <a:gd name="T34" fmla="*/ 137 w 343"/>
                    <a:gd name="T35" fmla="*/ 448 h 895"/>
                    <a:gd name="T36" fmla="*/ 146 w 343"/>
                    <a:gd name="T37" fmla="*/ 437 h 895"/>
                    <a:gd name="T38" fmla="*/ 157 w 343"/>
                    <a:gd name="T39" fmla="*/ 274 h 895"/>
                    <a:gd name="T40" fmla="*/ 159 w 343"/>
                    <a:gd name="T41" fmla="*/ 195 h 895"/>
                    <a:gd name="T42" fmla="*/ 171 w 343"/>
                    <a:gd name="T43" fmla="*/ 22 h 895"/>
                    <a:gd name="T44" fmla="*/ 168 w 343"/>
                    <a:gd name="T45" fmla="*/ 2 h 895"/>
                    <a:gd name="T46" fmla="*/ 5 w 343"/>
                    <a:gd name="T47" fmla="*/ 0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43" h="895">
                      <a:moveTo>
                        <a:pt x="11" y="0"/>
                      </a:moveTo>
                      <a:lnTo>
                        <a:pt x="0" y="79"/>
                      </a:lnTo>
                      <a:lnTo>
                        <a:pt x="0" y="202"/>
                      </a:lnTo>
                      <a:lnTo>
                        <a:pt x="0" y="346"/>
                      </a:lnTo>
                      <a:lnTo>
                        <a:pt x="11" y="432"/>
                      </a:lnTo>
                      <a:lnTo>
                        <a:pt x="11" y="468"/>
                      </a:lnTo>
                      <a:lnTo>
                        <a:pt x="4" y="605"/>
                      </a:lnTo>
                      <a:lnTo>
                        <a:pt x="7" y="703"/>
                      </a:lnTo>
                      <a:lnTo>
                        <a:pt x="14" y="837"/>
                      </a:lnTo>
                      <a:lnTo>
                        <a:pt x="14" y="873"/>
                      </a:lnTo>
                      <a:lnTo>
                        <a:pt x="36" y="891"/>
                      </a:lnTo>
                      <a:lnTo>
                        <a:pt x="123" y="870"/>
                      </a:lnTo>
                      <a:lnTo>
                        <a:pt x="148" y="584"/>
                      </a:lnTo>
                      <a:lnTo>
                        <a:pt x="155" y="403"/>
                      </a:lnTo>
                      <a:lnTo>
                        <a:pt x="166" y="245"/>
                      </a:lnTo>
                      <a:lnTo>
                        <a:pt x="177" y="497"/>
                      </a:lnTo>
                      <a:lnTo>
                        <a:pt x="188" y="866"/>
                      </a:lnTo>
                      <a:lnTo>
                        <a:pt x="274" y="895"/>
                      </a:lnTo>
                      <a:lnTo>
                        <a:pt x="292" y="873"/>
                      </a:lnTo>
                      <a:lnTo>
                        <a:pt x="314" y="548"/>
                      </a:lnTo>
                      <a:lnTo>
                        <a:pt x="318" y="389"/>
                      </a:lnTo>
                      <a:lnTo>
                        <a:pt x="343" y="43"/>
                      </a:lnTo>
                      <a:lnTo>
                        <a:pt x="336" y="3"/>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93237" name="Group 66"/>
            <p:cNvGrpSpPr>
              <a:grpSpLocks/>
            </p:cNvGrpSpPr>
            <p:nvPr/>
          </p:nvGrpSpPr>
          <p:grpSpPr bwMode="auto">
            <a:xfrm>
              <a:off x="-1594" y="2682"/>
              <a:ext cx="286" cy="856"/>
              <a:chOff x="-1581" y="2643"/>
              <a:chExt cx="286" cy="856"/>
            </a:xfrm>
          </p:grpSpPr>
          <p:grpSp>
            <p:nvGrpSpPr>
              <p:cNvPr id="93415" name="Group 67"/>
              <p:cNvGrpSpPr>
                <a:grpSpLocks/>
              </p:cNvGrpSpPr>
              <p:nvPr/>
            </p:nvGrpSpPr>
            <p:grpSpPr bwMode="auto">
              <a:xfrm>
                <a:off x="-1581" y="2753"/>
                <a:ext cx="286" cy="746"/>
                <a:chOff x="-1581" y="2753"/>
                <a:chExt cx="286" cy="746"/>
              </a:xfrm>
            </p:grpSpPr>
            <p:grpSp>
              <p:nvGrpSpPr>
                <p:cNvPr id="93426" name="Group 68"/>
                <p:cNvGrpSpPr>
                  <a:grpSpLocks/>
                </p:cNvGrpSpPr>
                <p:nvPr/>
              </p:nvGrpSpPr>
              <p:grpSpPr bwMode="auto">
                <a:xfrm>
                  <a:off x="-1571" y="3421"/>
                  <a:ext cx="253" cy="78"/>
                  <a:chOff x="-1571" y="3421"/>
                  <a:chExt cx="253" cy="78"/>
                </a:xfrm>
              </p:grpSpPr>
              <p:sp>
                <p:nvSpPr>
                  <p:cNvPr id="93436" name="Freeform 69"/>
                  <p:cNvSpPr>
                    <a:spLocks/>
                  </p:cNvSpPr>
                  <p:nvPr/>
                </p:nvSpPr>
                <p:spPr bwMode="auto">
                  <a:xfrm>
                    <a:off x="-1571" y="3438"/>
                    <a:ext cx="80" cy="61"/>
                  </a:xfrm>
                  <a:custGeom>
                    <a:avLst/>
                    <a:gdLst>
                      <a:gd name="T0" fmla="*/ 30 w 159"/>
                      <a:gd name="T1" fmla="*/ 12 h 123"/>
                      <a:gd name="T2" fmla="*/ 13 w 159"/>
                      <a:gd name="T3" fmla="*/ 29 h 123"/>
                      <a:gd name="T4" fmla="*/ 0 w 159"/>
                      <a:gd name="T5" fmla="*/ 46 h 123"/>
                      <a:gd name="T6" fmla="*/ 2 w 159"/>
                      <a:gd name="T7" fmla="*/ 56 h 123"/>
                      <a:gd name="T8" fmla="*/ 11 w 159"/>
                      <a:gd name="T9" fmla="*/ 61 h 123"/>
                      <a:gd name="T10" fmla="*/ 36 w 159"/>
                      <a:gd name="T11" fmla="*/ 59 h 123"/>
                      <a:gd name="T12" fmla="*/ 50 w 159"/>
                      <a:gd name="T13" fmla="*/ 52 h 123"/>
                      <a:gd name="T14" fmla="*/ 58 w 159"/>
                      <a:gd name="T15" fmla="*/ 40 h 123"/>
                      <a:gd name="T16" fmla="*/ 79 w 159"/>
                      <a:gd name="T17" fmla="*/ 31 h 123"/>
                      <a:gd name="T18" fmla="*/ 80 w 159"/>
                      <a:gd name="T19" fmla="*/ 14 h 123"/>
                      <a:gd name="T20" fmla="*/ 76 w 159"/>
                      <a:gd name="T21" fmla="*/ 0 h 123"/>
                      <a:gd name="T22" fmla="*/ 54 w 159"/>
                      <a:gd name="T23" fmla="*/ 11 h 123"/>
                      <a:gd name="T24" fmla="*/ 30 w 159"/>
                      <a:gd name="T25" fmla="*/ 12 h 1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 h="123">
                        <a:moveTo>
                          <a:pt x="60" y="25"/>
                        </a:moveTo>
                        <a:lnTo>
                          <a:pt x="25" y="59"/>
                        </a:lnTo>
                        <a:lnTo>
                          <a:pt x="0" y="92"/>
                        </a:lnTo>
                        <a:lnTo>
                          <a:pt x="3" y="113"/>
                        </a:lnTo>
                        <a:lnTo>
                          <a:pt x="21" y="123"/>
                        </a:lnTo>
                        <a:lnTo>
                          <a:pt x="71" y="119"/>
                        </a:lnTo>
                        <a:lnTo>
                          <a:pt x="100" y="105"/>
                        </a:lnTo>
                        <a:lnTo>
                          <a:pt x="115" y="81"/>
                        </a:lnTo>
                        <a:lnTo>
                          <a:pt x="158" y="62"/>
                        </a:lnTo>
                        <a:lnTo>
                          <a:pt x="159" y="29"/>
                        </a:lnTo>
                        <a:lnTo>
                          <a:pt x="152" y="0"/>
                        </a:lnTo>
                        <a:lnTo>
                          <a:pt x="108" y="22"/>
                        </a:lnTo>
                        <a:lnTo>
                          <a:pt x="6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37" name="Freeform 70"/>
                  <p:cNvSpPr>
                    <a:spLocks/>
                  </p:cNvSpPr>
                  <p:nvPr/>
                </p:nvSpPr>
                <p:spPr bwMode="auto">
                  <a:xfrm>
                    <a:off x="-1407" y="3421"/>
                    <a:ext cx="89" cy="63"/>
                  </a:xfrm>
                  <a:custGeom>
                    <a:avLst/>
                    <a:gdLst>
                      <a:gd name="T0" fmla="*/ 1 w 176"/>
                      <a:gd name="T1" fmla="*/ 4 h 126"/>
                      <a:gd name="T2" fmla="*/ 0 w 176"/>
                      <a:gd name="T3" fmla="*/ 29 h 126"/>
                      <a:gd name="T4" fmla="*/ 12 w 176"/>
                      <a:gd name="T5" fmla="*/ 39 h 126"/>
                      <a:gd name="T6" fmla="*/ 25 w 176"/>
                      <a:gd name="T7" fmla="*/ 42 h 126"/>
                      <a:gd name="T8" fmla="*/ 33 w 176"/>
                      <a:gd name="T9" fmla="*/ 48 h 126"/>
                      <a:gd name="T10" fmla="*/ 47 w 176"/>
                      <a:gd name="T11" fmla="*/ 57 h 126"/>
                      <a:gd name="T12" fmla="*/ 73 w 176"/>
                      <a:gd name="T13" fmla="*/ 63 h 126"/>
                      <a:gd name="T14" fmla="*/ 82 w 176"/>
                      <a:gd name="T15" fmla="*/ 61 h 126"/>
                      <a:gd name="T16" fmla="*/ 89 w 176"/>
                      <a:gd name="T17" fmla="*/ 58 h 126"/>
                      <a:gd name="T18" fmla="*/ 89 w 176"/>
                      <a:gd name="T19" fmla="*/ 51 h 126"/>
                      <a:gd name="T20" fmla="*/ 80 w 176"/>
                      <a:gd name="T21" fmla="*/ 36 h 126"/>
                      <a:gd name="T22" fmla="*/ 59 w 176"/>
                      <a:gd name="T23" fmla="*/ 22 h 126"/>
                      <a:gd name="T24" fmla="*/ 43 w 176"/>
                      <a:gd name="T25" fmla="*/ 9 h 126"/>
                      <a:gd name="T26" fmla="*/ 38 w 176"/>
                      <a:gd name="T27" fmla="*/ 0 h 126"/>
                      <a:gd name="T28" fmla="*/ 1 w 176"/>
                      <a:gd name="T29" fmla="*/ 4 h 1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76" h="126">
                        <a:moveTo>
                          <a:pt x="2" y="8"/>
                        </a:moveTo>
                        <a:lnTo>
                          <a:pt x="0" y="57"/>
                        </a:lnTo>
                        <a:lnTo>
                          <a:pt x="24" y="77"/>
                        </a:lnTo>
                        <a:lnTo>
                          <a:pt x="49" y="84"/>
                        </a:lnTo>
                        <a:lnTo>
                          <a:pt x="65" y="95"/>
                        </a:lnTo>
                        <a:lnTo>
                          <a:pt x="93" y="113"/>
                        </a:lnTo>
                        <a:lnTo>
                          <a:pt x="144" y="126"/>
                        </a:lnTo>
                        <a:lnTo>
                          <a:pt x="162" y="122"/>
                        </a:lnTo>
                        <a:lnTo>
                          <a:pt x="176" y="115"/>
                        </a:lnTo>
                        <a:lnTo>
                          <a:pt x="176" y="101"/>
                        </a:lnTo>
                        <a:lnTo>
                          <a:pt x="158" y="72"/>
                        </a:lnTo>
                        <a:lnTo>
                          <a:pt x="117" y="43"/>
                        </a:lnTo>
                        <a:lnTo>
                          <a:pt x="86" y="18"/>
                        </a:lnTo>
                        <a:lnTo>
                          <a:pt x="75" y="0"/>
                        </a:lnTo>
                        <a:lnTo>
                          <a:pt x="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3427" name="Group 71"/>
                <p:cNvGrpSpPr>
                  <a:grpSpLocks/>
                </p:cNvGrpSpPr>
                <p:nvPr/>
              </p:nvGrpSpPr>
              <p:grpSpPr bwMode="auto">
                <a:xfrm>
                  <a:off x="-1581" y="2753"/>
                  <a:ext cx="286" cy="704"/>
                  <a:chOff x="-1581" y="2753"/>
                  <a:chExt cx="286" cy="704"/>
                </a:xfrm>
              </p:grpSpPr>
              <p:grpSp>
                <p:nvGrpSpPr>
                  <p:cNvPr id="93428" name="Group 72"/>
                  <p:cNvGrpSpPr>
                    <a:grpSpLocks/>
                  </p:cNvGrpSpPr>
                  <p:nvPr/>
                </p:nvGrpSpPr>
                <p:grpSpPr bwMode="auto">
                  <a:xfrm>
                    <a:off x="-1544" y="2753"/>
                    <a:ext cx="181" cy="226"/>
                    <a:chOff x="-1544" y="2753"/>
                    <a:chExt cx="181" cy="226"/>
                  </a:xfrm>
                </p:grpSpPr>
                <p:sp>
                  <p:nvSpPr>
                    <p:cNvPr id="93433" name="Freeform 73"/>
                    <p:cNvSpPr>
                      <a:spLocks/>
                    </p:cNvSpPr>
                    <p:nvPr/>
                  </p:nvSpPr>
                  <p:spPr bwMode="auto">
                    <a:xfrm>
                      <a:off x="-1544" y="2766"/>
                      <a:ext cx="181" cy="213"/>
                    </a:xfrm>
                    <a:custGeom>
                      <a:avLst/>
                      <a:gdLst>
                        <a:gd name="T0" fmla="*/ 0 w 361"/>
                        <a:gd name="T1" fmla="*/ 41 h 427"/>
                        <a:gd name="T2" fmla="*/ 55 w 361"/>
                        <a:gd name="T3" fmla="*/ 0 h 427"/>
                        <a:gd name="T4" fmla="*/ 114 w 361"/>
                        <a:gd name="T5" fmla="*/ 94 h 427"/>
                        <a:gd name="T6" fmla="*/ 124 w 361"/>
                        <a:gd name="T7" fmla="*/ 5 h 427"/>
                        <a:gd name="T8" fmla="*/ 161 w 361"/>
                        <a:gd name="T9" fmla="*/ 16 h 427"/>
                        <a:gd name="T10" fmla="*/ 181 w 361"/>
                        <a:gd name="T11" fmla="*/ 49 h 427"/>
                        <a:gd name="T12" fmla="*/ 177 w 361"/>
                        <a:gd name="T13" fmla="*/ 213 h 427"/>
                        <a:gd name="T14" fmla="*/ 20 w 361"/>
                        <a:gd name="T15" fmla="*/ 213 h 427"/>
                        <a:gd name="T16" fmla="*/ 0 w 361"/>
                        <a:gd name="T17" fmla="*/ 41 h 4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1" h="427">
                          <a:moveTo>
                            <a:pt x="0" y="82"/>
                          </a:moveTo>
                          <a:lnTo>
                            <a:pt x="109" y="0"/>
                          </a:lnTo>
                          <a:lnTo>
                            <a:pt x="228" y="188"/>
                          </a:lnTo>
                          <a:lnTo>
                            <a:pt x="248" y="10"/>
                          </a:lnTo>
                          <a:lnTo>
                            <a:pt x="322" y="33"/>
                          </a:lnTo>
                          <a:lnTo>
                            <a:pt x="361" y="98"/>
                          </a:lnTo>
                          <a:lnTo>
                            <a:pt x="354" y="427"/>
                          </a:lnTo>
                          <a:lnTo>
                            <a:pt x="40" y="427"/>
                          </a:lnTo>
                          <a:lnTo>
                            <a:pt x="0" y="82"/>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34" name="Freeform 74"/>
                    <p:cNvSpPr>
                      <a:spLocks/>
                    </p:cNvSpPr>
                    <p:nvPr/>
                  </p:nvSpPr>
                  <p:spPr bwMode="auto">
                    <a:xfrm>
                      <a:off x="-1492" y="2753"/>
                      <a:ext cx="72" cy="125"/>
                    </a:xfrm>
                    <a:custGeom>
                      <a:avLst/>
                      <a:gdLst>
                        <a:gd name="T0" fmla="*/ 0 w 144"/>
                        <a:gd name="T1" fmla="*/ 13 h 250"/>
                        <a:gd name="T2" fmla="*/ 6 w 144"/>
                        <a:gd name="T3" fmla="*/ 0 h 250"/>
                        <a:gd name="T4" fmla="*/ 51 w 144"/>
                        <a:gd name="T5" fmla="*/ 22 h 250"/>
                        <a:gd name="T6" fmla="*/ 61 w 144"/>
                        <a:gd name="T7" fmla="*/ 8 h 250"/>
                        <a:gd name="T8" fmla="*/ 69 w 144"/>
                        <a:gd name="T9" fmla="*/ 13 h 250"/>
                        <a:gd name="T10" fmla="*/ 72 w 144"/>
                        <a:gd name="T11" fmla="*/ 87 h 250"/>
                        <a:gd name="T12" fmla="*/ 71 w 144"/>
                        <a:gd name="T13" fmla="*/ 125 h 250"/>
                        <a:gd name="T14" fmla="*/ 0 w 144"/>
                        <a:gd name="T15" fmla="*/ 13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4" h="250">
                          <a:moveTo>
                            <a:pt x="0" y="25"/>
                          </a:moveTo>
                          <a:lnTo>
                            <a:pt x="12" y="0"/>
                          </a:lnTo>
                          <a:lnTo>
                            <a:pt x="101" y="43"/>
                          </a:lnTo>
                          <a:lnTo>
                            <a:pt x="122" y="15"/>
                          </a:lnTo>
                          <a:lnTo>
                            <a:pt x="138" y="25"/>
                          </a:lnTo>
                          <a:lnTo>
                            <a:pt x="144" y="173"/>
                          </a:lnTo>
                          <a:lnTo>
                            <a:pt x="142" y="250"/>
                          </a:lnTo>
                          <a:lnTo>
                            <a:pt x="0" y="25"/>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35" name="Freeform 75"/>
                    <p:cNvSpPr>
                      <a:spLocks/>
                    </p:cNvSpPr>
                    <p:nvPr/>
                  </p:nvSpPr>
                  <p:spPr bwMode="auto">
                    <a:xfrm>
                      <a:off x="-1469" y="2778"/>
                      <a:ext cx="46" cy="25"/>
                    </a:xfrm>
                    <a:custGeom>
                      <a:avLst/>
                      <a:gdLst>
                        <a:gd name="T0" fmla="*/ 0 w 91"/>
                        <a:gd name="T1" fmla="*/ 25 h 49"/>
                        <a:gd name="T2" fmla="*/ 26 w 91"/>
                        <a:gd name="T3" fmla="*/ 0 h 49"/>
                        <a:gd name="T4" fmla="*/ 46 w 91"/>
                        <a:gd name="T5" fmla="*/ 20 h 49"/>
                        <a:gd name="T6" fmla="*/ 0 60000 65536"/>
                        <a:gd name="T7" fmla="*/ 0 60000 65536"/>
                        <a:gd name="T8" fmla="*/ 0 60000 65536"/>
                      </a:gdLst>
                      <a:ahLst/>
                      <a:cxnLst>
                        <a:cxn ang="T6">
                          <a:pos x="T0" y="T1"/>
                        </a:cxn>
                        <a:cxn ang="T7">
                          <a:pos x="T2" y="T3"/>
                        </a:cxn>
                        <a:cxn ang="T8">
                          <a:pos x="T4" y="T5"/>
                        </a:cxn>
                      </a:cxnLst>
                      <a:rect l="0" t="0" r="r" b="b"/>
                      <a:pathLst>
                        <a:path w="91" h="49">
                          <a:moveTo>
                            <a:pt x="0" y="49"/>
                          </a:moveTo>
                          <a:lnTo>
                            <a:pt x="51" y="0"/>
                          </a:lnTo>
                          <a:lnTo>
                            <a:pt x="91" y="3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3429" name="Group 76"/>
                  <p:cNvGrpSpPr>
                    <a:grpSpLocks/>
                  </p:cNvGrpSpPr>
                  <p:nvPr/>
                </p:nvGrpSpPr>
                <p:grpSpPr bwMode="auto">
                  <a:xfrm>
                    <a:off x="-1581" y="2764"/>
                    <a:ext cx="286" cy="693"/>
                    <a:chOff x="-1581" y="2764"/>
                    <a:chExt cx="286" cy="693"/>
                  </a:xfrm>
                </p:grpSpPr>
                <p:sp>
                  <p:nvSpPr>
                    <p:cNvPr id="93430" name="Freeform 77"/>
                    <p:cNvSpPr>
                      <a:spLocks/>
                    </p:cNvSpPr>
                    <p:nvPr/>
                  </p:nvSpPr>
                  <p:spPr bwMode="auto">
                    <a:xfrm>
                      <a:off x="-1581" y="2764"/>
                      <a:ext cx="286" cy="693"/>
                    </a:xfrm>
                    <a:custGeom>
                      <a:avLst/>
                      <a:gdLst>
                        <a:gd name="T0" fmla="*/ 90 w 571"/>
                        <a:gd name="T1" fmla="*/ 0 h 1386"/>
                        <a:gd name="T2" fmla="*/ 22 w 571"/>
                        <a:gd name="T3" fmla="*/ 51 h 1386"/>
                        <a:gd name="T4" fmla="*/ 0 w 571"/>
                        <a:gd name="T5" fmla="*/ 215 h 1386"/>
                        <a:gd name="T6" fmla="*/ 54 w 571"/>
                        <a:gd name="T7" fmla="*/ 323 h 1386"/>
                        <a:gd name="T8" fmla="*/ 54 w 571"/>
                        <a:gd name="T9" fmla="*/ 343 h 1386"/>
                        <a:gd name="T10" fmla="*/ 58 w 571"/>
                        <a:gd name="T11" fmla="*/ 369 h 1386"/>
                        <a:gd name="T12" fmla="*/ 65 w 571"/>
                        <a:gd name="T13" fmla="*/ 385 h 1386"/>
                        <a:gd name="T14" fmla="*/ 56 w 571"/>
                        <a:gd name="T15" fmla="*/ 503 h 1386"/>
                        <a:gd name="T16" fmla="*/ 38 w 571"/>
                        <a:gd name="T17" fmla="*/ 691 h 1386"/>
                        <a:gd name="T18" fmla="*/ 57 w 571"/>
                        <a:gd name="T19" fmla="*/ 693 h 1386"/>
                        <a:gd name="T20" fmla="*/ 87 w 571"/>
                        <a:gd name="T21" fmla="*/ 683 h 1386"/>
                        <a:gd name="T22" fmla="*/ 108 w 571"/>
                        <a:gd name="T23" fmla="*/ 556 h 1386"/>
                        <a:gd name="T24" fmla="*/ 119 w 571"/>
                        <a:gd name="T25" fmla="*/ 509 h 1386"/>
                        <a:gd name="T26" fmla="*/ 151 w 571"/>
                        <a:gd name="T27" fmla="*/ 387 h 1386"/>
                        <a:gd name="T28" fmla="*/ 155 w 571"/>
                        <a:gd name="T29" fmla="*/ 516 h 1386"/>
                        <a:gd name="T30" fmla="*/ 172 w 571"/>
                        <a:gd name="T31" fmla="*/ 672 h 1386"/>
                        <a:gd name="T32" fmla="*/ 218 w 571"/>
                        <a:gd name="T33" fmla="*/ 674 h 1386"/>
                        <a:gd name="T34" fmla="*/ 223 w 571"/>
                        <a:gd name="T35" fmla="*/ 506 h 1386"/>
                        <a:gd name="T36" fmla="*/ 219 w 571"/>
                        <a:gd name="T37" fmla="*/ 338 h 1386"/>
                        <a:gd name="T38" fmla="*/ 220 w 571"/>
                        <a:gd name="T39" fmla="*/ 253 h 1386"/>
                        <a:gd name="T40" fmla="*/ 229 w 571"/>
                        <a:gd name="T41" fmla="*/ 226 h 1386"/>
                        <a:gd name="T42" fmla="*/ 234 w 571"/>
                        <a:gd name="T43" fmla="*/ 229 h 1386"/>
                        <a:gd name="T44" fmla="*/ 282 w 571"/>
                        <a:gd name="T45" fmla="*/ 200 h 1386"/>
                        <a:gd name="T46" fmla="*/ 286 w 571"/>
                        <a:gd name="T47" fmla="*/ 147 h 1386"/>
                        <a:gd name="T48" fmla="*/ 210 w 571"/>
                        <a:gd name="T49" fmla="*/ 18 h 1386"/>
                        <a:gd name="T50" fmla="*/ 155 w 571"/>
                        <a:gd name="T51" fmla="*/ 0 h 1386"/>
                        <a:gd name="T52" fmla="*/ 167 w 571"/>
                        <a:gd name="T53" fmla="*/ 87 h 1386"/>
                        <a:gd name="T54" fmla="*/ 154 w 571"/>
                        <a:gd name="T55" fmla="*/ 171 h 1386"/>
                        <a:gd name="T56" fmla="*/ 133 w 571"/>
                        <a:gd name="T57" fmla="*/ 92 h 1386"/>
                        <a:gd name="T58" fmla="*/ 90 w 571"/>
                        <a:gd name="T59" fmla="*/ 0 h 138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71" h="1386">
                          <a:moveTo>
                            <a:pt x="180" y="0"/>
                          </a:moveTo>
                          <a:lnTo>
                            <a:pt x="43" y="101"/>
                          </a:lnTo>
                          <a:lnTo>
                            <a:pt x="0" y="429"/>
                          </a:lnTo>
                          <a:lnTo>
                            <a:pt x="107" y="645"/>
                          </a:lnTo>
                          <a:lnTo>
                            <a:pt x="108" y="686"/>
                          </a:lnTo>
                          <a:lnTo>
                            <a:pt x="115" y="737"/>
                          </a:lnTo>
                          <a:lnTo>
                            <a:pt x="129" y="769"/>
                          </a:lnTo>
                          <a:lnTo>
                            <a:pt x="112" y="1005"/>
                          </a:lnTo>
                          <a:lnTo>
                            <a:pt x="75" y="1381"/>
                          </a:lnTo>
                          <a:lnTo>
                            <a:pt x="113" y="1386"/>
                          </a:lnTo>
                          <a:lnTo>
                            <a:pt x="173" y="1365"/>
                          </a:lnTo>
                          <a:lnTo>
                            <a:pt x="216" y="1112"/>
                          </a:lnTo>
                          <a:lnTo>
                            <a:pt x="238" y="1018"/>
                          </a:lnTo>
                          <a:lnTo>
                            <a:pt x="302" y="773"/>
                          </a:lnTo>
                          <a:lnTo>
                            <a:pt x="310" y="1031"/>
                          </a:lnTo>
                          <a:lnTo>
                            <a:pt x="344" y="1344"/>
                          </a:lnTo>
                          <a:lnTo>
                            <a:pt x="435" y="1347"/>
                          </a:lnTo>
                          <a:lnTo>
                            <a:pt x="445" y="1011"/>
                          </a:lnTo>
                          <a:lnTo>
                            <a:pt x="437" y="675"/>
                          </a:lnTo>
                          <a:lnTo>
                            <a:pt x="440" y="506"/>
                          </a:lnTo>
                          <a:lnTo>
                            <a:pt x="458" y="452"/>
                          </a:lnTo>
                          <a:lnTo>
                            <a:pt x="468" y="457"/>
                          </a:lnTo>
                          <a:lnTo>
                            <a:pt x="563" y="400"/>
                          </a:lnTo>
                          <a:lnTo>
                            <a:pt x="571" y="293"/>
                          </a:lnTo>
                          <a:lnTo>
                            <a:pt x="419" y="36"/>
                          </a:lnTo>
                          <a:lnTo>
                            <a:pt x="310" y="0"/>
                          </a:lnTo>
                          <a:lnTo>
                            <a:pt x="333" y="173"/>
                          </a:lnTo>
                          <a:lnTo>
                            <a:pt x="307" y="342"/>
                          </a:lnTo>
                          <a:lnTo>
                            <a:pt x="265" y="184"/>
                          </a:lnTo>
                          <a:lnTo>
                            <a:pt x="180"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31" name="Freeform 78"/>
                    <p:cNvSpPr>
                      <a:spLocks/>
                    </p:cNvSpPr>
                    <p:nvPr/>
                  </p:nvSpPr>
                  <p:spPr bwMode="auto">
                    <a:xfrm>
                      <a:off x="-1565" y="2839"/>
                      <a:ext cx="72" cy="180"/>
                    </a:xfrm>
                    <a:custGeom>
                      <a:avLst/>
                      <a:gdLst>
                        <a:gd name="T0" fmla="*/ 36 w 145"/>
                        <a:gd name="T1" fmla="*/ 0 h 361"/>
                        <a:gd name="T2" fmla="*/ 43 w 145"/>
                        <a:gd name="T3" fmla="*/ 43 h 361"/>
                        <a:gd name="T4" fmla="*/ 40 w 145"/>
                        <a:gd name="T5" fmla="*/ 108 h 361"/>
                        <a:gd name="T6" fmla="*/ 0 w 145"/>
                        <a:gd name="T7" fmla="*/ 119 h 361"/>
                        <a:gd name="T8" fmla="*/ 40 w 145"/>
                        <a:gd name="T9" fmla="*/ 122 h 361"/>
                        <a:gd name="T10" fmla="*/ 50 w 145"/>
                        <a:gd name="T11" fmla="*/ 162 h 361"/>
                        <a:gd name="T12" fmla="*/ 72 w 145"/>
                        <a:gd name="T13" fmla="*/ 180 h 361"/>
                        <a:gd name="T14" fmla="*/ 65 w 145"/>
                        <a:gd name="T15" fmla="*/ 148 h 361"/>
                        <a:gd name="T16" fmla="*/ 58 w 145"/>
                        <a:gd name="T17" fmla="*/ 130 h 361"/>
                        <a:gd name="T18" fmla="*/ 54 w 145"/>
                        <a:gd name="T19" fmla="*/ 86 h 361"/>
                        <a:gd name="T20" fmla="*/ 36 w 145"/>
                        <a:gd name="T21" fmla="*/ 0 h 3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5" h="361">
                          <a:moveTo>
                            <a:pt x="72" y="0"/>
                          </a:moveTo>
                          <a:lnTo>
                            <a:pt x="87" y="87"/>
                          </a:lnTo>
                          <a:lnTo>
                            <a:pt x="80" y="216"/>
                          </a:lnTo>
                          <a:lnTo>
                            <a:pt x="0" y="238"/>
                          </a:lnTo>
                          <a:lnTo>
                            <a:pt x="80" y="245"/>
                          </a:lnTo>
                          <a:lnTo>
                            <a:pt x="101" y="325"/>
                          </a:lnTo>
                          <a:lnTo>
                            <a:pt x="145" y="361"/>
                          </a:lnTo>
                          <a:lnTo>
                            <a:pt x="130" y="296"/>
                          </a:lnTo>
                          <a:lnTo>
                            <a:pt x="116" y="260"/>
                          </a:lnTo>
                          <a:lnTo>
                            <a:pt x="109" y="173"/>
                          </a:lnTo>
                          <a:lnTo>
                            <a:pt x="72"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32" name="Freeform 79"/>
                    <p:cNvSpPr>
                      <a:spLocks/>
                    </p:cNvSpPr>
                    <p:nvPr/>
                  </p:nvSpPr>
                  <p:spPr bwMode="auto">
                    <a:xfrm>
                      <a:off x="-1499" y="2849"/>
                      <a:ext cx="25" cy="25"/>
                    </a:xfrm>
                    <a:custGeom>
                      <a:avLst/>
                      <a:gdLst>
                        <a:gd name="T0" fmla="*/ 0 w 51"/>
                        <a:gd name="T1" fmla="*/ 25 h 50"/>
                        <a:gd name="T2" fmla="*/ 5 w 51"/>
                        <a:gd name="T3" fmla="*/ 0 h 50"/>
                        <a:gd name="T4" fmla="*/ 25 w 51"/>
                        <a:gd name="T5" fmla="*/ 22 h 50"/>
                        <a:gd name="T6" fmla="*/ 0 w 51"/>
                        <a:gd name="T7" fmla="*/ 25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50">
                          <a:moveTo>
                            <a:pt x="0" y="50"/>
                          </a:moveTo>
                          <a:lnTo>
                            <a:pt x="11" y="0"/>
                          </a:lnTo>
                          <a:lnTo>
                            <a:pt x="51" y="43"/>
                          </a:lnTo>
                          <a:lnTo>
                            <a:pt x="0" y="50"/>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93416" name="Group 80"/>
              <p:cNvGrpSpPr>
                <a:grpSpLocks/>
              </p:cNvGrpSpPr>
              <p:nvPr/>
            </p:nvGrpSpPr>
            <p:grpSpPr bwMode="auto">
              <a:xfrm>
                <a:off x="-1501" y="2643"/>
                <a:ext cx="154" cy="349"/>
                <a:chOff x="-1501" y="2643"/>
                <a:chExt cx="154" cy="349"/>
              </a:xfrm>
            </p:grpSpPr>
            <p:grpSp>
              <p:nvGrpSpPr>
                <p:cNvPr id="93417" name="Group 81"/>
                <p:cNvGrpSpPr>
                  <a:grpSpLocks/>
                </p:cNvGrpSpPr>
                <p:nvPr/>
              </p:nvGrpSpPr>
              <p:grpSpPr bwMode="auto">
                <a:xfrm>
                  <a:off x="-1501" y="2643"/>
                  <a:ext cx="91" cy="135"/>
                  <a:chOff x="-1501" y="2643"/>
                  <a:chExt cx="91" cy="135"/>
                </a:xfrm>
              </p:grpSpPr>
              <p:grpSp>
                <p:nvGrpSpPr>
                  <p:cNvPr id="93419" name="Group 82"/>
                  <p:cNvGrpSpPr>
                    <a:grpSpLocks/>
                  </p:cNvGrpSpPr>
                  <p:nvPr/>
                </p:nvGrpSpPr>
                <p:grpSpPr bwMode="auto">
                  <a:xfrm>
                    <a:off x="-1498" y="2645"/>
                    <a:ext cx="80" cy="133"/>
                    <a:chOff x="-1498" y="2645"/>
                    <a:chExt cx="80" cy="133"/>
                  </a:xfrm>
                </p:grpSpPr>
                <p:sp>
                  <p:nvSpPr>
                    <p:cNvPr id="93421" name="Freeform 83"/>
                    <p:cNvSpPr>
                      <a:spLocks/>
                    </p:cNvSpPr>
                    <p:nvPr/>
                  </p:nvSpPr>
                  <p:spPr bwMode="auto">
                    <a:xfrm>
                      <a:off x="-1498" y="2645"/>
                      <a:ext cx="80" cy="133"/>
                    </a:xfrm>
                    <a:custGeom>
                      <a:avLst/>
                      <a:gdLst>
                        <a:gd name="T0" fmla="*/ 79 w 160"/>
                        <a:gd name="T1" fmla="*/ 22 h 267"/>
                        <a:gd name="T2" fmla="*/ 80 w 160"/>
                        <a:gd name="T3" fmla="*/ 44 h 267"/>
                        <a:gd name="T4" fmla="*/ 77 w 160"/>
                        <a:gd name="T5" fmla="*/ 51 h 267"/>
                        <a:gd name="T6" fmla="*/ 80 w 160"/>
                        <a:gd name="T7" fmla="*/ 59 h 267"/>
                        <a:gd name="T8" fmla="*/ 80 w 160"/>
                        <a:gd name="T9" fmla="*/ 66 h 267"/>
                        <a:gd name="T10" fmla="*/ 78 w 160"/>
                        <a:gd name="T11" fmla="*/ 77 h 267"/>
                        <a:gd name="T12" fmla="*/ 77 w 160"/>
                        <a:gd name="T13" fmla="*/ 88 h 267"/>
                        <a:gd name="T14" fmla="*/ 78 w 160"/>
                        <a:gd name="T15" fmla="*/ 99 h 267"/>
                        <a:gd name="T16" fmla="*/ 73 w 160"/>
                        <a:gd name="T17" fmla="*/ 107 h 267"/>
                        <a:gd name="T18" fmla="*/ 66 w 160"/>
                        <a:gd name="T19" fmla="*/ 111 h 267"/>
                        <a:gd name="T20" fmla="*/ 68 w 160"/>
                        <a:gd name="T21" fmla="*/ 118 h 267"/>
                        <a:gd name="T22" fmla="*/ 55 w 160"/>
                        <a:gd name="T23" fmla="*/ 133 h 267"/>
                        <a:gd name="T24" fmla="*/ 12 w 160"/>
                        <a:gd name="T25" fmla="*/ 111 h 267"/>
                        <a:gd name="T26" fmla="*/ 10 w 160"/>
                        <a:gd name="T27" fmla="*/ 81 h 267"/>
                        <a:gd name="T28" fmla="*/ 8 w 160"/>
                        <a:gd name="T29" fmla="*/ 78 h 267"/>
                        <a:gd name="T30" fmla="*/ 6 w 160"/>
                        <a:gd name="T31" fmla="*/ 73 h 267"/>
                        <a:gd name="T32" fmla="*/ 3 w 160"/>
                        <a:gd name="T33" fmla="*/ 65 h 267"/>
                        <a:gd name="T34" fmla="*/ 0 w 160"/>
                        <a:gd name="T35" fmla="*/ 50 h 267"/>
                        <a:gd name="T36" fmla="*/ 5 w 160"/>
                        <a:gd name="T37" fmla="*/ 47 h 267"/>
                        <a:gd name="T38" fmla="*/ 4 w 160"/>
                        <a:gd name="T39" fmla="*/ 42 h 267"/>
                        <a:gd name="T40" fmla="*/ 4 w 160"/>
                        <a:gd name="T41" fmla="*/ 31 h 267"/>
                        <a:gd name="T42" fmla="*/ 4 w 160"/>
                        <a:gd name="T43" fmla="*/ 24 h 267"/>
                        <a:gd name="T44" fmla="*/ 8 w 160"/>
                        <a:gd name="T45" fmla="*/ 15 h 267"/>
                        <a:gd name="T46" fmla="*/ 12 w 160"/>
                        <a:gd name="T47" fmla="*/ 9 h 267"/>
                        <a:gd name="T48" fmla="*/ 20 w 160"/>
                        <a:gd name="T49" fmla="*/ 3 h 267"/>
                        <a:gd name="T50" fmla="*/ 29 w 160"/>
                        <a:gd name="T51" fmla="*/ 1 h 267"/>
                        <a:gd name="T52" fmla="*/ 38 w 160"/>
                        <a:gd name="T53" fmla="*/ 0 h 267"/>
                        <a:gd name="T54" fmla="*/ 47 w 160"/>
                        <a:gd name="T55" fmla="*/ 0 h 267"/>
                        <a:gd name="T56" fmla="*/ 56 w 160"/>
                        <a:gd name="T57" fmla="*/ 0 h 267"/>
                        <a:gd name="T58" fmla="*/ 63 w 160"/>
                        <a:gd name="T59" fmla="*/ 1 h 267"/>
                        <a:gd name="T60" fmla="*/ 71 w 160"/>
                        <a:gd name="T61" fmla="*/ 5 h 267"/>
                        <a:gd name="T62" fmla="*/ 75 w 160"/>
                        <a:gd name="T63" fmla="*/ 10 h 267"/>
                        <a:gd name="T64" fmla="*/ 77 w 160"/>
                        <a:gd name="T65" fmla="*/ 14 h 267"/>
                        <a:gd name="T66" fmla="*/ 79 w 160"/>
                        <a:gd name="T67" fmla="*/ 22 h 2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0" h="267">
                          <a:moveTo>
                            <a:pt x="158" y="44"/>
                          </a:moveTo>
                          <a:lnTo>
                            <a:pt x="160" y="88"/>
                          </a:lnTo>
                          <a:lnTo>
                            <a:pt x="154" y="103"/>
                          </a:lnTo>
                          <a:lnTo>
                            <a:pt x="160" y="118"/>
                          </a:lnTo>
                          <a:lnTo>
                            <a:pt x="159" y="133"/>
                          </a:lnTo>
                          <a:lnTo>
                            <a:pt x="156" y="155"/>
                          </a:lnTo>
                          <a:lnTo>
                            <a:pt x="154" y="176"/>
                          </a:lnTo>
                          <a:lnTo>
                            <a:pt x="155" y="199"/>
                          </a:lnTo>
                          <a:lnTo>
                            <a:pt x="146" y="214"/>
                          </a:lnTo>
                          <a:lnTo>
                            <a:pt x="131" y="223"/>
                          </a:lnTo>
                          <a:lnTo>
                            <a:pt x="136" y="237"/>
                          </a:lnTo>
                          <a:lnTo>
                            <a:pt x="109" y="267"/>
                          </a:lnTo>
                          <a:lnTo>
                            <a:pt x="23" y="222"/>
                          </a:lnTo>
                          <a:lnTo>
                            <a:pt x="19" y="163"/>
                          </a:lnTo>
                          <a:lnTo>
                            <a:pt x="16" y="156"/>
                          </a:lnTo>
                          <a:lnTo>
                            <a:pt x="12" y="146"/>
                          </a:lnTo>
                          <a:lnTo>
                            <a:pt x="5" y="131"/>
                          </a:lnTo>
                          <a:lnTo>
                            <a:pt x="0" y="100"/>
                          </a:lnTo>
                          <a:lnTo>
                            <a:pt x="10" y="95"/>
                          </a:lnTo>
                          <a:lnTo>
                            <a:pt x="7" y="84"/>
                          </a:lnTo>
                          <a:lnTo>
                            <a:pt x="7" y="63"/>
                          </a:lnTo>
                          <a:lnTo>
                            <a:pt x="8" y="48"/>
                          </a:lnTo>
                          <a:lnTo>
                            <a:pt x="16" y="31"/>
                          </a:lnTo>
                          <a:lnTo>
                            <a:pt x="24" y="19"/>
                          </a:lnTo>
                          <a:lnTo>
                            <a:pt x="40" y="7"/>
                          </a:lnTo>
                          <a:lnTo>
                            <a:pt x="57" y="2"/>
                          </a:lnTo>
                          <a:lnTo>
                            <a:pt x="75" y="0"/>
                          </a:lnTo>
                          <a:lnTo>
                            <a:pt x="93" y="0"/>
                          </a:lnTo>
                          <a:lnTo>
                            <a:pt x="111" y="1"/>
                          </a:lnTo>
                          <a:lnTo>
                            <a:pt x="125" y="3"/>
                          </a:lnTo>
                          <a:lnTo>
                            <a:pt x="141" y="11"/>
                          </a:lnTo>
                          <a:lnTo>
                            <a:pt x="149" y="20"/>
                          </a:lnTo>
                          <a:lnTo>
                            <a:pt x="153" y="29"/>
                          </a:lnTo>
                          <a:lnTo>
                            <a:pt x="158" y="44"/>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3422" name="Group 84"/>
                    <p:cNvGrpSpPr>
                      <a:grpSpLocks/>
                    </p:cNvGrpSpPr>
                    <p:nvPr/>
                  </p:nvGrpSpPr>
                  <p:grpSpPr bwMode="auto">
                    <a:xfrm>
                      <a:off x="-1489" y="2690"/>
                      <a:ext cx="69" cy="65"/>
                      <a:chOff x="-1489" y="2690"/>
                      <a:chExt cx="69" cy="65"/>
                    </a:xfrm>
                  </p:grpSpPr>
                  <p:sp>
                    <p:nvSpPr>
                      <p:cNvPr id="93423" name="Freeform 85"/>
                      <p:cNvSpPr>
                        <a:spLocks/>
                      </p:cNvSpPr>
                      <p:nvPr/>
                    </p:nvSpPr>
                    <p:spPr bwMode="auto">
                      <a:xfrm>
                        <a:off x="-1464" y="2690"/>
                        <a:ext cx="28" cy="12"/>
                      </a:xfrm>
                      <a:custGeom>
                        <a:avLst/>
                        <a:gdLst>
                          <a:gd name="T0" fmla="*/ 0 w 58"/>
                          <a:gd name="T1" fmla="*/ 2 h 24"/>
                          <a:gd name="T2" fmla="*/ 13 w 58"/>
                          <a:gd name="T3" fmla="*/ 0 h 24"/>
                          <a:gd name="T4" fmla="*/ 22 w 58"/>
                          <a:gd name="T5" fmla="*/ 1 h 24"/>
                          <a:gd name="T6" fmla="*/ 25 w 58"/>
                          <a:gd name="T7" fmla="*/ 3 h 24"/>
                          <a:gd name="T8" fmla="*/ 28 w 58"/>
                          <a:gd name="T9" fmla="*/ 4 h 24"/>
                          <a:gd name="T10" fmla="*/ 26 w 58"/>
                          <a:gd name="T11" fmla="*/ 7 h 24"/>
                          <a:gd name="T12" fmla="*/ 24 w 58"/>
                          <a:gd name="T13" fmla="*/ 10 h 24"/>
                          <a:gd name="T14" fmla="*/ 25 w 58"/>
                          <a:gd name="T15" fmla="*/ 12 h 24"/>
                          <a:gd name="T16" fmla="*/ 16 w 58"/>
                          <a:gd name="T17" fmla="*/ 10 h 24"/>
                          <a:gd name="T18" fmla="*/ 7 w 58"/>
                          <a:gd name="T19" fmla="*/ 11 h 24"/>
                          <a:gd name="T20" fmla="*/ 12 w 58"/>
                          <a:gd name="T21" fmla="*/ 9 h 24"/>
                          <a:gd name="T22" fmla="*/ 6 w 58"/>
                          <a:gd name="T23" fmla="*/ 7 h 24"/>
                          <a:gd name="T24" fmla="*/ 0 w 58"/>
                          <a:gd name="T25" fmla="*/ 2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 h="24">
                            <a:moveTo>
                              <a:pt x="0" y="4"/>
                            </a:moveTo>
                            <a:lnTo>
                              <a:pt x="27" y="0"/>
                            </a:lnTo>
                            <a:lnTo>
                              <a:pt x="45" y="2"/>
                            </a:lnTo>
                            <a:lnTo>
                              <a:pt x="52" y="6"/>
                            </a:lnTo>
                            <a:lnTo>
                              <a:pt x="58" y="7"/>
                            </a:lnTo>
                            <a:lnTo>
                              <a:pt x="54" y="13"/>
                            </a:lnTo>
                            <a:lnTo>
                              <a:pt x="49" y="19"/>
                            </a:lnTo>
                            <a:lnTo>
                              <a:pt x="52" y="24"/>
                            </a:lnTo>
                            <a:lnTo>
                              <a:pt x="34" y="20"/>
                            </a:lnTo>
                            <a:lnTo>
                              <a:pt x="15" y="22"/>
                            </a:lnTo>
                            <a:lnTo>
                              <a:pt x="24" y="18"/>
                            </a:lnTo>
                            <a:lnTo>
                              <a:pt x="13" y="13"/>
                            </a:lnTo>
                            <a:lnTo>
                              <a:pt x="0" y="4"/>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24" name="Freeform 86"/>
                      <p:cNvSpPr>
                        <a:spLocks/>
                      </p:cNvSpPr>
                      <p:nvPr/>
                    </p:nvSpPr>
                    <p:spPr bwMode="auto">
                      <a:xfrm>
                        <a:off x="-1428" y="2720"/>
                        <a:ext cx="8" cy="7"/>
                      </a:xfrm>
                      <a:custGeom>
                        <a:avLst/>
                        <a:gdLst>
                          <a:gd name="T0" fmla="*/ 0 w 17"/>
                          <a:gd name="T1" fmla="*/ 0 h 13"/>
                          <a:gd name="T2" fmla="*/ 8 w 17"/>
                          <a:gd name="T3" fmla="*/ 0 h 13"/>
                          <a:gd name="T4" fmla="*/ 7 w 17"/>
                          <a:gd name="T5" fmla="*/ 7 h 13"/>
                          <a:gd name="T6" fmla="*/ 0 w 17"/>
                          <a:gd name="T7" fmla="*/ 0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3">
                            <a:moveTo>
                              <a:pt x="0" y="0"/>
                            </a:moveTo>
                            <a:lnTo>
                              <a:pt x="17" y="0"/>
                            </a:lnTo>
                            <a:lnTo>
                              <a:pt x="15" y="13"/>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25" name="Freeform 87"/>
                      <p:cNvSpPr>
                        <a:spLocks/>
                      </p:cNvSpPr>
                      <p:nvPr/>
                    </p:nvSpPr>
                    <p:spPr bwMode="auto">
                      <a:xfrm>
                        <a:off x="-1489" y="2721"/>
                        <a:ext cx="44" cy="34"/>
                      </a:xfrm>
                      <a:custGeom>
                        <a:avLst/>
                        <a:gdLst>
                          <a:gd name="T0" fmla="*/ 4 w 88"/>
                          <a:gd name="T1" fmla="*/ 4 h 68"/>
                          <a:gd name="T2" fmla="*/ 9 w 88"/>
                          <a:gd name="T3" fmla="*/ 3 h 68"/>
                          <a:gd name="T4" fmla="*/ 19 w 88"/>
                          <a:gd name="T5" fmla="*/ 22 h 68"/>
                          <a:gd name="T6" fmla="*/ 44 w 88"/>
                          <a:gd name="T7" fmla="*/ 34 h 68"/>
                          <a:gd name="T8" fmla="*/ 18 w 88"/>
                          <a:gd name="T9" fmla="*/ 26 h 68"/>
                          <a:gd name="T10" fmla="*/ 8 w 88"/>
                          <a:gd name="T11" fmla="*/ 15 h 68"/>
                          <a:gd name="T12" fmla="*/ 3 w 88"/>
                          <a:gd name="T13" fmla="*/ 20 h 68"/>
                          <a:gd name="T14" fmla="*/ 0 w 88"/>
                          <a:gd name="T15" fmla="*/ 0 h 68"/>
                          <a:gd name="T16" fmla="*/ 4 w 88"/>
                          <a:gd name="T17" fmla="*/ 4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 h="68">
                            <a:moveTo>
                              <a:pt x="7" y="8"/>
                            </a:moveTo>
                            <a:lnTo>
                              <a:pt x="17" y="6"/>
                            </a:lnTo>
                            <a:lnTo>
                              <a:pt x="37" y="44"/>
                            </a:lnTo>
                            <a:lnTo>
                              <a:pt x="88" y="68"/>
                            </a:lnTo>
                            <a:lnTo>
                              <a:pt x="36" y="51"/>
                            </a:lnTo>
                            <a:lnTo>
                              <a:pt x="15" y="30"/>
                            </a:lnTo>
                            <a:lnTo>
                              <a:pt x="5" y="39"/>
                            </a:lnTo>
                            <a:lnTo>
                              <a:pt x="0" y="0"/>
                            </a:lnTo>
                            <a:lnTo>
                              <a:pt x="7" y="8"/>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93420" name="Freeform 88"/>
                  <p:cNvSpPr>
                    <a:spLocks/>
                  </p:cNvSpPr>
                  <p:nvPr/>
                </p:nvSpPr>
                <p:spPr bwMode="auto">
                  <a:xfrm>
                    <a:off x="-1501" y="2643"/>
                    <a:ext cx="91" cy="86"/>
                  </a:xfrm>
                  <a:custGeom>
                    <a:avLst/>
                    <a:gdLst>
                      <a:gd name="T0" fmla="*/ 13 w 182"/>
                      <a:gd name="T1" fmla="*/ 86 h 172"/>
                      <a:gd name="T2" fmla="*/ 6 w 182"/>
                      <a:gd name="T3" fmla="*/ 77 h 172"/>
                      <a:gd name="T4" fmla="*/ 3 w 182"/>
                      <a:gd name="T5" fmla="*/ 64 h 172"/>
                      <a:gd name="T6" fmla="*/ 0 w 182"/>
                      <a:gd name="T7" fmla="*/ 46 h 172"/>
                      <a:gd name="T8" fmla="*/ 0 w 182"/>
                      <a:gd name="T9" fmla="*/ 29 h 172"/>
                      <a:gd name="T10" fmla="*/ 3 w 182"/>
                      <a:gd name="T11" fmla="*/ 15 h 172"/>
                      <a:gd name="T12" fmla="*/ 12 w 182"/>
                      <a:gd name="T13" fmla="*/ 6 h 172"/>
                      <a:gd name="T14" fmla="*/ 22 w 182"/>
                      <a:gd name="T15" fmla="*/ 2 h 172"/>
                      <a:gd name="T16" fmla="*/ 40 w 182"/>
                      <a:gd name="T17" fmla="*/ 0 h 172"/>
                      <a:gd name="T18" fmla="*/ 63 w 182"/>
                      <a:gd name="T19" fmla="*/ 2 h 172"/>
                      <a:gd name="T20" fmla="*/ 78 w 182"/>
                      <a:gd name="T21" fmla="*/ 6 h 172"/>
                      <a:gd name="T22" fmla="*/ 87 w 182"/>
                      <a:gd name="T23" fmla="*/ 8 h 172"/>
                      <a:gd name="T24" fmla="*/ 91 w 182"/>
                      <a:gd name="T25" fmla="*/ 8 h 172"/>
                      <a:gd name="T26" fmla="*/ 86 w 182"/>
                      <a:gd name="T27" fmla="*/ 14 h 172"/>
                      <a:gd name="T28" fmla="*/ 82 w 182"/>
                      <a:gd name="T29" fmla="*/ 23 h 172"/>
                      <a:gd name="T30" fmla="*/ 82 w 182"/>
                      <a:gd name="T31" fmla="*/ 26 h 172"/>
                      <a:gd name="T32" fmla="*/ 74 w 182"/>
                      <a:gd name="T33" fmla="*/ 21 h 172"/>
                      <a:gd name="T34" fmla="*/ 63 w 182"/>
                      <a:gd name="T35" fmla="*/ 20 h 172"/>
                      <a:gd name="T36" fmla="*/ 50 w 182"/>
                      <a:gd name="T37" fmla="*/ 19 h 172"/>
                      <a:gd name="T38" fmla="*/ 41 w 182"/>
                      <a:gd name="T39" fmla="*/ 19 h 172"/>
                      <a:gd name="T40" fmla="*/ 31 w 182"/>
                      <a:gd name="T41" fmla="*/ 19 h 172"/>
                      <a:gd name="T42" fmla="*/ 36 w 182"/>
                      <a:gd name="T43" fmla="*/ 21 h 172"/>
                      <a:gd name="T44" fmla="*/ 36 w 182"/>
                      <a:gd name="T45" fmla="*/ 27 h 172"/>
                      <a:gd name="T46" fmla="*/ 33 w 182"/>
                      <a:gd name="T47" fmla="*/ 33 h 172"/>
                      <a:gd name="T48" fmla="*/ 27 w 182"/>
                      <a:gd name="T49" fmla="*/ 42 h 172"/>
                      <a:gd name="T50" fmla="*/ 24 w 182"/>
                      <a:gd name="T51" fmla="*/ 52 h 172"/>
                      <a:gd name="T52" fmla="*/ 24 w 182"/>
                      <a:gd name="T53" fmla="*/ 64 h 172"/>
                      <a:gd name="T54" fmla="*/ 16 w 182"/>
                      <a:gd name="T55" fmla="*/ 57 h 172"/>
                      <a:gd name="T56" fmla="*/ 16 w 182"/>
                      <a:gd name="T57" fmla="*/ 51 h 172"/>
                      <a:gd name="T58" fmla="*/ 11 w 182"/>
                      <a:gd name="T59" fmla="*/ 50 h 172"/>
                      <a:gd name="T60" fmla="*/ 6 w 182"/>
                      <a:gd name="T61" fmla="*/ 50 h 172"/>
                      <a:gd name="T62" fmla="*/ 4 w 182"/>
                      <a:gd name="T63" fmla="*/ 53 h 172"/>
                      <a:gd name="T64" fmla="*/ 6 w 182"/>
                      <a:gd name="T65" fmla="*/ 69 h 172"/>
                      <a:gd name="T66" fmla="*/ 10 w 182"/>
                      <a:gd name="T67" fmla="*/ 77 h 172"/>
                      <a:gd name="T68" fmla="*/ 13 w 182"/>
                      <a:gd name="T69" fmla="*/ 86 h 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2" h="172">
                        <a:moveTo>
                          <a:pt x="26" y="172"/>
                        </a:moveTo>
                        <a:lnTo>
                          <a:pt x="12" y="153"/>
                        </a:lnTo>
                        <a:lnTo>
                          <a:pt x="5" y="128"/>
                        </a:lnTo>
                        <a:lnTo>
                          <a:pt x="0" y="92"/>
                        </a:lnTo>
                        <a:lnTo>
                          <a:pt x="0" y="57"/>
                        </a:lnTo>
                        <a:lnTo>
                          <a:pt x="6" y="30"/>
                        </a:lnTo>
                        <a:lnTo>
                          <a:pt x="24" y="12"/>
                        </a:lnTo>
                        <a:lnTo>
                          <a:pt x="43" y="4"/>
                        </a:lnTo>
                        <a:lnTo>
                          <a:pt x="79" y="0"/>
                        </a:lnTo>
                        <a:lnTo>
                          <a:pt x="126" y="3"/>
                        </a:lnTo>
                        <a:lnTo>
                          <a:pt x="155" y="12"/>
                        </a:lnTo>
                        <a:lnTo>
                          <a:pt x="173" y="16"/>
                        </a:lnTo>
                        <a:lnTo>
                          <a:pt x="182" y="16"/>
                        </a:lnTo>
                        <a:lnTo>
                          <a:pt x="171" y="27"/>
                        </a:lnTo>
                        <a:lnTo>
                          <a:pt x="164" y="45"/>
                        </a:lnTo>
                        <a:lnTo>
                          <a:pt x="164" y="52"/>
                        </a:lnTo>
                        <a:lnTo>
                          <a:pt x="148" y="41"/>
                        </a:lnTo>
                        <a:lnTo>
                          <a:pt x="126" y="40"/>
                        </a:lnTo>
                        <a:lnTo>
                          <a:pt x="100" y="37"/>
                        </a:lnTo>
                        <a:lnTo>
                          <a:pt x="82" y="37"/>
                        </a:lnTo>
                        <a:lnTo>
                          <a:pt x="61" y="37"/>
                        </a:lnTo>
                        <a:lnTo>
                          <a:pt x="71" y="42"/>
                        </a:lnTo>
                        <a:lnTo>
                          <a:pt x="71" y="53"/>
                        </a:lnTo>
                        <a:lnTo>
                          <a:pt x="65" y="66"/>
                        </a:lnTo>
                        <a:lnTo>
                          <a:pt x="54" y="83"/>
                        </a:lnTo>
                        <a:lnTo>
                          <a:pt x="48" y="104"/>
                        </a:lnTo>
                        <a:lnTo>
                          <a:pt x="48" y="128"/>
                        </a:lnTo>
                        <a:lnTo>
                          <a:pt x="32" y="113"/>
                        </a:lnTo>
                        <a:lnTo>
                          <a:pt x="31" y="102"/>
                        </a:lnTo>
                        <a:lnTo>
                          <a:pt x="22" y="99"/>
                        </a:lnTo>
                        <a:lnTo>
                          <a:pt x="11" y="100"/>
                        </a:lnTo>
                        <a:lnTo>
                          <a:pt x="8" y="106"/>
                        </a:lnTo>
                        <a:lnTo>
                          <a:pt x="12" y="138"/>
                        </a:lnTo>
                        <a:lnTo>
                          <a:pt x="20" y="153"/>
                        </a:lnTo>
                        <a:lnTo>
                          <a:pt x="26" y="172"/>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3418" name="Freeform 89"/>
                <p:cNvSpPr>
                  <a:spLocks/>
                </p:cNvSpPr>
                <p:nvPr/>
              </p:nvSpPr>
              <p:spPr bwMode="auto">
                <a:xfrm>
                  <a:off x="-1425" y="2948"/>
                  <a:ext cx="78" cy="44"/>
                </a:xfrm>
                <a:custGeom>
                  <a:avLst/>
                  <a:gdLst>
                    <a:gd name="T0" fmla="*/ 78 w 157"/>
                    <a:gd name="T1" fmla="*/ 39 h 86"/>
                    <a:gd name="T2" fmla="*/ 60 w 157"/>
                    <a:gd name="T3" fmla="*/ 44 h 86"/>
                    <a:gd name="T4" fmla="*/ 34 w 157"/>
                    <a:gd name="T5" fmla="*/ 40 h 86"/>
                    <a:gd name="T6" fmla="*/ 13 w 157"/>
                    <a:gd name="T7" fmla="*/ 34 h 86"/>
                    <a:gd name="T8" fmla="*/ 0 w 157"/>
                    <a:gd name="T9" fmla="*/ 8 h 86"/>
                    <a:gd name="T10" fmla="*/ 36 w 157"/>
                    <a:gd name="T11" fmla="*/ 11 h 86"/>
                    <a:gd name="T12" fmla="*/ 33 w 157"/>
                    <a:gd name="T13" fmla="*/ 0 h 86"/>
                    <a:gd name="T14" fmla="*/ 49 w 157"/>
                    <a:gd name="T15" fmla="*/ 3 h 86"/>
                    <a:gd name="T16" fmla="*/ 65 w 157"/>
                    <a:gd name="T17" fmla="*/ 11 h 86"/>
                    <a:gd name="T18" fmla="*/ 72 w 157"/>
                    <a:gd name="T19" fmla="*/ 15 h 86"/>
                    <a:gd name="T20" fmla="*/ 78 w 157"/>
                    <a:gd name="T21" fmla="*/ 39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7" h="86">
                      <a:moveTo>
                        <a:pt x="157" y="77"/>
                      </a:moveTo>
                      <a:lnTo>
                        <a:pt x="121" y="86"/>
                      </a:lnTo>
                      <a:lnTo>
                        <a:pt x="69" y="79"/>
                      </a:lnTo>
                      <a:lnTo>
                        <a:pt x="26" y="66"/>
                      </a:lnTo>
                      <a:lnTo>
                        <a:pt x="0" y="15"/>
                      </a:lnTo>
                      <a:lnTo>
                        <a:pt x="72" y="21"/>
                      </a:lnTo>
                      <a:lnTo>
                        <a:pt x="66" y="0"/>
                      </a:lnTo>
                      <a:lnTo>
                        <a:pt x="99" y="5"/>
                      </a:lnTo>
                      <a:lnTo>
                        <a:pt x="131" y="21"/>
                      </a:lnTo>
                      <a:lnTo>
                        <a:pt x="145" y="29"/>
                      </a:lnTo>
                      <a:lnTo>
                        <a:pt x="157" y="7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93238" name="Freeform 90"/>
            <p:cNvSpPr>
              <a:spLocks/>
            </p:cNvSpPr>
            <p:nvPr/>
          </p:nvSpPr>
          <p:spPr bwMode="auto">
            <a:xfrm>
              <a:off x="-1064" y="3127"/>
              <a:ext cx="27" cy="69"/>
            </a:xfrm>
            <a:custGeom>
              <a:avLst/>
              <a:gdLst>
                <a:gd name="T0" fmla="*/ 26 w 54"/>
                <a:gd name="T1" fmla="*/ 1 h 138"/>
                <a:gd name="T2" fmla="*/ 27 w 54"/>
                <a:gd name="T3" fmla="*/ 39 h 138"/>
                <a:gd name="T4" fmla="*/ 14 w 54"/>
                <a:gd name="T5" fmla="*/ 62 h 138"/>
                <a:gd name="T6" fmla="*/ 6 w 54"/>
                <a:gd name="T7" fmla="*/ 69 h 138"/>
                <a:gd name="T8" fmla="*/ 8 w 54"/>
                <a:gd name="T9" fmla="*/ 36 h 138"/>
                <a:gd name="T10" fmla="*/ 5 w 54"/>
                <a:gd name="T11" fmla="*/ 40 h 138"/>
                <a:gd name="T12" fmla="*/ 1 w 54"/>
                <a:gd name="T13" fmla="*/ 51 h 138"/>
                <a:gd name="T14" fmla="*/ 0 w 54"/>
                <a:gd name="T15" fmla="*/ 39 h 138"/>
                <a:gd name="T16" fmla="*/ 4 w 54"/>
                <a:gd name="T17" fmla="*/ 18 h 138"/>
                <a:gd name="T18" fmla="*/ 13 w 54"/>
                <a:gd name="T19" fmla="*/ 0 h 138"/>
                <a:gd name="T20" fmla="*/ 26 w 54"/>
                <a:gd name="T21" fmla="*/ 1 h 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 h="138">
                  <a:moveTo>
                    <a:pt x="52" y="1"/>
                  </a:moveTo>
                  <a:lnTo>
                    <a:pt x="54" y="77"/>
                  </a:lnTo>
                  <a:lnTo>
                    <a:pt x="27" y="124"/>
                  </a:lnTo>
                  <a:lnTo>
                    <a:pt x="12" y="138"/>
                  </a:lnTo>
                  <a:lnTo>
                    <a:pt x="15" y="72"/>
                  </a:lnTo>
                  <a:lnTo>
                    <a:pt x="9" y="79"/>
                  </a:lnTo>
                  <a:lnTo>
                    <a:pt x="1" y="101"/>
                  </a:lnTo>
                  <a:lnTo>
                    <a:pt x="0" y="77"/>
                  </a:lnTo>
                  <a:lnTo>
                    <a:pt x="7" y="36"/>
                  </a:lnTo>
                  <a:lnTo>
                    <a:pt x="25" y="0"/>
                  </a:lnTo>
                  <a:lnTo>
                    <a:pt x="52" y="1"/>
                  </a:lnTo>
                  <a:close/>
                </a:path>
              </a:pathLst>
            </a:custGeom>
            <a:solidFill>
              <a:srgbClr val="FF7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39" name="Freeform 91"/>
            <p:cNvSpPr>
              <a:spLocks/>
            </p:cNvSpPr>
            <p:nvPr/>
          </p:nvSpPr>
          <p:spPr bwMode="auto">
            <a:xfrm>
              <a:off x="-1199" y="3109"/>
              <a:ext cx="30" cy="65"/>
            </a:xfrm>
            <a:custGeom>
              <a:avLst/>
              <a:gdLst>
                <a:gd name="T0" fmla="*/ 21 w 60"/>
                <a:gd name="T1" fmla="*/ 0 h 131"/>
                <a:gd name="T2" fmla="*/ 30 w 60"/>
                <a:gd name="T3" fmla="*/ 34 h 131"/>
                <a:gd name="T4" fmla="*/ 14 w 60"/>
                <a:gd name="T5" fmla="*/ 65 h 131"/>
                <a:gd name="T6" fmla="*/ 9 w 60"/>
                <a:gd name="T7" fmla="*/ 62 h 131"/>
                <a:gd name="T8" fmla="*/ 0 w 60"/>
                <a:gd name="T9" fmla="*/ 59 h 131"/>
                <a:gd name="T10" fmla="*/ 4 w 60"/>
                <a:gd name="T11" fmla="*/ 48 h 131"/>
                <a:gd name="T12" fmla="*/ 5 w 60"/>
                <a:gd name="T13" fmla="*/ 36 h 131"/>
                <a:gd name="T14" fmla="*/ 0 w 60"/>
                <a:gd name="T15" fmla="*/ 24 h 131"/>
                <a:gd name="T16" fmla="*/ 4 w 60"/>
                <a:gd name="T17" fmla="*/ 2 h 131"/>
                <a:gd name="T18" fmla="*/ 21 w 60"/>
                <a:gd name="T19" fmla="*/ 0 h 1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131">
                  <a:moveTo>
                    <a:pt x="42" y="0"/>
                  </a:moveTo>
                  <a:lnTo>
                    <a:pt x="60" y="68"/>
                  </a:lnTo>
                  <a:lnTo>
                    <a:pt x="28" y="131"/>
                  </a:lnTo>
                  <a:lnTo>
                    <a:pt x="18" y="124"/>
                  </a:lnTo>
                  <a:lnTo>
                    <a:pt x="0" y="118"/>
                  </a:lnTo>
                  <a:lnTo>
                    <a:pt x="7" y="97"/>
                  </a:lnTo>
                  <a:lnTo>
                    <a:pt x="9" y="73"/>
                  </a:lnTo>
                  <a:lnTo>
                    <a:pt x="0" y="48"/>
                  </a:lnTo>
                  <a:lnTo>
                    <a:pt x="7" y="5"/>
                  </a:lnTo>
                  <a:lnTo>
                    <a:pt x="42" y="0"/>
                  </a:lnTo>
                  <a:close/>
                </a:path>
              </a:pathLst>
            </a:custGeom>
            <a:solidFill>
              <a:srgbClr val="FF7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3240" name="Group 92"/>
            <p:cNvGrpSpPr>
              <a:grpSpLocks/>
            </p:cNvGrpSpPr>
            <p:nvPr/>
          </p:nvGrpSpPr>
          <p:grpSpPr bwMode="auto">
            <a:xfrm>
              <a:off x="-554" y="2950"/>
              <a:ext cx="184" cy="837"/>
              <a:chOff x="-2976" y="1152"/>
              <a:chExt cx="184" cy="837"/>
            </a:xfrm>
          </p:grpSpPr>
          <p:sp>
            <p:nvSpPr>
              <p:cNvPr id="93400" name="Freeform 93"/>
              <p:cNvSpPr>
                <a:spLocks/>
              </p:cNvSpPr>
              <p:nvPr/>
            </p:nvSpPr>
            <p:spPr bwMode="auto">
              <a:xfrm>
                <a:off x="-2939" y="1720"/>
                <a:ext cx="98" cy="244"/>
              </a:xfrm>
              <a:custGeom>
                <a:avLst/>
                <a:gdLst>
                  <a:gd name="T0" fmla="*/ 22 w 195"/>
                  <a:gd name="T1" fmla="*/ 0 h 488"/>
                  <a:gd name="T2" fmla="*/ 19 w 195"/>
                  <a:gd name="T3" fmla="*/ 29 h 488"/>
                  <a:gd name="T4" fmla="*/ 18 w 195"/>
                  <a:gd name="T5" fmla="*/ 62 h 488"/>
                  <a:gd name="T6" fmla="*/ 18 w 195"/>
                  <a:gd name="T7" fmla="*/ 94 h 488"/>
                  <a:gd name="T8" fmla="*/ 19 w 195"/>
                  <a:gd name="T9" fmla="*/ 124 h 488"/>
                  <a:gd name="T10" fmla="*/ 20 w 195"/>
                  <a:gd name="T11" fmla="*/ 149 h 488"/>
                  <a:gd name="T12" fmla="*/ 20 w 195"/>
                  <a:gd name="T13" fmla="*/ 179 h 488"/>
                  <a:gd name="T14" fmla="*/ 18 w 195"/>
                  <a:gd name="T15" fmla="*/ 192 h 488"/>
                  <a:gd name="T16" fmla="*/ 5 w 195"/>
                  <a:gd name="T17" fmla="*/ 230 h 488"/>
                  <a:gd name="T18" fmla="*/ 0 w 195"/>
                  <a:gd name="T19" fmla="*/ 243 h 488"/>
                  <a:gd name="T20" fmla="*/ 21 w 195"/>
                  <a:gd name="T21" fmla="*/ 244 h 488"/>
                  <a:gd name="T22" fmla="*/ 30 w 195"/>
                  <a:gd name="T23" fmla="*/ 227 h 488"/>
                  <a:gd name="T24" fmla="*/ 36 w 195"/>
                  <a:gd name="T25" fmla="*/ 208 h 488"/>
                  <a:gd name="T26" fmla="*/ 40 w 195"/>
                  <a:gd name="T27" fmla="*/ 177 h 488"/>
                  <a:gd name="T28" fmla="*/ 52 w 195"/>
                  <a:gd name="T29" fmla="*/ 94 h 488"/>
                  <a:gd name="T30" fmla="*/ 56 w 195"/>
                  <a:gd name="T31" fmla="*/ 71 h 488"/>
                  <a:gd name="T32" fmla="*/ 53 w 195"/>
                  <a:gd name="T33" fmla="*/ 116 h 488"/>
                  <a:gd name="T34" fmla="*/ 57 w 195"/>
                  <a:gd name="T35" fmla="*/ 144 h 488"/>
                  <a:gd name="T36" fmla="*/ 58 w 195"/>
                  <a:gd name="T37" fmla="*/ 170 h 488"/>
                  <a:gd name="T38" fmla="*/ 56 w 195"/>
                  <a:gd name="T39" fmla="*/ 193 h 488"/>
                  <a:gd name="T40" fmla="*/ 57 w 195"/>
                  <a:gd name="T41" fmla="*/ 204 h 488"/>
                  <a:gd name="T42" fmla="*/ 71 w 195"/>
                  <a:gd name="T43" fmla="*/ 240 h 488"/>
                  <a:gd name="T44" fmla="*/ 83 w 195"/>
                  <a:gd name="T45" fmla="*/ 240 h 488"/>
                  <a:gd name="T46" fmla="*/ 89 w 195"/>
                  <a:gd name="T47" fmla="*/ 240 h 488"/>
                  <a:gd name="T48" fmla="*/ 96 w 195"/>
                  <a:gd name="T49" fmla="*/ 233 h 488"/>
                  <a:gd name="T50" fmla="*/ 78 w 195"/>
                  <a:gd name="T51" fmla="*/ 193 h 488"/>
                  <a:gd name="T52" fmla="*/ 87 w 195"/>
                  <a:gd name="T53" fmla="*/ 109 h 488"/>
                  <a:gd name="T54" fmla="*/ 90 w 195"/>
                  <a:gd name="T55" fmla="*/ 69 h 488"/>
                  <a:gd name="T56" fmla="*/ 98 w 195"/>
                  <a:gd name="T57" fmla="*/ 2 h 488"/>
                  <a:gd name="T58" fmla="*/ 22 w 195"/>
                  <a:gd name="T59" fmla="*/ 0 h 48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5" h="488">
                    <a:moveTo>
                      <a:pt x="43" y="0"/>
                    </a:moveTo>
                    <a:lnTo>
                      <a:pt x="38" y="57"/>
                    </a:lnTo>
                    <a:lnTo>
                      <a:pt x="35" y="123"/>
                    </a:lnTo>
                    <a:lnTo>
                      <a:pt x="35" y="188"/>
                    </a:lnTo>
                    <a:lnTo>
                      <a:pt x="38" y="248"/>
                    </a:lnTo>
                    <a:lnTo>
                      <a:pt x="40" y="297"/>
                    </a:lnTo>
                    <a:lnTo>
                      <a:pt x="40" y="358"/>
                    </a:lnTo>
                    <a:lnTo>
                      <a:pt x="36" y="383"/>
                    </a:lnTo>
                    <a:lnTo>
                      <a:pt x="10" y="459"/>
                    </a:lnTo>
                    <a:lnTo>
                      <a:pt x="0" y="486"/>
                    </a:lnTo>
                    <a:lnTo>
                      <a:pt x="42" y="488"/>
                    </a:lnTo>
                    <a:lnTo>
                      <a:pt x="60" y="454"/>
                    </a:lnTo>
                    <a:lnTo>
                      <a:pt x="72" y="416"/>
                    </a:lnTo>
                    <a:lnTo>
                      <a:pt x="79" y="354"/>
                    </a:lnTo>
                    <a:lnTo>
                      <a:pt x="103" y="188"/>
                    </a:lnTo>
                    <a:lnTo>
                      <a:pt x="112" y="141"/>
                    </a:lnTo>
                    <a:lnTo>
                      <a:pt x="106" y="232"/>
                    </a:lnTo>
                    <a:lnTo>
                      <a:pt x="113" y="287"/>
                    </a:lnTo>
                    <a:lnTo>
                      <a:pt x="115" y="339"/>
                    </a:lnTo>
                    <a:lnTo>
                      <a:pt x="111" y="385"/>
                    </a:lnTo>
                    <a:lnTo>
                      <a:pt x="114" y="408"/>
                    </a:lnTo>
                    <a:lnTo>
                      <a:pt x="141" y="479"/>
                    </a:lnTo>
                    <a:lnTo>
                      <a:pt x="165" y="480"/>
                    </a:lnTo>
                    <a:lnTo>
                      <a:pt x="177" y="480"/>
                    </a:lnTo>
                    <a:lnTo>
                      <a:pt x="191" y="466"/>
                    </a:lnTo>
                    <a:lnTo>
                      <a:pt x="155" y="385"/>
                    </a:lnTo>
                    <a:lnTo>
                      <a:pt x="173" y="217"/>
                    </a:lnTo>
                    <a:lnTo>
                      <a:pt x="180" y="138"/>
                    </a:lnTo>
                    <a:lnTo>
                      <a:pt x="195" y="3"/>
                    </a:lnTo>
                    <a:lnTo>
                      <a:pt x="43" y="0"/>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3401" name="Group 94"/>
              <p:cNvGrpSpPr>
                <a:grpSpLocks/>
              </p:cNvGrpSpPr>
              <p:nvPr/>
            </p:nvGrpSpPr>
            <p:grpSpPr bwMode="auto">
              <a:xfrm>
                <a:off x="-2973" y="1417"/>
                <a:ext cx="176" cy="243"/>
                <a:chOff x="-948" y="2963"/>
                <a:chExt cx="176" cy="243"/>
              </a:xfrm>
            </p:grpSpPr>
            <p:sp>
              <p:nvSpPr>
                <p:cNvPr id="93413" name="Freeform 95"/>
                <p:cNvSpPr>
                  <a:spLocks/>
                </p:cNvSpPr>
                <p:nvPr/>
              </p:nvSpPr>
              <p:spPr bwMode="auto">
                <a:xfrm>
                  <a:off x="-948" y="2970"/>
                  <a:ext cx="48" cy="236"/>
                </a:xfrm>
                <a:custGeom>
                  <a:avLst/>
                  <a:gdLst>
                    <a:gd name="T0" fmla="*/ 3 w 96"/>
                    <a:gd name="T1" fmla="*/ 0 h 472"/>
                    <a:gd name="T2" fmla="*/ 0 w 96"/>
                    <a:gd name="T3" fmla="*/ 54 h 472"/>
                    <a:gd name="T4" fmla="*/ 8 w 96"/>
                    <a:gd name="T5" fmla="*/ 127 h 472"/>
                    <a:gd name="T6" fmla="*/ 15 w 96"/>
                    <a:gd name="T7" fmla="*/ 191 h 472"/>
                    <a:gd name="T8" fmla="*/ 27 w 96"/>
                    <a:gd name="T9" fmla="*/ 229 h 472"/>
                    <a:gd name="T10" fmla="*/ 32 w 96"/>
                    <a:gd name="T11" fmla="*/ 236 h 472"/>
                    <a:gd name="T12" fmla="*/ 36 w 96"/>
                    <a:gd name="T13" fmla="*/ 226 h 472"/>
                    <a:gd name="T14" fmla="*/ 38 w 96"/>
                    <a:gd name="T15" fmla="*/ 199 h 472"/>
                    <a:gd name="T16" fmla="*/ 48 w 96"/>
                    <a:gd name="T17" fmla="*/ 191 h 472"/>
                    <a:gd name="T18" fmla="*/ 34 w 96"/>
                    <a:gd name="T19" fmla="*/ 170 h 472"/>
                    <a:gd name="T20" fmla="*/ 24 w 96"/>
                    <a:gd name="T21" fmla="*/ 157 h 472"/>
                    <a:gd name="T22" fmla="*/ 26 w 96"/>
                    <a:gd name="T23" fmla="*/ 48 h 472"/>
                    <a:gd name="T24" fmla="*/ 30 w 96"/>
                    <a:gd name="T25" fmla="*/ 4 h 472"/>
                    <a:gd name="T26" fmla="*/ 3 w 96"/>
                    <a:gd name="T27" fmla="*/ 0 h 4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472">
                      <a:moveTo>
                        <a:pt x="5" y="0"/>
                      </a:moveTo>
                      <a:lnTo>
                        <a:pt x="0" y="107"/>
                      </a:lnTo>
                      <a:lnTo>
                        <a:pt x="16" y="254"/>
                      </a:lnTo>
                      <a:lnTo>
                        <a:pt x="29" y="381"/>
                      </a:lnTo>
                      <a:lnTo>
                        <a:pt x="53" y="458"/>
                      </a:lnTo>
                      <a:lnTo>
                        <a:pt x="64" y="472"/>
                      </a:lnTo>
                      <a:lnTo>
                        <a:pt x="71" y="451"/>
                      </a:lnTo>
                      <a:lnTo>
                        <a:pt x="75" y="397"/>
                      </a:lnTo>
                      <a:lnTo>
                        <a:pt x="96" y="382"/>
                      </a:lnTo>
                      <a:lnTo>
                        <a:pt x="68" y="339"/>
                      </a:lnTo>
                      <a:lnTo>
                        <a:pt x="48" y="314"/>
                      </a:lnTo>
                      <a:lnTo>
                        <a:pt x="51" y="96"/>
                      </a:lnTo>
                      <a:lnTo>
                        <a:pt x="60" y="8"/>
                      </a:lnTo>
                      <a:lnTo>
                        <a:pt x="5" y="0"/>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14" name="Freeform 96"/>
                <p:cNvSpPr>
                  <a:spLocks/>
                </p:cNvSpPr>
                <p:nvPr/>
              </p:nvSpPr>
              <p:spPr bwMode="auto">
                <a:xfrm>
                  <a:off x="-814" y="2963"/>
                  <a:ext cx="42" cy="221"/>
                </a:xfrm>
                <a:custGeom>
                  <a:avLst/>
                  <a:gdLst>
                    <a:gd name="T0" fmla="*/ 12 w 84"/>
                    <a:gd name="T1" fmla="*/ 6 h 441"/>
                    <a:gd name="T2" fmla="*/ 18 w 84"/>
                    <a:gd name="T3" fmla="*/ 46 h 441"/>
                    <a:gd name="T4" fmla="*/ 17 w 84"/>
                    <a:gd name="T5" fmla="*/ 140 h 441"/>
                    <a:gd name="T6" fmla="*/ 0 w 84"/>
                    <a:gd name="T7" fmla="*/ 180 h 441"/>
                    <a:gd name="T8" fmla="*/ 4 w 84"/>
                    <a:gd name="T9" fmla="*/ 183 h 441"/>
                    <a:gd name="T10" fmla="*/ 0 w 84"/>
                    <a:gd name="T11" fmla="*/ 204 h 441"/>
                    <a:gd name="T12" fmla="*/ 4 w 84"/>
                    <a:gd name="T13" fmla="*/ 221 h 441"/>
                    <a:gd name="T14" fmla="*/ 17 w 84"/>
                    <a:gd name="T15" fmla="*/ 194 h 441"/>
                    <a:gd name="T16" fmla="*/ 30 w 84"/>
                    <a:gd name="T17" fmla="*/ 145 h 441"/>
                    <a:gd name="T18" fmla="*/ 42 w 84"/>
                    <a:gd name="T19" fmla="*/ 37 h 441"/>
                    <a:gd name="T20" fmla="*/ 37 w 84"/>
                    <a:gd name="T21" fmla="*/ 0 h 441"/>
                    <a:gd name="T22" fmla="*/ 12 w 84"/>
                    <a:gd name="T23" fmla="*/ 6 h 4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441">
                      <a:moveTo>
                        <a:pt x="24" y="12"/>
                      </a:moveTo>
                      <a:lnTo>
                        <a:pt x="36" y="91"/>
                      </a:lnTo>
                      <a:lnTo>
                        <a:pt x="34" y="280"/>
                      </a:lnTo>
                      <a:lnTo>
                        <a:pt x="0" y="359"/>
                      </a:lnTo>
                      <a:lnTo>
                        <a:pt x="8" y="366"/>
                      </a:lnTo>
                      <a:lnTo>
                        <a:pt x="0" y="407"/>
                      </a:lnTo>
                      <a:lnTo>
                        <a:pt x="7" y="441"/>
                      </a:lnTo>
                      <a:lnTo>
                        <a:pt x="34" y="387"/>
                      </a:lnTo>
                      <a:lnTo>
                        <a:pt x="60" y="290"/>
                      </a:lnTo>
                      <a:lnTo>
                        <a:pt x="84" y="73"/>
                      </a:lnTo>
                      <a:lnTo>
                        <a:pt x="73" y="0"/>
                      </a:lnTo>
                      <a:lnTo>
                        <a:pt x="24" y="12"/>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3402" name="Freeform 97"/>
              <p:cNvSpPr>
                <a:spLocks/>
              </p:cNvSpPr>
              <p:nvPr/>
            </p:nvSpPr>
            <p:spPr bwMode="auto">
              <a:xfrm>
                <a:off x="-2909" y="1168"/>
                <a:ext cx="61" cy="111"/>
              </a:xfrm>
              <a:custGeom>
                <a:avLst/>
                <a:gdLst>
                  <a:gd name="T0" fmla="*/ 9 w 121"/>
                  <a:gd name="T1" fmla="*/ 111 h 222"/>
                  <a:gd name="T2" fmla="*/ 9 w 121"/>
                  <a:gd name="T3" fmla="*/ 95 h 222"/>
                  <a:gd name="T4" fmla="*/ 2 w 121"/>
                  <a:gd name="T5" fmla="*/ 75 h 222"/>
                  <a:gd name="T6" fmla="*/ 0 w 121"/>
                  <a:gd name="T7" fmla="*/ 62 h 222"/>
                  <a:gd name="T8" fmla="*/ 0 w 121"/>
                  <a:gd name="T9" fmla="*/ 52 h 222"/>
                  <a:gd name="T10" fmla="*/ 0 w 121"/>
                  <a:gd name="T11" fmla="*/ 38 h 222"/>
                  <a:gd name="T12" fmla="*/ 2 w 121"/>
                  <a:gd name="T13" fmla="*/ 25 h 222"/>
                  <a:gd name="T14" fmla="*/ 5 w 121"/>
                  <a:gd name="T15" fmla="*/ 18 h 222"/>
                  <a:gd name="T16" fmla="*/ 9 w 121"/>
                  <a:gd name="T17" fmla="*/ 10 h 222"/>
                  <a:gd name="T18" fmla="*/ 15 w 121"/>
                  <a:gd name="T19" fmla="*/ 5 h 222"/>
                  <a:gd name="T20" fmla="*/ 23 w 121"/>
                  <a:gd name="T21" fmla="*/ 1 h 222"/>
                  <a:gd name="T22" fmla="*/ 33 w 121"/>
                  <a:gd name="T23" fmla="*/ 0 h 222"/>
                  <a:gd name="T24" fmla="*/ 41 w 121"/>
                  <a:gd name="T25" fmla="*/ 1 h 222"/>
                  <a:gd name="T26" fmla="*/ 48 w 121"/>
                  <a:gd name="T27" fmla="*/ 4 h 222"/>
                  <a:gd name="T28" fmla="*/ 54 w 121"/>
                  <a:gd name="T29" fmla="*/ 10 h 222"/>
                  <a:gd name="T30" fmla="*/ 58 w 121"/>
                  <a:gd name="T31" fmla="*/ 18 h 222"/>
                  <a:gd name="T32" fmla="*/ 61 w 121"/>
                  <a:gd name="T33" fmla="*/ 26 h 222"/>
                  <a:gd name="T34" fmla="*/ 60 w 121"/>
                  <a:gd name="T35" fmla="*/ 45 h 222"/>
                  <a:gd name="T36" fmla="*/ 58 w 121"/>
                  <a:gd name="T37" fmla="*/ 60 h 222"/>
                  <a:gd name="T38" fmla="*/ 56 w 121"/>
                  <a:gd name="T39" fmla="*/ 77 h 222"/>
                  <a:gd name="T40" fmla="*/ 51 w 121"/>
                  <a:gd name="T41" fmla="*/ 86 h 222"/>
                  <a:gd name="T42" fmla="*/ 46 w 121"/>
                  <a:gd name="T43" fmla="*/ 93 h 222"/>
                  <a:gd name="T44" fmla="*/ 44 w 121"/>
                  <a:gd name="T45" fmla="*/ 98 h 222"/>
                  <a:gd name="T46" fmla="*/ 42 w 121"/>
                  <a:gd name="T47" fmla="*/ 111 h 222"/>
                  <a:gd name="T48" fmla="*/ 9 w 121"/>
                  <a:gd name="T49" fmla="*/ 111 h 2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1" h="222">
                    <a:moveTo>
                      <a:pt x="18" y="222"/>
                    </a:moveTo>
                    <a:lnTo>
                      <a:pt x="18" y="189"/>
                    </a:lnTo>
                    <a:lnTo>
                      <a:pt x="3" y="149"/>
                    </a:lnTo>
                    <a:lnTo>
                      <a:pt x="0" y="123"/>
                    </a:lnTo>
                    <a:lnTo>
                      <a:pt x="0" y="103"/>
                    </a:lnTo>
                    <a:lnTo>
                      <a:pt x="0" y="75"/>
                    </a:lnTo>
                    <a:lnTo>
                      <a:pt x="3" y="50"/>
                    </a:lnTo>
                    <a:lnTo>
                      <a:pt x="9" y="35"/>
                    </a:lnTo>
                    <a:lnTo>
                      <a:pt x="18" y="20"/>
                    </a:lnTo>
                    <a:lnTo>
                      <a:pt x="29" y="10"/>
                    </a:lnTo>
                    <a:lnTo>
                      <a:pt x="46" y="1"/>
                    </a:lnTo>
                    <a:lnTo>
                      <a:pt x="65" y="0"/>
                    </a:lnTo>
                    <a:lnTo>
                      <a:pt x="82" y="2"/>
                    </a:lnTo>
                    <a:lnTo>
                      <a:pt x="96" y="8"/>
                    </a:lnTo>
                    <a:lnTo>
                      <a:pt x="107" y="20"/>
                    </a:lnTo>
                    <a:lnTo>
                      <a:pt x="115" y="35"/>
                    </a:lnTo>
                    <a:lnTo>
                      <a:pt x="121" y="52"/>
                    </a:lnTo>
                    <a:lnTo>
                      <a:pt x="120" y="90"/>
                    </a:lnTo>
                    <a:lnTo>
                      <a:pt x="115" y="120"/>
                    </a:lnTo>
                    <a:lnTo>
                      <a:pt x="111" y="154"/>
                    </a:lnTo>
                    <a:lnTo>
                      <a:pt x="101" y="171"/>
                    </a:lnTo>
                    <a:lnTo>
                      <a:pt x="92" y="185"/>
                    </a:lnTo>
                    <a:lnTo>
                      <a:pt x="88" y="195"/>
                    </a:lnTo>
                    <a:lnTo>
                      <a:pt x="83" y="222"/>
                    </a:lnTo>
                    <a:lnTo>
                      <a:pt x="18" y="222"/>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03" name="Freeform 98"/>
              <p:cNvSpPr>
                <a:spLocks/>
              </p:cNvSpPr>
              <p:nvPr/>
            </p:nvSpPr>
            <p:spPr bwMode="auto">
              <a:xfrm>
                <a:off x="-2936" y="1152"/>
                <a:ext cx="112" cy="92"/>
              </a:xfrm>
              <a:custGeom>
                <a:avLst/>
                <a:gdLst>
                  <a:gd name="T0" fmla="*/ 12 w 222"/>
                  <a:gd name="T1" fmla="*/ 90 h 184"/>
                  <a:gd name="T2" fmla="*/ 7 w 222"/>
                  <a:gd name="T3" fmla="*/ 92 h 184"/>
                  <a:gd name="T4" fmla="*/ 0 w 222"/>
                  <a:gd name="T5" fmla="*/ 89 h 184"/>
                  <a:gd name="T6" fmla="*/ 3 w 222"/>
                  <a:gd name="T7" fmla="*/ 74 h 184"/>
                  <a:gd name="T8" fmla="*/ 7 w 222"/>
                  <a:gd name="T9" fmla="*/ 56 h 184"/>
                  <a:gd name="T10" fmla="*/ 14 w 222"/>
                  <a:gd name="T11" fmla="*/ 36 h 184"/>
                  <a:gd name="T12" fmla="*/ 18 w 222"/>
                  <a:gd name="T13" fmla="*/ 24 h 184"/>
                  <a:gd name="T14" fmla="*/ 22 w 222"/>
                  <a:gd name="T15" fmla="*/ 15 h 184"/>
                  <a:gd name="T16" fmla="*/ 32 w 222"/>
                  <a:gd name="T17" fmla="*/ 6 h 184"/>
                  <a:gd name="T18" fmla="*/ 50 w 222"/>
                  <a:gd name="T19" fmla="*/ 2 h 184"/>
                  <a:gd name="T20" fmla="*/ 64 w 222"/>
                  <a:gd name="T21" fmla="*/ 0 h 184"/>
                  <a:gd name="T22" fmla="*/ 86 w 222"/>
                  <a:gd name="T23" fmla="*/ 9 h 184"/>
                  <a:gd name="T24" fmla="*/ 95 w 222"/>
                  <a:gd name="T25" fmla="*/ 19 h 184"/>
                  <a:gd name="T26" fmla="*/ 102 w 222"/>
                  <a:gd name="T27" fmla="*/ 38 h 184"/>
                  <a:gd name="T28" fmla="*/ 109 w 222"/>
                  <a:gd name="T29" fmla="*/ 60 h 184"/>
                  <a:gd name="T30" fmla="*/ 112 w 222"/>
                  <a:gd name="T31" fmla="*/ 78 h 184"/>
                  <a:gd name="T32" fmla="*/ 111 w 222"/>
                  <a:gd name="T33" fmla="*/ 86 h 184"/>
                  <a:gd name="T34" fmla="*/ 101 w 222"/>
                  <a:gd name="T35" fmla="*/ 87 h 184"/>
                  <a:gd name="T36" fmla="*/ 93 w 222"/>
                  <a:gd name="T37" fmla="*/ 89 h 184"/>
                  <a:gd name="T38" fmla="*/ 82 w 222"/>
                  <a:gd name="T39" fmla="*/ 91 h 184"/>
                  <a:gd name="T40" fmla="*/ 85 w 222"/>
                  <a:gd name="T41" fmla="*/ 72 h 184"/>
                  <a:gd name="T42" fmla="*/ 85 w 222"/>
                  <a:gd name="T43" fmla="*/ 61 h 184"/>
                  <a:gd name="T44" fmla="*/ 84 w 222"/>
                  <a:gd name="T45" fmla="*/ 52 h 184"/>
                  <a:gd name="T46" fmla="*/ 85 w 222"/>
                  <a:gd name="T47" fmla="*/ 39 h 184"/>
                  <a:gd name="T48" fmla="*/ 72 w 222"/>
                  <a:gd name="T49" fmla="*/ 33 h 184"/>
                  <a:gd name="T50" fmla="*/ 69 w 222"/>
                  <a:gd name="T51" fmla="*/ 22 h 184"/>
                  <a:gd name="T52" fmla="*/ 58 w 222"/>
                  <a:gd name="T53" fmla="*/ 30 h 184"/>
                  <a:gd name="T54" fmla="*/ 42 w 222"/>
                  <a:gd name="T55" fmla="*/ 44 h 184"/>
                  <a:gd name="T56" fmla="*/ 48 w 222"/>
                  <a:gd name="T57" fmla="*/ 37 h 184"/>
                  <a:gd name="T58" fmla="*/ 36 w 222"/>
                  <a:gd name="T59" fmla="*/ 48 h 184"/>
                  <a:gd name="T60" fmla="*/ 36 w 222"/>
                  <a:gd name="T61" fmla="*/ 65 h 184"/>
                  <a:gd name="T62" fmla="*/ 39 w 222"/>
                  <a:gd name="T63" fmla="*/ 73 h 184"/>
                  <a:gd name="T64" fmla="*/ 42 w 222"/>
                  <a:gd name="T65" fmla="*/ 81 h 184"/>
                  <a:gd name="T66" fmla="*/ 45 w 222"/>
                  <a:gd name="T67" fmla="*/ 91 h 184"/>
                  <a:gd name="T68" fmla="*/ 32 w 222"/>
                  <a:gd name="T69" fmla="*/ 91 h 184"/>
                  <a:gd name="T70" fmla="*/ 38 w 222"/>
                  <a:gd name="T71" fmla="*/ 91 h 184"/>
                  <a:gd name="T72" fmla="*/ 19 w 222"/>
                  <a:gd name="T73" fmla="*/ 89 h 184"/>
                  <a:gd name="T74" fmla="*/ 18 w 222"/>
                  <a:gd name="T75" fmla="*/ 89 h 184"/>
                  <a:gd name="T76" fmla="*/ 12 w 222"/>
                  <a:gd name="T77" fmla="*/ 90 h 1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2" h="184">
                    <a:moveTo>
                      <a:pt x="23" y="180"/>
                    </a:moveTo>
                    <a:lnTo>
                      <a:pt x="13" y="184"/>
                    </a:lnTo>
                    <a:lnTo>
                      <a:pt x="0" y="178"/>
                    </a:lnTo>
                    <a:lnTo>
                      <a:pt x="6" y="148"/>
                    </a:lnTo>
                    <a:lnTo>
                      <a:pt x="13" y="112"/>
                    </a:lnTo>
                    <a:lnTo>
                      <a:pt x="28" y="71"/>
                    </a:lnTo>
                    <a:lnTo>
                      <a:pt x="36" y="48"/>
                    </a:lnTo>
                    <a:lnTo>
                      <a:pt x="44" y="29"/>
                    </a:lnTo>
                    <a:lnTo>
                      <a:pt x="64" y="11"/>
                    </a:lnTo>
                    <a:lnTo>
                      <a:pt x="99" y="3"/>
                    </a:lnTo>
                    <a:lnTo>
                      <a:pt x="127" y="0"/>
                    </a:lnTo>
                    <a:lnTo>
                      <a:pt x="171" y="18"/>
                    </a:lnTo>
                    <a:lnTo>
                      <a:pt x="188" y="38"/>
                    </a:lnTo>
                    <a:lnTo>
                      <a:pt x="202" y="75"/>
                    </a:lnTo>
                    <a:lnTo>
                      <a:pt x="216" y="119"/>
                    </a:lnTo>
                    <a:lnTo>
                      <a:pt x="222" y="156"/>
                    </a:lnTo>
                    <a:lnTo>
                      <a:pt x="220" y="172"/>
                    </a:lnTo>
                    <a:lnTo>
                      <a:pt x="200" y="174"/>
                    </a:lnTo>
                    <a:lnTo>
                      <a:pt x="184" y="178"/>
                    </a:lnTo>
                    <a:lnTo>
                      <a:pt x="162" y="181"/>
                    </a:lnTo>
                    <a:lnTo>
                      <a:pt x="168" y="144"/>
                    </a:lnTo>
                    <a:lnTo>
                      <a:pt x="168" y="122"/>
                    </a:lnTo>
                    <a:lnTo>
                      <a:pt x="167" y="103"/>
                    </a:lnTo>
                    <a:lnTo>
                      <a:pt x="168" y="77"/>
                    </a:lnTo>
                    <a:lnTo>
                      <a:pt x="143" y="66"/>
                    </a:lnTo>
                    <a:lnTo>
                      <a:pt x="136" y="43"/>
                    </a:lnTo>
                    <a:lnTo>
                      <a:pt x="114" y="59"/>
                    </a:lnTo>
                    <a:lnTo>
                      <a:pt x="84" y="88"/>
                    </a:lnTo>
                    <a:lnTo>
                      <a:pt x="96" y="73"/>
                    </a:lnTo>
                    <a:lnTo>
                      <a:pt x="71" y="95"/>
                    </a:lnTo>
                    <a:lnTo>
                      <a:pt x="71" y="130"/>
                    </a:lnTo>
                    <a:lnTo>
                      <a:pt x="77" y="146"/>
                    </a:lnTo>
                    <a:lnTo>
                      <a:pt x="84" y="161"/>
                    </a:lnTo>
                    <a:lnTo>
                      <a:pt x="90" y="182"/>
                    </a:lnTo>
                    <a:lnTo>
                      <a:pt x="64" y="182"/>
                    </a:lnTo>
                    <a:lnTo>
                      <a:pt x="76" y="182"/>
                    </a:lnTo>
                    <a:lnTo>
                      <a:pt x="38" y="178"/>
                    </a:lnTo>
                    <a:lnTo>
                      <a:pt x="36" y="178"/>
                    </a:lnTo>
                    <a:lnTo>
                      <a:pt x="23" y="1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04" name="Freeform 99"/>
              <p:cNvSpPr>
                <a:spLocks/>
              </p:cNvSpPr>
              <p:nvPr/>
            </p:nvSpPr>
            <p:spPr bwMode="auto">
              <a:xfrm>
                <a:off x="-2976" y="1279"/>
                <a:ext cx="184" cy="449"/>
              </a:xfrm>
              <a:custGeom>
                <a:avLst/>
                <a:gdLst>
                  <a:gd name="T0" fmla="*/ 74 w 367"/>
                  <a:gd name="T1" fmla="*/ 0 h 899"/>
                  <a:gd name="T2" fmla="*/ 29 w 367"/>
                  <a:gd name="T3" fmla="*/ 24 h 899"/>
                  <a:gd name="T4" fmla="*/ 24 w 367"/>
                  <a:gd name="T5" fmla="*/ 32 h 899"/>
                  <a:gd name="T6" fmla="*/ 0 w 367"/>
                  <a:gd name="T7" fmla="*/ 146 h 899"/>
                  <a:gd name="T8" fmla="*/ 35 w 367"/>
                  <a:gd name="T9" fmla="*/ 151 h 899"/>
                  <a:gd name="T10" fmla="*/ 40 w 367"/>
                  <a:gd name="T11" fmla="*/ 122 h 899"/>
                  <a:gd name="T12" fmla="*/ 53 w 367"/>
                  <a:gd name="T13" fmla="*/ 183 h 899"/>
                  <a:gd name="T14" fmla="*/ 31 w 367"/>
                  <a:gd name="T15" fmla="*/ 318 h 899"/>
                  <a:gd name="T16" fmla="*/ 43 w 367"/>
                  <a:gd name="T17" fmla="*/ 448 h 899"/>
                  <a:gd name="T18" fmla="*/ 56 w 367"/>
                  <a:gd name="T19" fmla="*/ 449 h 899"/>
                  <a:gd name="T20" fmla="*/ 75 w 367"/>
                  <a:gd name="T21" fmla="*/ 448 h 899"/>
                  <a:gd name="T22" fmla="*/ 103 w 367"/>
                  <a:gd name="T23" fmla="*/ 446 h 899"/>
                  <a:gd name="T24" fmla="*/ 127 w 367"/>
                  <a:gd name="T25" fmla="*/ 446 h 899"/>
                  <a:gd name="T26" fmla="*/ 147 w 367"/>
                  <a:gd name="T27" fmla="*/ 446 h 899"/>
                  <a:gd name="T28" fmla="*/ 155 w 367"/>
                  <a:gd name="T29" fmla="*/ 259 h 899"/>
                  <a:gd name="T30" fmla="*/ 135 w 367"/>
                  <a:gd name="T31" fmla="*/ 177 h 899"/>
                  <a:gd name="T32" fmla="*/ 142 w 367"/>
                  <a:gd name="T33" fmla="*/ 131 h 899"/>
                  <a:gd name="T34" fmla="*/ 147 w 367"/>
                  <a:gd name="T35" fmla="*/ 148 h 899"/>
                  <a:gd name="T36" fmla="*/ 184 w 367"/>
                  <a:gd name="T37" fmla="*/ 138 h 899"/>
                  <a:gd name="T38" fmla="*/ 156 w 367"/>
                  <a:gd name="T39" fmla="*/ 31 h 899"/>
                  <a:gd name="T40" fmla="*/ 109 w 367"/>
                  <a:gd name="T41" fmla="*/ 0 h 899"/>
                  <a:gd name="T42" fmla="*/ 74 w 367"/>
                  <a:gd name="T43" fmla="*/ 0 h 8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67" h="899">
                    <a:moveTo>
                      <a:pt x="148" y="0"/>
                    </a:moveTo>
                    <a:lnTo>
                      <a:pt x="58" y="49"/>
                    </a:lnTo>
                    <a:lnTo>
                      <a:pt x="47" y="65"/>
                    </a:lnTo>
                    <a:lnTo>
                      <a:pt x="0" y="293"/>
                    </a:lnTo>
                    <a:lnTo>
                      <a:pt x="70" y="303"/>
                    </a:lnTo>
                    <a:lnTo>
                      <a:pt x="80" y="245"/>
                    </a:lnTo>
                    <a:lnTo>
                      <a:pt x="106" y="367"/>
                    </a:lnTo>
                    <a:lnTo>
                      <a:pt x="62" y="636"/>
                    </a:lnTo>
                    <a:lnTo>
                      <a:pt x="85" y="897"/>
                    </a:lnTo>
                    <a:lnTo>
                      <a:pt x="111" y="899"/>
                    </a:lnTo>
                    <a:lnTo>
                      <a:pt x="149" y="896"/>
                    </a:lnTo>
                    <a:lnTo>
                      <a:pt x="205" y="892"/>
                    </a:lnTo>
                    <a:lnTo>
                      <a:pt x="253" y="892"/>
                    </a:lnTo>
                    <a:lnTo>
                      <a:pt x="294" y="893"/>
                    </a:lnTo>
                    <a:lnTo>
                      <a:pt x="309" y="518"/>
                    </a:lnTo>
                    <a:lnTo>
                      <a:pt x="269" y="354"/>
                    </a:lnTo>
                    <a:lnTo>
                      <a:pt x="284" y="262"/>
                    </a:lnTo>
                    <a:lnTo>
                      <a:pt x="294" y="296"/>
                    </a:lnTo>
                    <a:lnTo>
                      <a:pt x="367" y="277"/>
                    </a:lnTo>
                    <a:lnTo>
                      <a:pt x="311" y="63"/>
                    </a:lnTo>
                    <a:lnTo>
                      <a:pt x="218" y="0"/>
                    </a:lnTo>
                    <a:lnTo>
                      <a:pt x="148"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3405" name="Group 100"/>
              <p:cNvGrpSpPr>
                <a:grpSpLocks/>
              </p:cNvGrpSpPr>
              <p:nvPr/>
            </p:nvGrpSpPr>
            <p:grpSpPr bwMode="auto">
              <a:xfrm>
                <a:off x="-2922" y="1280"/>
                <a:ext cx="79" cy="182"/>
                <a:chOff x="-897" y="2826"/>
                <a:chExt cx="79" cy="182"/>
              </a:xfrm>
            </p:grpSpPr>
            <p:sp>
              <p:nvSpPr>
                <p:cNvPr id="93410" name="Freeform 101"/>
                <p:cNvSpPr>
                  <a:spLocks/>
                </p:cNvSpPr>
                <p:nvPr/>
              </p:nvSpPr>
              <p:spPr bwMode="auto">
                <a:xfrm>
                  <a:off x="-879" y="2826"/>
                  <a:ext cx="41" cy="21"/>
                </a:xfrm>
                <a:custGeom>
                  <a:avLst/>
                  <a:gdLst>
                    <a:gd name="T0" fmla="*/ 0 w 82"/>
                    <a:gd name="T1" fmla="*/ 1 h 43"/>
                    <a:gd name="T2" fmla="*/ 10 w 82"/>
                    <a:gd name="T3" fmla="*/ 21 h 43"/>
                    <a:gd name="T4" fmla="*/ 22 w 82"/>
                    <a:gd name="T5" fmla="*/ 0 h 43"/>
                    <a:gd name="T6" fmla="*/ 34 w 82"/>
                    <a:gd name="T7" fmla="*/ 21 h 43"/>
                    <a:gd name="T8" fmla="*/ 41 w 82"/>
                    <a:gd name="T9" fmla="*/ 2 h 43"/>
                    <a:gd name="T10" fmla="*/ 0 w 82"/>
                    <a:gd name="T11" fmla="*/ 1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 h="43">
                      <a:moveTo>
                        <a:pt x="0" y="3"/>
                      </a:moveTo>
                      <a:lnTo>
                        <a:pt x="19" y="43"/>
                      </a:lnTo>
                      <a:lnTo>
                        <a:pt x="43" y="0"/>
                      </a:lnTo>
                      <a:lnTo>
                        <a:pt x="67" y="43"/>
                      </a:lnTo>
                      <a:lnTo>
                        <a:pt x="82" y="4"/>
                      </a:lnTo>
                      <a:lnTo>
                        <a:pt x="0" y="3"/>
                      </a:lnTo>
                      <a:close/>
                    </a:path>
                  </a:pathLst>
                </a:custGeom>
                <a:solidFill>
                  <a:srgbClr val="00007F"/>
                </a:solidFill>
                <a:ln w="7938">
                  <a:solidFill>
                    <a:srgbClr val="00007F"/>
                  </a:solidFill>
                  <a:prstDash val="solid"/>
                  <a:round/>
                  <a:headEnd/>
                  <a:tailEnd/>
                </a:ln>
              </p:spPr>
              <p:txBody>
                <a:bodyPr/>
                <a:lstStyle/>
                <a:p>
                  <a:endParaRPr lang="en-US"/>
                </a:p>
              </p:txBody>
            </p:sp>
            <p:sp>
              <p:nvSpPr>
                <p:cNvPr id="93411" name="Freeform 102"/>
                <p:cNvSpPr>
                  <a:spLocks/>
                </p:cNvSpPr>
                <p:nvPr/>
              </p:nvSpPr>
              <p:spPr bwMode="auto">
                <a:xfrm>
                  <a:off x="-858" y="2831"/>
                  <a:ext cx="3" cy="175"/>
                </a:xfrm>
                <a:custGeom>
                  <a:avLst/>
                  <a:gdLst>
                    <a:gd name="T0" fmla="*/ 0 w 6"/>
                    <a:gd name="T1" fmla="*/ 0 h 351"/>
                    <a:gd name="T2" fmla="*/ 3 w 6"/>
                    <a:gd name="T3" fmla="*/ 73 h 351"/>
                    <a:gd name="T4" fmla="*/ 3 w 6"/>
                    <a:gd name="T5" fmla="*/ 175 h 351"/>
                    <a:gd name="T6" fmla="*/ 0 w 6"/>
                    <a:gd name="T7" fmla="*/ 0 h 3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51">
                      <a:moveTo>
                        <a:pt x="0" y="0"/>
                      </a:moveTo>
                      <a:lnTo>
                        <a:pt x="6" y="146"/>
                      </a:lnTo>
                      <a:lnTo>
                        <a:pt x="6" y="351"/>
                      </a:lnTo>
                      <a:lnTo>
                        <a:pt x="0" y="0"/>
                      </a:lnTo>
                      <a:close/>
                    </a:path>
                  </a:pathLst>
                </a:custGeom>
                <a:solidFill>
                  <a:srgbClr val="00007F"/>
                </a:solidFill>
                <a:ln w="7938">
                  <a:solidFill>
                    <a:srgbClr val="00007F"/>
                  </a:solidFill>
                  <a:prstDash val="solid"/>
                  <a:round/>
                  <a:headEnd/>
                  <a:tailEnd/>
                </a:ln>
              </p:spPr>
              <p:txBody>
                <a:bodyPr/>
                <a:lstStyle/>
                <a:p>
                  <a:endParaRPr lang="en-US"/>
                </a:p>
              </p:txBody>
            </p:sp>
            <p:sp>
              <p:nvSpPr>
                <p:cNvPr id="93412" name="Freeform 103"/>
                <p:cNvSpPr>
                  <a:spLocks/>
                </p:cNvSpPr>
                <p:nvPr/>
              </p:nvSpPr>
              <p:spPr bwMode="auto">
                <a:xfrm>
                  <a:off x="-897" y="3005"/>
                  <a:ext cx="79" cy="3"/>
                </a:xfrm>
                <a:custGeom>
                  <a:avLst/>
                  <a:gdLst>
                    <a:gd name="T0" fmla="*/ 0 w 159"/>
                    <a:gd name="T1" fmla="*/ 3 h 6"/>
                    <a:gd name="T2" fmla="*/ 43 w 159"/>
                    <a:gd name="T3" fmla="*/ 0 h 6"/>
                    <a:gd name="T4" fmla="*/ 79 w 159"/>
                    <a:gd name="T5" fmla="*/ 1 h 6"/>
                    <a:gd name="T6" fmla="*/ 0 w 159"/>
                    <a:gd name="T7" fmla="*/ 3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6">
                      <a:moveTo>
                        <a:pt x="0" y="6"/>
                      </a:moveTo>
                      <a:lnTo>
                        <a:pt x="87" y="0"/>
                      </a:lnTo>
                      <a:lnTo>
                        <a:pt x="159" y="2"/>
                      </a:lnTo>
                      <a:lnTo>
                        <a:pt x="0" y="6"/>
                      </a:lnTo>
                      <a:close/>
                    </a:path>
                  </a:pathLst>
                </a:custGeom>
                <a:solidFill>
                  <a:srgbClr val="00007F"/>
                </a:solidFill>
                <a:ln w="7938">
                  <a:solidFill>
                    <a:srgbClr val="00007F"/>
                  </a:solidFill>
                  <a:prstDash val="solid"/>
                  <a:round/>
                  <a:headEnd/>
                  <a:tailEnd/>
                </a:ln>
              </p:spPr>
              <p:txBody>
                <a:bodyPr/>
                <a:lstStyle/>
                <a:p>
                  <a:endParaRPr lang="en-US"/>
                </a:p>
              </p:txBody>
            </p:sp>
          </p:grpSp>
          <p:grpSp>
            <p:nvGrpSpPr>
              <p:cNvPr id="93406" name="Group 104"/>
              <p:cNvGrpSpPr>
                <a:grpSpLocks/>
              </p:cNvGrpSpPr>
              <p:nvPr/>
            </p:nvGrpSpPr>
            <p:grpSpPr bwMode="auto">
              <a:xfrm>
                <a:off x="-2943" y="1916"/>
                <a:ext cx="107" cy="73"/>
                <a:chOff x="-918" y="3462"/>
                <a:chExt cx="107" cy="73"/>
              </a:xfrm>
            </p:grpSpPr>
            <p:sp>
              <p:nvSpPr>
                <p:cNvPr id="93408" name="Freeform 105"/>
                <p:cNvSpPr>
                  <a:spLocks/>
                </p:cNvSpPr>
                <p:nvPr/>
              </p:nvSpPr>
              <p:spPr bwMode="auto">
                <a:xfrm>
                  <a:off x="-918" y="3468"/>
                  <a:ext cx="42" cy="67"/>
                </a:xfrm>
                <a:custGeom>
                  <a:avLst/>
                  <a:gdLst>
                    <a:gd name="T0" fmla="*/ 8 w 84"/>
                    <a:gd name="T1" fmla="*/ 33 h 133"/>
                    <a:gd name="T2" fmla="*/ 2 w 84"/>
                    <a:gd name="T3" fmla="*/ 43 h 133"/>
                    <a:gd name="T4" fmla="*/ 0 w 84"/>
                    <a:gd name="T5" fmla="*/ 51 h 133"/>
                    <a:gd name="T6" fmla="*/ 0 w 84"/>
                    <a:gd name="T7" fmla="*/ 57 h 133"/>
                    <a:gd name="T8" fmla="*/ 2 w 84"/>
                    <a:gd name="T9" fmla="*/ 61 h 133"/>
                    <a:gd name="T10" fmla="*/ 5 w 84"/>
                    <a:gd name="T11" fmla="*/ 65 h 133"/>
                    <a:gd name="T12" fmla="*/ 10 w 84"/>
                    <a:gd name="T13" fmla="*/ 67 h 133"/>
                    <a:gd name="T14" fmla="*/ 17 w 84"/>
                    <a:gd name="T15" fmla="*/ 66 h 133"/>
                    <a:gd name="T16" fmla="*/ 24 w 84"/>
                    <a:gd name="T17" fmla="*/ 63 h 133"/>
                    <a:gd name="T18" fmla="*/ 30 w 84"/>
                    <a:gd name="T19" fmla="*/ 57 h 133"/>
                    <a:gd name="T20" fmla="*/ 35 w 84"/>
                    <a:gd name="T21" fmla="*/ 47 h 133"/>
                    <a:gd name="T22" fmla="*/ 38 w 84"/>
                    <a:gd name="T23" fmla="*/ 29 h 133"/>
                    <a:gd name="T24" fmla="*/ 42 w 84"/>
                    <a:gd name="T25" fmla="*/ 11 h 133"/>
                    <a:gd name="T26" fmla="*/ 42 w 84"/>
                    <a:gd name="T27" fmla="*/ 0 h 133"/>
                    <a:gd name="T28" fmla="*/ 33 w 84"/>
                    <a:gd name="T29" fmla="*/ 26 h 133"/>
                    <a:gd name="T30" fmla="*/ 26 w 84"/>
                    <a:gd name="T31" fmla="*/ 42 h 133"/>
                    <a:gd name="T32" fmla="*/ 15 w 84"/>
                    <a:gd name="T33" fmla="*/ 42 h 133"/>
                    <a:gd name="T34" fmla="*/ 6 w 84"/>
                    <a:gd name="T35" fmla="*/ 41 h 133"/>
                    <a:gd name="T36" fmla="*/ 8 w 84"/>
                    <a:gd name="T37" fmla="*/ 33 h 1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133">
                      <a:moveTo>
                        <a:pt x="16" y="66"/>
                      </a:moveTo>
                      <a:lnTo>
                        <a:pt x="4" y="86"/>
                      </a:lnTo>
                      <a:lnTo>
                        <a:pt x="0" y="102"/>
                      </a:lnTo>
                      <a:lnTo>
                        <a:pt x="0" y="114"/>
                      </a:lnTo>
                      <a:lnTo>
                        <a:pt x="3" y="122"/>
                      </a:lnTo>
                      <a:lnTo>
                        <a:pt x="9" y="129"/>
                      </a:lnTo>
                      <a:lnTo>
                        <a:pt x="20" y="133"/>
                      </a:lnTo>
                      <a:lnTo>
                        <a:pt x="34" y="132"/>
                      </a:lnTo>
                      <a:lnTo>
                        <a:pt x="48" y="126"/>
                      </a:lnTo>
                      <a:lnTo>
                        <a:pt x="59" y="113"/>
                      </a:lnTo>
                      <a:lnTo>
                        <a:pt x="69" y="94"/>
                      </a:lnTo>
                      <a:lnTo>
                        <a:pt x="75" y="58"/>
                      </a:lnTo>
                      <a:lnTo>
                        <a:pt x="84" y="22"/>
                      </a:lnTo>
                      <a:lnTo>
                        <a:pt x="83" y="0"/>
                      </a:lnTo>
                      <a:lnTo>
                        <a:pt x="66" y="51"/>
                      </a:lnTo>
                      <a:lnTo>
                        <a:pt x="52" y="84"/>
                      </a:lnTo>
                      <a:lnTo>
                        <a:pt x="30" y="84"/>
                      </a:lnTo>
                      <a:lnTo>
                        <a:pt x="12" y="81"/>
                      </a:lnTo>
                      <a:lnTo>
                        <a:pt x="16"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09" name="Freeform 106"/>
                <p:cNvSpPr>
                  <a:spLocks/>
                </p:cNvSpPr>
                <p:nvPr/>
              </p:nvSpPr>
              <p:spPr bwMode="auto">
                <a:xfrm>
                  <a:off x="-859" y="3462"/>
                  <a:ext cx="48" cy="72"/>
                </a:xfrm>
                <a:custGeom>
                  <a:avLst/>
                  <a:gdLst>
                    <a:gd name="T0" fmla="*/ 1 w 95"/>
                    <a:gd name="T1" fmla="*/ 0 h 146"/>
                    <a:gd name="T2" fmla="*/ 0 w 95"/>
                    <a:gd name="T3" fmla="*/ 7 h 146"/>
                    <a:gd name="T4" fmla="*/ 6 w 95"/>
                    <a:gd name="T5" fmla="*/ 26 h 146"/>
                    <a:gd name="T6" fmla="*/ 11 w 95"/>
                    <a:gd name="T7" fmla="*/ 40 h 146"/>
                    <a:gd name="T8" fmla="*/ 15 w 95"/>
                    <a:gd name="T9" fmla="*/ 55 h 146"/>
                    <a:gd name="T10" fmla="*/ 20 w 95"/>
                    <a:gd name="T11" fmla="*/ 63 h 146"/>
                    <a:gd name="T12" fmla="*/ 25 w 95"/>
                    <a:gd name="T13" fmla="*/ 69 h 146"/>
                    <a:gd name="T14" fmla="*/ 32 w 95"/>
                    <a:gd name="T15" fmla="*/ 71 h 146"/>
                    <a:gd name="T16" fmla="*/ 39 w 95"/>
                    <a:gd name="T17" fmla="*/ 72 h 146"/>
                    <a:gd name="T18" fmla="*/ 43 w 95"/>
                    <a:gd name="T19" fmla="*/ 70 h 146"/>
                    <a:gd name="T20" fmla="*/ 46 w 95"/>
                    <a:gd name="T21" fmla="*/ 68 h 146"/>
                    <a:gd name="T22" fmla="*/ 48 w 95"/>
                    <a:gd name="T23" fmla="*/ 61 h 146"/>
                    <a:gd name="T24" fmla="*/ 47 w 95"/>
                    <a:gd name="T25" fmla="*/ 51 h 146"/>
                    <a:gd name="T26" fmla="*/ 43 w 95"/>
                    <a:gd name="T27" fmla="*/ 40 h 146"/>
                    <a:gd name="T28" fmla="*/ 40 w 95"/>
                    <a:gd name="T29" fmla="*/ 34 h 146"/>
                    <a:gd name="T30" fmla="*/ 38 w 95"/>
                    <a:gd name="T31" fmla="*/ 39 h 146"/>
                    <a:gd name="T32" fmla="*/ 37 w 95"/>
                    <a:gd name="T33" fmla="*/ 41 h 146"/>
                    <a:gd name="T34" fmla="*/ 31 w 95"/>
                    <a:gd name="T35" fmla="*/ 43 h 146"/>
                    <a:gd name="T36" fmla="*/ 26 w 95"/>
                    <a:gd name="T37" fmla="*/ 44 h 146"/>
                    <a:gd name="T38" fmla="*/ 16 w 95"/>
                    <a:gd name="T39" fmla="*/ 42 h 146"/>
                    <a:gd name="T40" fmla="*/ 6 w 95"/>
                    <a:gd name="T41" fmla="*/ 14 h 146"/>
                    <a:gd name="T42" fmla="*/ 1 w 95"/>
                    <a:gd name="T43" fmla="*/ 0 h 1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146">
                      <a:moveTo>
                        <a:pt x="2" y="0"/>
                      </a:moveTo>
                      <a:lnTo>
                        <a:pt x="0" y="15"/>
                      </a:lnTo>
                      <a:lnTo>
                        <a:pt x="12" y="52"/>
                      </a:lnTo>
                      <a:lnTo>
                        <a:pt x="21" y="82"/>
                      </a:lnTo>
                      <a:lnTo>
                        <a:pt x="30" y="111"/>
                      </a:lnTo>
                      <a:lnTo>
                        <a:pt x="40" y="127"/>
                      </a:lnTo>
                      <a:lnTo>
                        <a:pt x="50" y="139"/>
                      </a:lnTo>
                      <a:lnTo>
                        <a:pt x="63" y="143"/>
                      </a:lnTo>
                      <a:lnTo>
                        <a:pt x="77" y="146"/>
                      </a:lnTo>
                      <a:lnTo>
                        <a:pt x="85" y="141"/>
                      </a:lnTo>
                      <a:lnTo>
                        <a:pt x="92" y="137"/>
                      </a:lnTo>
                      <a:lnTo>
                        <a:pt x="95" y="123"/>
                      </a:lnTo>
                      <a:lnTo>
                        <a:pt x="93" y="104"/>
                      </a:lnTo>
                      <a:lnTo>
                        <a:pt x="85" y="81"/>
                      </a:lnTo>
                      <a:lnTo>
                        <a:pt x="79" y="69"/>
                      </a:lnTo>
                      <a:lnTo>
                        <a:pt x="76" y="80"/>
                      </a:lnTo>
                      <a:lnTo>
                        <a:pt x="73" y="84"/>
                      </a:lnTo>
                      <a:lnTo>
                        <a:pt x="61" y="88"/>
                      </a:lnTo>
                      <a:lnTo>
                        <a:pt x="51" y="89"/>
                      </a:lnTo>
                      <a:lnTo>
                        <a:pt x="32" y="86"/>
                      </a:lnTo>
                      <a:lnTo>
                        <a:pt x="12" y="29"/>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3407" name="Freeform 107"/>
              <p:cNvSpPr>
                <a:spLocks/>
              </p:cNvSpPr>
              <p:nvPr/>
            </p:nvSpPr>
            <p:spPr bwMode="auto">
              <a:xfrm>
                <a:off x="-2884" y="1238"/>
                <a:ext cx="15" cy="4"/>
              </a:xfrm>
              <a:custGeom>
                <a:avLst/>
                <a:gdLst>
                  <a:gd name="T0" fmla="*/ 0 w 31"/>
                  <a:gd name="T1" fmla="*/ 4 h 9"/>
                  <a:gd name="T2" fmla="*/ 5 w 31"/>
                  <a:gd name="T3" fmla="*/ 0 h 9"/>
                  <a:gd name="T4" fmla="*/ 7 w 31"/>
                  <a:gd name="T5" fmla="*/ 2 h 9"/>
                  <a:gd name="T6" fmla="*/ 12 w 31"/>
                  <a:gd name="T7" fmla="*/ 0 h 9"/>
                  <a:gd name="T8" fmla="*/ 15 w 31"/>
                  <a:gd name="T9" fmla="*/ 4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9">
                    <a:moveTo>
                      <a:pt x="0" y="8"/>
                    </a:moveTo>
                    <a:lnTo>
                      <a:pt x="10" y="0"/>
                    </a:lnTo>
                    <a:lnTo>
                      <a:pt x="15" y="4"/>
                    </a:lnTo>
                    <a:lnTo>
                      <a:pt x="25" y="0"/>
                    </a:lnTo>
                    <a:lnTo>
                      <a:pt x="31" y="9"/>
                    </a:lnTo>
                  </a:path>
                </a:pathLst>
              </a:custGeom>
              <a:noFill/>
              <a:ln w="8001">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3241" name="Group 108"/>
            <p:cNvGrpSpPr>
              <a:grpSpLocks/>
            </p:cNvGrpSpPr>
            <p:nvPr/>
          </p:nvGrpSpPr>
          <p:grpSpPr bwMode="auto">
            <a:xfrm>
              <a:off x="-1920" y="2530"/>
              <a:ext cx="240" cy="830"/>
              <a:chOff x="-2832" y="1296"/>
              <a:chExt cx="384" cy="830"/>
            </a:xfrm>
          </p:grpSpPr>
          <p:grpSp>
            <p:nvGrpSpPr>
              <p:cNvPr id="93381" name="Group 109"/>
              <p:cNvGrpSpPr>
                <a:grpSpLocks/>
              </p:cNvGrpSpPr>
              <p:nvPr/>
            </p:nvGrpSpPr>
            <p:grpSpPr bwMode="auto">
              <a:xfrm>
                <a:off x="-2828" y="1554"/>
                <a:ext cx="372" cy="243"/>
                <a:chOff x="-2296" y="2938"/>
                <a:chExt cx="177" cy="243"/>
              </a:xfrm>
            </p:grpSpPr>
            <p:sp>
              <p:nvSpPr>
                <p:cNvPr id="93398" name="Freeform 110"/>
                <p:cNvSpPr>
                  <a:spLocks/>
                </p:cNvSpPr>
                <p:nvPr/>
              </p:nvSpPr>
              <p:spPr bwMode="auto">
                <a:xfrm>
                  <a:off x="-2296" y="2945"/>
                  <a:ext cx="49" cy="236"/>
                </a:xfrm>
                <a:custGeom>
                  <a:avLst/>
                  <a:gdLst>
                    <a:gd name="T0" fmla="*/ 3 w 96"/>
                    <a:gd name="T1" fmla="*/ 0 h 472"/>
                    <a:gd name="T2" fmla="*/ 0 w 96"/>
                    <a:gd name="T3" fmla="*/ 54 h 472"/>
                    <a:gd name="T4" fmla="*/ 8 w 96"/>
                    <a:gd name="T5" fmla="*/ 127 h 472"/>
                    <a:gd name="T6" fmla="*/ 15 w 96"/>
                    <a:gd name="T7" fmla="*/ 191 h 472"/>
                    <a:gd name="T8" fmla="*/ 27 w 96"/>
                    <a:gd name="T9" fmla="*/ 229 h 472"/>
                    <a:gd name="T10" fmla="*/ 33 w 96"/>
                    <a:gd name="T11" fmla="*/ 236 h 472"/>
                    <a:gd name="T12" fmla="*/ 36 w 96"/>
                    <a:gd name="T13" fmla="*/ 225 h 472"/>
                    <a:gd name="T14" fmla="*/ 38 w 96"/>
                    <a:gd name="T15" fmla="*/ 198 h 472"/>
                    <a:gd name="T16" fmla="*/ 49 w 96"/>
                    <a:gd name="T17" fmla="*/ 191 h 472"/>
                    <a:gd name="T18" fmla="*/ 34 w 96"/>
                    <a:gd name="T19" fmla="*/ 170 h 472"/>
                    <a:gd name="T20" fmla="*/ 25 w 96"/>
                    <a:gd name="T21" fmla="*/ 157 h 472"/>
                    <a:gd name="T22" fmla="*/ 26 w 96"/>
                    <a:gd name="T23" fmla="*/ 48 h 472"/>
                    <a:gd name="T24" fmla="*/ 31 w 96"/>
                    <a:gd name="T25" fmla="*/ 4 h 472"/>
                    <a:gd name="T26" fmla="*/ 3 w 96"/>
                    <a:gd name="T27" fmla="*/ 0 h 4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472">
                      <a:moveTo>
                        <a:pt x="5" y="0"/>
                      </a:moveTo>
                      <a:lnTo>
                        <a:pt x="0" y="107"/>
                      </a:lnTo>
                      <a:lnTo>
                        <a:pt x="15" y="253"/>
                      </a:lnTo>
                      <a:lnTo>
                        <a:pt x="29" y="381"/>
                      </a:lnTo>
                      <a:lnTo>
                        <a:pt x="53" y="458"/>
                      </a:lnTo>
                      <a:lnTo>
                        <a:pt x="64" y="472"/>
                      </a:lnTo>
                      <a:lnTo>
                        <a:pt x="71" y="450"/>
                      </a:lnTo>
                      <a:lnTo>
                        <a:pt x="74" y="396"/>
                      </a:lnTo>
                      <a:lnTo>
                        <a:pt x="96" y="382"/>
                      </a:lnTo>
                      <a:lnTo>
                        <a:pt x="67" y="339"/>
                      </a:lnTo>
                      <a:lnTo>
                        <a:pt x="48" y="313"/>
                      </a:lnTo>
                      <a:lnTo>
                        <a:pt x="50" y="96"/>
                      </a:lnTo>
                      <a:lnTo>
                        <a:pt x="60" y="8"/>
                      </a:lnTo>
                      <a:lnTo>
                        <a:pt x="5" y="0"/>
                      </a:lnTo>
                      <a:close/>
                    </a:path>
                  </a:pathLst>
                </a:custGeom>
                <a:solidFill>
                  <a:srgbClr val="F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99" name="Freeform 111"/>
                <p:cNvSpPr>
                  <a:spLocks/>
                </p:cNvSpPr>
                <p:nvPr/>
              </p:nvSpPr>
              <p:spPr bwMode="auto">
                <a:xfrm>
                  <a:off x="-2161" y="2938"/>
                  <a:ext cx="42" cy="221"/>
                </a:xfrm>
                <a:custGeom>
                  <a:avLst/>
                  <a:gdLst>
                    <a:gd name="T0" fmla="*/ 12 w 84"/>
                    <a:gd name="T1" fmla="*/ 6 h 441"/>
                    <a:gd name="T2" fmla="*/ 18 w 84"/>
                    <a:gd name="T3" fmla="*/ 46 h 441"/>
                    <a:gd name="T4" fmla="*/ 18 w 84"/>
                    <a:gd name="T5" fmla="*/ 140 h 441"/>
                    <a:gd name="T6" fmla="*/ 0 w 84"/>
                    <a:gd name="T7" fmla="*/ 180 h 441"/>
                    <a:gd name="T8" fmla="*/ 5 w 84"/>
                    <a:gd name="T9" fmla="*/ 184 h 441"/>
                    <a:gd name="T10" fmla="*/ 0 w 84"/>
                    <a:gd name="T11" fmla="*/ 204 h 441"/>
                    <a:gd name="T12" fmla="*/ 4 w 84"/>
                    <a:gd name="T13" fmla="*/ 221 h 441"/>
                    <a:gd name="T14" fmla="*/ 18 w 84"/>
                    <a:gd name="T15" fmla="*/ 194 h 441"/>
                    <a:gd name="T16" fmla="*/ 30 w 84"/>
                    <a:gd name="T17" fmla="*/ 145 h 441"/>
                    <a:gd name="T18" fmla="*/ 42 w 84"/>
                    <a:gd name="T19" fmla="*/ 37 h 441"/>
                    <a:gd name="T20" fmla="*/ 37 w 84"/>
                    <a:gd name="T21" fmla="*/ 0 h 441"/>
                    <a:gd name="T22" fmla="*/ 12 w 84"/>
                    <a:gd name="T23" fmla="*/ 6 h 4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441">
                      <a:moveTo>
                        <a:pt x="24" y="12"/>
                      </a:moveTo>
                      <a:lnTo>
                        <a:pt x="36" y="92"/>
                      </a:lnTo>
                      <a:lnTo>
                        <a:pt x="35" y="280"/>
                      </a:lnTo>
                      <a:lnTo>
                        <a:pt x="0" y="360"/>
                      </a:lnTo>
                      <a:lnTo>
                        <a:pt x="9" y="367"/>
                      </a:lnTo>
                      <a:lnTo>
                        <a:pt x="0" y="408"/>
                      </a:lnTo>
                      <a:lnTo>
                        <a:pt x="7" y="441"/>
                      </a:lnTo>
                      <a:lnTo>
                        <a:pt x="35" y="387"/>
                      </a:lnTo>
                      <a:lnTo>
                        <a:pt x="60" y="290"/>
                      </a:lnTo>
                      <a:lnTo>
                        <a:pt x="84" y="74"/>
                      </a:lnTo>
                      <a:lnTo>
                        <a:pt x="74" y="0"/>
                      </a:lnTo>
                      <a:lnTo>
                        <a:pt x="24" y="12"/>
                      </a:lnTo>
                      <a:close/>
                    </a:path>
                  </a:pathLst>
                </a:custGeom>
                <a:solidFill>
                  <a:srgbClr val="F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3382" name="Freeform 112"/>
              <p:cNvSpPr>
                <a:spLocks/>
              </p:cNvSpPr>
              <p:nvPr/>
            </p:nvSpPr>
            <p:spPr bwMode="auto">
              <a:xfrm>
                <a:off x="-2832" y="1415"/>
                <a:ext cx="384" cy="358"/>
              </a:xfrm>
              <a:custGeom>
                <a:avLst/>
                <a:gdLst>
                  <a:gd name="T0" fmla="*/ 155 w 366"/>
                  <a:gd name="T1" fmla="*/ 0 h 715"/>
                  <a:gd name="T2" fmla="*/ 61 w 366"/>
                  <a:gd name="T3" fmla="*/ 24 h 715"/>
                  <a:gd name="T4" fmla="*/ 49 w 366"/>
                  <a:gd name="T5" fmla="*/ 33 h 715"/>
                  <a:gd name="T6" fmla="*/ 0 w 366"/>
                  <a:gd name="T7" fmla="*/ 147 h 715"/>
                  <a:gd name="T8" fmla="*/ 7 w 366"/>
                  <a:gd name="T9" fmla="*/ 268 h 715"/>
                  <a:gd name="T10" fmla="*/ 68 w 366"/>
                  <a:gd name="T11" fmla="*/ 259 h 715"/>
                  <a:gd name="T12" fmla="*/ 73 w 366"/>
                  <a:gd name="T13" fmla="*/ 152 h 715"/>
                  <a:gd name="T14" fmla="*/ 83 w 366"/>
                  <a:gd name="T15" fmla="*/ 123 h 715"/>
                  <a:gd name="T16" fmla="*/ 85 w 366"/>
                  <a:gd name="T17" fmla="*/ 185 h 715"/>
                  <a:gd name="T18" fmla="*/ 68 w 366"/>
                  <a:gd name="T19" fmla="*/ 295 h 715"/>
                  <a:gd name="T20" fmla="*/ 95 w 366"/>
                  <a:gd name="T21" fmla="*/ 295 h 715"/>
                  <a:gd name="T22" fmla="*/ 93 w 366"/>
                  <a:gd name="T23" fmla="*/ 332 h 715"/>
                  <a:gd name="T24" fmla="*/ 95 w 366"/>
                  <a:gd name="T25" fmla="*/ 354 h 715"/>
                  <a:gd name="T26" fmla="*/ 195 w 366"/>
                  <a:gd name="T27" fmla="*/ 358 h 715"/>
                  <a:gd name="T28" fmla="*/ 276 w 366"/>
                  <a:gd name="T29" fmla="*/ 349 h 715"/>
                  <a:gd name="T30" fmla="*/ 323 w 366"/>
                  <a:gd name="T31" fmla="*/ 347 h 715"/>
                  <a:gd name="T32" fmla="*/ 318 w 366"/>
                  <a:gd name="T33" fmla="*/ 288 h 715"/>
                  <a:gd name="T34" fmla="*/ 324 w 366"/>
                  <a:gd name="T35" fmla="*/ 259 h 715"/>
                  <a:gd name="T36" fmla="*/ 300 w 366"/>
                  <a:gd name="T37" fmla="*/ 175 h 715"/>
                  <a:gd name="T38" fmla="*/ 298 w 366"/>
                  <a:gd name="T39" fmla="*/ 131 h 715"/>
                  <a:gd name="T40" fmla="*/ 308 w 366"/>
                  <a:gd name="T41" fmla="*/ 148 h 715"/>
                  <a:gd name="T42" fmla="*/ 318 w 366"/>
                  <a:gd name="T43" fmla="*/ 245 h 715"/>
                  <a:gd name="T44" fmla="*/ 367 w 366"/>
                  <a:gd name="T45" fmla="*/ 250 h 715"/>
                  <a:gd name="T46" fmla="*/ 384 w 366"/>
                  <a:gd name="T47" fmla="*/ 138 h 715"/>
                  <a:gd name="T48" fmla="*/ 325 w 366"/>
                  <a:gd name="T49" fmla="*/ 31 h 715"/>
                  <a:gd name="T50" fmla="*/ 229 w 366"/>
                  <a:gd name="T51" fmla="*/ 0 h 715"/>
                  <a:gd name="T52" fmla="*/ 155 w 366"/>
                  <a:gd name="T53" fmla="*/ 0 h 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6" h="715">
                    <a:moveTo>
                      <a:pt x="148" y="0"/>
                    </a:moveTo>
                    <a:lnTo>
                      <a:pt x="58" y="48"/>
                    </a:lnTo>
                    <a:lnTo>
                      <a:pt x="47" y="65"/>
                    </a:lnTo>
                    <a:lnTo>
                      <a:pt x="0" y="293"/>
                    </a:lnTo>
                    <a:lnTo>
                      <a:pt x="7" y="536"/>
                    </a:lnTo>
                    <a:lnTo>
                      <a:pt x="65" y="518"/>
                    </a:lnTo>
                    <a:lnTo>
                      <a:pt x="70" y="303"/>
                    </a:lnTo>
                    <a:lnTo>
                      <a:pt x="79" y="245"/>
                    </a:lnTo>
                    <a:lnTo>
                      <a:pt x="81" y="370"/>
                    </a:lnTo>
                    <a:lnTo>
                      <a:pt x="65" y="589"/>
                    </a:lnTo>
                    <a:lnTo>
                      <a:pt x="91" y="590"/>
                    </a:lnTo>
                    <a:lnTo>
                      <a:pt x="89" y="664"/>
                    </a:lnTo>
                    <a:lnTo>
                      <a:pt x="91" y="708"/>
                    </a:lnTo>
                    <a:lnTo>
                      <a:pt x="186" y="715"/>
                    </a:lnTo>
                    <a:lnTo>
                      <a:pt x="263" y="697"/>
                    </a:lnTo>
                    <a:lnTo>
                      <a:pt x="308" y="694"/>
                    </a:lnTo>
                    <a:lnTo>
                      <a:pt x="303" y="575"/>
                    </a:lnTo>
                    <a:lnTo>
                      <a:pt x="309" y="518"/>
                    </a:lnTo>
                    <a:lnTo>
                      <a:pt x="286" y="349"/>
                    </a:lnTo>
                    <a:lnTo>
                      <a:pt x="284" y="262"/>
                    </a:lnTo>
                    <a:lnTo>
                      <a:pt x="294" y="295"/>
                    </a:lnTo>
                    <a:lnTo>
                      <a:pt x="303" y="489"/>
                    </a:lnTo>
                    <a:lnTo>
                      <a:pt x="350" y="500"/>
                    </a:lnTo>
                    <a:lnTo>
                      <a:pt x="366" y="276"/>
                    </a:lnTo>
                    <a:lnTo>
                      <a:pt x="310" y="61"/>
                    </a:lnTo>
                    <a:lnTo>
                      <a:pt x="218" y="0"/>
                    </a:lnTo>
                    <a:lnTo>
                      <a:pt x="148" y="0"/>
                    </a:lnTo>
                    <a:close/>
                  </a:path>
                </a:pathLst>
              </a:custGeom>
              <a:solidFill>
                <a:srgbClr val="000066"/>
              </a:solidFill>
              <a:ln w="8001">
                <a:solidFill>
                  <a:srgbClr val="003366"/>
                </a:solidFill>
                <a:prstDash val="solid"/>
                <a:round/>
                <a:headEnd/>
                <a:tailEnd/>
              </a:ln>
            </p:spPr>
            <p:txBody>
              <a:bodyPr/>
              <a:lstStyle/>
              <a:p>
                <a:endParaRPr lang="en-US"/>
              </a:p>
            </p:txBody>
          </p:sp>
          <p:grpSp>
            <p:nvGrpSpPr>
              <p:cNvPr id="93383" name="Group 113"/>
              <p:cNvGrpSpPr>
                <a:grpSpLocks/>
              </p:cNvGrpSpPr>
              <p:nvPr/>
            </p:nvGrpSpPr>
            <p:grpSpPr bwMode="auto">
              <a:xfrm>
                <a:off x="-2765" y="1296"/>
                <a:ext cx="239" cy="830"/>
                <a:chOff x="-2266" y="2680"/>
                <a:chExt cx="114" cy="830"/>
              </a:xfrm>
            </p:grpSpPr>
            <p:sp>
              <p:nvSpPr>
                <p:cNvPr id="93384" name="Freeform 114"/>
                <p:cNvSpPr>
                  <a:spLocks/>
                </p:cNvSpPr>
                <p:nvPr/>
              </p:nvSpPr>
              <p:spPr bwMode="auto">
                <a:xfrm>
                  <a:off x="-2261" y="3146"/>
                  <a:ext cx="107" cy="339"/>
                </a:xfrm>
                <a:custGeom>
                  <a:avLst/>
                  <a:gdLst>
                    <a:gd name="T0" fmla="*/ 14 w 213"/>
                    <a:gd name="T1" fmla="*/ 5 h 679"/>
                    <a:gd name="T2" fmla="*/ 19 w 213"/>
                    <a:gd name="T3" fmla="*/ 124 h 679"/>
                    <a:gd name="T4" fmla="*/ 17 w 213"/>
                    <a:gd name="T5" fmla="*/ 157 h 679"/>
                    <a:gd name="T6" fmla="*/ 17 w 213"/>
                    <a:gd name="T7" fmla="*/ 190 h 679"/>
                    <a:gd name="T8" fmla="*/ 19 w 213"/>
                    <a:gd name="T9" fmla="*/ 220 h 679"/>
                    <a:gd name="T10" fmla="*/ 20 w 213"/>
                    <a:gd name="T11" fmla="*/ 244 h 679"/>
                    <a:gd name="T12" fmla="*/ 20 w 213"/>
                    <a:gd name="T13" fmla="*/ 274 h 679"/>
                    <a:gd name="T14" fmla="*/ 18 w 213"/>
                    <a:gd name="T15" fmla="*/ 287 h 679"/>
                    <a:gd name="T16" fmla="*/ 5 w 213"/>
                    <a:gd name="T17" fmla="*/ 325 h 679"/>
                    <a:gd name="T18" fmla="*/ 0 w 213"/>
                    <a:gd name="T19" fmla="*/ 339 h 679"/>
                    <a:gd name="T20" fmla="*/ 21 w 213"/>
                    <a:gd name="T21" fmla="*/ 339 h 679"/>
                    <a:gd name="T22" fmla="*/ 30 w 213"/>
                    <a:gd name="T23" fmla="*/ 323 h 679"/>
                    <a:gd name="T24" fmla="*/ 36 w 213"/>
                    <a:gd name="T25" fmla="*/ 303 h 679"/>
                    <a:gd name="T26" fmla="*/ 40 w 213"/>
                    <a:gd name="T27" fmla="*/ 273 h 679"/>
                    <a:gd name="T28" fmla="*/ 52 w 213"/>
                    <a:gd name="T29" fmla="*/ 190 h 679"/>
                    <a:gd name="T30" fmla="*/ 56 w 213"/>
                    <a:gd name="T31" fmla="*/ 166 h 679"/>
                    <a:gd name="T32" fmla="*/ 53 w 213"/>
                    <a:gd name="T33" fmla="*/ 211 h 679"/>
                    <a:gd name="T34" fmla="*/ 57 w 213"/>
                    <a:gd name="T35" fmla="*/ 239 h 679"/>
                    <a:gd name="T36" fmla="*/ 58 w 213"/>
                    <a:gd name="T37" fmla="*/ 265 h 679"/>
                    <a:gd name="T38" fmla="*/ 55 w 213"/>
                    <a:gd name="T39" fmla="*/ 288 h 679"/>
                    <a:gd name="T40" fmla="*/ 57 w 213"/>
                    <a:gd name="T41" fmla="*/ 300 h 679"/>
                    <a:gd name="T42" fmla="*/ 70 w 213"/>
                    <a:gd name="T43" fmla="*/ 335 h 679"/>
                    <a:gd name="T44" fmla="*/ 82 w 213"/>
                    <a:gd name="T45" fmla="*/ 336 h 679"/>
                    <a:gd name="T46" fmla="*/ 88 w 213"/>
                    <a:gd name="T47" fmla="*/ 336 h 679"/>
                    <a:gd name="T48" fmla="*/ 96 w 213"/>
                    <a:gd name="T49" fmla="*/ 329 h 679"/>
                    <a:gd name="T50" fmla="*/ 78 w 213"/>
                    <a:gd name="T51" fmla="*/ 288 h 679"/>
                    <a:gd name="T52" fmla="*/ 87 w 213"/>
                    <a:gd name="T53" fmla="*/ 204 h 679"/>
                    <a:gd name="T54" fmla="*/ 90 w 213"/>
                    <a:gd name="T55" fmla="*/ 164 h 679"/>
                    <a:gd name="T56" fmla="*/ 107 w 213"/>
                    <a:gd name="T57" fmla="*/ 0 h 679"/>
                    <a:gd name="T58" fmla="*/ 14 w 213"/>
                    <a:gd name="T59" fmla="*/ 5 h 6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13" h="679">
                      <a:moveTo>
                        <a:pt x="28" y="11"/>
                      </a:moveTo>
                      <a:lnTo>
                        <a:pt x="38" y="249"/>
                      </a:lnTo>
                      <a:lnTo>
                        <a:pt x="34" y="314"/>
                      </a:lnTo>
                      <a:lnTo>
                        <a:pt x="34" y="380"/>
                      </a:lnTo>
                      <a:lnTo>
                        <a:pt x="38" y="440"/>
                      </a:lnTo>
                      <a:lnTo>
                        <a:pt x="39" y="488"/>
                      </a:lnTo>
                      <a:lnTo>
                        <a:pt x="39" y="549"/>
                      </a:lnTo>
                      <a:lnTo>
                        <a:pt x="36" y="575"/>
                      </a:lnTo>
                      <a:lnTo>
                        <a:pt x="9" y="650"/>
                      </a:lnTo>
                      <a:lnTo>
                        <a:pt x="0" y="678"/>
                      </a:lnTo>
                      <a:lnTo>
                        <a:pt x="42" y="679"/>
                      </a:lnTo>
                      <a:lnTo>
                        <a:pt x="60" y="646"/>
                      </a:lnTo>
                      <a:lnTo>
                        <a:pt x="72" y="607"/>
                      </a:lnTo>
                      <a:lnTo>
                        <a:pt x="79" y="546"/>
                      </a:lnTo>
                      <a:lnTo>
                        <a:pt x="103" y="380"/>
                      </a:lnTo>
                      <a:lnTo>
                        <a:pt x="111" y="333"/>
                      </a:lnTo>
                      <a:lnTo>
                        <a:pt x="105" y="423"/>
                      </a:lnTo>
                      <a:lnTo>
                        <a:pt x="113" y="478"/>
                      </a:lnTo>
                      <a:lnTo>
                        <a:pt x="115" y="530"/>
                      </a:lnTo>
                      <a:lnTo>
                        <a:pt x="110" y="577"/>
                      </a:lnTo>
                      <a:lnTo>
                        <a:pt x="114" y="600"/>
                      </a:lnTo>
                      <a:lnTo>
                        <a:pt x="140" y="671"/>
                      </a:lnTo>
                      <a:lnTo>
                        <a:pt x="164" y="672"/>
                      </a:lnTo>
                      <a:lnTo>
                        <a:pt x="176" y="672"/>
                      </a:lnTo>
                      <a:lnTo>
                        <a:pt x="191" y="658"/>
                      </a:lnTo>
                      <a:lnTo>
                        <a:pt x="155" y="577"/>
                      </a:lnTo>
                      <a:lnTo>
                        <a:pt x="173" y="409"/>
                      </a:lnTo>
                      <a:lnTo>
                        <a:pt x="180" y="328"/>
                      </a:lnTo>
                      <a:lnTo>
                        <a:pt x="213" y="0"/>
                      </a:lnTo>
                      <a:lnTo>
                        <a:pt x="28" y="11"/>
                      </a:lnTo>
                      <a:close/>
                    </a:path>
                  </a:pathLst>
                </a:custGeom>
                <a:solidFill>
                  <a:srgbClr val="F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3385" name="Group 115"/>
                <p:cNvGrpSpPr>
                  <a:grpSpLocks/>
                </p:cNvGrpSpPr>
                <p:nvPr/>
              </p:nvGrpSpPr>
              <p:grpSpPr bwMode="auto">
                <a:xfrm>
                  <a:off x="-2244" y="2801"/>
                  <a:ext cx="79" cy="182"/>
                  <a:chOff x="-2244" y="2801"/>
                  <a:chExt cx="79" cy="182"/>
                </a:xfrm>
              </p:grpSpPr>
              <p:sp>
                <p:nvSpPr>
                  <p:cNvPr id="93395" name="Freeform 116"/>
                  <p:cNvSpPr>
                    <a:spLocks/>
                  </p:cNvSpPr>
                  <p:nvPr/>
                </p:nvSpPr>
                <p:spPr bwMode="auto">
                  <a:xfrm>
                    <a:off x="-2226" y="2801"/>
                    <a:ext cx="40" cy="21"/>
                  </a:xfrm>
                  <a:custGeom>
                    <a:avLst/>
                    <a:gdLst>
                      <a:gd name="T0" fmla="*/ 0 w 82"/>
                      <a:gd name="T1" fmla="*/ 2 h 42"/>
                      <a:gd name="T2" fmla="*/ 9 w 82"/>
                      <a:gd name="T3" fmla="*/ 21 h 42"/>
                      <a:gd name="T4" fmla="*/ 20 w 82"/>
                      <a:gd name="T5" fmla="*/ 0 h 42"/>
                      <a:gd name="T6" fmla="*/ 32 w 82"/>
                      <a:gd name="T7" fmla="*/ 21 h 42"/>
                      <a:gd name="T8" fmla="*/ 40 w 82"/>
                      <a:gd name="T9" fmla="*/ 3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42">
                        <a:moveTo>
                          <a:pt x="0" y="4"/>
                        </a:moveTo>
                        <a:lnTo>
                          <a:pt x="18" y="42"/>
                        </a:lnTo>
                        <a:lnTo>
                          <a:pt x="42" y="0"/>
                        </a:lnTo>
                        <a:lnTo>
                          <a:pt x="66" y="42"/>
                        </a:lnTo>
                        <a:lnTo>
                          <a:pt x="82" y="5"/>
                        </a:lnTo>
                      </a:path>
                    </a:pathLst>
                  </a:custGeom>
                  <a:noFill/>
                  <a:ln w="7938">
                    <a:solidFill>
                      <a:srgbClr val="3F7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96" name="Freeform 117"/>
                  <p:cNvSpPr>
                    <a:spLocks/>
                  </p:cNvSpPr>
                  <p:nvPr/>
                </p:nvSpPr>
                <p:spPr bwMode="auto">
                  <a:xfrm>
                    <a:off x="-2205" y="2805"/>
                    <a:ext cx="3" cy="176"/>
                  </a:xfrm>
                  <a:custGeom>
                    <a:avLst/>
                    <a:gdLst>
                      <a:gd name="T0" fmla="*/ 0 w 6"/>
                      <a:gd name="T1" fmla="*/ 0 h 351"/>
                      <a:gd name="T2" fmla="*/ 3 w 6"/>
                      <a:gd name="T3" fmla="*/ 73 h 351"/>
                      <a:gd name="T4" fmla="*/ 3 w 6"/>
                      <a:gd name="T5" fmla="*/ 176 h 351"/>
                      <a:gd name="T6" fmla="*/ 0 60000 65536"/>
                      <a:gd name="T7" fmla="*/ 0 60000 65536"/>
                      <a:gd name="T8" fmla="*/ 0 60000 65536"/>
                    </a:gdLst>
                    <a:ahLst/>
                    <a:cxnLst>
                      <a:cxn ang="T6">
                        <a:pos x="T0" y="T1"/>
                      </a:cxn>
                      <a:cxn ang="T7">
                        <a:pos x="T2" y="T3"/>
                      </a:cxn>
                      <a:cxn ang="T8">
                        <a:pos x="T4" y="T5"/>
                      </a:cxn>
                    </a:cxnLst>
                    <a:rect l="0" t="0" r="r" b="b"/>
                    <a:pathLst>
                      <a:path w="6" h="351">
                        <a:moveTo>
                          <a:pt x="0" y="0"/>
                        </a:moveTo>
                        <a:lnTo>
                          <a:pt x="6" y="145"/>
                        </a:lnTo>
                        <a:lnTo>
                          <a:pt x="6" y="351"/>
                        </a:lnTo>
                      </a:path>
                    </a:pathLst>
                  </a:custGeom>
                  <a:noFill/>
                  <a:ln w="7938">
                    <a:solidFill>
                      <a:srgbClr val="3F7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97" name="Freeform 118"/>
                  <p:cNvSpPr>
                    <a:spLocks/>
                  </p:cNvSpPr>
                  <p:nvPr/>
                </p:nvSpPr>
                <p:spPr bwMode="auto">
                  <a:xfrm>
                    <a:off x="-2244" y="2980"/>
                    <a:ext cx="79" cy="3"/>
                  </a:xfrm>
                  <a:custGeom>
                    <a:avLst/>
                    <a:gdLst>
                      <a:gd name="T0" fmla="*/ 0 w 159"/>
                      <a:gd name="T1" fmla="*/ 3 h 6"/>
                      <a:gd name="T2" fmla="*/ 43 w 159"/>
                      <a:gd name="T3" fmla="*/ 0 h 6"/>
                      <a:gd name="T4" fmla="*/ 79 w 159"/>
                      <a:gd name="T5" fmla="*/ 2 h 6"/>
                      <a:gd name="T6" fmla="*/ 0 60000 65536"/>
                      <a:gd name="T7" fmla="*/ 0 60000 65536"/>
                      <a:gd name="T8" fmla="*/ 0 60000 65536"/>
                    </a:gdLst>
                    <a:ahLst/>
                    <a:cxnLst>
                      <a:cxn ang="T6">
                        <a:pos x="T0" y="T1"/>
                      </a:cxn>
                      <a:cxn ang="T7">
                        <a:pos x="T2" y="T3"/>
                      </a:cxn>
                      <a:cxn ang="T8">
                        <a:pos x="T4" y="T5"/>
                      </a:cxn>
                    </a:cxnLst>
                    <a:rect l="0" t="0" r="r" b="b"/>
                    <a:pathLst>
                      <a:path w="159" h="6">
                        <a:moveTo>
                          <a:pt x="0" y="6"/>
                        </a:moveTo>
                        <a:lnTo>
                          <a:pt x="87" y="0"/>
                        </a:lnTo>
                        <a:lnTo>
                          <a:pt x="159" y="3"/>
                        </a:lnTo>
                      </a:path>
                    </a:pathLst>
                  </a:custGeom>
                  <a:noFill/>
                  <a:ln w="7938">
                    <a:solidFill>
                      <a:srgbClr val="3F7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3386" name="Group 119"/>
                <p:cNvGrpSpPr>
                  <a:grpSpLocks/>
                </p:cNvGrpSpPr>
                <p:nvPr/>
              </p:nvGrpSpPr>
              <p:grpSpPr bwMode="auto">
                <a:xfrm>
                  <a:off x="-2266" y="3436"/>
                  <a:ext cx="108" cy="74"/>
                  <a:chOff x="-2266" y="3436"/>
                  <a:chExt cx="108" cy="74"/>
                </a:xfrm>
              </p:grpSpPr>
              <p:sp>
                <p:nvSpPr>
                  <p:cNvPr id="93393" name="Freeform 120"/>
                  <p:cNvSpPr>
                    <a:spLocks/>
                  </p:cNvSpPr>
                  <p:nvPr/>
                </p:nvSpPr>
                <p:spPr bwMode="auto">
                  <a:xfrm>
                    <a:off x="-2266" y="3443"/>
                    <a:ext cx="43" cy="67"/>
                  </a:xfrm>
                  <a:custGeom>
                    <a:avLst/>
                    <a:gdLst>
                      <a:gd name="T0" fmla="*/ 8 w 84"/>
                      <a:gd name="T1" fmla="*/ 33 h 133"/>
                      <a:gd name="T2" fmla="*/ 2 w 84"/>
                      <a:gd name="T3" fmla="*/ 44 h 133"/>
                      <a:gd name="T4" fmla="*/ 0 w 84"/>
                      <a:gd name="T5" fmla="*/ 51 h 133"/>
                      <a:gd name="T6" fmla="*/ 0 w 84"/>
                      <a:gd name="T7" fmla="*/ 57 h 133"/>
                      <a:gd name="T8" fmla="*/ 1 w 84"/>
                      <a:gd name="T9" fmla="*/ 62 h 133"/>
                      <a:gd name="T10" fmla="*/ 4 w 84"/>
                      <a:gd name="T11" fmla="*/ 65 h 133"/>
                      <a:gd name="T12" fmla="*/ 10 w 84"/>
                      <a:gd name="T13" fmla="*/ 67 h 133"/>
                      <a:gd name="T14" fmla="*/ 17 w 84"/>
                      <a:gd name="T15" fmla="*/ 66 h 133"/>
                      <a:gd name="T16" fmla="*/ 25 w 84"/>
                      <a:gd name="T17" fmla="*/ 63 h 133"/>
                      <a:gd name="T18" fmla="*/ 30 w 84"/>
                      <a:gd name="T19" fmla="*/ 57 h 133"/>
                      <a:gd name="T20" fmla="*/ 35 w 84"/>
                      <a:gd name="T21" fmla="*/ 48 h 133"/>
                      <a:gd name="T22" fmla="*/ 38 w 84"/>
                      <a:gd name="T23" fmla="*/ 30 h 133"/>
                      <a:gd name="T24" fmla="*/ 43 w 84"/>
                      <a:gd name="T25" fmla="*/ 12 h 133"/>
                      <a:gd name="T26" fmla="*/ 42 w 84"/>
                      <a:gd name="T27" fmla="*/ 0 h 133"/>
                      <a:gd name="T28" fmla="*/ 34 w 84"/>
                      <a:gd name="T29" fmla="*/ 26 h 133"/>
                      <a:gd name="T30" fmla="*/ 27 w 84"/>
                      <a:gd name="T31" fmla="*/ 42 h 133"/>
                      <a:gd name="T32" fmla="*/ 15 w 84"/>
                      <a:gd name="T33" fmla="*/ 42 h 133"/>
                      <a:gd name="T34" fmla="*/ 6 w 84"/>
                      <a:gd name="T35" fmla="*/ 41 h 133"/>
                      <a:gd name="T36" fmla="*/ 8 w 84"/>
                      <a:gd name="T37" fmla="*/ 33 h 1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133">
                        <a:moveTo>
                          <a:pt x="16" y="66"/>
                        </a:moveTo>
                        <a:lnTo>
                          <a:pt x="4" y="87"/>
                        </a:lnTo>
                        <a:lnTo>
                          <a:pt x="0" y="102"/>
                        </a:lnTo>
                        <a:lnTo>
                          <a:pt x="0" y="114"/>
                        </a:lnTo>
                        <a:lnTo>
                          <a:pt x="2" y="123"/>
                        </a:lnTo>
                        <a:lnTo>
                          <a:pt x="8" y="130"/>
                        </a:lnTo>
                        <a:lnTo>
                          <a:pt x="19" y="133"/>
                        </a:lnTo>
                        <a:lnTo>
                          <a:pt x="34" y="132"/>
                        </a:lnTo>
                        <a:lnTo>
                          <a:pt x="48" y="126"/>
                        </a:lnTo>
                        <a:lnTo>
                          <a:pt x="59" y="113"/>
                        </a:lnTo>
                        <a:lnTo>
                          <a:pt x="69" y="95"/>
                        </a:lnTo>
                        <a:lnTo>
                          <a:pt x="75" y="59"/>
                        </a:lnTo>
                        <a:lnTo>
                          <a:pt x="84" y="23"/>
                        </a:lnTo>
                        <a:lnTo>
                          <a:pt x="83" y="0"/>
                        </a:lnTo>
                        <a:lnTo>
                          <a:pt x="66" y="52"/>
                        </a:lnTo>
                        <a:lnTo>
                          <a:pt x="52" y="84"/>
                        </a:lnTo>
                        <a:lnTo>
                          <a:pt x="30" y="84"/>
                        </a:lnTo>
                        <a:lnTo>
                          <a:pt x="12" y="82"/>
                        </a:lnTo>
                        <a:lnTo>
                          <a:pt x="16"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94" name="Freeform 121"/>
                  <p:cNvSpPr>
                    <a:spLocks/>
                  </p:cNvSpPr>
                  <p:nvPr/>
                </p:nvSpPr>
                <p:spPr bwMode="auto">
                  <a:xfrm>
                    <a:off x="-2206" y="3436"/>
                    <a:ext cx="48" cy="73"/>
                  </a:xfrm>
                  <a:custGeom>
                    <a:avLst/>
                    <a:gdLst>
                      <a:gd name="T0" fmla="*/ 1 w 95"/>
                      <a:gd name="T1" fmla="*/ 0 h 145"/>
                      <a:gd name="T2" fmla="*/ 0 w 95"/>
                      <a:gd name="T3" fmla="*/ 7 h 145"/>
                      <a:gd name="T4" fmla="*/ 6 w 95"/>
                      <a:gd name="T5" fmla="*/ 26 h 145"/>
                      <a:gd name="T6" fmla="*/ 11 w 95"/>
                      <a:gd name="T7" fmla="*/ 41 h 145"/>
                      <a:gd name="T8" fmla="*/ 15 w 95"/>
                      <a:gd name="T9" fmla="*/ 55 h 145"/>
                      <a:gd name="T10" fmla="*/ 20 w 95"/>
                      <a:gd name="T11" fmla="*/ 63 h 145"/>
                      <a:gd name="T12" fmla="*/ 25 w 95"/>
                      <a:gd name="T13" fmla="*/ 69 h 145"/>
                      <a:gd name="T14" fmla="*/ 32 w 95"/>
                      <a:gd name="T15" fmla="*/ 72 h 145"/>
                      <a:gd name="T16" fmla="*/ 39 w 95"/>
                      <a:gd name="T17" fmla="*/ 73 h 145"/>
                      <a:gd name="T18" fmla="*/ 42 w 95"/>
                      <a:gd name="T19" fmla="*/ 70 h 145"/>
                      <a:gd name="T20" fmla="*/ 46 w 95"/>
                      <a:gd name="T21" fmla="*/ 69 h 145"/>
                      <a:gd name="T22" fmla="*/ 48 w 95"/>
                      <a:gd name="T23" fmla="*/ 61 h 145"/>
                      <a:gd name="T24" fmla="*/ 47 w 95"/>
                      <a:gd name="T25" fmla="*/ 52 h 145"/>
                      <a:gd name="T26" fmla="*/ 42 w 95"/>
                      <a:gd name="T27" fmla="*/ 40 h 145"/>
                      <a:gd name="T28" fmla="*/ 39 w 95"/>
                      <a:gd name="T29" fmla="*/ 34 h 145"/>
                      <a:gd name="T30" fmla="*/ 38 w 95"/>
                      <a:gd name="T31" fmla="*/ 40 h 145"/>
                      <a:gd name="T32" fmla="*/ 36 w 95"/>
                      <a:gd name="T33" fmla="*/ 42 h 145"/>
                      <a:gd name="T34" fmla="*/ 30 w 95"/>
                      <a:gd name="T35" fmla="*/ 44 h 145"/>
                      <a:gd name="T36" fmla="*/ 26 w 95"/>
                      <a:gd name="T37" fmla="*/ 45 h 145"/>
                      <a:gd name="T38" fmla="*/ 16 w 95"/>
                      <a:gd name="T39" fmla="*/ 43 h 145"/>
                      <a:gd name="T40" fmla="*/ 6 w 95"/>
                      <a:gd name="T41" fmla="*/ 15 h 145"/>
                      <a:gd name="T42" fmla="*/ 1 w 95"/>
                      <a:gd name="T43" fmla="*/ 0 h 1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145">
                        <a:moveTo>
                          <a:pt x="1" y="0"/>
                        </a:moveTo>
                        <a:lnTo>
                          <a:pt x="0" y="14"/>
                        </a:lnTo>
                        <a:lnTo>
                          <a:pt x="12" y="51"/>
                        </a:lnTo>
                        <a:lnTo>
                          <a:pt x="21" y="82"/>
                        </a:lnTo>
                        <a:lnTo>
                          <a:pt x="30" y="110"/>
                        </a:lnTo>
                        <a:lnTo>
                          <a:pt x="40" y="126"/>
                        </a:lnTo>
                        <a:lnTo>
                          <a:pt x="49" y="138"/>
                        </a:lnTo>
                        <a:lnTo>
                          <a:pt x="63" y="143"/>
                        </a:lnTo>
                        <a:lnTo>
                          <a:pt x="77" y="145"/>
                        </a:lnTo>
                        <a:lnTo>
                          <a:pt x="84" y="140"/>
                        </a:lnTo>
                        <a:lnTo>
                          <a:pt x="91" y="137"/>
                        </a:lnTo>
                        <a:lnTo>
                          <a:pt x="95" y="122"/>
                        </a:lnTo>
                        <a:lnTo>
                          <a:pt x="93" y="103"/>
                        </a:lnTo>
                        <a:lnTo>
                          <a:pt x="84" y="80"/>
                        </a:lnTo>
                        <a:lnTo>
                          <a:pt x="78" y="68"/>
                        </a:lnTo>
                        <a:lnTo>
                          <a:pt x="76" y="79"/>
                        </a:lnTo>
                        <a:lnTo>
                          <a:pt x="72" y="84"/>
                        </a:lnTo>
                        <a:lnTo>
                          <a:pt x="60" y="88"/>
                        </a:lnTo>
                        <a:lnTo>
                          <a:pt x="51" y="89"/>
                        </a:lnTo>
                        <a:lnTo>
                          <a:pt x="31" y="85"/>
                        </a:lnTo>
                        <a:lnTo>
                          <a:pt x="12" y="29"/>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3387" name="Group 122"/>
                <p:cNvGrpSpPr>
                  <a:grpSpLocks/>
                </p:cNvGrpSpPr>
                <p:nvPr/>
              </p:nvGrpSpPr>
              <p:grpSpPr bwMode="auto">
                <a:xfrm>
                  <a:off x="-2252" y="2680"/>
                  <a:ext cx="100" cy="121"/>
                  <a:chOff x="-2252" y="2680"/>
                  <a:chExt cx="100" cy="121"/>
                </a:xfrm>
              </p:grpSpPr>
              <p:sp>
                <p:nvSpPr>
                  <p:cNvPr id="93388" name="Freeform 123"/>
                  <p:cNvSpPr>
                    <a:spLocks/>
                  </p:cNvSpPr>
                  <p:nvPr/>
                </p:nvSpPr>
                <p:spPr bwMode="auto">
                  <a:xfrm>
                    <a:off x="-2240" y="2689"/>
                    <a:ext cx="73" cy="112"/>
                  </a:xfrm>
                  <a:custGeom>
                    <a:avLst/>
                    <a:gdLst>
                      <a:gd name="T0" fmla="*/ 18 w 147"/>
                      <a:gd name="T1" fmla="*/ 111 h 223"/>
                      <a:gd name="T2" fmla="*/ 18 w 147"/>
                      <a:gd name="T3" fmla="*/ 94 h 223"/>
                      <a:gd name="T4" fmla="*/ 12 w 147"/>
                      <a:gd name="T5" fmla="*/ 82 h 223"/>
                      <a:gd name="T6" fmla="*/ 6 w 147"/>
                      <a:gd name="T7" fmla="*/ 73 h 223"/>
                      <a:gd name="T8" fmla="*/ 4 w 147"/>
                      <a:gd name="T9" fmla="*/ 58 h 223"/>
                      <a:gd name="T10" fmla="*/ 1 w 147"/>
                      <a:gd name="T11" fmla="*/ 52 h 223"/>
                      <a:gd name="T12" fmla="*/ 0 w 147"/>
                      <a:gd name="T13" fmla="*/ 35 h 223"/>
                      <a:gd name="T14" fmla="*/ 6 w 147"/>
                      <a:gd name="T15" fmla="*/ 16 h 223"/>
                      <a:gd name="T16" fmla="*/ 17 w 147"/>
                      <a:gd name="T17" fmla="*/ 5 h 223"/>
                      <a:gd name="T18" fmla="*/ 30 w 147"/>
                      <a:gd name="T19" fmla="*/ 0 h 223"/>
                      <a:gd name="T20" fmla="*/ 45 w 147"/>
                      <a:gd name="T21" fmla="*/ 0 h 223"/>
                      <a:gd name="T22" fmla="*/ 59 w 147"/>
                      <a:gd name="T23" fmla="*/ 5 h 223"/>
                      <a:gd name="T24" fmla="*/ 69 w 147"/>
                      <a:gd name="T25" fmla="*/ 14 h 223"/>
                      <a:gd name="T26" fmla="*/ 73 w 147"/>
                      <a:gd name="T27" fmla="*/ 28 h 223"/>
                      <a:gd name="T28" fmla="*/ 73 w 147"/>
                      <a:gd name="T29" fmla="*/ 43 h 223"/>
                      <a:gd name="T30" fmla="*/ 72 w 147"/>
                      <a:gd name="T31" fmla="*/ 57 h 223"/>
                      <a:gd name="T32" fmla="*/ 64 w 147"/>
                      <a:gd name="T33" fmla="*/ 73 h 223"/>
                      <a:gd name="T34" fmla="*/ 61 w 147"/>
                      <a:gd name="T35" fmla="*/ 80 h 223"/>
                      <a:gd name="T36" fmla="*/ 58 w 147"/>
                      <a:gd name="T37" fmla="*/ 87 h 223"/>
                      <a:gd name="T38" fmla="*/ 57 w 147"/>
                      <a:gd name="T39" fmla="*/ 95 h 223"/>
                      <a:gd name="T40" fmla="*/ 54 w 147"/>
                      <a:gd name="T41" fmla="*/ 112 h 223"/>
                      <a:gd name="T42" fmla="*/ 18 w 147"/>
                      <a:gd name="T43" fmla="*/ 111 h 2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7" h="223">
                        <a:moveTo>
                          <a:pt x="37" y="222"/>
                        </a:moveTo>
                        <a:lnTo>
                          <a:pt x="37" y="188"/>
                        </a:lnTo>
                        <a:lnTo>
                          <a:pt x="25" y="163"/>
                        </a:lnTo>
                        <a:lnTo>
                          <a:pt x="13" y="145"/>
                        </a:lnTo>
                        <a:lnTo>
                          <a:pt x="8" y="116"/>
                        </a:lnTo>
                        <a:lnTo>
                          <a:pt x="2" y="103"/>
                        </a:lnTo>
                        <a:lnTo>
                          <a:pt x="0" y="69"/>
                        </a:lnTo>
                        <a:lnTo>
                          <a:pt x="13" y="31"/>
                        </a:lnTo>
                        <a:lnTo>
                          <a:pt x="35" y="10"/>
                        </a:lnTo>
                        <a:lnTo>
                          <a:pt x="61" y="0"/>
                        </a:lnTo>
                        <a:lnTo>
                          <a:pt x="91" y="0"/>
                        </a:lnTo>
                        <a:lnTo>
                          <a:pt x="118" y="9"/>
                        </a:lnTo>
                        <a:lnTo>
                          <a:pt x="139" y="28"/>
                        </a:lnTo>
                        <a:lnTo>
                          <a:pt x="147" y="56"/>
                        </a:lnTo>
                        <a:lnTo>
                          <a:pt x="147" y="85"/>
                        </a:lnTo>
                        <a:lnTo>
                          <a:pt x="144" y="113"/>
                        </a:lnTo>
                        <a:lnTo>
                          <a:pt x="129" y="146"/>
                        </a:lnTo>
                        <a:lnTo>
                          <a:pt x="122" y="159"/>
                        </a:lnTo>
                        <a:lnTo>
                          <a:pt x="116" y="174"/>
                        </a:lnTo>
                        <a:lnTo>
                          <a:pt x="114" y="189"/>
                        </a:lnTo>
                        <a:lnTo>
                          <a:pt x="108" y="223"/>
                        </a:lnTo>
                        <a:lnTo>
                          <a:pt x="37" y="222"/>
                        </a:lnTo>
                        <a:close/>
                      </a:path>
                    </a:pathLst>
                  </a:custGeom>
                  <a:solidFill>
                    <a:srgbClr val="F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89" name="Freeform 124"/>
                  <p:cNvSpPr>
                    <a:spLocks/>
                  </p:cNvSpPr>
                  <p:nvPr/>
                </p:nvSpPr>
                <p:spPr bwMode="auto">
                  <a:xfrm>
                    <a:off x="-2252" y="2680"/>
                    <a:ext cx="100" cy="87"/>
                  </a:xfrm>
                  <a:custGeom>
                    <a:avLst/>
                    <a:gdLst>
                      <a:gd name="T0" fmla="*/ 8 w 200"/>
                      <a:gd name="T1" fmla="*/ 75 h 174"/>
                      <a:gd name="T2" fmla="*/ 2 w 200"/>
                      <a:gd name="T3" fmla="*/ 67 h 174"/>
                      <a:gd name="T4" fmla="*/ 0 w 200"/>
                      <a:gd name="T5" fmla="*/ 57 h 174"/>
                      <a:gd name="T6" fmla="*/ 1 w 200"/>
                      <a:gd name="T7" fmla="*/ 45 h 174"/>
                      <a:gd name="T8" fmla="*/ 4 w 200"/>
                      <a:gd name="T9" fmla="*/ 36 h 174"/>
                      <a:gd name="T10" fmla="*/ 8 w 200"/>
                      <a:gd name="T11" fmla="*/ 25 h 174"/>
                      <a:gd name="T12" fmla="*/ 13 w 200"/>
                      <a:gd name="T13" fmla="*/ 19 h 174"/>
                      <a:gd name="T14" fmla="*/ 17 w 200"/>
                      <a:gd name="T15" fmla="*/ 11 h 174"/>
                      <a:gd name="T16" fmla="*/ 27 w 200"/>
                      <a:gd name="T17" fmla="*/ 4 h 174"/>
                      <a:gd name="T18" fmla="*/ 34 w 200"/>
                      <a:gd name="T19" fmla="*/ 1 h 174"/>
                      <a:gd name="T20" fmla="*/ 50 w 200"/>
                      <a:gd name="T21" fmla="*/ 0 h 174"/>
                      <a:gd name="T22" fmla="*/ 63 w 200"/>
                      <a:gd name="T23" fmla="*/ 1 h 174"/>
                      <a:gd name="T24" fmla="*/ 73 w 200"/>
                      <a:gd name="T25" fmla="*/ 4 h 174"/>
                      <a:gd name="T26" fmla="*/ 80 w 200"/>
                      <a:gd name="T27" fmla="*/ 7 h 174"/>
                      <a:gd name="T28" fmla="*/ 88 w 200"/>
                      <a:gd name="T29" fmla="*/ 15 h 174"/>
                      <a:gd name="T30" fmla="*/ 93 w 200"/>
                      <a:gd name="T31" fmla="*/ 22 h 174"/>
                      <a:gd name="T32" fmla="*/ 98 w 200"/>
                      <a:gd name="T33" fmla="*/ 29 h 174"/>
                      <a:gd name="T34" fmla="*/ 100 w 200"/>
                      <a:gd name="T35" fmla="*/ 38 h 174"/>
                      <a:gd name="T36" fmla="*/ 100 w 200"/>
                      <a:gd name="T37" fmla="*/ 54 h 174"/>
                      <a:gd name="T38" fmla="*/ 100 w 200"/>
                      <a:gd name="T39" fmla="*/ 64 h 174"/>
                      <a:gd name="T40" fmla="*/ 97 w 200"/>
                      <a:gd name="T41" fmla="*/ 69 h 174"/>
                      <a:gd name="T42" fmla="*/ 91 w 200"/>
                      <a:gd name="T43" fmla="*/ 76 h 174"/>
                      <a:gd name="T44" fmla="*/ 88 w 200"/>
                      <a:gd name="T45" fmla="*/ 82 h 174"/>
                      <a:gd name="T46" fmla="*/ 78 w 200"/>
                      <a:gd name="T47" fmla="*/ 85 h 174"/>
                      <a:gd name="T48" fmla="*/ 69 w 200"/>
                      <a:gd name="T49" fmla="*/ 87 h 174"/>
                      <a:gd name="T50" fmla="*/ 76 w 200"/>
                      <a:gd name="T51" fmla="*/ 76 h 174"/>
                      <a:gd name="T52" fmla="*/ 83 w 200"/>
                      <a:gd name="T53" fmla="*/ 58 h 174"/>
                      <a:gd name="T54" fmla="*/ 80 w 200"/>
                      <a:gd name="T55" fmla="*/ 36 h 174"/>
                      <a:gd name="T56" fmla="*/ 65 w 200"/>
                      <a:gd name="T57" fmla="*/ 41 h 174"/>
                      <a:gd name="T58" fmla="*/ 46 w 200"/>
                      <a:gd name="T59" fmla="*/ 41 h 174"/>
                      <a:gd name="T60" fmla="*/ 33 w 200"/>
                      <a:gd name="T61" fmla="*/ 40 h 174"/>
                      <a:gd name="T62" fmla="*/ 23 w 200"/>
                      <a:gd name="T63" fmla="*/ 37 h 174"/>
                      <a:gd name="T64" fmla="*/ 22 w 200"/>
                      <a:gd name="T65" fmla="*/ 43 h 174"/>
                      <a:gd name="T66" fmla="*/ 17 w 200"/>
                      <a:gd name="T67" fmla="*/ 59 h 174"/>
                      <a:gd name="T68" fmla="*/ 24 w 200"/>
                      <a:gd name="T69" fmla="*/ 77 h 174"/>
                      <a:gd name="T70" fmla="*/ 28 w 200"/>
                      <a:gd name="T71" fmla="*/ 87 h 174"/>
                      <a:gd name="T72" fmla="*/ 17 w 200"/>
                      <a:gd name="T73" fmla="*/ 81 h 174"/>
                      <a:gd name="T74" fmla="*/ 8 w 200"/>
                      <a:gd name="T75" fmla="*/ 75 h 1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00" h="174">
                        <a:moveTo>
                          <a:pt x="15" y="150"/>
                        </a:moveTo>
                        <a:lnTo>
                          <a:pt x="3" y="133"/>
                        </a:lnTo>
                        <a:lnTo>
                          <a:pt x="0" y="114"/>
                        </a:lnTo>
                        <a:lnTo>
                          <a:pt x="2" y="90"/>
                        </a:lnTo>
                        <a:lnTo>
                          <a:pt x="8" y="71"/>
                        </a:lnTo>
                        <a:lnTo>
                          <a:pt x="15" y="49"/>
                        </a:lnTo>
                        <a:lnTo>
                          <a:pt x="26" y="38"/>
                        </a:lnTo>
                        <a:lnTo>
                          <a:pt x="34" y="21"/>
                        </a:lnTo>
                        <a:lnTo>
                          <a:pt x="53" y="7"/>
                        </a:lnTo>
                        <a:lnTo>
                          <a:pt x="68" y="2"/>
                        </a:lnTo>
                        <a:lnTo>
                          <a:pt x="99" y="0"/>
                        </a:lnTo>
                        <a:lnTo>
                          <a:pt x="126" y="1"/>
                        </a:lnTo>
                        <a:lnTo>
                          <a:pt x="145" y="7"/>
                        </a:lnTo>
                        <a:lnTo>
                          <a:pt x="160" y="13"/>
                        </a:lnTo>
                        <a:lnTo>
                          <a:pt x="175" y="29"/>
                        </a:lnTo>
                        <a:lnTo>
                          <a:pt x="186" y="43"/>
                        </a:lnTo>
                        <a:lnTo>
                          <a:pt x="195" y="57"/>
                        </a:lnTo>
                        <a:lnTo>
                          <a:pt x="200" y="75"/>
                        </a:lnTo>
                        <a:lnTo>
                          <a:pt x="200" y="107"/>
                        </a:lnTo>
                        <a:lnTo>
                          <a:pt x="200" y="128"/>
                        </a:lnTo>
                        <a:lnTo>
                          <a:pt x="193" y="138"/>
                        </a:lnTo>
                        <a:lnTo>
                          <a:pt x="182" y="152"/>
                        </a:lnTo>
                        <a:lnTo>
                          <a:pt x="175" y="163"/>
                        </a:lnTo>
                        <a:lnTo>
                          <a:pt x="156" y="169"/>
                        </a:lnTo>
                        <a:lnTo>
                          <a:pt x="138" y="174"/>
                        </a:lnTo>
                        <a:lnTo>
                          <a:pt x="152" y="152"/>
                        </a:lnTo>
                        <a:lnTo>
                          <a:pt x="166" y="115"/>
                        </a:lnTo>
                        <a:lnTo>
                          <a:pt x="160" y="72"/>
                        </a:lnTo>
                        <a:lnTo>
                          <a:pt x="129" y="81"/>
                        </a:lnTo>
                        <a:lnTo>
                          <a:pt x="92" y="81"/>
                        </a:lnTo>
                        <a:lnTo>
                          <a:pt x="65" y="79"/>
                        </a:lnTo>
                        <a:lnTo>
                          <a:pt x="45" y="74"/>
                        </a:lnTo>
                        <a:lnTo>
                          <a:pt x="43" y="86"/>
                        </a:lnTo>
                        <a:lnTo>
                          <a:pt x="33" y="117"/>
                        </a:lnTo>
                        <a:lnTo>
                          <a:pt x="47" y="154"/>
                        </a:lnTo>
                        <a:lnTo>
                          <a:pt x="56" y="174"/>
                        </a:lnTo>
                        <a:lnTo>
                          <a:pt x="33" y="162"/>
                        </a:lnTo>
                        <a:lnTo>
                          <a:pt x="15" y="150"/>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3390" name="Group 125"/>
                  <p:cNvGrpSpPr>
                    <a:grpSpLocks/>
                  </p:cNvGrpSpPr>
                  <p:nvPr/>
                </p:nvGrpSpPr>
                <p:grpSpPr bwMode="auto">
                  <a:xfrm>
                    <a:off x="-2241" y="2743"/>
                    <a:ext cx="78" cy="12"/>
                    <a:chOff x="-2241" y="2743"/>
                    <a:chExt cx="78" cy="12"/>
                  </a:xfrm>
                </p:grpSpPr>
                <p:sp>
                  <p:nvSpPr>
                    <p:cNvPr id="93391" name="Oval 126"/>
                    <p:cNvSpPr>
                      <a:spLocks noChangeArrowheads="1"/>
                    </p:cNvSpPr>
                    <p:nvPr/>
                  </p:nvSpPr>
                  <p:spPr bwMode="auto">
                    <a:xfrm>
                      <a:off x="-2241" y="2743"/>
                      <a:ext cx="9" cy="11"/>
                    </a:xfrm>
                    <a:prstGeom prst="ellipse">
                      <a:avLst/>
                    </a:prstGeom>
                    <a:solidFill>
                      <a:srgbClr val="5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92" name="Oval 127"/>
                    <p:cNvSpPr>
                      <a:spLocks noChangeArrowheads="1"/>
                    </p:cNvSpPr>
                    <p:nvPr/>
                  </p:nvSpPr>
                  <p:spPr bwMode="auto">
                    <a:xfrm>
                      <a:off x="-2172" y="2745"/>
                      <a:ext cx="9" cy="10"/>
                    </a:xfrm>
                    <a:prstGeom prst="ellipse">
                      <a:avLst/>
                    </a:prstGeom>
                    <a:solidFill>
                      <a:srgbClr val="5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grpSp>
          <p:nvGrpSpPr>
            <p:cNvPr id="93242" name="Group 128"/>
            <p:cNvGrpSpPr>
              <a:grpSpLocks/>
            </p:cNvGrpSpPr>
            <p:nvPr/>
          </p:nvGrpSpPr>
          <p:grpSpPr bwMode="auto">
            <a:xfrm>
              <a:off x="-2019" y="2773"/>
              <a:ext cx="223" cy="923"/>
              <a:chOff x="-2019" y="2610"/>
              <a:chExt cx="223" cy="923"/>
            </a:xfrm>
          </p:grpSpPr>
          <p:grpSp>
            <p:nvGrpSpPr>
              <p:cNvPr id="93359" name="Group 129"/>
              <p:cNvGrpSpPr>
                <a:grpSpLocks/>
              </p:cNvGrpSpPr>
              <p:nvPr/>
            </p:nvGrpSpPr>
            <p:grpSpPr bwMode="auto">
              <a:xfrm>
                <a:off x="-2019" y="3443"/>
                <a:ext cx="219" cy="90"/>
                <a:chOff x="-2019" y="3443"/>
                <a:chExt cx="219" cy="90"/>
              </a:xfrm>
            </p:grpSpPr>
            <p:sp>
              <p:nvSpPr>
                <p:cNvPr id="93379" name="Freeform 130"/>
                <p:cNvSpPr>
                  <a:spLocks/>
                </p:cNvSpPr>
                <p:nvPr/>
              </p:nvSpPr>
              <p:spPr bwMode="auto">
                <a:xfrm>
                  <a:off x="-2019" y="3443"/>
                  <a:ext cx="91" cy="56"/>
                </a:xfrm>
                <a:custGeom>
                  <a:avLst/>
                  <a:gdLst>
                    <a:gd name="T0" fmla="*/ 46 w 182"/>
                    <a:gd name="T1" fmla="*/ 0 h 112"/>
                    <a:gd name="T2" fmla="*/ 32 w 182"/>
                    <a:gd name="T3" fmla="*/ 15 h 112"/>
                    <a:gd name="T4" fmla="*/ 19 w 182"/>
                    <a:gd name="T5" fmla="*/ 31 h 112"/>
                    <a:gd name="T6" fmla="*/ 2 w 182"/>
                    <a:gd name="T7" fmla="*/ 45 h 112"/>
                    <a:gd name="T8" fmla="*/ 0 w 182"/>
                    <a:gd name="T9" fmla="*/ 52 h 112"/>
                    <a:gd name="T10" fmla="*/ 17 w 182"/>
                    <a:gd name="T11" fmla="*/ 56 h 112"/>
                    <a:gd name="T12" fmla="*/ 33 w 182"/>
                    <a:gd name="T13" fmla="*/ 54 h 112"/>
                    <a:gd name="T14" fmla="*/ 54 w 182"/>
                    <a:gd name="T15" fmla="*/ 45 h 112"/>
                    <a:gd name="T16" fmla="*/ 69 w 182"/>
                    <a:gd name="T17" fmla="*/ 36 h 112"/>
                    <a:gd name="T18" fmla="*/ 86 w 182"/>
                    <a:gd name="T19" fmla="*/ 34 h 112"/>
                    <a:gd name="T20" fmla="*/ 91 w 182"/>
                    <a:gd name="T21" fmla="*/ 29 h 112"/>
                    <a:gd name="T22" fmla="*/ 89 w 182"/>
                    <a:gd name="T23" fmla="*/ 3 h 112"/>
                    <a:gd name="T24" fmla="*/ 46 w 182"/>
                    <a:gd name="T25" fmla="*/ 0 h 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2" h="112">
                      <a:moveTo>
                        <a:pt x="92" y="0"/>
                      </a:moveTo>
                      <a:lnTo>
                        <a:pt x="63" y="29"/>
                      </a:lnTo>
                      <a:lnTo>
                        <a:pt x="37" y="61"/>
                      </a:lnTo>
                      <a:lnTo>
                        <a:pt x="4" y="89"/>
                      </a:lnTo>
                      <a:lnTo>
                        <a:pt x="0" y="103"/>
                      </a:lnTo>
                      <a:lnTo>
                        <a:pt x="33" y="112"/>
                      </a:lnTo>
                      <a:lnTo>
                        <a:pt x="66" y="108"/>
                      </a:lnTo>
                      <a:lnTo>
                        <a:pt x="108" y="89"/>
                      </a:lnTo>
                      <a:lnTo>
                        <a:pt x="138" y="71"/>
                      </a:lnTo>
                      <a:lnTo>
                        <a:pt x="171" y="67"/>
                      </a:lnTo>
                      <a:lnTo>
                        <a:pt x="182" y="58"/>
                      </a:lnTo>
                      <a:lnTo>
                        <a:pt x="178" y="6"/>
                      </a:lnTo>
                      <a:lnTo>
                        <a:pt x="9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80" name="Freeform 131"/>
                <p:cNvSpPr>
                  <a:spLocks/>
                </p:cNvSpPr>
                <p:nvPr/>
              </p:nvSpPr>
              <p:spPr bwMode="auto">
                <a:xfrm>
                  <a:off x="-1857" y="3471"/>
                  <a:ext cx="57" cy="62"/>
                </a:xfrm>
                <a:custGeom>
                  <a:avLst/>
                  <a:gdLst>
                    <a:gd name="T0" fmla="*/ 1 w 113"/>
                    <a:gd name="T1" fmla="*/ 1 h 123"/>
                    <a:gd name="T2" fmla="*/ 0 w 113"/>
                    <a:gd name="T3" fmla="*/ 17 h 123"/>
                    <a:gd name="T4" fmla="*/ 8 w 113"/>
                    <a:gd name="T5" fmla="*/ 26 h 123"/>
                    <a:gd name="T6" fmla="*/ 10 w 113"/>
                    <a:gd name="T7" fmla="*/ 40 h 123"/>
                    <a:gd name="T8" fmla="*/ 22 w 113"/>
                    <a:gd name="T9" fmla="*/ 53 h 123"/>
                    <a:gd name="T10" fmla="*/ 33 w 113"/>
                    <a:gd name="T11" fmla="*/ 60 h 123"/>
                    <a:gd name="T12" fmla="*/ 43 w 113"/>
                    <a:gd name="T13" fmla="*/ 62 h 123"/>
                    <a:gd name="T14" fmla="*/ 52 w 113"/>
                    <a:gd name="T15" fmla="*/ 61 h 123"/>
                    <a:gd name="T16" fmla="*/ 57 w 113"/>
                    <a:gd name="T17" fmla="*/ 52 h 123"/>
                    <a:gd name="T18" fmla="*/ 56 w 113"/>
                    <a:gd name="T19" fmla="*/ 38 h 123"/>
                    <a:gd name="T20" fmla="*/ 46 w 113"/>
                    <a:gd name="T21" fmla="*/ 22 h 123"/>
                    <a:gd name="T22" fmla="*/ 32 w 113"/>
                    <a:gd name="T23" fmla="*/ 5 h 123"/>
                    <a:gd name="T24" fmla="*/ 31 w 113"/>
                    <a:gd name="T25" fmla="*/ 0 h 123"/>
                    <a:gd name="T26" fmla="*/ 1 w 113"/>
                    <a:gd name="T27" fmla="*/ 1 h 1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3" h="123">
                      <a:moveTo>
                        <a:pt x="1" y="2"/>
                      </a:moveTo>
                      <a:lnTo>
                        <a:pt x="0" y="34"/>
                      </a:lnTo>
                      <a:lnTo>
                        <a:pt x="16" y="51"/>
                      </a:lnTo>
                      <a:lnTo>
                        <a:pt x="19" y="79"/>
                      </a:lnTo>
                      <a:lnTo>
                        <a:pt x="44" y="105"/>
                      </a:lnTo>
                      <a:lnTo>
                        <a:pt x="66" y="120"/>
                      </a:lnTo>
                      <a:lnTo>
                        <a:pt x="85" y="123"/>
                      </a:lnTo>
                      <a:lnTo>
                        <a:pt x="103" y="122"/>
                      </a:lnTo>
                      <a:lnTo>
                        <a:pt x="113" y="103"/>
                      </a:lnTo>
                      <a:lnTo>
                        <a:pt x="111" y="75"/>
                      </a:lnTo>
                      <a:lnTo>
                        <a:pt x="91" y="44"/>
                      </a:lnTo>
                      <a:lnTo>
                        <a:pt x="64" y="10"/>
                      </a:lnTo>
                      <a:lnTo>
                        <a:pt x="62" y="0"/>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3360" name="Group 132"/>
              <p:cNvGrpSpPr>
                <a:grpSpLocks/>
              </p:cNvGrpSpPr>
              <p:nvPr/>
            </p:nvGrpSpPr>
            <p:grpSpPr bwMode="auto">
              <a:xfrm>
                <a:off x="-1997" y="2727"/>
                <a:ext cx="201" cy="745"/>
                <a:chOff x="-1997" y="2727"/>
                <a:chExt cx="201" cy="745"/>
              </a:xfrm>
            </p:grpSpPr>
            <p:sp>
              <p:nvSpPr>
                <p:cNvPr id="93368" name="Freeform 133"/>
                <p:cNvSpPr>
                  <a:spLocks/>
                </p:cNvSpPr>
                <p:nvPr/>
              </p:nvSpPr>
              <p:spPr bwMode="auto">
                <a:xfrm>
                  <a:off x="-1992" y="3112"/>
                  <a:ext cx="27" cy="70"/>
                </a:xfrm>
                <a:custGeom>
                  <a:avLst/>
                  <a:gdLst>
                    <a:gd name="T0" fmla="*/ 2 w 54"/>
                    <a:gd name="T1" fmla="*/ 1 h 138"/>
                    <a:gd name="T2" fmla="*/ 0 w 54"/>
                    <a:gd name="T3" fmla="*/ 39 h 138"/>
                    <a:gd name="T4" fmla="*/ 14 w 54"/>
                    <a:gd name="T5" fmla="*/ 63 h 138"/>
                    <a:gd name="T6" fmla="*/ 21 w 54"/>
                    <a:gd name="T7" fmla="*/ 70 h 138"/>
                    <a:gd name="T8" fmla="*/ 20 w 54"/>
                    <a:gd name="T9" fmla="*/ 37 h 138"/>
                    <a:gd name="T10" fmla="*/ 23 w 54"/>
                    <a:gd name="T11" fmla="*/ 40 h 138"/>
                    <a:gd name="T12" fmla="*/ 27 w 54"/>
                    <a:gd name="T13" fmla="*/ 51 h 138"/>
                    <a:gd name="T14" fmla="*/ 27 w 54"/>
                    <a:gd name="T15" fmla="*/ 39 h 138"/>
                    <a:gd name="T16" fmla="*/ 24 w 54"/>
                    <a:gd name="T17" fmla="*/ 18 h 138"/>
                    <a:gd name="T18" fmla="*/ 15 w 54"/>
                    <a:gd name="T19" fmla="*/ 0 h 138"/>
                    <a:gd name="T20" fmla="*/ 2 w 54"/>
                    <a:gd name="T21" fmla="*/ 1 h 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 h="138">
                      <a:moveTo>
                        <a:pt x="3" y="1"/>
                      </a:moveTo>
                      <a:lnTo>
                        <a:pt x="0" y="77"/>
                      </a:lnTo>
                      <a:lnTo>
                        <a:pt x="28" y="124"/>
                      </a:lnTo>
                      <a:lnTo>
                        <a:pt x="42" y="138"/>
                      </a:lnTo>
                      <a:lnTo>
                        <a:pt x="40" y="72"/>
                      </a:lnTo>
                      <a:lnTo>
                        <a:pt x="46" y="79"/>
                      </a:lnTo>
                      <a:lnTo>
                        <a:pt x="53" y="101"/>
                      </a:lnTo>
                      <a:lnTo>
                        <a:pt x="54" y="77"/>
                      </a:lnTo>
                      <a:lnTo>
                        <a:pt x="47" y="36"/>
                      </a:lnTo>
                      <a:lnTo>
                        <a:pt x="29" y="0"/>
                      </a:lnTo>
                      <a:lnTo>
                        <a:pt x="3" y="1"/>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69" name="Freeform 134"/>
                <p:cNvSpPr>
                  <a:spLocks/>
                </p:cNvSpPr>
                <p:nvPr/>
              </p:nvSpPr>
              <p:spPr bwMode="auto">
                <a:xfrm>
                  <a:off x="-1979" y="2962"/>
                  <a:ext cx="158" cy="510"/>
                </a:xfrm>
                <a:custGeom>
                  <a:avLst/>
                  <a:gdLst>
                    <a:gd name="T0" fmla="*/ 2 w 315"/>
                    <a:gd name="T1" fmla="*/ 0 h 1022"/>
                    <a:gd name="T2" fmla="*/ 0 w 315"/>
                    <a:gd name="T3" fmla="*/ 277 h 1022"/>
                    <a:gd name="T4" fmla="*/ 2 w 315"/>
                    <a:gd name="T5" fmla="*/ 483 h 1022"/>
                    <a:gd name="T6" fmla="*/ 49 w 315"/>
                    <a:gd name="T7" fmla="*/ 492 h 1022"/>
                    <a:gd name="T8" fmla="*/ 56 w 315"/>
                    <a:gd name="T9" fmla="*/ 324 h 1022"/>
                    <a:gd name="T10" fmla="*/ 51 w 315"/>
                    <a:gd name="T11" fmla="*/ 308 h 1022"/>
                    <a:gd name="T12" fmla="*/ 56 w 315"/>
                    <a:gd name="T13" fmla="*/ 299 h 1022"/>
                    <a:gd name="T14" fmla="*/ 56 w 315"/>
                    <a:gd name="T15" fmla="*/ 196 h 1022"/>
                    <a:gd name="T16" fmla="*/ 67 w 315"/>
                    <a:gd name="T17" fmla="*/ 229 h 1022"/>
                    <a:gd name="T18" fmla="*/ 95 w 315"/>
                    <a:gd name="T19" fmla="*/ 368 h 1022"/>
                    <a:gd name="T20" fmla="*/ 118 w 315"/>
                    <a:gd name="T21" fmla="*/ 510 h 1022"/>
                    <a:gd name="T22" fmla="*/ 158 w 315"/>
                    <a:gd name="T23" fmla="*/ 510 h 1022"/>
                    <a:gd name="T24" fmla="*/ 140 w 315"/>
                    <a:gd name="T25" fmla="*/ 318 h 1022"/>
                    <a:gd name="T26" fmla="*/ 132 w 315"/>
                    <a:gd name="T27" fmla="*/ 157 h 1022"/>
                    <a:gd name="T28" fmla="*/ 136 w 315"/>
                    <a:gd name="T29" fmla="*/ 3 h 1022"/>
                    <a:gd name="T30" fmla="*/ 2 w 315"/>
                    <a:gd name="T31" fmla="*/ 0 h 10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5" h="1022">
                      <a:moveTo>
                        <a:pt x="3" y="0"/>
                      </a:moveTo>
                      <a:lnTo>
                        <a:pt x="0" y="556"/>
                      </a:lnTo>
                      <a:lnTo>
                        <a:pt x="3" y="968"/>
                      </a:lnTo>
                      <a:lnTo>
                        <a:pt x="97" y="986"/>
                      </a:lnTo>
                      <a:lnTo>
                        <a:pt x="112" y="649"/>
                      </a:lnTo>
                      <a:lnTo>
                        <a:pt x="101" y="617"/>
                      </a:lnTo>
                      <a:lnTo>
                        <a:pt x="112" y="599"/>
                      </a:lnTo>
                      <a:lnTo>
                        <a:pt x="112" y="393"/>
                      </a:lnTo>
                      <a:lnTo>
                        <a:pt x="134" y="458"/>
                      </a:lnTo>
                      <a:lnTo>
                        <a:pt x="189" y="737"/>
                      </a:lnTo>
                      <a:lnTo>
                        <a:pt x="235" y="1022"/>
                      </a:lnTo>
                      <a:lnTo>
                        <a:pt x="315" y="1022"/>
                      </a:lnTo>
                      <a:lnTo>
                        <a:pt x="279" y="638"/>
                      </a:lnTo>
                      <a:lnTo>
                        <a:pt x="264" y="314"/>
                      </a:lnTo>
                      <a:lnTo>
                        <a:pt x="272" y="7"/>
                      </a:lnTo>
                      <a:lnTo>
                        <a:pt x="3" y="0"/>
                      </a:lnTo>
                      <a:close/>
                    </a:path>
                  </a:pathLst>
                </a:custGeom>
                <a:solidFill>
                  <a:srgbClr val="00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70" name="Freeform 135"/>
                <p:cNvSpPr>
                  <a:spLocks/>
                </p:cNvSpPr>
                <p:nvPr/>
              </p:nvSpPr>
              <p:spPr bwMode="auto">
                <a:xfrm>
                  <a:off x="-1997" y="2727"/>
                  <a:ext cx="201" cy="390"/>
                </a:xfrm>
                <a:custGeom>
                  <a:avLst/>
                  <a:gdLst>
                    <a:gd name="T0" fmla="*/ 66 w 401"/>
                    <a:gd name="T1" fmla="*/ 5 h 780"/>
                    <a:gd name="T2" fmla="*/ 5 w 401"/>
                    <a:gd name="T3" fmla="*/ 53 h 780"/>
                    <a:gd name="T4" fmla="*/ 1 w 401"/>
                    <a:gd name="T5" fmla="*/ 178 h 780"/>
                    <a:gd name="T6" fmla="*/ 0 w 401"/>
                    <a:gd name="T7" fmla="*/ 241 h 780"/>
                    <a:gd name="T8" fmla="*/ 4 w 401"/>
                    <a:gd name="T9" fmla="*/ 390 h 780"/>
                    <a:gd name="T10" fmla="*/ 18 w 401"/>
                    <a:gd name="T11" fmla="*/ 390 h 780"/>
                    <a:gd name="T12" fmla="*/ 24 w 401"/>
                    <a:gd name="T13" fmla="*/ 237 h 780"/>
                    <a:gd name="T14" fmla="*/ 153 w 401"/>
                    <a:gd name="T15" fmla="*/ 237 h 780"/>
                    <a:gd name="T16" fmla="*/ 156 w 401"/>
                    <a:gd name="T17" fmla="*/ 199 h 780"/>
                    <a:gd name="T18" fmla="*/ 161 w 401"/>
                    <a:gd name="T19" fmla="*/ 226 h 780"/>
                    <a:gd name="T20" fmla="*/ 152 w 401"/>
                    <a:gd name="T21" fmla="*/ 284 h 780"/>
                    <a:gd name="T22" fmla="*/ 143 w 401"/>
                    <a:gd name="T23" fmla="*/ 371 h 780"/>
                    <a:gd name="T24" fmla="*/ 165 w 401"/>
                    <a:gd name="T25" fmla="*/ 376 h 780"/>
                    <a:gd name="T26" fmla="*/ 201 w 401"/>
                    <a:gd name="T27" fmla="*/ 223 h 780"/>
                    <a:gd name="T28" fmla="*/ 178 w 401"/>
                    <a:gd name="T29" fmla="*/ 44 h 780"/>
                    <a:gd name="T30" fmla="*/ 110 w 401"/>
                    <a:gd name="T31" fmla="*/ 0 h 780"/>
                    <a:gd name="T32" fmla="*/ 79 w 401"/>
                    <a:gd name="T33" fmla="*/ 20 h 780"/>
                    <a:gd name="T34" fmla="*/ 66 w 401"/>
                    <a:gd name="T35" fmla="*/ 5 h 7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1" h="780">
                      <a:moveTo>
                        <a:pt x="132" y="10"/>
                      </a:moveTo>
                      <a:lnTo>
                        <a:pt x="10" y="105"/>
                      </a:lnTo>
                      <a:lnTo>
                        <a:pt x="2" y="355"/>
                      </a:lnTo>
                      <a:lnTo>
                        <a:pt x="0" y="481"/>
                      </a:lnTo>
                      <a:lnTo>
                        <a:pt x="7" y="780"/>
                      </a:lnTo>
                      <a:lnTo>
                        <a:pt x="35" y="780"/>
                      </a:lnTo>
                      <a:lnTo>
                        <a:pt x="48" y="474"/>
                      </a:lnTo>
                      <a:lnTo>
                        <a:pt x="305" y="474"/>
                      </a:lnTo>
                      <a:lnTo>
                        <a:pt x="312" y="397"/>
                      </a:lnTo>
                      <a:lnTo>
                        <a:pt x="321" y="451"/>
                      </a:lnTo>
                      <a:lnTo>
                        <a:pt x="303" y="568"/>
                      </a:lnTo>
                      <a:lnTo>
                        <a:pt x="286" y="741"/>
                      </a:lnTo>
                      <a:lnTo>
                        <a:pt x="329" y="751"/>
                      </a:lnTo>
                      <a:lnTo>
                        <a:pt x="401" y="446"/>
                      </a:lnTo>
                      <a:lnTo>
                        <a:pt x="356" y="88"/>
                      </a:lnTo>
                      <a:lnTo>
                        <a:pt x="219" y="0"/>
                      </a:lnTo>
                      <a:lnTo>
                        <a:pt x="158" y="40"/>
                      </a:lnTo>
                      <a:lnTo>
                        <a:pt x="132" y="10"/>
                      </a:lnTo>
                      <a:close/>
                    </a:path>
                  </a:pathLst>
                </a:custGeom>
                <a:solidFill>
                  <a:srgbClr val="3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71" name="Freeform 136"/>
                <p:cNvSpPr>
                  <a:spLocks/>
                </p:cNvSpPr>
                <p:nvPr/>
              </p:nvSpPr>
              <p:spPr bwMode="auto">
                <a:xfrm>
                  <a:off x="-1860" y="3094"/>
                  <a:ext cx="31" cy="66"/>
                </a:xfrm>
                <a:custGeom>
                  <a:avLst/>
                  <a:gdLst>
                    <a:gd name="T0" fmla="*/ 9 w 60"/>
                    <a:gd name="T1" fmla="*/ 0 h 131"/>
                    <a:gd name="T2" fmla="*/ 0 w 60"/>
                    <a:gd name="T3" fmla="*/ 34 h 131"/>
                    <a:gd name="T4" fmla="*/ 16 w 60"/>
                    <a:gd name="T5" fmla="*/ 66 h 131"/>
                    <a:gd name="T6" fmla="*/ 22 w 60"/>
                    <a:gd name="T7" fmla="*/ 62 h 131"/>
                    <a:gd name="T8" fmla="*/ 31 w 60"/>
                    <a:gd name="T9" fmla="*/ 59 h 131"/>
                    <a:gd name="T10" fmla="*/ 27 w 60"/>
                    <a:gd name="T11" fmla="*/ 49 h 131"/>
                    <a:gd name="T12" fmla="*/ 26 w 60"/>
                    <a:gd name="T13" fmla="*/ 37 h 131"/>
                    <a:gd name="T14" fmla="*/ 31 w 60"/>
                    <a:gd name="T15" fmla="*/ 24 h 131"/>
                    <a:gd name="T16" fmla="*/ 27 w 60"/>
                    <a:gd name="T17" fmla="*/ 3 h 131"/>
                    <a:gd name="T18" fmla="*/ 9 w 60"/>
                    <a:gd name="T19" fmla="*/ 0 h 1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131">
                      <a:moveTo>
                        <a:pt x="18" y="0"/>
                      </a:moveTo>
                      <a:lnTo>
                        <a:pt x="0" y="68"/>
                      </a:lnTo>
                      <a:lnTo>
                        <a:pt x="31" y="131"/>
                      </a:lnTo>
                      <a:lnTo>
                        <a:pt x="42" y="124"/>
                      </a:lnTo>
                      <a:lnTo>
                        <a:pt x="60" y="118"/>
                      </a:lnTo>
                      <a:lnTo>
                        <a:pt x="53" y="97"/>
                      </a:lnTo>
                      <a:lnTo>
                        <a:pt x="50" y="73"/>
                      </a:lnTo>
                      <a:lnTo>
                        <a:pt x="60" y="48"/>
                      </a:lnTo>
                      <a:lnTo>
                        <a:pt x="53" y="5"/>
                      </a:lnTo>
                      <a:lnTo>
                        <a:pt x="18" y="0"/>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3372" name="Group 137"/>
                <p:cNvGrpSpPr>
                  <a:grpSpLocks/>
                </p:cNvGrpSpPr>
                <p:nvPr/>
              </p:nvGrpSpPr>
              <p:grpSpPr bwMode="auto">
                <a:xfrm>
                  <a:off x="-1973" y="2734"/>
                  <a:ext cx="129" cy="243"/>
                  <a:chOff x="-1973" y="2734"/>
                  <a:chExt cx="129" cy="243"/>
                </a:xfrm>
              </p:grpSpPr>
              <p:grpSp>
                <p:nvGrpSpPr>
                  <p:cNvPr id="93373" name="Group 138"/>
                  <p:cNvGrpSpPr>
                    <a:grpSpLocks/>
                  </p:cNvGrpSpPr>
                  <p:nvPr/>
                </p:nvGrpSpPr>
                <p:grpSpPr bwMode="auto">
                  <a:xfrm>
                    <a:off x="-1973" y="2734"/>
                    <a:ext cx="129" cy="243"/>
                    <a:chOff x="-1973" y="2734"/>
                    <a:chExt cx="129" cy="243"/>
                  </a:xfrm>
                </p:grpSpPr>
                <p:grpSp>
                  <p:nvGrpSpPr>
                    <p:cNvPr id="93375" name="Group 139"/>
                    <p:cNvGrpSpPr>
                      <a:grpSpLocks/>
                    </p:cNvGrpSpPr>
                    <p:nvPr/>
                  </p:nvGrpSpPr>
                  <p:grpSpPr bwMode="auto">
                    <a:xfrm>
                      <a:off x="-1973" y="2965"/>
                      <a:ext cx="129" cy="12"/>
                      <a:chOff x="-1973" y="2965"/>
                      <a:chExt cx="129" cy="12"/>
                    </a:xfrm>
                  </p:grpSpPr>
                  <p:sp>
                    <p:nvSpPr>
                      <p:cNvPr id="93377" name="Line 140"/>
                      <p:cNvSpPr>
                        <a:spLocks noChangeShapeType="1"/>
                      </p:cNvSpPr>
                      <p:nvPr/>
                    </p:nvSpPr>
                    <p:spPr bwMode="auto">
                      <a:xfrm>
                        <a:off x="-1973" y="2976"/>
                        <a:ext cx="129"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378" name="Line 141"/>
                      <p:cNvSpPr>
                        <a:spLocks noChangeShapeType="1"/>
                      </p:cNvSpPr>
                      <p:nvPr/>
                    </p:nvSpPr>
                    <p:spPr bwMode="auto">
                      <a:xfrm>
                        <a:off x="-1973" y="2965"/>
                        <a:ext cx="129"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3376" name="Freeform 142"/>
                    <p:cNvSpPr>
                      <a:spLocks/>
                    </p:cNvSpPr>
                    <p:nvPr/>
                  </p:nvSpPr>
                  <p:spPr bwMode="auto">
                    <a:xfrm>
                      <a:off x="-1937" y="2734"/>
                      <a:ext cx="59" cy="35"/>
                    </a:xfrm>
                    <a:custGeom>
                      <a:avLst/>
                      <a:gdLst>
                        <a:gd name="T0" fmla="*/ 0 w 119"/>
                        <a:gd name="T1" fmla="*/ 4 h 70"/>
                        <a:gd name="T2" fmla="*/ 2 w 119"/>
                        <a:gd name="T3" fmla="*/ 35 h 70"/>
                        <a:gd name="T4" fmla="*/ 19 w 119"/>
                        <a:gd name="T5" fmla="*/ 13 h 70"/>
                        <a:gd name="T6" fmla="*/ 30 w 119"/>
                        <a:gd name="T7" fmla="*/ 34 h 70"/>
                        <a:gd name="T8" fmla="*/ 59 w 119"/>
                        <a:gd name="T9" fmla="*/ 0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70">
                          <a:moveTo>
                            <a:pt x="0" y="8"/>
                          </a:moveTo>
                          <a:lnTo>
                            <a:pt x="5" y="70"/>
                          </a:lnTo>
                          <a:lnTo>
                            <a:pt x="38" y="25"/>
                          </a:lnTo>
                          <a:lnTo>
                            <a:pt x="61" y="68"/>
                          </a:lnTo>
                          <a:lnTo>
                            <a:pt x="119"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93374" name="Line 143"/>
                  <p:cNvSpPr>
                    <a:spLocks noChangeShapeType="1"/>
                  </p:cNvSpPr>
                  <p:nvPr/>
                </p:nvSpPr>
                <p:spPr bwMode="auto">
                  <a:xfrm>
                    <a:off x="-1918" y="2751"/>
                    <a:ext cx="1" cy="22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93361" name="Group 144"/>
              <p:cNvGrpSpPr>
                <a:grpSpLocks/>
              </p:cNvGrpSpPr>
              <p:nvPr/>
            </p:nvGrpSpPr>
            <p:grpSpPr bwMode="auto">
              <a:xfrm>
                <a:off x="-1956" y="2610"/>
                <a:ext cx="84" cy="137"/>
                <a:chOff x="-1956" y="2610"/>
                <a:chExt cx="84" cy="137"/>
              </a:xfrm>
            </p:grpSpPr>
            <p:grpSp>
              <p:nvGrpSpPr>
                <p:cNvPr id="93362" name="Group 145"/>
                <p:cNvGrpSpPr>
                  <a:grpSpLocks/>
                </p:cNvGrpSpPr>
                <p:nvPr/>
              </p:nvGrpSpPr>
              <p:grpSpPr bwMode="auto">
                <a:xfrm>
                  <a:off x="-1953" y="2617"/>
                  <a:ext cx="78" cy="130"/>
                  <a:chOff x="-1953" y="2617"/>
                  <a:chExt cx="78" cy="130"/>
                </a:xfrm>
              </p:grpSpPr>
              <p:sp>
                <p:nvSpPr>
                  <p:cNvPr id="93364" name="Freeform 146"/>
                  <p:cNvSpPr>
                    <a:spLocks/>
                  </p:cNvSpPr>
                  <p:nvPr/>
                </p:nvSpPr>
                <p:spPr bwMode="auto">
                  <a:xfrm>
                    <a:off x="-1953" y="2617"/>
                    <a:ext cx="78" cy="130"/>
                  </a:xfrm>
                  <a:custGeom>
                    <a:avLst/>
                    <a:gdLst>
                      <a:gd name="T0" fmla="*/ 3 w 157"/>
                      <a:gd name="T1" fmla="*/ 23 h 261"/>
                      <a:gd name="T2" fmla="*/ 1 w 157"/>
                      <a:gd name="T3" fmla="*/ 37 h 261"/>
                      <a:gd name="T4" fmla="*/ 0 w 157"/>
                      <a:gd name="T5" fmla="*/ 41 h 261"/>
                      <a:gd name="T6" fmla="*/ 3 w 157"/>
                      <a:gd name="T7" fmla="*/ 46 h 261"/>
                      <a:gd name="T8" fmla="*/ 0 w 157"/>
                      <a:gd name="T9" fmla="*/ 56 h 261"/>
                      <a:gd name="T10" fmla="*/ 2 w 157"/>
                      <a:gd name="T11" fmla="*/ 71 h 261"/>
                      <a:gd name="T12" fmla="*/ 3 w 157"/>
                      <a:gd name="T13" fmla="*/ 79 h 261"/>
                      <a:gd name="T14" fmla="*/ 5 w 157"/>
                      <a:gd name="T15" fmla="*/ 86 h 261"/>
                      <a:gd name="T16" fmla="*/ 8 w 157"/>
                      <a:gd name="T17" fmla="*/ 94 h 261"/>
                      <a:gd name="T18" fmla="*/ 11 w 157"/>
                      <a:gd name="T19" fmla="*/ 101 h 261"/>
                      <a:gd name="T20" fmla="*/ 17 w 157"/>
                      <a:gd name="T21" fmla="*/ 103 h 261"/>
                      <a:gd name="T22" fmla="*/ 23 w 157"/>
                      <a:gd name="T23" fmla="*/ 105 h 261"/>
                      <a:gd name="T24" fmla="*/ 23 w 157"/>
                      <a:gd name="T25" fmla="*/ 111 h 261"/>
                      <a:gd name="T26" fmla="*/ 22 w 157"/>
                      <a:gd name="T27" fmla="*/ 115 h 261"/>
                      <a:gd name="T28" fmla="*/ 35 w 157"/>
                      <a:gd name="T29" fmla="*/ 130 h 261"/>
                      <a:gd name="T30" fmla="*/ 67 w 157"/>
                      <a:gd name="T31" fmla="*/ 111 h 261"/>
                      <a:gd name="T32" fmla="*/ 68 w 157"/>
                      <a:gd name="T33" fmla="*/ 75 h 261"/>
                      <a:gd name="T34" fmla="*/ 72 w 157"/>
                      <a:gd name="T35" fmla="*/ 65 h 261"/>
                      <a:gd name="T36" fmla="*/ 74 w 157"/>
                      <a:gd name="T37" fmla="*/ 57 h 261"/>
                      <a:gd name="T38" fmla="*/ 77 w 157"/>
                      <a:gd name="T39" fmla="*/ 47 h 261"/>
                      <a:gd name="T40" fmla="*/ 78 w 157"/>
                      <a:gd name="T41" fmla="*/ 38 h 261"/>
                      <a:gd name="T42" fmla="*/ 77 w 157"/>
                      <a:gd name="T43" fmla="*/ 31 h 261"/>
                      <a:gd name="T44" fmla="*/ 76 w 157"/>
                      <a:gd name="T45" fmla="*/ 22 h 261"/>
                      <a:gd name="T46" fmla="*/ 74 w 157"/>
                      <a:gd name="T47" fmla="*/ 16 h 261"/>
                      <a:gd name="T48" fmla="*/ 71 w 157"/>
                      <a:gd name="T49" fmla="*/ 10 h 261"/>
                      <a:gd name="T50" fmla="*/ 67 w 157"/>
                      <a:gd name="T51" fmla="*/ 6 h 261"/>
                      <a:gd name="T52" fmla="*/ 61 w 157"/>
                      <a:gd name="T53" fmla="*/ 3 h 261"/>
                      <a:gd name="T54" fmla="*/ 55 w 157"/>
                      <a:gd name="T55" fmla="*/ 2 h 261"/>
                      <a:gd name="T56" fmla="*/ 47 w 157"/>
                      <a:gd name="T57" fmla="*/ 0 h 261"/>
                      <a:gd name="T58" fmla="*/ 38 w 157"/>
                      <a:gd name="T59" fmla="*/ 0 h 261"/>
                      <a:gd name="T60" fmla="*/ 29 w 157"/>
                      <a:gd name="T61" fmla="*/ 0 h 261"/>
                      <a:gd name="T62" fmla="*/ 20 w 157"/>
                      <a:gd name="T63" fmla="*/ 3 h 261"/>
                      <a:gd name="T64" fmla="*/ 14 w 157"/>
                      <a:gd name="T65" fmla="*/ 7 h 261"/>
                      <a:gd name="T66" fmla="*/ 9 w 157"/>
                      <a:gd name="T67" fmla="*/ 10 h 261"/>
                      <a:gd name="T68" fmla="*/ 5 w 157"/>
                      <a:gd name="T69" fmla="*/ 16 h 261"/>
                      <a:gd name="T70" fmla="*/ 3 w 157"/>
                      <a:gd name="T71" fmla="*/ 23 h 2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7" h="261">
                        <a:moveTo>
                          <a:pt x="6" y="47"/>
                        </a:moveTo>
                        <a:lnTo>
                          <a:pt x="3" y="74"/>
                        </a:lnTo>
                        <a:lnTo>
                          <a:pt x="1" y="83"/>
                        </a:lnTo>
                        <a:lnTo>
                          <a:pt x="6" y="93"/>
                        </a:lnTo>
                        <a:lnTo>
                          <a:pt x="0" y="113"/>
                        </a:lnTo>
                        <a:lnTo>
                          <a:pt x="4" y="143"/>
                        </a:lnTo>
                        <a:lnTo>
                          <a:pt x="7" y="159"/>
                        </a:lnTo>
                        <a:lnTo>
                          <a:pt x="11" y="173"/>
                        </a:lnTo>
                        <a:lnTo>
                          <a:pt x="16" y="188"/>
                        </a:lnTo>
                        <a:lnTo>
                          <a:pt x="22" y="203"/>
                        </a:lnTo>
                        <a:lnTo>
                          <a:pt x="34" y="207"/>
                        </a:lnTo>
                        <a:lnTo>
                          <a:pt x="46" y="211"/>
                        </a:lnTo>
                        <a:lnTo>
                          <a:pt x="46" y="223"/>
                        </a:lnTo>
                        <a:lnTo>
                          <a:pt x="45" y="231"/>
                        </a:lnTo>
                        <a:lnTo>
                          <a:pt x="70" y="261"/>
                        </a:lnTo>
                        <a:lnTo>
                          <a:pt x="134" y="223"/>
                        </a:lnTo>
                        <a:lnTo>
                          <a:pt x="136" y="151"/>
                        </a:lnTo>
                        <a:lnTo>
                          <a:pt x="145" y="130"/>
                        </a:lnTo>
                        <a:lnTo>
                          <a:pt x="149" y="114"/>
                        </a:lnTo>
                        <a:lnTo>
                          <a:pt x="154" y="94"/>
                        </a:lnTo>
                        <a:lnTo>
                          <a:pt x="157" y="77"/>
                        </a:lnTo>
                        <a:lnTo>
                          <a:pt x="155" y="62"/>
                        </a:lnTo>
                        <a:lnTo>
                          <a:pt x="153" y="45"/>
                        </a:lnTo>
                        <a:lnTo>
                          <a:pt x="149" y="32"/>
                        </a:lnTo>
                        <a:lnTo>
                          <a:pt x="143" y="21"/>
                        </a:lnTo>
                        <a:lnTo>
                          <a:pt x="134" y="12"/>
                        </a:lnTo>
                        <a:lnTo>
                          <a:pt x="123" y="7"/>
                        </a:lnTo>
                        <a:lnTo>
                          <a:pt x="110" y="4"/>
                        </a:lnTo>
                        <a:lnTo>
                          <a:pt x="95" y="1"/>
                        </a:lnTo>
                        <a:lnTo>
                          <a:pt x="77" y="0"/>
                        </a:lnTo>
                        <a:lnTo>
                          <a:pt x="59" y="1"/>
                        </a:lnTo>
                        <a:lnTo>
                          <a:pt x="40" y="6"/>
                        </a:lnTo>
                        <a:lnTo>
                          <a:pt x="29" y="14"/>
                        </a:lnTo>
                        <a:lnTo>
                          <a:pt x="18" y="21"/>
                        </a:lnTo>
                        <a:lnTo>
                          <a:pt x="11" y="33"/>
                        </a:lnTo>
                        <a:lnTo>
                          <a:pt x="6" y="47"/>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65" name="Freeform 147"/>
                  <p:cNvSpPr>
                    <a:spLocks/>
                  </p:cNvSpPr>
                  <p:nvPr/>
                </p:nvSpPr>
                <p:spPr bwMode="auto">
                  <a:xfrm>
                    <a:off x="-1932" y="2661"/>
                    <a:ext cx="29" cy="31"/>
                  </a:xfrm>
                  <a:custGeom>
                    <a:avLst/>
                    <a:gdLst>
                      <a:gd name="T0" fmla="*/ 4 w 58"/>
                      <a:gd name="T1" fmla="*/ 2 h 63"/>
                      <a:gd name="T2" fmla="*/ 10 w 58"/>
                      <a:gd name="T3" fmla="*/ 0 h 63"/>
                      <a:gd name="T4" fmla="*/ 19 w 58"/>
                      <a:gd name="T5" fmla="*/ 0 h 63"/>
                      <a:gd name="T6" fmla="*/ 25 w 58"/>
                      <a:gd name="T7" fmla="*/ 2 h 63"/>
                      <a:gd name="T8" fmla="*/ 27 w 58"/>
                      <a:gd name="T9" fmla="*/ 3 h 63"/>
                      <a:gd name="T10" fmla="*/ 27 w 58"/>
                      <a:gd name="T11" fmla="*/ 5 h 63"/>
                      <a:gd name="T12" fmla="*/ 29 w 58"/>
                      <a:gd name="T13" fmla="*/ 6 h 63"/>
                      <a:gd name="T14" fmla="*/ 17 w 58"/>
                      <a:gd name="T15" fmla="*/ 7 h 63"/>
                      <a:gd name="T16" fmla="*/ 18 w 58"/>
                      <a:gd name="T17" fmla="*/ 8 h 63"/>
                      <a:gd name="T18" fmla="*/ 25 w 58"/>
                      <a:gd name="T19" fmla="*/ 9 h 63"/>
                      <a:gd name="T20" fmla="*/ 10 w 58"/>
                      <a:gd name="T21" fmla="*/ 9 h 63"/>
                      <a:gd name="T22" fmla="*/ 5 w 58"/>
                      <a:gd name="T23" fmla="*/ 9 h 63"/>
                      <a:gd name="T24" fmla="*/ 3 w 58"/>
                      <a:gd name="T25" fmla="*/ 25 h 63"/>
                      <a:gd name="T26" fmla="*/ 5 w 58"/>
                      <a:gd name="T27" fmla="*/ 29 h 63"/>
                      <a:gd name="T28" fmla="*/ 5 w 58"/>
                      <a:gd name="T29" fmla="*/ 31 h 63"/>
                      <a:gd name="T30" fmla="*/ 0 w 58"/>
                      <a:gd name="T31" fmla="*/ 27 h 63"/>
                      <a:gd name="T32" fmla="*/ 0 w 58"/>
                      <a:gd name="T33" fmla="*/ 27 h 63"/>
                      <a:gd name="T34" fmla="*/ 3 w 58"/>
                      <a:gd name="T35" fmla="*/ 7 h 63"/>
                      <a:gd name="T36" fmla="*/ 4 w 58"/>
                      <a:gd name="T37" fmla="*/ 2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8" h="63">
                        <a:moveTo>
                          <a:pt x="8" y="4"/>
                        </a:moveTo>
                        <a:lnTo>
                          <a:pt x="20" y="1"/>
                        </a:lnTo>
                        <a:lnTo>
                          <a:pt x="38" y="0"/>
                        </a:lnTo>
                        <a:lnTo>
                          <a:pt x="50" y="4"/>
                        </a:lnTo>
                        <a:lnTo>
                          <a:pt x="53" y="6"/>
                        </a:lnTo>
                        <a:lnTo>
                          <a:pt x="54" y="11"/>
                        </a:lnTo>
                        <a:lnTo>
                          <a:pt x="58" y="13"/>
                        </a:lnTo>
                        <a:lnTo>
                          <a:pt x="33" y="14"/>
                        </a:lnTo>
                        <a:lnTo>
                          <a:pt x="36" y="17"/>
                        </a:lnTo>
                        <a:lnTo>
                          <a:pt x="50" y="18"/>
                        </a:lnTo>
                        <a:lnTo>
                          <a:pt x="20" y="18"/>
                        </a:lnTo>
                        <a:lnTo>
                          <a:pt x="10" y="18"/>
                        </a:lnTo>
                        <a:lnTo>
                          <a:pt x="5" y="51"/>
                        </a:lnTo>
                        <a:lnTo>
                          <a:pt x="9" y="58"/>
                        </a:lnTo>
                        <a:lnTo>
                          <a:pt x="10" y="63"/>
                        </a:lnTo>
                        <a:lnTo>
                          <a:pt x="0" y="54"/>
                        </a:lnTo>
                        <a:lnTo>
                          <a:pt x="6" y="14"/>
                        </a:lnTo>
                        <a:lnTo>
                          <a:pt x="8" y="4"/>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66" name="Freeform 148"/>
                  <p:cNvSpPr>
                    <a:spLocks/>
                  </p:cNvSpPr>
                  <p:nvPr/>
                </p:nvSpPr>
                <p:spPr bwMode="auto">
                  <a:xfrm>
                    <a:off x="-1952" y="2661"/>
                    <a:ext cx="15" cy="10"/>
                  </a:xfrm>
                  <a:custGeom>
                    <a:avLst/>
                    <a:gdLst>
                      <a:gd name="T0" fmla="*/ 13 w 31"/>
                      <a:gd name="T1" fmla="*/ 2 h 21"/>
                      <a:gd name="T2" fmla="*/ 6 w 31"/>
                      <a:gd name="T3" fmla="*/ 0 h 21"/>
                      <a:gd name="T4" fmla="*/ 0 w 31"/>
                      <a:gd name="T5" fmla="*/ 0 h 21"/>
                      <a:gd name="T6" fmla="*/ 1 w 31"/>
                      <a:gd name="T7" fmla="*/ 4 h 21"/>
                      <a:gd name="T8" fmla="*/ 0 w 31"/>
                      <a:gd name="T9" fmla="*/ 7 h 21"/>
                      <a:gd name="T10" fmla="*/ 6 w 31"/>
                      <a:gd name="T11" fmla="*/ 7 h 21"/>
                      <a:gd name="T12" fmla="*/ 10 w 31"/>
                      <a:gd name="T13" fmla="*/ 7 h 21"/>
                      <a:gd name="T14" fmla="*/ 4 w 31"/>
                      <a:gd name="T15" fmla="*/ 9 h 21"/>
                      <a:gd name="T16" fmla="*/ 1 w 31"/>
                      <a:gd name="T17" fmla="*/ 10 h 21"/>
                      <a:gd name="T18" fmla="*/ 12 w 31"/>
                      <a:gd name="T19" fmla="*/ 9 h 21"/>
                      <a:gd name="T20" fmla="*/ 15 w 31"/>
                      <a:gd name="T21" fmla="*/ 8 h 21"/>
                      <a:gd name="T22" fmla="*/ 13 w 31"/>
                      <a:gd name="T23" fmla="*/ 2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21">
                        <a:moveTo>
                          <a:pt x="27" y="4"/>
                        </a:moveTo>
                        <a:lnTo>
                          <a:pt x="12" y="0"/>
                        </a:lnTo>
                        <a:lnTo>
                          <a:pt x="1" y="0"/>
                        </a:lnTo>
                        <a:lnTo>
                          <a:pt x="2" y="9"/>
                        </a:lnTo>
                        <a:lnTo>
                          <a:pt x="0" y="15"/>
                        </a:lnTo>
                        <a:lnTo>
                          <a:pt x="13" y="15"/>
                        </a:lnTo>
                        <a:lnTo>
                          <a:pt x="21" y="15"/>
                        </a:lnTo>
                        <a:lnTo>
                          <a:pt x="9" y="18"/>
                        </a:lnTo>
                        <a:lnTo>
                          <a:pt x="2" y="21"/>
                        </a:lnTo>
                        <a:lnTo>
                          <a:pt x="25" y="18"/>
                        </a:lnTo>
                        <a:lnTo>
                          <a:pt x="31" y="17"/>
                        </a:lnTo>
                        <a:lnTo>
                          <a:pt x="27" y="4"/>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67" name="Freeform 149"/>
                  <p:cNvSpPr>
                    <a:spLocks/>
                  </p:cNvSpPr>
                  <p:nvPr/>
                </p:nvSpPr>
                <p:spPr bwMode="auto">
                  <a:xfrm>
                    <a:off x="-1926" y="2688"/>
                    <a:ext cx="40" cy="40"/>
                  </a:xfrm>
                  <a:custGeom>
                    <a:avLst/>
                    <a:gdLst>
                      <a:gd name="T0" fmla="*/ 33 w 79"/>
                      <a:gd name="T1" fmla="*/ 11 h 81"/>
                      <a:gd name="T2" fmla="*/ 30 w 79"/>
                      <a:gd name="T3" fmla="*/ 20 h 81"/>
                      <a:gd name="T4" fmla="*/ 0 w 79"/>
                      <a:gd name="T5" fmla="*/ 35 h 81"/>
                      <a:gd name="T6" fmla="*/ 16 w 79"/>
                      <a:gd name="T7" fmla="*/ 31 h 81"/>
                      <a:gd name="T8" fmla="*/ 22 w 79"/>
                      <a:gd name="T9" fmla="*/ 29 h 81"/>
                      <a:gd name="T10" fmla="*/ 30 w 79"/>
                      <a:gd name="T11" fmla="*/ 30 h 81"/>
                      <a:gd name="T12" fmla="*/ 36 w 79"/>
                      <a:gd name="T13" fmla="*/ 33 h 81"/>
                      <a:gd name="T14" fmla="*/ 39 w 79"/>
                      <a:gd name="T15" fmla="*/ 40 h 81"/>
                      <a:gd name="T16" fmla="*/ 40 w 79"/>
                      <a:gd name="T17" fmla="*/ 12 h 81"/>
                      <a:gd name="T18" fmla="*/ 39 w 79"/>
                      <a:gd name="T19" fmla="*/ 6 h 81"/>
                      <a:gd name="T20" fmla="*/ 34 w 79"/>
                      <a:gd name="T21" fmla="*/ 0 h 81"/>
                      <a:gd name="T22" fmla="*/ 33 w 79"/>
                      <a:gd name="T23" fmla="*/ 11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 h="81">
                        <a:moveTo>
                          <a:pt x="66" y="22"/>
                        </a:moveTo>
                        <a:lnTo>
                          <a:pt x="59" y="41"/>
                        </a:lnTo>
                        <a:lnTo>
                          <a:pt x="0" y="70"/>
                        </a:lnTo>
                        <a:lnTo>
                          <a:pt x="31" y="63"/>
                        </a:lnTo>
                        <a:lnTo>
                          <a:pt x="44" y="59"/>
                        </a:lnTo>
                        <a:lnTo>
                          <a:pt x="60" y="61"/>
                        </a:lnTo>
                        <a:lnTo>
                          <a:pt x="72" y="66"/>
                        </a:lnTo>
                        <a:lnTo>
                          <a:pt x="78" y="81"/>
                        </a:lnTo>
                        <a:lnTo>
                          <a:pt x="79" y="24"/>
                        </a:lnTo>
                        <a:lnTo>
                          <a:pt x="77" y="12"/>
                        </a:lnTo>
                        <a:lnTo>
                          <a:pt x="68" y="0"/>
                        </a:lnTo>
                        <a:lnTo>
                          <a:pt x="66" y="22"/>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3363" name="Freeform 150"/>
                <p:cNvSpPr>
                  <a:spLocks/>
                </p:cNvSpPr>
                <p:nvPr/>
              </p:nvSpPr>
              <p:spPr bwMode="auto">
                <a:xfrm>
                  <a:off x="-1956" y="2610"/>
                  <a:ext cx="84" cy="94"/>
                </a:xfrm>
                <a:custGeom>
                  <a:avLst/>
                  <a:gdLst>
                    <a:gd name="T0" fmla="*/ 15 w 169"/>
                    <a:gd name="T1" fmla="*/ 8 h 189"/>
                    <a:gd name="T2" fmla="*/ 22 w 169"/>
                    <a:gd name="T3" fmla="*/ 4 h 189"/>
                    <a:gd name="T4" fmla="*/ 28 w 169"/>
                    <a:gd name="T5" fmla="*/ 2 h 189"/>
                    <a:gd name="T6" fmla="*/ 39 w 169"/>
                    <a:gd name="T7" fmla="*/ 0 h 189"/>
                    <a:gd name="T8" fmla="*/ 46 w 169"/>
                    <a:gd name="T9" fmla="*/ 0 h 189"/>
                    <a:gd name="T10" fmla="*/ 54 w 169"/>
                    <a:gd name="T11" fmla="*/ 0 h 189"/>
                    <a:gd name="T12" fmla="*/ 62 w 169"/>
                    <a:gd name="T13" fmla="*/ 2 h 189"/>
                    <a:gd name="T14" fmla="*/ 67 w 169"/>
                    <a:gd name="T15" fmla="*/ 2 h 189"/>
                    <a:gd name="T16" fmla="*/ 73 w 169"/>
                    <a:gd name="T17" fmla="*/ 3 h 189"/>
                    <a:gd name="T18" fmla="*/ 78 w 169"/>
                    <a:gd name="T19" fmla="*/ 8 h 189"/>
                    <a:gd name="T20" fmla="*/ 81 w 169"/>
                    <a:gd name="T21" fmla="*/ 12 h 189"/>
                    <a:gd name="T22" fmla="*/ 82 w 169"/>
                    <a:gd name="T23" fmla="*/ 20 h 189"/>
                    <a:gd name="T24" fmla="*/ 83 w 169"/>
                    <a:gd name="T25" fmla="*/ 29 h 189"/>
                    <a:gd name="T26" fmla="*/ 84 w 169"/>
                    <a:gd name="T27" fmla="*/ 41 h 189"/>
                    <a:gd name="T28" fmla="*/ 84 w 169"/>
                    <a:gd name="T29" fmla="*/ 52 h 189"/>
                    <a:gd name="T30" fmla="*/ 81 w 169"/>
                    <a:gd name="T31" fmla="*/ 62 h 189"/>
                    <a:gd name="T32" fmla="*/ 79 w 169"/>
                    <a:gd name="T33" fmla="*/ 71 h 189"/>
                    <a:gd name="T34" fmla="*/ 77 w 169"/>
                    <a:gd name="T35" fmla="*/ 77 h 189"/>
                    <a:gd name="T36" fmla="*/ 75 w 169"/>
                    <a:gd name="T37" fmla="*/ 83 h 189"/>
                    <a:gd name="T38" fmla="*/ 72 w 169"/>
                    <a:gd name="T39" fmla="*/ 88 h 189"/>
                    <a:gd name="T40" fmla="*/ 69 w 169"/>
                    <a:gd name="T41" fmla="*/ 94 h 189"/>
                    <a:gd name="T42" fmla="*/ 66 w 169"/>
                    <a:gd name="T43" fmla="*/ 94 h 189"/>
                    <a:gd name="T44" fmla="*/ 67 w 169"/>
                    <a:gd name="T45" fmla="*/ 86 h 189"/>
                    <a:gd name="T46" fmla="*/ 66 w 169"/>
                    <a:gd name="T47" fmla="*/ 80 h 189"/>
                    <a:gd name="T48" fmla="*/ 64 w 169"/>
                    <a:gd name="T49" fmla="*/ 77 h 189"/>
                    <a:gd name="T50" fmla="*/ 66 w 169"/>
                    <a:gd name="T51" fmla="*/ 71 h 189"/>
                    <a:gd name="T52" fmla="*/ 67 w 169"/>
                    <a:gd name="T53" fmla="*/ 62 h 189"/>
                    <a:gd name="T54" fmla="*/ 65 w 169"/>
                    <a:gd name="T55" fmla="*/ 59 h 189"/>
                    <a:gd name="T56" fmla="*/ 61 w 169"/>
                    <a:gd name="T57" fmla="*/ 64 h 189"/>
                    <a:gd name="T58" fmla="*/ 58 w 169"/>
                    <a:gd name="T59" fmla="*/ 69 h 189"/>
                    <a:gd name="T60" fmla="*/ 59 w 169"/>
                    <a:gd name="T61" fmla="*/ 59 h 189"/>
                    <a:gd name="T62" fmla="*/ 57 w 169"/>
                    <a:gd name="T63" fmla="*/ 48 h 189"/>
                    <a:gd name="T64" fmla="*/ 57 w 169"/>
                    <a:gd name="T65" fmla="*/ 36 h 189"/>
                    <a:gd name="T66" fmla="*/ 56 w 169"/>
                    <a:gd name="T67" fmla="*/ 29 h 189"/>
                    <a:gd name="T68" fmla="*/ 60 w 169"/>
                    <a:gd name="T69" fmla="*/ 26 h 189"/>
                    <a:gd name="T70" fmla="*/ 53 w 169"/>
                    <a:gd name="T71" fmla="*/ 28 h 189"/>
                    <a:gd name="T72" fmla="*/ 49 w 169"/>
                    <a:gd name="T73" fmla="*/ 30 h 189"/>
                    <a:gd name="T74" fmla="*/ 44 w 169"/>
                    <a:gd name="T75" fmla="*/ 30 h 189"/>
                    <a:gd name="T76" fmla="*/ 36 w 169"/>
                    <a:gd name="T77" fmla="*/ 32 h 189"/>
                    <a:gd name="T78" fmla="*/ 31 w 169"/>
                    <a:gd name="T79" fmla="*/ 33 h 189"/>
                    <a:gd name="T80" fmla="*/ 38 w 169"/>
                    <a:gd name="T81" fmla="*/ 30 h 189"/>
                    <a:gd name="T82" fmla="*/ 34 w 169"/>
                    <a:gd name="T83" fmla="*/ 30 h 189"/>
                    <a:gd name="T84" fmla="*/ 24 w 169"/>
                    <a:gd name="T85" fmla="*/ 30 h 189"/>
                    <a:gd name="T86" fmla="*/ 17 w 169"/>
                    <a:gd name="T87" fmla="*/ 29 h 189"/>
                    <a:gd name="T88" fmla="*/ 8 w 169"/>
                    <a:gd name="T89" fmla="*/ 29 h 189"/>
                    <a:gd name="T90" fmla="*/ 5 w 169"/>
                    <a:gd name="T91" fmla="*/ 35 h 189"/>
                    <a:gd name="T92" fmla="*/ 4 w 169"/>
                    <a:gd name="T93" fmla="*/ 42 h 189"/>
                    <a:gd name="T94" fmla="*/ 2 w 169"/>
                    <a:gd name="T95" fmla="*/ 33 h 189"/>
                    <a:gd name="T96" fmla="*/ 0 w 169"/>
                    <a:gd name="T97" fmla="*/ 23 h 189"/>
                    <a:gd name="T98" fmla="*/ 4 w 169"/>
                    <a:gd name="T99" fmla="*/ 16 h 189"/>
                    <a:gd name="T100" fmla="*/ 9 w 169"/>
                    <a:gd name="T101" fmla="*/ 11 h 189"/>
                    <a:gd name="T102" fmla="*/ 15 w 169"/>
                    <a:gd name="T103" fmla="*/ 8 h 18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9" h="189">
                      <a:moveTo>
                        <a:pt x="31" y="16"/>
                      </a:moveTo>
                      <a:lnTo>
                        <a:pt x="45" y="8"/>
                      </a:lnTo>
                      <a:lnTo>
                        <a:pt x="57" y="5"/>
                      </a:lnTo>
                      <a:lnTo>
                        <a:pt x="79" y="0"/>
                      </a:lnTo>
                      <a:lnTo>
                        <a:pt x="93" y="0"/>
                      </a:lnTo>
                      <a:lnTo>
                        <a:pt x="109" y="0"/>
                      </a:lnTo>
                      <a:lnTo>
                        <a:pt x="124" y="4"/>
                      </a:lnTo>
                      <a:lnTo>
                        <a:pt x="135" y="4"/>
                      </a:lnTo>
                      <a:lnTo>
                        <a:pt x="146" y="7"/>
                      </a:lnTo>
                      <a:lnTo>
                        <a:pt x="156" y="16"/>
                      </a:lnTo>
                      <a:lnTo>
                        <a:pt x="163" y="25"/>
                      </a:lnTo>
                      <a:lnTo>
                        <a:pt x="164" y="40"/>
                      </a:lnTo>
                      <a:lnTo>
                        <a:pt x="166" y="58"/>
                      </a:lnTo>
                      <a:lnTo>
                        <a:pt x="169" y="83"/>
                      </a:lnTo>
                      <a:lnTo>
                        <a:pt x="168" y="105"/>
                      </a:lnTo>
                      <a:lnTo>
                        <a:pt x="163" y="124"/>
                      </a:lnTo>
                      <a:lnTo>
                        <a:pt x="159" y="142"/>
                      </a:lnTo>
                      <a:lnTo>
                        <a:pt x="154" y="154"/>
                      </a:lnTo>
                      <a:lnTo>
                        <a:pt x="150" y="166"/>
                      </a:lnTo>
                      <a:lnTo>
                        <a:pt x="145" y="177"/>
                      </a:lnTo>
                      <a:lnTo>
                        <a:pt x="139" y="189"/>
                      </a:lnTo>
                      <a:lnTo>
                        <a:pt x="133" y="189"/>
                      </a:lnTo>
                      <a:lnTo>
                        <a:pt x="135" y="172"/>
                      </a:lnTo>
                      <a:lnTo>
                        <a:pt x="132" y="161"/>
                      </a:lnTo>
                      <a:lnTo>
                        <a:pt x="129" y="154"/>
                      </a:lnTo>
                      <a:lnTo>
                        <a:pt x="133" y="143"/>
                      </a:lnTo>
                      <a:lnTo>
                        <a:pt x="135" y="124"/>
                      </a:lnTo>
                      <a:lnTo>
                        <a:pt x="130" y="119"/>
                      </a:lnTo>
                      <a:lnTo>
                        <a:pt x="123" y="129"/>
                      </a:lnTo>
                      <a:lnTo>
                        <a:pt x="117" y="138"/>
                      </a:lnTo>
                      <a:lnTo>
                        <a:pt x="118" y="119"/>
                      </a:lnTo>
                      <a:lnTo>
                        <a:pt x="115" y="96"/>
                      </a:lnTo>
                      <a:lnTo>
                        <a:pt x="115" y="72"/>
                      </a:lnTo>
                      <a:lnTo>
                        <a:pt x="113" y="59"/>
                      </a:lnTo>
                      <a:lnTo>
                        <a:pt x="120" y="53"/>
                      </a:lnTo>
                      <a:lnTo>
                        <a:pt x="107" y="57"/>
                      </a:lnTo>
                      <a:lnTo>
                        <a:pt x="98" y="60"/>
                      </a:lnTo>
                      <a:lnTo>
                        <a:pt x="89" y="61"/>
                      </a:lnTo>
                      <a:lnTo>
                        <a:pt x="73" y="64"/>
                      </a:lnTo>
                      <a:lnTo>
                        <a:pt x="62" y="67"/>
                      </a:lnTo>
                      <a:lnTo>
                        <a:pt x="77" y="60"/>
                      </a:lnTo>
                      <a:lnTo>
                        <a:pt x="68" y="60"/>
                      </a:lnTo>
                      <a:lnTo>
                        <a:pt x="49" y="60"/>
                      </a:lnTo>
                      <a:lnTo>
                        <a:pt x="34" y="58"/>
                      </a:lnTo>
                      <a:lnTo>
                        <a:pt x="16" y="59"/>
                      </a:lnTo>
                      <a:lnTo>
                        <a:pt x="11" y="71"/>
                      </a:lnTo>
                      <a:lnTo>
                        <a:pt x="9" y="85"/>
                      </a:lnTo>
                      <a:lnTo>
                        <a:pt x="5" y="67"/>
                      </a:lnTo>
                      <a:lnTo>
                        <a:pt x="0" y="47"/>
                      </a:lnTo>
                      <a:lnTo>
                        <a:pt x="9" y="33"/>
                      </a:lnTo>
                      <a:lnTo>
                        <a:pt x="18" y="23"/>
                      </a:lnTo>
                      <a:lnTo>
                        <a:pt x="31"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93243" name="Group 151"/>
            <p:cNvGrpSpPr>
              <a:grpSpLocks/>
            </p:cNvGrpSpPr>
            <p:nvPr/>
          </p:nvGrpSpPr>
          <p:grpSpPr bwMode="auto">
            <a:xfrm>
              <a:off x="-2148" y="2593"/>
              <a:ext cx="192" cy="889"/>
              <a:chOff x="-2148" y="2632"/>
              <a:chExt cx="192" cy="889"/>
            </a:xfrm>
          </p:grpSpPr>
          <p:grpSp>
            <p:nvGrpSpPr>
              <p:cNvPr id="93330" name="Group 152"/>
              <p:cNvGrpSpPr>
                <a:grpSpLocks/>
              </p:cNvGrpSpPr>
              <p:nvPr/>
            </p:nvGrpSpPr>
            <p:grpSpPr bwMode="auto">
              <a:xfrm>
                <a:off x="-2107" y="2632"/>
                <a:ext cx="101" cy="154"/>
                <a:chOff x="-2107" y="2632"/>
                <a:chExt cx="101" cy="154"/>
              </a:xfrm>
            </p:grpSpPr>
            <p:sp>
              <p:nvSpPr>
                <p:cNvPr id="93350" name="Freeform 153"/>
                <p:cNvSpPr>
                  <a:spLocks/>
                </p:cNvSpPr>
                <p:nvPr/>
              </p:nvSpPr>
              <p:spPr bwMode="auto">
                <a:xfrm>
                  <a:off x="-2107" y="2632"/>
                  <a:ext cx="101" cy="120"/>
                </a:xfrm>
                <a:custGeom>
                  <a:avLst/>
                  <a:gdLst>
                    <a:gd name="T0" fmla="*/ 39 w 202"/>
                    <a:gd name="T1" fmla="*/ 1 h 241"/>
                    <a:gd name="T2" fmla="*/ 27 w 202"/>
                    <a:gd name="T3" fmla="*/ 7 h 241"/>
                    <a:gd name="T4" fmla="*/ 20 w 202"/>
                    <a:gd name="T5" fmla="*/ 14 h 241"/>
                    <a:gd name="T6" fmla="*/ 15 w 202"/>
                    <a:gd name="T7" fmla="*/ 22 h 241"/>
                    <a:gd name="T8" fmla="*/ 10 w 202"/>
                    <a:gd name="T9" fmla="*/ 39 h 241"/>
                    <a:gd name="T10" fmla="*/ 4 w 202"/>
                    <a:gd name="T11" fmla="*/ 64 h 241"/>
                    <a:gd name="T12" fmla="*/ 0 w 202"/>
                    <a:gd name="T13" fmla="*/ 85 h 241"/>
                    <a:gd name="T14" fmla="*/ 1 w 202"/>
                    <a:gd name="T15" fmla="*/ 95 h 241"/>
                    <a:gd name="T16" fmla="*/ 2 w 202"/>
                    <a:gd name="T17" fmla="*/ 104 h 241"/>
                    <a:gd name="T18" fmla="*/ 4 w 202"/>
                    <a:gd name="T19" fmla="*/ 114 h 241"/>
                    <a:gd name="T20" fmla="*/ 4 w 202"/>
                    <a:gd name="T21" fmla="*/ 118 h 241"/>
                    <a:gd name="T22" fmla="*/ 8 w 202"/>
                    <a:gd name="T23" fmla="*/ 118 h 241"/>
                    <a:gd name="T24" fmla="*/ 14 w 202"/>
                    <a:gd name="T25" fmla="*/ 117 h 241"/>
                    <a:gd name="T26" fmla="*/ 20 w 202"/>
                    <a:gd name="T27" fmla="*/ 117 h 241"/>
                    <a:gd name="T28" fmla="*/ 29 w 202"/>
                    <a:gd name="T29" fmla="*/ 120 h 241"/>
                    <a:gd name="T30" fmla="*/ 35 w 202"/>
                    <a:gd name="T31" fmla="*/ 120 h 241"/>
                    <a:gd name="T32" fmla="*/ 35 w 202"/>
                    <a:gd name="T33" fmla="*/ 112 h 241"/>
                    <a:gd name="T34" fmla="*/ 28 w 202"/>
                    <a:gd name="T35" fmla="*/ 95 h 241"/>
                    <a:gd name="T36" fmla="*/ 26 w 202"/>
                    <a:gd name="T37" fmla="*/ 69 h 241"/>
                    <a:gd name="T38" fmla="*/ 28 w 202"/>
                    <a:gd name="T39" fmla="*/ 45 h 241"/>
                    <a:gd name="T40" fmla="*/ 42 w 202"/>
                    <a:gd name="T41" fmla="*/ 30 h 241"/>
                    <a:gd name="T42" fmla="*/ 66 w 202"/>
                    <a:gd name="T43" fmla="*/ 28 h 241"/>
                    <a:gd name="T44" fmla="*/ 77 w 202"/>
                    <a:gd name="T45" fmla="*/ 43 h 241"/>
                    <a:gd name="T46" fmla="*/ 76 w 202"/>
                    <a:gd name="T47" fmla="*/ 93 h 241"/>
                    <a:gd name="T48" fmla="*/ 66 w 202"/>
                    <a:gd name="T49" fmla="*/ 113 h 241"/>
                    <a:gd name="T50" fmla="*/ 66 w 202"/>
                    <a:gd name="T51" fmla="*/ 120 h 241"/>
                    <a:gd name="T52" fmla="*/ 72 w 202"/>
                    <a:gd name="T53" fmla="*/ 120 h 241"/>
                    <a:gd name="T54" fmla="*/ 79 w 202"/>
                    <a:gd name="T55" fmla="*/ 118 h 241"/>
                    <a:gd name="T56" fmla="*/ 85 w 202"/>
                    <a:gd name="T57" fmla="*/ 118 h 241"/>
                    <a:gd name="T58" fmla="*/ 91 w 202"/>
                    <a:gd name="T59" fmla="*/ 119 h 241"/>
                    <a:gd name="T60" fmla="*/ 94 w 202"/>
                    <a:gd name="T61" fmla="*/ 120 h 241"/>
                    <a:gd name="T62" fmla="*/ 95 w 202"/>
                    <a:gd name="T63" fmla="*/ 112 h 241"/>
                    <a:gd name="T64" fmla="*/ 99 w 202"/>
                    <a:gd name="T65" fmla="*/ 100 h 241"/>
                    <a:gd name="T66" fmla="*/ 100 w 202"/>
                    <a:gd name="T67" fmla="*/ 89 h 241"/>
                    <a:gd name="T68" fmla="*/ 101 w 202"/>
                    <a:gd name="T69" fmla="*/ 80 h 241"/>
                    <a:gd name="T70" fmla="*/ 100 w 202"/>
                    <a:gd name="T71" fmla="*/ 69 h 241"/>
                    <a:gd name="T72" fmla="*/ 99 w 202"/>
                    <a:gd name="T73" fmla="*/ 61 h 241"/>
                    <a:gd name="T74" fmla="*/ 96 w 202"/>
                    <a:gd name="T75" fmla="*/ 53 h 241"/>
                    <a:gd name="T76" fmla="*/ 94 w 202"/>
                    <a:gd name="T77" fmla="*/ 44 h 241"/>
                    <a:gd name="T78" fmla="*/ 94 w 202"/>
                    <a:gd name="T79" fmla="*/ 38 h 241"/>
                    <a:gd name="T80" fmla="*/ 93 w 202"/>
                    <a:gd name="T81" fmla="*/ 29 h 241"/>
                    <a:gd name="T82" fmla="*/ 90 w 202"/>
                    <a:gd name="T83" fmla="*/ 19 h 241"/>
                    <a:gd name="T84" fmla="*/ 83 w 202"/>
                    <a:gd name="T85" fmla="*/ 9 h 241"/>
                    <a:gd name="T86" fmla="*/ 73 w 202"/>
                    <a:gd name="T87" fmla="*/ 2 h 241"/>
                    <a:gd name="T88" fmla="*/ 62 w 202"/>
                    <a:gd name="T89" fmla="*/ 0 h 241"/>
                    <a:gd name="T90" fmla="*/ 52 w 202"/>
                    <a:gd name="T91" fmla="*/ 0 h 241"/>
                    <a:gd name="T92" fmla="*/ 39 w 202"/>
                    <a:gd name="T93" fmla="*/ 1 h 24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02" h="241">
                      <a:moveTo>
                        <a:pt x="77" y="3"/>
                      </a:moveTo>
                      <a:lnTo>
                        <a:pt x="54" y="15"/>
                      </a:lnTo>
                      <a:lnTo>
                        <a:pt x="40" y="28"/>
                      </a:lnTo>
                      <a:lnTo>
                        <a:pt x="30" y="45"/>
                      </a:lnTo>
                      <a:lnTo>
                        <a:pt x="19" y="78"/>
                      </a:lnTo>
                      <a:lnTo>
                        <a:pt x="7" y="128"/>
                      </a:lnTo>
                      <a:lnTo>
                        <a:pt x="0" y="171"/>
                      </a:lnTo>
                      <a:lnTo>
                        <a:pt x="1" y="190"/>
                      </a:lnTo>
                      <a:lnTo>
                        <a:pt x="4" y="208"/>
                      </a:lnTo>
                      <a:lnTo>
                        <a:pt x="8" y="229"/>
                      </a:lnTo>
                      <a:lnTo>
                        <a:pt x="8" y="237"/>
                      </a:lnTo>
                      <a:lnTo>
                        <a:pt x="15" y="237"/>
                      </a:lnTo>
                      <a:lnTo>
                        <a:pt x="27" y="234"/>
                      </a:lnTo>
                      <a:lnTo>
                        <a:pt x="40" y="235"/>
                      </a:lnTo>
                      <a:lnTo>
                        <a:pt x="58" y="240"/>
                      </a:lnTo>
                      <a:lnTo>
                        <a:pt x="69" y="241"/>
                      </a:lnTo>
                      <a:lnTo>
                        <a:pt x="69" y="225"/>
                      </a:lnTo>
                      <a:lnTo>
                        <a:pt x="55" y="191"/>
                      </a:lnTo>
                      <a:lnTo>
                        <a:pt x="51" y="139"/>
                      </a:lnTo>
                      <a:lnTo>
                        <a:pt x="55" y="90"/>
                      </a:lnTo>
                      <a:lnTo>
                        <a:pt x="83" y="60"/>
                      </a:lnTo>
                      <a:lnTo>
                        <a:pt x="131" y="56"/>
                      </a:lnTo>
                      <a:lnTo>
                        <a:pt x="153" y="86"/>
                      </a:lnTo>
                      <a:lnTo>
                        <a:pt x="151" y="187"/>
                      </a:lnTo>
                      <a:lnTo>
                        <a:pt x="131" y="226"/>
                      </a:lnTo>
                      <a:lnTo>
                        <a:pt x="131" y="240"/>
                      </a:lnTo>
                      <a:lnTo>
                        <a:pt x="143" y="240"/>
                      </a:lnTo>
                      <a:lnTo>
                        <a:pt x="157" y="237"/>
                      </a:lnTo>
                      <a:lnTo>
                        <a:pt x="170" y="236"/>
                      </a:lnTo>
                      <a:lnTo>
                        <a:pt x="181" y="238"/>
                      </a:lnTo>
                      <a:lnTo>
                        <a:pt x="187" y="240"/>
                      </a:lnTo>
                      <a:lnTo>
                        <a:pt x="190" y="224"/>
                      </a:lnTo>
                      <a:lnTo>
                        <a:pt x="197" y="201"/>
                      </a:lnTo>
                      <a:lnTo>
                        <a:pt x="200" y="178"/>
                      </a:lnTo>
                      <a:lnTo>
                        <a:pt x="202" y="160"/>
                      </a:lnTo>
                      <a:lnTo>
                        <a:pt x="200" y="139"/>
                      </a:lnTo>
                      <a:lnTo>
                        <a:pt x="197" y="123"/>
                      </a:lnTo>
                      <a:lnTo>
                        <a:pt x="192" y="106"/>
                      </a:lnTo>
                      <a:lnTo>
                        <a:pt x="188" y="89"/>
                      </a:lnTo>
                      <a:lnTo>
                        <a:pt x="188" y="77"/>
                      </a:lnTo>
                      <a:lnTo>
                        <a:pt x="185" y="59"/>
                      </a:lnTo>
                      <a:lnTo>
                        <a:pt x="180" y="38"/>
                      </a:lnTo>
                      <a:lnTo>
                        <a:pt x="166" y="18"/>
                      </a:lnTo>
                      <a:lnTo>
                        <a:pt x="145" y="5"/>
                      </a:lnTo>
                      <a:lnTo>
                        <a:pt x="123" y="0"/>
                      </a:lnTo>
                      <a:lnTo>
                        <a:pt x="104" y="0"/>
                      </a:lnTo>
                      <a:lnTo>
                        <a:pt x="77" y="3"/>
                      </a:lnTo>
                      <a:close/>
                    </a:path>
                  </a:pathLst>
                </a:custGeom>
                <a:solidFill>
                  <a:srgbClr val="B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51" name="Freeform 154"/>
                <p:cNvSpPr>
                  <a:spLocks/>
                </p:cNvSpPr>
                <p:nvPr/>
              </p:nvSpPr>
              <p:spPr bwMode="auto">
                <a:xfrm>
                  <a:off x="-2084" y="2655"/>
                  <a:ext cx="58" cy="131"/>
                </a:xfrm>
                <a:custGeom>
                  <a:avLst/>
                  <a:gdLst>
                    <a:gd name="T0" fmla="*/ 5 w 117"/>
                    <a:gd name="T1" fmla="*/ 14 h 263"/>
                    <a:gd name="T2" fmla="*/ 2 w 117"/>
                    <a:gd name="T3" fmla="*/ 23 h 263"/>
                    <a:gd name="T4" fmla="*/ 0 w 117"/>
                    <a:gd name="T5" fmla="*/ 33 h 263"/>
                    <a:gd name="T6" fmla="*/ 0 w 117"/>
                    <a:gd name="T7" fmla="*/ 45 h 263"/>
                    <a:gd name="T8" fmla="*/ 0 w 117"/>
                    <a:gd name="T9" fmla="*/ 54 h 263"/>
                    <a:gd name="T10" fmla="*/ 2 w 117"/>
                    <a:gd name="T11" fmla="*/ 63 h 263"/>
                    <a:gd name="T12" fmla="*/ 12 w 117"/>
                    <a:gd name="T13" fmla="*/ 90 h 263"/>
                    <a:gd name="T14" fmla="*/ 12 w 117"/>
                    <a:gd name="T15" fmla="*/ 115 h 263"/>
                    <a:gd name="T16" fmla="*/ 30 w 117"/>
                    <a:gd name="T17" fmla="*/ 131 h 263"/>
                    <a:gd name="T18" fmla="*/ 43 w 117"/>
                    <a:gd name="T19" fmla="*/ 113 h 263"/>
                    <a:gd name="T20" fmla="*/ 43 w 117"/>
                    <a:gd name="T21" fmla="*/ 91 h 263"/>
                    <a:gd name="T22" fmla="*/ 55 w 117"/>
                    <a:gd name="T23" fmla="*/ 68 h 263"/>
                    <a:gd name="T24" fmla="*/ 57 w 117"/>
                    <a:gd name="T25" fmla="*/ 55 h 263"/>
                    <a:gd name="T26" fmla="*/ 58 w 117"/>
                    <a:gd name="T27" fmla="*/ 45 h 263"/>
                    <a:gd name="T28" fmla="*/ 57 w 117"/>
                    <a:gd name="T29" fmla="*/ 35 h 263"/>
                    <a:gd name="T30" fmla="*/ 57 w 117"/>
                    <a:gd name="T31" fmla="*/ 27 h 263"/>
                    <a:gd name="T32" fmla="*/ 55 w 117"/>
                    <a:gd name="T33" fmla="*/ 18 h 263"/>
                    <a:gd name="T34" fmla="*/ 51 w 117"/>
                    <a:gd name="T35" fmla="*/ 9 h 263"/>
                    <a:gd name="T36" fmla="*/ 45 w 117"/>
                    <a:gd name="T37" fmla="*/ 4 h 263"/>
                    <a:gd name="T38" fmla="*/ 36 w 117"/>
                    <a:gd name="T39" fmla="*/ 1 h 263"/>
                    <a:gd name="T40" fmla="*/ 26 w 117"/>
                    <a:gd name="T41" fmla="*/ 0 h 263"/>
                    <a:gd name="T42" fmla="*/ 18 w 117"/>
                    <a:gd name="T43" fmla="*/ 2 h 263"/>
                    <a:gd name="T44" fmla="*/ 11 w 117"/>
                    <a:gd name="T45" fmla="*/ 6 h 263"/>
                    <a:gd name="T46" fmla="*/ 5 w 117"/>
                    <a:gd name="T47" fmla="*/ 14 h 2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7" h="263">
                      <a:moveTo>
                        <a:pt x="11" y="28"/>
                      </a:moveTo>
                      <a:lnTo>
                        <a:pt x="4" y="46"/>
                      </a:lnTo>
                      <a:lnTo>
                        <a:pt x="1" y="67"/>
                      </a:lnTo>
                      <a:lnTo>
                        <a:pt x="0" y="90"/>
                      </a:lnTo>
                      <a:lnTo>
                        <a:pt x="1" y="108"/>
                      </a:lnTo>
                      <a:lnTo>
                        <a:pt x="4" y="126"/>
                      </a:lnTo>
                      <a:lnTo>
                        <a:pt x="25" y="180"/>
                      </a:lnTo>
                      <a:lnTo>
                        <a:pt x="25" y="231"/>
                      </a:lnTo>
                      <a:lnTo>
                        <a:pt x="60" y="263"/>
                      </a:lnTo>
                      <a:lnTo>
                        <a:pt x="87" y="226"/>
                      </a:lnTo>
                      <a:lnTo>
                        <a:pt x="87" y="182"/>
                      </a:lnTo>
                      <a:lnTo>
                        <a:pt x="111" y="137"/>
                      </a:lnTo>
                      <a:lnTo>
                        <a:pt x="114" y="111"/>
                      </a:lnTo>
                      <a:lnTo>
                        <a:pt x="117" y="90"/>
                      </a:lnTo>
                      <a:lnTo>
                        <a:pt x="115" y="71"/>
                      </a:lnTo>
                      <a:lnTo>
                        <a:pt x="114" y="55"/>
                      </a:lnTo>
                      <a:lnTo>
                        <a:pt x="111" y="36"/>
                      </a:lnTo>
                      <a:lnTo>
                        <a:pt x="102" y="18"/>
                      </a:lnTo>
                      <a:lnTo>
                        <a:pt x="91" y="8"/>
                      </a:lnTo>
                      <a:lnTo>
                        <a:pt x="72" y="2"/>
                      </a:lnTo>
                      <a:lnTo>
                        <a:pt x="53" y="0"/>
                      </a:lnTo>
                      <a:lnTo>
                        <a:pt x="36" y="4"/>
                      </a:lnTo>
                      <a:lnTo>
                        <a:pt x="22" y="13"/>
                      </a:lnTo>
                      <a:lnTo>
                        <a:pt x="11" y="28"/>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3352" name="Group 155"/>
                <p:cNvGrpSpPr>
                  <a:grpSpLocks/>
                </p:cNvGrpSpPr>
                <p:nvPr/>
              </p:nvGrpSpPr>
              <p:grpSpPr bwMode="auto">
                <a:xfrm>
                  <a:off x="-2090" y="2712"/>
                  <a:ext cx="68" cy="17"/>
                  <a:chOff x="-2090" y="2712"/>
                  <a:chExt cx="68" cy="17"/>
                </a:xfrm>
              </p:grpSpPr>
              <p:grpSp>
                <p:nvGrpSpPr>
                  <p:cNvPr id="93353" name="Group 156"/>
                  <p:cNvGrpSpPr>
                    <a:grpSpLocks/>
                  </p:cNvGrpSpPr>
                  <p:nvPr/>
                </p:nvGrpSpPr>
                <p:grpSpPr bwMode="auto">
                  <a:xfrm>
                    <a:off x="-2090" y="2712"/>
                    <a:ext cx="11" cy="17"/>
                    <a:chOff x="-2090" y="2712"/>
                    <a:chExt cx="11" cy="17"/>
                  </a:xfrm>
                </p:grpSpPr>
                <p:sp>
                  <p:nvSpPr>
                    <p:cNvPr id="93357" name="Oval 157"/>
                    <p:cNvSpPr>
                      <a:spLocks noChangeArrowheads="1"/>
                    </p:cNvSpPr>
                    <p:nvPr/>
                  </p:nvSpPr>
                  <p:spPr bwMode="auto">
                    <a:xfrm>
                      <a:off x="-2090" y="2712"/>
                      <a:ext cx="11" cy="17"/>
                    </a:xfrm>
                    <a:prstGeom prst="ellipse">
                      <a:avLst/>
                    </a:prstGeom>
                    <a:solidFill>
                      <a:srgbClr val="5F0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58" name="Oval 158"/>
                    <p:cNvSpPr>
                      <a:spLocks noChangeArrowheads="1"/>
                    </p:cNvSpPr>
                    <p:nvPr/>
                  </p:nvSpPr>
                  <p:spPr bwMode="auto">
                    <a:xfrm>
                      <a:off x="-2089" y="2713"/>
                      <a:ext cx="8" cy="14"/>
                    </a:xfrm>
                    <a:prstGeom prst="ellipse">
                      <a:avLst/>
                    </a:prstGeom>
                    <a:solidFill>
                      <a:srgbClr val="BF5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3354" name="Group 159"/>
                  <p:cNvGrpSpPr>
                    <a:grpSpLocks/>
                  </p:cNvGrpSpPr>
                  <p:nvPr/>
                </p:nvGrpSpPr>
                <p:grpSpPr bwMode="auto">
                  <a:xfrm>
                    <a:off x="-2033" y="2712"/>
                    <a:ext cx="11" cy="17"/>
                    <a:chOff x="-2033" y="2712"/>
                    <a:chExt cx="11" cy="17"/>
                  </a:xfrm>
                </p:grpSpPr>
                <p:sp>
                  <p:nvSpPr>
                    <p:cNvPr id="93355" name="Oval 160"/>
                    <p:cNvSpPr>
                      <a:spLocks noChangeArrowheads="1"/>
                    </p:cNvSpPr>
                    <p:nvPr/>
                  </p:nvSpPr>
                  <p:spPr bwMode="auto">
                    <a:xfrm>
                      <a:off x="-2033" y="2712"/>
                      <a:ext cx="11" cy="17"/>
                    </a:xfrm>
                    <a:prstGeom prst="ellipse">
                      <a:avLst/>
                    </a:prstGeom>
                    <a:solidFill>
                      <a:srgbClr val="5F0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56" name="Oval 161"/>
                    <p:cNvSpPr>
                      <a:spLocks noChangeArrowheads="1"/>
                    </p:cNvSpPr>
                    <p:nvPr/>
                  </p:nvSpPr>
                  <p:spPr bwMode="auto">
                    <a:xfrm>
                      <a:off x="-2031" y="2713"/>
                      <a:ext cx="8" cy="14"/>
                    </a:xfrm>
                    <a:prstGeom prst="ellipse">
                      <a:avLst/>
                    </a:prstGeom>
                    <a:solidFill>
                      <a:srgbClr val="BF5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93331" name="Group 162"/>
              <p:cNvGrpSpPr>
                <a:grpSpLocks/>
              </p:cNvGrpSpPr>
              <p:nvPr/>
            </p:nvGrpSpPr>
            <p:grpSpPr bwMode="auto">
              <a:xfrm>
                <a:off x="-2117" y="3061"/>
                <a:ext cx="157" cy="422"/>
                <a:chOff x="-2117" y="3061"/>
                <a:chExt cx="157" cy="422"/>
              </a:xfrm>
            </p:grpSpPr>
            <p:grpSp>
              <p:nvGrpSpPr>
                <p:cNvPr id="93346" name="Group 163"/>
                <p:cNvGrpSpPr>
                  <a:grpSpLocks/>
                </p:cNvGrpSpPr>
                <p:nvPr/>
              </p:nvGrpSpPr>
              <p:grpSpPr bwMode="auto">
                <a:xfrm>
                  <a:off x="-2117" y="3061"/>
                  <a:ext cx="157" cy="422"/>
                  <a:chOff x="-2117" y="3061"/>
                  <a:chExt cx="157" cy="422"/>
                </a:xfrm>
              </p:grpSpPr>
              <p:sp>
                <p:nvSpPr>
                  <p:cNvPr id="93348" name="Freeform 164"/>
                  <p:cNvSpPr>
                    <a:spLocks/>
                  </p:cNvSpPr>
                  <p:nvPr/>
                </p:nvSpPr>
                <p:spPr bwMode="auto">
                  <a:xfrm>
                    <a:off x="-2117" y="3152"/>
                    <a:ext cx="113" cy="331"/>
                  </a:xfrm>
                  <a:custGeom>
                    <a:avLst/>
                    <a:gdLst>
                      <a:gd name="T0" fmla="*/ 21 w 225"/>
                      <a:gd name="T1" fmla="*/ 8 h 661"/>
                      <a:gd name="T2" fmla="*/ 22 w 225"/>
                      <a:gd name="T3" fmla="*/ 103 h 661"/>
                      <a:gd name="T4" fmla="*/ 21 w 225"/>
                      <a:gd name="T5" fmla="*/ 183 h 661"/>
                      <a:gd name="T6" fmla="*/ 26 w 225"/>
                      <a:gd name="T7" fmla="*/ 261 h 661"/>
                      <a:gd name="T8" fmla="*/ 14 w 225"/>
                      <a:gd name="T9" fmla="*/ 294 h 661"/>
                      <a:gd name="T10" fmla="*/ 3 w 225"/>
                      <a:gd name="T11" fmla="*/ 317 h 661"/>
                      <a:gd name="T12" fmla="*/ 0 w 225"/>
                      <a:gd name="T13" fmla="*/ 323 h 661"/>
                      <a:gd name="T14" fmla="*/ 5 w 225"/>
                      <a:gd name="T15" fmla="*/ 331 h 661"/>
                      <a:gd name="T16" fmla="*/ 25 w 225"/>
                      <a:gd name="T17" fmla="*/ 330 h 661"/>
                      <a:gd name="T18" fmla="*/ 43 w 225"/>
                      <a:gd name="T19" fmla="*/ 286 h 661"/>
                      <a:gd name="T20" fmla="*/ 44 w 225"/>
                      <a:gd name="T21" fmla="*/ 258 h 661"/>
                      <a:gd name="T22" fmla="*/ 57 w 225"/>
                      <a:gd name="T23" fmla="*/ 167 h 661"/>
                      <a:gd name="T24" fmla="*/ 59 w 225"/>
                      <a:gd name="T25" fmla="*/ 145 h 661"/>
                      <a:gd name="T26" fmla="*/ 59 w 225"/>
                      <a:gd name="T27" fmla="*/ 188 h 661"/>
                      <a:gd name="T28" fmla="*/ 65 w 225"/>
                      <a:gd name="T29" fmla="*/ 249 h 661"/>
                      <a:gd name="T30" fmla="*/ 63 w 225"/>
                      <a:gd name="T31" fmla="*/ 277 h 661"/>
                      <a:gd name="T32" fmla="*/ 72 w 225"/>
                      <a:gd name="T33" fmla="*/ 306 h 661"/>
                      <a:gd name="T34" fmla="*/ 84 w 225"/>
                      <a:gd name="T35" fmla="*/ 326 h 661"/>
                      <a:gd name="T36" fmla="*/ 102 w 225"/>
                      <a:gd name="T37" fmla="*/ 327 h 661"/>
                      <a:gd name="T38" fmla="*/ 107 w 225"/>
                      <a:gd name="T39" fmla="*/ 320 h 661"/>
                      <a:gd name="T40" fmla="*/ 88 w 225"/>
                      <a:gd name="T41" fmla="*/ 276 h 661"/>
                      <a:gd name="T42" fmla="*/ 86 w 225"/>
                      <a:gd name="T43" fmla="*/ 256 h 661"/>
                      <a:gd name="T44" fmla="*/ 90 w 225"/>
                      <a:gd name="T45" fmla="*/ 212 h 661"/>
                      <a:gd name="T46" fmla="*/ 97 w 225"/>
                      <a:gd name="T47" fmla="*/ 139 h 661"/>
                      <a:gd name="T48" fmla="*/ 113 w 225"/>
                      <a:gd name="T49" fmla="*/ 0 h 661"/>
                      <a:gd name="T50" fmla="*/ 21 w 225"/>
                      <a:gd name="T51" fmla="*/ 8 h 6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5" h="661">
                        <a:moveTo>
                          <a:pt x="41" y="15"/>
                        </a:moveTo>
                        <a:lnTo>
                          <a:pt x="43" y="205"/>
                        </a:lnTo>
                        <a:lnTo>
                          <a:pt x="42" y="366"/>
                        </a:lnTo>
                        <a:lnTo>
                          <a:pt x="52" y="521"/>
                        </a:lnTo>
                        <a:lnTo>
                          <a:pt x="27" y="588"/>
                        </a:lnTo>
                        <a:lnTo>
                          <a:pt x="6" y="633"/>
                        </a:lnTo>
                        <a:lnTo>
                          <a:pt x="0" y="646"/>
                        </a:lnTo>
                        <a:lnTo>
                          <a:pt x="10" y="661"/>
                        </a:lnTo>
                        <a:lnTo>
                          <a:pt x="49" y="659"/>
                        </a:lnTo>
                        <a:lnTo>
                          <a:pt x="85" y="571"/>
                        </a:lnTo>
                        <a:lnTo>
                          <a:pt x="88" y="516"/>
                        </a:lnTo>
                        <a:lnTo>
                          <a:pt x="114" y="333"/>
                        </a:lnTo>
                        <a:lnTo>
                          <a:pt x="118" y="290"/>
                        </a:lnTo>
                        <a:lnTo>
                          <a:pt x="117" y="376"/>
                        </a:lnTo>
                        <a:lnTo>
                          <a:pt x="129" y="498"/>
                        </a:lnTo>
                        <a:lnTo>
                          <a:pt x="125" y="554"/>
                        </a:lnTo>
                        <a:lnTo>
                          <a:pt x="143" y="611"/>
                        </a:lnTo>
                        <a:lnTo>
                          <a:pt x="167" y="652"/>
                        </a:lnTo>
                        <a:lnTo>
                          <a:pt x="203" y="654"/>
                        </a:lnTo>
                        <a:lnTo>
                          <a:pt x="214" y="640"/>
                        </a:lnTo>
                        <a:lnTo>
                          <a:pt x="176" y="552"/>
                        </a:lnTo>
                        <a:lnTo>
                          <a:pt x="172" y="511"/>
                        </a:lnTo>
                        <a:lnTo>
                          <a:pt x="179" y="423"/>
                        </a:lnTo>
                        <a:lnTo>
                          <a:pt x="194" y="278"/>
                        </a:lnTo>
                        <a:lnTo>
                          <a:pt x="225" y="0"/>
                        </a:lnTo>
                        <a:lnTo>
                          <a:pt x="41" y="15"/>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49" name="Freeform 165"/>
                  <p:cNvSpPr>
                    <a:spLocks/>
                  </p:cNvSpPr>
                  <p:nvPr/>
                </p:nvSpPr>
                <p:spPr bwMode="auto">
                  <a:xfrm>
                    <a:off x="-1986" y="3061"/>
                    <a:ext cx="26" cy="41"/>
                  </a:xfrm>
                  <a:custGeom>
                    <a:avLst/>
                    <a:gdLst>
                      <a:gd name="T0" fmla="*/ 26 w 53"/>
                      <a:gd name="T1" fmla="*/ 0 h 82"/>
                      <a:gd name="T2" fmla="*/ 26 w 53"/>
                      <a:gd name="T3" fmla="*/ 22 h 82"/>
                      <a:gd name="T4" fmla="*/ 0 w 53"/>
                      <a:gd name="T5" fmla="*/ 41 h 82"/>
                      <a:gd name="T6" fmla="*/ 12 w 53"/>
                      <a:gd name="T7" fmla="*/ 3 h 82"/>
                      <a:gd name="T8" fmla="*/ 26 w 53"/>
                      <a:gd name="T9" fmla="*/ 0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82">
                        <a:moveTo>
                          <a:pt x="53" y="0"/>
                        </a:moveTo>
                        <a:lnTo>
                          <a:pt x="53" y="43"/>
                        </a:lnTo>
                        <a:lnTo>
                          <a:pt x="0" y="82"/>
                        </a:lnTo>
                        <a:lnTo>
                          <a:pt x="24" y="6"/>
                        </a:lnTo>
                        <a:lnTo>
                          <a:pt x="53" y="0"/>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3347" name="Freeform 166"/>
                <p:cNvSpPr>
                  <a:spLocks/>
                </p:cNvSpPr>
                <p:nvPr/>
              </p:nvSpPr>
              <p:spPr bwMode="auto">
                <a:xfrm>
                  <a:off x="-2059" y="3155"/>
                  <a:ext cx="9" cy="146"/>
                </a:xfrm>
                <a:custGeom>
                  <a:avLst/>
                  <a:gdLst>
                    <a:gd name="T0" fmla="*/ 9 w 17"/>
                    <a:gd name="T1" fmla="*/ 0 h 292"/>
                    <a:gd name="T2" fmla="*/ 9 w 17"/>
                    <a:gd name="T3" fmla="*/ 49 h 292"/>
                    <a:gd name="T4" fmla="*/ 7 w 17"/>
                    <a:gd name="T5" fmla="*/ 78 h 292"/>
                    <a:gd name="T6" fmla="*/ 5 w 17"/>
                    <a:gd name="T7" fmla="*/ 109 h 292"/>
                    <a:gd name="T8" fmla="*/ 0 w 17"/>
                    <a:gd name="T9" fmla="*/ 139 h 292"/>
                    <a:gd name="T10" fmla="*/ 1 w 17"/>
                    <a:gd name="T11" fmla="*/ 146 h 292"/>
                    <a:gd name="T12" fmla="*/ 9 w 17"/>
                    <a:gd name="T13" fmla="*/ 0 h 2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92">
                      <a:moveTo>
                        <a:pt x="17" y="0"/>
                      </a:moveTo>
                      <a:lnTo>
                        <a:pt x="17" y="98"/>
                      </a:lnTo>
                      <a:lnTo>
                        <a:pt x="13" y="155"/>
                      </a:lnTo>
                      <a:lnTo>
                        <a:pt x="9" y="218"/>
                      </a:lnTo>
                      <a:lnTo>
                        <a:pt x="0" y="278"/>
                      </a:lnTo>
                      <a:lnTo>
                        <a:pt x="2" y="292"/>
                      </a:lnTo>
                      <a:lnTo>
                        <a:pt x="17" y="0"/>
                      </a:lnTo>
                      <a:close/>
                    </a:path>
                  </a:pathLst>
                </a:custGeom>
                <a:solidFill>
                  <a:srgbClr val="FF5F1F"/>
                </a:solidFill>
                <a:ln w="7938">
                  <a:solidFill>
                    <a:srgbClr val="FF5F1F"/>
                  </a:solidFill>
                  <a:prstDash val="solid"/>
                  <a:round/>
                  <a:headEnd/>
                  <a:tailEnd/>
                </a:ln>
              </p:spPr>
              <p:txBody>
                <a:bodyPr/>
                <a:lstStyle/>
                <a:p>
                  <a:endParaRPr lang="en-US"/>
                </a:p>
              </p:txBody>
            </p:sp>
          </p:grpSp>
          <p:grpSp>
            <p:nvGrpSpPr>
              <p:cNvPr id="93332" name="Group 167"/>
              <p:cNvGrpSpPr>
                <a:grpSpLocks/>
              </p:cNvGrpSpPr>
              <p:nvPr/>
            </p:nvGrpSpPr>
            <p:grpSpPr bwMode="auto">
              <a:xfrm>
                <a:off x="-2148" y="2766"/>
                <a:ext cx="192" cy="398"/>
                <a:chOff x="-2148" y="2766"/>
                <a:chExt cx="192" cy="398"/>
              </a:xfrm>
            </p:grpSpPr>
            <p:sp>
              <p:nvSpPr>
                <p:cNvPr id="93336" name="Freeform 168"/>
                <p:cNvSpPr>
                  <a:spLocks/>
                </p:cNvSpPr>
                <p:nvPr/>
              </p:nvSpPr>
              <p:spPr bwMode="auto">
                <a:xfrm>
                  <a:off x="-2148" y="2766"/>
                  <a:ext cx="192" cy="398"/>
                </a:xfrm>
                <a:custGeom>
                  <a:avLst/>
                  <a:gdLst>
                    <a:gd name="T0" fmla="*/ 76 w 382"/>
                    <a:gd name="T1" fmla="*/ 3 h 795"/>
                    <a:gd name="T2" fmla="*/ 17 w 382"/>
                    <a:gd name="T3" fmla="*/ 40 h 795"/>
                    <a:gd name="T4" fmla="*/ 7 w 382"/>
                    <a:gd name="T5" fmla="*/ 58 h 795"/>
                    <a:gd name="T6" fmla="*/ 0 w 382"/>
                    <a:gd name="T7" fmla="*/ 207 h 795"/>
                    <a:gd name="T8" fmla="*/ 3 w 382"/>
                    <a:gd name="T9" fmla="*/ 242 h 795"/>
                    <a:gd name="T10" fmla="*/ 26 w 382"/>
                    <a:gd name="T11" fmla="*/ 239 h 795"/>
                    <a:gd name="T12" fmla="*/ 25 w 382"/>
                    <a:gd name="T13" fmla="*/ 327 h 795"/>
                    <a:gd name="T14" fmla="*/ 36 w 382"/>
                    <a:gd name="T15" fmla="*/ 327 h 795"/>
                    <a:gd name="T16" fmla="*/ 46 w 382"/>
                    <a:gd name="T17" fmla="*/ 395 h 795"/>
                    <a:gd name="T18" fmla="*/ 86 w 382"/>
                    <a:gd name="T19" fmla="*/ 396 h 795"/>
                    <a:gd name="T20" fmla="*/ 120 w 382"/>
                    <a:gd name="T21" fmla="*/ 392 h 795"/>
                    <a:gd name="T22" fmla="*/ 144 w 382"/>
                    <a:gd name="T23" fmla="*/ 398 h 795"/>
                    <a:gd name="T24" fmla="*/ 177 w 382"/>
                    <a:gd name="T25" fmla="*/ 299 h 795"/>
                    <a:gd name="T26" fmla="*/ 192 w 382"/>
                    <a:gd name="T27" fmla="*/ 297 h 795"/>
                    <a:gd name="T28" fmla="*/ 178 w 382"/>
                    <a:gd name="T29" fmla="*/ 159 h 795"/>
                    <a:gd name="T30" fmla="*/ 177 w 382"/>
                    <a:gd name="T31" fmla="*/ 51 h 795"/>
                    <a:gd name="T32" fmla="*/ 169 w 382"/>
                    <a:gd name="T33" fmla="*/ 39 h 795"/>
                    <a:gd name="T34" fmla="*/ 106 w 382"/>
                    <a:gd name="T35" fmla="*/ 0 h 795"/>
                    <a:gd name="T36" fmla="*/ 93 w 382"/>
                    <a:gd name="T37" fmla="*/ 16 h 795"/>
                    <a:gd name="T38" fmla="*/ 76 w 382"/>
                    <a:gd name="T39" fmla="*/ 3 h 7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795">
                      <a:moveTo>
                        <a:pt x="151" y="6"/>
                      </a:moveTo>
                      <a:lnTo>
                        <a:pt x="33" y="80"/>
                      </a:lnTo>
                      <a:lnTo>
                        <a:pt x="14" y="115"/>
                      </a:lnTo>
                      <a:lnTo>
                        <a:pt x="0" y="413"/>
                      </a:lnTo>
                      <a:lnTo>
                        <a:pt x="6" y="484"/>
                      </a:lnTo>
                      <a:lnTo>
                        <a:pt x="51" y="478"/>
                      </a:lnTo>
                      <a:lnTo>
                        <a:pt x="49" y="653"/>
                      </a:lnTo>
                      <a:lnTo>
                        <a:pt x="71" y="653"/>
                      </a:lnTo>
                      <a:lnTo>
                        <a:pt x="91" y="790"/>
                      </a:lnTo>
                      <a:lnTo>
                        <a:pt x="172" y="792"/>
                      </a:lnTo>
                      <a:lnTo>
                        <a:pt x="239" y="784"/>
                      </a:lnTo>
                      <a:lnTo>
                        <a:pt x="286" y="795"/>
                      </a:lnTo>
                      <a:lnTo>
                        <a:pt x="352" y="597"/>
                      </a:lnTo>
                      <a:lnTo>
                        <a:pt x="382" y="593"/>
                      </a:lnTo>
                      <a:lnTo>
                        <a:pt x="355" y="318"/>
                      </a:lnTo>
                      <a:lnTo>
                        <a:pt x="353" y="102"/>
                      </a:lnTo>
                      <a:lnTo>
                        <a:pt x="337" y="78"/>
                      </a:lnTo>
                      <a:lnTo>
                        <a:pt x="210" y="0"/>
                      </a:lnTo>
                      <a:lnTo>
                        <a:pt x="186" y="32"/>
                      </a:lnTo>
                      <a:lnTo>
                        <a:pt x="151" y="6"/>
                      </a:lnTo>
                      <a:close/>
                    </a:path>
                  </a:pathLst>
                </a:custGeom>
                <a:solidFill>
                  <a:srgbClr val="5F0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3337" name="Group 169"/>
                <p:cNvGrpSpPr>
                  <a:grpSpLocks/>
                </p:cNvGrpSpPr>
                <p:nvPr/>
              </p:nvGrpSpPr>
              <p:grpSpPr bwMode="auto">
                <a:xfrm>
                  <a:off x="-2122" y="2846"/>
                  <a:ext cx="118" cy="247"/>
                  <a:chOff x="-2122" y="2846"/>
                  <a:chExt cx="118" cy="247"/>
                </a:xfrm>
              </p:grpSpPr>
              <p:grpSp>
                <p:nvGrpSpPr>
                  <p:cNvPr id="93338" name="Group 170"/>
                  <p:cNvGrpSpPr>
                    <a:grpSpLocks/>
                  </p:cNvGrpSpPr>
                  <p:nvPr/>
                </p:nvGrpSpPr>
                <p:grpSpPr bwMode="auto">
                  <a:xfrm>
                    <a:off x="-2119" y="2957"/>
                    <a:ext cx="84" cy="136"/>
                    <a:chOff x="-2119" y="2957"/>
                    <a:chExt cx="84" cy="136"/>
                  </a:xfrm>
                </p:grpSpPr>
                <p:sp>
                  <p:nvSpPr>
                    <p:cNvPr id="93344" name="Freeform 171"/>
                    <p:cNvSpPr>
                      <a:spLocks/>
                    </p:cNvSpPr>
                    <p:nvPr/>
                  </p:nvSpPr>
                  <p:spPr bwMode="auto">
                    <a:xfrm>
                      <a:off x="-2108" y="2957"/>
                      <a:ext cx="73" cy="136"/>
                    </a:xfrm>
                    <a:custGeom>
                      <a:avLst/>
                      <a:gdLst>
                        <a:gd name="T0" fmla="*/ 0 w 146"/>
                        <a:gd name="T1" fmla="*/ 136 h 271"/>
                        <a:gd name="T2" fmla="*/ 71 w 146"/>
                        <a:gd name="T3" fmla="*/ 129 h 271"/>
                        <a:gd name="T4" fmla="*/ 73 w 146"/>
                        <a:gd name="T5" fmla="*/ 0 h 271"/>
                        <a:gd name="T6" fmla="*/ 0 60000 65536"/>
                        <a:gd name="T7" fmla="*/ 0 60000 65536"/>
                        <a:gd name="T8" fmla="*/ 0 60000 65536"/>
                      </a:gdLst>
                      <a:ahLst/>
                      <a:cxnLst>
                        <a:cxn ang="T6">
                          <a:pos x="T0" y="T1"/>
                        </a:cxn>
                        <a:cxn ang="T7">
                          <a:pos x="T2" y="T3"/>
                        </a:cxn>
                        <a:cxn ang="T8">
                          <a:pos x="T4" y="T5"/>
                        </a:cxn>
                      </a:cxnLst>
                      <a:rect l="0" t="0" r="r" b="b"/>
                      <a:pathLst>
                        <a:path w="146" h="271">
                          <a:moveTo>
                            <a:pt x="0" y="271"/>
                          </a:moveTo>
                          <a:lnTo>
                            <a:pt x="142" y="257"/>
                          </a:lnTo>
                          <a:lnTo>
                            <a:pt x="146" y="0"/>
                          </a:lnTo>
                        </a:path>
                      </a:pathLst>
                    </a:custGeom>
                    <a:noFill/>
                    <a:ln w="7938">
                      <a:solidFill>
                        <a:srgbClr val="9F3FD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45" name="Freeform 172"/>
                    <p:cNvSpPr>
                      <a:spLocks/>
                    </p:cNvSpPr>
                    <p:nvPr/>
                  </p:nvSpPr>
                  <p:spPr bwMode="auto">
                    <a:xfrm>
                      <a:off x="-2119" y="2974"/>
                      <a:ext cx="82" cy="34"/>
                    </a:xfrm>
                    <a:custGeom>
                      <a:avLst/>
                      <a:gdLst>
                        <a:gd name="T0" fmla="*/ 0 w 164"/>
                        <a:gd name="T1" fmla="*/ 34 h 69"/>
                        <a:gd name="T2" fmla="*/ 29 w 164"/>
                        <a:gd name="T3" fmla="*/ 25 h 69"/>
                        <a:gd name="T4" fmla="*/ 82 w 164"/>
                        <a:gd name="T5" fmla="*/ 0 h 69"/>
                        <a:gd name="T6" fmla="*/ 0 60000 65536"/>
                        <a:gd name="T7" fmla="*/ 0 60000 65536"/>
                        <a:gd name="T8" fmla="*/ 0 60000 65536"/>
                      </a:gdLst>
                      <a:ahLst/>
                      <a:cxnLst>
                        <a:cxn ang="T6">
                          <a:pos x="T0" y="T1"/>
                        </a:cxn>
                        <a:cxn ang="T7">
                          <a:pos x="T2" y="T3"/>
                        </a:cxn>
                        <a:cxn ang="T8">
                          <a:pos x="T4" y="T5"/>
                        </a:cxn>
                      </a:cxnLst>
                      <a:rect l="0" t="0" r="r" b="b"/>
                      <a:pathLst>
                        <a:path w="164" h="69">
                          <a:moveTo>
                            <a:pt x="0" y="69"/>
                          </a:moveTo>
                          <a:lnTo>
                            <a:pt x="58" y="50"/>
                          </a:lnTo>
                          <a:lnTo>
                            <a:pt x="164" y="0"/>
                          </a:lnTo>
                        </a:path>
                      </a:pathLst>
                    </a:custGeom>
                    <a:noFill/>
                    <a:ln w="7938">
                      <a:solidFill>
                        <a:srgbClr val="9F3FD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3339" name="Group 173"/>
                  <p:cNvGrpSpPr>
                    <a:grpSpLocks/>
                  </p:cNvGrpSpPr>
                  <p:nvPr/>
                </p:nvGrpSpPr>
                <p:grpSpPr bwMode="auto">
                  <a:xfrm>
                    <a:off x="-2122" y="2846"/>
                    <a:ext cx="118" cy="160"/>
                    <a:chOff x="-2122" y="2846"/>
                    <a:chExt cx="118" cy="160"/>
                  </a:xfrm>
                </p:grpSpPr>
                <p:sp>
                  <p:nvSpPr>
                    <p:cNvPr id="93340" name="Freeform 174"/>
                    <p:cNvSpPr>
                      <a:spLocks/>
                    </p:cNvSpPr>
                    <p:nvPr/>
                  </p:nvSpPr>
                  <p:spPr bwMode="auto">
                    <a:xfrm>
                      <a:off x="-2113" y="2846"/>
                      <a:ext cx="101" cy="121"/>
                    </a:xfrm>
                    <a:custGeom>
                      <a:avLst/>
                      <a:gdLst>
                        <a:gd name="T0" fmla="*/ 0 w 202"/>
                        <a:gd name="T1" fmla="*/ 43 h 242"/>
                        <a:gd name="T2" fmla="*/ 65 w 202"/>
                        <a:gd name="T3" fmla="*/ 0 h 242"/>
                        <a:gd name="T4" fmla="*/ 101 w 202"/>
                        <a:gd name="T5" fmla="*/ 82 h 242"/>
                        <a:gd name="T6" fmla="*/ 36 w 202"/>
                        <a:gd name="T7" fmla="*/ 121 h 242"/>
                        <a:gd name="T8" fmla="*/ 0 w 202"/>
                        <a:gd name="T9" fmla="*/ 43 h 2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 h="242">
                          <a:moveTo>
                            <a:pt x="0" y="86"/>
                          </a:moveTo>
                          <a:lnTo>
                            <a:pt x="130" y="0"/>
                          </a:lnTo>
                          <a:lnTo>
                            <a:pt x="202" y="163"/>
                          </a:lnTo>
                          <a:lnTo>
                            <a:pt x="72" y="242"/>
                          </a:lnTo>
                          <a:lnTo>
                            <a:pt x="0" y="86"/>
                          </a:lnTo>
                          <a:close/>
                        </a:path>
                      </a:pathLst>
                    </a:custGeom>
                    <a:solidFill>
                      <a:srgbClr val="DFD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3341" name="Group 175"/>
                    <p:cNvGrpSpPr>
                      <a:grpSpLocks/>
                    </p:cNvGrpSpPr>
                    <p:nvPr/>
                  </p:nvGrpSpPr>
                  <p:grpSpPr bwMode="auto">
                    <a:xfrm>
                      <a:off x="-2122" y="2897"/>
                      <a:ext cx="118" cy="109"/>
                      <a:chOff x="-2122" y="2897"/>
                      <a:chExt cx="118" cy="109"/>
                    </a:xfrm>
                  </p:grpSpPr>
                  <p:sp>
                    <p:nvSpPr>
                      <p:cNvPr id="93342" name="Freeform 176"/>
                      <p:cNvSpPr>
                        <a:spLocks/>
                      </p:cNvSpPr>
                      <p:nvPr/>
                    </p:nvSpPr>
                    <p:spPr bwMode="auto">
                      <a:xfrm>
                        <a:off x="-2048" y="2897"/>
                        <a:ext cx="44" cy="65"/>
                      </a:xfrm>
                      <a:custGeom>
                        <a:avLst/>
                        <a:gdLst>
                          <a:gd name="T0" fmla="*/ 0 w 88"/>
                          <a:gd name="T1" fmla="*/ 40 h 130"/>
                          <a:gd name="T2" fmla="*/ 11 w 88"/>
                          <a:gd name="T3" fmla="*/ 31 h 130"/>
                          <a:gd name="T4" fmla="*/ 17 w 88"/>
                          <a:gd name="T5" fmla="*/ 11 h 130"/>
                          <a:gd name="T6" fmla="*/ 26 w 88"/>
                          <a:gd name="T7" fmla="*/ 5 h 130"/>
                          <a:gd name="T8" fmla="*/ 30 w 88"/>
                          <a:gd name="T9" fmla="*/ 0 h 130"/>
                          <a:gd name="T10" fmla="*/ 33 w 88"/>
                          <a:gd name="T11" fmla="*/ 2 h 130"/>
                          <a:gd name="T12" fmla="*/ 33 w 88"/>
                          <a:gd name="T13" fmla="*/ 7 h 130"/>
                          <a:gd name="T14" fmla="*/ 42 w 88"/>
                          <a:gd name="T15" fmla="*/ 16 h 130"/>
                          <a:gd name="T16" fmla="*/ 44 w 88"/>
                          <a:gd name="T17" fmla="*/ 32 h 130"/>
                          <a:gd name="T18" fmla="*/ 42 w 88"/>
                          <a:gd name="T19" fmla="*/ 44 h 130"/>
                          <a:gd name="T20" fmla="*/ 29 w 88"/>
                          <a:gd name="T21" fmla="*/ 56 h 130"/>
                          <a:gd name="T22" fmla="*/ 5 w 88"/>
                          <a:gd name="T23" fmla="*/ 65 h 130"/>
                          <a:gd name="T24" fmla="*/ 0 w 88"/>
                          <a:gd name="T25" fmla="*/ 4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8" h="130">
                            <a:moveTo>
                              <a:pt x="0" y="80"/>
                            </a:moveTo>
                            <a:lnTo>
                              <a:pt x="22" y="61"/>
                            </a:lnTo>
                            <a:lnTo>
                              <a:pt x="34" y="22"/>
                            </a:lnTo>
                            <a:lnTo>
                              <a:pt x="51" y="10"/>
                            </a:lnTo>
                            <a:lnTo>
                              <a:pt x="59" y="0"/>
                            </a:lnTo>
                            <a:lnTo>
                              <a:pt x="65" y="4"/>
                            </a:lnTo>
                            <a:lnTo>
                              <a:pt x="66" y="14"/>
                            </a:lnTo>
                            <a:lnTo>
                              <a:pt x="83" y="32"/>
                            </a:lnTo>
                            <a:lnTo>
                              <a:pt x="88" y="64"/>
                            </a:lnTo>
                            <a:lnTo>
                              <a:pt x="83" y="87"/>
                            </a:lnTo>
                            <a:lnTo>
                              <a:pt x="58" y="112"/>
                            </a:lnTo>
                            <a:lnTo>
                              <a:pt x="9" y="130"/>
                            </a:lnTo>
                            <a:lnTo>
                              <a:pt x="0" y="80"/>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43" name="Freeform 177"/>
                      <p:cNvSpPr>
                        <a:spLocks/>
                      </p:cNvSpPr>
                      <p:nvPr/>
                    </p:nvSpPr>
                    <p:spPr bwMode="auto">
                      <a:xfrm>
                        <a:off x="-2122" y="2934"/>
                        <a:ext cx="81" cy="72"/>
                      </a:xfrm>
                      <a:custGeom>
                        <a:avLst/>
                        <a:gdLst>
                          <a:gd name="T0" fmla="*/ 0 w 164"/>
                          <a:gd name="T1" fmla="*/ 72 h 144"/>
                          <a:gd name="T2" fmla="*/ 33 w 164"/>
                          <a:gd name="T3" fmla="*/ 60 h 144"/>
                          <a:gd name="T4" fmla="*/ 58 w 164"/>
                          <a:gd name="T5" fmla="*/ 45 h 144"/>
                          <a:gd name="T6" fmla="*/ 81 w 164"/>
                          <a:gd name="T7" fmla="*/ 31 h 144"/>
                          <a:gd name="T8" fmla="*/ 72 w 164"/>
                          <a:gd name="T9" fmla="*/ 0 h 144"/>
                          <a:gd name="T10" fmla="*/ 29 w 164"/>
                          <a:gd name="T11" fmla="*/ 20 h 144"/>
                          <a:gd name="T12" fmla="*/ 3 w 164"/>
                          <a:gd name="T13" fmla="*/ 30 h 144"/>
                          <a:gd name="T14" fmla="*/ 2 w 164"/>
                          <a:gd name="T15" fmla="*/ 24 h 144"/>
                          <a:gd name="T16" fmla="*/ 0 w 164"/>
                          <a:gd name="T17" fmla="*/ 72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4" h="144">
                            <a:moveTo>
                              <a:pt x="0" y="144"/>
                            </a:moveTo>
                            <a:lnTo>
                              <a:pt x="66" y="119"/>
                            </a:lnTo>
                            <a:lnTo>
                              <a:pt x="117" y="90"/>
                            </a:lnTo>
                            <a:lnTo>
                              <a:pt x="164" y="62"/>
                            </a:lnTo>
                            <a:lnTo>
                              <a:pt x="146" y="0"/>
                            </a:lnTo>
                            <a:lnTo>
                              <a:pt x="59" y="40"/>
                            </a:lnTo>
                            <a:lnTo>
                              <a:pt x="7" y="59"/>
                            </a:lnTo>
                            <a:lnTo>
                              <a:pt x="5" y="48"/>
                            </a:lnTo>
                            <a:lnTo>
                              <a:pt x="0" y="144"/>
                            </a:lnTo>
                            <a:close/>
                          </a:path>
                        </a:pathLst>
                      </a:custGeom>
                      <a:solidFill>
                        <a:srgbClr val="5F0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grpSp>
            <p:nvGrpSpPr>
              <p:cNvPr id="93333" name="Group 178"/>
              <p:cNvGrpSpPr>
                <a:grpSpLocks/>
              </p:cNvGrpSpPr>
              <p:nvPr/>
            </p:nvGrpSpPr>
            <p:grpSpPr bwMode="auto">
              <a:xfrm>
                <a:off x="-2123" y="3429"/>
                <a:ext cx="120" cy="92"/>
                <a:chOff x="-2123" y="3429"/>
                <a:chExt cx="120" cy="92"/>
              </a:xfrm>
            </p:grpSpPr>
            <p:sp>
              <p:nvSpPr>
                <p:cNvPr id="93334" name="Freeform 179"/>
                <p:cNvSpPr>
                  <a:spLocks/>
                </p:cNvSpPr>
                <p:nvPr/>
              </p:nvSpPr>
              <p:spPr bwMode="auto">
                <a:xfrm>
                  <a:off x="-2057" y="3429"/>
                  <a:ext cx="54" cy="87"/>
                </a:xfrm>
                <a:custGeom>
                  <a:avLst/>
                  <a:gdLst>
                    <a:gd name="T0" fmla="*/ 4 w 108"/>
                    <a:gd name="T1" fmla="*/ 0 h 176"/>
                    <a:gd name="T2" fmla="*/ 0 w 108"/>
                    <a:gd name="T3" fmla="*/ 13 h 176"/>
                    <a:gd name="T4" fmla="*/ 0 w 108"/>
                    <a:gd name="T5" fmla="*/ 39 h 176"/>
                    <a:gd name="T6" fmla="*/ 6 w 108"/>
                    <a:gd name="T7" fmla="*/ 29 h 176"/>
                    <a:gd name="T8" fmla="*/ 12 w 108"/>
                    <a:gd name="T9" fmla="*/ 42 h 176"/>
                    <a:gd name="T10" fmla="*/ 14 w 108"/>
                    <a:gd name="T11" fmla="*/ 59 h 176"/>
                    <a:gd name="T12" fmla="*/ 22 w 108"/>
                    <a:gd name="T13" fmla="*/ 76 h 176"/>
                    <a:gd name="T14" fmla="*/ 35 w 108"/>
                    <a:gd name="T15" fmla="*/ 85 h 176"/>
                    <a:gd name="T16" fmla="*/ 45 w 108"/>
                    <a:gd name="T17" fmla="*/ 87 h 176"/>
                    <a:gd name="T18" fmla="*/ 54 w 108"/>
                    <a:gd name="T19" fmla="*/ 85 h 176"/>
                    <a:gd name="T20" fmla="*/ 54 w 108"/>
                    <a:gd name="T21" fmla="*/ 68 h 176"/>
                    <a:gd name="T22" fmla="*/ 47 w 108"/>
                    <a:gd name="T23" fmla="*/ 43 h 176"/>
                    <a:gd name="T24" fmla="*/ 43 w 108"/>
                    <a:gd name="T25" fmla="*/ 49 h 176"/>
                    <a:gd name="T26" fmla="*/ 35 w 108"/>
                    <a:gd name="T27" fmla="*/ 49 h 176"/>
                    <a:gd name="T28" fmla="*/ 24 w 108"/>
                    <a:gd name="T29" fmla="*/ 47 h 176"/>
                    <a:gd name="T30" fmla="*/ 17 w 108"/>
                    <a:gd name="T31" fmla="*/ 37 h 176"/>
                    <a:gd name="T32" fmla="*/ 11 w 108"/>
                    <a:gd name="T33" fmla="*/ 23 h 176"/>
                    <a:gd name="T34" fmla="*/ 4 w 108"/>
                    <a:gd name="T35" fmla="*/ 0 h 1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176">
                      <a:moveTo>
                        <a:pt x="7" y="0"/>
                      </a:moveTo>
                      <a:lnTo>
                        <a:pt x="0" y="27"/>
                      </a:lnTo>
                      <a:lnTo>
                        <a:pt x="0" y="78"/>
                      </a:lnTo>
                      <a:lnTo>
                        <a:pt x="11" y="59"/>
                      </a:lnTo>
                      <a:lnTo>
                        <a:pt x="23" y="84"/>
                      </a:lnTo>
                      <a:lnTo>
                        <a:pt x="27" y="120"/>
                      </a:lnTo>
                      <a:lnTo>
                        <a:pt x="43" y="153"/>
                      </a:lnTo>
                      <a:lnTo>
                        <a:pt x="70" y="171"/>
                      </a:lnTo>
                      <a:lnTo>
                        <a:pt x="90" y="176"/>
                      </a:lnTo>
                      <a:lnTo>
                        <a:pt x="108" y="172"/>
                      </a:lnTo>
                      <a:lnTo>
                        <a:pt x="108" y="137"/>
                      </a:lnTo>
                      <a:lnTo>
                        <a:pt x="94" y="86"/>
                      </a:lnTo>
                      <a:lnTo>
                        <a:pt x="86" y="99"/>
                      </a:lnTo>
                      <a:lnTo>
                        <a:pt x="70" y="99"/>
                      </a:lnTo>
                      <a:lnTo>
                        <a:pt x="48" y="96"/>
                      </a:lnTo>
                      <a:lnTo>
                        <a:pt x="34" y="74"/>
                      </a:lnTo>
                      <a:lnTo>
                        <a:pt x="21" y="46"/>
                      </a:lnTo>
                      <a:lnTo>
                        <a:pt x="7" y="0"/>
                      </a:lnTo>
                      <a:close/>
                    </a:path>
                  </a:pathLst>
                </a:custGeom>
                <a:solidFill>
                  <a:srgbClr val="DF3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35" name="Freeform 180"/>
                <p:cNvSpPr>
                  <a:spLocks/>
                </p:cNvSpPr>
                <p:nvPr/>
              </p:nvSpPr>
              <p:spPr bwMode="auto">
                <a:xfrm>
                  <a:off x="-2123" y="3430"/>
                  <a:ext cx="50" cy="91"/>
                </a:xfrm>
                <a:custGeom>
                  <a:avLst/>
                  <a:gdLst>
                    <a:gd name="T0" fmla="*/ 50 w 100"/>
                    <a:gd name="T1" fmla="*/ 0 h 181"/>
                    <a:gd name="T2" fmla="*/ 50 w 100"/>
                    <a:gd name="T3" fmla="*/ 36 h 181"/>
                    <a:gd name="T4" fmla="*/ 47 w 100"/>
                    <a:gd name="T5" fmla="*/ 27 h 181"/>
                    <a:gd name="T6" fmla="*/ 43 w 100"/>
                    <a:gd name="T7" fmla="*/ 39 h 181"/>
                    <a:gd name="T8" fmla="*/ 39 w 100"/>
                    <a:gd name="T9" fmla="*/ 56 h 181"/>
                    <a:gd name="T10" fmla="*/ 35 w 100"/>
                    <a:gd name="T11" fmla="*/ 70 h 181"/>
                    <a:gd name="T12" fmla="*/ 25 w 100"/>
                    <a:gd name="T13" fmla="*/ 82 h 181"/>
                    <a:gd name="T14" fmla="*/ 16 w 100"/>
                    <a:gd name="T15" fmla="*/ 88 h 181"/>
                    <a:gd name="T16" fmla="*/ 7 w 100"/>
                    <a:gd name="T17" fmla="*/ 91 h 181"/>
                    <a:gd name="T18" fmla="*/ 4 w 100"/>
                    <a:gd name="T19" fmla="*/ 87 h 181"/>
                    <a:gd name="T20" fmla="*/ 1 w 100"/>
                    <a:gd name="T21" fmla="*/ 78 h 181"/>
                    <a:gd name="T22" fmla="*/ 0 w 100"/>
                    <a:gd name="T23" fmla="*/ 69 h 181"/>
                    <a:gd name="T24" fmla="*/ 1 w 100"/>
                    <a:gd name="T25" fmla="*/ 60 h 181"/>
                    <a:gd name="T26" fmla="*/ 6 w 100"/>
                    <a:gd name="T27" fmla="*/ 45 h 181"/>
                    <a:gd name="T28" fmla="*/ 13 w 100"/>
                    <a:gd name="T29" fmla="*/ 50 h 181"/>
                    <a:gd name="T30" fmla="*/ 24 w 100"/>
                    <a:gd name="T31" fmla="*/ 50 h 181"/>
                    <a:gd name="T32" fmla="*/ 31 w 100"/>
                    <a:gd name="T33" fmla="*/ 49 h 181"/>
                    <a:gd name="T34" fmla="*/ 44 w 100"/>
                    <a:gd name="T35" fmla="*/ 19 h 181"/>
                    <a:gd name="T36" fmla="*/ 50 w 100"/>
                    <a:gd name="T37" fmla="*/ 0 h 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 h="181">
                      <a:moveTo>
                        <a:pt x="99" y="0"/>
                      </a:moveTo>
                      <a:lnTo>
                        <a:pt x="100" y="72"/>
                      </a:lnTo>
                      <a:lnTo>
                        <a:pt x="94" y="54"/>
                      </a:lnTo>
                      <a:lnTo>
                        <a:pt x="85" y="77"/>
                      </a:lnTo>
                      <a:lnTo>
                        <a:pt x="78" y="112"/>
                      </a:lnTo>
                      <a:lnTo>
                        <a:pt x="70" y="140"/>
                      </a:lnTo>
                      <a:lnTo>
                        <a:pt x="49" y="163"/>
                      </a:lnTo>
                      <a:lnTo>
                        <a:pt x="31" y="176"/>
                      </a:lnTo>
                      <a:lnTo>
                        <a:pt x="13" y="181"/>
                      </a:lnTo>
                      <a:lnTo>
                        <a:pt x="7" y="173"/>
                      </a:lnTo>
                      <a:lnTo>
                        <a:pt x="1" y="156"/>
                      </a:lnTo>
                      <a:lnTo>
                        <a:pt x="0" y="138"/>
                      </a:lnTo>
                      <a:lnTo>
                        <a:pt x="2" y="120"/>
                      </a:lnTo>
                      <a:lnTo>
                        <a:pt x="11" y="89"/>
                      </a:lnTo>
                      <a:lnTo>
                        <a:pt x="25" y="100"/>
                      </a:lnTo>
                      <a:lnTo>
                        <a:pt x="47" y="100"/>
                      </a:lnTo>
                      <a:lnTo>
                        <a:pt x="61" y="98"/>
                      </a:lnTo>
                      <a:lnTo>
                        <a:pt x="88" y="37"/>
                      </a:lnTo>
                      <a:lnTo>
                        <a:pt x="99" y="0"/>
                      </a:lnTo>
                      <a:close/>
                    </a:path>
                  </a:pathLst>
                </a:custGeom>
                <a:solidFill>
                  <a:srgbClr val="DF3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93244" name="Group 181"/>
            <p:cNvGrpSpPr>
              <a:grpSpLocks/>
            </p:cNvGrpSpPr>
            <p:nvPr/>
          </p:nvGrpSpPr>
          <p:grpSpPr bwMode="auto">
            <a:xfrm>
              <a:off x="-1248" y="2592"/>
              <a:ext cx="223" cy="923"/>
              <a:chOff x="-1152" y="3397"/>
              <a:chExt cx="223" cy="923"/>
            </a:xfrm>
          </p:grpSpPr>
          <p:grpSp>
            <p:nvGrpSpPr>
              <p:cNvPr id="93309" name="Group 182"/>
              <p:cNvGrpSpPr>
                <a:grpSpLocks/>
              </p:cNvGrpSpPr>
              <p:nvPr/>
            </p:nvGrpSpPr>
            <p:grpSpPr bwMode="auto">
              <a:xfrm>
                <a:off x="-1148" y="4230"/>
                <a:ext cx="219" cy="90"/>
                <a:chOff x="-1224" y="3447"/>
                <a:chExt cx="219" cy="90"/>
              </a:xfrm>
            </p:grpSpPr>
            <p:sp>
              <p:nvSpPr>
                <p:cNvPr id="93328" name="Freeform 183"/>
                <p:cNvSpPr>
                  <a:spLocks/>
                </p:cNvSpPr>
                <p:nvPr/>
              </p:nvSpPr>
              <p:spPr bwMode="auto">
                <a:xfrm>
                  <a:off x="-1096" y="3447"/>
                  <a:ext cx="91" cy="56"/>
                </a:xfrm>
                <a:custGeom>
                  <a:avLst/>
                  <a:gdLst>
                    <a:gd name="T0" fmla="*/ 46 w 182"/>
                    <a:gd name="T1" fmla="*/ 0 h 112"/>
                    <a:gd name="T2" fmla="*/ 60 w 182"/>
                    <a:gd name="T3" fmla="*/ 15 h 112"/>
                    <a:gd name="T4" fmla="*/ 73 w 182"/>
                    <a:gd name="T5" fmla="*/ 31 h 112"/>
                    <a:gd name="T6" fmla="*/ 89 w 182"/>
                    <a:gd name="T7" fmla="*/ 45 h 112"/>
                    <a:gd name="T8" fmla="*/ 91 w 182"/>
                    <a:gd name="T9" fmla="*/ 52 h 112"/>
                    <a:gd name="T10" fmla="*/ 75 w 182"/>
                    <a:gd name="T11" fmla="*/ 56 h 112"/>
                    <a:gd name="T12" fmla="*/ 58 w 182"/>
                    <a:gd name="T13" fmla="*/ 54 h 112"/>
                    <a:gd name="T14" fmla="*/ 37 w 182"/>
                    <a:gd name="T15" fmla="*/ 45 h 112"/>
                    <a:gd name="T16" fmla="*/ 22 w 182"/>
                    <a:gd name="T17" fmla="*/ 36 h 112"/>
                    <a:gd name="T18" fmla="*/ 6 w 182"/>
                    <a:gd name="T19" fmla="*/ 34 h 112"/>
                    <a:gd name="T20" fmla="*/ 0 w 182"/>
                    <a:gd name="T21" fmla="*/ 29 h 112"/>
                    <a:gd name="T22" fmla="*/ 2 w 182"/>
                    <a:gd name="T23" fmla="*/ 3 h 112"/>
                    <a:gd name="T24" fmla="*/ 46 w 182"/>
                    <a:gd name="T25" fmla="*/ 0 h 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2" h="112">
                      <a:moveTo>
                        <a:pt x="91" y="0"/>
                      </a:moveTo>
                      <a:lnTo>
                        <a:pt x="120" y="29"/>
                      </a:lnTo>
                      <a:lnTo>
                        <a:pt x="145" y="62"/>
                      </a:lnTo>
                      <a:lnTo>
                        <a:pt x="178" y="89"/>
                      </a:lnTo>
                      <a:lnTo>
                        <a:pt x="182" y="104"/>
                      </a:lnTo>
                      <a:lnTo>
                        <a:pt x="150" y="112"/>
                      </a:lnTo>
                      <a:lnTo>
                        <a:pt x="116" y="108"/>
                      </a:lnTo>
                      <a:lnTo>
                        <a:pt x="74" y="89"/>
                      </a:lnTo>
                      <a:lnTo>
                        <a:pt x="44" y="71"/>
                      </a:lnTo>
                      <a:lnTo>
                        <a:pt x="11" y="68"/>
                      </a:lnTo>
                      <a:lnTo>
                        <a:pt x="0" y="58"/>
                      </a:lnTo>
                      <a:lnTo>
                        <a:pt x="4" y="6"/>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29" name="Freeform 184"/>
                <p:cNvSpPr>
                  <a:spLocks/>
                </p:cNvSpPr>
                <p:nvPr/>
              </p:nvSpPr>
              <p:spPr bwMode="auto">
                <a:xfrm>
                  <a:off x="-1224" y="3475"/>
                  <a:ext cx="57" cy="62"/>
                </a:xfrm>
                <a:custGeom>
                  <a:avLst/>
                  <a:gdLst>
                    <a:gd name="T0" fmla="*/ 56 w 113"/>
                    <a:gd name="T1" fmla="*/ 1 h 124"/>
                    <a:gd name="T2" fmla="*/ 57 w 113"/>
                    <a:gd name="T3" fmla="*/ 18 h 124"/>
                    <a:gd name="T4" fmla="*/ 49 w 113"/>
                    <a:gd name="T5" fmla="*/ 26 h 124"/>
                    <a:gd name="T6" fmla="*/ 47 w 113"/>
                    <a:gd name="T7" fmla="*/ 40 h 124"/>
                    <a:gd name="T8" fmla="*/ 35 w 113"/>
                    <a:gd name="T9" fmla="*/ 53 h 124"/>
                    <a:gd name="T10" fmla="*/ 24 w 113"/>
                    <a:gd name="T11" fmla="*/ 60 h 124"/>
                    <a:gd name="T12" fmla="*/ 14 w 113"/>
                    <a:gd name="T13" fmla="*/ 62 h 124"/>
                    <a:gd name="T14" fmla="*/ 5 w 113"/>
                    <a:gd name="T15" fmla="*/ 61 h 124"/>
                    <a:gd name="T16" fmla="*/ 0 w 113"/>
                    <a:gd name="T17" fmla="*/ 52 h 124"/>
                    <a:gd name="T18" fmla="*/ 2 w 113"/>
                    <a:gd name="T19" fmla="*/ 38 h 124"/>
                    <a:gd name="T20" fmla="*/ 11 w 113"/>
                    <a:gd name="T21" fmla="*/ 22 h 124"/>
                    <a:gd name="T22" fmla="*/ 25 w 113"/>
                    <a:gd name="T23" fmla="*/ 6 h 124"/>
                    <a:gd name="T24" fmla="*/ 26 w 113"/>
                    <a:gd name="T25" fmla="*/ 0 h 124"/>
                    <a:gd name="T26" fmla="*/ 56 w 113"/>
                    <a:gd name="T27" fmla="*/ 1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3" h="124">
                      <a:moveTo>
                        <a:pt x="112" y="2"/>
                      </a:moveTo>
                      <a:lnTo>
                        <a:pt x="113" y="35"/>
                      </a:lnTo>
                      <a:lnTo>
                        <a:pt x="98" y="51"/>
                      </a:lnTo>
                      <a:lnTo>
                        <a:pt x="94" y="79"/>
                      </a:lnTo>
                      <a:lnTo>
                        <a:pt x="69" y="106"/>
                      </a:lnTo>
                      <a:lnTo>
                        <a:pt x="47" y="120"/>
                      </a:lnTo>
                      <a:lnTo>
                        <a:pt x="28" y="124"/>
                      </a:lnTo>
                      <a:lnTo>
                        <a:pt x="10" y="122"/>
                      </a:lnTo>
                      <a:lnTo>
                        <a:pt x="0" y="103"/>
                      </a:lnTo>
                      <a:lnTo>
                        <a:pt x="3" y="75"/>
                      </a:lnTo>
                      <a:lnTo>
                        <a:pt x="22" y="44"/>
                      </a:lnTo>
                      <a:lnTo>
                        <a:pt x="50" y="11"/>
                      </a:lnTo>
                      <a:lnTo>
                        <a:pt x="51" y="0"/>
                      </a:lnTo>
                      <a:lnTo>
                        <a:pt x="11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3310" name="Freeform 185"/>
              <p:cNvSpPr>
                <a:spLocks/>
              </p:cNvSpPr>
              <p:nvPr/>
            </p:nvSpPr>
            <p:spPr bwMode="auto">
              <a:xfrm>
                <a:off x="-983" y="3899"/>
                <a:ext cx="27" cy="69"/>
              </a:xfrm>
              <a:custGeom>
                <a:avLst/>
                <a:gdLst>
                  <a:gd name="T0" fmla="*/ 26 w 54"/>
                  <a:gd name="T1" fmla="*/ 1 h 138"/>
                  <a:gd name="T2" fmla="*/ 27 w 54"/>
                  <a:gd name="T3" fmla="*/ 39 h 138"/>
                  <a:gd name="T4" fmla="*/ 13 w 54"/>
                  <a:gd name="T5" fmla="*/ 62 h 138"/>
                  <a:gd name="T6" fmla="*/ 6 w 54"/>
                  <a:gd name="T7" fmla="*/ 69 h 138"/>
                  <a:gd name="T8" fmla="*/ 7 w 54"/>
                  <a:gd name="T9" fmla="*/ 36 h 138"/>
                  <a:gd name="T10" fmla="*/ 4 w 54"/>
                  <a:gd name="T11" fmla="*/ 40 h 138"/>
                  <a:gd name="T12" fmla="*/ 1 w 54"/>
                  <a:gd name="T13" fmla="*/ 51 h 138"/>
                  <a:gd name="T14" fmla="*/ 0 w 54"/>
                  <a:gd name="T15" fmla="*/ 39 h 138"/>
                  <a:gd name="T16" fmla="*/ 4 w 54"/>
                  <a:gd name="T17" fmla="*/ 18 h 138"/>
                  <a:gd name="T18" fmla="*/ 13 w 54"/>
                  <a:gd name="T19" fmla="*/ 0 h 138"/>
                  <a:gd name="T20" fmla="*/ 26 w 54"/>
                  <a:gd name="T21" fmla="*/ 1 h 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 h="138">
                    <a:moveTo>
                      <a:pt x="52" y="1"/>
                    </a:moveTo>
                    <a:lnTo>
                      <a:pt x="54" y="77"/>
                    </a:lnTo>
                    <a:lnTo>
                      <a:pt x="26" y="124"/>
                    </a:lnTo>
                    <a:lnTo>
                      <a:pt x="12" y="138"/>
                    </a:lnTo>
                    <a:lnTo>
                      <a:pt x="14" y="72"/>
                    </a:lnTo>
                    <a:lnTo>
                      <a:pt x="8" y="79"/>
                    </a:lnTo>
                    <a:lnTo>
                      <a:pt x="1" y="101"/>
                    </a:lnTo>
                    <a:lnTo>
                      <a:pt x="0" y="77"/>
                    </a:lnTo>
                    <a:lnTo>
                      <a:pt x="7" y="36"/>
                    </a:lnTo>
                    <a:lnTo>
                      <a:pt x="25" y="0"/>
                    </a:lnTo>
                    <a:lnTo>
                      <a:pt x="52" y="1"/>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11" name="Freeform 186"/>
              <p:cNvSpPr>
                <a:spLocks/>
              </p:cNvSpPr>
              <p:nvPr/>
            </p:nvSpPr>
            <p:spPr bwMode="auto">
              <a:xfrm>
                <a:off x="-1127" y="3748"/>
                <a:ext cx="158" cy="511"/>
              </a:xfrm>
              <a:custGeom>
                <a:avLst/>
                <a:gdLst>
                  <a:gd name="T0" fmla="*/ 156 w 316"/>
                  <a:gd name="T1" fmla="*/ 0 h 1022"/>
                  <a:gd name="T2" fmla="*/ 158 w 316"/>
                  <a:gd name="T3" fmla="*/ 278 h 1022"/>
                  <a:gd name="T4" fmla="*/ 156 w 316"/>
                  <a:gd name="T5" fmla="*/ 484 h 1022"/>
                  <a:gd name="T6" fmla="*/ 109 w 316"/>
                  <a:gd name="T7" fmla="*/ 493 h 1022"/>
                  <a:gd name="T8" fmla="*/ 102 w 316"/>
                  <a:gd name="T9" fmla="*/ 325 h 1022"/>
                  <a:gd name="T10" fmla="*/ 107 w 316"/>
                  <a:gd name="T11" fmla="*/ 309 h 1022"/>
                  <a:gd name="T12" fmla="*/ 102 w 316"/>
                  <a:gd name="T13" fmla="*/ 300 h 1022"/>
                  <a:gd name="T14" fmla="*/ 102 w 316"/>
                  <a:gd name="T15" fmla="*/ 197 h 1022"/>
                  <a:gd name="T16" fmla="*/ 91 w 316"/>
                  <a:gd name="T17" fmla="*/ 229 h 1022"/>
                  <a:gd name="T18" fmla="*/ 64 w 316"/>
                  <a:gd name="T19" fmla="*/ 369 h 1022"/>
                  <a:gd name="T20" fmla="*/ 40 w 316"/>
                  <a:gd name="T21" fmla="*/ 511 h 1022"/>
                  <a:gd name="T22" fmla="*/ 0 w 316"/>
                  <a:gd name="T23" fmla="*/ 511 h 1022"/>
                  <a:gd name="T24" fmla="*/ 18 w 316"/>
                  <a:gd name="T25" fmla="*/ 320 h 1022"/>
                  <a:gd name="T26" fmla="*/ 26 w 316"/>
                  <a:gd name="T27" fmla="*/ 157 h 1022"/>
                  <a:gd name="T28" fmla="*/ 22 w 316"/>
                  <a:gd name="T29" fmla="*/ 4 h 1022"/>
                  <a:gd name="T30" fmla="*/ 156 w 316"/>
                  <a:gd name="T31" fmla="*/ 0 h 10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6" h="1022">
                    <a:moveTo>
                      <a:pt x="312" y="0"/>
                    </a:moveTo>
                    <a:lnTo>
                      <a:pt x="316" y="556"/>
                    </a:lnTo>
                    <a:lnTo>
                      <a:pt x="312" y="968"/>
                    </a:lnTo>
                    <a:lnTo>
                      <a:pt x="218" y="986"/>
                    </a:lnTo>
                    <a:lnTo>
                      <a:pt x="204" y="650"/>
                    </a:lnTo>
                    <a:lnTo>
                      <a:pt x="214" y="617"/>
                    </a:lnTo>
                    <a:lnTo>
                      <a:pt x="204" y="599"/>
                    </a:lnTo>
                    <a:lnTo>
                      <a:pt x="204" y="393"/>
                    </a:lnTo>
                    <a:lnTo>
                      <a:pt x="182" y="458"/>
                    </a:lnTo>
                    <a:lnTo>
                      <a:pt x="128" y="737"/>
                    </a:lnTo>
                    <a:lnTo>
                      <a:pt x="80" y="1022"/>
                    </a:lnTo>
                    <a:lnTo>
                      <a:pt x="0" y="1022"/>
                    </a:lnTo>
                    <a:lnTo>
                      <a:pt x="36" y="639"/>
                    </a:lnTo>
                    <a:lnTo>
                      <a:pt x="51" y="314"/>
                    </a:lnTo>
                    <a:lnTo>
                      <a:pt x="44" y="8"/>
                    </a:lnTo>
                    <a:lnTo>
                      <a:pt x="312"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12" name="Freeform 187"/>
              <p:cNvSpPr>
                <a:spLocks/>
              </p:cNvSpPr>
              <p:nvPr/>
            </p:nvSpPr>
            <p:spPr bwMode="auto">
              <a:xfrm>
                <a:off x="-1152" y="3513"/>
                <a:ext cx="201" cy="390"/>
              </a:xfrm>
              <a:custGeom>
                <a:avLst/>
                <a:gdLst>
                  <a:gd name="T0" fmla="*/ 135 w 402"/>
                  <a:gd name="T1" fmla="*/ 5 h 781"/>
                  <a:gd name="T2" fmla="*/ 196 w 402"/>
                  <a:gd name="T3" fmla="*/ 52 h 781"/>
                  <a:gd name="T4" fmla="*/ 200 w 402"/>
                  <a:gd name="T5" fmla="*/ 177 h 781"/>
                  <a:gd name="T6" fmla="*/ 201 w 402"/>
                  <a:gd name="T7" fmla="*/ 240 h 781"/>
                  <a:gd name="T8" fmla="*/ 197 w 402"/>
                  <a:gd name="T9" fmla="*/ 390 h 781"/>
                  <a:gd name="T10" fmla="*/ 184 w 402"/>
                  <a:gd name="T11" fmla="*/ 390 h 781"/>
                  <a:gd name="T12" fmla="*/ 177 w 402"/>
                  <a:gd name="T13" fmla="*/ 237 h 781"/>
                  <a:gd name="T14" fmla="*/ 48 w 402"/>
                  <a:gd name="T15" fmla="*/ 237 h 781"/>
                  <a:gd name="T16" fmla="*/ 45 w 402"/>
                  <a:gd name="T17" fmla="*/ 198 h 781"/>
                  <a:gd name="T18" fmla="*/ 40 w 402"/>
                  <a:gd name="T19" fmla="*/ 225 h 781"/>
                  <a:gd name="T20" fmla="*/ 49 w 402"/>
                  <a:gd name="T21" fmla="*/ 284 h 781"/>
                  <a:gd name="T22" fmla="*/ 58 w 402"/>
                  <a:gd name="T23" fmla="*/ 370 h 781"/>
                  <a:gd name="T24" fmla="*/ 36 w 402"/>
                  <a:gd name="T25" fmla="*/ 376 h 781"/>
                  <a:gd name="T26" fmla="*/ 0 w 402"/>
                  <a:gd name="T27" fmla="*/ 223 h 781"/>
                  <a:gd name="T28" fmla="*/ 23 w 402"/>
                  <a:gd name="T29" fmla="*/ 44 h 781"/>
                  <a:gd name="T30" fmla="*/ 92 w 402"/>
                  <a:gd name="T31" fmla="*/ 0 h 781"/>
                  <a:gd name="T32" fmla="*/ 122 w 402"/>
                  <a:gd name="T33" fmla="*/ 20 h 781"/>
                  <a:gd name="T34" fmla="*/ 135 w 402"/>
                  <a:gd name="T35" fmla="*/ 5 h 7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2" h="781">
                    <a:moveTo>
                      <a:pt x="269" y="10"/>
                    </a:moveTo>
                    <a:lnTo>
                      <a:pt x="391" y="105"/>
                    </a:lnTo>
                    <a:lnTo>
                      <a:pt x="399" y="355"/>
                    </a:lnTo>
                    <a:lnTo>
                      <a:pt x="402" y="481"/>
                    </a:lnTo>
                    <a:lnTo>
                      <a:pt x="394" y="781"/>
                    </a:lnTo>
                    <a:lnTo>
                      <a:pt x="367" y="781"/>
                    </a:lnTo>
                    <a:lnTo>
                      <a:pt x="353" y="474"/>
                    </a:lnTo>
                    <a:lnTo>
                      <a:pt x="96" y="474"/>
                    </a:lnTo>
                    <a:lnTo>
                      <a:pt x="89" y="397"/>
                    </a:lnTo>
                    <a:lnTo>
                      <a:pt x="80" y="451"/>
                    </a:lnTo>
                    <a:lnTo>
                      <a:pt x="98" y="568"/>
                    </a:lnTo>
                    <a:lnTo>
                      <a:pt x="115" y="741"/>
                    </a:lnTo>
                    <a:lnTo>
                      <a:pt x="72" y="752"/>
                    </a:lnTo>
                    <a:lnTo>
                      <a:pt x="0" y="446"/>
                    </a:lnTo>
                    <a:lnTo>
                      <a:pt x="46" y="88"/>
                    </a:lnTo>
                    <a:lnTo>
                      <a:pt x="184" y="0"/>
                    </a:lnTo>
                    <a:lnTo>
                      <a:pt x="244" y="40"/>
                    </a:lnTo>
                    <a:lnTo>
                      <a:pt x="269" y="1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13" name="Freeform 188"/>
              <p:cNvSpPr>
                <a:spLocks/>
              </p:cNvSpPr>
              <p:nvPr/>
            </p:nvSpPr>
            <p:spPr bwMode="auto">
              <a:xfrm>
                <a:off x="-1118" y="3881"/>
                <a:ext cx="30" cy="66"/>
              </a:xfrm>
              <a:custGeom>
                <a:avLst/>
                <a:gdLst>
                  <a:gd name="T0" fmla="*/ 21 w 60"/>
                  <a:gd name="T1" fmla="*/ 0 h 131"/>
                  <a:gd name="T2" fmla="*/ 30 w 60"/>
                  <a:gd name="T3" fmla="*/ 35 h 131"/>
                  <a:gd name="T4" fmla="*/ 15 w 60"/>
                  <a:gd name="T5" fmla="*/ 66 h 131"/>
                  <a:gd name="T6" fmla="*/ 9 w 60"/>
                  <a:gd name="T7" fmla="*/ 62 h 131"/>
                  <a:gd name="T8" fmla="*/ 0 w 60"/>
                  <a:gd name="T9" fmla="*/ 59 h 131"/>
                  <a:gd name="T10" fmla="*/ 4 w 60"/>
                  <a:gd name="T11" fmla="*/ 49 h 131"/>
                  <a:gd name="T12" fmla="*/ 5 w 60"/>
                  <a:gd name="T13" fmla="*/ 37 h 131"/>
                  <a:gd name="T14" fmla="*/ 0 w 60"/>
                  <a:gd name="T15" fmla="*/ 24 h 131"/>
                  <a:gd name="T16" fmla="*/ 4 w 60"/>
                  <a:gd name="T17" fmla="*/ 3 h 131"/>
                  <a:gd name="T18" fmla="*/ 21 w 60"/>
                  <a:gd name="T19" fmla="*/ 0 h 1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131">
                    <a:moveTo>
                      <a:pt x="42" y="0"/>
                    </a:moveTo>
                    <a:lnTo>
                      <a:pt x="60" y="69"/>
                    </a:lnTo>
                    <a:lnTo>
                      <a:pt x="29" y="131"/>
                    </a:lnTo>
                    <a:lnTo>
                      <a:pt x="18" y="124"/>
                    </a:lnTo>
                    <a:lnTo>
                      <a:pt x="0" y="118"/>
                    </a:lnTo>
                    <a:lnTo>
                      <a:pt x="7" y="97"/>
                    </a:lnTo>
                    <a:lnTo>
                      <a:pt x="10" y="73"/>
                    </a:lnTo>
                    <a:lnTo>
                      <a:pt x="0" y="48"/>
                    </a:lnTo>
                    <a:lnTo>
                      <a:pt x="7" y="5"/>
                    </a:lnTo>
                    <a:lnTo>
                      <a:pt x="42" y="0"/>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3314" name="Group 189"/>
              <p:cNvGrpSpPr>
                <a:grpSpLocks/>
              </p:cNvGrpSpPr>
              <p:nvPr/>
            </p:nvGrpSpPr>
            <p:grpSpPr bwMode="auto">
              <a:xfrm>
                <a:off x="-1104" y="3521"/>
                <a:ext cx="129" cy="243"/>
                <a:chOff x="-1180" y="2738"/>
                <a:chExt cx="129" cy="243"/>
              </a:xfrm>
            </p:grpSpPr>
            <p:grpSp>
              <p:nvGrpSpPr>
                <p:cNvPr id="93322" name="Group 190"/>
                <p:cNvGrpSpPr>
                  <a:grpSpLocks/>
                </p:cNvGrpSpPr>
                <p:nvPr/>
              </p:nvGrpSpPr>
              <p:grpSpPr bwMode="auto">
                <a:xfrm>
                  <a:off x="-1180" y="2738"/>
                  <a:ext cx="129" cy="243"/>
                  <a:chOff x="-1180" y="2738"/>
                  <a:chExt cx="129" cy="243"/>
                </a:xfrm>
              </p:grpSpPr>
              <p:grpSp>
                <p:nvGrpSpPr>
                  <p:cNvPr id="93324" name="Group 191"/>
                  <p:cNvGrpSpPr>
                    <a:grpSpLocks/>
                  </p:cNvGrpSpPr>
                  <p:nvPr/>
                </p:nvGrpSpPr>
                <p:grpSpPr bwMode="auto">
                  <a:xfrm>
                    <a:off x="-1180" y="2968"/>
                    <a:ext cx="129" cy="13"/>
                    <a:chOff x="-1180" y="2968"/>
                    <a:chExt cx="129" cy="13"/>
                  </a:xfrm>
                </p:grpSpPr>
                <p:sp>
                  <p:nvSpPr>
                    <p:cNvPr id="93326" name="Line 192"/>
                    <p:cNvSpPr>
                      <a:spLocks noChangeShapeType="1"/>
                    </p:cNvSpPr>
                    <p:nvPr/>
                  </p:nvSpPr>
                  <p:spPr bwMode="auto">
                    <a:xfrm flipH="1">
                      <a:off x="-1180" y="2980"/>
                      <a:ext cx="129"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327" name="Line 193"/>
                    <p:cNvSpPr>
                      <a:spLocks noChangeShapeType="1"/>
                    </p:cNvSpPr>
                    <p:nvPr/>
                  </p:nvSpPr>
                  <p:spPr bwMode="auto">
                    <a:xfrm flipH="1">
                      <a:off x="-1180" y="2968"/>
                      <a:ext cx="129"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3325" name="Freeform 194"/>
                  <p:cNvSpPr>
                    <a:spLocks/>
                  </p:cNvSpPr>
                  <p:nvPr/>
                </p:nvSpPr>
                <p:spPr bwMode="auto">
                  <a:xfrm>
                    <a:off x="-1146" y="2738"/>
                    <a:ext cx="59" cy="35"/>
                  </a:xfrm>
                  <a:custGeom>
                    <a:avLst/>
                    <a:gdLst>
                      <a:gd name="T0" fmla="*/ 59 w 118"/>
                      <a:gd name="T1" fmla="*/ 5 h 70"/>
                      <a:gd name="T2" fmla="*/ 57 w 118"/>
                      <a:gd name="T3" fmla="*/ 35 h 70"/>
                      <a:gd name="T4" fmla="*/ 40 w 118"/>
                      <a:gd name="T5" fmla="*/ 13 h 70"/>
                      <a:gd name="T6" fmla="*/ 29 w 118"/>
                      <a:gd name="T7" fmla="*/ 35 h 70"/>
                      <a:gd name="T8" fmla="*/ 0 w 118"/>
                      <a:gd name="T9" fmla="*/ 0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70">
                        <a:moveTo>
                          <a:pt x="118" y="9"/>
                        </a:moveTo>
                        <a:lnTo>
                          <a:pt x="113" y="70"/>
                        </a:lnTo>
                        <a:lnTo>
                          <a:pt x="80" y="25"/>
                        </a:lnTo>
                        <a:lnTo>
                          <a:pt x="57" y="69"/>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93323" name="Line 195"/>
                <p:cNvSpPr>
                  <a:spLocks noChangeShapeType="1"/>
                </p:cNvSpPr>
                <p:nvPr/>
              </p:nvSpPr>
              <p:spPr bwMode="auto">
                <a:xfrm>
                  <a:off x="-1105" y="2755"/>
                  <a:ext cx="1" cy="22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3315" name="Group 196"/>
              <p:cNvGrpSpPr>
                <a:grpSpLocks/>
              </p:cNvGrpSpPr>
              <p:nvPr/>
            </p:nvGrpSpPr>
            <p:grpSpPr bwMode="auto">
              <a:xfrm>
                <a:off x="-1076" y="3397"/>
                <a:ext cx="84" cy="137"/>
                <a:chOff x="-1152" y="2614"/>
                <a:chExt cx="84" cy="137"/>
              </a:xfrm>
            </p:grpSpPr>
            <p:grpSp>
              <p:nvGrpSpPr>
                <p:cNvPr id="93316" name="Group 197"/>
                <p:cNvGrpSpPr>
                  <a:grpSpLocks/>
                </p:cNvGrpSpPr>
                <p:nvPr/>
              </p:nvGrpSpPr>
              <p:grpSpPr bwMode="auto">
                <a:xfrm>
                  <a:off x="-1148" y="2620"/>
                  <a:ext cx="77" cy="131"/>
                  <a:chOff x="-1148" y="2620"/>
                  <a:chExt cx="77" cy="131"/>
                </a:xfrm>
              </p:grpSpPr>
              <p:sp>
                <p:nvSpPr>
                  <p:cNvPr id="93318" name="Freeform 198"/>
                  <p:cNvSpPr>
                    <a:spLocks/>
                  </p:cNvSpPr>
                  <p:nvPr/>
                </p:nvSpPr>
                <p:spPr bwMode="auto">
                  <a:xfrm>
                    <a:off x="-1148" y="2620"/>
                    <a:ext cx="77" cy="131"/>
                  </a:xfrm>
                  <a:custGeom>
                    <a:avLst/>
                    <a:gdLst>
                      <a:gd name="T0" fmla="*/ 74 w 155"/>
                      <a:gd name="T1" fmla="*/ 24 h 261"/>
                      <a:gd name="T2" fmla="*/ 76 w 155"/>
                      <a:gd name="T3" fmla="*/ 37 h 261"/>
                      <a:gd name="T4" fmla="*/ 77 w 155"/>
                      <a:gd name="T5" fmla="*/ 42 h 261"/>
                      <a:gd name="T6" fmla="*/ 74 w 155"/>
                      <a:gd name="T7" fmla="*/ 47 h 261"/>
                      <a:gd name="T8" fmla="*/ 77 w 155"/>
                      <a:gd name="T9" fmla="*/ 57 h 261"/>
                      <a:gd name="T10" fmla="*/ 75 w 155"/>
                      <a:gd name="T11" fmla="*/ 72 h 261"/>
                      <a:gd name="T12" fmla="*/ 74 w 155"/>
                      <a:gd name="T13" fmla="*/ 80 h 261"/>
                      <a:gd name="T14" fmla="*/ 72 w 155"/>
                      <a:gd name="T15" fmla="*/ 87 h 261"/>
                      <a:gd name="T16" fmla="*/ 69 w 155"/>
                      <a:gd name="T17" fmla="*/ 94 h 261"/>
                      <a:gd name="T18" fmla="*/ 66 w 155"/>
                      <a:gd name="T19" fmla="*/ 102 h 261"/>
                      <a:gd name="T20" fmla="*/ 60 w 155"/>
                      <a:gd name="T21" fmla="*/ 104 h 261"/>
                      <a:gd name="T22" fmla="*/ 54 w 155"/>
                      <a:gd name="T23" fmla="*/ 106 h 261"/>
                      <a:gd name="T24" fmla="*/ 54 w 155"/>
                      <a:gd name="T25" fmla="*/ 112 h 261"/>
                      <a:gd name="T26" fmla="*/ 55 w 155"/>
                      <a:gd name="T27" fmla="*/ 116 h 261"/>
                      <a:gd name="T28" fmla="*/ 43 w 155"/>
                      <a:gd name="T29" fmla="*/ 131 h 261"/>
                      <a:gd name="T30" fmla="*/ 11 w 155"/>
                      <a:gd name="T31" fmla="*/ 112 h 261"/>
                      <a:gd name="T32" fmla="*/ 10 w 155"/>
                      <a:gd name="T33" fmla="*/ 76 h 261"/>
                      <a:gd name="T34" fmla="*/ 6 w 155"/>
                      <a:gd name="T35" fmla="*/ 65 h 261"/>
                      <a:gd name="T36" fmla="*/ 3 w 155"/>
                      <a:gd name="T37" fmla="*/ 58 h 261"/>
                      <a:gd name="T38" fmla="*/ 1 w 155"/>
                      <a:gd name="T39" fmla="*/ 47 h 261"/>
                      <a:gd name="T40" fmla="*/ 0 w 155"/>
                      <a:gd name="T41" fmla="*/ 39 h 261"/>
                      <a:gd name="T42" fmla="*/ 0 w 155"/>
                      <a:gd name="T43" fmla="*/ 31 h 261"/>
                      <a:gd name="T44" fmla="*/ 1 w 155"/>
                      <a:gd name="T45" fmla="*/ 23 h 261"/>
                      <a:gd name="T46" fmla="*/ 3 w 155"/>
                      <a:gd name="T47" fmla="*/ 16 h 261"/>
                      <a:gd name="T48" fmla="*/ 6 w 155"/>
                      <a:gd name="T49" fmla="*/ 11 h 261"/>
                      <a:gd name="T50" fmla="*/ 11 w 155"/>
                      <a:gd name="T51" fmla="*/ 7 h 261"/>
                      <a:gd name="T52" fmla="*/ 16 w 155"/>
                      <a:gd name="T53" fmla="*/ 4 h 261"/>
                      <a:gd name="T54" fmla="*/ 23 w 155"/>
                      <a:gd name="T55" fmla="*/ 2 h 261"/>
                      <a:gd name="T56" fmla="*/ 30 w 155"/>
                      <a:gd name="T57" fmla="*/ 1 h 261"/>
                      <a:gd name="T58" fmla="*/ 39 w 155"/>
                      <a:gd name="T59" fmla="*/ 0 h 261"/>
                      <a:gd name="T60" fmla="*/ 48 w 155"/>
                      <a:gd name="T61" fmla="*/ 1 h 261"/>
                      <a:gd name="T62" fmla="*/ 57 w 155"/>
                      <a:gd name="T63" fmla="*/ 4 h 261"/>
                      <a:gd name="T64" fmla="*/ 63 w 155"/>
                      <a:gd name="T65" fmla="*/ 7 h 261"/>
                      <a:gd name="T66" fmla="*/ 68 w 155"/>
                      <a:gd name="T67" fmla="*/ 11 h 261"/>
                      <a:gd name="T68" fmla="*/ 72 w 155"/>
                      <a:gd name="T69" fmla="*/ 17 h 261"/>
                      <a:gd name="T70" fmla="*/ 74 w 155"/>
                      <a:gd name="T71" fmla="*/ 24 h 2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5" h="261">
                        <a:moveTo>
                          <a:pt x="149" y="47"/>
                        </a:moveTo>
                        <a:lnTo>
                          <a:pt x="153" y="74"/>
                        </a:lnTo>
                        <a:lnTo>
                          <a:pt x="154" y="83"/>
                        </a:lnTo>
                        <a:lnTo>
                          <a:pt x="149" y="93"/>
                        </a:lnTo>
                        <a:lnTo>
                          <a:pt x="155" y="113"/>
                        </a:lnTo>
                        <a:lnTo>
                          <a:pt x="151" y="144"/>
                        </a:lnTo>
                        <a:lnTo>
                          <a:pt x="148" y="159"/>
                        </a:lnTo>
                        <a:lnTo>
                          <a:pt x="144" y="174"/>
                        </a:lnTo>
                        <a:lnTo>
                          <a:pt x="139" y="188"/>
                        </a:lnTo>
                        <a:lnTo>
                          <a:pt x="133" y="204"/>
                        </a:lnTo>
                        <a:lnTo>
                          <a:pt x="121" y="207"/>
                        </a:lnTo>
                        <a:lnTo>
                          <a:pt x="109" y="211"/>
                        </a:lnTo>
                        <a:lnTo>
                          <a:pt x="109" y="223"/>
                        </a:lnTo>
                        <a:lnTo>
                          <a:pt x="110" y="231"/>
                        </a:lnTo>
                        <a:lnTo>
                          <a:pt x="86" y="261"/>
                        </a:lnTo>
                        <a:lnTo>
                          <a:pt x="23" y="223"/>
                        </a:lnTo>
                        <a:lnTo>
                          <a:pt x="20" y="151"/>
                        </a:lnTo>
                        <a:lnTo>
                          <a:pt x="12" y="130"/>
                        </a:lnTo>
                        <a:lnTo>
                          <a:pt x="7" y="115"/>
                        </a:lnTo>
                        <a:lnTo>
                          <a:pt x="2" y="94"/>
                        </a:lnTo>
                        <a:lnTo>
                          <a:pt x="0" y="77"/>
                        </a:lnTo>
                        <a:lnTo>
                          <a:pt x="1" y="62"/>
                        </a:lnTo>
                        <a:lnTo>
                          <a:pt x="3" y="45"/>
                        </a:lnTo>
                        <a:lnTo>
                          <a:pt x="7" y="32"/>
                        </a:lnTo>
                        <a:lnTo>
                          <a:pt x="13" y="21"/>
                        </a:lnTo>
                        <a:lnTo>
                          <a:pt x="23" y="13"/>
                        </a:lnTo>
                        <a:lnTo>
                          <a:pt x="33" y="8"/>
                        </a:lnTo>
                        <a:lnTo>
                          <a:pt x="47" y="4"/>
                        </a:lnTo>
                        <a:lnTo>
                          <a:pt x="61" y="2"/>
                        </a:lnTo>
                        <a:lnTo>
                          <a:pt x="79" y="0"/>
                        </a:lnTo>
                        <a:lnTo>
                          <a:pt x="96" y="2"/>
                        </a:lnTo>
                        <a:lnTo>
                          <a:pt x="115" y="7"/>
                        </a:lnTo>
                        <a:lnTo>
                          <a:pt x="126" y="14"/>
                        </a:lnTo>
                        <a:lnTo>
                          <a:pt x="137" y="21"/>
                        </a:lnTo>
                        <a:lnTo>
                          <a:pt x="144" y="33"/>
                        </a:lnTo>
                        <a:lnTo>
                          <a:pt x="149" y="47"/>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19" name="Freeform 199"/>
                  <p:cNvSpPr>
                    <a:spLocks/>
                  </p:cNvSpPr>
                  <p:nvPr/>
                </p:nvSpPr>
                <p:spPr bwMode="auto">
                  <a:xfrm>
                    <a:off x="-1120" y="2664"/>
                    <a:ext cx="28" cy="31"/>
                  </a:xfrm>
                  <a:custGeom>
                    <a:avLst/>
                    <a:gdLst>
                      <a:gd name="T0" fmla="*/ 25 w 57"/>
                      <a:gd name="T1" fmla="*/ 2 h 63"/>
                      <a:gd name="T2" fmla="*/ 19 w 57"/>
                      <a:gd name="T3" fmla="*/ 0 h 63"/>
                      <a:gd name="T4" fmla="*/ 10 w 57"/>
                      <a:gd name="T5" fmla="*/ 0 h 63"/>
                      <a:gd name="T6" fmla="*/ 4 w 57"/>
                      <a:gd name="T7" fmla="*/ 2 h 63"/>
                      <a:gd name="T8" fmla="*/ 2 w 57"/>
                      <a:gd name="T9" fmla="*/ 3 h 63"/>
                      <a:gd name="T10" fmla="*/ 2 w 57"/>
                      <a:gd name="T11" fmla="*/ 5 h 63"/>
                      <a:gd name="T12" fmla="*/ 0 w 57"/>
                      <a:gd name="T13" fmla="*/ 6 h 63"/>
                      <a:gd name="T14" fmla="*/ 13 w 57"/>
                      <a:gd name="T15" fmla="*/ 7 h 63"/>
                      <a:gd name="T16" fmla="*/ 11 w 57"/>
                      <a:gd name="T17" fmla="*/ 8 h 63"/>
                      <a:gd name="T18" fmla="*/ 4 w 57"/>
                      <a:gd name="T19" fmla="*/ 9 h 63"/>
                      <a:gd name="T20" fmla="*/ 19 w 57"/>
                      <a:gd name="T21" fmla="*/ 9 h 63"/>
                      <a:gd name="T22" fmla="*/ 23 w 57"/>
                      <a:gd name="T23" fmla="*/ 9 h 63"/>
                      <a:gd name="T24" fmla="*/ 26 w 57"/>
                      <a:gd name="T25" fmla="*/ 25 h 63"/>
                      <a:gd name="T26" fmla="*/ 24 w 57"/>
                      <a:gd name="T27" fmla="*/ 29 h 63"/>
                      <a:gd name="T28" fmla="*/ 23 w 57"/>
                      <a:gd name="T29" fmla="*/ 31 h 63"/>
                      <a:gd name="T30" fmla="*/ 28 w 57"/>
                      <a:gd name="T31" fmla="*/ 27 h 63"/>
                      <a:gd name="T32" fmla="*/ 28 w 57"/>
                      <a:gd name="T33" fmla="*/ 27 h 63"/>
                      <a:gd name="T34" fmla="*/ 25 w 57"/>
                      <a:gd name="T35" fmla="*/ 7 h 63"/>
                      <a:gd name="T36" fmla="*/ 25 w 57"/>
                      <a:gd name="T37" fmla="*/ 2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7" h="63">
                        <a:moveTo>
                          <a:pt x="50" y="4"/>
                        </a:moveTo>
                        <a:lnTo>
                          <a:pt x="38" y="1"/>
                        </a:lnTo>
                        <a:lnTo>
                          <a:pt x="21" y="0"/>
                        </a:lnTo>
                        <a:lnTo>
                          <a:pt x="9" y="4"/>
                        </a:lnTo>
                        <a:lnTo>
                          <a:pt x="5" y="6"/>
                        </a:lnTo>
                        <a:lnTo>
                          <a:pt x="4" y="11"/>
                        </a:lnTo>
                        <a:lnTo>
                          <a:pt x="0" y="13"/>
                        </a:lnTo>
                        <a:lnTo>
                          <a:pt x="26" y="15"/>
                        </a:lnTo>
                        <a:lnTo>
                          <a:pt x="22" y="17"/>
                        </a:lnTo>
                        <a:lnTo>
                          <a:pt x="9" y="18"/>
                        </a:lnTo>
                        <a:lnTo>
                          <a:pt x="38" y="18"/>
                        </a:lnTo>
                        <a:lnTo>
                          <a:pt x="47" y="18"/>
                        </a:lnTo>
                        <a:lnTo>
                          <a:pt x="52" y="51"/>
                        </a:lnTo>
                        <a:lnTo>
                          <a:pt x="48" y="58"/>
                        </a:lnTo>
                        <a:lnTo>
                          <a:pt x="47" y="63"/>
                        </a:lnTo>
                        <a:lnTo>
                          <a:pt x="57" y="54"/>
                        </a:lnTo>
                        <a:lnTo>
                          <a:pt x="51" y="15"/>
                        </a:lnTo>
                        <a:lnTo>
                          <a:pt x="50" y="4"/>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20" name="Freeform 200"/>
                  <p:cNvSpPr>
                    <a:spLocks/>
                  </p:cNvSpPr>
                  <p:nvPr/>
                </p:nvSpPr>
                <p:spPr bwMode="auto">
                  <a:xfrm>
                    <a:off x="-1087" y="2665"/>
                    <a:ext cx="15" cy="10"/>
                  </a:xfrm>
                  <a:custGeom>
                    <a:avLst/>
                    <a:gdLst>
                      <a:gd name="T0" fmla="*/ 2 w 32"/>
                      <a:gd name="T1" fmla="*/ 2 h 21"/>
                      <a:gd name="T2" fmla="*/ 9 w 32"/>
                      <a:gd name="T3" fmla="*/ 0 h 21"/>
                      <a:gd name="T4" fmla="*/ 14 w 32"/>
                      <a:gd name="T5" fmla="*/ 0 h 21"/>
                      <a:gd name="T6" fmla="*/ 14 w 32"/>
                      <a:gd name="T7" fmla="*/ 4 h 21"/>
                      <a:gd name="T8" fmla="*/ 15 w 32"/>
                      <a:gd name="T9" fmla="*/ 7 h 21"/>
                      <a:gd name="T10" fmla="*/ 8 w 32"/>
                      <a:gd name="T11" fmla="*/ 7 h 21"/>
                      <a:gd name="T12" fmla="*/ 5 w 32"/>
                      <a:gd name="T13" fmla="*/ 7 h 21"/>
                      <a:gd name="T14" fmla="*/ 10 w 32"/>
                      <a:gd name="T15" fmla="*/ 9 h 21"/>
                      <a:gd name="T16" fmla="*/ 14 w 32"/>
                      <a:gd name="T17" fmla="*/ 10 h 21"/>
                      <a:gd name="T18" fmla="*/ 3 w 32"/>
                      <a:gd name="T19" fmla="*/ 9 h 21"/>
                      <a:gd name="T20" fmla="*/ 0 w 32"/>
                      <a:gd name="T21" fmla="*/ 8 h 21"/>
                      <a:gd name="T22" fmla="*/ 2 w 32"/>
                      <a:gd name="T23" fmla="*/ 2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 h="21">
                        <a:moveTo>
                          <a:pt x="4" y="4"/>
                        </a:moveTo>
                        <a:lnTo>
                          <a:pt x="20" y="0"/>
                        </a:lnTo>
                        <a:lnTo>
                          <a:pt x="30" y="0"/>
                        </a:lnTo>
                        <a:lnTo>
                          <a:pt x="29" y="9"/>
                        </a:lnTo>
                        <a:lnTo>
                          <a:pt x="32" y="15"/>
                        </a:lnTo>
                        <a:lnTo>
                          <a:pt x="18" y="15"/>
                        </a:lnTo>
                        <a:lnTo>
                          <a:pt x="10" y="15"/>
                        </a:lnTo>
                        <a:lnTo>
                          <a:pt x="22" y="18"/>
                        </a:lnTo>
                        <a:lnTo>
                          <a:pt x="29" y="21"/>
                        </a:lnTo>
                        <a:lnTo>
                          <a:pt x="6" y="18"/>
                        </a:lnTo>
                        <a:lnTo>
                          <a:pt x="0" y="17"/>
                        </a:lnTo>
                        <a:lnTo>
                          <a:pt x="4" y="4"/>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21" name="Freeform 201"/>
                  <p:cNvSpPr>
                    <a:spLocks/>
                  </p:cNvSpPr>
                  <p:nvPr/>
                </p:nvSpPr>
                <p:spPr bwMode="auto">
                  <a:xfrm>
                    <a:off x="-1137" y="2691"/>
                    <a:ext cx="39" cy="40"/>
                  </a:xfrm>
                  <a:custGeom>
                    <a:avLst/>
                    <a:gdLst>
                      <a:gd name="T0" fmla="*/ 7 w 79"/>
                      <a:gd name="T1" fmla="*/ 11 h 81"/>
                      <a:gd name="T2" fmla="*/ 10 w 79"/>
                      <a:gd name="T3" fmla="*/ 20 h 81"/>
                      <a:gd name="T4" fmla="*/ 39 w 79"/>
                      <a:gd name="T5" fmla="*/ 35 h 81"/>
                      <a:gd name="T6" fmla="*/ 24 w 79"/>
                      <a:gd name="T7" fmla="*/ 31 h 81"/>
                      <a:gd name="T8" fmla="*/ 17 w 79"/>
                      <a:gd name="T9" fmla="*/ 29 h 81"/>
                      <a:gd name="T10" fmla="*/ 10 w 79"/>
                      <a:gd name="T11" fmla="*/ 31 h 81"/>
                      <a:gd name="T12" fmla="*/ 4 w 79"/>
                      <a:gd name="T13" fmla="*/ 33 h 81"/>
                      <a:gd name="T14" fmla="*/ 1 w 79"/>
                      <a:gd name="T15" fmla="*/ 40 h 81"/>
                      <a:gd name="T16" fmla="*/ 0 w 79"/>
                      <a:gd name="T17" fmla="*/ 12 h 81"/>
                      <a:gd name="T18" fmla="*/ 1 w 79"/>
                      <a:gd name="T19" fmla="*/ 6 h 81"/>
                      <a:gd name="T20" fmla="*/ 5 w 79"/>
                      <a:gd name="T21" fmla="*/ 0 h 81"/>
                      <a:gd name="T22" fmla="*/ 7 w 79"/>
                      <a:gd name="T23" fmla="*/ 11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 h="81">
                        <a:moveTo>
                          <a:pt x="14" y="22"/>
                        </a:moveTo>
                        <a:lnTo>
                          <a:pt x="21" y="41"/>
                        </a:lnTo>
                        <a:lnTo>
                          <a:pt x="79" y="70"/>
                        </a:lnTo>
                        <a:lnTo>
                          <a:pt x="49" y="63"/>
                        </a:lnTo>
                        <a:lnTo>
                          <a:pt x="35" y="59"/>
                        </a:lnTo>
                        <a:lnTo>
                          <a:pt x="20" y="62"/>
                        </a:lnTo>
                        <a:lnTo>
                          <a:pt x="8" y="66"/>
                        </a:lnTo>
                        <a:lnTo>
                          <a:pt x="2" y="81"/>
                        </a:lnTo>
                        <a:lnTo>
                          <a:pt x="0" y="24"/>
                        </a:lnTo>
                        <a:lnTo>
                          <a:pt x="3" y="12"/>
                        </a:lnTo>
                        <a:lnTo>
                          <a:pt x="11" y="0"/>
                        </a:lnTo>
                        <a:lnTo>
                          <a:pt x="14" y="22"/>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3317" name="Freeform 202"/>
                <p:cNvSpPr>
                  <a:spLocks/>
                </p:cNvSpPr>
                <p:nvPr/>
              </p:nvSpPr>
              <p:spPr bwMode="auto">
                <a:xfrm>
                  <a:off x="-1152" y="2614"/>
                  <a:ext cx="84" cy="94"/>
                </a:xfrm>
                <a:custGeom>
                  <a:avLst/>
                  <a:gdLst>
                    <a:gd name="T0" fmla="*/ 69 w 169"/>
                    <a:gd name="T1" fmla="*/ 8 h 189"/>
                    <a:gd name="T2" fmla="*/ 62 w 169"/>
                    <a:gd name="T3" fmla="*/ 4 h 189"/>
                    <a:gd name="T4" fmla="*/ 56 w 169"/>
                    <a:gd name="T5" fmla="*/ 2 h 189"/>
                    <a:gd name="T6" fmla="*/ 46 w 169"/>
                    <a:gd name="T7" fmla="*/ 0 h 189"/>
                    <a:gd name="T8" fmla="*/ 38 w 169"/>
                    <a:gd name="T9" fmla="*/ 0 h 189"/>
                    <a:gd name="T10" fmla="*/ 31 w 169"/>
                    <a:gd name="T11" fmla="*/ 0 h 189"/>
                    <a:gd name="T12" fmla="*/ 23 w 169"/>
                    <a:gd name="T13" fmla="*/ 2 h 189"/>
                    <a:gd name="T14" fmla="*/ 17 w 169"/>
                    <a:gd name="T15" fmla="*/ 2 h 189"/>
                    <a:gd name="T16" fmla="*/ 12 w 169"/>
                    <a:gd name="T17" fmla="*/ 3 h 189"/>
                    <a:gd name="T18" fmla="*/ 7 w 169"/>
                    <a:gd name="T19" fmla="*/ 8 h 189"/>
                    <a:gd name="T20" fmla="*/ 4 w 169"/>
                    <a:gd name="T21" fmla="*/ 13 h 189"/>
                    <a:gd name="T22" fmla="*/ 3 w 169"/>
                    <a:gd name="T23" fmla="*/ 20 h 189"/>
                    <a:gd name="T24" fmla="*/ 2 w 169"/>
                    <a:gd name="T25" fmla="*/ 29 h 189"/>
                    <a:gd name="T26" fmla="*/ 0 w 169"/>
                    <a:gd name="T27" fmla="*/ 41 h 189"/>
                    <a:gd name="T28" fmla="*/ 1 w 169"/>
                    <a:gd name="T29" fmla="*/ 52 h 189"/>
                    <a:gd name="T30" fmla="*/ 4 w 169"/>
                    <a:gd name="T31" fmla="*/ 62 h 189"/>
                    <a:gd name="T32" fmla="*/ 5 w 169"/>
                    <a:gd name="T33" fmla="*/ 71 h 189"/>
                    <a:gd name="T34" fmla="*/ 8 w 169"/>
                    <a:gd name="T35" fmla="*/ 77 h 189"/>
                    <a:gd name="T36" fmla="*/ 10 w 169"/>
                    <a:gd name="T37" fmla="*/ 83 h 189"/>
                    <a:gd name="T38" fmla="*/ 13 w 169"/>
                    <a:gd name="T39" fmla="*/ 88 h 189"/>
                    <a:gd name="T40" fmla="*/ 16 w 169"/>
                    <a:gd name="T41" fmla="*/ 94 h 189"/>
                    <a:gd name="T42" fmla="*/ 19 w 169"/>
                    <a:gd name="T43" fmla="*/ 94 h 189"/>
                    <a:gd name="T44" fmla="*/ 17 w 169"/>
                    <a:gd name="T45" fmla="*/ 86 h 189"/>
                    <a:gd name="T46" fmla="*/ 19 w 169"/>
                    <a:gd name="T47" fmla="*/ 80 h 189"/>
                    <a:gd name="T48" fmla="*/ 20 w 169"/>
                    <a:gd name="T49" fmla="*/ 77 h 189"/>
                    <a:gd name="T50" fmla="*/ 19 w 169"/>
                    <a:gd name="T51" fmla="*/ 71 h 189"/>
                    <a:gd name="T52" fmla="*/ 17 w 169"/>
                    <a:gd name="T53" fmla="*/ 62 h 189"/>
                    <a:gd name="T54" fmla="*/ 20 w 169"/>
                    <a:gd name="T55" fmla="*/ 59 h 189"/>
                    <a:gd name="T56" fmla="*/ 23 w 169"/>
                    <a:gd name="T57" fmla="*/ 64 h 189"/>
                    <a:gd name="T58" fmla="*/ 26 w 169"/>
                    <a:gd name="T59" fmla="*/ 69 h 189"/>
                    <a:gd name="T60" fmla="*/ 26 w 169"/>
                    <a:gd name="T61" fmla="*/ 59 h 189"/>
                    <a:gd name="T62" fmla="*/ 28 w 169"/>
                    <a:gd name="T63" fmla="*/ 48 h 189"/>
                    <a:gd name="T64" fmla="*/ 28 w 169"/>
                    <a:gd name="T65" fmla="*/ 36 h 189"/>
                    <a:gd name="T66" fmla="*/ 28 w 169"/>
                    <a:gd name="T67" fmla="*/ 29 h 189"/>
                    <a:gd name="T68" fmla="*/ 25 w 169"/>
                    <a:gd name="T69" fmla="*/ 26 h 189"/>
                    <a:gd name="T70" fmla="*/ 31 w 169"/>
                    <a:gd name="T71" fmla="*/ 28 h 189"/>
                    <a:gd name="T72" fmla="*/ 36 w 169"/>
                    <a:gd name="T73" fmla="*/ 30 h 189"/>
                    <a:gd name="T74" fmla="*/ 40 w 169"/>
                    <a:gd name="T75" fmla="*/ 31 h 189"/>
                    <a:gd name="T76" fmla="*/ 48 w 169"/>
                    <a:gd name="T77" fmla="*/ 32 h 189"/>
                    <a:gd name="T78" fmla="*/ 53 w 169"/>
                    <a:gd name="T79" fmla="*/ 34 h 189"/>
                    <a:gd name="T80" fmla="*/ 46 w 169"/>
                    <a:gd name="T81" fmla="*/ 30 h 189"/>
                    <a:gd name="T82" fmla="*/ 50 w 169"/>
                    <a:gd name="T83" fmla="*/ 30 h 189"/>
                    <a:gd name="T84" fmla="*/ 60 w 169"/>
                    <a:gd name="T85" fmla="*/ 30 h 189"/>
                    <a:gd name="T86" fmla="*/ 67 w 169"/>
                    <a:gd name="T87" fmla="*/ 29 h 189"/>
                    <a:gd name="T88" fmla="*/ 76 w 169"/>
                    <a:gd name="T89" fmla="*/ 29 h 189"/>
                    <a:gd name="T90" fmla="*/ 79 w 169"/>
                    <a:gd name="T91" fmla="*/ 35 h 189"/>
                    <a:gd name="T92" fmla="*/ 80 w 169"/>
                    <a:gd name="T93" fmla="*/ 43 h 189"/>
                    <a:gd name="T94" fmla="*/ 82 w 169"/>
                    <a:gd name="T95" fmla="*/ 34 h 189"/>
                    <a:gd name="T96" fmla="*/ 84 w 169"/>
                    <a:gd name="T97" fmla="*/ 23 h 189"/>
                    <a:gd name="T98" fmla="*/ 80 w 169"/>
                    <a:gd name="T99" fmla="*/ 16 h 189"/>
                    <a:gd name="T100" fmla="*/ 75 w 169"/>
                    <a:gd name="T101" fmla="*/ 11 h 189"/>
                    <a:gd name="T102" fmla="*/ 69 w 169"/>
                    <a:gd name="T103" fmla="*/ 8 h 18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9" h="189">
                      <a:moveTo>
                        <a:pt x="139" y="16"/>
                      </a:moveTo>
                      <a:lnTo>
                        <a:pt x="124" y="9"/>
                      </a:lnTo>
                      <a:lnTo>
                        <a:pt x="112" y="5"/>
                      </a:lnTo>
                      <a:lnTo>
                        <a:pt x="92" y="0"/>
                      </a:lnTo>
                      <a:lnTo>
                        <a:pt x="77" y="0"/>
                      </a:lnTo>
                      <a:lnTo>
                        <a:pt x="62" y="0"/>
                      </a:lnTo>
                      <a:lnTo>
                        <a:pt x="46" y="4"/>
                      </a:lnTo>
                      <a:lnTo>
                        <a:pt x="35" y="4"/>
                      </a:lnTo>
                      <a:lnTo>
                        <a:pt x="24" y="7"/>
                      </a:lnTo>
                      <a:lnTo>
                        <a:pt x="15" y="16"/>
                      </a:lnTo>
                      <a:lnTo>
                        <a:pt x="8" y="26"/>
                      </a:lnTo>
                      <a:lnTo>
                        <a:pt x="6" y="40"/>
                      </a:lnTo>
                      <a:lnTo>
                        <a:pt x="4" y="58"/>
                      </a:lnTo>
                      <a:lnTo>
                        <a:pt x="0" y="83"/>
                      </a:lnTo>
                      <a:lnTo>
                        <a:pt x="3" y="105"/>
                      </a:lnTo>
                      <a:lnTo>
                        <a:pt x="8" y="124"/>
                      </a:lnTo>
                      <a:lnTo>
                        <a:pt x="11" y="142"/>
                      </a:lnTo>
                      <a:lnTo>
                        <a:pt x="16" y="154"/>
                      </a:lnTo>
                      <a:lnTo>
                        <a:pt x="21" y="166"/>
                      </a:lnTo>
                      <a:lnTo>
                        <a:pt x="26" y="177"/>
                      </a:lnTo>
                      <a:lnTo>
                        <a:pt x="32" y="189"/>
                      </a:lnTo>
                      <a:lnTo>
                        <a:pt x="38" y="189"/>
                      </a:lnTo>
                      <a:lnTo>
                        <a:pt x="35" y="172"/>
                      </a:lnTo>
                      <a:lnTo>
                        <a:pt x="39" y="161"/>
                      </a:lnTo>
                      <a:lnTo>
                        <a:pt x="41" y="154"/>
                      </a:lnTo>
                      <a:lnTo>
                        <a:pt x="38" y="143"/>
                      </a:lnTo>
                      <a:lnTo>
                        <a:pt x="35" y="124"/>
                      </a:lnTo>
                      <a:lnTo>
                        <a:pt x="40" y="119"/>
                      </a:lnTo>
                      <a:lnTo>
                        <a:pt x="47" y="129"/>
                      </a:lnTo>
                      <a:lnTo>
                        <a:pt x="53" y="139"/>
                      </a:lnTo>
                      <a:lnTo>
                        <a:pt x="52" y="119"/>
                      </a:lnTo>
                      <a:lnTo>
                        <a:pt x="56" y="96"/>
                      </a:lnTo>
                      <a:lnTo>
                        <a:pt x="56" y="72"/>
                      </a:lnTo>
                      <a:lnTo>
                        <a:pt x="57" y="59"/>
                      </a:lnTo>
                      <a:lnTo>
                        <a:pt x="51" y="53"/>
                      </a:lnTo>
                      <a:lnTo>
                        <a:pt x="63" y="57"/>
                      </a:lnTo>
                      <a:lnTo>
                        <a:pt x="73" y="60"/>
                      </a:lnTo>
                      <a:lnTo>
                        <a:pt x="81" y="62"/>
                      </a:lnTo>
                      <a:lnTo>
                        <a:pt x="97" y="64"/>
                      </a:lnTo>
                      <a:lnTo>
                        <a:pt x="107" y="68"/>
                      </a:lnTo>
                      <a:lnTo>
                        <a:pt x="93" y="60"/>
                      </a:lnTo>
                      <a:lnTo>
                        <a:pt x="101" y="60"/>
                      </a:lnTo>
                      <a:lnTo>
                        <a:pt x="121" y="60"/>
                      </a:lnTo>
                      <a:lnTo>
                        <a:pt x="135" y="58"/>
                      </a:lnTo>
                      <a:lnTo>
                        <a:pt x="153" y="59"/>
                      </a:lnTo>
                      <a:lnTo>
                        <a:pt x="158" y="71"/>
                      </a:lnTo>
                      <a:lnTo>
                        <a:pt x="160" y="86"/>
                      </a:lnTo>
                      <a:lnTo>
                        <a:pt x="164" y="68"/>
                      </a:lnTo>
                      <a:lnTo>
                        <a:pt x="169" y="47"/>
                      </a:lnTo>
                      <a:lnTo>
                        <a:pt x="160" y="33"/>
                      </a:lnTo>
                      <a:lnTo>
                        <a:pt x="151" y="23"/>
                      </a:lnTo>
                      <a:lnTo>
                        <a:pt x="139" y="1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93245" name="Group 203"/>
            <p:cNvGrpSpPr>
              <a:grpSpLocks/>
            </p:cNvGrpSpPr>
            <p:nvPr/>
          </p:nvGrpSpPr>
          <p:grpSpPr bwMode="auto">
            <a:xfrm>
              <a:off x="-711" y="2701"/>
              <a:ext cx="191" cy="890"/>
              <a:chOff x="-1082" y="2664"/>
              <a:chExt cx="191" cy="890"/>
            </a:xfrm>
          </p:grpSpPr>
          <p:grpSp>
            <p:nvGrpSpPr>
              <p:cNvPr id="93288" name="Group 204"/>
              <p:cNvGrpSpPr>
                <a:grpSpLocks/>
              </p:cNvGrpSpPr>
              <p:nvPr/>
            </p:nvGrpSpPr>
            <p:grpSpPr bwMode="auto">
              <a:xfrm>
                <a:off x="-1033" y="2664"/>
                <a:ext cx="101" cy="214"/>
                <a:chOff x="-1033" y="2664"/>
                <a:chExt cx="101" cy="214"/>
              </a:xfrm>
            </p:grpSpPr>
            <p:sp>
              <p:nvSpPr>
                <p:cNvPr id="93307" name="Freeform 205"/>
                <p:cNvSpPr>
                  <a:spLocks/>
                </p:cNvSpPr>
                <p:nvPr/>
              </p:nvSpPr>
              <p:spPr bwMode="auto">
                <a:xfrm>
                  <a:off x="-1033" y="2664"/>
                  <a:ext cx="101" cy="121"/>
                </a:xfrm>
                <a:custGeom>
                  <a:avLst/>
                  <a:gdLst>
                    <a:gd name="T0" fmla="*/ 58 w 202"/>
                    <a:gd name="T1" fmla="*/ 3 h 242"/>
                    <a:gd name="T2" fmla="*/ 73 w 202"/>
                    <a:gd name="T3" fmla="*/ 8 h 242"/>
                    <a:gd name="T4" fmla="*/ 81 w 202"/>
                    <a:gd name="T5" fmla="*/ 14 h 242"/>
                    <a:gd name="T6" fmla="*/ 86 w 202"/>
                    <a:gd name="T7" fmla="*/ 23 h 242"/>
                    <a:gd name="T8" fmla="*/ 92 w 202"/>
                    <a:gd name="T9" fmla="*/ 39 h 242"/>
                    <a:gd name="T10" fmla="*/ 98 w 202"/>
                    <a:gd name="T11" fmla="*/ 64 h 242"/>
                    <a:gd name="T12" fmla="*/ 101 w 202"/>
                    <a:gd name="T13" fmla="*/ 86 h 242"/>
                    <a:gd name="T14" fmla="*/ 101 w 202"/>
                    <a:gd name="T15" fmla="*/ 95 h 242"/>
                    <a:gd name="T16" fmla="*/ 99 w 202"/>
                    <a:gd name="T17" fmla="*/ 104 h 242"/>
                    <a:gd name="T18" fmla="*/ 98 w 202"/>
                    <a:gd name="T19" fmla="*/ 119 h 242"/>
                    <a:gd name="T20" fmla="*/ 93 w 202"/>
                    <a:gd name="T21" fmla="*/ 119 h 242"/>
                    <a:gd name="T22" fmla="*/ 87 w 202"/>
                    <a:gd name="T23" fmla="*/ 117 h 242"/>
                    <a:gd name="T24" fmla="*/ 81 w 202"/>
                    <a:gd name="T25" fmla="*/ 118 h 242"/>
                    <a:gd name="T26" fmla="*/ 72 w 202"/>
                    <a:gd name="T27" fmla="*/ 120 h 242"/>
                    <a:gd name="T28" fmla="*/ 66 w 202"/>
                    <a:gd name="T29" fmla="*/ 121 h 242"/>
                    <a:gd name="T30" fmla="*/ 66 w 202"/>
                    <a:gd name="T31" fmla="*/ 113 h 242"/>
                    <a:gd name="T32" fmla="*/ 74 w 202"/>
                    <a:gd name="T33" fmla="*/ 96 h 242"/>
                    <a:gd name="T34" fmla="*/ 75 w 202"/>
                    <a:gd name="T35" fmla="*/ 69 h 242"/>
                    <a:gd name="T36" fmla="*/ 74 w 202"/>
                    <a:gd name="T37" fmla="*/ 45 h 242"/>
                    <a:gd name="T38" fmla="*/ 60 w 202"/>
                    <a:gd name="T39" fmla="*/ 30 h 242"/>
                    <a:gd name="T40" fmla="*/ 36 w 202"/>
                    <a:gd name="T41" fmla="*/ 28 h 242"/>
                    <a:gd name="T42" fmla="*/ 24 w 202"/>
                    <a:gd name="T43" fmla="*/ 43 h 242"/>
                    <a:gd name="T44" fmla="*/ 25 w 202"/>
                    <a:gd name="T45" fmla="*/ 94 h 242"/>
                    <a:gd name="T46" fmla="*/ 36 w 202"/>
                    <a:gd name="T47" fmla="*/ 113 h 242"/>
                    <a:gd name="T48" fmla="*/ 36 w 202"/>
                    <a:gd name="T49" fmla="*/ 120 h 242"/>
                    <a:gd name="T50" fmla="*/ 30 w 202"/>
                    <a:gd name="T51" fmla="*/ 120 h 242"/>
                    <a:gd name="T52" fmla="*/ 22 w 202"/>
                    <a:gd name="T53" fmla="*/ 119 h 242"/>
                    <a:gd name="T54" fmla="*/ 16 w 202"/>
                    <a:gd name="T55" fmla="*/ 118 h 242"/>
                    <a:gd name="T56" fmla="*/ 8 w 202"/>
                    <a:gd name="T57" fmla="*/ 121 h 242"/>
                    <a:gd name="T58" fmla="*/ 7 w 202"/>
                    <a:gd name="T59" fmla="*/ 113 h 242"/>
                    <a:gd name="T60" fmla="*/ 3 w 202"/>
                    <a:gd name="T61" fmla="*/ 101 h 242"/>
                    <a:gd name="T62" fmla="*/ 1 w 202"/>
                    <a:gd name="T63" fmla="*/ 89 h 242"/>
                    <a:gd name="T64" fmla="*/ 0 w 202"/>
                    <a:gd name="T65" fmla="*/ 80 h 242"/>
                    <a:gd name="T66" fmla="*/ 1 w 202"/>
                    <a:gd name="T67" fmla="*/ 69 h 242"/>
                    <a:gd name="T68" fmla="*/ 3 w 202"/>
                    <a:gd name="T69" fmla="*/ 62 h 242"/>
                    <a:gd name="T70" fmla="*/ 5 w 202"/>
                    <a:gd name="T71" fmla="*/ 53 h 242"/>
                    <a:gd name="T72" fmla="*/ 7 w 202"/>
                    <a:gd name="T73" fmla="*/ 45 h 242"/>
                    <a:gd name="T74" fmla="*/ 7 w 202"/>
                    <a:gd name="T75" fmla="*/ 39 h 242"/>
                    <a:gd name="T76" fmla="*/ 9 w 202"/>
                    <a:gd name="T77" fmla="*/ 30 h 242"/>
                    <a:gd name="T78" fmla="*/ 11 w 202"/>
                    <a:gd name="T79" fmla="*/ 19 h 242"/>
                    <a:gd name="T80" fmla="*/ 21 w 202"/>
                    <a:gd name="T81" fmla="*/ 9 h 242"/>
                    <a:gd name="T82" fmla="*/ 28 w 202"/>
                    <a:gd name="T83" fmla="*/ 3 h 242"/>
                    <a:gd name="T84" fmla="*/ 39 w 202"/>
                    <a:gd name="T85" fmla="*/ 0 h 242"/>
                    <a:gd name="T86" fmla="*/ 49 w 202"/>
                    <a:gd name="T87" fmla="*/ 0 h 242"/>
                    <a:gd name="T88" fmla="*/ 58 w 202"/>
                    <a:gd name="T89" fmla="*/ 3 h 2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2" h="242">
                      <a:moveTo>
                        <a:pt x="116" y="5"/>
                      </a:moveTo>
                      <a:lnTo>
                        <a:pt x="145" y="15"/>
                      </a:lnTo>
                      <a:lnTo>
                        <a:pt x="161" y="28"/>
                      </a:lnTo>
                      <a:lnTo>
                        <a:pt x="172" y="45"/>
                      </a:lnTo>
                      <a:lnTo>
                        <a:pt x="183" y="78"/>
                      </a:lnTo>
                      <a:lnTo>
                        <a:pt x="195" y="128"/>
                      </a:lnTo>
                      <a:lnTo>
                        <a:pt x="202" y="171"/>
                      </a:lnTo>
                      <a:lnTo>
                        <a:pt x="201" y="190"/>
                      </a:lnTo>
                      <a:lnTo>
                        <a:pt x="197" y="208"/>
                      </a:lnTo>
                      <a:lnTo>
                        <a:pt x="195" y="238"/>
                      </a:lnTo>
                      <a:lnTo>
                        <a:pt x="186" y="237"/>
                      </a:lnTo>
                      <a:lnTo>
                        <a:pt x="174" y="233"/>
                      </a:lnTo>
                      <a:lnTo>
                        <a:pt x="161" y="235"/>
                      </a:lnTo>
                      <a:lnTo>
                        <a:pt x="143" y="239"/>
                      </a:lnTo>
                      <a:lnTo>
                        <a:pt x="132" y="241"/>
                      </a:lnTo>
                      <a:lnTo>
                        <a:pt x="132" y="225"/>
                      </a:lnTo>
                      <a:lnTo>
                        <a:pt x="147" y="191"/>
                      </a:lnTo>
                      <a:lnTo>
                        <a:pt x="150" y="138"/>
                      </a:lnTo>
                      <a:lnTo>
                        <a:pt x="147" y="90"/>
                      </a:lnTo>
                      <a:lnTo>
                        <a:pt x="119" y="60"/>
                      </a:lnTo>
                      <a:lnTo>
                        <a:pt x="71" y="56"/>
                      </a:lnTo>
                      <a:lnTo>
                        <a:pt x="48" y="86"/>
                      </a:lnTo>
                      <a:lnTo>
                        <a:pt x="50" y="187"/>
                      </a:lnTo>
                      <a:lnTo>
                        <a:pt x="71" y="226"/>
                      </a:lnTo>
                      <a:lnTo>
                        <a:pt x="71" y="239"/>
                      </a:lnTo>
                      <a:lnTo>
                        <a:pt x="59" y="239"/>
                      </a:lnTo>
                      <a:lnTo>
                        <a:pt x="44" y="237"/>
                      </a:lnTo>
                      <a:lnTo>
                        <a:pt x="31" y="236"/>
                      </a:lnTo>
                      <a:lnTo>
                        <a:pt x="15" y="242"/>
                      </a:lnTo>
                      <a:lnTo>
                        <a:pt x="13" y="225"/>
                      </a:lnTo>
                      <a:lnTo>
                        <a:pt x="5" y="201"/>
                      </a:lnTo>
                      <a:lnTo>
                        <a:pt x="1" y="178"/>
                      </a:lnTo>
                      <a:lnTo>
                        <a:pt x="0" y="160"/>
                      </a:lnTo>
                      <a:lnTo>
                        <a:pt x="1" y="138"/>
                      </a:lnTo>
                      <a:lnTo>
                        <a:pt x="5" y="123"/>
                      </a:lnTo>
                      <a:lnTo>
                        <a:pt x="9" y="106"/>
                      </a:lnTo>
                      <a:lnTo>
                        <a:pt x="13" y="89"/>
                      </a:lnTo>
                      <a:lnTo>
                        <a:pt x="13" y="77"/>
                      </a:lnTo>
                      <a:lnTo>
                        <a:pt x="17" y="59"/>
                      </a:lnTo>
                      <a:lnTo>
                        <a:pt x="21" y="38"/>
                      </a:lnTo>
                      <a:lnTo>
                        <a:pt x="42" y="18"/>
                      </a:lnTo>
                      <a:lnTo>
                        <a:pt x="56" y="5"/>
                      </a:lnTo>
                      <a:lnTo>
                        <a:pt x="78" y="0"/>
                      </a:lnTo>
                      <a:lnTo>
                        <a:pt x="97" y="0"/>
                      </a:lnTo>
                      <a:lnTo>
                        <a:pt x="11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08" name="Freeform 206"/>
                <p:cNvSpPr>
                  <a:spLocks/>
                </p:cNvSpPr>
                <p:nvPr/>
              </p:nvSpPr>
              <p:spPr bwMode="auto">
                <a:xfrm>
                  <a:off x="-1025" y="2686"/>
                  <a:ext cx="83" cy="192"/>
                </a:xfrm>
                <a:custGeom>
                  <a:avLst/>
                  <a:gdLst>
                    <a:gd name="T0" fmla="*/ 51 w 166"/>
                    <a:gd name="T1" fmla="*/ 2 h 383"/>
                    <a:gd name="T2" fmla="*/ 57 w 166"/>
                    <a:gd name="T3" fmla="*/ 5 h 383"/>
                    <a:gd name="T4" fmla="*/ 63 w 166"/>
                    <a:gd name="T5" fmla="*/ 9 h 383"/>
                    <a:gd name="T6" fmla="*/ 67 w 166"/>
                    <a:gd name="T7" fmla="*/ 16 h 383"/>
                    <a:gd name="T8" fmla="*/ 68 w 166"/>
                    <a:gd name="T9" fmla="*/ 23 h 383"/>
                    <a:gd name="T10" fmla="*/ 70 w 166"/>
                    <a:gd name="T11" fmla="*/ 46 h 383"/>
                    <a:gd name="T12" fmla="*/ 70 w 166"/>
                    <a:gd name="T13" fmla="*/ 56 h 383"/>
                    <a:gd name="T14" fmla="*/ 68 w 166"/>
                    <a:gd name="T15" fmla="*/ 72 h 383"/>
                    <a:gd name="T16" fmla="*/ 65 w 166"/>
                    <a:gd name="T17" fmla="*/ 80 h 383"/>
                    <a:gd name="T18" fmla="*/ 59 w 166"/>
                    <a:gd name="T19" fmla="*/ 91 h 383"/>
                    <a:gd name="T20" fmla="*/ 59 w 166"/>
                    <a:gd name="T21" fmla="*/ 120 h 383"/>
                    <a:gd name="T22" fmla="*/ 83 w 166"/>
                    <a:gd name="T23" fmla="*/ 135 h 383"/>
                    <a:gd name="T24" fmla="*/ 40 w 166"/>
                    <a:gd name="T25" fmla="*/ 192 h 383"/>
                    <a:gd name="T26" fmla="*/ 0 w 166"/>
                    <a:gd name="T27" fmla="*/ 132 h 383"/>
                    <a:gd name="T28" fmla="*/ 29 w 166"/>
                    <a:gd name="T29" fmla="*/ 114 h 383"/>
                    <a:gd name="T30" fmla="*/ 29 w 166"/>
                    <a:gd name="T31" fmla="*/ 91 h 383"/>
                    <a:gd name="T32" fmla="*/ 21 w 166"/>
                    <a:gd name="T33" fmla="*/ 80 h 383"/>
                    <a:gd name="T34" fmla="*/ 18 w 166"/>
                    <a:gd name="T35" fmla="*/ 72 h 383"/>
                    <a:gd name="T36" fmla="*/ 16 w 166"/>
                    <a:gd name="T37" fmla="*/ 63 h 383"/>
                    <a:gd name="T38" fmla="*/ 15 w 166"/>
                    <a:gd name="T39" fmla="*/ 51 h 383"/>
                    <a:gd name="T40" fmla="*/ 15 w 166"/>
                    <a:gd name="T41" fmla="*/ 43 h 383"/>
                    <a:gd name="T42" fmla="*/ 15 w 166"/>
                    <a:gd name="T43" fmla="*/ 31 h 383"/>
                    <a:gd name="T44" fmla="*/ 15 w 166"/>
                    <a:gd name="T45" fmla="*/ 24 h 383"/>
                    <a:gd name="T46" fmla="*/ 17 w 166"/>
                    <a:gd name="T47" fmla="*/ 15 h 383"/>
                    <a:gd name="T48" fmla="*/ 22 w 166"/>
                    <a:gd name="T49" fmla="*/ 8 h 383"/>
                    <a:gd name="T50" fmla="*/ 29 w 166"/>
                    <a:gd name="T51" fmla="*/ 3 h 383"/>
                    <a:gd name="T52" fmla="*/ 35 w 166"/>
                    <a:gd name="T53" fmla="*/ 1 h 383"/>
                    <a:gd name="T54" fmla="*/ 42 w 166"/>
                    <a:gd name="T55" fmla="*/ 0 h 383"/>
                    <a:gd name="T56" fmla="*/ 51 w 166"/>
                    <a:gd name="T57" fmla="*/ 2 h 3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6" h="383">
                      <a:moveTo>
                        <a:pt x="102" y="3"/>
                      </a:moveTo>
                      <a:lnTo>
                        <a:pt x="114" y="9"/>
                      </a:lnTo>
                      <a:lnTo>
                        <a:pt x="125" y="18"/>
                      </a:lnTo>
                      <a:lnTo>
                        <a:pt x="134" y="31"/>
                      </a:lnTo>
                      <a:lnTo>
                        <a:pt x="136" y="45"/>
                      </a:lnTo>
                      <a:lnTo>
                        <a:pt x="140" y="92"/>
                      </a:lnTo>
                      <a:lnTo>
                        <a:pt x="140" y="112"/>
                      </a:lnTo>
                      <a:lnTo>
                        <a:pt x="135" y="143"/>
                      </a:lnTo>
                      <a:lnTo>
                        <a:pt x="129" y="160"/>
                      </a:lnTo>
                      <a:lnTo>
                        <a:pt x="118" y="181"/>
                      </a:lnTo>
                      <a:lnTo>
                        <a:pt x="118" y="239"/>
                      </a:lnTo>
                      <a:lnTo>
                        <a:pt x="166" y="270"/>
                      </a:lnTo>
                      <a:lnTo>
                        <a:pt x="80" y="383"/>
                      </a:lnTo>
                      <a:lnTo>
                        <a:pt x="0" y="263"/>
                      </a:lnTo>
                      <a:lnTo>
                        <a:pt x="57" y="227"/>
                      </a:lnTo>
                      <a:lnTo>
                        <a:pt x="57" y="182"/>
                      </a:lnTo>
                      <a:lnTo>
                        <a:pt x="42" y="160"/>
                      </a:lnTo>
                      <a:lnTo>
                        <a:pt x="35" y="144"/>
                      </a:lnTo>
                      <a:lnTo>
                        <a:pt x="31" y="125"/>
                      </a:lnTo>
                      <a:lnTo>
                        <a:pt x="30" y="102"/>
                      </a:lnTo>
                      <a:lnTo>
                        <a:pt x="30" y="86"/>
                      </a:lnTo>
                      <a:lnTo>
                        <a:pt x="30" y="62"/>
                      </a:lnTo>
                      <a:lnTo>
                        <a:pt x="30" y="47"/>
                      </a:lnTo>
                      <a:lnTo>
                        <a:pt x="34" y="30"/>
                      </a:lnTo>
                      <a:lnTo>
                        <a:pt x="43" y="15"/>
                      </a:lnTo>
                      <a:lnTo>
                        <a:pt x="57" y="6"/>
                      </a:lnTo>
                      <a:lnTo>
                        <a:pt x="69" y="1"/>
                      </a:lnTo>
                      <a:lnTo>
                        <a:pt x="84" y="0"/>
                      </a:lnTo>
                      <a:lnTo>
                        <a:pt x="102" y="3"/>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3289" name="Group 207"/>
              <p:cNvGrpSpPr>
                <a:grpSpLocks/>
              </p:cNvGrpSpPr>
              <p:nvPr/>
            </p:nvGrpSpPr>
            <p:grpSpPr bwMode="auto">
              <a:xfrm>
                <a:off x="-1078" y="3093"/>
                <a:ext cx="157" cy="422"/>
                <a:chOff x="-1078" y="3093"/>
                <a:chExt cx="157" cy="422"/>
              </a:xfrm>
            </p:grpSpPr>
            <p:grpSp>
              <p:nvGrpSpPr>
                <p:cNvPr id="93303" name="Group 208"/>
                <p:cNvGrpSpPr>
                  <a:grpSpLocks/>
                </p:cNvGrpSpPr>
                <p:nvPr/>
              </p:nvGrpSpPr>
              <p:grpSpPr bwMode="auto">
                <a:xfrm>
                  <a:off x="-1078" y="3093"/>
                  <a:ext cx="157" cy="422"/>
                  <a:chOff x="-1078" y="3093"/>
                  <a:chExt cx="157" cy="422"/>
                </a:xfrm>
              </p:grpSpPr>
              <p:sp>
                <p:nvSpPr>
                  <p:cNvPr id="93305" name="Freeform 209"/>
                  <p:cNvSpPr>
                    <a:spLocks/>
                  </p:cNvSpPr>
                  <p:nvPr/>
                </p:nvSpPr>
                <p:spPr bwMode="auto">
                  <a:xfrm>
                    <a:off x="-1034" y="3185"/>
                    <a:ext cx="113" cy="330"/>
                  </a:xfrm>
                  <a:custGeom>
                    <a:avLst/>
                    <a:gdLst>
                      <a:gd name="T0" fmla="*/ 92 w 225"/>
                      <a:gd name="T1" fmla="*/ 7 h 661"/>
                      <a:gd name="T2" fmla="*/ 91 w 225"/>
                      <a:gd name="T3" fmla="*/ 102 h 661"/>
                      <a:gd name="T4" fmla="*/ 92 w 225"/>
                      <a:gd name="T5" fmla="*/ 183 h 661"/>
                      <a:gd name="T6" fmla="*/ 87 w 225"/>
                      <a:gd name="T7" fmla="*/ 260 h 661"/>
                      <a:gd name="T8" fmla="*/ 100 w 225"/>
                      <a:gd name="T9" fmla="*/ 294 h 661"/>
                      <a:gd name="T10" fmla="*/ 110 w 225"/>
                      <a:gd name="T11" fmla="*/ 316 h 661"/>
                      <a:gd name="T12" fmla="*/ 113 w 225"/>
                      <a:gd name="T13" fmla="*/ 323 h 661"/>
                      <a:gd name="T14" fmla="*/ 108 w 225"/>
                      <a:gd name="T15" fmla="*/ 330 h 661"/>
                      <a:gd name="T16" fmla="*/ 88 w 225"/>
                      <a:gd name="T17" fmla="*/ 329 h 661"/>
                      <a:gd name="T18" fmla="*/ 70 w 225"/>
                      <a:gd name="T19" fmla="*/ 285 h 661"/>
                      <a:gd name="T20" fmla="*/ 69 w 225"/>
                      <a:gd name="T21" fmla="*/ 258 h 661"/>
                      <a:gd name="T22" fmla="*/ 56 w 225"/>
                      <a:gd name="T23" fmla="*/ 166 h 661"/>
                      <a:gd name="T24" fmla="*/ 54 w 225"/>
                      <a:gd name="T25" fmla="*/ 145 h 661"/>
                      <a:gd name="T26" fmla="*/ 55 w 225"/>
                      <a:gd name="T27" fmla="*/ 188 h 661"/>
                      <a:gd name="T28" fmla="*/ 49 w 225"/>
                      <a:gd name="T29" fmla="*/ 249 h 661"/>
                      <a:gd name="T30" fmla="*/ 50 w 225"/>
                      <a:gd name="T31" fmla="*/ 277 h 661"/>
                      <a:gd name="T32" fmla="*/ 41 w 225"/>
                      <a:gd name="T33" fmla="*/ 305 h 661"/>
                      <a:gd name="T34" fmla="*/ 29 w 225"/>
                      <a:gd name="T35" fmla="*/ 326 h 661"/>
                      <a:gd name="T36" fmla="*/ 11 w 225"/>
                      <a:gd name="T37" fmla="*/ 327 h 661"/>
                      <a:gd name="T38" fmla="*/ 6 w 225"/>
                      <a:gd name="T39" fmla="*/ 320 h 661"/>
                      <a:gd name="T40" fmla="*/ 25 w 225"/>
                      <a:gd name="T41" fmla="*/ 276 h 661"/>
                      <a:gd name="T42" fmla="*/ 27 w 225"/>
                      <a:gd name="T43" fmla="*/ 255 h 661"/>
                      <a:gd name="T44" fmla="*/ 23 w 225"/>
                      <a:gd name="T45" fmla="*/ 211 h 661"/>
                      <a:gd name="T46" fmla="*/ 16 w 225"/>
                      <a:gd name="T47" fmla="*/ 139 h 661"/>
                      <a:gd name="T48" fmla="*/ 0 w 225"/>
                      <a:gd name="T49" fmla="*/ 0 h 661"/>
                      <a:gd name="T50" fmla="*/ 92 w 225"/>
                      <a:gd name="T51" fmla="*/ 7 h 6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5" h="661">
                        <a:moveTo>
                          <a:pt x="184" y="15"/>
                        </a:moveTo>
                        <a:lnTo>
                          <a:pt x="182" y="205"/>
                        </a:lnTo>
                        <a:lnTo>
                          <a:pt x="183" y="366"/>
                        </a:lnTo>
                        <a:lnTo>
                          <a:pt x="174" y="521"/>
                        </a:lnTo>
                        <a:lnTo>
                          <a:pt x="199" y="588"/>
                        </a:lnTo>
                        <a:lnTo>
                          <a:pt x="219" y="632"/>
                        </a:lnTo>
                        <a:lnTo>
                          <a:pt x="225" y="646"/>
                        </a:lnTo>
                        <a:lnTo>
                          <a:pt x="216" y="661"/>
                        </a:lnTo>
                        <a:lnTo>
                          <a:pt x="176" y="659"/>
                        </a:lnTo>
                        <a:lnTo>
                          <a:pt x="140" y="571"/>
                        </a:lnTo>
                        <a:lnTo>
                          <a:pt x="137" y="516"/>
                        </a:lnTo>
                        <a:lnTo>
                          <a:pt x="111" y="333"/>
                        </a:lnTo>
                        <a:lnTo>
                          <a:pt x="107" y="291"/>
                        </a:lnTo>
                        <a:lnTo>
                          <a:pt x="109" y="376"/>
                        </a:lnTo>
                        <a:lnTo>
                          <a:pt x="97" y="498"/>
                        </a:lnTo>
                        <a:lnTo>
                          <a:pt x="100" y="554"/>
                        </a:lnTo>
                        <a:lnTo>
                          <a:pt x="82" y="611"/>
                        </a:lnTo>
                        <a:lnTo>
                          <a:pt x="58" y="652"/>
                        </a:lnTo>
                        <a:lnTo>
                          <a:pt x="22" y="654"/>
                        </a:lnTo>
                        <a:lnTo>
                          <a:pt x="11" y="640"/>
                        </a:lnTo>
                        <a:lnTo>
                          <a:pt x="50" y="552"/>
                        </a:lnTo>
                        <a:lnTo>
                          <a:pt x="53" y="511"/>
                        </a:lnTo>
                        <a:lnTo>
                          <a:pt x="46" y="423"/>
                        </a:lnTo>
                        <a:lnTo>
                          <a:pt x="32" y="279"/>
                        </a:lnTo>
                        <a:lnTo>
                          <a:pt x="0" y="0"/>
                        </a:lnTo>
                        <a:lnTo>
                          <a:pt x="184" y="15"/>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06" name="Freeform 210"/>
                  <p:cNvSpPr>
                    <a:spLocks/>
                  </p:cNvSpPr>
                  <p:nvPr/>
                </p:nvSpPr>
                <p:spPr bwMode="auto">
                  <a:xfrm>
                    <a:off x="-1078" y="3093"/>
                    <a:ext cx="26" cy="42"/>
                  </a:xfrm>
                  <a:custGeom>
                    <a:avLst/>
                    <a:gdLst>
                      <a:gd name="T0" fmla="*/ 0 w 53"/>
                      <a:gd name="T1" fmla="*/ 0 h 83"/>
                      <a:gd name="T2" fmla="*/ 0 w 53"/>
                      <a:gd name="T3" fmla="*/ 22 h 83"/>
                      <a:gd name="T4" fmla="*/ 26 w 53"/>
                      <a:gd name="T5" fmla="*/ 42 h 83"/>
                      <a:gd name="T6" fmla="*/ 14 w 53"/>
                      <a:gd name="T7" fmla="*/ 3 h 83"/>
                      <a:gd name="T8" fmla="*/ 0 w 53"/>
                      <a:gd name="T9" fmla="*/ 0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83">
                        <a:moveTo>
                          <a:pt x="0" y="0"/>
                        </a:moveTo>
                        <a:lnTo>
                          <a:pt x="0" y="44"/>
                        </a:lnTo>
                        <a:lnTo>
                          <a:pt x="53" y="83"/>
                        </a:lnTo>
                        <a:lnTo>
                          <a:pt x="29" y="6"/>
                        </a:lnTo>
                        <a:lnTo>
                          <a:pt x="0" y="0"/>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3304" name="Freeform 211"/>
                <p:cNvSpPr>
                  <a:spLocks/>
                </p:cNvSpPr>
                <p:nvPr/>
              </p:nvSpPr>
              <p:spPr bwMode="auto">
                <a:xfrm>
                  <a:off x="-988" y="3188"/>
                  <a:ext cx="8" cy="146"/>
                </a:xfrm>
                <a:custGeom>
                  <a:avLst/>
                  <a:gdLst>
                    <a:gd name="T0" fmla="*/ 0 w 17"/>
                    <a:gd name="T1" fmla="*/ 0 h 293"/>
                    <a:gd name="T2" fmla="*/ 0 w 17"/>
                    <a:gd name="T3" fmla="*/ 49 h 293"/>
                    <a:gd name="T4" fmla="*/ 1 w 17"/>
                    <a:gd name="T5" fmla="*/ 77 h 293"/>
                    <a:gd name="T6" fmla="*/ 3 w 17"/>
                    <a:gd name="T7" fmla="*/ 109 h 293"/>
                    <a:gd name="T8" fmla="*/ 8 w 17"/>
                    <a:gd name="T9" fmla="*/ 139 h 293"/>
                    <a:gd name="T10" fmla="*/ 7 w 17"/>
                    <a:gd name="T11" fmla="*/ 146 h 293"/>
                    <a:gd name="T12" fmla="*/ 0 w 17"/>
                    <a:gd name="T13" fmla="*/ 0 h 2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93">
                      <a:moveTo>
                        <a:pt x="0" y="0"/>
                      </a:moveTo>
                      <a:lnTo>
                        <a:pt x="0" y="98"/>
                      </a:lnTo>
                      <a:lnTo>
                        <a:pt x="3" y="155"/>
                      </a:lnTo>
                      <a:lnTo>
                        <a:pt x="7" y="218"/>
                      </a:lnTo>
                      <a:lnTo>
                        <a:pt x="17" y="279"/>
                      </a:lnTo>
                      <a:lnTo>
                        <a:pt x="14" y="293"/>
                      </a:lnTo>
                      <a:lnTo>
                        <a:pt x="0" y="0"/>
                      </a:lnTo>
                      <a:close/>
                    </a:path>
                  </a:pathLst>
                </a:custGeom>
                <a:solidFill>
                  <a:srgbClr val="FF7F7F"/>
                </a:solidFill>
                <a:ln w="7938">
                  <a:solidFill>
                    <a:srgbClr val="FF5F1F"/>
                  </a:solidFill>
                  <a:prstDash val="solid"/>
                  <a:round/>
                  <a:headEnd/>
                  <a:tailEnd/>
                </a:ln>
              </p:spPr>
              <p:txBody>
                <a:bodyPr/>
                <a:lstStyle/>
                <a:p>
                  <a:endParaRPr lang="en-US"/>
                </a:p>
              </p:txBody>
            </p:sp>
          </p:grpSp>
          <p:grpSp>
            <p:nvGrpSpPr>
              <p:cNvPr id="93290" name="Group 212"/>
              <p:cNvGrpSpPr>
                <a:grpSpLocks/>
              </p:cNvGrpSpPr>
              <p:nvPr/>
            </p:nvGrpSpPr>
            <p:grpSpPr bwMode="auto">
              <a:xfrm>
                <a:off x="-1035" y="3461"/>
                <a:ext cx="120" cy="93"/>
                <a:chOff x="-1035" y="3461"/>
                <a:chExt cx="120" cy="93"/>
              </a:xfrm>
            </p:grpSpPr>
            <p:sp>
              <p:nvSpPr>
                <p:cNvPr id="93301" name="Freeform 213"/>
                <p:cNvSpPr>
                  <a:spLocks/>
                </p:cNvSpPr>
                <p:nvPr/>
              </p:nvSpPr>
              <p:spPr bwMode="auto">
                <a:xfrm>
                  <a:off x="-1035" y="3461"/>
                  <a:ext cx="54" cy="88"/>
                </a:xfrm>
                <a:custGeom>
                  <a:avLst/>
                  <a:gdLst>
                    <a:gd name="T0" fmla="*/ 51 w 108"/>
                    <a:gd name="T1" fmla="*/ 0 h 176"/>
                    <a:gd name="T2" fmla="*/ 54 w 108"/>
                    <a:gd name="T3" fmla="*/ 14 h 176"/>
                    <a:gd name="T4" fmla="*/ 54 w 108"/>
                    <a:gd name="T5" fmla="*/ 39 h 176"/>
                    <a:gd name="T6" fmla="*/ 49 w 108"/>
                    <a:gd name="T7" fmla="*/ 30 h 176"/>
                    <a:gd name="T8" fmla="*/ 43 w 108"/>
                    <a:gd name="T9" fmla="*/ 42 h 176"/>
                    <a:gd name="T10" fmla="*/ 41 w 108"/>
                    <a:gd name="T11" fmla="*/ 60 h 176"/>
                    <a:gd name="T12" fmla="*/ 33 w 108"/>
                    <a:gd name="T13" fmla="*/ 77 h 176"/>
                    <a:gd name="T14" fmla="*/ 19 w 108"/>
                    <a:gd name="T15" fmla="*/ 86 h 176"/>
                    <a:gd name="T16" fmla="*/ 9 w 108"/>
                    <a:gd name="T17" fmla="*/ 88 h 176"/>
                    <a:gd name="T18" fmla="*/ 0 w 108"/>
                    <a:gd name="T19" fmla="*/ 86 h 176"/>
                    <a:gd name="T20" fmla="*/ 0 w 108"/>
                    <a:gd name="T21" fmla="*/ 69 h 176"/>
                    <a:gd name="T22" fmla="*/ 7 w 108"/>
                    <a:gd name="T23" fmla="*/ 43 h 176"/>
                    <a:gd name="T24" fmla="*/ 12 w 108"/>
                    <a:gd name="T25" fmla="*/ 50 h 176"/>
                    <a:gd name="T26" fmla="*/ 19 w 108"/>
                    <a:gd name="T27" fmla="*/ 50 h 176"/>
                    <a:gd name="T28" fmla="*/ 30 w 108"/>
                    <a:gd name="T29" fmla="*/ 48 h 176"/>
                    <a:gd name="T30" fmla="*/ 38 w 108"/>
                    <a:gd name="T31" fmla="*/ 37 h 176"/>
                    <a:gd name="T32" fmla="*/ 44 w 108"/>
                    <a:gd name="T33" fmla="*/ 23 h 176"/>
                    <a:gd name="T34" fmla="*/ 51 w 108"/>
                    <a:gd name="T35" fmla="*/ 0 h 1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176">
                      <a:moveTo>
                        <a:pt x="101" y="0"/>
                      </a:moveTo>
                      <a:lnTo>
                        <a:pt x="108" y="27"/>
                      </a:lnTo>
                      <a:lnTo>
                        <a:pt x="108" y="78"/>
                      </a:lnTo>
                      <a:lnTo>
                        <a:pt x="97" y="59"/>
                      </a:lnTo>
                      <a:lnTo>
                        <a:pt x="85" y="84"/>
                      </a:lnTo>
                      <a:lnTo>
                        <a:pt x="82" y="120"/>
                      </a:lnTo>
                      <a:lnTo>
                        <a:pt x="65" y="153"/>
                      </a:lnTo>
                      <a:lnTo>
                        <a:pt x="38" y="171"/>
                      </a:lnTo>
                      <a:lnTo>
                        <a:pt x="18" y="176"/>
                      </a:lnTo>
                      <a:lnTo>
                        <a:pt x="0" y="172"/>
                      </a:lnTo>
                      <a:lnTo>
                        <a:pt x="0" y="137"/>
                      </a:lnTo>
                      <a:lnTo>
                        <a:pt x="14" y="85"/>
                      </a:lnTo>
                      <a:lnTo>
                        <a:pt x="23" y="99"/>
                      </a:lnTo>
                      <a:lnTo>
                        <a:pt x="38" y="99"/>
                      </a:lnTo>
                      <a:lnTo>
                        <a:pt x="60" y="96"/>
                      </a:lnTo>
                      <a:lnTo>
                        <a:pt x="75" y="73"/>
                      </a:lnTo>
                      <a:lnTo>
                        <a:pt x="88" y="46"/>
                      </a:lnTo>
                      <a:lnTo>
                        <a:pt x="101"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02" name="Freeform 214"/>
                <p:cNvSpPr>
                  <a:spLocks/>
                </p:cNvSpPr>
                <p:nvPr/>
              </p:nvSpPr>
              <p:spPr bwMode="auto">
                <a:xfrm>
                  <a:off x="-965" y="3463"/>
                  <a:ext cx="50" cy="91"/>
                </a:xfrm>
                <a:custGeom>
                  <a:avLst/>
                  <a:gdLst>
                    <a:gd name="T0" fmla="*/ 1 w 100"/>
                    <a:gd name="T1" fmla="*/ 0 h 182"/>
                    <a:gd name="T2" fmla="*/ 0 w 100"/>
                    <a:gd name="T3" fmla="*/ 36 h 182"/>
                    <a:gd name="T4" fmla="*/ 3 w 100"/>
                    <a:gd name="T5" fmla="*/ 27 h 182"/>
                    <a:gd name="T6" fmla="*/ 8 w 100"/>
                    <a:gd name="T7" fmla="*/ 39 h 182"/>
                    <a:gd name="T8" fmla="*/ 11 w 100"/>
                    <a:gd name="T9" fmla="*/ 56 h 182"/>
                    <a:gd name="T10" fmla="*/ 16 w 100"/>
                    <a:gd name="T11" fmla="*/ 70 h 182"/>
                    <a:gd name="T12" fmla="*/ 26 w 100"/>
                    <a:gd name="T13" fmla="*/ 82 h 182"/>
                    <a:gd name="T14" fmla="*/ 35 w 100"/>
                    <a:gd name="T15" fmla="*/ 88 h 182"/>
                    <a:gd name="T16" fmla="*/ 44 w 100"/>
                    <a:gd name="T17" fmla="*/ 91 h 182"/>
                    <a:gd name="T18" fmla="*/ 47 w 100"/>
                    <a:gd name="T19" fmla="*/ 87 h 182"/>
                    <a:gd name="T20" fmla="*/ 50 w 100"/>
                    <a:gd name="T21" fmla="*/ 78 h 182"/>
                    <a:gd name="T22" fmla="*/ 50 w 100"/>
                    <a:gd name="T23" fmla="*/ 69 h 182"/>
                    <a:gd name="T24" fmla="*/ 49 w 100"/>
                    <a:gd name="T25" fmla="*/ 60 h 182"/>
                    <a:gd name="T26" fmla="*/ 45 w 100"/>
                    <a:gd name="T27" fmla="*/ 45 h 182"/>
                    <a:gd name="T28" fmla="*/ 38 w 100"/>
                    <a:gd name="T29" fmla="*/ 50 h 182"/>
                    <a:gd name="T30" fmla="*/ 27 w 100"/>
                    <a:gd name="T31" fmla="*/ 50 h 182"/>
                    <a:gd name="T32" fmla="*/ 20 w 100"/>
                    <a:gd name="T33" fmla="*/ 49 h 182"/>
                    <a:gd name="T34" fmla="*/ 7 w 100"/>
                    <a:gd name="T35" fmla="*/ 19 h 182"/>
                    <a:gd name="T36" fmla="*/ 1 w 100"/>
                    <a:gd name="T37" fmla="*/ 0 h 1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 h="182">
                      <a:moveTo>
                        <a:pt x="2" y="0"/>
                      </a:moveTo>
                      <a:lnTo>
                        <a:pt x="0" y="72"/>
                      </a:lnTo>
                      <a:lnTo>
                        <a:pt x="6" y="54"/>
                      </a:lnTo>
                      <a:lnTo>
                        <a:pt x="15" y="77"/>
                      </a:lnTo>
                      <a:lnTo>
                        <a:pt x="22" y="111"/>
                      </a:lnTo>
                      <a:lnTo>
                        <a:pt x="31" y="140"/>
                      </a:lnTo>
                      <a:lnTo>
                        <a:pt x="51" y="163"/>
                      </a:lnTo>
                      <a:lnTo>
                        <a:pt x="69" y="176"/>
                      </a:lnTo>
                      <a:lnTo>
                        <a:pt x="87" y="182"/>
                      </a:lnTo>
                      <a:lnTo>
                        <a:pt x="93" y="173"/>
                      </a:lnTo>
                      <a:lnTo>
                        <a:pt x="99" y="156"/>
                      </a:lnTo>
                      <a:lnTo>
                        <a:pt x="100" y="138"/>
                      </a:lnTo>
                      <a:lnTo>
                        <a:pt x="98" y="120"/>
                      </a:lnTo>
                      <a:lnTo>
                        <a:pt x="89" y="89"/>
                      </a:lnTo>
                      <a:lnTo>
                        <a:pt x="75" y="99"/>
                      </a:lnTo>
                      <a:lnTo>
                        <a:pt x="53" y="99"/>
                      </a:lnTo>
                      <a:lnTo>
                        <a:pt x="39" y="98"/>
                      </a:lnTo>
                      <a:lnTo>
                        <a:pt x="13" y="37"/>
                      </a:lnTo>
                      <a:lnTo>
                        <a:pt x="2"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3291" name="Freeform 215"/>
              <p:cNvSpPr>
                <a:spLocks/>
              </p:cNvSpPr>
              <p:nvPr/>
            </p:nvSpPr>
            <p:spPr bwMode="auto">
              <a:xfrm>
                <a:off x="-1082" y="2811"/>
                <a:ext cx="191" cy="646"/>
              </a:xfrm>
              <a:custGeom>
                <a:avLst/>
                <a:gdLst>
                  <a:gd name="T0" fmla="*/ 137 w 383"/>
                  <a:gd name="T1" fmla="*/ 7 h 1292"/>
                  <a:gd name="T2" fmla="*/ 174 w 383"/>
                  <a:gd name="T3" fmla="*/ 28 h 1292"/>
                  <a:gd name="T4" fmla="*/ 184 w 383"/>
                  <a:gd name="T5" fmla="*/ 46 h 1292"/>
                  <a:gd name="T6" fmla="*/ 191 w 383"/>
                  <a:gd name="T7" fmla="*/ 194 h 1292"/>
                  <a:gd name="T8" fmla="*/ 188 w 383"/>
                  <a:gd name="T9" fmla="*/ 230 h 1292"/>
                  <a:gd name="T10" fmla="*/ 165 w 383"/>
                  <a:gd name="T11" fmla="*/ 227 h 1292"/>
                  <a:gd name="T12" fmla="*/ 166 w 383"/>
                  <a:gd name="T13" fmla="*/ 314 h 1292"/>
                  <a:gd name="T14" fmla="*/ 156 w 383"/>
                  <a:gd name="T15" fmla="*/ 314 h 1292"/>
                  <a:gd name="T16" fmla="*/ 142 w 383"/>
                  <a:gd name="T17" fmla="*/ 497 h 1292"/>
                  <a:gd name="T18" fmla="*/ 141 w 383"/>
                  <a:gd name="T19" fmla="*/ 594 h 1292"/>
                  <a:gd name="T20" fmla="*/ 139 w 383"/>
                  <a:gd name="T21" fmla="*/ 638 h 1292"/>
                  <a:gd name="T22" fmla="*/ 130 w 383"/>
                  <a:gd name="T23" fmla="*/ 646 h 1292"/>
                  <a:gd name="T24" fmla="*/ 113 w 383"/>
                  <a:gd name="T25" fmla="*/ 639 h 1292"/>
                  <a:gd name="T26" fmla="*/ 104 w 383"/>
                  <a:gd name="T27" fmla="*/ 564 h 1292"/>
                  <a:gd name="T28" fmla="*/ 98 w 383"/>
                  <a:gd name="T29" fmla="*/ 642 h 1292"/>
                  <a:gd name="T30" fmla="*/ 84 w 383"/>
                  <a:gd name="T31" fmla="*/ 646 h 1292"/>
                  <a:gd name="T32" fmla="*/ 71 w 383"/>
                  <a:gd name="T33" fmla="*/ 640 h 1292"/>
                  <a:gd name="T34" fmla="*/ 58 w 383"/>
                  <a:gd name="T35" fmla="*/ 493 h 1292"/>
                  <a:gd name="T36" fmla="*/ 41 w 383"/>
                  <a:gd name="T37" fmla="*/ 386 h 1292"/>
                  <a:gd name="T38" fmla="*/ 15 w 383"/>
                  <a:gd name="T39" fmla="*/ 286 h 1292"/>
                  <a:gd name="T40" fmla="*/ 0 w 383"/>
                  <a:gd name="T41" fmla="*/ 284 h 1292"/>
                  <a:gd name="T42" fmla="*/ 14 w 383"/>
                  <a:gd name="T43" fmla="*/ 147 h 1292"/>
                  <a:gd name="T44" fmla="*/ 14 w 383"/>
                  <a:gd name="T45" fmla="*/ 39 h 1292"/>
                  <a:gd name="T46" fmla="*/ 23 w 383"/>
                  <a:gd name="T47" fmla="*/ 27 h 1292"/>
                  <a:gd name="T48" fmla="*/ 62 w 383"/>
                  <a:gd name="T49" fmla="*/ 0 h 1292"/>
                  <a:gd name="T50" fmla="*/ 96 w 383"/>
                  <a:gd name="T51" fmla="*/ 58 h 1292"/>
                  <a:gd name="T52" fmla="*/ 137 w 383"/>
                  <a:gd name="T53" fmla="*/ 7 h 12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83" h="1292">
                    <a:moveTo>
                      <a:pt x="274" y="13"/>
                    </a:moveTo>
                    <a:lnTo>
                      <a:pt x="349" y="56"/>
                    </a:lnTo>
                    <a:lnTo>
                      <a:pt x="368" y="91"/>
                    </a:lnTo>
                    <a:lnTo>
                      <a:pt x="383" y="388"/>
                    </a:lnTo>
                    <a:lnTo>
                      <a:pt x="377" y="459"/>
                    </a:lnTo>
                    <a:lnTo>
                      <a:pt x="331" y="453"/>
                    </a:lnTo>
                    <a:lnTo>
                      <a:pt x="333" y="628"/>
                    </a:lnTo>
                    <a:lnTo>
                      <a:pt x="312" y="628"/>
                    </a:lnTo>
                    <a:lnTo>
                      <a:pt x="285" y="994"/>
                    </a:lnTo>
                    <a:lnTo>
                      <a:pt x="283" y="1187"/>
                    </a:lnTo>
                    <a:lnTo>
                      <a:pt x="279" y="1275"/>
                    </a:lnTo>
                    <a:lnTo>
                      <a:pt x="260" y="1292"/>
                    </a:lnTo>
                    <a:lnTo>
                      <a:pt x="227" y="1277"/>
                    </a:lnTo>
                    <a:lnTo>
                      <a:pt x="209" y="1128"/>
                    </a:lnTo>
                    <a:lnTo>
                      <a:pt x="196" y="1283"/>
                    </a:lnTo>
                    <a:lnTo>
                      <a:pt x="169" y="1291"/>
                    </a:lnTo>
                    <a:lnTo>
                      <a:pt x="143" y="1280"/>
                    </a:lnTo>
                    <a:lnTo>
                      <a:pt x="116" y="985"/>
                    </a:lnTo>
                    <a:lnTo>
                      <a:pt x="82" y="771"/>
                    </a:lnTo>
                    <a:lnTo>
                      <a:pt x="30" y="572"/>
                    </a:lnTo>
                    <a:lnTo>
                      <a:pt x="0" y="568"/>
                    </a:lnTo>
                    <a:lnTo>
                      <a:pt x="28" y="293"/>
                    </a:lnTo>
                    <a:lnTo>
                      <a:pt x="29" y="78"/>
                    </a:lnTo>
                    <a:lnTo>
                      <a:pt x="46" y="54"/>
                    </a:lnTo>
                    <a:lnTo>
                      <a:pt x="125" y="0"/>
                    </a:lnTo>
                    <a:lnTo>
                      <a:pt x="193" y="116"/>
                    </a:lnTo>
                    <a:lnTo>
                      <a:pt x="274" y="13"/>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3292" name="Group 216"/>
              <p:cNvGrpSpPr>
                <a:grpSpLocks/>
              </p:cNvGrpSpPr>
              <p:nvPr/>
            </p:nvGrpSpPr>
            <p:grpSpPr bwMode="auto">
              <a:xfrm>
                <a:off x="-1034" y="2879"/>
                <a:ext cx="118" cy="160"/>
                <a:chOff x="-1034" y="2879"/>
                <a:chExt cx="118" cy="160"/>
              </a:xfrm>
            </p:grpSpPr>
            <p:sp>
              <p:nvSpPr>
                <p:cNvPr id="93298" name="Freeform 217"/>
                <p:cNvSpPr>
                  <a:spLocks/>
                </p:cNvSpPr>
                <p:nvPr/>
              </p:nvSpPr>
              <p:spPr bwMode="auto">
                <a:xfrm>
                  <a:off x="-1026" y="2879"/>
                  <a:ext cx="101" cy="120"/>
                </a:xfrm>
                <a:custGeom>
                  <a:avLst/>
                  <a:gdLst>
                    <a:gd name="T0" fmla="*/ 101 w 202"/>
                    <a:gd name="T1" fmla="*/ 43 h 242"/>
                    <a:gd name="T2" fmla="*/ 36 w 202"/>
                    <a:gd name="T3" fmla="*/ 0 h 242"/>
                    <a:gd name="T4" fmla="*/ 0 w 202"/>
                    <a:gd name="T5" fmla="*/ 81 h 242"/>
                    <a:gd name="T6" fmla="*/ 65 w 202"/>
                    <a:gd name="T7" fmla="*/ 120 h 242"/>
                    <a:gd name="T8" fmla="*/ 101 w 202"/>
                    <a:gd name="T9" fmla="*/ 43 h 2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 h="242">
                      <a:moveTo>
                        <a:pt x="202" y="86"/>
                      </a:moveTo>
                      <a:lnTo>
                        <a:pt x="72" y="0"/>
                      </a:lnTo>
                      <a:lnTo>
                        <a:pt x="0" y="163"/>
                      </a:lnTo>
                      <a:lnTo>
                        <a:pt x="130" y="242"/>
                      </a:lnTo>
                      <a:lnTo>
                        <a:pt x="202" y="86"/>
                      </a:lnTo>
                      <a:close/>
                    </a:path>
                  </a:pathLst>
                </a:custGeom>
                <a:solidFill>
                  <a:srgbClr val="DFD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99" name="Freeform 218"/>
                <p:cNvSpPr>
                  <a:spLocks/>
                </p:cNvSpPr>
                <p:nvPr/>
              </p:nvSpPr>
              <p:spPr bwMode="auto">
                <a:xfrm>
                  <a:off x="-1034" y="2929"/>
                  <a:ext cx="44" cy="65"/>
                </a:xfrm>
                <a:custGeom>
                  <a:avLst/>
                  <a:gdLst>
                    <a:gd name="T0" fmla="*/ 44 w 88"/>
                    <a:gd name="T1" fmla="*/ 40 h 130"/>
                    <a:gd name="T2" fmla="*/ 34 w 88"/>
                    <a:gd name="T3" fmla="*/ 30 h 130"/>
                    <a:gd name="T4" fmla="*/ 27 w 88"/>
                    <a:gd name="T5" fmla="*/ 11 h 130"/>
                    <a:gd name="T6" fmla="*/ 19 w 88"/>
                    <a:gd name="T7" fmla="*/ 5 h 130"/>
                    <a:gd name="T8" fmla="*/ 15 w 88"/>
                    <a:gd name="T9" fmla="*/ 0 h 130"/>
                    <a:gd name="T10" fmla="*/ 12 w 88"/>
                    <a:gd name="T11" fmla="*/ 2 h 130"/>
                    <a:gd name="T12" fmla="*/ 11 w 88"/>
                    <a:gd name="T13" fmla="*/ 7 h 130"/>
                    <a:gd name="T14" fmla="*/ 3 w 88"/>
                    <a:gd name="T15" fmla="*/ 16 h 130"/>
                    <a:gd name="T16" fmla="*/ 0 w 88"/>
                    <a:gd name="T17" fmla="*/ 32 h 130"/>
                    <a:gd name="T18" fmla="*/ 3 w 88"/>
                    <a:gd name="T19" fmla="*/ 44 h 130"/>
                    <a:gd name="T20" fmla="*/ 15 w 88"/>
                    <a:gd name="T21" fmla="*/ 56 h 130"/>
                    <a:gd name="T22" fmla="*/ 40 w 88"/>
                    <a:gd name="T23" fmla="*/ 65 h 130"/>
                    <a:gd name="T24" fmla="*/ 44 w 88"/>
                    <a:gd name="T25" fmla="*/ 4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8" h="130">
                      <a:moveTo>
                        <a:pt x="88" y="80"/>
                      </a:moveTo>
                      <a:lnTo>
                        <a:pt x="67" y="60"/>
                      </a:lnTo>
                      <a:lnTo>
                        <a:pt x="54" y="22"/>
                      </a:lnTo>
                      <a:lnTo>
                        <a:pt x="38" y="10"/>
                      </a:lnTo>
                      <a:lnTo>
                        <a:pt x="29" y="0"/>
                      </a:lnTo>
                      <a:lnTo>
                        <a:pt x="23" y="4"/>
                      </a:lnTo>
                      <a:lnTo>
                        <a:pt x="22" y="14"/>
                      </a:lnTo>
                      <a:lnTo>
                        <a:pt x="5" y="32"/>
                      </a:lnTo>
                      <a:lnTo>
                        <a:pt x="0" y="64"/>
                      </a:lnTo>
                      <a:lnTo>
                        <a:pt x="5" y="87"/>
                      </a:lnTo>
                      <a:lnTo>
                        <a:pt x="30" y="112"/>
                      </a:lnTo>
                      <a:lnTo>
                        <a:pt x="80" y="130"/>
                      </a:lnTo>
                      <a:lnTo>
                        <a:pt x="88" y="80"/>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00" name="Freeform 219"/>
                <p:cNvSpPr>
                  <a:spLocks/>
                </p:cNvSpPr>
                <p:nvPr/>
              </p:nvSpPr>
              <p:spPr bwMode="auto">
                <a:xfrm>
                  <a:off x="-998" y="2966"/>
                  <a:ext cx="82" cy="73"/>
                </a:xfrm>
                <a:custGeom>
                  <a:avLst/>
                  <a:gdLst>
                    <a:gd name="T0" fmla="*/ 82 w 163"/>
                    <a:gd name="T1" fmla="*/ 73 h 144"/>
                    <a:gd name="T2" fmla="*/ 49 w 163"/>
                    <a:gd name="T3" fmla="*/ 60 h 144"/>
                    <a:gd name="T4" fmla="*/ 23 w 163"/>
                    <a:gd name="T5" fmla="*/ 46 h 144"/>
                    <a:gd name="T6" fmla="*/ 0 w 163"/>
                    <a:gd name="T7" fmla="*/ 31 h 144"/>
                    <a:gd name="T8" fmla="*/ 9 w 163"/>
                    <a:gd name="T9" fmla="*/ 0 h 144"/>
                    <a:gd name="T10" fmla="*/ 52 w 163"/>
                    <a:gd name="T11" fmla="*/ 20 h 144"/>
                    <a:gd name="T12" fmla="*/ 78 w 163"/>
                    <a:gd name="T13" fmla="*/ 30 h 144"/>
                    <a:gd name="T14" fmla="*/ 79 w 163"/>
                    <a:gd name="T15" fmla="*/ 24 h 144"/>
                    <a:gd name="T16" fmla="*/ 82 w 163"/>
                    <a:gd name="T17" fmla="*/ 73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 h="144">
                      <a:moveTo>
                        <a:pt x="163" y="144"/>
                      </a:moveTo>
                      <a:lnTo>
                        <a:pt x="97" y="119"/>
                      </a:lnTo>
                      <a:lnTo>
                        <a:pt x="46" y="90"/>
                      </a:lnTo>
                      <a:lnTo>
                        <a:pt x="0" y="62"/>
                      </a:lnTo>
                      <a:lnTo>
                        <a:pt x="18" y="0"/>
                      </a:lnTo>
                      <a:lnTo>
                        <a:pt x="104" y="40"/>
                      </a:lnTo>
                      <a:lnTo>
                        <a:pt x="156" y="59"/>
                      </a:lnTo>
                      <a:lnTo>
                        <a:pt x="158" y="48"/>
                      </a:lnTo>
                      <a:lnTo>
                        <a:pt x="163" y="144"/>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3293" name="Group 220"/>
              <p:cNvGrpSpPr>
                <a:grpSpLocks/>
              </p:cNvGrpSpPr>
              <p:nvPr/>
            </p:nvGrpSpPr>
            <p:grpSpPr bwMode="auto">
              <a:xfrm>
                <a:off x="-1003" y="2990"/>
                <a:ext cx="83" cy="391"/>
                <a:chOff x="-1003" y="2990"/>
                <a:chExt cx="83" cy="391"/>
              </a:xfrm>
            </p:grpSpPr>
            <p:grpSp>
              <p:nvGrpSpPr>
                <p:cNvPr id="93294" name="Group 221"/>
                <p:cNvGrpSpPr>
                  <a:grpSpLocks/>
                </p:cNvGrpSpPr>
                <p:nvPr/>
              </p:nvGrpSpPr>
              <p:grpSpPr bwMode="auto">
                <a:xfrm>
                  <a:off x="-1003" y="2990"/>
                  <a:ext cx="83" cy="136"/>
                  <a:chOff x="-1003" y="2990"/>
                  <a:chExt cx="83" cy="136"/>
                </a:xfrm>
              </p:grpSpPr>
              <p:sp>
                <p:nvSpPr>
                  <p:cNvPr id="93296" name="Freeform 222"/>
                  <p:cNvSpPr>
                    <a:spLocks/>
                  </p:cNvSpPr>
                  <p:nvPr/>
                </p:nvSpPr>
                <p:spPr bwMode="auto">
                  <a:xfrm>
                    <a:off x="-1003" y="2990"/>
                    <a:ext cx="73" cy="136"/>
                  </a:xfrm>
                  <a:custGeom>
                    <a:avLst/>
                    <a:gdLst>
                      <a:gd name="T0" fmla="*/ 73 w 145"/>
                      <a:gd name="T1" fmla="*/ 136 h 271"/>
                      <a:gd name="T2" fmla="*/ 2 w 145"/>
                      <a:gd name="T3" fmla="*/ 129 h 271"/>
                      <a:gd name="T4" fmla="*/ 0 w 145"/>
                      <a:gd name="T5" fmla="*/ 0 h 271"/>
                      <a:gd name="T6" fmla="*/ 0 60000 65536"/>
                      <a:gd name="T7" fmla="*/ 0 60000 65536"/>
                      <a:gd name="T8" fmla="*/ 0 60000 65536"/>
                    </a:gdLst>
                    <a:ahLst/>
                    <a:cxnLst>
                      <a:cxn ang="T6">
                        <a:pos x="T0" y="T1"/>
                      </a:cxn>
                      <a:cxn ang="T7">
                        <a:pos x="T2" y="T3"/>
                      </a:cxn>
                      <a:cxn ang="T8">
                        <a:pos x="T4" y="T5"/>
                      </a:cxn>
                    </a:cxnLst>
                    <a:rect l="0" t="0" r="r" b="b"/>
                    <a:pathLst>
                      <a:path w="145" h="271">
                        <a:moveTo>
                          <a:pt x="145" y="271"/>
                        </a:moveTo>
                        <a:lnTo>
                          <a:pt x="3" y="257"/>
                        </a:lnTo>
                        <a:lnTo>
                          <a:pt x="0" y="0"/>
                        </a:lnTo>
                      </a:path>
                    </a:pathLst>
                  </a:custGeom>
                  <a:noFill/>
                  <a:ln w="7938">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97" name="Freeform 223"/>
                  <p:cNvSpPr>
                    <a:spLocks/>
                  </p:cNvSpPr>
                  <p:nvPr/>
                </p:nvSpPr>
                <p:spPr bwMode="auto">
                  <a:xfrm>
                    <a:off x="-1001" y="3006"/>
                    <a:ext cx="81" cy="34"/>
                  </a:xfrm>
                  <a:custGeom>
                    <a:avLst/>
                    <a:gdLst>
                      <a:gd name="T0" fmla="*/ 81 w 164"/>
                      <a:gd name="T1" fmla="*/ 34 h 69"/>
                      <a:gd name="T2" fmla="*/ 52 w 164"/>
                      <a:gd name="T3" fmla="*/ 24 h 69"/>
                      <a:gd name="T4" fmla="*/ 0 w 164"/>
                      <a:gd name="T5" fmla="*/ 0 h 69"/>
                      <a:gd name="T6" fmla="*/ 0 60000 65536"/>
                      <a:gd name="T7" fmla="*/ 0 60000 65536"/>
                      <a:gd name="T8" fmla="*/ 0 60000 65536"/>
                    </a:gdLst>
                    <a:ahLst/>
                    <a:cxnLst>
                      <a:cxn ang="T6">
                        <a:pos x="T0" y="T1"/>
                      </a:cxn>
                      <a:cxn ang="T7">
                        <a:pos x="T2" y="T3"/>
                      </a:cxn>
                      <a:cxn ang="T8">
                        <a:pos x="T4" y="T5"/>
                      </a:cxn>
                    </a:cxnLst>
                    <a:rect l="0" t="0" r="r" b="b"/>
                    <a:pathLst>
                      <a:path w="164" h="69">
                        <a:moveTo>
                          <a:pt x="164" y="69"/>
                        </a:moveTo>
                        <a:lnTo>
                          <a:pt x="106" y="49"/>
                        </a:lnTo>
                        <a:lnTo>
                          <a:pt x="0" y="0"/>
                        </a:lnTo>
                      </a:path>
                    </a:pathLst>
                  </a:custGeom>
                  <a:noFill/>
                  <a:ln w="7938">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93295" name="Freeform 224"/>
                <p:cNvSpPr>
                  <a:spLocks/>
                </p:cNvSpPr>
                <p:nvPr/>
              </p:nvSpPr>
              <p:spPr bwMode="auto">
                <a:xfrm>
                  <a:off x="-989" y="3146"/>
                  <a:ext cx="11" cy="235"/>
                </a:xfrm>
                <a:custGeom>
                  <a:avLst/>
                  <a:gdLst>
                    <a:gd name="T0" fmla="*/ 0 w 21"/>
                    <a:gd name="T1" fmla="*/ 0 h 470"/>
                    <a:gd name="T2" fmla="*/ 4 w 21"/>
                    <a:gd name="T3" fmla="*/ 126 h 470"/>
                    <a:gd name="T4" fmla="*/ 11 w 21"/>
                    <a:gd name="T5" fmla="*/ 235 h 470"/>
                    <a:gd name="T6" fmla="*/ 0 60000 65536"/>
                    <a:gd name="T7" fmla="*/ 0 60000 65536"/>
                    <a:gd name="T8" fmla="*/ 0 60000 65536"/>
                  </a:gdLst>
                  <a:ahLst/>
                  <a:cxnLst>
                    <a:cxn ang="T6">
                      <a:pos x="T0" y="T1"/>
                    </a:cxn>
                    <a:cxn ang="T7">
                      <a:pos x="T2" y="T3"/>
                    </a:cxn>
                    <a:cxn ang="T8">
                      <a:pos x="T4" y="T5"/>
                    </a:cxn>
                  </a:cxnLst>
                  <a:rect l="0" t="0" r="r" b="b"/>
                  <a:pathLst>
                    <a:path w="21" h="470">
                      <a:moveTo>
                        <a:pt x="0" y="0"/>
                      </a:moveTo>
                      <a:lnTo>
                        <a:pt x="7" y="252"/>
                      </a:lnTo>
                      <a:lnTo>
                        <a:pt x="21" y="470"/>
                      </a:lnTo>
                    </a:path>
                  </a:pathLst>
                </a:custGeom>
                <a:noFill/>
                <a:ln w="7938">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93246" name="Group 225"/>
            <p:cNvGrpSpPr>
              <a:grpSpLocks/>
            </p:cNvGrpSpPr>
            <p:nvPr/>
          </p:nvGrpSpPr>
          <p:grpSpPr bwMode="auto">
            <a:xfrm>
              <a:off x="-1056" y="2736"/>
              <a:ext cx="191" cy="890"/>
              <a:chOff x="-1680" y="1104"/>
              <a:chExt cx="191" cy="890"/>
            </a:xfrm>
          </p:grpSpPr>
          <p:grpSp>
            <p:nvGrpSpPr>
              <p:cNvPr id="93267" name="Group 226"/>
              <p:cNvGrpSpPr>
                <a:grpSpLocks/>
              </p:cNvGrpSpPr>
              <p:nvPr/>
            </p:nvGrpSpPr>
            <p:grpSpPr bwMode="auto">
              <a:xfrm>
                <a:off x="-1631" y="1104"/>
                <a:ext cx="101" cy="214"/>
                <a:chOff x="-1033" y="2664"/>
                <a:chExt cx="101" cy="214"/>
              </a:xfrm>
            </p:grpSpPr>
            <p:sp>
              <p:nvSpPr>
                <p:cNvPr id="93286" name="Freeform 227"/>
                <p:cNvSpPr>
                  <a:spLocks/>
                </p:cNvSpPr>
                <p:nvPr/>
              </p:nvSpPr>
              <p:spPr bwMode="auto">
                <a:xfrm>
                  <a:off x="-1033" y="2664"/>
                  <a:ext cx="101" cy="121"/>
                </a:xfrm>
                <a:custGeom>
                  <a:avLst/>
                  <a:gdLst>
                    <a:gd name="T0" fmla="*/ 58 w 202"/>
                    <a:gd name="T1" fmla="*/ 3 h 242"/>
                    <a:gd name="T2" fmla="*/ 73 w 202"/>
                    <a:gd name="T3" fmla="*/ 8 h 242"/>
                    <a:gd name="T4" fmla="*/ 81 w 202"/>
                    <a:gd name="T5" fmla="*/ 14 h 242"/>
                    <a:gd name="T6" fmla="*/ 86 w 202"/>
                    <a:gd name="T7" fmla="*/ 23 h 242"/>
                    <a:gd name="T8" fmla="*/ 92 w 202"/>
                    <a:gd name="T9" fmla="*/ 39 h 242"/>
                    <a:gd name="T10" fmla="*/ 98 w 202"/>
                    <a:gd name="T11" fmla="*/ 64 h 242"/>
                    <a:gd name="T12" fmla="*/ 101 w 202"/>
                    <a:gd name="T13" fmla="*/ 86 h 242"/>
                    <a:gd name="T14" fmla="*/ 101 w 202"/>
                    <a:gd name="T15" fmla="*/ 95 h 242"/>
                    <a:gd name="T16" fmla="*/ 99 w 202"/>
                    <a:gd name="T17" fmla="*/ 104 h 242"/>
                    <a:gd name="T18" fmla="*/ 98 w 202"/>
                    <a:gd name="T19" fmla="*/ 119 h 242"/>
                    <a:gd name="T20" fmla="*/ 93 w 202"/>
                    <a:gd name="T21" fmla="*/ 119 h 242"/>
                    <a:gd name="T22" fmla="*/ 87 w 202"/>
                    <a:gd name="T23" fmla="*/ 117 h 242"/>
                    <a:gd name="T24" fmla="*/ 81 w 202"/>
                    <a:gd name="T25" fmla="*/ 118 h 242"/>
                    <a:gd name="T26" fmla="*/ 72 w 202"/>
                    <a:gd name="T27" fmla="*/ 120 h 242"/>
                    <a:gd name="T28" fmla="*/ 66 w 202"/>
                    <a:gd name="T29" fmla="*/ 121 h 242"/>
                    <a:gd name="T30" fmla="*/ 66 w 202"/>
                    <a:gd name="T31" fmla="*/ 113 h 242"/>
                    <a:gd name="T32" fmla="*/ 74 w 202"/>
                    <a:gd name="T33" fmla="*/ 96 h 242"/>
                    <a:gd name="T34" fmla="*/ 75 w 202"/>
                    <a:gd name="T35" fmla="*/ 69 h 242"/>
                    <a:gd name="T36" fmla="*/ 74 w 202"/>
                    <a:gd name="T37" fmla="*/ 45 h 242"/>
                    <a:gd name="T38" fmla="*/ 60 w 202"/>
                    <a:gd name="T39" fmla="*/ 30 h 242"/>
                    <a:gd name="T40" fmla="*/ 36 w 202"/>
                    <a:gd name="T41" fmla="*/ 28 h 242"/>
                    <a:gd name="T42" fmla="*/ 24 w 202"/>
                    <a:gd name="T43" fmla="*/ 43 h 242"/>
                    <a:gd name="T44" fmla="*/ 25 w 202"/>
                    <a:gd name="T45" fmla="*/ 94 h 242"/>
                    <a:gd name="T46" fmla="*/ 36 w 202"/>
                    <a:gd name="T47" fmla="*/ 113 h 242"/>
                    <a:gd name="T48" fmla="*/ 36 w 202"/>
                    <a:gd name="T49" fmla="*/ 120 h 242"/>
                    <a:gd name="T50" fmla="*/ 30 w 202"/>
                    <a:gd name="T51" fmla="*/ 120 h 242"/>
                    <a:gd name="T52" fmla="*/ 22 w 202"/>
                    <a:gd name="T53" fmla="*/ 119 h 242"/>
                    <a:gd name="T54" fmla="*/ 16 w 202"/>
                    <a:gd name="T55" fmla="*/ 118 h 242"/>
                    <a:gd name="T56" fmla="*/ 8 w 202"/>
                    <a:gd name="T57" fmla="*/ 121 h 242"/>
                    <a:gd name="T58" fmla="*/ 7 w 202"/>
                    <a:gd name="T59" fmla="*/ 113 h 242"/>
                    <a:gd name="T60" fmla="*/ 3 w 202"/>
                    <a:gd name="T61" fmla="*/ 101 h 242"/>
                    <a:gd name="T62" fmla="*/ 1 w 202"/>
                    <a:gd name="T63" fmla="*/ 89 h 242"/>
                    <a:gd name="T64" fmla="*/ 0 w 202"/>
                    <a:gd name="T65" fmla="*/ 80 h 242"/>
                    <a:gd name="T66" fmla="*/ 1 w 202"/>
                    <a:gd name="T67" fmla="*/ 69 h 242"/>
                    <a:gd name="T68" fmla="*/ 3 w 202"/>
                    <a:gd name="T69" fmla="*/ 62 h 242"/>
                    <a:gd name="T70" fmla="*/ 5 w 202"/>
                    <a:gd name="T71" fmla="*/ 53 h 242"/>
                    <a:gd name="T72" fmla="*/ 7 w 202"/>
                    <a:gd name="T73" fmla="*/ 45 h 242"/>
                    <a:gd name="T74" fmla="*/ 7 w 202"/>
                    <a:gd name="T75" fmla="*/ 39 h 242"/>
                    <a:gd name="T76" fmla="*/ 9 w 202"/>
                    <a:gd name="T77" fmla="*/ 30 h 242"/>
                    <a:gd name="T78" fmla="*/ 11 w 202"/>
                    <a:gd name="T79" fmla="*/ 19 h 242"/>
                    <a:gd name="T80" fmla="*/ 21 w 202"/>
                    <a:gd name="T81" fmla="*/ 9 h 242"/>
                    <a:gd name="T82" fmla="*/ 28 w 202"/>
                    <a:gd name="T83" fmla="*/ 3 h 242"/>
                    <a:gd name="T84" fmla="*/ 39 w 202"/>
                    <a:gd name="T85" fmla="*/ 0 h 242"/>
                    <a:gd name="T86" fmla="*/ 49 w 202"/>
                    <a:gd name="T87" fmla="*/ 0 h 242"/>
                    <a:gd name="T88" fmla="*/ 58 w 202"/>
                    <a:gd name="T89" fmla="*/ 3 h 2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2" h="242">
                      <a:moveTo>
                        <a:pt x="116" y="5"/>
                      </a:moveTo>
                      <a:lnTo>
                        <a:pt x="145" y="15"/>
                      </a:lnTo>
                      <a:lnTo>
                        <a:pt x="161" y="28"/>
                      </a:lnTo>
                      <a:lnTo>
                        <a:pt x="172" y="45"/>
                      </a:lnTo>
                      <a:lnTo>
                        <a:pt x="183" y="78"/>
                      </a:lnTo>
                      <a:lnTo>
                        <a:pt x="195" y="128"/>
                      </a:lnTo>
                      <a:lnTo>
                        <a:pt x="202" y="171"/>
                      </a:lnTo>
                      <a:lnTo>
                        <a:pt x="201" y="190"/>
                      </a:lnTo>
                      <a:lnTo>
                        <a:pt x="197" y="208"/>
                      </a:lnTo>
                      <a:lnTo>
                        <a:pt x="195" y="238"/>
                      </a:lnTo>
                      <a:lnTo>
                        <a:pt x="186" y="237"/>
                      </a:lnTo>
                      <a:lnTo>
                        <a:pt x="174" y="233"/>
                      </a:lnTo>
                      <a:lnTo>
                        <a:pt x="161" y="235"/>
                      </a:lnTo>
                      <a:lnTo>
                        <a:pt x="143" y="239"/>
                      </a:lnTo>
                      <a:lnTo>
                        <a:pt x="132" y="241"/>
                      </a:lnTo>
                      <a:lnTo>
                        <a:pt x="132" y="225"/>
                      </a:lnTo>
                      <a:lnTo>
                        <a:pt x="147" y="191"/>
                      </a:lnTo>
                      <a:lnTo>
                        <a:pt x="150" y="138"/>
                      </a:lnTo>
                      <a:lnTo>
                        <a:pt x="147" y="90"/>
                      </a:lnTo>
                      <a:lnTo>
                        <a:pt x="119" y="60"/>
                      </a:lnTo>
                      <a:lnTo>
                        <a:pt x="71" y="56"/>
                      </a:lnTo>
                      <a:lnTo>
                        <a:pt x="48" y="86"/>
                      </a:lnTo>
                      <a:lnTo>
                        <a:pt x="50" y="187"/>
                      </a:lnTo>
                      <a:lnTo>
                        <a:pt x="71" y="226"/>
                      </a:lnTo>
                      <a:lnTo>
                        <a:pt x="71" y="239"/>
                      </a:lnTo>
                      <a:lnTo>
                        <a:pt x="59" y="239"/>
                      </a:lnTo>
                      <a:lnTo>
                        <a:pt x="44" y="237"/>
                      </a:lnTo>
                      <a:lnTo>
                        <a:pt x="31" y="236"/>
                      </a:lnTo>
                      <a:lnTo>
                        <a:pt x="15" y="242"/>
                      </a:lnTo>
                      <a:lnTo>
                        <a:pt x="13" y="225"/>
                      </a:lnTo>
                      <a:lnTo>
                        <a:pt x="5" y="201"/>
                      </a:lnTo>
                      <a:lnTo>
                        <a:pt x="1" y="178"/>
                      </a:lnTo>
                      <a:lnTo>
                        <a:pt x="0" y="160"/>
                      </a:lnTo>
                      <a:lnTo>
                        <a:pt x="1" y="138"/>
                      </a:lnTo>
                      <a:lnTo>
                        <a:pt x="5" y="123"/>
                      </a:lnTo>
                      <a:lnTo>
                        <a:pt x="9" y="106"/>
                      </a:lnTo>
                      <a:lnTo>
                        <a:pt x="13" y="89"/>
                      </a:lnTo>
                      <a:lnTo>
                        <a:pt x="13" y="77"/>
                      </a:lnTo>
                      <a:lnTo>
                        <a:pt x="17" y="59"/>
                      </a:lnTo>
                      <a:lnTo>
                        <a:pt x="21" y="38"/>
                      </a:lnTo>
                      <a:lnTo>
                        <a:pt x="42" y="18"/>
                      </a:lnTo>
                      <a:lnTo>
                        <a:pt x="56" y="5"/>
                      </a:lnTo>
                      <a:lnTo>
                        <a:pt x="78" y="0"/>
                      </a:lnTo>
                      <a:lnTo>
                        <a:pt x="97" y="0"/>
                      </a:lnTo>
                      <a:lnTo>
                        <a:pt x="11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87" name="Freeform 228"/>
                <p:cNvSpPr>
                  <a:spLocks/>
                </p:cNvSpPr>
                <p:nvPr/>
              </p:nvSpPr>
              <p:spPr bwMode="auto">
                <a:xfrm>
                  <a:off x="-1025" y="2686"/>
                  <a:ext cx="83" cy="192"/>
                </a:xfrm>
                <a:custGeom>
                  <a:avLst/>
                  <a:gdLst>
                    <a:gd name="T0" fmla="*/ 51 w 166"/>
                    <a:gd name="T1" fmla="*/ 2 h 383"/>
                    <a:gd name="T2" fmla="*/ 57 w 166"/>
                    <a:gd name="T3" fmla="*/ 5 h 383"/>
                    <a:gd name="T4" fmla="*/ 63 w 166"/>
                    <a:gd name="T5" fmla="*/ 9 h 383"/>
                    <a:gd name="T6" fmla="*/ 67 w 166"/>
                    <a:gd name="T7" fmla="*/ 16 h 383"/>
                    <a:gd name="T8" fmla="*/ 68 w 166"/>
                    <a:gd name="T9" fmla="*/ 23 h 383"/>
                    <a:gd name="T10" fmla="*/ 70 w 166"/>
                    <a:gd name="T11" fmla="*/ 46 h 383"/>
                    <a:gd name="T12" fmla="*/ 70 w 166"/>
                    <a:gd name="T13" fmla="*/ 56 h 383"/>
                    <a:gd name="T14" fmla="*/ 68 w 166"/>
                    <a:gd name="T15" fmla="*/ 72 h 383"/>
                    <a:gd name="T16" fmla="*/ 65 w 166"/>
                    <a:gd name="T17" fmla="*/ 80 h 383"/>
                    <a:gd name="T18" fmla="*/ 59 w 166"/>
                    <a:gd name="T19" fmla="*/ 91 h 383"/>
                    <a:gd name="T20" fmla="*/ 59 w 166"/>
                    <a:gd name="T21" fmla="*/ 120 h 383"/>
                    <a:gd name="T22" fmla="*/ 83 w 166"/>
                    <a:gd name="T23" fmla="*/ 135 h 383"/>
                    <a:gd name="T24" fmla="*/ 40 w 166"/>
                    <a:gd name="T25" fmla="*/ 192 h 383"/>
                    <a:gd name="T26" fmla="*/ 0 w 166"/>
                    <a:gd name="T27" fmla="*/ 132 h 383"/>
                    <a:gd name="T28" fmla="*/ 29 w 166"/>
                    <a:gd name="T29" fmla="*/ 114 h 383"/>
                    <a:gd name="T30" fmla="*/ 29 w 166"/>
                    <a:gd name="T31" fmla="*/ 91 h 383"/>
                    <a:gd name="T32" fmla="*/ 21 w 166"/>
                    <a:gd name="T33" fmla="*/ 80 h 383"/>
                    <a:gd name="T34" fmla="*/ 18 w 166"/>
                    <a:gd name="T35" fmla="*/ 72 h 383"/>
                    <a:gd name="T36" fmla="*/ 16 w 166"/>
                    <a:gd name="T37" fmla="*/ 63 h 383"/>
                    <a:gd name="T38" fmla="*/ 15 w 166"/>
                    <a:gd name="T39" fmla="*/ 51 h 383"/>
                    <a:gd name="T40" fmla="*/ 15 w 166"/>
                    <a:gd name="T41" fmla="*/ 43 h 383"/>
                    <a:gd name="T42" fmla="*/ 15 w 166"/>
                    <a:gd name="T43" fmla="*/ 31 h 383"/>
                    <a:gd name="T44" fmla="*/ 15 w 166"/>
                    <a:gd name="T45" fmla="*/ 24 h 383"/>
                    <a:gd name="T46" fmla="*/ 17 w 166"/>
                    <a:gd name="T47" fmla="*/ 15 h 383"/>
                    <a:gd name="T48" fmla="*/ 22 w 166"/>
                    <a:gd name="T49" fmla="*/ 8 h 383"/>
                    <a:gd name="T50" fmla="*/ 29 w 166"/>
                    <a:gd name="T51" fmla="*/ 3 h 383"/>
                    <a:gd name="T52" fmla="*/ 35 w 166"/>
                    <a:gd name="T53" fmla="*/ 1 h 383"/>
                    <a:gd name="T54" fmla="*/ 42 w 166"/>
                    <a:gd name="T55" fmla="*/ 0 h 383"/>
                    <a:gd name="T56" fmla="*/ 51 w 166"/>
                    <a:gd name="T57" fmla="*/ 2 h 3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6" h="383">
                      <a:moveTo>
                        <a:pt x="102" y="3"/>
                      </a:moveTo>
                      <a:lnTo>
                        <a:pt x="114" y="9"/>
                      </a:lnTo>
                      <a:lnTo>
                        <a:pt x="125" y="18"/>
                      </a:lnTo>
                      <a:lnTo>
                        <a:pt x="134" y="31"/>
                      </a:lnTo>
                      <a:lnTo>
                        <a:pt x="136" y="45"/>
                      </a:lnTo>
                      <a:lnTo>
                        <a:pt x="140" y="92"/>
                      </a:lnTo>
                      <a:lnTo>
                        <a:pt x="140" y="112"/>
                      </a:lnTo>
                      <a:lnTo>
                        <a:pt x="135" y="143"/>
                      </a:lnTo>
                      <a:lnTo>
                        <a:pt x="129" y="160"/>
                      </a:lnTo>
                      <a:lnTo>
                        <a:pt x="118" y="181"/>
                      </a:lnTo>
                      <a:lnTo>
                        <a:pt x="118" y="239"/>
                      </a:lnTo>
                      <a:lnTo>
                        <a:pt x="166" y="270"/>
                      </a:lnTo>
                      <a:lnTo>
                        <a:pt x="80" y="383"/>
                      </a:lnTo>
                      <a:lnTo>
                        <a:pt x="0" y="263"/>
                      </a:lnTo>
                      <a:lnTo>
                        <a:pt x="57" y="227"/>
                      </a:lnTo>
                      <a:lnTo>
                        <a:pt x="57" y="182"/>
                      </a:lnTo>
                      <a:lnTo>
                        <a:pt x="42" y="160"/>
                      </a:lnTo>
                      <a:lnTo>
                        <a:pt x="35" y="144"/>
                      </a:lnTo>
                      <a:lnTo>
                        <a:pt x="31" y="125"/>
                      </a:lnTo>
                      <a:lnTo>
                        <a:pt x="30" y="102"/>
                      </a:lnTo>
                      <a:lnTo>
                        <a:pt x="30" y="86"/>
                      </a:lnTo>
                      <a:lnTo>
                        <a:pt x="30" y="62"/>
                      </a:lnTo>
                      <a:lnTo>
                        <a:pt x="30" y="47"/>
                      </a:lnTo>
                      <a:lnTo>
                        <a:pt x="34" y="30"/>
                      </a:lnTo>
                      <a:lnTo>
                        <a:pt x="43" y="15"/>
                      </a:lnTo>
                      <a:lnTo>
                        <a:pt x="57" y="6"/>
                      </a:lnTo>
                      <a:lnTo>
                        <a:pt x="69" y="1"/>
                      </a:lnTo>
                      <a:lnTo>
                        <a:pt x="84" y="0"/>
                      </a:lnTo>
                      <a:lnTo>
                        <a:pt x="102" y="3"/>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3268" name="Group 229"/>
              <p:cNvGrpSpPr>
                <a:grpSpLocks/>
              </p:cNvGrpSpPr>
              <p:nvPr/>
            </p:nvGrpSpPr>
            <p:grpSpPr bwMode="auto">
              <a:xfrm>
                <a:off x="-1676" y="1533"/>
                <a:ext cx="157" cy="422"/>
                <a:chOff x="-1078" y="3093"/>
                <a:chExt cx="157" cy="422"/>
              </a:xfrm>
            </p:grpSpPr>
            <p:grpSp>
              <p:nvGrpSpPr>
                <p:cNvPr id="93282" name="Group 230"/>
                <p:cNvGrpSpPr>
                  <a:grpSpLocks/>
                </p:cNvGrpSpPr>
                <p:nvPr/>
              </p:nvGrpSpPr>
              <p:grpSpPr bwMode="auto">
                <a:xfrm>
                  <a:off x="-1078" y="3093"/>
                  <a:ext cx="157" cy="422"/>
                  <a:chOff x="-1078" y="3093"/>
                  <a:chExt cx="157" cy="422"/>
                </a:xfrm>
              </p:grpSpPr>
              <p:sp>
                <p:nvSpPr>
                  <p:cNvPr id="93284" name="Freeform 231"/>
                  <p:cNvSpPr>
                    <a:spLocks/>
                  </p:cNvSpPr>
                  <p:nvPr/>
                </p:nvSpPr>
                <p:spPr bwMode="auto">
                  <a:xfrm>
                    <a:off x="-1034" y="3185"/>
                    <a:ext cx="113" cy="330"/>
                  </a:xfrm>
                  <a:custGeom>
                    <a:avLst/>
                    <a:gdLst>
                      <a:gd name="T0" fmla="*/ 92 w 225"/>
                      <a:gd name="T1" fmla="*/ 7 h 661"/>
                      <a:gd name="T2" fmla="*/ 91 w 225"/>
                      <a:gd name="T3" fmla="*/ 102 h 661"/>
                      <a:gd name="T4" fmla="*/ 92 w 225"/>
                      <a:gd name="T5" fmla="*/ 183 h 661"/>
                      <a:gd name="T6" fmla="*/ 87 w 225"/>
                      <a:gd name="T7" fmla="*/ 260 h 661"/>
                      <a:gd name="T8" fmla="*/ 100 w 225"/>
                      <a:gd name="T9" fmla="*/ 294 h 661"/>
                      <a:gd name="T10" fmla="*/ 110 w 225"/>
                      <a:gd name="T11" fmla="*/ 316 h 661"/>
                      <a:gd name="T12" fmla="*/ 113 w 225"/>
                      <a:gd name="T13" fmla="*/ 323 h 661"/>
                      <a:gd name="T14" fmla="*/ 108 w 225"/>
                      <a:gd name="T15" fmla="*/ 330 h 661"/>
                      <a:gd name="T16" fmla="*/ 88 w 225"/>
                      <a:gd name="T17" fmla="*/ 329 h 661"/>
                      <a:gd name="T18" fmla="*/ 70 w 225"/>
                      <a:gd name="T19" fmla="*/ 285 h 661"/>
                      <a:gd name="T20" fmla="*/ 69 w 225"/>
                      <a:gd name="T21" fmla="*/ 258 h 661"/>
                      <a:gd name="T22" fmla="*/ 56 w 225"/>
                      <a:gd name="T23" fmla="*/ 166 h 661"/>
                      <a:gd name="T24" fmla="*/ 54 w 225"/>
                      <a:gd name="T25" fmla="*/ 145 h 661"/>
                      <a:gd name="T26" fmla="*/ 55 w 225"/>
                      <a:gd name="T27" fmla="*/ 188 h 661"/>
                      <a:gd name="T28" fmla="*/ 49 w 225"/>
                      <a:gd name="T29" fmla="*/ 249 h 661"/>
                      <a:gd name="T30" fmla="*/ 50 w 225"/>
                      <a:gd name="T31" fmla="*/ 277 h 661"/>
                      <a:gd name="T32" fmla="*/ 41 w 225"/>
                      <a:gd name="T33" fmla="*/ 305 h 661"/>
                      <a:gd name="T34" fmla="*/ 29 w 225"/>
                      <a:gd name="T35" fmla="*/ 326 h 661"/>
                      <a:gd name="T36" fmla="*/ 11 w 225"/>
                      <a:gd name="T37" fmla="*/ 327 h 661"/>
                      <a:gd name="T38" fmla="*/ 6 w 225"/>
                      <a:gd name="T39" fmla="*/ 320 h 661"/>
                      <a:gd name="T40" fmla="*/ 25 w 225"/>
                      <a:gd name="T41" fmla="*/ 276 h 661"/>
                      <a:gd name="T42" fmla="*/ 27 w 225"/>
                      <a:gd name="T43" fmla="*/ 255 h 661"/>
                      <a:gd name="T44" fmla="*/ 23 w 225"/>
                      <a:gd name="T45" fmla="*/ 211 h 661"/>
                      <a:gd name="T46" fmla="*/ 16 w 225"/>
                      <a:gd name="T47" fmla="*/ 139 h 661"/>
                      <a:gd name="T48" fmla="*/ 0 w 225"/>
                      <a:gd name="T49" fmla="*/ 0 h 661"/>
                      <a:gd name="T50" fmla="*/ 92 w 225"/>
                      <a:gd name="T51" fmla="*/ 7 h 6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5" h="661">
                        <a:moveTo>
                          <a:pt x="184" y="15"/>
                        </a:moveTo>
                        <a:lnTo>
                          <a:pt x="182" y="205"/>
                        </a:lnTo>
                        <a:lnTo>
                          <a:pt x="183" y="366"/>
                        </a:lnTo>
                        <a:lnTo>
                          <a:pt x="174" y="521"/>
                        </a:lnTo>
                        <a:lnTo>
                          <a:pt x="199" y="588"/>
                        </a:lnTo>
                        <a:lnTo>
                          <a:pt x="219" y="632"/>
                        </a:lnTo>
                        <a:lnTo>
                          <a:pt x="225" y="646"/>
                        </a:lnTo>
                        <a:lnTo>
                          <a:pt x="216" y="661"/>
                        </a:lnTo>
                        <a:lnTo>
                          <a:pt x="176" y="659"/>
                        </a:lnTo>
                        <a:lnTo>
                          <a:pt x="140" y="571"/>
                        </a:lnTo>
                        <a:lnTo>
                          <a:pt x="137" y="516"/>
                        </a:lnTo>
                        <a:lnTo>
                          <a:pt x="111" y="333"/>
                        </a:lnTo>
                        <a:lnTo>
                          <a:pt x="107" y="291"/>
                        </a:lnTo>
                        <a:lnTo>
                          <a:pt x="109" y="376"/>
                        </a:lnTo>
                        <a:lnTo>
                          <a:pt x="97" y="498"/>
                        </a:lnTo>
                        <a:lnTo>
                          <a:pt x="100" y="554"/>
                        </a:lnTo>
                        <a:lnTo>
                          <a:pt x="82" y="611"/>
                        </a:lnTo>
                        <a:lnTo>
                          <a:pt x="58" y="652"/>
                        </a:lnTo>
                        <a:lnTo>
                          <a:pt x="22" y="654"/>
                        </a:lnTo>
                        <a:lnTo>
                          <a:pt x="11" y="640"/>
                        </a:lnTo>
                        <a:lnTo>
                          <a:pt x="50" y="552"/>
                        </a:lnTo>
                        <a:lnTo>
                          <a:pt x="53" y="511"/>
                        </a:lnTo>
                        <a:lnTo>
                          <a:pt x="46" y="423"/>
                        </a:lnTo>
                        <a:lnTo>
                          <a:pt x="32" y="279"/>
                        </a:lnTo>
                        <a:lnTo>
                          <a:pt x="0" y="0"/>
                        </a:lnTo>
                        <a:lnTo>
                          <a:pt x="184" y="15"/>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85" name="Freeform 232"/>
                  <p:cNvSpPr>
                    <a:spLocks/>
                  </p:cNvSpPr>
                  <p:nvPr/>
                </p:nvSpPr>
                <p:spPr bwMode="auto">
                  <a:xfrm>
                    <a:off x="-1078" y="3093"/>
                    <a:ext cx="26" cy="42"/>
                  </a:xfrm>
                  <a:custGeom>
                    <a:avLst/>
                    <a:gdLst>
                      <a:gd name="T0" fmla="*/ 0 w 53"/>
                      <a:gd name="T1" fmla="*/ 0 h 83"/>
                      <a:gd name="T2" fmla="*/ 0 w 53"/>
                      <a:gd name="T3" fmla="*/ 22 h 83"/>
                      <a:gd name="T4" fmla="*/ 26 w 53"/>
                      <a:gd name="T5" fmla="*/ 42 h 83"/>
                      <a:gd name="T6" fmla="*/ 14 w 53"/>
                      <a:gd name="T7" fmla="*/ 3 h 83"/>
                      <a:gd name="T8" fmla="*/ 0 w 53"/>
                      <a:gd name="T9" fmla="*/ 0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83">
                        <a:moveTo>
                          <a:pt x="0" y="0"/>
                        </a:moveTo>
                        <a:lnTo>
                          <a:pt x="0" y="44"/>
                        </a:lnTo>
                        <a:lnTo>
                          <a:pt x="53" y="83"/>
                        </a:lnTo>
                        <a:lnTo>
                          <a:pt x="29" y="6"/>
                        </a:lnTo>
                        <a:lnTo>
                          <a:pt x="0" y="0"/>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3283" name="Freeform 233"/>
                <p:cNvSpPr>
                  <a:spLocks/>
                </p:cNvSpPr>
                <p:nvPr/>
              </p:nvSpPr>
              <p:spPr bwMode="auto">
                <a:xfrm>
                  <a:off x="-988" y="3188"/>
                  <a:ext cx="8" cy="146"/>
                </a:xfrm>
                <a:custGeom>
                  <a:avLst/>
                  <a:gdLst>
                    <a:gd name="T0" fmla="*/ 0 w 17"/>
                    <a:gd name="T1" fmla="*/ 0 h 293"/>
                    <a:gd name="T2" fmla="*/ 0 w 17"/>
                    <a:gd name="T3" fmla="*/ 49 h 293"/>
                    <a:gd name="T4" fmla="*/ 1 w 17"/>
                    <a:gd name="T5" fmla="*/ 77 h 293"/>
                    <a:gd name="T6" fmla="*/ 3 w 17"/>
                    <a:gd name="T7" fmla="*/ 109 h 293"/>
                    <a:gd name="T8" fmla="*/ 8 w 17"/>
                    <a:gd name="T9" fmla="*/ 139 h 293"/>
                    <a:gd name="T10" fmla="*/ 7 w 17"/>
                    <a:gd name="T11" fmla="*/ 146 h 293"/>
                    <a:gd name="T12" fmla="*/ 0 w 17"/>
                    <a:gd name="T13" fmla="*/ 0 h 2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93">
                      <a:moveTo>
                        <a:pt x="0" y="0"/>
                      </a:moveTo>
                      <a:lnTo>
                        <a:pt x="0" y="98"/>
                      </a:lnTo>
                      <a:lnTo>
                        <a:pt x="3" y="155"/>
                      </a:lnTo>
                      <a:lnTo>
                        <a:pt x="7" y="218"/>
                      </a:lnTo>
                      <a:lnTo>
                        <a:pt x="17" y="279"/>
                      </a:lnTo>
                      <a:lnTo>
                        <a:pt x="14" y="293"/>
                      </a:lnTo>
                      <a:lnTo>
                        <a:pt x="0" y="0"/>
                      </a:lnTo>
                      <a:close/>
                    </a:path>
                  </a:pathLst>
                </a:custGeom>
                <a:solidFill>
                  <a:srgbClr val="FF7F7F"/>
                </a:solidFill>
                <a:ln w="7938">
                  <a:solidFill>
                    <a:srgbClr val="FF5F1F"/>
                  </a:solidFill>
                  <a:prstDash val="solid"/>
                  <a:round/>
                  <a:headEnd/>
                  <a:tailEnd/>
                </a:ln>
              </p:spPr>
              <p:txBody>
                <a:bodyPr/>
                <a:lstStyle/>
                <a:p>
                  <a:endParaRPr lang="en-US"/>
                </a:p>
              </p:txBody>
            </p:sp>
          </p:grpSp>
          <p:grpSp>
            <p:nvGrpSpPr>
              <p:cNvPr id="93269" name="Group 234"/>
              <p:cNvGrpSpPr>
                <a:grpSpLocks/>
              </p:cNvGrpSpPr>
              <p:nvPr/>
            </p:nvGrpSpPr>
            <p:grpSpPr bwMode="auto">
              <a:xfrm>
                <a:off x="-1633" y="1901"/>
                <a:ext cx="120" cy="93"/>
                <a:chOff x="-1035" y="3461"/>
                <a:chExt cx="120" cy="93"/>
              </a:xfrm>
            </p:grpSpPr>
            <p:sp>
              <p:nvSpPr>
                <p:cNvPr id="93280" name="Freeform 235"/>
                <p:cNvSpPr>
                  <a:spLocks/>
                </p:cNvSpPr>
                <p:nvPr/>
              </p:nvSpPr>
              <p:spPr bwMode="auto">
                <a:xfrm>
                  <a:off x="-1035" y="3461"/>
                  <a:ext cx="54" cy="88"/>
                </a:xfrm>
                <a:custGeom>
                  <a:avLst/>
                  <a:gdLst>
                    <a:gd name="T0" fmla="*/ 51 w 108"/>
                    <a:gd name="T1" fmla="*/ 0 h 176"/>
                    <a:gd name="T2" fmla="*/ 54 w 108"/>
                    <a:gd name="T3" fmla="*/ 14 h 176"/>
                    <a:gd name="T4" fmla="*/ 54 w 108"/>
                    <a:gd name="T5" fmla="*/ 39 h 176"/>
                    <a:gd name="T6" fmla="*/ 49 w 108"/>
                    <a:gd name="T7" fmla="*/ 30 h 176"/>
                    <a:gd name="T8" fmla="*/ 43 w 108"/>
                    <a:gd name="T9" fmla="*/ 42 h 176"/>
                    <a:gd name="T10" fmla="*/ 41 w 108"/>
                    <a:gd name="T11" fmla="*/ 60 h 176"/>
                    <a:gd name="T12" fmla="*/ 33 w 108"/>
                    <a:gd name="T13" fmla="*/ 77 h 176"/>
                    <a:gd name="T14" fmla="*/ 19 w 108"/>
                    <a:gd name="T15" fmla="*/ 86 h 176"/>
                    <a:gd name="T16" fmla="*/ 9 w 108"/>
                    <a:gd name="T17" fmla="*/ 88 h 176"/>
                    <a:gd name="T18" fmla="*/ 0 w 108"/>
                    <a:gd name="T19" fmla="*/ 86 h 176"/>
                    <a:gd name="T20" fmla="*/ 0 w 108"/>
                    <a:gd name="T21" fmla="*/ 69 h 176"/>
                    <a:gd name="T22" fmla="*/ 7 w 108"/>
                    <a:gd name="T23" fmla="*/ 43 h 176"/>
                    <a:gd name="T24" fmla="*/ 12 w 108"/>
                    <a:gd name="T25" fmla="*/ 50 h 176"/>
                    <a:gd name="T26" fmla="*/ 19 w 108"/>
                    <a:gd name="T27" fmla="*/ 50 h 176"/>
                    <a:gd name="T28" fmla="*/ 30 w 108"/>
                    <a:gd name="T29" fmla="*/ 48 h 176"/>
                    <a:gd name="T30" fmla="*/ 38 w 108"/>
                    <a:gd name="T31" fmla="*/ 37 h 176"/>
                    <a:gd name="T32" fmla="*/ 44 w 108"/>
                    <a:gd name="T33" fmla="*/ 23 h 176"/>
                    <a:gd name="T34" fmla="*/ 51 w 108"/>
                    <a:gd name="T35" fmla="*/ 0 h 1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176">
                      <a:moveTo>
                        <a:pt x="101" y="0"/>
                      </a:moveTo>
                      <a:lnTo>
                        <a:pt x="108" y="27"/>
                      </a:lnTo>
                      <a:lnTo>
                        <a:pt x="108" y="78"/>
                      </a:lnTo>
                      <a:lnTo>
                        <a:pt x="97" y="59"/>
                      </a:lnTo>
                      <a:lnTo>
                        <a:pt x="85" y="84"/>
                      </a:lnTo>
                      <a:lnTo>
                        <a:pt x="82" y="120"/>
                      </a:lnTo>
                      <a:lnTo>
                        <a:pt x="65" y="153"/>
                      </a:lnTo>
                      <a:lnTo>
                        <a:pt x="38" y="171"/>
                      </a:lnTo>
                      <a:lnTo>
                        <a:pt x="18" y="176"/>
                      </a:lnTo>
                      <a:lnTo>
                        <a:pt x="0" y="172"/>
                      </a:lnTo>
                      <a:lnTo>
                        <a:pt x="0" y="137"/>
                      </a:lnTo>
                      <a:lnTo>
                        <a:pt x="14" y="85"/>
                      </a:lnTo>
                      <a:lnTo>
                        <a:pt x="23" y="99"/>
                      </a:lnTo>
                      <a:lnTo>
                        <a:pt x="38" y="99"/>
                      </a:lnTo>
                      <a:lnTo>
                        <a:pt x="60" y="96"/>
                      </a:lnTo>
                      <a:lnTo>
                        <a:pt x="75" y="73"/>
                      </a:lnTo>
                      <a:lnTo>
                        <a:pt x="88" y="46"/>
                      </a:lnTo>
                      <a:lnTo>
                        <a:pt x="101"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81" name="Freeform 236"/>
                <p:cNvSpPr>
                  <a:spLocks/>
                </p:cNvSpPr>
                <p:nvPr/>
              </p:nvSpPr>
              <p:spPr bwMode="auto">
                <a:xfrm>
                  <a:off x="-965" y="3463"/>
                  <a:ext cx="50" cy="91"/>
                </a:xfrm>
                <a:custGeom>
                  <a:avLst/>
                  <a:gdLst>
                    <a:gd name="T0" fmla="*/ 1 w 100"/>
                    <a:gd name="T1" fmla="*/ 0 h 182"/>
                    <a:gd name="T2" fmla="*/ 0 w 100"/>
                    <a:gd name="T3" fmla="*/ 36 h 182"/>
                    <a:gd name="T4" fmla="*/ 3 w 100"/>
                    <a:gd name="T5" fmla="*/ 27 h 182"/>
                    <a:gd name="T6" fmla="*/ 8 w 100"/>
                    <a:gd name="T7" fmla="*/ 39 h 182"/>
                    <a:gd name="T8" fmla="*/ 11 w 100"/>
                    <a:gd name="T9" fmla="*/ 56 h 182"/>
                    <a:gd name="T10" fmla="*/ 16 w 100"/>
                    <a:gd name="T11" fmla="*/ 70 h 182"/>
                    <a:gd name="T12" fmla="*/ 26 w 100"/>
                    <a:gd name="T13" fmla="*/ 82 h 182"/>
                    <a:gd name="T14" fmla="*/ 35 w 100"/>
                    <a:gd name="T15" fmla="*/ 88 h 182"/>
                    <a:gd name="T16" fmla="*/ 44 w 100"/>
                    <a:gd name="T17" fmla="*/ 91 h 182"/>
                    <a:gd name="T18" fmla="*/ 47 w 100"/>
                    <a:gd name="T19" fmla="*/ 87 h 182"/>
                    <a:gd name="T20" fmla="*/ 50 w 100"/>
                    <a:gd name="T21" fmla="*/ 78 h 182"/>
                    <a:gd name="T22" fmla="*/ 50 w 100"/>
                    <a:gd name="T23" fmla="*/ 69 h 182"/>
                    <a:gd name="T24" fmla="*/ 49 w 100"/>
                    <a:gd name="T25" fmla="*/ 60 h 182"/>
                    <a:gd name="T26" fmla="*/ 45 w 100"/>
                    <a:gd name="T27" fmla="*/ 45 h 182"/>
                    <a:gd name="T28" fmla="*/ 38 w 100"/>
                    <a:gd name="T29" fmla="*/ 50 h 182"/>
                    <a:gd name="T30" fmla="*/ 27 w 100"/>
                    <a:gd name="T31" fmla="*/ 50 h 182"/>
                    <a:gd name="T32" fmla="*/ 20 w 100"/>
                    <a:gd name="T33" fmla="*/ 49 h 182"/>
                    <a:gd name="T34" fmla="*/ 7 w 100"/>
                    <a:gd name="T35" fmla="*/ 19 h 182"/>
                    <a:gd name="T36" fmla="*/ 1 w 100"/>
                    <a:gd name="T37" fmla="*/ 0 h 1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 h="182">
                      <a:moveTo>
                        <a:pt x="2" y="0"/>
                      </a:moveTo>
                      <a:lnTo>
                        <a:pt x="0" y="72"/>
                      </a:lnTo>
                      <a:lnTo>
                        <a:pt x="6" y="54"/>
                      </a:lnTo>
                      <a:lnTo>
                        <a:pt x="15" y="77"/>
                      </a:lnTo>
                      <a:lnTo>
                        <a:pt x="22" y="111"/>
                      </a:lnTo>
                      <a:lnTo>
                        <a:pt x="31" y="140"/>
                      </a:lnTo>
                      <a:lnTo>
                        <a:pt x="51" y="163"/>
                      </a:lnTo>
                      <a:lnTo>
                        <a:pt x="69" y="176"/>
                      </a:lnTo>
                      <a:lnTo>
                        <a:pt x="87" y="182"/>
                      </a:lnTo>
                      <a:lnTo>
                        <a:pt x="93" y="173"/>
                      </a:lnTo>
                      <a:lnTo>
                        <a:pt x="99" y="156"/>
                      </a:lnTo>
                      <a:lnTo>
                        <a:pt x="100" y="138"/>
                      </a:lnTo>
                      <a:lnTo>
                        <a:pt x="98" y="120"/>
                      </a:lnTo>
                      <a:lnTo>
                        <a:pt x="89" y="89"/>
                      </a:lnTo>
                      <a:lnTo>
                        <a:pt x="75" y="99"/>
                      </a:lnTo>
                      <a:lnTo>
                        <a:pt x="53" y="99"/>
                      </a:lnTo>
                      <a:lnTo>
                        <a:pt x="39" y="98"/>
                      </a:lnTo>
                      <a:lnTo>
                        <a:pt x="13" y="37"/>
                      </a:lnTo>
                      <a:lnTo>
                        <a:pt x="2"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3270" name="Freeform 237"/>
              <p:cNvSpPr>
                <a:spLocks/>
              </p:cNvSpPr>
              <p:nvPr/>
            </p:nvSpPr>
            <p:spPr bwMode="auto">
              <a:xfrm>
                <a:off x="-1680" y="1251"/>
                <a:ext cx="191" cy="646"/>
              </a:xfrm>
              <a:custGeom>
                <a:avLst/>
                <a:gdLst>
                  <a:gd name="T0" fmla="*/ 137 w 383"/>
                  <a:gd name="T1" fmla="*/ 7 h 1292"/>
                  <a:gd name="T2" fmla="*/ 174 w 383"/>
                  <a:gd name="T3" fmla="*/ 28 h 1292"/>
                  <a:gd name="T4" fmla="*/ 184 w 383"/>
                  <a:gd name="T5" fmla="*/ 46 h 1292"/>
                  <a:gd name="T6" fmla="*/ 191 w 383"/>
                  <a:gd name="T7" fmla="*/ 194 h 1292"/>
                  <a:gd name="T8" fmla="*/ 188 w 383"/>
                  <a:gd name="T9" fmla="*/ 230 h 1292"/>
                  <a:gd name="T10" fmla="*/ 165 w 383"/>
                  <a:gd name="T11" fmla="*/ 227 h 1292"/>
                  <a:gd name="T12" fmla="*/ 166 w 383"/>
                  <a:gd name="T13" fmla="*/ 314 h 1292"/>
                  <a:gd name="T14" fmla="*/ 156 w 383"/>
                  <a:gd name="T15" fmla="*/ 314 h 1292"/>
                  <a:gd name="T16" fmla="*/ 142 w 383"/>
                  <a:gd name="T17" fmla="*/ 497 h 1292"/>
                  <a:gd name="T18" fmla="*/ 141 w 383"/>
                  <a:gd name="T19" fmla="*/ 594 h 1292"/>
                  <a:gd name="T20" fmla="*/ 139 w 383"/>
                  <a:gd name="T21" fmla="*/ 638 h 1292"/>
                  <a:gd name="T22" fmla="*/ 130 w 383"/>
                  <a:gd name="T23" fmla="*/ 646 h 1292"/>
                  <a:gd name="T24" fmla="*/ 113 w 383"/>
                  <a:gd name="T25" fmla="*/ 639 h 1292"/>
                  <a:gd name="T26" fmla="*/ 104 w 383"/>
                  <a:gd name="T27" fmla="*/ 564 h 1292"/>
                  <a:gd name="T28" fmla="*/ 98 w 383"/>
                  <a:gd name="T29" fmla="*/ 642 h 1292"/>
                  <a:gd name="T30" fmla="*/ 84 w 383"/>
                  <a:gd name="T31" fmla="*/ 646 h 1292"/>
                  <a:gd name="T32" fmla="*/ 71 w 383"/>
                  <a:gd name="T33" fmla="*/ 640 h 1292"/>
                  <a:gd name="T34" fmla="*/ 58 w 383"/>
                  <a:gd name="T35" fmla="*/ 493 h 1292"/>
                  <a:gd name="T36" fmla="*/ 41 w 383"/>
                  <a:gd name="T37" fmla="*/ 386 h 1292"/>
                  <a:gd name="T38" fmla="*/ 15 w 383"/>
                  <a:gd name="T39" fmla="*/ 286 h 1292"/>
                  <a:gd name="T40" fmla="*/ 0 w 383"/>
                  <a:gd name="T41" fmla="*/ 284 h 1292"/>
                  <a:gd name="T42" fmla="*/ 14 w 383"/>
                  <a:gd name="T43" fmla="*/ 147 h 1292"/>
                  <a:gd name="T44" fmla="*/ 14 w 383"/>
                  <a:gd name="T45" fmla="*/ 39 h 1292"/>
                  <a:gd name="T46" fmla="*/ 23 w 383"/>
                  <a:gd name="T47" fmla="*/ 27 h 1292"/>
                  <a:gd name="T48" fmla="*/ 62 w 383"/>
                  <a:gd name="T49" fmla="*/ 0 h 1292"/>
                  <a:gd name="T50" fmla="*/ 96 w 383"/>
                  <a:gd name="T51" fmla="*/ 58 h 1292"/>
                  <a:gd name="T52" fmla="*/ 137 w 383"/>
                  <a:gd name="T53" fmla="*/ 7 h 12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83" h="1292">
                    <a:moveTo>
                      <a:pt x="274" y="13"/>
                    </a:moveTo>
                    <a:lnTo>
                      <a:pt x="349" y="56"/>
                    </a:lnTo>
                    <a:lnTo>
                      <a:pt x="368" y="91"/>
                    </a:lnTo>
                    <a:lnTo>
                      <a:pt x="383" y="388"/>
                    </a:lnTo>
                    <a:lnTo>
                      <a:pt x="377" y="459"/>
                    </a:lnTo>
                    <a:lnTo>
                      <a:pt x="331" y="453"/>
                    </a:lnTo>
                    <a:lnTo>
                      <a:pt x="333" y="628"/>
                    </a:lnTo>
                    <a:lnTo>
                      <a:pt x="312" y="628"/>
                    </a:lnTo>
                    <a:lnTo>
                      <a:pt x="285" y="994"/>
                    </a:lnTo>
                    <a:lnTo>
                      <a:pt x="283" y="1187"/>
                    </a:lnTo>
                    <a:lnTo>
                      <a:pt x="279" y="1275"/>
                    </a:lnTo>
                    <a:lnTo>
                      <a:pt x="260" y="1292"/>
                    </a:lnTo>
                    <a:lnTo>
                      <a:pt x="227" y="1277"/>
                    </a:lnTo>
                    <a:lnTo>
                      <a:pt x="209" y="1128"/>
                    </a:lnTo>
                    <a:lnTo>
                      <a:pt x="196" y="1283"/>
                    </a:lnTo>
                    <a:lnTo>
                      <a:pt x="169" y="1291"/>
                    </a:lnTo>
                    <a:lnTo>
                      <a:pt x="143" y="1280"/>
                    </a:lnTo>
                    <a:lnTo>
                      <a:pt x="116" y="985"/>
                    </a:lnTo>
                    <a:lnTo>
                      <a:pt x="82" y="771"/>
                    </a:lnTo>
                    <a:lnTo>
                      <a:pt x="30" y="572"/>
                    </a:lnTo>
                    <a:lnTo>
                      <a:pt x="0" y="568"/>
                    </a:lnTo>
                    <a:lnTo>
                      <a:pt x="28" y="293"/>
                    </a:lnTo>
                    <a:lnTo>
                      <a:pt x="29" y="78"/>
                    </a:lnTo>
                    <a:lnTo>
                      <a:pt x="46" y="54"/>
                    </a:lnTo>
                    <a:lnTo>
                      <a:pt x="125" y="0"/>
                    </a:lnTo>
                    <a:lnTo>
                      <a:pt x="193" y="116"/>
                    </a:lnTo>
                    <a:lnTo>
                      <a:pt x="274" y="13"/>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3271" name="Group 238"/>
              <p:cNvGrpSpPr>
                <a:grpSpLocks/>
              </p:cNvGrpSpPr>
              <p:nvPr/>
            </p:nvGrpSpPr>
            <p:grpSpPr bwMode="auto">
              <a:xfrm>
                <a:off x="-1632" y="1319"/>
                <a:ext cx="118" cy="160"/>
                <a:chOff x="-1034" y="2879"/>
                <a:chExt cx="118" cy="160"/>
              </a:xfrm>
            </p:grpSpPr>
            <p:sp>
              <p:nvSpPr>
                <p:cNvPr id="93277" name="Freeform 239"/>
                <p:cNvSpPr>
                  <a:spLocks/>
                </p:cNvSpPr>
                <p:nvPr/>
              </p:nvSpPr>
              <p:spPr bwMode="auto">
                <a:xfrm>
                  <a:off x="-1026" y="2879"/>
                  <a:ext cx="101" cy="120"/>
                </a:xfrm>
                <a:custGeom>
                  <a:avLst/>
                  <a:gdLst>
                    <a:gd name="T0" fmla="*/ 101 w 202"/>
                    <a:gd name="T1" fmla="*/ 43 h 242"/>
                    <a:gd name="T2" fmla="*/ 36 w 202"/>
                    <a:gd name="T3" fmla="*/ 0 h 242"/>
                    <a:gd name="T4" fmla="*/ 0 w 202"/>
                    <a:gd name="T5" fmla="*/ 81 h 242"/>
                    <a:gd name="T6" fmla="*/ 65 w 202"/>
                    <a:gd name="T7" fmla="*/ 120 h 242"/>
                    <a:gd name="T8" fmla="*/ 101 w 202"/>
                    <a:gd name="T9" fmla="*/ 43 h 2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 h="242">
                      <a:moveTo>
                        <a:pt x="202" y="86"/>
                      </a:moveTo>
                      <a:lnTo>
                        <a:pt x="72" y="0"/>
                      </a:lnTo>
                      <a:lnTo>
                        <a:pt x="0" y="163"/>
                      </a:lnTo>
                      <a:lnTo>
                        <a:pt x="130" y="242"/>
                      </a:lnTo>
                      <a:lnTo>
                        <a:pt x="202" y="86"/>
                      </a:lnTo>
                      <a:close/>
                    </a:path>
                  </a:pathLst>
                </a:custGeom>
                <a:solidFill>
                  <a:srgbClr val="DFD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78" name="Freeform 240"/>
                <p:cNvSpPr>
                  <a:spLocks/>
                </p:cNvSpPr>
                <p:nvPr/>
              </p:nvSpPr>
              <p:spPr bwMode="auto">
                <a:xfrm>
                  <a:off x="-1034" y="2929"/>
                  <a:ext cx="44" cy="65"/>
                </a:xfrm>
                <a:custGeom>
                  <a:avLst/>
                  <a:gdLst>
                    <a:gd name="T0" fmla="*/ 44 w 88"/>
                    <a:gd name="T1" fmla="*/ 40 h 130"/>
                    <a:gd name="T2" fmla="*/ 34 w 88"/>
                    <a:gd name="T3" fmla="*/ 30 h 130"/>
                    <a:gd name="T4" fmla="*/ 27 w 88"/>
                    <a:gd name="T5" fmla="*/ 11 h 130"/>
                    <a:gd name="T6" fmla="*/ 19 w 88"/>
                    <a:gd name="T7" fmla="*/ 5 h 130"/>
                    <a:gd name="T8" fmla="*/ 15 w 88"/>
                    <a:gd name="T9" fmla="*/ 0 h 130"/>
                    <a:gd name="T10" fmla="*/ 12 w 88"/>
                    <a:gd name="T11" fmla="*/ 2 h 130"/>
                    <a:gd name="T12" fmla="*/ 11 w 88"/>
                    <a:gd name="T13" fmla="*/ 7 h 130"/>
                    <a:gd name="T14" fmla="*/ 3 w 88"/>
                    <a:gd name="T15" fmla="*/ 16 h 130"/>
                    <a:gd name="T16" fmla="*/ 0 w 88"/>
                    <a:gd name="T17" fmla="*/ 32 h 130"/>
                    <a:gd name="T18" fmla="*/ 3 w 88"/>
                    <a:gd name="T19" fmla="*/ 44 h 130"/>
                    <a:gd name="T20" fmla="*/ 15 w 88"/>
                    <a:gd name="T21" fmla="*/ 56 h 130"/>
                    <a:gd name="T22" fmla="*/ 40 w 88"/>
                    <a:gd name="T23" fmla="*/ 65 h 130"/>
                    <a:gd name="T24" fmla="*/ 44 w 88"/>
                    <a:gd name="T25" fmla="*/ 4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8" h="130">
                      <a:moveTo>
                        <a:pt x="88" y="80"/>
                      </a:moveTo>
                      <a:lnTo>
                        <a:pt x="67" y="60"/>
                      </a:lnTo>
                      <a:lnTo>
                        <a:pt x="54" y="22"/>
                      </a:lnTo>
                      <a:lnTo>
                        <a:pt x="38" y="10"/>
                      </a:lnTo>
                      <a:lnTo>
                        <a:pt x="29" y="0"/>
                      </a:lnTo>
                      <a:lnTo>
                        <a:pt x="23" y="4"/>
                      </a:lnTo>
                      <a:lnTo>
                        <a:pt x="22" y="14"/>
                      </a:lnTo>
                      <a:lnTo>
                        <a:pt x="5" y="32"/>
                      </a:lnTo>
                      <a:lnTo>
                        <a:pt x="0" y="64"/>
                      </a:lnTo>
                      <a:lnTo>
                        <a:pt x="5" y="87"/>
                      </a:lnTo>
                      <a:lnTo>
                        <a:pt x="30" y="112"/>
                      </a:lnTo>
                      <a:lnTo>
                        <a:pt x="80" y="130"/>
                      </a:lnTo>
                      <a:lnTo>
                        <a:pt x="88" y="80"/>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79" name="Freeform 241"/>
                <p:cNvSpPr>
                  <a:spLocks/>
                </p:cNvSpPr>
                <p:nvPr/>
              </p:nvSpPr>
              <p:spPr bwMode="auto">
                <a:xfrm>
                  <a:off x="-998" y="2966"/>
                  <a:ext cx="82" cy="73"/>
                </a:xfrm>
                <a:custGeom>
                  <a:avLst/>
                  <a:gdLst>
                    <a:gd name="T0" fmla="*/ 82 w 163"/>
                    <a:gd name="T1" fmla="*/ 73 h 144"/>
                    <a:gd name="T2" fmla="*/ 49 w 163"/>
                    <a:gd name="T3" fmla="*/ 60 h 144"/>
                    <a:gd name="T4" fmla="*/ 23 w 163"/>
                    <a:gd name="T5" fmla="*/ 46 h 144"/>
                    <a:gd name="T6" fmla="*/ 0 w 163"/>
                    <a:gd name="T7" fmla="*/ 31 h 144"/>
                    <a:gd name="T8" fmla="*/ 9 w 163"/>
                    <a:gd name="T9" fmla="*/ 0 h 144"/>
                    <a:gd name="T10" fmla="*/ 52 w 163"/>
                    <a:gd name="T11" fmla="*/ 20 h 144"/>
                    <a:gd name="T12" fmla="*/ 78 w 163"/>
                    <a:gd name="T13" fmla="*/ 30 h 144"/>
                    <a:gd name="T14" fmla="*/ 79 w 163"/>
                    <a:gd name="T15" fmla="*/ 24 h 144"/>
                    <a:gd name="T16" fmla="*/ 82 w 163"/>
                    <a:gd name="T17" fmla="*/ 73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 h="144">
                      <a:moveTo>
                        <a:pt x="163" y="144"/>
                      </a:moveTo>
                      <a:lnTo>
                        <a:pt x="97" y="119"/>
                      </a:lnTo>
                      <a:lnTo>
                        <a:pt x="46" y="90"/>
                      </a:lnTo>
                      <a:lnTo>
                        <a:pt x="0" y="62"/>
                      </a:lnTo>
                      <a:lnTo>
                        <a:pt x="18" y="0"/>
                      </a:lnTo>
                      <a:lnTo>
                        <a:pt x="104" y="40"/>
                      </a:lnTo>
                      <a:lnTo>
                        <a:pt x="156" y="59"/>
                      </a:lnTo>
                      <a:lnTo>
                        <a:pt x="158" y="48"/>
                      </a:lnTo>
                      <a:lnTo>
                        <a:pt x="163" y="144"/>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3272" name="Group 242"/>
              <p:cNvGrpSpPr>
                <a:grpSpLocks/>
              </p:cNvGrpSpPr>
              <p:nvPr/>
            </p:nvGrpSpPr>
            <p:grpSpPr bwMode="auto">
              <a:xfrm>
                <a:off x="-1601" y="1430"/>
                <a:ext cx="83" cy="391"/>
                <a:chOff x="-1003" y="2990"/>
                <a:chExt cx="83" cy="391"/>
              </a:xfrm>
            </p:grpSpPr>
            <p:grpSp>
              <p:nvGrpSpPr>
                <p:cNvPr id="93273" name="Group 243"/>
                <p:cNvGrpSpPr>
                  <a:grpSpLocks/>
                </p:cNvGrpSpPr>
                <p:nvPr/>
              </p:nvGrpSpPr>
              <p:grpSpPr bwMode="auto">
                <a:xfrm>
                  <a:off x="-1003" y="2990"/>
                  <a:ext cx="83" cy="136"/>
                  <a:chOff x="-1003" y="2990"/>
                  <a:chExt cx="83" cy="136"/>
                </a:xfrm>
              </p:grpSpPr>
              <p:sp>
                <p:nvSpPr>
                  <p:cNvPr id="93275" name="Freeform 244"/>
                  <p:cNvSpPr>
                    <a:spLocks/>
                  </p:cNvSpPr>
                  <p:nvPr/>
                </p:nvSpPr>
                <p:spPr bwMode="auto">
                  <a:xfrm>
                    <a:off x="-1003" y="2990"/>
                    <a:ext cx="73" cy="136"/>
                  </a:xfrm>
                  <a:custGeom>
                    <a:avLst/>
                    <a:gdLst>
                      <a:gd name="T0" fmla="*/ 73 w 145"/>
                      <a:gd name="T1" fmla="*/ 136 h 271"/>
                      <a:gd name="T2" fmla="*/ 2 w 145"/>
                      <a:gd name="T3" fmla="*/ 129 h 271"/>
                      <a:gd name="T4" fmla="*/ 0 w 145"/>
                      <a:gd name="T5" fmla="*/ 0 h 271"/>
                      <a:gd name="T6" fmla="*/ 0 60000 65536"/>
                      <a:gd name="T7" fmla="*/ 0 60000 65536"/>
                      <a:gd name="T8" fmla="*/ 0 60000 65536"/>
                    </a:gdLst>
                    <a:ahLst/>
                    <a:cxnLst>
                      <a:cxn ang="T6">
                        <a:pos x="T0" y="T1"/>
                      </a:cxn>
                      <a:cxn ang="T7">
                        <a:pos x="T2" y="T3"/>
                      </a:cxn>
                      <a:cxn ang="T8">
                        <a:pos x="T4" y="T5"/>
                      </a:cxn>
                    </a:cxnLst>
                    <a:rect l="0" t="0" r="r" b="b"/>
                    <a:pathLst>
                      <a:path w="145" h="271">
                        <a:moveTo>
                          <a:pt x="145" y="271"/>
                        </a:moveTo>
                        <a:lnTo>
                          <a:pt x="3" y="257"/>
                        </a:lnTo>
                        <a:lnTo>
                          <a:pt x="0" y="0"/>
                        </a:lnTo>
                      </a:path>
                    </a:pathLst>
                  </a:custGeom>
                  <a:noFill/>
                  <a:ln w="8001">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76" name="Freeform 245"/>
                  <p:cNvSpPr>
                    <a:spLocks/>
                  </p:cNvSpPr>
                  <p:nvPr/>
                </p:nvSpPr>
                <p:spPr bwMode="auto">
                  <a:xfrm>
                    <a:off x="-1001" y="3006"/>
                    <a:ext cx="81" cy="34"/>
                  </a:xfrm>
                  <a:custGeom>
                    <a:avLst/>
                    <a:gdLst>
                      <a:gd name="T0" fmla="*/ 81 w 164"/>
                      <a:gd name="T1" fmla="*/ 34 h 69"/>
                      <a:gd name="T2" fmla="*/ 52 w 164"/>
                      <a:gd name="T3" fmla="*/ 24 h 69"/>
                      <a:gd name="T4" fmla="*/ 0 w 164"/>
                      <a:gd name="T5" fmla="*/ 0 h 69"/>
                      <a:gd name="T6" fmla="*/ 0 60000 65536"/>
                      <a:gd name="T7" fmla="*/ 0 60000 65536"/>
                      <a:gd name="T8" fmla="*/ 0 60000 65536"/>
                    </a:gdLst>
                    <a:ahLst/>
                    <a:cxnLst>
                      <a:cxn ang="T6">
                        <a:pos x="T0" y="T1"/>
                      </a:cxn>
                      <a:cxn ang="T7">
                        <a:pos x="T2" y="T3"/>
                      </a:cxn>
                      <a:cxn ang="T8">
                        <a:pos x="T4" y="T5"/>
                      </a:cxn>
                    </a:cxnLst>
                    <a:rect l="0" t="0" r="r" b="b"/>
                    <a:pathLst>
                      <a:path w="164" h="69">
                        <a:moveTo>
                          <a:pt x="164" y="69"/>
                        </a:moveTo>
                        <a:lnTo>
                          <a:pt x="106" y="49"/>
                        </a:lnTo>
                        <a:lnTo>
                          <a:pt x="0" y="0"/>
                        </a:lnTo>
                      </a:path>
                    </a:pathLst>
                  </a:custGeom>
                  <a:noFill/>
                  <a:ln w="8001">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93274" name="Freeform 246"/>
                <p:cNvSpPr>
                  <a:spLocks/>
                </p:cNvSpPr>
                <p:nvPr/>
              </p:nvSpPr>
              <p:spPr bwMode="auto">
                <a:xfrm>
                  <a:off x="-989" y="3146"/>
                  <a:ext cx="11" cy="235"/>
                </a:xfrm>
                <a:custGeom>
                  <a:avLst/>
                  <a:gdLst>
                    <a:gd name="T0" fmla="*/ 0 w 21"/>
                    <a:gd name="T1" fmla="*/ 0 h 470"/>
                    <a:gd name="T2" fmla="*/ 4 w 21"/>
                    <a:gd name="T3" fmla="*/ 126 h 470"/>
                    <a:gd name="T4" fmla="*/ 11 w 21"/>
                    <a:gd name="T5" fmla="*/ 235 h 470"/>
                    <a:gd name="T6" fmla="*/ 0 60000 65536"/>
                    <a:gd name="T7" fmla="*/ 0 60000 65536"/>
                    <a:gd name="T8" fmla="*/ 0 60000 65536"/>
                  </a:gdLst>
                  <a:ahLst/>
                  <a:cxnLst>
                    <a:cxn ang="T6">
                      <a:pos x="T0" y="T1"/>
                    </a:cxn>
                    <a:cxn ang="T7">
                      <a:pos x="T2" y="T3"/>
                    </a:cxn>
                    <a:cxn ang="T8">
                      <a:pos x="T4" y="T5"/>
                    </a:cxn>
                  </a:cxnLst>
                  <a:rect l="0" t="0" r="r" b="b"/>
                  <a:pathLst>
                    <a:path w="21" h="470">
                      <a:moveTo>
                        <a:pt x="0" y="0"/>
                      </a:moveTo>
                      <a:lnTo>
                        <a:pt x="7" y="252"/>
                      </a:lnTo>
                      <a:lnTo>
                        <a:pt x="21" y="470"/>
                      </a:lnTo>
                    </a:path>
                  </a:pathLst>
                </a:custGeom>
                <a:noFill/>
                <a:ln w="8001">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93247" name="Group 247"/>
            <p:cNvGrpSpPr>
              <a:grpSpLocks/>
            </p:cNvGrpSpPr>
            <p:nvPr/>
          </p:nvGrpSpPr>
          <p:grpSpPr bwMode="auto">
            <a:xfrm>
              <a:off x="-2304" y="2784"/>
              <a:ext cx="183" cy="830"/>
              <a:chOff x="-2298" y="2680"/>
              <a:chExt cx="183" cy="830"/>
            </a:xfrm>
          </p:grpSpPr>
          <p:grpSp>
            <p:nvGrpSpPr>
              <p:cNvPr id="93248" name="Group 248"/>
              <p:cNvGrpSpPr>
                <a:grpSpLocks/>
              </p:cNvGrpSpPr>
              <p:nvPr/>
            </p:nvGrpSpPr>
            <p:grpSpPr bwMode="auto">
              <a:xfrm>
                <a:off x="-2296" y="2938"/>
                <a:ext cx="177" cy="243"/>
                <a:chOff x="-2296" y="2938"/>
                <a:chExt cx="177" cy="243"/>
              </a:xfrm>
            </p:grpSpPr>
            <p:sp>
              <p:nvSpPr>
                <p:cNvPr id="93265" name="Freeform 249"/>
                <p:cNvSpPr>
                  <a:spLocks/>
                </p:cNvSpPr>
                <p:nvPr/>
              </p:nvSpPr>
              <p:spPr bwMode="auto">
                <a:xfrm>
                  <a:off x="-2296" y="2945"/>
                  <a:ext cx="49" cy="236"/>
                </a:xfrm>
                <a:custGeom>
                  <a:avLst/>
                  <a:gdLst>
                    <a:gd name="T0" fmla="*/ 3 w 96"/>
                    <a:gd name="T1" fmla="*/ 0 h 472"/>
                    <a:gd name="T2" fmla="*/ 0 w 96"/>
                    <a:gd name="T3" fmla="*/ 54 h 472"/>
                    <a:gd name="T4" fmla="*/ 8 w 96"/>
                    <a:gd name="T5" fmla="*/ 127 h 472"/>
                    <a:gd name="T6" fmla="*/ 15 w 96"/>
                    <a:gd name="T7" fmla="*/ 191 h 472"/>
                    <a:gd name="T8" fmla="*/ 27 w 96"/>
                    <a:gd name="T9" fmla="*/ 229 h 472"/>
                    <a:gd name="T10" fmla="*/ 33 w 96"/>
                    <a:gd name="T11" fmla="*/ 236 h 472"/>
                    <a:gd name="T12" fmla="*/ 36 w 96"/>
                    <a:gd name="T13" fmla="*/ 225 h 472"/>
                    <a:gd name="T14" fmla="*/ 38 w 96"/>
                    <a:gd name="T15" fmla="*/ 198 h 472"/>
                    <a:gd name="T16" fmla="*/ 49 w 96"/>
                    <a:gd name="T17" fmla="*/ 191 h 472"/>
                    <a:gd name="T18" fmla="*/ 34 w 96"/>
                    <a:gd name="T19" fmla="*/ 170 h 472"/>
                    <a:gd name="T20" fmla="*/ 25 w 96"/>
                    <a:gd name="T21" fmla="*/ 157 h 472"/>
                    <a:gd name="T22" fmla="*/ 26 w 96"/>
                    <a:gd name="T23" fmla="*/ 48 h 472"/>
                    <a:gd name="T24" fmla="*/ 31 w 96"/>
                    <a:gd name="T25" fmla="*/ 4 h 472"/>
                    <a:gd name="T26" fmla="*/ 3 w 96"/>
                    <a:gd name="T27" fmla="*/ 0 h 4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472">
                      <a:moveTo>
                        <a:pt x="5" y="0"/>
                      </a:moveTo>
                      <a:lnTo>
                        <a:pt x="0" y="107"/>
                      </a:lnTo>
                      <a:lnTo>
                        <a:pt x="15" y="253"/>
                      </a:lnTo>
                      <a:lnTo>
                        <a:pt x="29" y="381"/>
                      </a:lnTo>
                      <a:lnTo>
                        <a:pt x="53" y="458"/>
                      </a:lnTo>
                      <a:lnTo>
                        <a:pt x="64" y="472"/>
                      </a:lnTo>
                      <a:lnTo>
                        <a:pt x="71" y="450"/>
                      </a:lnTo>
                      <a:lnTo>
                        <a:pt x="74" y="396"/>
                      </a:lnTo>
                      <a:lnTo>
                        <a:pt x="96" y="382"/>
                      </a:lnTo>
                      <a:lnTo>
                        <a:pt x="67" y="339"/>
                      </a:lnTo>
                      <a:lnTo>
                        <a:pt x="48" y="313"/>
                      </a:lnTo>
                      <a:lnTo>
                        <a:pt x="50" y="96"/>
                      </a:lnTo>
                      <a:lnTo>
                        <a:pt x="60" y="8"/>
                      </a:lnTo>
                      <a:lnTo>
                        <a:pt x="5" y="0"/>
                      </a:lnTo>
                      <a:close/>
                    </a:path>
                  </a:pathLst>
                </a:custGeom>
                <a:solidFill>
                  <a:srgbClr val="F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66" name="Freeform 250"/>
                <p:cNvSpPr>
                  <a:spLocks/>
                </p:cNvSpPr>
                <p:nvPr/>
              </p:nvSpPr>
              <p:spPr bwMode="auto">
                <a:xfrm>
                  <a:off x="-2161" y="2938"/>
                  <a:ext cx="42" cy="221"/>
                </a:xfrm>
                <a:custGeom>
                  <a:avLst/>
                  <a:gdLst>
                    <a:gd name="T0" fmla="*/ 12 w 84"/>
                    <a:gd name="T1" fmla="*/ 6 h 441"/>
                    <a:gd name="T2" fmla="*/ 18 w 84"/>
                    <a:gd name="T3" fmla="*/ 46 h 441"/>
                    <a:gd name="T4" fmla="*/ 18 w 84"/>
                    <a:gd name="T5" fmla="*/ 140 h 441"/>
                    <a:gd name="T6" fmla="*/ 0 w 84"/>
                    <a:gd name="T7" fmla="*/ 180 h 441"/>
                    <a:gd name="T8" fmla="*/ 5 w 84"/>
                    <a:gd name="T9" fmla="*/ 184 h 441"/>
                    <a:gd name="T10" fmla="*/ 0 w 84"/>
                    <a:gd name="T11" fmla="*/ 204 h 441"/>
                    <a:gd name="T12" fmla="*/ 4 w 84"/>
                    <a:gd name="T13" fmla="*/ 221 h 441"/>
                    <a:gd name="T14" fmla="*/ 18 w 84"/>
                    <a:gd name="T15" fmla="*/ 194 h 441"/>
                    <a:gd name="T16" fmla="*/ 30 w 84"/>
                    <a:gd name="T17" fmla="*/ 145 h 441"/>
                    <a:gd name="T18" fmla="*/ 42 w 84"/>
                    <a:gd name="T19" fmla="*/ 37 h 441"/>
                    <a:gd name="T20" fmla="*/ 37 w 84"/>
                    <a:gd name="T21" fmla="*/ 0 h 441"/>
                    <a:gd name="T22" fmla="*/ 12 w 84"/>
                    <a:gd name="T23" fmla="*/ 6 h 4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441">
                      <a:moveTo>
                        <a:pt x="24" y="12"/>
                      </a:moveTo>
                      <a:lnTo>
                        <a:pt x="36" y="92"/>
                      </a:lnTo>
                      <a:lnTo>
                        <a:pt x="35" y="280"/>
                      </a:lnTo>
                      <a:lnTo>
                        <a:pt x="0" y="360"/>
                      </a:lnTo>
                      <a:lnTo>
                        <a:pt x="9" y="367"/>
                      </a:lnTo>
                      <a:lnTo>
                        <a:pt x="0" y="408"/>
                      </a:lnTo>
                      <a:lnTo>
                        <a:pt x="7" y="441"/>
                      </a:lnTo>
                      <a:lnTo>
                        <a:pt x="35" y="387"/>
                      </a:lnTo>
                      <a:lnTo>
                        <a:pt x="60" y="290"/>
                      </a:lnTo>
                      <a:lnTo>
                        <a:pt x="84" y="74"/>
                      </a:lnTo>
                      <a:lnTo>
                        <a:pt x="74" y="0"/>
                      </a:lnTo>
                      <a:lnTo>
                        <a:pt x="24" y="12"/>
                      </a:lnTo>
                      <a:close/>
                    </a:path>
                  </a:pathLst>
                </a:custGeom>
                <a:solidFill>
                  <a:srgbClr val="F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3249" name="Freeform 251"/>
              <p:cNvSpPr>
                <a:spLocks/>
              </p:cNvSpPr>
              <p:nvPr/>
            </p:nvSpPr>
            <p:spPr bwMode="auto">
              <a:xfrm>
                <a:off x="-2298" y="2799"/>
                <a:ext cx="183" cy="358"/>
              </a:xfrm>
              <a:custGeom>
                <a:avLst/>
                <a:gdLst>
                  <a:gd name="T0" fmla="*/ 74 w 366"/>
                  <a:gd name="T1" fmla="*/ 0 h 715"/>
                  <a:gd name="T2" fmla="*/ 29 w 366"/>
                  <a:gd name="T3" fmla="*/ 24 h 715"/>
                  <a:gd name="T4" fmla="*/ 24 w 366"/>
                  <a:gd name="T5" fmla="*/ 33 h 715"/>
                  <a:gd name="T6" fmla="*/ 0 w 366"/>
                  <a:gd name="T7" fmla="*/ 147 h 715"/>
                  <a:gd name="T8" fmla="*/ 4 w 366"/>
                  <a:gd name="T9" fmla="*/ 268 h 715"/>
                  <a:gd name="T10" fmla="*/ 33 w 366"/>
                  <a:gd name="T11" fmla="*/ 259 h 715"/>
                  <a:gd name="T12" fmla="*/ 35 w 366"/>
                  <a:gd name="T13" fmla="*/ 152 h 715"/>
                  <a:gd name="T14" fmla="*/ 40 w 366"/>
                  <a:gd name="T15" fmla="*/ 123 h 715"/>
                  <a:gd name="T16" fmla="*/ 41 w 366"/>
                  <a:gd name="T17" fmla="*/ 185 h 715"/>
                  <a:gd name="T18" fmla="*/ 33 w 366"/>
                  <a:gd name="T19" fmla="*/ 295 h 715"/>
                  <a:gd name="T20" fmla="*/ 46 w 366"/>
                  <a:gd name="T21" fmla="*/ 295 h 715"/>
                  <a:gd name="T22" fmla="*/ 45 w 366"/>
                  <a:gd name="T23" fmla="*/ 332 h 715"/>
                  <a:gd name="T24" fmla="*/ 46 w 366"/>
                  <a:gd name="T25" fmla="*/ 354 h 715"/>
                  <a:gd name="T26" fmla="*/ 93 w 366"/>
                  <a:gd name="T27" fmla="*/ 358 h 715"/>
                  <a:gd name="T28" fmla="*/ 132 w 366"/>
                  <a:gd name="T29" fmla="*/ 349 h 715"/>
                  <a:gd name="T30" fmla="*/ 154 w 366"/>
                  <a:gd name="T31" fmla="*/ 347 h 715"/>
                  <a:gd name="T32" fmla="*/ 152 w 366"/>
                  <a:gd name="T33" fmla="*/ 288 h 715"/>
                  <a:gd name="T34" fmla="*/ 155 w 366"/>
                  <a:gd name="T35" fmla="*/ 259 h 715"/>
                  <a:gd name="T36" fmla="*/ 143 w 366"/>
                  <a:gd name="T37" fmla="*/ 175 h 715"/>
                  <a:gd name="T38" fmla="*/ 142 w 366"/>
                  <a:gd name="T39" fmla="*/ 131 h 715"/>
                  <a:gd name="T40" fmla="*/ 147 w 366"/>
                  <a:gd name="T41" fmla="*/ 148 h 715"/>
                  <a:gd name="T42" fmla="*/ 152 w 366"/>
                  <a:gd name="T43" fmla="*/ 245 h 715"/>
                  <a:gd name="T44" fmla="*/ 175 w 366"/>
                  <a:gd name="T45" fmla="*/ 250 h 715"/>
                  <a:gd name="T46" fmla="*/ 183 w 366"/>
                  <a:gd name="T47" fmla="*/ 138 h 715"/>
                  <a:gd name="T48" fmla="*/ 155 w 366"/>
                  <a:gd name="T49" fmla="*/ 31 h 715"/>
                  <a:gd name="T50" fmla="*/ 109 w 366"/>
                  <a:gd name="T51" fmla="*/ 0 h 715"/>
                  <a:gd name="T52" fmla="*/ 74 w 366"/>
                  <a:gd name="T53" fmla="*/ 0 h 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6" h="715">
                    <a:moveTo>
                      <a:pt x="148" y="0"/>
                    </a:moveTo>
                    <a:lnTo>
                      <a:pt x="58" y="48"/>
                    </a:lnTo>
                    <a:lnTo>
                      <a:pt x="47" y="65"/>
                    </a:lnTo>
                    <a:lnTo>
                      <a:pt x="0" y="293"/>
                    </a:lnTo>
                    <a:lnTo>
                      <a:pt x="7" y="536"/>
                    </a:lnTo>
                    <a:lnTo>
                      <a:pt x="65" y="518"/>
                    </a:lnTo>
                    <a:lnTo>
                      <a:pt x="70" y="303"/>
                    </a:lnTo>
                    <a:lnTo>
                      <a:pt x="79" y="245"/>
                    </a:lnTo>
                    <a:lnTo>
                      <a:pt x="81" y="370"/>
                    </a:lnTo>
                    <a:lnTo>
                      <a:pt x="65" y="589"/>
                    </a:lnTo>
                    <a:lnTo>
                      <a:pt x="91" y="590"/>
                    </a:lnTo>
                    <a:lnTo>
                      <a:pt x="89" y="664"/>
                    </a:lnTo>
                    <a:lnTo>
                      <a:pt x="91" y="708"/>
                    </a:lnTo>
                    <a:lnTo>
                      <a:pt x="186" y="715"/>
                    </a:lnTo>
                    <a:lnTo>
                      <a:pt x="263" y="697"/>
                    </a:lnTo>
                    <a:lnTo>
                      <a:pt x="308" y="694"/>
                    </a:lnTo>
                    <a:lnTo>
                      <a:pt x="303" y="575"/>
                    </a:lnTo>
                    <a:lnTo>
                      <a:pt x="309" y="518"/>
                    </a:lnTo>
                    <a:lnTo>
                      <a:pt x="286" y="349"/>
                    </a:lnTo>
                    <a:lnTo>
                      <a:pt x="284" y="262"/>
                    </a:lnTo>
                    <a:lnTo>
                      <a:pt x="294" y="295"/>
                    </a:lnTo>
                    <a:lnTo>
                      <a:pt x="303" y="489"/>
                    </a:lnTo>
                    <a:lnTo>
                      <a:pt x="350" y="500"/>
                    </a:lnTo>
                    <a:lnTo>
                      <a:pt x="366" y="276"/>
                    </a:lnTo>
                    <a:lnTo>
                      <a:pt x="310" y="61"/>
                    </a:lnTo>
                    <a:lnTo>
                      <a:pt x="218" y="0"/>
                    </a:lnTo>
                    <a:lnTo>
                      <a:pt x="148" y="0"/>
                    </a:lnTo>
                    <a:close/>
                  </a:path>
                </a:pathLst>
              </a:custGeom>
              <a:solidFill>
                <a:srgbClr val="9FBFFF"/>
              </a:solidFill>
              <a:ln w="7938">
                <a:solidFill>
                  <a:srgbClr val="9FBFFF"/>
                </a:solidFill>
                <a:prstDash val="solid"/>
                <a:round/>
                <a:headEnd/>
                <a:tailEnd/>
              </a:ln>
            </p:spPr>
            <p:txBody>
              <a:bodyPr/>
              <a:lstStyle/>
              <a:p>
                <a:endParaRPr lang="en-US"/>
              </a:p>
            </p:txBody>
          </p:sp>
          <p:grpSp>
            <p:nvGrpSpPr>
              <p:cNvPr id="93250" name="Group 252"/>
              <p:cNvGrpSpPr>
                <a:grpSpLocks/>
              </p:cNvGrpSpPr>
              <p:nvPr/>
            </p:nvGrpSpPr>
            <p:grpSpPr bwMode="auto">
              <a:xfrm>
                <a:off x="-2266" y="2680"/>
                <a:ext cx="114" cy="830"/>
                <a:chOff x="-2266" y="2680"/>
                <a:chExt cx="114" cy="830"/>
              </a:xfrm>
            </p:grpSpPr>
            <p:sp>
              <p:nvSpPr>
                <p:cNvPr id="93251" name="Freeform 253"/>
                <p:cNvSpPr>
                  <a:spLocks/>
                </p:cNvSpPr>
                <p:nvPr/>
              </p:nvSpPr>
              <p:spPr bwMode="auto">
                <a:xfrm>
                  <a:off x="-2261" y="3146"/>
                  <a:ext cx="107" cy="339"/>
                </a:xfrm>
                <a:custGeom>
                  <a:avLst/>
                  <a:gdLst>
                    <a:gd name="T0" fmla="*/ 14 w 213"/>
                    <a:gd name="T1" fmla="*/ 5 h 679"/>
                    <a:gd name="T2" fmla="*/ 19 w 213"/>
                    <a:gd name="T3" fmla="*/ 124 h 679"/>
                    <a:gd name="T4" fmla="*/ 17 w 213"/>
                    <a:gd name="T5" fmla="*/ 157 h 679"/>
                    <a:gd name="T6" fmla="*/ 17 w 213"/>
                    <a:gd name="T7" fmla="*/ 190 h 679"/>
                    <a:gd name="T8" fmla="*/ 19 w 213"/>
                    <a:gd name="T9" fmla="*/ 220 h 679"/>
                    <a:gd name="T10" fmla="*/ 20 w 213"/>
                    <a:gd name="T11" fmla="*/ 244 h 679"/>
                    <a:gd name="T12" fmla="*/ 20 w 213"/>
                    <a:gd name="T13" fmla="*/ 274 h 679"/>
                    <a:gd name="T14" fmla="*/ 18 w 213"/>
                    <a:gd name="T15" fmla="*/ 287 h 679"/>
                    <a:gd name="T16" fmla="*/ 5 w 213"/>
                    <a:gd name="T17" fmla="*/ 325 h 679"/>
                    <a:gd name="T18" fmla="*/ 0 w 213"/>
                    <a:gd name="T19" fmla="*/ 339 h 679"/>
                    <a:gd name="T20" fmla="*/ 21 w 213"/>
                    <a:gd name="T21" fmla="*/ 339 h 679"/>
                    <a:gd name="T22" fmla="*/ 30 w 213"/>
                    <a:gd name="T23" fmla="*/ 323 h 679"/>
                    <a:gd name="T24" fmla="*/ 36 w 213"/>
                    <a:gd name="T25" fmla="*/ 303 h 679"/>
                    <a:gd name="T26" fmla="*/ 40 w 213"/>
                    <a:gd name="T27" fmla="*/ 273 h 679"/>
                    <a:gd name="T28" fmla="*/ 52 w 213"/>
                    <a:gd name="T29" fmla="*/ 190 h 679"/>
                    <a:gd name="T30" fmla="*/ 56 w 213"/>
                    <a:gd name="T31" fmla="*/ 166 h 679"/>
                    <a:gd name="T32" fmla="*/ 53 w 213"/>
                    <a:gd name="T33" fmla="*/ 211 h 679"/>
                    <a:gd name="T34" fmla="*/ 57 w 213"/>
                    <a:gd name="T35" fmla="*/ 239 h 679"/>
                    <a:gd name="T36" fmla="*/ 58 w 213"/>
                    <a:gd name="T37" fmla="*/ 265 h 679"/>
                    <a:gd name="T38" fmla="*/ 55 w 213"/>
                    <a:gd name="T39" fmla="*/ 288 h 679"/>
                    <a:gd name="T40" fmla="*/ 57 w 213"/>
                    <a:gd name="T41" fmla="*/ 300 h 679"/>
                    <a:gd name="T42" fmla="*/ 70 w 213"/>
                    <a:gd name="T43" fmla="*/ 335 h 679"/>
                    <a:gd name="T44" fmla="*/ 82 w 213"/>
                    <a:gd name="T45" fmla="*/ 336 h 679"/>
                    <a:gd name="T46" fmla="*/ 88 w 213"/>
                    <a:gd name="T47" fmla="*/ 336 h 679"/>
                    <a:gd name="T48" fmla="*/ 96 w 213"/>
                    <a:gd name="T49" fmla="*/ 329 h 679"/>
                    <a:gd name="T50" fmla="*/ 78 w 213"/>
                    <a:gd name="T51" fmla="*/ 288 h 679"/>
                    <a:gd name="T52" fmla="*/ 87 w 213"/>
                    <a:gd name="T53" fmla="*/ 204 h 679"/>
                    <a:gd name="T54" fmla="*/ 90 w 213"/>
                    <a:gd name="T55" fmla="*/ 164 h 679"/>
                    <a:gd name="T56" fmla="*/ 107 w 213"/>
                    <a:gd name="T57" fmla="*/ 0 h 679"/>
                    <a:gd name="T58" fmla="*/ 14 w 213"/>
                    <a:gd name="T59" fmla="*/ 5 h 6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13" h="679">
                      <a:moveTo>
                        <a:pt x="28" y="11"/>
                      </a:moveTo>
                      <a:lnTo>
                        <a:pt x="38" y="249"/>
                      </a:lnTo>
                      <a:lnTo>
                        <a:pt x="34" y="314"/>
                      </a:lnTo>
                      <a:lnTo>
                        <a:pt x="34" y="380"/>
                      </a:lnTo>
                      <a:lnTo>
                        <a:pt x="38" y="440"/>
                      </a:lnTo>
                      <a:lnTo>
                        <a:pt x="39" y="488"/>
                      </a:lnTo>
                      <a:lnTo>
                        <a:pt x="39" y="549"/>
                      </a:lnTo>
                      <a:lnTo>
                        <a:pt x="36" y="575"/>
                      </a:lnTo>
                      <a:lnTo>
                        <a:pt x="9" y="650"/>
                      </a:lnTo>
                      <a:lnTo>
                        <a:pt x="0" y="678"/>
                      </a:lnTo>
                      <a:lnTo>
                        <a:pt x="42" y="679"/>
                      </a:lnTo>
                      <a:lnTo>
                        <a:pt x="60" y="646"/>
                      </a:lnTo>
                      <a:lnTo>
                        <a:pt x="72" y="607"/>
                      </a:lnTo>
                      <a:lnTo>
                        <a:pt x="79" y="546"/>
                      </a:lnTo>
                      <a:lnTo>
                        <a:pt x="103" y="380"/>
                      </a:lnTo>
                      <a:lnTo>
                        <a:pt x="111" y="333"/>
                      </a:lnTo>
                      <a:lnTo>
                        <a:pt x="105" y="423"/>
                      </a:lnTo>
                      <a:lnTo>
                        <a:pt x="113" y="478"/>
                      </a:lnTo>
                      <a:lnTo>
                        <a:pt x="115" y="530"/>
                      </a:lnTo>
                      <a:lnTo>
                        <a:pt x="110" y="577"/>
                      </a:lnTo>
                      <a:lnTo>
                        <a:pt x="114" y="600"/>
                      </a:lnTo>
                      <a:lnTo>
                        <a:pt x="140" y="671"/>
                      </a:lnTo>
                      <a:lnTo>
                        <a:pt x="164" y="672"/>
                      </a:lnTo>
                      <a:lnTo>
                        <a:pt x="176" y="672"/>
                      </a:lnTo>
                      <a:lnTo>
                        <a:pt x="191" y="658"/>
                      </a:lnTo>
                      <a:lnTo>
                        <a:pt x="155" y="577"/>
                      </a:lnTo>
                      <a:lnTo>
                        <a:pt x="173" y="409"/>
                      </a:lnTo>
                      <a:lnTo>
                        <a:pt x="180" y="328"/>
                      </a:lnTo>
                      <a:lnTo>
                        <a:pt x="213" y="0"/>
                      </a:lnTo>
                      <a:lnTo>
                        <a:pt x="28" y="11"/>
                      </a:lnTo>
                      <a:close/>
                    </a:path>
                  </a:pathLst>
                </a:custGeom>
                <a:solidFill>
                  <a:srgbClr val="F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3252" name="Group 254"/>
                <p:cNvGrpSpPr>
                  <a:grpSpLocks/>
                </p:cNvGrpSpPr>
                <p:nvPr/>
              </p:nvGrpSpPr>
              <p:grpSpPr bwMode="auto">
                <a:xfrm>
                  <a:off x="-2244" y="2801"/>
                  <a:ext cx="79" cy="182"/>
                  <a:chOff x="-2244" y="2801"/>
                  <a:chExt cx="79" cy="182"/>
                </a:xfrm>
              </p:grpSpPr>
              <p:sp>
                <p:nvSpPr>
                  <p:cNvPr id="93262" name="Freeform 255"/>
                  <p:cNvSpPr>
                    <a:spLocks/>
                  </p:cNvSpPr>
                  <p:nvPr/>
                </p:nvSpPr>
                <p:spPr bwMode="auto">
                  <a:xfrm>
                    <a:off x="-2226" y="2801"/>
                    <a:ext cx="40" cy="21"/>
                  </a:xfrm>
                  <a:custGeom>
                    <a:avLst/>
                    <a:gdLst>
                      <a:gd name="T0" fmla="*/ 0 w 82"/>
                      <a:gd name="T1" fmla="*/ 2 h 42"/>
                      <a:gd name="T2" fmla="*/ 9 w 82"/>
                      <a:gd name="T3" fmla="*/ 21 h 42"/>
                      <a:gd name="T4" fmla="*/ 20 w 82"/>
                      <a:gd name="T5" fmla="*/ 0 h 42"/>
                      <a:gd name="T6" fmla="*/ 32 w 82"/>
                      <a:gd name="T7" fmla="*/ 21 h 42"/>
                      <a:gd name="T8" fmla="*/ 40 w 82"/>
                      <a:gd name="T9" fmla="*/ 3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42">
                        <a:moveTo>
                          <a:pt x="0" y="4"/>
                        </a:moveTo>
                        <a:lnTo>
                          <a:pt x="18" y="42"/>
                        </a:lnTo>
                        <a:lnTo>
                          <a:pt x="42" y="0"/>
                        </a:lnTo>
                        <a:lnTo>
                          <a:pt x="66" y="42"/>
                        </a:lnTo>
                        <a:lnTo>
                          <a:pt x="82" y="5"/>
                        </a:lnTo>
                      </a:path>
                    </a:pathLst>
                  </a:custGeom>
                  <a:noFill/>
                  <a:ln w="7938">
                    <a:solidFill>
                      <a:srgbClr val="3F7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63" name="Freeform 256"/>
                  <p:cNvSpPr>
                    <a:spLocks/>
                  </p:cNvSpPr>
                  <p:nvPr/>
                </p:nvSpPr>
                <p:spPr bwMode="auto">
                  <a:xfrm>
                    <a:off x="-2205" y="2805"/>
                    <a:ext cx="3" cy="176"/>
                  </a:xfrm>
                  <a:custGeom>
                    <a:avLst/>
                    <a:gdLst>
                      <a:gd name="T0" fmla="*/ 0 w 6"/>
                      <a:gd name="T1" fmla="*/ 0 h 351"/>
                      <a:gd name="T2" fmla="*/ 3 w 6"/>
                      <a:gd name="T3" fmla="*/ 73 h 351"/>
                      <a:gd name="T4" fmla="*/ 3 w 6"/>
                      <a:gd name="T5" fmla="*/ 176 h 351"/>
                      <a:gd name="T6" fmla="*/ 0 60000 65536"/>
                      <a:gd name="T7" fmla="*/ 0 60000 65536"/>
                      <a:gd name="T8" fmla="*/ 0 60000 65536"/>
                    </a:gdLst>
                    <a:ahLst/>
                    <a:cxnLst>
                      <a:cxn ang="T6">
                        <a:pos x="T0" y="T1"/>
                      </a:cxn>
                      <a:cxn ang="T7">
                        <a:pos x="T2" y="T3"/>
                      </a:cxn>
                      <a:cxn ang="T8">
                        <a:pos x="T4" y="T5"/>
                      </a:cxn>
                    </a:cxnLst>
                    <a:rect l="0" t="0" r="r" b="b"/>
                    <a:pathLst>
                      <a:path w="6" h="351">
                        <a:moveTo>
                          <a:pt x="0" y="0"/>
                        </a:moveTo>
                        <a:lnTo>
                          <a:pt x="6" y="145"/>
                        </a:lnTo>
                        <a:lnTo>
                          <a:pt x="6" y="351"/>
                        </a:lnTo>
                      </a:path>
                    </a:pathLst>
                  </a:custGeom>
                  <a:noFill/>
                  <a:ln w="7938">
                    <a:solidFill>
                      <a:srgbClr val="3F7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64" name="Freeform 257"/>
                  <p:cNvSpPr>
                    <a:spLocks/>
                  </p:cNvSpPr>
                  <p:nvPr/>
                </p:nvSpPr>
                <p:spPr bwMode="auto">
                  <a:xfrm>
                    <a:off x="-2244" y="2980"/>
                    <a:ext cx="79" cy="3"/>
                  </a:xfrm>
                  <a:custGeom>
                    <a:avLst/>
                    <a:gdLst>
                      <a:gd name="T0" fmla="*/ 0 w 159"/>
                      <a:gd name="T1" fmla="*/ 3 h 6"/>
                      <a:gd name="T2" fmla="*/ 43 w 159"/>
                      <a:gd name="T3" fmla="*/ 0 h 6"/>
                      <a:gd name="T4" fmla="*/ 79 w 159"/>
                      <a:gd name="T5" fmla="*/ 2 h 6"/>
                      <a:gd name="T6" fmla="*/ 0 60000 65536"/>
                      <a:gd name="T7" fmla="*/ 0 60000 65536"/>
                      <a:gd name="T8" fmla="*/ 0 60000 65536"/>
                    </a:gdLst>
                    <a:ahLst/>
                    <a:cxnLst>
                      <a:cxn ang="T6">
                        <a:pos x="T0" y="T1"/>
                      </a:cxn>
                      <a:cxn ang="T7">
                        <a:pos x="T2" y="T3"/>
                      </a:cxn>
                      <a:cxn ang="T8">
                        <a:pos x="T4" y="T5"/>
                      </a:cxn>
                    </a:cxnLst>
                    <a:rect l="0" t="0" r="r" b="b"/>
                    <a:pathLst>
                      <a:path w="159" h="6">
                        <a:moveTo>
                          <a:pt x="0" y="6"/>
                        </a:moveTo>
                        <a:lnTo>
                          <a:pt x="87" y="0"/>
                        </a:lnTo>
                        <a:lnTo>
                          <a:pt x="159" y="3"/>
                        </a:lnTo>
                      </a:path>
                    </a:pathLst>
                  </a:custGeom>
                  <a:noFill/>
                  <a:ln w="7938">
                    <a:solidFill>
                      <a:srgbClr val="3F7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3253" name="Group 258"/>
                <p:cNvGrpSpPr>
                  <a:grpSpLocks/>
                </p:cNvGrpSpPr>
                <p:nvPr/>
              </p:nvGrpSpPr>
              <p:grpSpPr bwMode="auto">
                <a:xfrm>
                  <a:off x="-2266" y="3436"/>
                  <a:ext cx="108" cy="74"/>
                  <a:chOff x="-2266" y="3436"/>
                  <a:chExt cx="108" cy="74"/>
                </a:xfrm>
              </p:grpSpPr>
              <p:sp>
                <p:nvSpPr>
                  <p:cNvPr id="93260" name="Freeform 259"/>
                  <p:cNvSpPr>
                    <a:spLocks/>
                  </p:cNvSpPr>
                  <p:nvPr/>
                </p:nvSpPr>
                <p:spPr bwMode="auto">
                  <a:xfrm>
                    <a:off x="-2266" y="3443"/>
                    <a:ext cx="43" cy="67"/>
                  </a:xfrm>
                  <a:custGeom>
                    <a:avLst/>
                    <a:gdLst>
                      <a:gd name="T0" fmla="*/ 8 w 84"/>
                      <a:gd name="T1" fmla="*/ 33 h 133"/>
                      <a:gd name="T2" fmla="*/ 2 w 84"/>
                      <a:gd name="T3" fmla="*/ 44 h 133"/>
                      <a:gd name="T4" fmla="*/ 0 w 84"/>
                      <a:gd name="T5" fmla="*/ 51 h 133"/>
                      <a:gd name="T6" fmla="*/ 0 w 84"/>
                      <a:gd name="T7" fmla="*/ 57 h 133"/>
                      <a:gd name="T8" fmla="*/ 1 w 84"/>
                      <a:gd name="T9" fmla="*/ 62 h 133"/>
                      <a:gd name="T10" fmla="*/ 4 w 84"/>
                      <a:gd name="T11" fmla="*/ 65 h 133"/>
                      <a:gd name="T12" fmla="*/ 10 w 84"/>
                      <a:gd name="T13" fmla="*/ 67 h 133"/>
                      <a:gd name="T14" fmla="*/ 17 w 84"/>
                      <a:gd name="T15" fmla="*/ 66 h 133"/>
                      <a:gd name="T16" fmla="*/ 25 w 84"/>
                      <a:gd name="T17" fmla="*/ 63 h 133"/>
                      <a:gd name="T18" fmla="*/ 30 w 84"/>
                      <a:gd name="T19" fmla="*/ 57 h 133"/>
                      <a:gd name="T20" fmla="*/ 35 w 84"/>
                      <a:gd name="T21" fmla="*/ 48 h 133"/>
                      <a:gd name="T22" fmla="*/ 38 w 84"/>
                      <a:gd name="T23" fmla="*/ 30 h 133"/>
                      <a:gd name="T24" fmla="*/ 43 w 84"/>
                      <a:gd name="T25" fmla="*/ 12 h 133"/>
                      <a:gd name="T26" fmla="*/ 42 w 84"/>
                      <a:gd name="T27" fmla="*/ 0 h 133"/>
                      <a:gd name="T28" fmla="*/ 34 w 84"/>
                      <a:gd name="T29" fmla="*/ 26 h 133"/>
                      <a:gd name="T30" fmla="*/ 27 w 84"/>
                      <a:gd name="T31" fmla="*/ 42 h 133"/>
                      <a:gd name="T32" fmla="*/ 15 w 84"/>
                      <a:gd name="T33" fmla="*/ 42 h 133"/>
                      <a:gd name="T34" fmla="*/ 6 w 84"/>
                      <a:gd name="T35" fmla="*/ 41 h 133"/>
                      <a:gd name="T36" fmla="*/ 8 w 84"/>
                      <a:gd name="T37" fmla="*/ 33 h 1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133">
                        <a:moveTo>
                          <a:pt x="16" y="66"/>
                        </a:moveTo>
                        <a:lnTo>
                          <a:pt x="4" y="87"/>
                        </a:lnTo>
                        <a:lnTo>
                          <a:pt x="0" y="102"/>
                        </a:lnTo>
                        <a:lnTo>
                          <a:pt x="0" y="114"/>
                        </a:lnTo>
                        <a:lnTo>
                          <a:pt x="2" y="123"/>
                        </a:lnTo>
                        <a:lnTo>
                          <a:pt x="8" y="130"/>
                        </a:lnTo>
                        <a:lnTo>
                          <a:pt x="19" y="133"/>
                        </a:lnTo>
                        <a:lnTo>
                          <a:pt x="34" y="132"/>
                        </a:lnTo>
                        <a:lnTo>
                          <a:pt x="48" y="126"/>
                        </a:lnTo>
                        <a:lnTo>
                          <a:pt x="59" y="113"/>
                        </a:lnTo>
                        <a:lnTo>
                          <a:pt x="69" y="95"/>
                        </a:lnTo>
                        <a:lnTo>
                          <a:pt x="75" y="59"/>
                        </a:lnTo>
                        <a:lnTo>
                          <a:pt x="84" y="23"/>
                        </a:lnTo>
                        <a:lnTo>
                          <a:pt x="83" y="0"/>
                        </a:lnTo>
                        <a:lnTo>
                          <a:pt x="66" y="52"/>
                        </a:lnTo>
                        <a:lnTo>
                          <a:pt x="52" y="84"/>
                        </a:lnTo>
                        <a:lnTo>
                          <a:pt x="30" y="84"/>
                        </a:lnTo>
                        <a:lnTo>
                          <a:pt x="12" y="82"/>
                        </a:lnTo>
                        <a:lnTo>
                          <a:pt x="16"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61" name="Freeform 260"/>
                  <p:cNvSpPr>
                    <a:spLocks/>
                  </p:cNvSpPr>
                  <p:nvPr/>
                </p:nvSpPr>
                <p:spPr bwMode="auto">
                  <a:xfrm>
                    <a:off x="-2206" y="3436"/>
                    <a:ext cx="48" cy="73"/>
                  </a:xfrm>
                  <a:custGeom>
                    <a:avLst/>
                    <a:gdLst>
                      <a:gd name="T0" fmla="*/ 1 w 95"/>
                      <a:gd name="T1" fmla="*/ 0 h 145"/>
                      <a:gd name="T2" fmla="*/ 0 w 95"/>
                      <a:gd name="T3" fmla="*/ 7 h 145"/>
                      <a:gd name="T4" fmla="*/ 6 w 95"/>
                      <a:gd name="T5" fmla="*/ 26 h 145"/>
                      <a:gd name="T6" fmla="*/ 11 w 95"/>
                      <a:gd name="T7" fmla="*/ 41 h 145"/>
                      <a:gd name="T8" fmla="*/ 15 w 95"/>
                      <a:gd name="T9" fmla="*/ 55 h 145"/>
                      <a:gd name="T10" fmla="*/ 20 w 95"/>
                      <a:gd name="T11" fmla="*/ 63 h 145"/>
                      <a:gd name="T12" fmla="*/ 25 w 95"/>
                      <a:gd name="T13" fmla="*/ 69 h 145"/>
                      <a:gd name="T14" fmla="*/ 32 w 95"/>
                      <a:gd name="T15" fmla="*/ 72 h 145"/>
                      <a:gd name="T16" fmla="*/ 39 w 95"/>
                      <a:gd name="T17" fmla="*/ 73 h 145"/>
                      <a:gd name="T18" fmla="*/ 42 w 95"/>
                      <a:gd name="T19" fmla="*/ 70 h 145"/>
                      <a:gd name="T20" fmla="*/ 46 w 95"/>
                      <a:gd name="T21" fmla="*/ 69 h 145"/>
                      <a:gd name="T22" fmla="*/ 48 w 95"/>
                      <a:gd name="T23" fmla="*/ 61 h 145"/>
                      <a:gd name="T24" fmla="*/ 47 w 95"/>
                      <a:gd name="T25" fmla="*/ 52 h 145"/>
                      <a:gd name="T26" fmla="*/ 42 w 95"/>
                      <a:gd name="T27" fmla="*/ 40 h 145"/>
                      <a:gd name="T28" fmla="*/ 39 w 95"/>
                      <a:gd name="T29" fmla="*/ 34 h 145"/>
                      <a:gd name="T30" fmla="*/ 38 w 95"/>
                      <a:gd name="T31" fmla="*/ 40 h 145"/>
                      <a:gd name="T32" fmla="*/ 36 w 95"/>
                      <a:gd name="T33" fmla="*/ 42 h 145"/>
                      <a:gd name="T34" fmla="*/ 30 w 95"/>
                      <a:gd name="T35" fmla="*/ 44 h 145"/>
                      <a:gd name="T36" fmla="*/ 26 w 95"/>
                      <a:gd name="T37" fmla="*/ 45 h 145"/>
                      <a:gd name="T38" fmla="*/ 16 w 95"/>
                      <a:gd name="T39" fmla="*/ 43 h 145"/>
                      <a:gd name="T40" fmla="*/ 6 w 95"/>
                      <a:gd name="T41" fmla="*/ 15 h 145"/>
                      <a:gd name="T42" fmla="*/ 1 w 95"/>
                      <a:gd name="T43" fmla="*/ 0 h 1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145">
                        <a:moveTo>
                          <a:pt x="1" y="0"/>
                        </a:moveTo>
                        <a:lnTo>
                          <a:pt x="0" y="14"/>
                        </a:lnTo>
                        <a:lnTo>
                          <a:pt x="12" y="51"/>
                        </a:lnTo>
                        <a:lnTo>
                          <a:pt x="21" y="82"/>
                        </a:lnTo>
                        <a:lnTo>
                          <a:pt x="30" y="110"/>
                        </a:lnTo>
                        <a:lnTo>
                          <a:pt x="40" y="126"/>
                        </a:lnTo>
                        <a:lnTo>
                          <a:pt x="49" y="138"/>
                        </a:lnTo>
                        <a:lnTo>
                          <a:pt x="63" y="143"/>
                        </a:lnTo>
                        <a:lnTo>
                          <a:pt x="77" y="145"/>
                        </a:lnTo>
                        <a:lnTo>
                          <a:pt x="84" y="140"/>
                        </a:lnTo>
                        <a:lnTo>
                          <a:pt x="91" y="137"/>
                        </a:lnTo>
                        <a:lnTo>
                          <a:pt x="95" y="122"/>
                        </a:lnTo>
                        <a:lnTo>
                          <a:pt x="93" y="103"/>
                        </a:lnTo>
                        <a:lnTo>
                          <a:pt x="84" y="80"/>
                        </a:lnTo>
                        <a:lnTo>
                          <a:pt x="78" y="68"/>
                        </a:lnTo>
                        <a:lnTo>
                          <a:pt x="76" y="79"/>
                        </a:lnTo>
                        <a:lnTo>
                          <a:pt x="72" y="84"/>
                        </a:lnTo>
                        <a:lnTo>
                          <a:pt x="60" y="88"/>
                        </a:lnTo>
                        <a:lnTo>
                          <a:pt x="51" y="89"/>
                        </a:lnTo>
                        <a:lnTo>
                          <a:pt x="31" y="85"/>
                        </a:lnTo>
                        <a:lnTo>
                          <a:pt x="12" y="29"/>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3254" name="Group 261"/>
                <p:cNvGrpSpPr>
                  <a:grpSpLocks/>
                </p:cNvGrpSpPr>
                <p:nvPr/>
              </p:nvGrpSpPr>
              <p:grpSpPr bwMode="auto">
                <a:xfrm>
                  <a:off x="-2252" y="2680"/>
                  <a:ext cx="100" cy="121"/>
                  <a:chOff x="-2252" y="2680"/>
                  <a:chExt cx="100" cy="121"/>
                </a:xfrm>
              </p:grpSpPr>
              <p:sp>
                <p:nvSpPr>
                  <p:cNvPr id="93255" name="Freeform 262"/>
                  <p:cNvSpPr>
                    <a:spLocks/>
                  </p:cNvSpPr>
                  <p:nvPr/>
                </p:nvSpPr>
                <p:spPr bwMode="auto">
                  <a:xfrm>
                    <a:off x="-2240" y="2689"/>
                    <a:ext cx="73" cy="112"/>
                  </a:xfrm>
                  <a:custGeom>
                    <a:avLst/>
                    <a:gdLst>
                      <a:gd name="T0" fmla="*/ 18 w 147"/>
                      <a:gd name="T1" fmla="*/ 111 h 223"/>
                      <a:gd name="T2" fmla="*/ 18 w 147"/>
                      <a:gd name="T3" fmla="*/ 94 h 223"/>
                      <a:gd name="T4" fmla="*/ 12 w 147"/>
                      <a:gd name="T5" fmla="*/ 82 h 223"/>
                      <a:gd name="T6" fmla="*/ 6 w 147"/>
                      <a:gd name="T7" fmla="*/ 73 h 223"/>
                      <a:gd name="T8" fmla="*/ 4 w 147"/>
                      <a:gd name="T9" fmla="*/ 58 h 223"/>
                      <a:gd name="T10" fmla="*/ 1 w 147"/>
                      <a:gd name="T11" fmla="*/ 52 h 223"/>
                      <a:gd name="T12" fmla="*/ 0 w 147"/>
                      <a:gd name="T13" fmla="*/ 35 h 223"/>
                      <a:gd name="T14" fmla="*/ 6 w 147"/>
                      <a:gd name="T15" fmla="*/ 16 h 223"/>
                      <a:gd name="T16" fmla="*/ 17 w 147"/>
                      <a:gd name="T17" fmla="*/ 5 h 223"/>
                      <a:gd name="T18" fmla="*/ 30 w 147"/>
                      <a:gd name="T19" fmla="*/ 0 h 223"/>
                      <a:gd name="T20" fmla="*/ 45 w 147"/>
                      <a:gd name="T21" fmla="*/ 0 h 223"/>
                      <a:gd name="T22" fmla="*/ 59 w 147"/>
                      <a:gd name="T23" fmla="*/ 5 h 223"/>
                      <a:gd name="T24" fmla="*/ 69 w 147"/>
                      <a:gd name="T25" fmla="*/ 14 h 223"/>
                      <a:gd name="T26" fmla="*/ 73 w 147"/>
                      <a:gd name="T27" fmla="*/ 28 h 223"/>
                      <a:gd name="T28" fmla="*/ 73 w 147"/>
                      <a:gd name="T29" fmla="*/ 43 h 223"/>
                      <a:gd name="T30" fmla="*/ 72 w 147"/>
                      <a:gd name="T31" fmla="*/ 57 h 223"/>
                      <a:gd name="T32" fmla="*/ 64 w 147"/>
                      <a:gd name="T33" fmla="*/ 73 h 223"/>
                      <a:gd name="T34" fmla="*/ 61 w 147"/>
                      <a:gd name="T35" fmla="*/ 80 h 223"/>
                      <a:gd name="T36" fmla="*/ 58 w 147"/>
                      <a:gd name="T37" fmla="*/ 87 h 223"/>
                      <a:gd name="T38" fmla="*/ 57 w 147"/>
                      <a:gd name="T39" fmla="*/ 95 h 223"/>
                      <a:gd name="T40" fmla="*/ 54 w 147"/>
                      <a:gd name="T41" fmla="*/ 112 h 223"/>
                      <a:gd name="T42" fmla="*/ 18 w 147"/>
                      <a:gd name="T43" fmla="*/ 111 h 2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7" h="223">
                        <a:moveTo>
                          <a:pt x="37" y="222"/>
                        </a:moveTo>
                        <a:lnTo>
                          <a:pt x="37" y="188"/>
                        </a:lnTo>
                        <a:lnTo>
                          <a:pt x="25" y="163"/>
                        </a:lnTo>
                        <a:lnTo>
                          <a:pt x="13" y="145"/>
                        </a:lnTo>
                        <a:lnTo>
                          <a:pt x="8" y="116"/>
                        </a:lnTo>
                        <a:lnTo>
                          <a:pt x="2" y="103"/>
                        </a:lnTo>
                        <a:lnTo>
                          <a:pt x="0" y="69"/>
                        </a:lnTo>
                        <a:lnTo>
                          <a:pt x="13" y="31"/>
                        </a:lnTo>
                        <a:lnTo>
                          <a:pt x="35" y="10"/>
                        </a:lnTo>
                        <a:lnTo>
                          <a:pt x="61" y="0"/>
                        </a:lnTo>
                        <a:lnTo>
                          <a:pt x="91" y="0"/>
                        </a:lnTo>
                        <a:lnTo>
                          <a:pt x="118" y="9"/>
                        </a:lnTo>
                        <a:lnTo>
                          <a:pt x="139" y="28"/>
                        </a:lnTo>
                        <a:lnTo>
                          <a:pt x="147" y="56"/>
                        </a:lnTo>
                        <a:lnTo>
                          <a:pt x="147" y="85"/>
                        </a:lnTo>
                        <a:lnTo>
                          <a:pt x="144" y="113"/>
                        </a:lnTo>
                        <a:lnTo>
                          <a:pt x="129" y="146"/>
                        </a:lnTo>
                        <a:lnTo>
                          <a:pt x="122" y="159"/>
                        </a:lnTo>
                        <a:lnTo>
                          <a:pt x="116" y="174"/>
                        </a:lnTo>
                        <a:lnTo>
                          <a:pt x="114" y="189"/>
                        </a:lnTo>
                        <a:lnTo>
                          <a:pt x="108" y="223"/>
                        </a:lnTo>
                        <a:lnTo>
                          <a:pt x="37" y="222"/>
                        </a:lnTo>
                        <a:close/>
                      </a:path>
                    </a:pathLst>
                  </a:custGeom>
                  <a:solidFill>
                    <a:srgbClr val="F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56" name="Freeform 263"/>
                  <p:cNvSpPr>
                    <a:spLocks/>
                  </p:cNvSpPr>
                  <p:nvPr/>
                </p:nvSpPr>
                <p:spPr bwMode="auto">
                  <a:xfrm>
                    <a:off x="-2252" y="2680"/>
                    <a:ext cx="100" cy="87"/>
                  </a:xfrm>
                  <a:custGeom>
                    <a:avLst/>
                    <a:gdLst>
                      <a:gd name="T0" fmla="*/ 8 w 200"/>
                      <a:gd name="T1" fmla="*/ 75 h 174"/>
                      <a:gd name="T2" fmla="*/ 2 w 200"/>
                      <a:gd name="T3" fmla="*/ 67 h 174"/>
                      <a:gd name="T4" fmla="*/ 0 w 200"/>
                      <a:gd name="T5" fmla="*/ 57 h 174"/>
                      <a:gd name="T6" fmla="*/ 1 w 200"/>
                      <a:gd name="T7" fmla="*/ 45 h 174"/>
                      <a:gd name="T8" fmla="*/ 4 w 200"/>
                      <a:gd name="T9" fmla="*/ 36 h 174"/>
                      <a:gd name="T10" fmla="*/ 8 w 200"/>
                      <a:gd name="T11" fmla="*/ 25 h 174"/>
                      <a:gd name="T12" fmla="*/ 13 w 200"/>
                      <a:gd name="T13" fmla="*/ 19 h 174"/>
                      <a:gd name="T14" fmla="*/ 17 w 200"/>
                      <a:gd name="T15" fmla="*/ 11 h 174"/>
                      <a:gd name="T16" fmla="*/ 27 w 200"/>
                      <a:gd name="T17" fmla="*/ 4 h 174"/>
                      <a:gd name="T18" fmla="*/ 34 w 200"/>
                      <a:gd name="T19" fmla="*/ 1 h 174"/>
                      <a:gd name="T20" fmla="*/ 50 w 200"/>
                      <a:gd name="T21" fmla="*/ 0 h 174"/>
                      <a:gd name="T22" fmla="*/ 63 w 200"/>
                      <a:gd name="T23" fmla="*/ 1 h 174"/>
                      <a:gd name="T24" fmla="*/ 73 w 200"/>
                      <a:gd name="T25" fmla="*/ 4 h 174"/>
                      <a:gd name="T26" fmla="*/ 80 w 200"/>
                      <a:gd name="T27" fmla="*/ 7 h 174"/>
                      <a:gd name="T28" fmla="*/ 88 w 200"/>
                      <a:gd name="T29" fmla="*/ 15 h 174"/>
                      <a:gd name="T30" fmla="*/ 93 w 200"/>
                      <a:gd name="T31" fmla="*/ 22 h 174"/>
                      <a:gd name="T32" fmla="*/ 98 w 200"/>
                      <a:gd name="T33" fmla="*/ 29 h 174"/>
                      <a:gd name="T34" fmla="*/ 100 w 200"/>
                      <a:gd name="T35" fmla="*/ 38 h 174"/>
                      <a:gd name="T36" fmla="*/ 100 w 200"/>
                      <a:gd name="T37" fmla="*/ 54 h 174"/>
                      <a:gd name="T38" fmla="*/ 100 w 200"/>
                      <a:gd name="T39" fmla="*/ 64 h 174"/>
                      <a:gd name="T40" fmla="*/ 97 w 200"/>
                      <a:gd name="T41" fmla="*/ 69 h 174"/>
                      <a:gd name="T42" fmla="*/ 91 w 200"/>
                      <a:gd name="T43" fmla="*/ 76 h 174"/>
                      <a:gd name="T44" fmla="*/ 88 w 200"/>
                      <a:gd name="T45" fmla="*/ 82 h 174"/>
                      <a:gd name="T46" fmla="*/ 78 w 200"/>
                      <a:gd name="T47" fmla="*/ 85 h 174"/>
                      <a:gd name="T48" fmla="*/ 69 w 200"/>
                      <a:gd name="T49" fmla="*/ 87 h 174"/>
                      <a:gd name="T50" fmla="*/ 76 w 200"/>
                      <a:gd name="T51" fmla="*/ 76 h 174"/>
                      <a:gd name="T52" fmla="*/ 83 w 200"/>
                      <a:gd name="T53" fmla="*/ 58 h 174"/>
                      <a:gd name="T54" fmla="*/ 80 w 200"/>
                      <a:gd name="T55" fmla="*/ 36 h 174"/>
                      <a:gd name="T56" fmla="*/ 65 w 200"/>
                      <a:gd name="T57" fmla="*/ 41 h 174"/>
                      <a:gd name="T58" fmla="*/ 46 w 200"/>
                      <a:gd name="T59" fmla="*/ 41 h 174"/>
                      <a:gd name="T60" fmla="*/ 33 w 200"/>
                      <a:gd name="T61" fmla="*/ 40 h 174"/>
                      <a:gd name="T62" fmla="*/ 23 w 200"/>
                      <a:gd name="T63" fmla="*/ 37 h 174"/>
                      <a:gd name="T64" fmla="*/ 22 w 200"/>
                      <a:gd name="T65" fmla="*/ 43 h 174"/>
                      <a:gd name="T66" fmla="*/ 17 w 200"/>
                      <a:gd name="T67" fmla="*/ 59 h 174"/>
                      <a:gd name="T68" fmla="*/ 24 w 200"/>
                      <a:gd name="T69" fmla="*/ 77 h 174"/>
                      <a:gd name="T70" fmla="*/ 28 w 200"/>
                      <a:gd name="T71" fmla="*/ 87 h 174"/>
                      <a:gd name="T72" fmla="*/ 17 w 200"/>
                      <a:gd name="T73" fmla="*/ 81 h 174"/>
                      <a:gd name="T74" fmla="*/ 8 w 200"/>
                      <a:gd name="T75" fmla="*/ 75 h 1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00" h="174">
                        <a:moveTo>
                          <a:pt x="15" y="150"/>
                        </a:moveTo>
                        <a:lnTo>
                          <a:pt x="3" y="133"/>
                        </a:lnTo>
                        <a:lnTo>
                          <a:pt x="0" y="114"/>
                        </a:lnTo>
                        <a:lnTo>
                          <a:pt x="2" y="90"/>
                        </a:lnTo>
                        <a:lnTo>
                          <a:pt x="8" y="71"/>
                        </a:lnTo>
                        <a:lnTo>
                          <a:pt x="15" y="49"/>
                        </a:lnTo>
                        <a:lnTo>
                          <a:pt x="26" y="38"/>
                        </a:lnTo>
                        <a:lnTo>
                          <a:pt x="34" y="21"/>
                        </a:lnTo>
                        <a:lnTo>
                          <a:pt x="53" y="7"/>
                        </a:lnTo>
                        <a:lnTo>
                          <a:pt x="68" y="2"/>
                        </a:lnTo>
                        <a:lnTo>
                          <a:pt x="99" y="0"/>
                        </a:lnTo>
                        <a:lnTo>
                          <a:pt x="126" y="1"/>
                        </a:lnTo>
                        <a:lnTo>
                          <a:pt x="145" y="7"/>
                        </a:lnTo>
                        <a:lnTo>
                          <a:pt x="160" y="13"/>
                        </a:lnTo>
                        <a:lnTo>
                          <a:pt x="175" y="29"/>
                        </a:lnTo>
                        <a:lnTo>
                          <a:pt x="186" y="43"/>
                        </a:lnTo>
                        <a:lnTo>
                          <a:pt x="195" y="57"/>
                        </a:lnTo>
                        <a:lnTo>
                          <a:pt x="200" y="75"/>
                        </a:lnTo>
                        <a:lnTo>
                          <a:pt x="200" y="107"/>
                        </a:lnTo>
                        <a:lnTo>
                          <a:pt x="200" y="128"/>
                        </a:lnTo>
                        <a:lnTo>
                          <a:pt x="193" y="138"/>
                        </a:lnTo>
                        <a:lnTo>
                          <a:pt x="182" y="152"/>
                        </a:lnTo>
                        <a:lnTo>
                          <a:pt x="175" y="163"/>
                        </a:lnTo>
                        <a:lnTo>
                          <a:pt x="156" y="169"/>
                        </a:lnTo>
                        <a:lnTo>
                          <a:pt x="138" y="174"/>
                        </a:lnTo>
                        <a:lnTo>
                          <a:pt x="152" y="152"/>
                        </a:lnTo>
                        <a:lnTo>
                          <a:pt x="166" y="115"/>
                        </a:lnTo>
                        <a:lnTo>
                          <a:pt x="160" y="72"/>
                        </a:lnTo>
                        <a:lnTo>
                          <a:pt x="129" y="81"/>
                        </a:lnTo>
                        <a:lnTo>
                          <a:pt x="92" y="81"/>
                        </a:lnTo>
                        <a:lnTo>
                          <a:pt x="65" y="79"/>
                        </a:lnTo>
                        <a:lnTo>
                          <a:pt x="45" y="74"/>
                        </a:lnTo>
                        <a:lnTo>
                          <a:pt x="43" y="86"/>
                        </a:lnTo>
                        <a:lnTo>
                          <a:pt x="33" y="117"/>
                        </a:lnTo>
                        <a:lnTo>
                          <a:pt x="47" y="154"/>
                        </a:lnTo>
                        <a:lnTo>
                          <a:pt x="56" y="174"/>
                        </a:lnTo>
                        <a:lnTo>
                          <a:pt x="33" y="162"/>
                        </a:lnTo>
                        <a:lnTo>
                          <a:pt x="15" y="150"/>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3257" name="Group 264"/>
                  <p:cNvGrpSpPr>
                    <a:grpSpLocks/>
                  </p:cNvGrpSpPr>
                  <p:nvPr/>
                </p:nvGrpSpPr>
                <p:grpSpPr bwMode="auto">
                  <a:xfrm>
                    <a:off x="-2241" y="2743"/>
                    <a:ext cx="78" cy="12"/>
                    <a:chOff x="-2241" y="2743"/>
                    <a:chExt cx="78" cy="12"/>
                  </a:xfrm>
                </p:grpSpPr>
                <p:sp>
                  <p:nvSpPr>
                    <p:cNvPr id="93258" name="Oval 265"/>
                    <p:cNvSpPr>
                      <a:spLocks noChangeArrowheads="1"/>
                    </p:cNvSpPr>
                    <p:nvPr/>
                  </p:nvSpPr>
                  <p:spPr bwMode="auto">
                    <a:xfrm>
                      <a:off x="-2241" y="2743"/>
                      <a:ext cx="9" cy="11"/>
                    </a:xfrm>
                    <a:prstGeom prst="ellipse">
                      <a:avLst/>
                    </a:prstGeom>
                    <a:solidFill>
                      <a:srgbClr val="5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59" name="Oval 266"/>
                    <p:cNvSpPr>
                      <a:spLocks noChangeArrowheads="1"/>
                    </p:cNvSpPr>
                    <p:nvPr/>
                  </p:nvSpPr>
                  <p:spPr bwMode="auto">
                    <a:xfrm>
                      <a:off x="-2172" y="2745"/>
                      <a:ext cx="9" cy="10"/>
                    </a:xfrm>
                    <a:prstGeom prst="ellipse">
                      <a:avLst/>
                    </a:prstGeom>
                    <a:solidFill>
                      <a:srgbClr val="5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grpSp>
      <p:grpSp>
        <p:nvGrpSpPr>
          <p:cNvPr id="402699" name="Group 267"/>
          <p:cNvGrpSpPr>
            <a:grpSpLocks/>
          </p:cNvGrpSpPr>
          <p:nvPr/>
        </p:nvGrpSpPr>
        <p:grpSpPr bwMode="auto">
          <a:xfrm>
            <a:off x="498445" y="2034162"/>
            <a:ext cx="1508127" cy="3122614"/>
            <a:chOff x="-13" y="1104"/>
            <a:chExt cx="950" cy="1967"/>
          </a:xfrm>
        </p:grpSpPr>
        <p:grpSp>
          <p:nvGrpSpPr>
            <p:cNvPr id="93211" name="Group 268"/>
            <p:cNvGrpSpPr>
              <a:grpSpLocks/>
            </p:cNvGrpSpPr>
            <p:nvPr/>
          </p:nvGrpSpPr>
          <p:grpSpPr bwMode="auto">
            <a:xfrm>
              <a:off x="192" y="1104"/>
              <a:ext cx="720" cy="1776"/>
              <a:chOff x="-1152" y="3397"/>
              <a:chExt cx="223" cy="923"/>
            </a:xfrm>
          </p:grpSpPr>
          <p:grpSp>
            <p:nvGrpSpPr>
              <p:cNvPr id="93213" name="Group 269"/>
              <p:cNvGrpSpPr>
                <a:grpSpLocks/>
              </p:cNvGrpSpPr>
              <p:nvPr/>
            </p:nvGrpSpPr>
            <p:grpSpPr bwMode="auto">
              <a:xfrm>
                <a:off x="-1148" y="4230"/>
                <a:ext cx="219" cy="90"/>
                <a:chOff x="-1224" y="3447"/>
                <a:chExt cx="219" cy="90"/>
              </a:xfrm>
            </p:grpSpPr>
            <p:sp>
              <p:nvSpPr>
                <p:cNvPr id="93232" name="Freeform 270"/>
                <p:cNvSpPr>
                  <a:spLocks/>
                </p:cNvSpPr>
                <p:nvPr/>
              </p:nvSpPr>
              <p:spPr bwMode="auto">
                <a:xfrm>
                  <a:off x="-1096" y="3447"/>
                  <a:ext cx="91" cy="56"/>
                </a:xfrm>
                <a:custGeom>
                  <a:avLst/>
                  <a:gdLst>
                    <a:gd name="T0" fmla="*/ 46 w 182"/>
                    <a:gd name="T1" fmla="*/ 0 h 112"/>
                    <a:gd name="T2" fmla="*/ 60 w 182"/>
                    <a:gd name="T3" fmla="*/ 15 h 112"/>
                    <a:gd name="T4" fmla="*/ 73 w 182"/>
                    <a:gd name="T5" fmla="*/ 31 h 112"/>
                    <a:gd name="T6" fmla="*/ 89 w 182"/>
                    <a:gd name="T7" fmla="*/ 45 h 112"/>
                    <a:gd name="T8" fmla="*/ 91 w 182"/>
                    <a:gd name="T9" fmla="*/ 52 h 112"/>
                    <a:gd name="T10" fmla="*/ 75 w 182"/>
                    <a:gd name="T11" fmla="*/ 56 h 112"/>
                    <a:gd name="T12" fmla="*/ 58 w 182"/>
                    <a:gd name="T13" fmla="*/ 54 h 112"/>
                    <a:gd name="T14" fmla="*/ 37 w 182"/>
                    <a:gd name="T15" fmla="*/ 45 h 112"/>
                    <a:gd name="T16" fmla="*/ 22 w 182"/>
                    <a:gd name="T17" fmla="*/ 36 h 112"/>
                    <a:gd name="T18" fmla="*/ 6 w 182"/>
                    <a:gd name="T19" fmla="*/ 34 h 112"/>
                    <a:gd name="T20" fmla="*/ 0 w 182"/>
                    <a:gd name="T21" fmla="*/ 29 h 112"/>
                    <a:gd name="T22" fmla="*/ 2 w 182"/>
                    <a:gd name="T23" fmla="*/ 3 h 112"/>
                    <a:gd name="T24" fmla="*/ 46 w 182"/>
                    <a:gd name="T25" fmla="*/ 0 h 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2" h="112">
                      <a:moveTo>
                        <a:pt x="91" y="0"/>
                      </a:moveTo>
                      <a:lnTo>
                        <a:pt x="120" y="29"/>
                      </a:lnTo>
                      <a:lnTo>
                        <a:pt x="145" y="62"/>
                      </a:lnTo>
                      <a:lnTo>
                        <a:pt x="178" y="89"/>
                      </a:lnTo>
                      <a:lnTo>
                        <a:pt x="182" y="104"/>
                      </a:lnTo>
                      <a:lnTo>
                        <a:pt x="150" y="112"/>
                      </a:lnTo>
                      <a:lnTo>
                        <a:pt x="116" y="108"/>
                      </a:lnTo>
                      <a:lnTo>
                        <a:pt x="74" y="89"/>
                      </a:lnTo>
                      <a:lnTo>
                        <a:pt x="44" y="71"/>
                      </a:lnTo>
                      <a:lnTo>
                        <a:pt x="11" y="68"/>
                      </a:lnTo>
                      <a:lnTo>
                        <a:pt x="0" y="58"/>
                      </a:lnTo>
                      <a:lnTo>
                        <a:pt x="4" y="6"/>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93233" name="Freeform 271"/>
                <p:cNvSpPr>
                  <a:spLocks/>
                </p:cNvSpPr>
                <p:nvPr/>
              </p:nvSpPr>
              <p:spPr bwMode="auto">
                <a:xfrm>
                  <a:off x="-1224" y="3475"/>
                  <a:ext cx="57" cy="62"/>
                </a:xfrm>
                <a:custGeom>
                  <a:avLst/>
                  <a:gdLst>
                    <a:gd name="T0" fmla="*/ 56 w 113"/>
                    <a:gd name="T1" fmla="*/ 1 h 124"/>
                    <a:gd name="T2" fmla="*/ 57 w 113"/>
                    <a:gd name="T3" fmla="*/ 18 h 124"/>
                    <a:gd name="T4" fmla="*/ 49 w 113"/>
                    <a:gd name="T5" fmla="*/ 26 h 124"/>
                    <a:gd name="T6" fmla="*/ 47 w 113"/>
                    <a:gd name="T7" fmla="*/ 40 h 124"/>
                    <a:gd name="T8" fmla="*/ 35 w 113"/>
                    <a:gd name="T9" fmla="*/ 53 h 124"/>
                    <a:gd name="T10" fmla="*/ 24 w 113"/>
                    <a:gd name="T11" fmla="*/ 60 h 124"/>
                    <a:gd name="T12" fmla="*/ 14 w 113"/>
                    <a:gd name="T13" fmla="*/ 62 h 124"/>
                    <a:gd name="T14" fmla="*/ 5 w 113"/>
                    <a:gd name="T15" fmla="*/ 61 h 124"/>
                    <a:gd name="T16" fmla="*/ 0 w 113"/>
                    <a:gd name="T17" fmla="*/ 52 h 124"/>
                    <a:gd name="T18" fmla="*/ 2 w 113"/>
                    <a:gd name="T19" fmla="*/ 38 h 124"/>
                    <a:gd name="T20" fmla="*/ 11 w 113"/>
                    <a:gd name="T21" fmla="*/ 22 h 124"/>
                    <a:gd name="T22" fmla="*/ 25 w 113"/>
                    <a:gd name="T23" fmla="*/ 6 h 124"/>
                    <a:gd name="T24" fmla="*/ 26 w 113"/>
                    <a:gd name="T25" fmla="*/ 0 h 124"/>
                    <a:gd name="T26" fmla="*/ 56 w 113"/>
                    <a:gd name="T27" fmla="*/ 1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3" h="124">
                      <a:moveTo>
                        <a:pt x="112" y="2"/>
                      </a:moveTo>
                      <a:lnTo>
                        <a:pt x="113" y="35"/>
                      </a:lnTo>
                      <a:lnTo>
                        <a:pt x="98" y="51"/>
                      </a:lnTo>
                      <a:lnTo>
                        <a:pt x="94" y="79"/>
                      </a:lnTo>
                      <a:lnTo>
                        <a:pt x="69" y="106"/>
                      </a:lnTo>
                      <a:lnTo>
                        <a:pt x="47" y="120"/>
                      </a:lnTo>
                      <a:lnTo>
                        <a:pt x="28" y="124"/>
                      </a:lnTo>
                      <a:lnTo>
                        <a:pt x="10" y="122"/>
                      </a:lnTo>
                      <a:lnTo>
                        <a:pt x="0" y="103"/>
                      </a:lnTo>
                      <a:lnTo>
                        <a:pt x="3" y="75"/>
                      </a:lnTo>
                      <a:lnTo>
                        <a:pt x="22" y="44"/>
                      </a:lnTo>
                      <a:lnTo>
                        <a:pt x="50" y="11"/>
                      </a:lnTo>
                      <a:lnTo>
                        <a:pt x="51" y="0"/>
                      </a:lnTo>
                      <a:lnTo>
                        <a:pt x="11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grpSp>
          <p:sp>
            <p:nvSpPr>
              <p:cNvPr id="93214" name="Freeform 272"/>
              <p:cNvSpPr>
                <a:spLocks/>
              </p:cNvSpPr>
              <p:nvPr/>
            </p:nvSpPr>
            <p:spPr bwMode="auto">
              <a:xfrm>
                <a:off x="-983" y="3899"/>
                <a:ext cx="27" cy="69"/>
              </a:xfrm>
              <a:custGeom>
                <a:avLst/>
                <a:gdLst>
                  <a:gd name="T0" fmla="*/ 26 w 54"/>
                  <a:gd name="T1" fmla="*/ 1 h 138"/>
                  <a:gd name="T2" fmla="*/ 27 w 54"/>
                  <a:gd name="T3" fmla="*/ 39 h 138"/>
                  <a:gd name="T4" fmla="*/ 13 w 54"/>
                  <a:gd name="T5" fmla="*/ 62 h 138"/>
                  <a:gd name="T6" fmla="*/ 6 w 54"/>
                  <a:gd name="T7" fmla="*/ 69 h 138"/>
                  <a:gd name="T8" fmla="*/ 7 w 54"/>
                  <a:gd name="T9" fmla="*/ 36 h 138"/>
                  <a:gd name="T10" fmla="*/ 4 w 54"/>
                  <a:gd name="T11" fmla="*/ 40 h 138"/>
                  <a:gd name="T12" fmla="*/ 1 w 54"/>
                  <a:gd name="T13" fmla="*/ 51 h 138"/>
                  <a:gd name="T14" fmla="*/ 0 w 54"/>
                  <a:gd name="T15" fmla="*/ 39 h 138"/>
                  <a:gd name="T16" fmla="*/ 4 w 54"/>
                  <a:gd name="T17" fmla="*/ 18 h 138"/>
                  <a:gd name="T18" fmla="*/ 13 w 54"/>
                  <a:gd name="T19" fmla="*/ 0 h 138"/>
                  <a:gd name="T20" fmla="*/ 26 w 54"/>
                  <a:gd name="T21" fmla="*/ 1 h 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 h="138">
                    <a:moveTo>
                      <a:pt x="52" y="1"/>
                    </a:moveTo>
                    <a:lnTo>
                      <a:pt x="54" y="77"/>
                    </a:lnTo>
                    <a:lnTo>
                      <a:pt x="26" y="124"/>
                    </a:lnTo>
                    <a:lnTo>
                      <a:pt x="12" y="138"/>
                    </a:lnTo>
                    <a:lnTo>
                      <a:pt x="14" y="72"/>
                    </a:lnTo>
                    <a:lnTo>
                      <a:pt x="8" y="79"/>
                    </a:lnTo>
                    <a:lnTo>
                      <a:pt x="1" y="101"/>
                    </a:lnTo>
                    <a:lnTo>
                      <a:pt x="0" y="77"/>
                    </a:lnTo>
                    <a:lnTo>
                      <a:pt x="7" y="36"/>
                    </a:lnTo>
                    <a:lnTo>
                      <a:pt x="25" y="0"/>
                    </a:lnTo>
                    <a:lnTo>
                      <a:pt x="52" y="1"/>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93215" name="Freeform 273"/>
              <p:cNvSpPr>
                <a:spLocks/>
              </p:cNvSpPr>
              <p:nvPr/>
            </p:nvSpPr>
            <p:spPr bwMode="auto">
              <a:xfrm>
                <a:off x="-1127" y="3748"/>
                <a:ext cx="158" cy="511"/>
              </a:xfrm>
              <a:custGeom>
                <a:avLst/>
                <a:gdLst>
                  <a:gd name="T0" fmla="*/ 156 w 316"/>
                  <a:gd name="T1" fmla="*/ 0 h 1022"/>
                  <a:gd name="T2" fmla="*/ 158 w 316"/>
                  <a:gd name="T3" fmla="*/ 278 h 1022"/>
                  <a:gd name="T4" fmla="*/ 156 w 316"/>
                  <a:gd name="T5" fmla="*/ 484 h 1022"/>
                  <a:gd name="T6" fmla="*/ 109 w 316"/>
                  <a:gd name="T7" fmla="*/ 493 h 1022"/>
                  <a:gd name="T8" fmla="*/ 102 w 316"/>
                  <a:gd name="T9" fmla="*/ 325 h 1022"/>
                  <a:gd name="T10" fmla="*/ 107 w 316"/>
                  <a:gd name="T11" fmla="*/ 309 h 1022"/>
                  <a:gd name="T12" fmla="*/ 102 w 316"/>
                  <a:gd name="T13" fmla="*/ 300 h 1022"/>
                  <a:gd name="T14" fmla="*/ 102 w 316"/>
                  <a:gd name="T15" fmla="*/ 197 h 1022"/>
                  <a:gd name="T16" fmla="*/ 91 w 316"/>
                  <a:gd name="T17" fmla="*/ 229 h 1022"/>
                  <a:gd name="T18" fmla="*/ 64 w 316"/>
                  <a:gd name="T19" fmla="*/ 369 h 1022"/>
                  <a:gd name="T20" fmla="*/ 40 w 316"/>
                  <a:gd name="T21" fmla="*/ 511 h 1022"/>
                  <a:gd name="T22" fmla="*/ 0 w 316"/>
                  <a:gd name="T23" fmla="*/ 511 h 1022"/>
                  <a:gd name="T24" fmla="*/ 18 w 316"/>
                  <a:gd name="T25" fmla="*/ 320 h 1022"/>
                  <a:gd name="T26" fmla="*/ 26 w 316"/>
                  <a:gd name="T27" fmla="*/ 157 h 1022"/>
                  <a:gd name="T28" fmla="*/ 22 w 316"/>
                  <a:gd name="T29" fmla="*/ 4 h 1022"/>
                  <a:gd name="T30" fmla="*/ 156 w 316"/>
                  <a:gd name="T31" fmla="*/ 0 h 10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6" h="1022">
                    <a:moveTo>
                      <a:pt x="312" y="0"/>
                    </a:moveTo>
                    <a:lnTo>
                      <a:pt x="316" y="556"/>
                    </a:lnTo>
                    <a:lnTo>
                      <a:pt x="312" y="968"/>
                    </a:lnTo>
                    <a:lnTo>
                      <a:pt x="218" y="986"/>
                    </a:lnTo>
                    <a:lnTo>
                      <a:pt x="204" y="650"/>
                    </a:lnTo>
                    <a:lnTo>
                      <a:pt x="214" y="617"/>
                    </a:lnTo>
                    <a:lnTo>
                      <a:pt x="204" y="599"/>
                    </a:lnTo>
                    <a:lnTo>
                      <a:pt x="204" y="393"/>
                    </a:lnTo>
                    <a:lnTo>
                      <a:pt x="182" y="458"/>
                    </a:lnTo>
                    <a:lnTo>
                      <a:pt x="128" y="737"/>
                    </a:lnTo>
                    <a:lnTo>
                      <a:pt x="80" y="1022"/>
                    </a:lnTo>
                    <a:lnTo>
                      <a:pt x="0" y="1022"/>
                    </a:lnTo>
                    <a:lnTo>
                      <a:pt x="36" y="639"/>
                    </a:lnTo>
                    <a:lnTo>
                      <a:pt x="51" y="314"/>
                    </a:lnTo>
                    <a:lnTo>
                      <a:pt x="44" y="8"/>
                    </a:lnTo>
                    <a:lnTo>
                      <a:pt x="312"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93216" name="Freeform 274"/>
              <p:cNvSpPr>
                <a:spLocks/>
              </p:cNvSpPr>
              <p:nvPr/>
            </p:nvSpPr>
            <p:spPr bwMode="auto">
              <a:xfrm>
                <a:off x="-1152" y="3513"/>
                <a:ext cx="201" cy="390"/>
              </a:xfrm>
              <a:custGeom>
                <a:avLst/>
                <a:gdLst>
                  <a:gd name="T0" fmla="*/ 135 w 402"/>
                  <a:gd name="T1" fmla="*/ 5 h 781"/>
                  <a:gd name="T2" fmla="*/ 196 w 402"/>
                  <a:gd name="T3" fmla="*/ 52 h 781"/>
                  <a:gd name="T4" fmla="*/ 200 w 402"/>
                  <a:gd name="T5" fmla="*/ 177 h 781"/>
                  <a:gd name="T6" fmla="*/ 201 w 402"/>
                  <a:gd name="T7" fmla="*/ 240 h 781"/>
                  <a:gd name="T8" fmla="*/ 197 w 402"/>
                  <a:gd name="T9" fmla="*/ 390 h 781"/>
                  <a:gd name="T10" fmla="*/ 184 w 402"/>
                  <a:gd name="T11" fmla="*/ 390 h 781"/>
                  <a:gd name="T12" fmla="*/ 177 w 402"/>
                  <a:gd name="T13" fmla="*/ 237 h 781"/>
                  <a:gd name="T14" fmla="*/ 48 w 402"/>
                  <a:gd name="T15" fmla="*/ 237 h 781"/>
                  <a:gd name="T16" fmla="*/ 45 w 402"/>
                  <a:gd name="T17" fmla="*/ 198 h 781"/>
                  <a:gd name="T18" fmla="*/ 40 w 402"/>
                  <a:gd name="T19" fmla="*/ 225 h 781"/>
                  <a:gd name="T20" fmla="*/ 49 w 402"/>
                  <a:gd name="T21" fmla="*/ 284 h 781"/>
                  <a:gd name="T22" fmla="*/ 58 w 402"/>
                  <a:gd name="T23" fmla="*/ 370 h 781"/>
                  <a:gd name="T24" fmla="*/ 36 w 402"/>
                  <a:gd name="T25" fmla="*/ 376 h 781"/>
                  <a:gd name="T26" fmla="*/ 0 w 402"/>
                  <a:gd name="T27" fmla="*/ 223 h 781"/>
                  <a:gd name="T28" fmla="*/ 23 w 402"/>
                  <a:gd name="T29" fmla="*/ 44 h 781"/>
                  <a:gd name="T30" fmla="*/ 92 w 402"/>
                  <a:gd name="T31" fmla="*/ 0 h 781"/>
                  <a:gd name="T32" fmla="*/ 122 w 402"/>
                  <a:gd name="T33" fmla="*/ 20 h 781"/>
                  <a:gd name="T34" fmla="*/ 135 w 402"/>
                  <a:gd name="T35" fmla="*/ 5 h 7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2" h="781">
                    <a:moveTo>
                      <a:pt x="269" y="10"/>
                    </a:moveTo>
                    <a:lnTo>
                      <a:pt x="391" y="105"/>
                    </a:lnTo>
                    <a:lnTo>
                      <a:pt x="399" y="355"/>
                    </a:lnTo>
                    <a:lnTo>
                      <a:pt x="402" y="481"/>
                    </a:lnTo>
                    <a:lnTo>
                      <a:pt x="394" y="781"/>
                    </a:lnTo>
                    <a:lnTo>
                      <a:pt x="367" y="781"/>
                    </a:lnTo>
                    <a:lnTo>
                      <a:pt x="353" y="474"/>
                    </a:lnTo>
                    <a:lnTo>
                      <a:pt x="96" y="474"/>
                    </a:lnTo>
                    <a:lnTo>
                      <a:pt x="89" y="397"/>
                    </a:lnTo>
                    <a:lnTo>
                      <a:pt x="80" y="451"/>
                    </a:lnTo>
                    <a:lnTo>
                      <a:pt x="98" y="568"/>
                    </a:lnTo>
                    <a:lnTo>
                      <a:pt x="115" y="741"/>
                    </a:lnTo>
                    <a:lnTo>
                      <a:pt x="72" y="752"/>
                    </a:lnTo>
                    <a:lnTo>
                      <a:pt x="0" y="446"/>
                    </a:lnTo>
                    <a:lnTo>
                      <a:pt x="46" y="88"/>
                    </a:lnTo>
                    <a:lnTo>
                      <a:pt x="184" y="0"/>
                    </a:lnTo>
                    <a:lnTo>
                      <a:pt x="244" y="40"/>
                    </a:lnTo>
                    <a:lnTo>
                      <a:pt x="269" y="1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93217" name="Freeform 275"/>
              <p:cNvSpPr>
                <a:spLocks/>
              </p:cNvSpPr>
              <p:nvPr/>
            </p:nvSpPr>
            <p:spPr bwMode="auto">
              <a:xfrm>
                <a:off x="-1118" y="3881"/>
                <a:ext cx="30" cy="66"/>
              </a:xfrm>
              <a:custGeom>
                <a:avLst/>
                <a:gdLst>
                  <a:gd name="T0" fmla="*/ 21 w 60"/>
                  <a:gd name="T1" fmla="*/ 0 h 131"/>
                  <a:gd name="T2" fmla="*/ 30 w 60"/>
                  <a:gd name="T3" fmla="*/ 35 h 131"/>
                  <a:gd name="T4" fmla="*/ 15 w 60"/>
                  <a:gd name="T5" fmla="*/ 66 h 131"/>
                  <a:gd name="T6" fmla="*/ 9 w 60"/>
                  <a:gd name="T7" fmla="*/ 62 h 131"/>
                  <a:gd name="T8" fmla="*/ 0 w 60"/>
                  <a:gd name="T9" fmla="*/ 59 h 131"/>
                  <a:gd name="T10" fmla="*/ 4 w 60"/>
                  <a:gd name="T11" fmla="*/ 49 h 131"/>
                  <a:gd name="T12" fmla="*/ 5 w 60"/>
                  <a:gd name="T13" fmla="*/ 37 h 131"/>
                  <a:gd name="T14" fmla="*/ 0 w 60"/>
                  <a:gd name="T15" fmla="*/ 24 h 131"/>
                  <a:gd name="T16" fmla="*/ 4 w 60"/>
                  <a:gd name="T17" fmla="*/ 3 h 131"/>
                  <a:gd name="T18" fmla="*/ 21 w 60"/>
                  <a:gd name="T19" fmla="*/ 0 h 1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131">
                    <a:moveTo>
                      <a:pt x="42" y="0"/>
                    </a:moveTo>
                    <a:lnTo>
                      <a:pt x="60" y="69"/>
                    </a:lnTo>
                    <a:lnTo>
                      <a:pt x="29" y="131"/>
                    </a:lnTo>
                    <a:lnTo>
                      <a:pt x="18" y="124"/>
                    </a:lnTo>
                    <a:lnTo>
                      <a:pt x="0" y="118"/>
                    </a:lnTo>
                    <a:lnTo>
                      <a:pt x="7" y="97"/>
                    </a:lnTo>
                    <a:lnTo>
                      <a:pt x="10" y="73"/>
                    </a:lnTo>
                    <a:lnTo>
                      <a:pt x="0" y="48"/>
                    </a:lnTo>
                    <a:lnTo>
                      <a:pt x="7" y="5"/>
                    </a:lnTo>
                    <a:lnTo>
                      <a:pt x="42" y="0"/>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grpSp>
            <p:nvGrpSpPr>
              <p:cNvPr id="93218" name="Group 276"/>
              <p:cNvGrpSpPr>
                <a:grpSpLocks/>
              </p:cNvGrpSpPr>
              <p:nvPr/>
            </p:nvGrpSpPr>
            <p:grpSpPr bwMode="auto">
              <a:xfrm>
                <a:off x="-1104" y="3521"/>
                <a:ext cx="129" cy="243"/>
                <a:chOff x="-1180" y="2738"/>
                <a:chExt cx="129" cy="243"/>
              </a:xfrm>
            </p:grpSpPr>
            <p:grpSp>
              <p:nvGrpSpPr>
                <p:cNvPr id="93226" name="Group 277"/>
                <p:cNvGrpSpPr>
                  <a:grpSpLocks/>
                </p:cNvGrpSpPr>
                <p:nvPr/>
              </p:nvGrpSpPr>
              <p:grpSpPr bwMode="auto">
                <a:xfrm>
                  <a:off x="-1180" y="2738"/>
                  <a:ext cx="129" cy="243"/>
                  <a:chOff x="-1180" y="2738"/>
                  <a:chExt cx="129" cy="243"/>
                </a:xfrm>
              </p:grpSpPr>
              <p:grpSp>
                <p:nvGrpSpPr>
                  <p:cNvPr id="93228" name="Group 278"/>
                  <p:cNvGrpSpPr>
                    <a:grpSpLocks/>
                  </p:cNvGrpSpPr>
                  <p:nvPr/>
                </p:nvGrpSpPr>
                <p:grpSpPr bwMode="auto">
                  <a:xfrm>
                    <a:off x="-1180" y="2968"/>
                    <a:ext cx="129" cy="13"/>
                    <a:chOff x="-1180" y="2968"/>
                    <a:chExt cx="129" cy="13"/>
                  </a:xfrm>
                </p:grpSpPr>
                <p:sp>
                  <p:nvSpPr>
                    <p:cNvPr id="93230" name="Line 279"/>
                    <p:cNvSpPr>
                      <a:spLocks noChangeShapeType="1"/>
                    </p:cNvSpPr>
                    <p:nvPr/>
                  </p:nvSpPr>
                  <p:spPr bwMode="auto">
                    <a:xfrm flipH="1">
                      <a:off x="-1180" y="2980"/>
                      <a:ext cx="129"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Tahoma" pitchFamily="34" charset="0"/>
                        <a:ea typeface="Tahoma" pitchFamily="34" charset="0"/>
                        <a:cs typeface="Tahoma" pitchFamily="34" charset="0"/>
                      </a:endParaRPr>
                    </a:p>
                  </p:txBody>
                </p:sp>
                <p:sp>
                  <p:nvSpPr>
                    <p:cNvPr id="93231" name="Line 280"/>
                    <p:cNvSpPr>
                      <a:spLocks noChangeShapeType="1"/>
                    </p:cNvSpPr>
                    <p:nvPr/>
                  </p:nvSpPr>
                  <p:spPr bwMode="auto">
                    <a:xfrm flipH="1">
                      <a:off x="-1180" y="2968"/>
                      <a:ext cx="129"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Tahoma" pitchFamily="34" charset="0"/>
                        <a:ea typeface="Tahoma" pitchFamily="34" charset="0"/>
                        <a:cs typeface="Tahoma" pitchFamily="34" charset="0"/>
                      </a:endParaRPr>
                    </a:p>
                  </p:txBody>
                </p:sp>
              </p:grpSp>
              <p:sp>
                <p:nvSpPr>
                  <p:cNvPr id="93229" name="Freeform 281"/>
                  <p:cNvSpPr>
                    <a:spLocks/>
                  </p:cNvSpPr>
                  <p:nvPr/>
                </p:nvSpPr>
                <p:spPr bwMode="auto">
                  <a:xfrm>
                    <a:off x="-1146" y="2738"/>
                    <a:ext cx="59" cy="35"/>
                  </a:xfrm>
                  <a:custGeom>
                    <a:avLst/>
                    <a:gdLst>
                      <a:gd name="T0" fmla="*/ 59 w 118"/>
                      <a:gd name="T1" fmla="*/ 5 h 70"/>
                      <a:gd name="T2" fmla="*/ 57 w 118"/>
                      <a:gd name="T3" fmla="*/ 35 h 70"/>
                      <a:gd name="T4" fmla="*/ 40 w 118"/>
                      <a:gd name="T5" fmla="*/ 13 h 70"/>
                      <a:gd name="T6" fmla="*/ 29 w 118"/>
                      <a:gd name="T7" fmla="*/ 35 h 70"/>
                      <a:gd name="T8" fmla="*/ 0 w 118"/>
                      <a:gd name="T9" fmla="*/ 0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70">
                        <a:moveTo>
                          <a:pt x="118" y="9"/>
                        </a:moveTo>
                        <a:lnTo>
                          <a:pt x="113" y="70"/>
                        </a:lnTo>
                        <a:lnTo>
                          <a:pt x="80" y="25"/>
                        </a:lnTo>
                        <a:lnTo>
                          <a:pt x="57" y="69"/>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Tahoma" pitchFamily="34" charset="0"/>
                      <a:ea typeface="Tahoma" pitchFamily="34" charset="0"/>
                      <a:cs typeface="Tahoma" pitchFamily="34" charset="0"/>
                    </a:endParaRPr>
                  </a:p>
                </p:txBody>
              </p:sp>
            </p:grpSp>
            <p:sp>
              <p:nvSpPr>
                <p:cNvPr id="93227" name="Line 282"/>
                <p:cNvSpPr>
                  <a:spLocks noChangeShapeType="1"/>
                </p:cNvSpPr>
                <p:nvPr/>
              </p:nvSpPr>
              <p:spPr bwMode="auto">
                <a:xfrm>
                  <a:off x="-1105" y="2755"/>
                  <a:ext cx="1" cy="22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Tahoma" pitchFamily="34" charset="0"/>
                    <a:ea typeface="Tahoma" pitchFamily="34" charset="0"/>
                    <a:cs typeface="Tahoma" pitchFamily="34" charset="0"/>
                  </a:endParaRPr>
                </a:p>
              </p:txBody>
            </p:sp>
          </p:grpSp>
          <p:grpSp>
            <p:nvGrpSpPr>
              <p:cNvPr id="93219" name="Group 283"/>
              <p:cNvGrpSpPr>
                <a:grpSpLocks/>
              </p:cNvGrpSpPr>
              <p:nvPr/>
            </p:nvGrpSpPr>
            <p:grpSpPr bwMode="auto">
              <a:xfrm>
                <a:off x="-1076" y="3397"/>
                <a:ext cx="84" cy="137"/>
                <a:chOff x="-1152" y="2614"/>
                <a:chExt cx="84" cy="137"/>
              </a:xfrm>
            </p:grpSpPr>
            <p:grpSp>
              <p:nvGrpSpPr>
                <p:cNvPr id="93220" name="Group 284"/>
                <p:cNvGrpSpPr>
                  <a:grpSpLocks/>
                </p:cNvGrpSpPr>
                <p:nvPr/>
              </p:nvGrpSpPr>
              <p:grpSpPr bwMode="auto">
                <a:xfrm>
                  <a:off x="-1148" y="2620"/>
                  <a:ext cx="77" cy="131"/>
                  <a:chOff x="-1148" y="2620"/>
                  <a:chExt cx="77" cy="131"/>
                </a:xfrm>
              </p:grpSpPr>
              <p:sp>
                <p:nvSpPr>
                  <p:cNvPr id="93222" name="Freeform 285"/>
                  <p:cNvSpPr>
                    <a:spLocks/>
                  </p:cNvSpPr>
                  <p:nvPr/>
                </p:nvSpPr>
                <p:spPr bwMode="auto">
                  <a:xfrm>
                    <a:off x="-1148" y="2620"/>
                    <a:ext cx="77" cy="131"/>
                  </a:xfrm>
                  <a:custGeom>
                    <a:avLst/>
                    <a:gdLst>
                      <a:gd name="T0" fmla="*/ 74 w 155"/>
                      <a:gd name="T1" fmla="*/ 24 h 261"/>
                      <a:gd name="T2" fmla="*/ 76 w 155"/>
                      <a:gd name="T3" fmla="*/ 37 h 261"/>
                      <a:gd name="T4" fmla="*/ 77 w 155"/>
                      <a:gd name="T5" fmla="*/ 42 h 261"/>
                      <a:gd name="T6" fmla="*/ 74 w 155"/>
                      <a:gd name="T7" fmla="*/ 47 h 261"/>
                      <a:gd name="T8" fmla="*/ 77 w 155"/>
                      <a:gd name="T9" fmla="*/ 57 h 261"/>
                      <a:gd name="T10" fmla="*/ 75 w 155"/>
                      <a:gd name="T11" fmla="*/ 72 h 261"/>
                      <a:gd name="T12" fmla="*/ 74 w 155"/>
                      <a:gd name="T13" fmla="*/ 80 h 261"/>
                      <a:gd name="T14" fmla="*/ 72 w 155"/>
                      <a:gd name="T15" fmla="*/ 87 h 261"/>
                      <a:gd name="T16" fmla="*/ 69 w 155"/>
                      <a:gd name="T17" fmla="*/ 94 h 261"/>
                      <a:gd name="T18" fmla="*/ 66 w 155"/>
                      <a:gd name="T19" fmla="*/ 102 h 261"/>
                      <a:gd name="T20" fmla="*/ 60 w 155"/>
                      <a:gd name="T21" fmla="*/ 104 h 261"/>
                      <a:gd name="T22" fmla="*/ 54 w 155"/>
                      <a:gd name="T23" fmla="*/ 106 h 261"/>
                      <a:gd name="T24" fmla="*/ 54 w 155"/>
                      <a:gd name="T25" fmla="*/ 112 h 261"/>
                      <a:gd name="T26" fmla="*/ 55 w 155"/>
                      <a:gd name="T27" fmla="*/ 116 h 261"/>
                      <a:gd name="T28" fmla="*/ 43 w 155"/>
                      <a:gd name="T29" fmla="*/ 131 h 261"/>
                      <a:gd name="T30" fmla="*/ 11 w 155"/>
                      <a:gd name="T31" fmla="*/ 112 h 261"/>
                      <a:gd name="T32" fmla="*/ 10 w 155"/>
                      <a:gd name="T33" fmla="*/ 76 h 261"/>
                      <a:gd name="T34" fmla="*/ 6 w 155"/>
                      <a:gd name="T35" fmla="*/ 65 h 261"/>
                      <a:gd name="T36" fmla="*/ 3 w 155"/>
                      <a:gd name="T37" fmla="*/ 58 h 261"/>
                      <a:gd name="T38" fmla="*/ 1 w 155"/>
                      <a:gd name="T39" fmla="*/ 47 h 261"/>
                      <a:gd name="T40" fmla="*/ 0 w 155"/>
                      <a:gd name="T41" fmla="*/ 39 h 261"/>
                      <a:gd name="T42" fmla="*/ 0 w 155"/>
                      <a:gd name="T43" fmla="*/ 31 h 261"/>
                      <a:gd name="T44" fmla="*/ 1 w 155"/>
                      <a:gd name="T45" fmla="*/ 23 h 261"/>
                      <a:gd name="T46" fmla="*/ 3 w 155"/>
                      <a:gd name="T47" fmla="*/ 16 h 261"/>
                      <a:gd name="T48" fmla="*/ 6 w 155"/>
                      <a:gd name="T49" fmla="*/ 11 h 261"/>
                      <a:gd name="T50" fmla="*/ 11 w 155"/>
                      <a:gd name="T51" fmla="*/ 7 h 261"/>
                      <a:gd name="T52" fmla="*/ 16 w 155"/>
                      <a:gd name="T53" fmla="*/ 4 h 261"/>
                      <a:gd name="T54" fmla="*/ 23 w 155"/>
                      <a:gd name="T55" fmla="*/ 2 h 261"/>
                      <a:gd name="T56" fmla="*/ 30 w 155"/>
                      <a:gd name="T57" fmla="*/ 1 h 261"/>
                      <a:gd name="T58" fmla="*/ 39 w 155"/>
                      <a:gd name="T59" fmla="*/ 0 h 261"/>
                      <a:gd name="T60" fmla="*/ 48 w 155"/>
                      <a:gd name="T61" fmla="*/ 1 h 261"/>
                      <a:gd name="T62" fmla="*/ 57 w 155"/>
                      <a:gd name="T63" fmla="*/ 4 h 261"/>
                      <a:gd name="T64" fmla="*/ 63 w 155"/>
                      <a:gd name="T65" fmla="*/ 7 h 261"/>
                      <a:gd name="T66" fmla="*/ 68 w 155"/>
                      <a:gd name="T67" fmla="*/ 11 h 261"/>
                      <a:gd name="T68" fmla="*/ 72 w 155"/>
                      <a:gd name="T69" fmla="*/ 17 h 261"/>
                      <a:gd name="T70" fmla="*/ 74 w 155"/>
                      <a:gd name="T71" fmla="*/ 24 h 2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5" h="261">
                        <a:moveTo>
                          <a:pt x="149" y="47"/>
                        </a:moveTo>
                        <a:lnTo>
                          <a:pt x="153" y="74"/>
                        </a:lnTo>
                        <a:lnTo>
                          <a:pt x="154" y="83"/>
                        </a:lnTo>
                        <a:lnTo>
                          <a:pt x="149" y="93"/>
                        </a:lnTo>
                        <a:lnTo>
                          <a:pt x="155" y="113"/>
                        </a:lnTo>
                        <a:lnTo>
                          <a:pt x="151" y="144"/>
                        </a:lnTo>
                        <a:lnTo>
                          <a:pt x="148" y="159"/>
                        </a:lnTo>
                        <a:lnTo>
                          <a:pt x="144" y="174"/>
                        </a:lnTo>
                        <a:lnTo>
                          <a:pt x="139" y="188"/>
                        </a:lnTo>
                        <a:lnTo>
                          <a:pt x="133" y="204"/>
                        </a:lnTo>
                        <a:lnTo>
                          <a:pt x="121" y="207"/>
                        </a:lnTo>
                        <a:lnTo>
                          <a:pt x="109" y="211"/>
                        </a:lnTo>
                        <a:lnTo>
                          <a:pt x="109" y="223"/>
                        </a:lnTo>
                        <a:lnTo>
                          <a:pt x="110" y="231"/>
                        </a:lnTo>
                        <a:lnTo>
                          <a:pt x="86" y="261"/>
                        </a:lnTo>
                        <a:lnTo>
                          <a:pt x="23" y="223"/>
                        </a:lnTo>
                        <a:lnTo>
                          <a:pt x="20" y="151"/>
                        </a:lnTo>
                        <a:lnTo>
                          <a:pt x="12" y="130"/>
                        </a:lnTo>
                        <a:lnTo>
                          <a:pt x="7" y="115"/>
                        </a:lnTo>
                        <a:lnTo>
                          <a:pt x="2" y="94"/>
                        </a:lnTo>
                        <a:lnTo>
                          <a:pt x="0" y="77"/>
                        </a:lnTo>
                        <a:lnTo>
                          <a:pt x="1" y="62"/>
                        </a:lnTo>
                        <a:lnTo>
                          <a:pt x="3" y="45"/>
                        </a:lnTo>
                        <a:lnTo>
                          <a:pt x="7" y="32"/>
                        </a:lnTo>
                        <a:lnTo>
                          <a:pt x="13" y="21"/>
                        </a:lnTo>
                        <a:lnTo>
                          <a:pt x="23" y="13"/>
                        </a:lnTo>
                        <a:lnTo>
                          <a:pt x="33" y="8"/>
                        </a:lnTo>
                        <a:lnTo>
                          <a:pt x="47" y="4"/>
                        </a:lnTo>
                        <a:lnTo>
                          <a:pt x="61" y="2"/>
                        </a:lnTo>
                        <a:lnTo>
                          <a:pt x="79" y="0"/>
                        </a:lnTo>
                        <a:lnTo>
                          <a:pt x="96" y="2"/>
                        </a:lnTo>
                        <a:lnTo>
                          <a:pt x="115" y="7"/>
                        </a:lnTo>
                        <a:lnTo>
                          <a:pt x="126" y="14"/>
                        </a:lnTo>
                        <a:lnTo>
                          <a:pt x="137" y="21"/>
                        </a:lnTo>
                        <a:lnTo>
                          <a:pt x="144" y="33"/>
                        </a:lnTo>
                        <a:lnTo>
                          <a:pt x="149" y="47"/>
                        </a:lnTo>
                        <a:close/>
                      </a:path>
                    </a:pathLst>
                  </a:custGeom>
                  <a:solidFill>
                    <a:srgbClr val="FF7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93223" name="Freeform 286"/>
                  <p:cNvSpPr>
                    <a:spLocks/>
                  </p:cNvSpPr>
                  <p:nvPr/>
                </p:nvSpPr>
                <p:spPr bwMode="auto">
                  <a:xfrm>
                    <a:off x="-1120" y="2664"/>
                    <a:ext cx="28" cy="31"/>
                  </a:xfrm>
                  <a:custGeom>
                    <a:avLst/>
                    <a:gdLst>
                      <a:gd name="T0" fmla="*/ 25 w 57"/>
                      <a:gd name="T1" fmla="*/ 2 h 63"/>
                      <a:gd name="T2" fmla="*/ 19 w 57"/>
                      <a:gd name="T3" fmla="*/ 0 h 63"/>
                      <a:gd name="T4" fmla="*/ 10 w 57"/>
                      <a:gd name="T5" fmla="*/ 0 h 63"/>
                      <a:gd name="T6" fmla="*/ 4 w 57"/>
                      <a:gd name="T7" fmla="*/ 2 h 63"/>
                      <a:gd name="T8" fmla="*/ 2 w 57"/>
                      <a:gd name="T9" fmla="*/ 3 h 63"/>
                      <a:gd name="T10" fmla="*/ 2 w 57"/>
                      <a:gd name="T11" fmla="*/ 5 h 63"/>
                      <a:gd name="T12" fmla="*/ 0 w 57"/>
                      <a:gd name="T13" fmla="*/ 6 h 63"/>
                      <a:gd name="T14" fmla="*/ 13 w 57"/>
                      <a:gd name="T15" fmla="*/ 7 h 63"/>
                      <a:gd name="T16" fmla="*/ 11 w 57"/>
                      <a:gd name="T17" fmla="*/ 8 h 63"/>
                      <a:gd name="T18" fmla="*/ 4 w 57"/>
                      <a:gd name="T19" fmla="*/ 9 h 63"/>
                      <a:gd name="T20" fmla="*/ 19 w 57"/>
                      <a:gd name="T21" fmla="*/ 9 h 63"/>
                      <a:gd name="T22" fmla="*/ 23 w 57"/>
                      <a:gd name="T23" fmla="*/ 9 h 63"/>
                      <a:gd name="T24" fmla="*/ 26 w 57"/>
                      <a:gd name="T25" fmla="*/ 25 h 63"/>
                      <a:gd name="T26" fmla="*/ 24 w 57"/>
                      <a:gd name="T27" fmla="*/ 29 h 63"/>
                      <a:gd name="T28" fmla="*/ 23 w 57"/>
                      <a:gd name="T29" fmla="*/ 31 h 63"/>
                      <a:gd name="T30" fmla="*/ 28 w 57"/>
                      <a:gd name="T31" fmla="*/ 27 h 63"/>
                      <a:gd name="T32" fmla="*/ 28 w 57"/>
                      <a:gd name="T33" fmla="*/ 27 h 63"/>
                      <a:gd name="T34" fmla="*/ 25 w 57"/>
                      <a:gd name="T35" fmla="*/ 7 h 63"/>
                      <a:gd name="T36" fmla="*/ 25 w 57"/>
                      <a:gd name="T37" fmla="*/ 2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7" h="63">
                        <a:moveTo>
                          <a:pt x="50" y="4"/>
                        </a:moveTo>
                        <a:lnTo>
                          <a:pt x="38" y="1"/>
                        </a:lnTo>
                        <a:lnTo>
                          <a:pt x="21" y="0"/>
                        </a:lnTo>
                        <a:lnTo>
                          <a:pt x="9" y="4"/>
                        </a:lnTo>
                        <a:lnTo>
                          <a:pt x="5" y="6"/>
                        </a:lnTo>
                        <a:lnTo>
                          <a:pt x="4" y="11"/>
                        </a:lnTo>
                        <a:lnTo>
                          <a:pt x="0" y="13"/>
                        </a:lnTo>
                        <a:lnTo>
                          <a:pt x="26" y="15"/>
                        </a:lnTo>
                        <a:lnTo>
                          <a:pt x="22" y="17"/>
                        </a:lnTo>
                        <a:lnTo>
                          <a:pt x="9" y="18"/>
                        </a:lnTo>
                        <a:lnTo>
                          <a:pt x="38" y="18"/>
                        </a:lnTo>
                        <a:lnTo>
                          <a:pt x="47" y="18"/>
                        </a:lnTo>
                        <a:lnTo>
                          <a:pt x="52" y="51"/>
                        </a:lnTo>
                        <a:lnTo>
                          <a:pt x="48" y="58"/>
                        </a:lnTo>
                        <a:lnTo>
                          <a:pt x="47" y="63"/>
                        </a:lnTo>
                        <a:lnTo>
                          <a:pt x="57" y="54"/>
                        </a:lnTo>
                        <a:lnTo>
                          <a:pt x="51" y="15"/>
                        </a:lnTo>
                        <a:lnTo>
                          <a:pt x="50" y="4"/>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93224" name="Freeform 287"/>
                  <p:cNvSpPr>
                    <a:spLocks/>
                  </p:cNvSpPr>
                  <p:nvPr/>
                </p:nvSpPr>
                <p:spPr bwMode="auto">
                  <a:xfrm>
                    <a:off x="-1087" y="2665"/>
                    <a:ext cx="15" cy="10"/>
                  </a:xfrm>
                  <a:custGeom>
                    <a:avLst/>
                    <a:gdLst>
                      <a:gd name="T0" fmla="*/ 2 w 32"/>
                      <a:gd name="T1" fmla="*/ 2 h 21"/>
                      <a:gd name="T2" fmla="*/ 9 w 32"/>
                      <a:gd name="T3" fmla="*/ 0 h 21"/>
                      <a:gd name="T4" fmla="*/ 14 w 32"/>
                      <a:gd name="T5" fmla="*/ 0 h 21"/>
                      <a:gd name="T6" fmla="*/ 14 w 32"/>
                      <a:gd name="T7" fmla="*/ 4 h 21"/>
                      <a:gd name="T8" fmla="*/ 15 w 32"/>
                      <a:gd name="T9" fmla="*/ 7 h 21"/>
                      <a:gd name="T10" fmla="*/ 8 w 32"/>
                      <a:gd name="T11" fmla="*/ 7 h 21"/>
                      <a:gd name="T12" fmla="*/ 5 w 32"/>
                      <a:gd name="T13" fmla="*/ 7 h 21"/>
                      <a:gd name="T14" fmla="*/ 10 w 32"/>
                      <a:gd name="T15" fmla="*/ 9 h 21"/>
                      <a:gd name="T16" fmla="*/ 14 w 32"/>
                      <a:gd name="T17" fmla="*/ 10 h 21"/>
                      <a:gd name="T18" fmla="*/ 3 w 32"/>
                      <a:gd name="T19" fmla="*/ 9 h 21"/>
                      <a:gd name="T20" fmla="*/ 0 w 32"/>
                      <a:gd name="T21" fmla="*/ 8 h 21"/>
                      <a:gd name="T22" fmla="*/ 2 w 32"/>
                      <a:gd name="T23" fmla="*/ 2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 h="21">
                        <a:moveTo>
                          <a:pt x="4" y="4"/>
                        </a:moveTo>
                        <a:lnTo>
                          <a:pt x="20" y="0"/>
                        </a:lnTo>
                        <a:lnTo>
                          <a:pt x="30" y="0"/>
                        </a:lnTo>
                        <a:lnTo>
                          <a:pt x="29" y="9"/>
                        </a:lnTo>
                        <a:lnTo>
                          <a:pt x="32" y="15"/>
                        </a:lnTo>
                        <a:lnTo>
                          <a:pt x="18" y="15"/>
                        </a:lnTo>
                        <a:lnTo>
                          <a:pt x="10" y="15"/>
                        </a:lnTo>
                        <a:lnTo>
                          <a:pt x="22" y="18"/>
                        </a:lnTo>
                        <a:lnTo>
                          <a:pt x="29" y="21"/>
                        </a:lnTo>
                        <a:lnTo>
                          <a:pt x="6" y="18"/>
                        </a:lnTo>
                        <a:lnTo>
                          <a:pt x="0" y="17"/>
                        </a:lnTo>
                        <a:lnTo>
                          <a:pt x="4" y="4"/>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93225" name="Freeform 288"/>
                  <p:cNvSpPr>
                    <a:spLocks/>
                  </p:cNvSpPr>
                  <p:nvPr/>
                </p:nvSpPr>
                <p:spPr bwMode="auto">
                  <a:xfrm>
                    <a:off x="-1137" y="2691"/>
                    <a:ext cx="39" cy="40"/>
                  </a:xfrm>
                  <a:custGeom>
                    <a:avLst/>
                    <a:gdLst>
                      <a:gd name="T0" fmla="*/ 7 w 79"/>
                      <a:gd name="T1" fmla="*/ 11 h 81"/>
                      <a:gd name="T2" fmla="*/ 10 w 79"/>
                      <a:gd name="T3" fmla="*/ 20 h 81"/>
                      <a:gd name="T4" fmla="*/ 39 w 79"/>
                      <a:gd name="T5" fmla="*/ 35 h 81"/>
                      <a:gd name="T6" fmla="*/ 24 w 79"/>
                      <a:gd name="T7" fmla="*/ 31 h 81"/>
                      <a:gd name="T8" fmla="*/ 17 w 79"/>
                      <a:gd name="T9" fmla="*/ 29 h 81"/>
                      <a:gd name="T10" fmla="*/ 10 w 79"/>
                      <a:gd name="T11" fmla="*/ 31 h 81"/>
                      <a:gd name="T12" fmla="*/ 4 w 79"/>
                      <a:gd name="T13" fmla="*/ 33 h 81"/>
                      <a:gd name="T14" fmla="*/ 1 w 79"/>
                      <a:gd name="T15" fmla="*/ 40 h 81"/>
                      <a:gd name="T16" fmla="*/ 0 w 79"/>
                      <a:gd name="T17" fmla="*/ 12 h 81"/>
                      <a:gd name="T18" fmla="*/ 1 w 79"/>
                      <a:gd name="T19" fmla="*/ 6 h 81"/>
                      <a:gd name="T20" fmla="*/ 5 w 79"/>
                      <a:gd name="T21" fmla="*/ 0 h 81"/>
                      <a:gd name="T22" fmla="*/ 7 w 79"/>
                      <a:gd name="T23" fmla="*/ 11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 h="81">
                        <a:moveTo>
                          <a:pt x="14" y="22"/>
                        </a:moveTo>
                        <a:lnTo>
                          <a:pt x="21" y="41"/>
                        </a:lnTo>
                        <a:lnTo>
                          <a:pt x="79" y="70"/>
                        </a:lnTo>
                        <a:lnTo>
                          <a:pt x="49" y="63"/>
                        </a:lnTo>
                        <a:lnTo>
                          <a:pt x="35" y="59"/>
                        </a:lnTo>
                        <a:lnTo>
                          <a:pt x="20" y="62"/>
                        </a:lnTo>
                        <a:lnTo>
                          <a:pt x="8" y="66"/>
                        </a:lnTo>
                        <a:lnTo>
                          <a:pt x="2" y="81"/>
                        </a:lnTo>
                        <a:lnTo>
                          <a:pt x="0" y="24"/>
                        </a:lnTo>
                        <a:lnTo>
                          <a:pt x="3" y="12"/>
                        </a:lnTo>
                        <a:lnTo>
                          <a:pt x="11" y="0"/>
                        </a:lnTo>
                        <a:lnTo>
                          <a:pt x="14" y="22"/>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grpSp>
            <p:sp>
              <p:nvSpPr>
                <p:cNvPr id="93221" name="Freeform 289"/>
                <p:cNvSpPr>
                  <a:spLocks/>
                </p:cNvSpPr>
                <p:nvPr/>
              </p:nvSpPr>
              <p:spPr bwMode="auto">
                <a:xfrm>
                  <a:off x="-1152" y="2614"/>
                  <a:ext cx="84" cy="94"/>
                </a:xfrm>
                <a:custGeom>
                  <a:avLst/>
                  <a:gdLst>
                    <a:gd name="T0" fmla="*/ 69 w 169"/>
                    <a:gd name="T1" fmla="*/ 8 h 189"/>
                    <a:gd name="T2" fmla="*/ 62 w 169"/>
                    <a:gd name="T3" fmla="*/ 4 h 189"/>
                    <a:gd name="T4" fmla="*/ 56 w 169"/>
                    <a:gd name="T5" fmla="*/ 2 h 189"/>
                    <a:gd name="T6" fmla="*/ 46 w 169"/>
                    <a:gd name="T7" fmla="*/ 0 h 189"/>
                    <a:gd name="T8" fmla="*/ 38 w 169"/>
                    <a:gd name="T9" fmla="*/ 0 h 189"/>
                    <a:gd name="T10" fmla="*/ 31 w 169"/>
                    <a:gd name="T11" fmla="*/ 0 h 189"/>
                    <a:gd name="T12" fmla="*/ 23 w 169"/>
                    <a:gd name="T13" fmla="*/ 2 h 189"/>
                    <a:gd name="T14" fmla="*/ 17 w 169"/>
                    <a:gd name="T15" fmla="*/ 2 h 189"/>
                    <a:gd name="T16" fmla="*/ 12 w 169"/>
                    <a:gd name="T17" fmla="*/ 3 h 189"/>
                    <a:gd name="T18" fmla="*/ 7 w 169"/>
                    <a:gd name="T19" fmla="*/ 8 h 189"/>
                    <a:gd name="T20" fmla="*/ 4 w 169"/>
                    <a:gd name="T21" fmla="*/ 13 h 189"/>
                    <a:gd name="T22" fmla="*/ 3 w 169"/>
                    <a:gd name="T23" fmla="*/ 20 h 189"/>
                    <a:gd name="T24" fmla="*/ 2 w 169"/>
                    <a:gd name="T25" fmla="*/ 29 h 189"/>
                    <a:gd name="T26" fmla="*/ 0 w 169"/>
                    <a:gd name="T27" fmla="*/ 41 h 189"/>
                    <a:gd name="T28" fmla="*/ 1 w 169"/>
                    <a:gd name="T29" fmla="*/ 52 h 189"/>
                    <a:gd name="T30" fmla="*/ 4 w 169"/>
                    <a:gd name="T31" fmla="*/ 62 h 189"/>
                    <a:gd name="T32" fmla="*/ 5 w 169"/>
                    <a:gd name="T33" fmla="*/ 71 h 189"/>
                    <a:gd name="T34" fmla="*/ 8 w 169"/>
                    <a:gd name="T35" fmla="*/ 77 h 189"/>
                    <a:gd name="T36" fmla="*/ 10 w 169"/>
                    <a:gd name="T37" fmla="*/ 83 h 189"/>
                    <a:gd name="T38" fmla="*/ 13 w 169"/>
                    <a:gd name="T39" fmla="*/ 88 h 189"/>
                    <a:gd name="T40" fmla="*/ 16 w 169"/>
                    <a:gd name="T41" fmla="*/ 94 h 189"/>
                    <a:gd name="T42" fmla="*/ 19 w 169"/>
                    <a:gd name="T43" fmla="*/ 94 h 189"/>
                    <a:gd name="T44" fmla="*/ 17 w 169"/>
                    <a:gd name="T45" fmla="*/ 86 h 189"/>
                    <a:gd name="T46" fmla="*/ 19 w 169"/>
                    <a:gd name="T47" fmla="*/ 80 h 189"/>
                    <a:gd name="T48" fmla="*/ 20 w 169"/>
                    <a:gd name="T49" fmla="*/ 77 h 189"/>
                    <a:gd name="T50" fmla="*/ 19 w 169"/>
                    <a:gd name="T51" fmla="*/ 71 h 189"/>
                    <a:gd name="T52" fmla="*/ 17 w 169"/>
                    <a:gd name="T53" fmla="*/ 62 h 189"/>
                    <a:gd name="T54" fmla="*/ 20 w 169"/>
                    <a:gd name="T55" fmla="*/ 59 h 189"/>
                    <a:gd name="T56" fmla="*/ 23 w 169"/>
                    <a:gd name="T57" fmla="*/ 64 h 189"/>
                    <a:gd name="T58" fmla="*/ 26 w 169"/>
                    <a:gd name="T59" fmla="*/ 69 h 189"/>
                    <a:gd name="T60" fmla="*/ 26 w 169"/>
                    <a:gd name="T61" fmla="*/ 59 h 189"/>
                    <a:gd name="T62" fmla="*/ 28 w 169"/>
                    <a:gd name="T63" fmla="*/ 48 h 189"/>
                    <a:gd name="T64" fmla="*/ 28 w 169"/>
                    <a:gd name="T65" fmla="*/ 36 h 189"/>
                    <a:gd name="T66" fmla="*/ 28 w 169"/>
                    <a:gd name="T67" fmla="*/ 29 h 189"/>
                    <a:gd name="T68" fmla="*/ 25 w 169"/>
                    <a:gd name="T69" fmla="*/ 26 h 189"/>
                    <a:gd name="T70" fmla="*/ 31 w 169"/>
                    <a:gd name="T71" fmla="*/ 28 h 189"/>
                    <a:gd name="T72" fmla="*/ 36 w 169"/>
                    <a:gd name="T73" fmla="*/ 30 h 189"/>
                    <a:gd name="T74" fmla="*/ 40 w 169"/>
                    <a:gd name="T75" fmla="*/ 31 h 189"/>
                    <a:gd name="T76" fmla="*/ 48 w 169"/>
                    <a:gd name="T77" fmla="*/ 32 h 189"/>
                    <a:gd name="T78" fmla="*/ 53 w 169"/>
                    <a:gd name="T79" fmla="*/ 34 h 189"/>
                    <a:gd name="T80" fmla="*/ 46 w 169"/>
                    <a:gd name="T81" fmla="*/ 30 h 189"/>
                    <a:gd name="T82" fmla="*/ 50 w 169"/>
                    <a:gd name="T83" fmla="*/ 30 h 189"/>
                    <a:gd name="T84" fmla="*/ 60 w 169"/>
                    <a:gd name="T85" fmla="*/ 30 h 189"/>
                    <a:gd name="T86" fmla="*/ 67 w 169"/>
                    <a:gd name="T87" fmla="*/ 29 h 189"/>
                    <a:gd name="T88" fmla="*/ 76 w 169"/>
                    <a:gd name="T89" fmla="*/ 29 h 189"/>
                    <a:gd name="T90" fmla="*/ 79 w 169"/>
                    <a:gd name="T91" fmla="*/ 35 h 189"/>
                    <a:gd name="T92" fmla="*/ 80 w 169"/>
                    <a:gd name="T93" fmla="*/ 43 h 189"/>
                    <a:gd name="T94" fmla="*/ 82 w 169"/>
                    <a:gd name="T95" fmla="*/ 34 h 189"/>
                    <a:gd name="T96" fmla="*/ 84 w 169"/>
                    <a:gd name="T97" fmla="*/ 23 h 189"/>
                    <a:gd name="T98" fmla="*/ 80 w 169"/>
                    <a:gd name="T99" fmla="*/ 16 h 189"/>
                    <a:gd name="T100" fmla="*/ 75 w 169"/>
                    <a:gd name="T101" fmla="*/ 11 h 189"/>
                    <a:gd name="T102" fmla="*/ 69 w 169"/>
                    <a:gd name="T103" fmla="*/ 8 h 18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9" h="189">
                      <a:moveTo>
                        <a:pt x="139" y="16"/>
                      </a:moveTo>
                      <a:lnTo>
                        <a:pt x="124" y="9"/>
                      </a:lnTo>
                      <a:lnTo>
                        <a:pt x="112" y="5"/>
                      </a:lnTo>
                      <a:lnTo>
                        <a:pt x="92" y="0"/>
                      </a:lnTo>
                      <a:lnTo>
                        <a:pt x="77" y="0"/>
                      </a:lnTo>
                      <a:lnTo>
                        <a:pt x="62" y="0"/>
                      </a:lnTo>
                      <a:lnTo>
                        <a:pt x="46" y="4"/>
                      </a:lnTo>
                      <a:lnTo>
                        <a:pt x="35" y="4"/>
                      </a:lnTo>
                      <a:lnTo>
                        <a:pt x="24" y="7"/>
                      </a:lnTo>
                      <a:lnTo>
                        <a:pt x="15" y="16"/>
                      </a:lnTo>
                      <a:lnTo>
                        <a:pt x="8" y="26"/>
                      </a:lnTo>
                      <a:lnTo>
                        <a:pt x="6" y="40"/>
                      </a:lnTo>
                      <a:lnTo>
                        <a:pt x="4" y="58"/>
                      </a:lnTo>
                      <a:lnTo>
                        <a:pt x="0" y="83"/>
                      </a:lnTo>
                      <a:lnTo>
                        <a:pt x="3" y="105"/>
                      </a:lnTo>
                      <a:lnTo>
                        <a:pt x="8" y="124"/>
                      </a:lnTo>
                      <a:lnTo>
                        <a:pt x="11" y="142"/>
                      </a:lnTo>
                      <a:lnTo>
                        <a:pt x="16" y="154"/>
                      </a:lnTo>
                      <a:lnTo>
                        <a:pt x="21" y="166"/>
                      </a:lnTo>
                      <a:lnTo>
                        <a:pt x="26" y="177"/>
                      </a:lnTo>
                      <a:lnTo>
                        <a:pt x="32" y="189"/>
                      </a:lnTo>
                      <a:lnTo>
                        <a:pt x="38" y="189"/>
                      </a:lnTo>
                      <a:lnTo>
                        <a:pt x="35" y="172"/>
                      </a:lnTo>
                      <a:lnTo>
                        <a:pt x="39" y="161"/>
                      </a:lnTo>
                      <a:lnTo>
                        <a:pt x="41" y="154"/>
                      </a:lnTo>
                      <a:lnTo>
                        <a:pt x="38" y="143"/>
                      </a:lnTo>
                      <a:lnTo>
                        <a:pt x="35" y="124"/>
                      </a:lnTo>
                      <a:lnTo>
                        <a:pt x="40" y="119"/>
                      </a:lnTo>
                      <a:lnTo>
                        <a:pt x="47" y="129"/>
                      </a:lnTo>
                      <a:lnTo>
                        <a:pt x="53" y="139"/>
                      </a:lnTo>
                      <a:lnTo>
                        <a:pt x="52" y="119"/>
                      </a:lnTo>
                      <a:lnTo>
                        <a:pt x="56" y="96"/>
                      </a:lnTo>
                      <a:lnTo>
                        <a:pt x="56" y="72"/>
                      </a:lnTo>
                      <a:lnTo>
                        <a:pt x="57" y="59"/>
                      </a:lnTo>
                      <a:lnTo>
                        <a:pt x="51" y="53"/>
                      </a:lnTo>
                      <a:lnTo>
                        <a:pt x="63" y="57"/>
                      </a:lnTo>
                      <a:lnTo>
                        <a:pt x="73" y="60"/>
                      </a:lnTo>
                      <a:lnTo>
                        <a:pt x="81" y="62"/>
                      </a:lnTo>
                      <a:lnTo>
                        <a:pt x="97" y="64"/>
                      </a:lnTo>
                      <a:lnTo>
                        <a:pt x="107" y="68"/>
                      </a:lnTo>
                      <a:lnTo>
                        <a:pt x="93" y="60"/>
                      </a:lnTo>
                      <a:lnTo>
                        <a:pt x="101" y="60"/>
                      </a:lnTo>
                      <a:lnTo>
                        <a:pt x="121" y="60"/>
                      </a:lnTo>
                      <a:lnTo>
                        <a:pt x="135" y="58"/>
                      </a:lnTo>
                      <a:lnTo>
                        <a:pt x="153" y="59"/>
                      </a:lnTo>
                      <a:lnTo>
                        <a:pt x="158" y="71"/>
                      </a:lnTo>
                      <a:lnTo>
                        <a:pt x="160" y="86"/>
                      </a:lnTo>
                      <a:lnTo>
                        <a:pt x="164" y="68"/>
                      </a:lnTo>
                      <a:lnTo>
                        <a:pt x="169" y="47"/>
                      </a:lnTo>
                      <a:lnTo>
                        <a:pt x="160" y="33"/>
                      </a:lnTo>
                      <a:lnTo>
                        <a:pt x="151" y="23"/>
                      </a:lnTo>
                      <a:lnTo>
                        <a:pt x="139" y="1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grpSp>
        </p:grpSp>
        <p:sp>
          <p:nvSpPr>
            <p:cNvPr id="402722" name="Rectangle 290"/>
            <p:cNvSpPr>
              <a:spLocks noChangeArrowheads="1"/>
            </p:cNvSpPr>
            <p:nvPr/>
          </p:nvSpPr>
          <p:spPr bwMode="auto">
            <a:xfrm>
              <a:off x="-13" y="2741"/>
              <a:ext cx="950" cy="330"/>
            </a:xfrm>
            <a:prstGeom prst="rect">
              <a:avLst/>
            </a:prstGeom>
            <a:noFill/>
            <a:ln>
              <a:noFill/>
            </a:ln>
            <a:effectLst>
              <a:outerShdw dist="107763"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2800" dirty="0">
                  <a:latin typeface="Tahoma" pitchFamily="34" charset="0"/>
                  <a:ea typeface="Tahoma" pitchFamily="34" charset="0"/>
                  <a:cs typeface="Tahoma" pitchFamily="34" charset="0"/>
                </a:rPr>
                <a:t>1 </a:t>
              </a:r>
              <a:r>
                <a:rPr lang="en-US" sz="2800" dirty="0" smtClean="0">
                  <a:latin typeface="Tahoma" pitchFamily="34" charset="0"/>
                  <a:ea typeface="Tahoma" pitchFamily="34" charset="0"/>
                  <a:cs typeface="Tahoma" pitchFamily="34" charset="0"/>
                </a:rPr>
                <a:t>adult </a:t>
              </a:r>
              <a:r>
                <a:rPr lang="en-US" sz="2800" dirty="0" smtClean="0">
                  <a:latin typeface="Tahoma"/>
                  <a:ea typeface="Tahoma"/>
                  <a:cs typeface="Tahoma"/>
                </a:rPr>
                <a:t> </a:t>
              </a:r>
              <a:endParaRPr lang="en-US" sz="2800" dirty="0">
                <a:latin typeface="Tahoma" pitchFamily="34" charset="0"/>
                <a:ea typeface="Tahoma" pitchFamily="34" charset="0"/>
                <a:cs typeface="Tahoma" pitchFamily="34" charset="0"/>
              </a:endParaRPr>
            </a:p>
          </p:txBody>
        </p:sp>
      </p:grpSp>
      <p:sp>
        <p:nvSpPr>
          <p:cNvPr id="402723" name="Rectangle 291"/>
          <p:cNvSpPr>
            <a:spLocks noChangeArrowheads="1"/>
          </p:cNvSpPr>
          <p:nvPr/>
        </p:nvSpPr>
        <p:spPr bwMode="auto">
          <a:xfrm>
            <a:off x="2051049" y="2743201"/>
            <a:ext cx="417102" cy="830997"/>
          </a:xfrm>
          <a:prstGeom prst="rect">
            <a:avLst/>
          </a:prstGeom>
          <a:noFill/>
          <a:ln>
            <a:noFill/>
          </a:ln>
          <a:effectLst>
            <a:outerShdw dist="107763"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4800" b="1" dirty="0">
                <a:solidFill>
                  <a:srgbClr val="FFFF00"/>
                </a:solidFill>
                <a:effectLst>
                  <a:outerShdw blurRad="38100" dist="38100" dir="2700000" algn="tl">
                    <a:srgbClr val="000000"/>
                  </a:outerShdw>
                </a:effectLst>
                <a:latin typeface="BernhardFashion BT" pitchFamily="82" charset="0"/>
              </a:rPr>
              <a:t>+</a:t>
            </a:r>
          </a:p>
        </p:txBody>
      </p:sp>
      <p:grpSp>
        <p:nvGrpSpPr>
          <p:cNvPr id="402724" name="Group 292"/>
          <p:cNvGrpSpPr>
            <a:grpSpLocks/>
          </p:cNvGrpSpPr>
          <p:nvPr/>
        </p:nvGrpSpPr>
        <p:grpSpPr bwMode="auto">
          <a:xfrm>
            <a:off x="1894253" y="1981201"/>
            <a:ext cx="3411617" cy="3167067"/>
            <a:chOff x="1056" y="1296"/>
            <a:chExt cx="2862" cy="1783"/>
          </a:xfrm>
        </p:grpSpPr>
        <p:grpSp>
          <p:nvGrpSpPr>
            <p:cNvPr id="93194" name="Group 293"/>
            <p:cNvGrpSpPr>
              <a:grpSpLocks/>
            </p:cNvGrpSpPr>
            <p:nvPr/>
          </p:nvGrpSpPr>
          <p:grpSpPr bwMode="auto">
            <a:xfrm>
              <a:off x="1632" y="1296"/>
              <a:ext cx="816" cy="1461"/>
              <a:chOff x="-720" y="1440"/>
              <a:chExt cx="184" cy="837"/>
            </a:xfrm>
          </p:grpSpPr>
          <p:sp>
            <p:nvSpPr>
              <p:cNvPr id="93196" name="Freeform 294"/>
              <p:cNvSpPr>
                <a:spLocks/>
              </p:cNvSpPr>
              <p:nvPr/>
            </p:nvSpPr>
            <p:spPr bwMode="auto">
              <a:xfrm>
                <a:off x="-683" y="2032"/>
                <a:ext cx="98" cy="244"/>
              </a:xfrm>
              <a:custGeom>
                <a:avLst/>
                <a:gdLst>
                  <a:gd name="T0" fmla="*/ 22 w 195"/>
                  <a:gd name="T1" fmla="*/ 0 h 488"/>
                  <a:gd name="T2" fmla="*/ 19 w 195"/>
                  <a:gd name="T3" fmla="*/ 29 h 488"/>
                  <a:gd name="T4" fmla="*/ 18 w 195"/>
                  <a:gd name="T5" fmla="*/ 62 h 488"/>
                  <a:gd name="T6" fmla="*/ 18 w 195"/>
                  <a:gd name="T7" fmla="*/ 94 h 488"/>
                  <a:gd name="T8" fmla="*/ 19 w 195"/>
                  <a:gd name="T9" fmla="*/ 124 h 488"/>
                  <a:gd name="T10" fmla="*/ 20 w 195"/>
                  <a:gd name="T11" fmla="*/ 149 h 488"/>
                  <a:gd name="T12" fmla="*/ 20 w 195"/>
                  <a:gd name="T13" fmla="*/ 179 h 488"/>
                  <a:gd name="T14" fmla="*/ 18 w 195"/>
                  <a:gd name="T15" fmla="*/ 192 h 488"/>
                  <a:gd name="T16" fmla="*/ 5 w 195"/>
                  <a:gd name="T17" fmla="*/ 230 h 488"/>
                  <a:gd name="T18" fmla="*/ 0 w 195"/>
                  <a:gd name="T19" fmla="*/ 243 h 488"/>
                  <a:gd name="T20" fmla="*/ 21 w 195"/>
                  <a:gd name="T21" fmla="*/ 244 h 488"/>
                  <a:gd name="T22" fmla="*/ 30 w 195"/>
                  <a:gd name="T23" fmla="*/ 227 h 488"/>
                  <a:gd name="T24" fmla="*/ 36 w 195"/>
                  <a:gd name="T25" fmla="*/ 208 h 488"/>
                  <a:gd name="T26" fmla="*/ 40 w 195"/>
                  <a:gd name="T27" fmla="*/ 177 h 488"/>
                  <a:gd name="T28" fmla="*/ 52 w 195"/>
                  <a:gd name="T29" fmla="*/ 94 h 488"/>
                  <a:gd name="T30" fmla="*/ 56 w 195"/>
                  <a:gd name="T31" fmla="*/ 71 h 488"/>
                  <a:gd name="T32" fmla="*/ 53 w 195"/>
                  <a:gd name="T33" fmla="*/ 116 h 488"/>
                  <a:gd name="T34" fmla="*/ 57 w 195"/>
                  <a:gd name="T35" fmla="*/ 144 h 488"/>
                  <a:gd name="T36" fmla="*/ 58 w 195"/>
                  <a:gd name="T37" fmla="*/ 170 h 488"/>
                  <a:gd name="T38" fmla="*/ 56 w 195"/>
                  <a:gd name="T39" fmla="*/ 193 h 488"/>
                  <a:gd name="T40" fmla="*/ 57 w 195"/>
                  <a:gd name="T41" fmla="*/ 204 h 488"/>
                  <a:gd name="T42" fmla="*/ 71 w 195"/>
                  <a:gd name="T43" fmla="*/ 240 h 488"/>
                  <a:gd name="T44" fmla="*/ 83 w 195"/>
                  <a:gd name="T45" fmla="*/ 240 h 488"/>
                  <a:gd name="T46" fmla="*/ 89 w 195"/>
                  <a:gd name="T47" fmla="*/ 240 h 488"/>
                  <a:gd name="T48" fmla="*/ 96 w 195"/>
                  <a:gd name="T49" fmla="*/ 233 h 488"/>
                  <a:gd name="T50" fmla="*/ 78 w 195"/>
                  <a:gd name="T51" fmla="*/ 193 h 488"/>
                  <a:gd name="T52" fmla="*/ 87 w 195"/>
                  <a:gd name="T53" fmla="*/ 109 h 488"/>
                  <a:gd name="T54" fmla="*/ 90 w 195"/>
                  <a:gd name="T55" fmla="*/ 69 h 488"/>
                  <a:gd name="T56" fmla="*/ 98 w 195"/>
                  <a:gd name="T57" fmla="*/ 2 h 488"/>
                  <a:gd name="T58" fmla="*/ 22 w 195"/>
                  <a:gd name="T59" fmla="*/ 0 h 48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5" h="488">
                    <a:moveTo>
                      <a:pt x="43" y="0"/>
                    </a:moveTo>
                    <a:lnTo>
                      <a:pt x="38" y="57"/>
                    </a:lnTo>
                    <a:lnTo>
                      <a:pt x="35" y="123"/>
                    </a:lnTo>
                    <a:lnTo>
                      <a:pt x="35" y="188"/>
                    </a:lnTo>
                    <a:lnTo>
                      <a:pt x="38" y="248"/>
                    </a:lnTo>
                    <a:lnTo>
                      <a:pt x="40" y="297"/>
                    </a:lnTo>
                    <a:lnTo>
                      <a:pt x="40" y="358"/>
                    </a:lnTo>
                    <a:lnTo>
                      <a:pt x="36" y="383"/>
                    </a:lnTo>
                    <a:lnTo>
                      <a:pt x="10" y="459"/>
                    </a:lnTo>
                    <a:lnTo>
                      <a:pt x="0" y="486"/>
                    </a:lnTo>
                    <a:lnTo>
                      <a:pt x="42" y="488"/>
                    </a:lnTo>
                    <a:lnTo>
                      <a:pt x="60" y="454"/>
                    </a:lnTo>
                    <a:lnTo>
                      <a:pt x="72" y="416"/>
                    </a:lnTo>
                    <a:lnTo>
                      <a:pt x="79" y="354"/>
                    </a:lnTo>
                    <a:lnTo>
                      <a:pt x="103" y="188"/>
                    </a:lnTo>
                    <a:lnTo>
                      <a:pt x="112" y="141"/>
                    </a:lnTo>
                    <a:lnTo>
                      <a:pt x="106" y="232"/>
                    </a:lnTo>
                    <a:lnTo>
                      <a:pt x="113" y="287"/>
                    </a:lnTo>
                    <a:lnTo>
                      <a:pt x="115" y="339"/>
                    </a:lnTo>
                    <a:lnTo>
                      <a:pt x="111" y="385"/>
                    </a:lnTo>
                    <a:lnTo>
                      <a:pt x="114" y="408"/>
                    </a:lnTo>
                    <a:lnTo>
                      <a:pt x="141" y="479"/>
                    </a:lnTo>
                    <a:lnTo>
                      <a:pt x="165" y="480"/>
                    </a:lnTo>
                    <a:lnTo>
                      <a:pt x="177" y="480"/>
                    </a:lnTo>
                    <a:lnTo>
                      <a:pt x="191" y="466"/>
                    </a:lnTo>
                    <a:lnTo>
                      <a:pt x="155" y="385"/>
                    </a:lnTo>
                    <a:lnTo>
                      <a:pt x="173" y="217"/>
                    </a:lnTo>
                    <a:lnTo>
                      <a:pt x="180" y="138"/>
                    </a:lnTo>
                    <a:lnTo>
                      <a:pt x="195" y="3"/>
                    </a:lnTo>
                    <a:lnTo>
                      <a:pt x="43" y="0"/>
                    </a:lnTo>
                    <a:close/>
                  </a:path>
                </a:pathLst>
              </a:custGeom>
              <a:solidFill>
                <a:srgbClr val="7F3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7763" dir="2700000" algn="ctr" rotWithShape="0">
                        <a:srgbClr val="000000"/>
                      </a:outerShdw>
                    </a:effectLst>
                  </a14:hiddenEffects>
                </a:ext>
              </a:extLst>
            </p:spPr>
            <p:txBody>
              <a:bodyPr/>
              <a:lstStyle/>
              <a:p>
                <a:endParaRPr lang="en-US">
                  <a:latin typeface="Tahoma" pitchFamily="34" charset="0"/>
                  <a:ea typeface="Tahoma" pitchFamily="34" charset="0"/>
                  <a:cs typeface="Tahoma" pitchFamily="34" charset="0"/>
                </a:endParaRPr>
              </a:p>
            </p:txBody>
          </p:sp>
          <p:grpSp>
            <p:nvGrpSpPr>
              <p:cNvPr id="93197" name="Group 295"/>
              <p:cNvGrpSpPr>
                <a:grpSpLocks/>
              </p:cNvGrpSpPr>
              <p:nvPr/>
            </p:nvGrpSpPr>
            <p:grpSpPr bwMode="auto">
              <a:xfrm>
                <a:off x="-717" y="1705"/>
                <a:ext cx="176" cy="243"/>
                <a:chOff x="-948" y="2963"/>
                <a:chExt cx="176" cy="243"/>
              </a:xfrm>
            </p:grpSpPr>
            <p:sp>
              <p:nvSpPr>
                <p:cNvPr id="93209" name="Freeform 296"/>
                <p:cNvSpPr>
                  <a:spLocks/>
                </p:cNvSpPr>
                <p:nvPr/>
              </p:nvSpPr>
              <p:spPr bwMode="auto">
                <a:xfrm>
                  <a:off x="-948" y="2970"/>
                  <a:ext cx="48" cy="236"/>
                </a:xfrm>
                <a:custGeom>
                  <a:avLst/>
                  <a:gdLst>
                    <a:gd name="T0" fmla="*/ 3 w 96"/>
                    <a:gd name="T1" fmla="*/ 0 h 472"/>
                    <a:gd name="T2" fmla="*/ 0 w 96"/>
                    <a:gd name="T3" fmla="*/ 54 h 472"/>
                    <a:gd name="T4" fmla="*/ 8 w 96"/>
                    <a:gd name="T5" fmla="*/ 127 h 472"/>
                    <a:gd name="T6" fmla="*/ 15 w 96"/>
                    <a:gd name="T7" fmla="*/ 191 h 472"/>
                    <a:gd name="T8" fmla="*/ 27 w 96"/>
                    <a:gd name="T9" fmla="*/ 229 h 472"/>
                    <a:gd name="T10" fmla="*/ 32 w 96"/>
                    <a:gd name="T11" fmla="*/ 236 h 472"/>
                    <a:gd name="T12" fmla="*/ 36 w 96"/>
                    <a:gd name="T13" fmla="*/ 226 h 472"/>
                    <a:gd name="T14" fmla="*/ 38 w 96"/>
                    <a:gd name="T15" fmla="*/ 199 h 472"/>
                    <a:gd name="T16" fmla="*/ 48 w 96"/>
                    <a:gd name="T17" fmla="*/ 191 h 472"/>
                    <a:gd name="T18" fmla="*/ 34 w 96"/>
                    <a:gd name="T19" fmla="*/ 170 h 472"/>
                    <a:gd name="T20" fmla="*/ 24 w 96"/>
                    <a:gd name="T21" fmla="*/ 157 h 472"/>
                    <a:gd name="T22" fmla="*/ 26 w 96"/>
                    <a:gd name="T23" fmla="*/ 48 h 472"/>
                    <a:gd name="T24" fmla="*/ 30 w 96"/>
                    <a:gd name="T25" fmla="*/ 4 h 472"/>
                    <a:gd name="T26" fmla="*/ 3 w 96"/>
                    <a:gd name="T27" fmla="*/ 0 h 4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472">
                      <a:moveTo>
                        <a:pt x="5" y="0"/>
                      </a:moveTo>
                      <a:lnTo>
                        <a:pt x="0" y="107"/>
                      </a:lnTo>
                      <a:lnTo>
                        <a:pt x="16" y="254"/>
                      </a:lnTo>
                      <a:lnTo>
                        <a:pt x="29" y="381"/>
                      </a:lnTo>
                      <a:lnTo>
                        <a:pt x="53" y="458"/>
                      </a:lnTo>
                      <a:lnTo>
                        <a:pt x="64" y="472"/>
                      </a:lnTo>
                      <a:lnTo>
                        <a:pt x="71" y="451"/>
                      </a:lnTo>
                      <a:lnTo>
                        <a:pt x="75" y="397"/>
                      </a:lnTo>
                      <a:lnTo>
                        <a:pt x="96" y="382"/>
                      </a:lnTo>
                      <a:lnTo>
                        <a:pt x="68" y="339"/>
                      </a:lnTo>
                      <a:lnTo>
                        <a:pt x="48" y="314"/>
                      </a:lnTo>
                      <a:lnTo>
                        <a:pt x="51" y="96"/>
                      </a:lnTo>
                      <a:lnTo>
                        <a:pt x="60" y="8"/>
                      </a:lnTo>
                      <a:lnTo>
                        <a:pt x="5" y="0"/>
                      </a:lnTo>
                      <a:close/>
                    </a:path>
                  </a:pathLst>
                </a:custGeom>
                <a:solidFill>
                  <a:srgbClr val="7F3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7763" dir="2700000" algn="ctr" rotWithShape="0">
                          <a:srgbClr val="000000"/>
                        </a:outerShdw>
                      </a:effectLst>
                    </a14:hiddenEffects>
                  </a:ext>
                </a:extLst>
              </p:spPr>
              <p:txBody>
                <a:bodyPr/>
                <a:lstStyle/>
                <a:p>
                  <a:endParaRPr lang="en-US">
                    <a:latin typeface="Tahoma" pitchFamily="34" charset="0"/>
                    <a:ea typeface="Tahoma" pitchFamily="34" charset="0"/>
                    <a:cs typeface="Tahoma" pitchFamily="34" charset="0"/>
                  </a:endParaRPr>
                </a:p>
              </p:txBody>
            </p:sp>
            <p:sp>
              <p:nvSpPr>
                <p:cNvPr id="93210" name="Freeform 297"/>
                <p:cNvSpPr>
                  <a:spLocks/>
                </p:cNvSpPr>
                <p:nvPr/>
              </p:nvSpPr>
              <p:spPr bwMode="auto">
                <a:xfrm>
                  <a:off x="-814" y="2963"/>
                  <a:ext cx="42" cy="221"/>
                </a:xfrm>
                <a:custGeom>
                  <a:avLst/>
                  <a:gdLst>
                    <a:gd name="T0" fmla="*/ 12 w 84"/>
                    <a:gd name="T1" fmla="*/ 6 h 441"/>
                    <a:gd name="T2" fmla="*/ 18 w 84"/>
                    <a:gd name="T3" fmla="*/ 46 h 441"/>
                    <a:gd name="T4" fmla="*/ 17 w 84"/>
                    <a:gd name="T5" fmla="*/ 140 h 441"/>
                    <a:gd name="T6" fmla="*/ 0 w 84"/>
                    <a:gd name="T7" fmla="*/ 180 h 441"/>
                    <a:gd name="T8" fmla="*/ 4 w 84"/>
                    <a:gd name="T9" fmla="*/ 183 h 441"/>
                    <a:gd name="T10" fmla="*/ 0 w 84"/>
                    <a:gd name="T11" fmla="*/ 204 h 441"/>
                    <a:gd name="T12" fmla="*/ 4 w 84"/>
                    <a:gd name="T13" fmla="*/ 221 h 441"/>
                    <a:gd name="T14" fmla="*/ 17 w 84"/>
                    <a:gd name="T15" fmla="*/ 194 h 441"/>
                    <a:gd name="T16" fmla="*/ 30 w 84"/>
                    <a:gd name="T17" fmla="*/ 145 h 441"/>
                    <a:gd name="T18" fmla="*/ 42 w 84"/>
                    <a:gd name="T19" fmla="*/ 37 h 441"/>
                    <a:gd name="T20" fmla="*/ 37 w 84"/>
                    <a:gd name="T21" fmla="*/ 0 h 441"/>
                    <a:gd name="T22" fmla="*/ 12 w 84"/>
                    <a:gd name="T23" fmla="*/ 6 h 4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441">
                      <a:moveTo>
                        <a:pt x="24" y="12"/>
                      </a:moveTo>
                      <a:lnTo>
                        <a:pt x="36" y="91"/>
                      </a:lnTo>
                      <a:lnTo>
                        <a:pt x="34" y="280"/>
                      </a:lnTo>
                      <a:lnTo>
                        <a:pt x="0" y="359"/>
                      </a:lnTo>
                      <a:lnTo>
                        <a:pt x="8" y="366"/>
                      </a:lnTo>
                      <a:lnTo>
                        <a:pt x="0" y="407"/>
                      </a:lnTo>
                      <a:lnTo>
                        <a:pt x="7" y="441"/>
                      </a:lnTo>
                      <a:lnTo>
                        <a:pt x="34" y="387"/>
                      </a:lnTo>
                      <a:lnTo>
                        <a:pt x="60" y="290"/>
                      </a:lnTo>
                      <a:lnTo>
                        <a:pt x="84" y="73"/>
                      </a:lnTo>
                      <a:lnTo>
                        <a:pt x="73" y="0"/>
                      </a:lnTo>
                      <a:lnTo>
                        <a:pt x="24" y="12"/>
                      </a:lnTo>
                      <a:close/>
                    </a:path>
                  </a:pathLst>
                </a:custGeom>
                <a:solidFill>
                  <a:srgbClr val="7F3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7763" dir="2700000" algn="ctr" rotWithShape="0">
                          <a:srgbClr val="000000"/>
                        </a:outerShdw>
                      </a:effectLst>
                    </a14:hiddenEffects>
                  </a:ext>
                </a:extLst>
              </p:spPr>
              <p:txBody>
                <a:bodyPr/>
                <a:lstStyle/>
                <a:p>
                  <a:endParaRPr lang="en-US">
                    <a:latin typeface="Tahoma" pitchFamily="34" charset="0"/>
                    <a:ea typeface="Tahoma" pitchFamily="34" charset="0"/>
                    <a:cs typeface="Tahoma" pitchFamily="34" charset="0"/>
                  </a:endParaRPr>
                </a:p>
              </p:txBody>
            </p:sp>
          </p:grpSp>
          <p:sp>
            <p:nvSpPr>
              <p:cNvPr id="93198" name="Freeform 298"/>
              <p:cNvSpPr>
                <a:spLocks/>
              </p:cNvSpPr>
              <p:nvPr/>
            </p:nvSpPr>
            <p:spPr bwMode="auto">
              <a:xfrm>
                <a:off x="-653" y="1456"/>
                <a:ext cx="61" cy="111"/>
              </a:xfrm>
              <a:custGeom>
                <a:avLst/>
                <a:gdLst>
                  <a:gd name="T0" fmla="*/ 9 w 121"/>
                  <a:gd name="T1" fmla="*/ 111 h 222"/>
                  <a:gd name="T2" fmla="*/ 9 w 121"/>
                  <a:gd name="T3" fmla="*/ 95 h 222"/>
                  <a:gd name="T4" fmla="*/ 2 w 121"/>
                  <a:gd name="T5" fmla="*/ 75 h 222"/>
                  <a:gd name="T6" fmla="*/ 0 w 121"/>
                  <a:gd name="T7" fmla="*/ 62 h 222"/>
                  <a:gd name="T8" fmla="*/ 0 w 121"/>
                  <a:gd name="T9" fmla="*/ 52 h 222"/>
                  <a:gd name="T10" fmla="*/ 0 w 121"/>
                  <a:gd name="T11" fmla="*/ 38 h 222"/>
                  <a:gd name="T12" fmla="*/ 2 w 121"/>
                  <a:gd name="T13" fmla="*/ 25 h 222"/>
                  <a:gd name="T14" fmla="*/ 5 w 121"/>
                  <a:gd name="T15" fmla="*/ 18 h 222"/>
                  <a:gd name="T16" fmla="*/ 9 w 121"/>
                  <a:gd name="T17" fmla="*/ 10 h 222"/>
                  <a:gd name="T18" fmla="*/ 15 w 121"/>
                  <a:gd name="T19" fmla="*/ 5 h 222"/>
                  <a:gd name="T20" fmla="*/ 23 w 121"/>
                  <a:gd name="T21" fmla="*/ 1 h 222"/>
                  <a:gd name="T22" fmla="*/ 33 w 121"/>
                  <a:gd name="T23" fmla="*/ 0 h 222"/>
                  <a:gd name="T24" fmla="*/ 41 w 121"/>
                  <a:gd name="T25" fmla="*/ 1 h 222"/>
                  <a:gd name="T26" fmla="*/ 48 w 121"/>
                  <a:gd name="T27" fmla="*/ 4 h 222"/>
                  <a:gd name="T28" fmla="*/ 54 w 121"/>
                  <a:gd name="T29" fmla="*/ 10 h 222"/>
                  <a:gd name="T30" fmla="*/ 58 w 121"/>
                  <a:gd name="T31" fmla="*/ 18 h 222"/>
                  <a:gd name="T32" fmla="*/ 61 w 121"/>
                  <a:gd name="T33" fmla="*/ 26 h 222"/>
                  <a:gd name="T34" fmla="*/ 60 w 121"/>
                  <a:gd name="T35" fmla="*/ 45 h 222"/>
                  <a:gd name="T36" fmla="*/ 58 w 121"/>
                  <a:gd name="T37" fmla="*/ 60 h 222"/>
                  <a:gd name="T38" fmla="*/ 56 w 121"/>
                  <a:gd name="T39" fmla="*/ 77 h 222"/>
                  <a:gd name="T40" fmla="*/ 51 w 121"/>
                  <a:gd name="T41" fmla="*/ 86 h 222"/>
                  <a:gd name="T42" fmla="*/ 46 w 121"/>
                  <a:gd name="T43" fmla="*/ 93 h 222"/>
                  <a:gd name="T44" fmla="*/ 44 w 121"/>
                  <a:gd name="T45" fmla="*/ 98 h 222"/>
                  <a:gd name="T46" fmla="*/ 42 w 121"/>
                  <a:gd name="T47" fmla="*/ 111 h 222"/>
                  <a:gd name="T48" fmla="*/ 9 w 121"/>
                  <a:gd name="T49" fmla="*/ 111 h 2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1" h="222">
                    <a:moveTo>
                      <a:pt x="18" y="222"/>
                    </a:moveTo>
                    <a:lnTo>
                      <a:pt x="18" y="189"/>
                    </a:lnTo>
                    <a:lnTo>
                      <a:pt x="3" y="149"/>
                    </a:lnTo>
                    <a:lnTo>
                      <a:pt x="0" y="123"/>
                    </a:lnTo>
                    <a:lnTo>
                      <a:pt x="0" y="103"/>
                    </a:lnTo>
                    <a:lnTo>
                      <a:pt x="0" y="75"/>
                    </a:lnTo>
                    <a:lnTo>
                      <a:pt x="3" y="50"/>
                    </a:lnTo>
                    <a:lnTo>
                      <a:pt x="9" y="35"/>
                    </a:lnTo>
                    <a:lnTo>
                      <a:pt x="18" y="20"/>
                    </a:lnTo>
                    <a:lnTo>
                      <a:pt x="29" y="10"/>
                    </a:lnTo>
                    <a:lnTo>
                      <a:pt x="46" y="1"/>
                    </a:lnTo>
                    <a:lnTo>
                      <a:pt x="65" y="0"/>
                    </a:lnTo>
                    <a:lnTo>
                      <a:pt x="82" y="2"/>
                    </a:lnTo>
                    <a:lnTo>
                      <a:pt x="96" y="8"/>
                    </a:lnTo>
                    <a:lnTo>
                      <a:pt x="107" y="20"/>
                    </a:lnTo>
                    <a:lnTo>
                      <a:pt x="115" y="35"/>
                    </a:lnTo>
                    <a:lnTo>
                      <a:pt x="121" y="52"/>
                    </a:lnTo>
                    <a:lnTo>
                      <a:pt x="120" y="90"/>
                    </a:lnTo>
                    <a:lnTo>
                      <a:pt x="115" y="120"/>
                    </a:lnTo>
                    <a:lnTo>
                      <a:pt x="111" y="154"/>
                    </a:lnTo>
                    <a:lnTo>
                      <a:pt x="101" y="171"/>
                    </a:lnTo>
                    <a:lnTo>
                      <a:pt x="92" y="185"/>
                    </a:lnTo>
                    <a:lnTo>
                      <a:pt x="88" y="195"/>
                    </a:lnTo>
                    <a:lnTo>
                      <a:pt x="83" y="222"/>
                    </a:lnTo>
                    <a:lnTo>
                      <a:pt x="18" y="222"/>
                    </a:lnTo>
                    <a:close/>
                  </a:path>
                </a:pathLst>
              </a:custGeom>
              <a:solidFill>
                <a:srgbClr val="7F3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7763" dir="2700000" algn="ctr" rotWithShape="0">
                        <a:srgbClr val="000000"/>
                      </a:outerShdw>
                    </a:effectLst>
                  </a14:hiddenEffects>
                </a:ext>
              </a:extLst>
            </p:spPr>
            <p:txBody>
              <a:bodyPr/>
              <a:lstStyle/>
              <a:p>
                <a:endParaRPr lang="en-US">
                  <a:latin typeface="Tahoma" pitchFamily="34" charset="0"/>
                  <a:ea typeface="Tahoma" pitchFamily="34" charset="0"/>
                  <a:cs typeface="Tahoma" pitchFamily="34" charset="0"/>
                </a:endParaRPr>
              </a:p>
            </p:txBody>
          </p:sp>
          <p:sp>
            <p:nvSpPr>
              <p:cNvPr id="93199" name="Freeform 299"/>
              <p:cNvSpPr>
                <a:spLocks/>
              </p:cNvSpPr>
              <p:nvPr/>
            </p:nvSpPr>
            <p:spPr bwMode="auto">
              <a:xfrm>
                <a:off x="-680" y="1440"/>
                <a:ext cx="112" cy="92"/>
              </a:xfrm>
              <a:custGeom>
                <a:avLst/>
                <a:gdLst>
                  <a:gd name="T0" fmla="*/ 12 w 222"/>
                  <a:gd name="T1" fmla="*/ 90 h 184"/>
                  <a:gd name="T2" fmla="*/ 7 w 222"/>
                  <a:gd name="T3" fmla="*/ 92 h 184"/>
                  <a:gd name="T4" fmla="*/ 0 w 222"/>
                  <a:gd name="T5" fmla="*/ 89 h 184"/>
                  <a:gd name="T6" fmla="*/ 3 w 222"/>
                  <a:gd name="T7" fmla="*/ 74 h 184"/>
                  <a:gd name="T8" fmla="*/ 7 w 222"/>
                  <a:gd name="T9" fmla="*/ 56 h 184"/>
                  <a:gd name="T10" fmla="*/ 14 w 222"/>
                  <a:gd name="T11" fmla="*/ 36 h 184"/>
                  <a:gd name="T12" fmla="*/ 18 w 222"/>
                  <a:gd name="T13" fmla="*/ 24 h 184"/>
                  <a:gd name="T14" fmla="*/ 22 w 222"/>
                  <a:gd name="T15" fmla="*/ 15 h 184"/>
                  <a:gd name="T16" fmla="*/ 32 w 222"/>
                  <a:gd name="T17" fmla="*/ 6 h 184"/>
                  <a:gd name="T18" fmla="*/ 50 w 222"/>
                  <a:gd name="T19" fmla="*/ 2 h 184"/>
                  <a:gd name="T20" fmla="*/ 64 w 222"/>
                  <a:gd name="T21" fmla="*/ 0 h 184"/>
                  <a:gd name="T22" fmla="*/ 86 w 222"/>
                  <a:gd name="T23" fmla="*/ 9 h 184"/>
                  <a:gd name="T24" fmla="*/ 95 w 222"/>
                  <a:gd name="T25" fmla="*/ 19 h 184"/>
                  <a:gd name="T26" fmla="*/ 102 w 222"/>
                  <a:gd name="T27" fmla="*/ 38 h 184"/>
                  <a:gd name="T28" fmla="*/ 109 w 222"/>
                  <a:gd name="T29" fmla="*/ 60 h 184"/>
                  <a:gd name="T30" fmla="*/ 112 w 222"/>
                  <a:gd name="T31" fmla="*/ 78 h 184"/>
                  <a:gd name="T32" fmla="*/ 111 w 222"/>
                  <a:gd name="T33" fmla="*/ 86 h 184"/>
                  <a:gd name="T34" fmla="*/ 101 w 222"/>
                  <a:gd name="T35" fmla="*/ 87 h 184"/>
                  <a:gd name="T36" fmla="*/ 93 w 222"/>
                  <a:gd name="T37" fmla="*/ 89 h 184"/>
                  <a:gd name="T38" fmla="*/ 82 w 222"/>
                  <a:gd name="T39" fmla="*/ 91 h 184"/>
                  <a:gd name="T40" fmla="*/ 85 w 222"/>
                  <a:gd name="T41" fmla="*/ 72 h 184"/>
                  <a:gd name="T42" fmla="*/ 85 w 222"/>
                  <a:gd name="T43" fmla="*/ 61 h 184"/>
                  <a:gd name="T44" fmla="*/ 84 w 222"/>
                  <a:gd name="T45" fmla="*/ 52 h 184"/>
                  <a:gd name="T46" fmla="*/ 85 w 222"/>
                  <a:gd name="T47" fmla="*/ 39 h 184"/>
                  <a:gd name="T48" fmla="*/ 72 w 222"/>
                  <a:gd name="T49" fmla="*/ 33 h 184"/>
                  <a:gd name="T50" fmla="*/ 69 w 222"/>
                  <a:gd name="T51" fmla="*/ 22 h 184"/>
                  <a:gd name="T52" fmla="*/ 58 w 222"/>
                  <a:gd name="T53" fmla="*/ 30 h 184"/>
                  <a:gd name="T54" fmla="*/ 42 w 222"/>
                  <a:gd name="T55" fmla="*/ 44 h 184"/>
                  <a:gd name="T56" fmla="*/ 48 w 222"/>
                  <a:gd name="T57" fmla="*/ 37 h 184"/>
                  <a:gd name="T58" fmla="*/ 36 w 222"/>
                  <a:gd name="T59" fmla="*/ 48 h 184"/>
                  <a:gd name="T60" fmla="*/ 36 w 222"/>
                  <a:gd name="T61" fmla="*/ 65 h 184"/>
                  <a:gd name="T62" fmla="*/ 39 w 222"/>
                  <a:gd name="T63" fmla="*/ 73 h 184"/>
                  <a:gd name="T64" fmla="*/ 42 w 222"/>
                  <a:gd name="T65" fmla="*/ 81 h 184"/>
                  <a:gd name="T66" fmla="*/ 45 w 222"/>
                  <a:gd name="T67" fmla="*/ 91 h 184"/>
                  <a:gd name="T68" fmla="*/ 32 w 222"/>
                  <a:gd name="T69" fmla="*/ 91 h 184"/>
                  <a:gd name="T70" fmla="*/ 38 w 222"/>
                  <a:gd name="T71" fmla="*/ 91 h 184"/>
                  <a:gd name="T72" fmla="*/ 19 w 222"/>
                  <a:gd name="T73" fmla="*/ 89 h 184"/>
                  <a:gd name="T74" fmla="*/ 18 w 222"/>
                  <a:gd name="T75" fmla="*/ 89 h 184"/>
                  <a:gd name="T76" fmla="*/ 12 w 222"/>
                  <a:gd name="T77" fmla="*/ 90 h 1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2" h="184">
                    <a:moveTo>
                      <a:pt x="23" y="180"/>
                    </a:moveTo>
                    <a:lnTo>
                      <a:pt x="13" y="184"/>
                    </a:lnTo>
                    <a:lnTo>
                      <a:pt x="0" y="178"/>
                    </a:lnTo>
                    <a:lnTo>
                      <a:pt x="6" y="148"/>
                    </a:lnTo>
                    <a:lnTo>
                      <a:pt x="13" y="112"/>
                    </a:lnTo>
                    <a:lnTo>
                      <a:pt x="28" y="71"/>
                    </a:lnTo>
                    <a:lnTo>
                      <a:pt x="36" y="48"/>
                    </a:lnTo>
                    <a:lnTo>
                      <a:pt x="44" y="29"/>
                    </a:lnTo>
                    <a:lnTo>
                      <a:pt x="64" y="11"/>
                    </a:lnTo>
                    <a:lnTo>
                      <a:pt x="99" y="3"/>
                    </a:lnTo>
                    <a:lnTo>
                      <a:pt x="127" y="0"/>
                    </a:lnTo>
                    <a:lnTo>
                      <a:pt x="171" y="18"/>
                    </a:lnTo>
                    <a:lnTo>
                      <a:pt x="188" y="38"/>
                    </a:lnTo>
                    <a:lnTo>
                      <a:pt x="202" y="75"/>
                    </a:lnTo>
                    <a:lnTo>
                      <a:pt x="216" y="119"/>
                    </a:lnTo>
                    <a:lnTo>
                      <a:pt x="222" y="156"/>
                    </a:lnTo>
                    <a:lnTo>
                      <a:pt x="220" y="172"/>
                    </a:lnTo>
                    <a:lnTo>
                      <a:pt x="200" y="174"/>
                    </a:lnTo>
                    <a:lnTo>
                      <a:pt x="184" y="178"/>
                    </a:lnTo>
                    <a:lnTo>
                      <a:pt x="162" y="181"/>
                    </a:lnTo>
                    <a:lnTo>
                      <a:pt x="168" y="144"/>
                    </a:lnTo>
                    <a:lnTo>
                      <a:pt x="168" y="122"/>
                    </a:lnTo>
                    <a:lnTo>
                      <a:pt x="167" y="103"/>
                    </a:lnTo>
                    <a:lnTo>
                      <a:pt x="168" y="77"/>
                    </a:lnTo>
                    <a:lnTo>
                      <a:pt x="143" y="66"/>
                    </a:lnTo>
                    <a:lnTo>
                      <a:pt x="136" y="43"/>
                    </a:lnTo>
                    <a:lnTo>
                      <a:pt x="114" y="59"/>
                    </a:lnTo>
                    <a:lnTo>
                      <a:pt x="84" y="88"/>
                    </a:lnTo>
                    <a:lnTo>
                      <a:pt x="96" y="73"/>
                    </a:lnTo>
                    <a:lnTo>
                      <a:pt x="71" y="95"/>
                    </a:lnTo>
                    <a:lnTo>
                      <a:pt x="71" y="130"/>
                    </a:lnTo>
                    <a:lnTo>
                      <a:pt x="77" y="146"/>
                    </a:lnTo>
                    <a:lnTo>
                      <a:pt x="84" y="161"/>
                    </a:lnTo>
                    <a:lnTo>
                      <a:pt x="90" y="182"/>
                    </a:lnTo>
                    <a:lnTo>
                      <a:pt x="64" y="182"/>
                    </a:lnTo>
                    <a:lnTo>
                      <a:pt x="76" y="182"/>
                    </a:lnTo>
                    <a:lnTo>
                      <a:pt x="38" y="178"/>
                    </a:lnTo>
                    <a:lnTo>
                      <a:pt x="36" y="178"/>
                    </a:lnTo>
                    <a:lnTo>
                      <a:pt x="23" y="180"/>
                    </a:ln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7763" dir="2700000" algn="ctr" rotWithShape="0">
                        <a:srgbClr val="000000"/>
                      </a:outerShdw>
                    </a:effectLst>
                  </a14:hiddenEffects>
                </a:ext>
              </a:extLst>
            </p:spPr>
            <p:txBody>
              <a:bodyPr/>
              <a:lstStyle/>
              <a:p>
                <a:endParaRPr lang="en-US">
                  <a:latin typeface="Tahoma" pitchFamily="34" charset="0"/>
                  <a:ea typeface="Tahoma" pitchFamily="34" charset="0"/>
                  <a:cs typeface="Tahoma" pitchFamily="34" charset="0"/>
                </a:endParaRPr>
              </a:p>
            </p:txBody>
          </p:sp>
          <p:sp>
            <p:nvSpPr>
              <p:cNvPr id="93200" name="Freeform 300"/>
              <p:cNvSpPr>
                <a:spLocks/>
              </p:cNvSpPr>
              <p:nvPr/>
            </p:nvSpPr>
            <p:spPr bwMode="auto">
              <a:xfrm>
                <a:off x="-720" y="1581"/>
                <a:ext cx="184" cy="449"/>
              </a:xfrm>
              <a:custGeom>
                <a:avLst/>
                <a:gdLst>
                  <a:gd name="T0" fmla="*/ 74 w 367"/>
                  <a:gd name="T1" fmla="*/ 0 h 899"/>
                  <a:gd name="T2" fmla="*/ 29 w 367"/>
                  <a:gd name="T3" fmla="*/ 24 h 899"/>
                  <a:gd name="T4" fmla="*/ 24 w 367"/>
                  <a:gd name="T5" fmla="*/ 32 h 899"/>
                  <a:gd name="T6" fmla="*/ 0 w 367"/>
                  <a:gd name="T7" fmla="*/ 146 h 899"/>
                  <a:gd name="T8" fmla="*/ 35 w 367"/>
                  <a:gd name="T9" fmla="*/ 151 h 899"/>
                  <a:gd name="T10" fmla="*/ 40 w 367"/>
                  <a:gd name="T11" fmla="*/ 122 h 899"/>
                  <a:gd name="T12" fmla="*/ 53 w 367"/>
                  <a:gd name="T13" fmla="*/ 183 h 899"/>
                  <a:gd name="T14" fmla="*/ 31 w 367"/>
                  <a:gd name="T15" fmla="*/ 318 h 899"/>
                  <a:gd name="T16" fmla="*/ 43 w 367"/>
                  <a:gd name="T17" fmla="*/ 448 h 899"/>
                  <a:gd name="T18" fmla="*/ 56 w 367"/>
                  <a:gd name="T19" fmla="*/ 449 h 899"/>
                  <a:gd name="T20" fmla="*/ 75 w 367"/>
                  <a:gd name="T21" fmla="*/ 448 h 899"/>
                  <a:gd name="T22" fmla="*/ 103 w 367"/>
                  <a:gd name="T23" fmla="*/ 446 h 899"/>
                  <a:gd name="T24" fmla="*/ 127 w 367"/>
                  <a:gd name="T25" fmla="*/ 446 h 899"/>
                  <a:gd name="T26" fmla="*/ 147 w 367"/>
                  <a:gd name="T27" fmla="*/ 446 h 899"/>
                  <a:gd name="T28" fmla="*/ 155 w 367"/>
                  <a:gd name="T29" fmla="*/ 259 h 899"/>
                  <a:gd name="T30" fmla="*/ 135 w 367"/>
                  <a:gd name="T31" fmla="*/ 177 h 899"/>
                  <a:gd name="T32" fmla="*/ 142 w 367"/>
                  <a:gd name="T33" fmla="*/ 131 h 899"/>
                  <a:gd name="T34" fmla="*/ 147 w 367"/>
                  <a:gd name="T35" fmla="*/ 148 h 899"/>
                  <a:gd name="T36" fmla="*/ 184 w 367"/>
                  <a:gd name="T37" fmla="*/ 138 h 899"/>
                  <a:gd name="T38" fmla="*/ 156 w 367"/>
                  <a:gd name="T39" fmla="*/ 31 h 899"/>
                  <a:gd name="T40" fmla="*/ 109 w 367"/>
                  <a:gd name="T41" fmla="*/ 0 h 899"/>
                  <a:gd name="T42" fmla="*/ 74 w 367"/>
                  <a:gd name="T43" fmla="*/ 0 h 8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67" h="899">
                    <a:moveTo>
                      <a:pt x="148" y="0"/>
                    </a:moveTo>
                    <a:lnTo>
                      <a:pt x="58" y="49"/>
                    </a:lnTo>
                    <a:lnTo>
                      <a:pt x="47" y="65"/>
                    </a:lnTo>
                    <a:lnTo>
                      <a:pt x="0" y="293"/>
                    </a:lnTo>
                    <a:lnTo>
                      <a:pt x="70" y="303"/>
                    </a:lnTo>
                    <a:lnTo>
                      <a:pt x="80" y="245"/>
                    </a:lnTo>
                    <a:lnTo>
                      <a:pt x="106" y="367"/>
                    </a:lnTo>
                    <a:lnTo>
                      <a:pt x="62" y="636"/>
                    </a:lnTo>
                    <a:lnTo>
                      <a:pt x="85" y="897"/>
                    </a:lnTo>
                    <a:lnTo>
                      <a:pt x="111" y="899"/>
                    </a:lnTo>
                    <a:lnTo>
                      <a:pt x="149" y="896"/>
                    </a:lnTo>
                    <a:lnTo>
                      <a:pt x="205" y="892"/>
                    </a:lnTo>
                    <a:lnTo>
                      <a:pt x="253" y="892"/>
                    </a:lnTo>
                    <a:lnTo>
                      <a:pt x="294" y="893"/>
                    </a:lnTo>
                    <a:lnTo>
                      <a:pt x="309" y="518"/>
                    </a:lnTo>
                    <a:lnTo>
                      <a:pt x="269" y="354"/>
                    </a:lnTo>
                    <a:lnTo>
                      <a:pt x="284" y="262"/>
                    </a:lnTo>
                    <a:lnTo>
                      <a:pt x="294" y="296"/>
                    </a:lnTo>
                    <a:lnTo>
                      <a:pt x="367" y="277"/>
                    </a:lnTo>
                    <a:lnTo>
                      <a:pt x="311" y="63"/>
                    </a:lnTo>
                    <a:lnTo>
                      <a:pt x="218" y="0"/>
                    </a:lnTo>
                    <a:lnTo>
                      <a:pt x="148" y="0"/>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7763" dir="2700000" algn="ctr" rotWithShape="0">
                        <a:srgbClr val="000000"/>
                      </a:outerShdw>
                    </a:effectLst>
                  </a14:hiddenEffects>
                </a:ext>
              </a:extLst>
            </p:spPr>
            <p:txBody>
              <a:bodyPr/>
              <a:lstStyle/>
              <a:p>
                <a:endParaRPr lang="en-US">
                  <a:latin typeface="Tahoma" pitchFamily="34" charset="0"/>
                  <a:ea typeface="Tahoma" pitchFamily="34" charset="0"/>
                  <a:cs typeface="Tahoma" pitchFamily="34" charset="0"/>
                </a:endParaRPr>
              </a:p>
            </p:txBody>
          </p:sp>
          <p:grpSp>
            <p:nvGrpSpPr>
              <p:cNvPr id="93201" name="Group 301"/>
              <p:cNvGrpSpPr>
                <a:grpSpLocks/>
              </p:cNvGrpSpPr>
              <p:nvPr/>
            </p:nvGrpSpPr>
            <p:grpSpPr bwMode="auto">
              <a:xfrm>
                <a:off x="-666" y="1568"/>
                <a:ext cx="79" cy="182"/>
                <a:chOff x="-897" y="2826"/>
                <a:chExt cx="79" cy="182"/>
              </a:xfrm>
            </p:grpSpPr>
            <p:sp>
              <p:nvSpPr>
                <p:cNvPr id="93206" name="Freeform 302"/>
                <p:cNvSpPr>
                  <a:spLocks/>
                </p:cNvSpPr>
                <p:nvPr/>
              </p:nvSpPr>
              <p:spPr bwMode="auto">
                <a:xfrm>
                  <a:off x="-879" y="2826"/>
                  <a:ext cx="41" cy="21"/>
                </a:xfrm>
                <a:custGeom>
                  <a:avLst/>
                  <a:gdLst>
                    <a:gd name="T0" fmla="*/ 0 w 82"/>
                    <a:gd name="T1" fmla="*/ 1 h 43"/>
                    <a:gd name="T2" fmla="*/ 10 w 82"/>
                    <a:gd name="T3" fmla="*/ 21 h 43"/>
                    <a:gd name="T4" fmla="*/ 22 w 82"/>
                    <a:gd name="T5" fmla="*/ 0 h 43"/>
                    <a:gd name="T6" fmla="*/ 34 w 82"/>
                    <a:gd name="T7" fmla="*/ 21 h 43"/>
                    <a:gd name="T8" fmla="*/ 41 w 82"/>
                    <a:gd name="T9" fmla="*/ 2 h 43"/>
                    <a:gd name="T10" fmla="*/ 0 w 82"/>
                    <a:gd name="T11" fmla="*/ 1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 h="43">
                      <a:moveTo>
                        <a:pt x="0" y="3"/>
                      </a:moveTo>
                      <a:lnTo>
                        <a:pt x="19" y="43"/>
                      </a:lnTo>
                      <a:lnTo>
                        <a:pt x="43" y="0"/>
                      </a:lnTo>
                      <a:lnTo>
                        <a:pt x="67" y="43"/>
                      </a:lnTo>
                      <a:lnTo>
                        <a:pt x="82" y="4"/>
                      </a:lnTo>
                      <a:lnTo>
                        <a:pt x="0" y="3"/>
                      </a:lnTo>
                      <a:close/>
                    </a:path>
                  </a:pathLst>
                </a:custGeom>
                <a:solidFill>
                  <a:srgbClr val="00007F"/>
                </a:solidFill>
                <a:ln w="7938">
                  <a:solidFill>
                    <a:srgbClr val="00007F"/>
                  </a:solidFill>
                  <a:prstDash val="solid"/>
                  <a:round/>
                  <a:headEnd/>
                  <a:tailEnd/>
                </a:ln>
                <a:effectLst/>
                <a:extLst>
                  <a:ext uri="{AF507438-7753-43e0-B8FC-AC1667EBCBE1}">
                    <a14:hiddenEffects xmlns:a14="http://schemas.microsoft.com/office/drawing/2010/main">
                      <a:effectLst>
                        <a:outerShdw dist="107763" dir="2700000" algn="ctr" rotWithShape="0">
                          <a:srgbClr val="000000"/>
                        </a:outerShdw>
                      </a:effectLst>
                    </a14:hiddenEffects>
                  </a:ext>
                </a:extLst>
              </p:spPr>
              <p:txBody>
                <a:bodyPr/>
                <a:lstStyle/>
                <a:p>
                  <a:endParaRPr lang="en-US">
                    <a:latin typeface="Tahoma" pitchFamily="34" charset="0"/>
                    <a:ea typeface="Tahoma" pitchFamily="34" charset="0"/>
                    <a:cs typeface="Tahoma" pitchFamily="34" charset="0"/>
                  </a:endParaRPr>
                </a:p>
              </p:txBody>
            </p:sp>
            <p:sp>
              <p:nvSpPr>
                <p:cNvPr id="93207" name="Freeform 303"/>
                <p:cNvSpPr>
                  <a:spLocks/>
                </p:cNvSpPr>
                <p:nvPr/>
              </p:nvSpPr>
              <p:spPr bwMode="auto">
                <a:xfrm>
                  <a:off x="-858" y="2831"/>
                  <a:ext cx="3" cy="175"/>
                </a:xfrm>
                <a:custGeom>
                  <a:avLst/>
                  <a:gdLst>
                    <a:gd name="T0" fmla="*/ 0 w 6"/>
                    <a:gd name="T1" fmla="*/ 0 h 351"/>
                    <a:gd name="T2" fmla="*/ 3 w 6"/>
                    <a:gd name="T3" fmla="*/ 73 h 351"/>
                    <a:gd name="T4" fmla="*/ 3 w 6"/>
                    <a:gd name="T5" fmla="*/ 175 h 351"/>
                    <a:gd name="T6" fmla="*/ 0 w 6"/>
                    <a:gd name="T7" fmla="*/ 0 h 3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51">
                      <a:moveTo>
                        <a:pt x="0" y="0"/>
                      </a:moveTo>
                      <a:lnTo>
                        <a:pt x="6" y="146"/>
                      </a:lnTo>
                      <a:lnTo>
                        <a:pt x="6" y="351"/>
                      </a:lnTo>
                      <a:lnTo>
                        <a:pt x="0" y="0"/>
                      </a:lnTo>
                      <a:close/>
                    </a:path>
                  </a:pathLst>
                </a:custGeom>
                <a:solidFill>
                  <a:srgbClr val="00007F"/>
                </a:solidFill>
                <a:ln w="7938">
                  <a:solidFill>
                    <a:srgbClr val="00007F"/>
                  </a:solidFill>
                  <a:prstDash val="solid"/>
                  <a:round/>
                  <a:headEnd/>
                  <a:tailEnd/>
                </a:ln>
                <a:effectLst/>
                <a:extLst>
                  <a:ext uri="{AF507438-7753-43e0-B8FC-AC1667EBCBE1}">
                    <a14:hiddenEffects xmlns:a14="http://schemas.microsoft.com/office/drawing/2010/main">
                      <a:effectLst>
                        <a:outerShdw dist="107763" dir="2700000" algn="ctr" rotWithShape="0">
                          <a:srgbClr val="000000"/>
                        </a:outerShdw>
                      </a:effectLst>
                    </a14:hiddenEffects>
                  </a:ext>
                </a:extLst>
              </p:spPr>
              <p:txBody>
                <a:bodyPr/>
                <a:lstStyle/>
                <a:p>
                  <a:endParaRPr lang="en-US">
                    <a:latin typeface="Tahoma" pitchFamily="34" charset="0"/>
                    <a:ea typeface="Tahoma" pitchFamily="34" charset="0"/>
                    <a:cs typeface="Tahoma" pitchFamily="34" charset="0"/>
                  </a:endParaRPr>
                </a:p>
              </p:txBody>
            </p:sp>
            <p:sp>
              <p:nvSpPr>
                <p:cNvPr id="93208" name="Freeform 304"/>
                <p:cNvSpPr>
                  <a:spLocks/>
                </p:cNvSpPr>
                <p:nvPr/>
              </p:nvSpPr>
              <p:spPr bwMode="auto">
                <a:xfrm>
                  <a:off x="-897" y="3005"/>
                  <a:ext cx="79" cy="3"/>
                </a:xfrm>
                <a:custGeom>
                  <a:avLst/>
                  <a:gdLst>
                    <a:gd name="T0" fmla="*/ 0 w 159"/>
                    <a:gd name="T1" fmla="*/ 3 h 6"/>
                    <a:gd name="T2" fmla="*/ 43 w 159"/>
                    <a:gd name="T3" fmla="*/ 0 h 6"/>
                    <a:gd name="T4" fmla="*/ 79 w 159"/>
                    <a:gd name="T5" fmla="*/ 1 h 6"/>
                    <a:gd name="T6" fmla="*/ 0 w 159"/>
                    <a:gd name="T7" fmla="*/ 3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6">
                      <a:moveTo>
                        <a:pt x="0" y="6"/>
                      </a:moveTo>
                      <a:lnTo>
                        <a:pt x="87" y="0"/>
                      </a:lnTo>
                      <a:lnTo>
                        <a:pt x="159" y="2"/>
                      </a:lnTo>
                      <a:lnTo>
                        <a:pt x="0" y="6"/>
                      </a:lnTo>
                      <a:close/>
                    </a:path>
                  </a:pathLst>
                </a:custGeom>
                <a:solidFill>
                  <a:srgbClr val="00007F"/>
                </a:solidFill>
                <a:ln w="7938">
                  <a:solidFill>
                    <a:srgbClr val="00007F"/>
                  </a:solidFill>
                  <a:prstDash val="solid"/>
                  <a:round/>
                  <a:headEnd/>
                  <a:tailEnd/>
                </a:ln>
                <a:effectLst/>
                <a:extLst>
                  <a:ext uri="{AF507438-7753-43e0-B8FC-AC1667EBCBE1}">
                    <a14:hiddenEffects xmlns:a14="http://schemas.microsoft.com/office/drawing/2010/main">
                      <a:effectLst>
                        <a:outerShdw dist="107763" dir="2700000" algn="ctr" rotWithShape="0">
                          <a:srgbClr val="000000"/>
                        </a:outerShdw>
                      </a:effectLst>
                    </a14:hiddenEffects>
                  </a:ext>
                </a:extLst>
              </p:spPr>
              <p:txBody>
                <a:bodyPr/>
                <a:lstStyle/>
                <a:p>
                  <a:endParaRPr lang="en-US">
                    <a:latin typeface="Tahoma" pitchFamily="34" charset="0"/>
                    <a:ea typeface="Tahoma" pitchFamily="34" charset="0"/>
                    <a:cs typeface="Tahoma" pitchFamily="34" charset="0"/>
                  </a:endParaRPr>
                </a:p>
              </p:txBody>
            </p:sp>
          </p:grpSp>
          <p:grpSp>
            <p:nvGrpSpPr>
              <p:cNvPr id="93202" name="Group 305"/>
              <p:cNvGrpSpPr>
                <a:grpSpLocks/>
              </p:cNvGrpSpPr>
              <p:nvPr/>
            </p:nvGrpSpPr>
            <p:grpSpPr bwMode="auto">
              <a:xfrm>
                <a:off x="-687" y="2204"/>
                <a:ext cx="107" cy="73"/>
                <a:chOff x="-918" y="3462"/>
                <a:chExt cx="107" cy="73"/>
              </a:xfrm>
            </p:grpSpPr>
            <p:sp>
              <p:nvSpPr>
                <p:cNvPr id="93204" name="Freeform 306"/>
                <p:cNvSpPr>
                  <a:spLocks/>
                </p:cNvSpPr>
                <p:nvPr/>
              </p:nvSpPr>
              <p:spPr bwMode="auto">
                <a:xfrm>
                  <a:off x="-918" y="3468"/>
                  <a:ext cx="42" cy="67"/>
                </a:xfrm>
                <a:custGeom>
                  <a:avLst/>
                  <a:gdLst>
                    <a:gd name="T0" fmla="*/ 8 w 84"/>
                    <a:gd name="T1" fmla="*/ 33 h 133"/>
                    <a:gd name="T2" fmla="*/ 2 w 84"/>
                    <a:gd name="T3" fmla="*/ 43 h 133"/>
                    <a:gd name="T4" fmla="*/ 0 w 84"/>
                    <a:gd name="T5" fmla="*/ 51 h 133"/>
                    <a:gd name="T6" fmla="*/ 0 w 84"/>
                    <a:gd name="T7" fmla="*/ 57 h 133"/>
                    <a:gd name="T8" fmla="*/ 2 w 84"/>
                    <a:gd name="T9" fmla="*/ 61 h 133"/>
                    <a:gd name="T10" fmla="*/ 5 w 84"/>
                    <a:gd name="T11" fmla="*/ 65 h 133"/>
                    <a:gd name="T12" fmla="*/ 10 w 84"/>
                    <a:gd name="T13" fmla="*/ 67 h 133"/>
                    <a:gd name="T14" fmla="*/ 17 w 84"/>
                    <a:gd name="T15" fmla="*/ 66 h 133"/>
                    <a:gd name="T16" fmla="*/ 24 w 84"/>
                    <a:gd name="T17" fmla="*/ 63 h 133"/>
                    <a:gd name="T18" fmla="*/ 30 w 84"/>
                    <a:gd name="T19" fmla="*/ 57 h 133"/>
                    <a:gd name="T20" fmla="*/ 35 w 84"/>
                    <a:gd name="T21" fmla="*/ 47 h 133"/>
                    <a:gd name="T22" fmla="*/ 38 w 84"/>
                    <a:gd name="T23" fmla="*/ 29 h 133"/>
                    <a:gd name="T24" fmla="*/ 42 w 84"/>
                    <a:gd name="T25" fmla="*/ 11 h 133"/>
                    <a:gd name="T26" fmla="*/ 42 w 84"/>
                    <a:gd name="T27" fmla="*/ 0 h 133"/>
                    <a:gd name="T28" fmla="*/ 33 w 84"/>
                    <a:gd name="T29" fmla="*/ 26 h 133"/>
                    <a:gd name="T30" fmla="*/ 26 w 84"/>
                    <a:gd name="T31" fmla="*/ 42 h 133"/>
                    <a:gd name="T32" fmla="*/ 15 w 84"/>
                    <a:gd name="T33" fmla="*/ 42 h 133"/>
                    <a:gd name="T34" fmla="*/ 6 w 84"/>
                    <a:gd name="T35" fmla="*/ 41 h 133"/>
                    <a:gd name="T36" fmla="*/ 8 w 84"/>
                    <a:gd name="T37" fmla="*/ 33 h 1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133">
                      <a:moveTo>
                        <a:pt x="16" y="66"/>
                      </a:moveTo>
                      <a:lnTo>
                        <a:pt x="4" y="86"/>
                      </a:lnTo>
                      <a:lnTo>
                        <a:pt x="0" y="102"/>
                      </a:lnTo>
                      <a:lnTo>
                        <a:pt x="0" y="114"/>
                      </a:lnTo>
                      <a:lnTo>
                        <a:pt x="3" y="122"/>
                      </a:lnTo>
                      <a:lnTo>
                        <a:pt x="9" y="129"/>
                      </a:lnTo>
                      <a:lnTo>
                        <a:pt x="20" y="133"/>
                      </a:lnTo>
                      <a:lnTo>
                        <a:pt x="34" y="132"/>
                      </a:lnTo>
                      <a:lnTo>
                        <a:pt x="48" y="126"/>
                      </a:lnTo>
                      <a:lnTo>
                        <a:pt x="59" y="113"/>
                      </a:lnTo>
                      <a:lnTo>
                        <a:pt x="69" y="94"/>
                      </a:lnTo>
                      <a:lnTo>
                        <a:pt x="75" y="58"/>
                      </a:lnTo>
                      <a:lnTo>
                        <a:pt x="84" y="22"/>
                      </a:lnTo>
                      <a:lnTo>
                        <a:pt x="83" y="0"/>
                      </a:lnTo>
                      <a:lnTo>
                        <a:pt x="66" y="51"/>
                      </a:lnTo>
                      <a:lnTo>
                        <a:pt x="52" y="84"/>
                      </a:lnTo>
                      <a:lnTo>
                        <a:pt x="30" y="84"/>
                      </a:lnTo>
                      <a:lnTo>
                        <a:pt x="12" y="81"/>
                      </a:lnTo>
                      <a:lnTo>
                        <a:pt x="16" y="66"/>
                      </a:ln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7763" dir="2700000" algn="ctr" rotWithShape="0">
                          <a:srgbClr val="000000"/>
                        </a:outerShdw>
                      </a:effectLst>
                    </a14:hiddenEffects>
                  </a:ext>
                </a:extLst>
              </p:spPr>
              <p:txBody>
                <a:bodyPr/>
                <a:lstStyle/>
                <a:p>
                  <a:endParaRPr lang="en-US">
                    <a:latin typeface="Tahoma" pitchFamily="34" charset="0"/>
                    <a:ea typeface="Tahoma" pitchFamily="34" charset="0"/>
                    <a:cs typeface="Tahoma" pitchFamily="34" charset="0"/>
                  </a:endParaRPr>
                </a:p>
              </p:txBody>
            </p:sp>
            <p:sp>
              <p:nvSpPr>
                <p:cNvPr id="93205" name="Freeform 307"/>
                <p:cNvSpPr>
                  <a:spLocks/>
                </p:cNvSpPr>
                <p:nvPr/>
              </p:nvSpPr>
              <p:spPr bwMode="auto">
                <a:xfrm>
                  <a:off x="-859" y="3462"/>
                  <a:ext cx="48" cy="72"/>
                </a:xfrm>
                <a:custGeom>
                  <a:avLst/>
                  <a:gdLst>
                    <a:gd name="T0" fmla="*/ 1 w 95"/>
                    <a:gd name="T1" fmla="*/ 0 h 146"/>
                    <a:gd name="T2" fmla="*/ 0 w 95"/>
                    <a:gd name="T3" fmla="*/ 7 h 146"/>
                    <a:gd name="T4" fmla="*/ 6 w 95"/>
                    <a:gd name="T5" fmla="*/ 26 h 146"/>
                    <a:gd name="T6" fmla="*/ 11 w 95"/>
                    <a:gd name="T7" fmla="*/ 40 h 146"/>
                    <a:gd name="T8" fmla="*/ 15 w 95"/>
                    <a:gd name="T9" fmla="*/ 55 h 146"/>
                    <a:gd name="T10" fmla="*/ 20 w 95"/>
                    <a:gd name="T11" fmla="*/ 63 h 146"/>
                    <a:gd name="T12" fmla="*/ 25 w 95"/>
                    <a:gd name="T13" fmla="*/ 69 h 146"/>
                    <a:gd name="T14" fmla="*/ 32 w 95"/>
                    <a:gd name="T15" fmla="*/ 71 h 146"/>
                    <a:gd name="T16" fmla="*/ 39 w 95"/>
                    <a:gd name="T17" fmla="*/ 72 h 146"/>
                    <a:gd name="T18" fmla="*/ 43 w 95"/>
                    <a:gd name="T19" fmla="*/ 70 h 146"/>
                    <a:gd name="T20" fmla="*/ 46 w 95"/>
                    <a:gd name="T21" fmla="*/ 68 h 146"/>
                    <a:gd name="T22" fmla="*/ 48 w 95"/>
                    <a:gd name="T23" fmla="*/ 61 h 146"/>
                    <a:gd name="T24" fmla="*/ 47 w 95"/>
                    <a:gd name="T25" fmla="*/ 51 h 146"/>
                    <a:gd name="T26" fmla="*/ 43 w 95"/>
                    <a:gd name="T27" fmla="*/ 40 h 146"/>
                    <a:gd name="T28" fmla="*/ 40 w 95"/>
                    <a:gd name="T29" fmla="*/ 34 h 146"/>
                    <a:gd name="T30" fmla="*/ 38 w 95"/>
                    <a:gd name="T31" fmla="*/ 39 h 146"/>
                    <a:gd name="T32" fmla="*/ 37 w 95"/>
                    <a:gd name="T33" fmla="*/ 41 h 146"/>
                    <a:gd name="T34" fmla="*/ 31 w 95"/>
                    <a:gd name="T35" fmla="*/ 43 h 146"/>
                    <a:gd name="T36" fmla="*/ 26 w 95"/>
                    <a:gd name="T37" fmla="*/ 44 h 146"/>
                    <a:gd name="T38" fmla="*/ 16 w 95"/>
                    <a:gd name="T39" fmla="*/ 42 h 146"/>
                    <a:gd name="T40" fmla="*/ 6 w 95"/>
                    <a:gd name="T41" fmla="*/ 14 h 146"/>
                    <a:gd name="T42" fmla="*/ 1 w 95"/>
                    <a:gd name="T43" fmla="*/ 0 h 1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146">
                      <a:moveTo>
                        <a:pt x="2" y="0"/>
                      </a:moveTo>
                      <a:lnTo>
                        <a:pt x="0" y="15"/>
                      </a:lnTo>
                      <a:lnTo>
                        <a:pt x="12" y="52"/>
                      </a:lnTo>
                      <a:lnTo>
                        <a:pt x="21" y="82"/>
                      </a:lnTo>
                      <a:lnTo>
                        <a:pt x="30" y="111"/>
                      </a:lnTo>
                      <a:lnTo>
                        <a:pt x="40" y="127"/>
                      </a:lnTo>
                      <a:lnTo>
                        <a:pt x="50" y="139"/>
                      </a:lnTo>
                      <a:lnTo>
                        <a:pt x="63" y="143"/>
                      </a:lnTo>
                      <a:lnTo>
                        <a:pt x="77" y="146"/>
                      </a:lnTo>
                      <a:lnTo>
                        <a:pt x="85" y="141"/>
                      </a:lnTo>
                      <a:lnTo>
                        <a:pt x="92" y="137"/>
                      </a:lnTo>
                      <a:lnTo>
                        <a:pt x="95" y="123"/>
                      </a:lnTo>
                      <a:lnTo>
                        <a:pt x="93" y="104"/>
                      </a:lnTo>
                      <a:lnTo>
                        <a:pt x="85" y="81"/>
                      </a:lnTo>
                      <a:lnTo>
                        <a:pt x="79" y="69"/>
                      </a:lnTo>
                      <a:lnTo>
                        <a:pt x="76" y="80"/>
                      </a:lnTo>
                      <a:lnTo>
                        <a:pt x="73" y="84"/>
                      </a:lnTo>
                      <a:lnTo>
                        <a:pt x="61" y="88"/>
                      </a:lnTo>
                      <a:lnTo>
                        <a:pt x="51" y="89"/>
                      </a:lnTo>
                      <a:lnTo>
                        <a:pt x="32" y="86"/>
                      </a:lnTo>
                      <a:lnTo>
                        <a:pt x="12" y="29"/>
                      </a:lnTo>
                      <a:lnTo>
                        <a:pt x="2" y="0"/>
                      </a:ln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7763" dir="2700000" algn="ctr" rotWithShape="0">
                          <a:srgbClr val="000000"/>
                        </a:outerShdw>
                      </a:effectLst>
                    </a14:hiddenEffects>
                  </a:ext>
                </a:extLst>
              </p:spPr>
              <p:txBody>
                <a:bodyPr/>
                <a:lstStyle/>
                <a:p>
                  <a:endParaRPr lang="en-US">
                    <a:latin typeface="Tahoma" pitchFamily="34" charset="0"/>
                    <a:ea typeface="Tahoma" pitchFamily="34" charset="0"/>
                    <a:cs typeface="Tahoma" pitchFamily="34" charset="0"/>
                  </a:endParaRPr>
                </a:p>
              </p:txBody>
            </p:sp>
          </p:grpSp>
          <p:sp>
            <p:nvSpPr>
              <p:cNvPr id="93203" name="Freeform 308"/>
              <p:cNvSpPr>
                <a:spLocks/>
              </p:cNvSpPr>
              <p:nvPr/>
            </p:nvSpPr>
            <p:spPr bwMode="auto">
              <a:xfrm>
                <a:off x="-628" y="1526"/>
                <a:ext cx="15" cy="4"/>
              </a:xfrm>
              <a:custGeom>
                <a:avLst/>
                <a:gdLst>
                  <a:gd name="T0" fmla="*/ 0 w 31"/>
                  <a:gd name="T1" fmla="*/ 4 h 9"/>
                  <a:gd name="T2" fmla="*/ 5 w 31"/>
                  <a:gd name="T3" fmla="*/ 0 h 9"/>
                  <a:gd name="T4" fmla="*/ 7 w 31"/>
                  <a:gd name="T5" fmla="*/ 2 h 9"/>
                  <a:gd name="T6" fmla="*/ 12 w 31"/>
                  <a:gd name="T7" fmla="*/ 0 h 9"/>
                  <a:gd name="T8" fmla="*/ 15 w 31"/>
                  <a:gd name="T9" fmla="*/ 4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9">
                    <a:moveTo>
                      <a:pt x="0" y="8"/>
                    </a:moveTo>
                    <a:lnTo>
                      <a:pt x="10" y="0"/>
                    </a:lnTo>
                    <a:lnTo>
                      <a:pt x="15" y="4"/>
                    </a:lnTo>
                    <a:lnTo>
                      <a:pt x="25" y="0"/>
                    </a:lnTo>
                    <a:lnTo>
                      <a:pt x="31" y="9"/>
                    </a:lnTo>
                  </a:path>
                </a:pathLst>
              </a:custGeom>
              <a:noFill/>
              <a:ln w="8001">
                <a:solidFill>
                  <a:srgbClr val="8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rgbClr val="000000"/>
                      </a:outerShdw>
                    </a:effectLst>
                  </a14:hiddenEffects>
                </a:ext>
              </a:extLst>
            </p:spPr>
            <p:txBody>
              <a:bodyPr/>
              <a:lstStyle/>
              <a:p>
                <a:endParaRPr lang="en-US">
                  <a:latin typeface="Tahoma" pitchFamily="34" charset="0"/>
                  <a:ea typeface="Tahoma" pitchFamily="34" charset="0"/>
                  <a:cs typeface="Tahoma" pitchFamily="34" charset="0"/>
                </a:endParaRPr>
              </a:p>
            </p:txBody>
          </p:sp>
        </p:grpSp>
        <p:sp>
          <p:nvSpPr>
            <p:cNvPr id="402741" name="Rectangle 309"/>
            <p:cNvSpPr>
              <a:spLocks noChangeArrowheads="1"/>
            </p:cNvSpPr>
            <p:nvPr/>
          </p:nvSpPr>
          <p:spPr bwMode="auto">
            <a:xfrm>
              <a:off x="1056" y="2784"/>
              <a:ext cx="2862"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000000"/>
                    </a:outerShdw>
                  </a:effectLst>
                </a14:hiddenEffects>
              </a:ext>
            </a:extLst>
          </p:spPr>
          <p:txBody>
            <a:bodyPr wrap="none">
              <a:spAutoFit/>
            </a:bodyPr>
            <a:lstStyle/>
            <a:p>
              <a:pPr>
                <a:defRPr/>
              </a:pPr>
              <a:r>
                <a:rPr lang="en-US" sz="2800" dirty="0" smtClean="0">
                  <a:solidFill>
                    <a:srgbClr val="FFFF7D"/>
                  </a:solidFill>
                  <a:latin typeface="Tahoma" pitchFamily="34" charset="0"/>
                  <a:ea typeface="Tahoma" pitchFamily="34" charset="0"/>
                  <a:cs typeface="Tahoma" pitchFamily="34" charset="0"/>
                </a:rPr>
                <a:t>  </a:t>
              </a:r>
              <a:r>
                <a:rPr lang="en-US" sz="2800" dirty="0" smtClean="0">
                  <a:latin typeface="Tahoma" pitchFamily="34" charset="0"/>
                  <a:ea typeface="Tahoma" pitchFamily="34" charset="0"/>
                  <a:cs typeface="Tahoma" pitchFamily="34" charset="0"/>
                </a:rPr>
                <a:t> 1 youth facilitator </a:t>
              </a:r>
              <a:endParaRPr lang="en-US" sz="2800" dirty="0">
                <a:latin typeface="Tahoma" pitchFamily="34" charset="0"/>
                <a:ea typeface="Tahoma" pitchFamily="34" charset="0"/>
                <a:cs typeface="Tahoma"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3" name="Rectangle 23"/>
          <p:cNvSpPr>
            <a:spLocks noGrp="1" noChangeArrowheads="1"/>
          </p:cNvSpPr>
          <p:nvPr>
            <p:ph type="title"/>
          </p:nvPr>
        </p:nvSpPr>
        <p:spPr>
          <a:xfrm>
            <a:off x="658813" y="914401"/>
            <a:ext cx="8637587" cy="701675"/>
          </a:xfrm>
        </p:spPr>
        <p:txBody>
          <a:bodyPr/>
          <a:lstStyle/>
          <a:p>
            <a:pPr eaLnBrk="1" hangingPunct="1"/>
            <a:r>
              <a:rPr lang="en-US" sz="4000" b="0" dirty="0" smtClean="0">
                <a:solidFill>
                  <a:srgbClr val="00B0F0"/>
                </a:solidFill>
                <a:latin typeface="Tahoma" pitchFamily="34" charset="0"/>
                <a:ea typeface="Tahoma" pitchFamily="34" charset="0"/>
                <a:cs typeface="Tahoma" pitchFamily="34" charset="0"/>
              </a:rPr>
              <a:t>Therefore . . .</a:t>
            </a:r>
          </a:p>
        </p:txBody>
      </p:sp>
      <p:sp>
        <p:nvSpPr>
          <p:cNvPr id="403480" name="Rectangle 24"/>
          <p:cNvSpPr>
            <a:spLocks noGrp="1" noChangeArrowheads="1"/>
          </p:cNvSpPr>
          <p:nvPr>
            <p:ph idx="1"/>
          </p:nvPr>
        </p:nvSpPr>
        <p:spPr>
          <a:xfrm>
            <a:off x="844880" y="2055196"/>
            <a:ext cx="6263821" cy="3276600"/>
          </a:xfrm>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pPr eaLnBrk="1" hangingPunct="1"/>
            <a:r>
              <a:rPr lang="en-US" dirty="0" smtClean="0">
                <a:latin typeface="Tahoma" pitchFamily="34" charset="0"/>
                <a:ea typeface="Tahoma" pitchFamily="34" charset="0"/>
                <a:cs typeface="Tahoma" pitchFamily="34" charset="0"/>
              </a:rPr>
              <a:t>If there are </a:t>
            </a:r>
            <a:r>
              <a:rPr lang="en-US" dirty="0" smtClean="0">
                <a:solidFill>
                  <a:srgbClr val="00B0F0"/>
                </a:solidFill>
                <a:latin typeface="Tahoma" pitchFamily="34" charset="0"/>
                <a:ea typeface="Tahoma" pitchFamily="34" charset="0"/>
                <a:cs typeface="Tahoma" pitchFamily="34" charset="0"/>
              </a:rPr>
              <a:t>500</a:t>
            </a:r>
            <a:r>
              <a:rPr lang="en-US" dirty="0" smtClean="0">
                <a:latin typeface="Tahoma" pitchFamily="34" charset="0"/>
                <a:ea typeface="Tahoma" pitchFamily="34" charset="0"/>
                <a:cs typeface="Tahoma" pitchFamily="34" charset="0"/>
              </a:rPr>
              <a:t> Youth Alive conference participants, then </a:t>
            </a:r>
            <a:r>
              <a:rPr lang="en-US" dirty="0" smtClean="0">
                <a:solidFill>
                  <a:srgbClr val="00B0F0"/>
                </a:solidFill>
                <a:latin typeface="Tahoma" pitchFamily="34" charset="0"/>
                <a:ea typeface="Tahoma" pitchFamily="34" charset="0"/>
                <a:cs typeface="Tahoma" pitchFamily="34" charset="0"/>
              </a:rPr>
              <a:t>100 </a:t>
            </a:r>
            <a:r>
              <a:rPr lang="en-US" dirty="0" smtClean="0">
                <a:latin typeface="Tahoma" pitchFamily="34" charset="0"/>
                <a:ea typeface="Tahoma" pitchFamily="34" charset="0"/>
                <a:cs typeface="Tahoma" pitchFamily="34" charset="0"/>
              </a:rPr>
              <a:t>people are needed to be trained as </a:t>
            </a:r>
            <a:r>
              <a:rPr lang="en-US" dirty="0" smtClean="0">
                <a:solidFill>
                  <a:srgbClr val="00B0F0"/>
                </a:solidFill>
                <a:latin typeface="Tahoma" pitchFamily="34" charset="0"/>
                <a:ea typeface="Tahoma" pitchFamily="34" charset="0"/>
                <a:cs typeface="Tahoma" pitchFamily="34" charset="0"/>
              </a:rPr>
              <a:t>FG leaders </a:t>
            </a:r>
            <a:r>
              <a:rPr lang="en-US" dirty="0" smtClean="0">
                <a:latin typeface="Tahoma" pitchFamily="34" charset="0"/>
                <a:ea typeface="Tahoma" pitchFamily="34" charset="0"/>
                <a:cs typeface="Tahoma" pitchFamily="34" charset="0"/>
              </a:rPr>
              <a:t>one day prior to the youth congress </a:t>
            </a:r>
            <a:r>
              <a:rPr lang="en-US" dirty="0" smtClean="0">
                <a:solidFill>
                  <a:srgbClr val="69D8FF"/>
                </a:solidFill>
                <a:latin typeface="Tahoma" pitchFamily="34" charset="0"/>
                <a:ea typeface="Tahoma" pitchFamily="34" charset="0"/>
                <a:cs typeface="Tahoma" pitchFamily="34" charset="0"/>
              </a:rPr>
              <a:t>(50 adults + 50 youth)</a:t>
            </a:r>
            <a:endParaRPr lang="en-US" sz="4800" dirty="0" smtClean="0">
              <a:solidFill>
                <a:srgbClr val="69D8FF"/>
              </a:solidFill>
              <a:latin typeface="Tahoma" pitchFamily="34" charset="0"/>
              <a:ea typeface="Tahoma" pitchFamily="34" charset="0"/>
              <a:cs typeface="Tahoma" pitchFamily="34" charset="0"/>
            </a:endParaRPr>
          </a:p>
        </p:txBody>
      </p:sp>
      <p:sp>
        <p:nvSpPr>
          <p:cNvPr id="25" name="Footer Placeholder 3"/>
          <p:cNvSpPr>
            <a:spLocks noGrp="1"/>
          </p:cNvSpPr>
          <p:nvPr>
            <p:ph type="ftr" sz="quarter" idx="11"/>
          </p:nvPr>
        </p:nvSpPr>
        <p:spPr>
          <a:xfrm>
            <a:off x="5410202" y="60960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6" name="Slide Number Placeholder 4"/>
          <p:cNvSpPr>
            <a:spLocks noGrp="1"/>
          </p:cNvSpPr>
          <p:nvPr>
            <p:ph type="sldNum" sz="quarter" idx="12"/>
          </p:nvPr>
        </p:nvSpPr>
        <p:spPr>
          <a:xfrm>
            <a:off x="7924800" y="6096000"/>
            <a:ext cx="733864" cy="274320"/>
          </a:xfrm>
        </p:spPr>
        <p:txBody>
          <a:bodyPr/>
          <a:lstStyle/>
          <a:p>
            <a:pPr>
              <a:defRPr/>
            </a:pPr>
            <a:fld id="{6069D727-A5BA-4B7E-BED4-0B854335C99C}" type="slidenum">
              <a:rPr lang="en-US">
                <a:solidFill>
                  <a:schemeClr val="tx1"/>
                </a:solidFill>
                <a:latin typeface="Tahoma" pitchFamily="34" charset="0"/>
                <a:ea typeface="Tahoma" pitchFamily="34" charset="0"/>
                <a:cs typeface="Tahoma" pitchFamily="34" charset="0"/>
              </a:rPr>
              <a:pPr>
                <a:defRPr/>
              </a:pPr>
              <a:t>111</a:t>
            </a:fld>
            <a:endParaRPr lang="en-US" dirty="0">
              <a:solidFill>
                <a:schemeClr val="tx1"/>
              </a:solidFill>
              <a:latin typeface="Tahoma" pitchFamily="34" charset="0"/>
              <a:ea typeface="Tahoma" pitchFamily="34" charset="0"/>
              <a:cs typeface="Tahoma" pitchFamily="34" charset="0"/>
            </a:endParaRPr>
          </a:p>
        </p:txBody>
      </p:sp>
      <p:grpSp>
        <p:nvGrpSpPr>
          <p:cNvPr id="94212" name="Group 6"/>
          <p:cNvGrpSpPr>
            <a:grpSpLocks/>
          </p:cNvGrpSpPr>
          <p:nvPr/>
        </p:nvGrpSpPr>
        <p:grpSpPr bwMode="auto">
          <a:xfrm flipH="1">
            <a:off x="5846883" y="633473"/>
            <a:ext cx="2643187" cy="2925989"/>
            <a:chOff x="-2016" y="1056"/>
            <a:chExt cx="1344" cy="2683"/>
          </a:xfrm>
        </p:grpSpPr>
        <p:sp>
          <p:nvSpPr>
            <p:cNvPr id="403463" name="Freeform 7"/>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03464" name="Freeform 8"/>
            <p:cNvSpPr>
              <a:spLocks/>
            </p:cNvSpPr>
            <p:nvPr/>
          </p:nvSpPr>
          <p:spPr bwMode="auto">
            <a:xfrm>
              <a:off x="-1673" y="2182"/>
              <a:ext cx="98"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4217" name="Freeform 9"/>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18" name="Freeform 10"/>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19" name="Freeform 11"/>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20" name="Freeform 12"/>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21" name="Freeform 13"/>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22" name="Freeform 14"/>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23" name="Freeform 15"/>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24" name="Freeform 16"/>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25" name="Freeform 17"/>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26" name="Freeform 18"/>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27" name="Freeform 19"/>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28" name="Freeform 20"/>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29" name="Freeform 21"/>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30" name="Freeform 22"/>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3480">
                                            <p:txEl>
                                              <p:pRg st="0" end="0"/>
                                            </p:txEl>
                                          </p:spTgt>
                                        </p:tgtEl>
                                        <p:attrNameLst>
                                          <p:attrName>style.visibility</p:attrName>
                                        </p:attrNameLst>
                                      </p:cBhvr>
                                      <p:to>
                                        <p:strVal val="visible"/>
                                      </p:to>
                                    </p:set>
                                    <p:animEffect transition="in" filter="fade">
                                      <p:cBhvr>
                                        <p:cTn id="7" dur="500"/>
                                        <p:tgtEl>
                                          <p:spTgt spid="4034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80"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7" name="Rectangle 86"/>
          <p:cNvSpPr>
            <a:spLocks noGrp="1" noChangeArrowheads="1"/>
          </p:cNvSpPr>
          <p:nvPr>
            <p:ph type="title"/>
          </p:nvPr>
        </p:nvSpPr>
        <p:spPr>
          <a:xfrm>
            <a:off x="2895600" y="686978"/>
            <a:ext cx="4725477" cy="989422"/>
          </a:xfrm>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oAutofit/>
          </a:bodyPr>
          <a:lstStyle/>
          <a:p>
            <a:pPr algn="ctr" eaLnBrk="1" hangingPunct="1"/>
            <a:r>
              <a:rPr lang="en-US" sz="3000" b="0" dirty="0" smtClean="0">
                <a:solidFill>
                  <a:schemeClr val="tx1"/>
                </a:solidFill>
                <a:latin typeface="Tahoma" pitchFamily="34" charset="0"/>
                <a:ea typeface="Tahoma" pitchFamily="34" charset="0"/>
                <a:cs typeface="Tahoma" pitchFamily="34" charset="0"/>
              </a:rPr>
              <a:t>Suggested </a:t>
            </a:r>
            <a:r>
              <a:rPr lang="en-US" sz="3000" b="0" dirty="0" smtClean="0">
                <a:solidFill>
                  <a:srgbClr val="FFFF7D"/>
                </a:solidFill>
                <a:latin typeface="Tahoma" pitchFamily="34" charset="0"/>
                <a:ea typeface="Tahoma" pitchFamily="34" charset="0"/>
                <a:cs typeface="Tahoma" pitchFamily="34" charset="0"/>
              </a:rPr>
              <a:t>Facilitator’s Training</a:t>
            </a:r>
            <a:r>
              <a:rPr lang="en-US" sz="3000" b="0" dirty="0" smtClean="0">
                <a:solidFill>
                  <a:schemeClr val="tx1"/>
                </a:solidFill>
                <a:latin typeface="Tahoma" pitchFamily="34" charset="0"/>
                <a:ea typeface="Tahoma" pitchFamily="34" charset="0"/>
                <a:cs typeface="Tahoma" pitchFamily="34" charset="0"/>
              </a:rPr>
              <a:t> Prior to Youth Alive Conference</a:t>
            </a:r>
          </a:p>
        </p:txBody>
      </p:sp>
      <p:sp>
        <p:nvSpPr>
          <p:cNvPr id="25" name="Footer Placeholder 2"/>
          <p:cNvSpPr>
            <a:spLocks noGrp="1"/>
          </p:cNvSpPr>
          <p:nvPr>
            <p:ph type="ftr" sz="quarter" idx="11"/>
          </p:nvPr>
        </p:nvSpPr>
        <p:spPr>
          <a:xfrm>
            <a:off x="5541282" y="6172200"/>
            <a:ext cx="5507719" cy="274320"/>
          </a:xfrm>
        </p:spPr>
        <p:txBody>
          <a:bodyPr/>
          <a:lstStyle/>
          <a:p>
            <a:pPr>
              <a:defRPr/>
            </a:pPr>
            <a:r>
              <a:rPr lang="en-US" dirty="0">
                <a:solidFill>
                  <a:schemeClr val="tx1"/>
                </a:solidFill>
              </a:rPr>
              <a:t>Youth Alive – Reducing </a:t>
            </a:r>
            <a:r>
              <a:rPr lang="en-US" i="1" dirty="0">
                <a:solidFill>
                  <a:schemeClr val="tx1"/>
                </a:solidFill>
              </a:rPr>
              <a:t>at risk</a:t>
            </a:r>
            <a:r>
              <a:rPr lang="en-US" dirty="0">
                <a:solidFill>
                  <a:schemeClr val="tx1"/>
                </a:solidFill>
              </a:rPr>
              <a:t> Behaviors</a:t>
            </a:r>
          </a:p>
        </p:txBody>
      </p:sp>
      <p:sp>
        <p:nvSpPr>
          <p:cNvPr id="26" name="Slide Number Placeholder 3"/>
          <p:cNvSpPr>
            <a:spLocks noGrp="1"/>
          </p:cNvSpPr>
          <p:nvPr>
            <p:ph type="sldNum" sz="quarter" idx="12"/>
          </p:nvPr>
        </p:nvSpPr>
        <p:spPr>
          <a:xfrm>
            <a:off x="7924800" y="6172200"/>
            <a:ext cx="733864" cy="274320"/>
          </a:xfrm>
        </p:spPr>
        <p:txBody>
          <a:bodyPr/>
          <a:lstStyle/>
          <a:p>
            <a:pPr>
              <a:defRPr/>
            </a:pPr>
            <a:fld id="{6753AC73-BA07-4BCF-A644-36917A096711}" type="slidenum">
              <a:rPr lang="en-US">
                <a:solidFill>
                  <a:schemeClr val="tx1"/>
                </a:solidFill>
              </a:rPr>
              <a:pPr>
                <a:defRPr/>
              </a:pPr>
              <a:t>112</a:t>
            </a:fld>
            <a:endParaRPr lang="en-US" dirty="0">
              <a:solidFill>
                <a:schemeClr val="tx1"/>
              </a:solidFill>
            </a:endParaRPr>
          </a:p>
        </p:txBody>
      </p:sp>
      <p:grpSp>
        <p:nvGrpSpPr>
          <p:cNvPr id="95236" name="Group 6"/>
          <p:cNvGrpSpPr>
            <a:grpSpLocks/>
          </p:cNvGrpSpPr>
          <p:nvPr/>
        </p:nvGrpSpPr>
        <p:grpSpPr bwMode="auto">
          <a:xfrm>
            <a:off x="685800" y="533400"/>
            <a:ext cx="1905000" cy="2667000"/>
            <a:chOff x="-2016" y="1056"/>
            <a:chExt cx="1344" cy="2683"/>
          </a:xfrm>
        </p:grpSpPr>
        <p:sp>
          <p:nvSpPr>
            <p:cNvPr id="404487" name="Freeform 7"/>
            <p:cNvSpPr>
              <a:spLocks/>
            </p:cNvSpPr>
            <p:nvPr/>
          </p:nvSpPr>
          <p:spPr bwMode="auto">
            <a:xfrm>
              <a:off x="-2016" y="1831"/>
              <a:ext cx="836" cy="1908"/>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04488" name="Freeform 8"/>
            <p:cNvSpPr>
              <a:spLocks/>
            </p:cNvSpPr>
            <p:nvPr/>
          </p:nvSpPr>
          <p:spPr bwMode="auto">
            <a:xfrm>
              <a:off x="-1673" y="2182"/>
              <a:ext cx="99"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5241" name="Freeform 9"/>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42" name="Freeform 10"/>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43" name="Freeform 11"/>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44" name="Freeform 12"/>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45" name="Freeform 13"/>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46" name="Freeform 14"/>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47" name="Freeform 15"/>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48" name="Freeform 16"/>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49" name="Freeform 17"/>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50" name="Freeform 18"/>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51" name="Freeform 19"/>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52" name="Freeform 20"/>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53" name="Freeform 21"/>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54" name="Freeform 22"/>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58722" name="Picture 2" descr="C:\Users\thomasn\Pictures\KUNTARAF - ANNUAL COUNCIL PICS 2009\KK HONGKONG YA\P710007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9579" r="21559" b="10210"/>
          <a:stretch/>
        </p:blipFill>
        <p:spPr bwMode="auto">
          <a:xfrm>
            <a:off x="1870755" y="2252089"/>
            <a:ext cx="6262265" cy="35967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ooter Placeholder 1"/>
          <p:cNvSpPr>
            <a:spLocks noGrp="1"/>
          </p:cNvSpPr>
          <p:nvPr>
            <p:ph type="ftr" sz="quarter" idx="11"/>
          </p:nvPr>
        </p:nvSpPr>
        <p:spPr>
          <a:xfrm>
            <a:off x="53888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7" name="Slide Number Placeholder 2"/>
          <p:cNvSpPr>
            <a:spLocks noGrp="1"/>
          </p:cNvSpPr>
          <p:nvPr>
            <p:ph type="sldNum" sz="quarter" idx="12"/>
          </p:nvPr>
        </p:nvSpPr>
        <p:spPr>
          <a:xfrm>
            <a:off x="7924800" y="6172200"/>
            <a:ext cx="733864" cy="274320"/>
          </a:xfrm>
        </p:spPr>
        <p:txBody>
          <a:bodyPr/>
          <a:lstStyle/>
          <a:p>
            <a:pPr>
              <a:defRPr/>
            </a:pPr>
            <a:fld id="{5A438085-01FD-40E0-B7F8-360EA415D75F}" type="slidenum">
              <a:rPr lang="en-US">
                <a:solidFill>
                  <a:schemeClr val="tx1"/>
                </a:solidFill>
                <a:latin typeface="Tahoma" pitchFamily="34" charset="0"/>
                <a:ea typeface="Tahoma" pitchFamily="34" charset="0"/>
                <a:cs typeface="Tahoma" pitchFamily="34" charset="0"/>
              </a:rPr>
              <a:pPr>
                <a:defRPr/>
              </a:pPr>
              <a:t>113</a:t>
            </a:fld>
            <a:endParaRPr lang="en-US" dirty="0">
              <a:solidFill>
                <a:schemeClr val="tx1"/>
              </a:solidFill>
              <a:latin typeface="Tahoma" pitchFamily="34" charset="0"/>
              <a:ea typeface="Tahoma" pitchFamily="34" charset="0"/>
              <a:cs typeface="Tahoma" pitchFamily="34" charset="0"/>
            </a:endParaRPr>
          </a:p>
        </p:txBody>
      </p:sp>
      <p:grpSp>
        <p:nvGrpSpPr>
          <p:cNvPr id="96260" name="Group 6"/>
          <p:cNvGrpSpPr>
            <a:grpSpLocks/>
          </p:cNvGrpSpPr>
          <p:nvPr/>
        </p:nvGrpSpPr>
        <p:grpSpPr bwMode="auto">
          <a:xfrm flipH="1">
            <a:off x="6400799" y="597868"/>
            <a:ext cx="2286000" cy="2983533"/>
            <a:chOff x="-2016" y="1056"/>
            <a:chExt cx="1344" cy="2683"/>
          </a:xfrm>
        </p:grpSpPr>
        <p:sp>
          <p:nvSpPr>
            <p:cNvPr id="405511" name="Freeform 7"/>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05512" name="Freeform 8"/>
            <p:cNvSpPr>
              <a:spLocks/>
            </p:cNvSpPr>
            <p:nvPr/>
          </p:nvSpPr>
          <p:spPr bwMode="auto">
            <a:xfrm>
              <a:off x="-1673" y="2182"/>
              <a:ext cx="98" cy="122"/>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6265" name="Freeform 9"/>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266" name="Freeform 10"/>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267" name="Freeform 11"/>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268" name="Freeform 12"/>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269" name="Freeform 13"/>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270" name="Freeform 14"/>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271" name="Freeform 15"/>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272" name="Freeform 16"/>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273" name="Freeform 17"/>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274" name="Freeform 18"/>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275" name="Freeform 19"/>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276" name="Freeform 20"/>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277" name="Freeform 21"/>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278" name="Freeform 22"/>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05527" name="Rectangle 23"/>
          <p:cNvSpPr>
            <a:spLocks noChangeArrowheads="1"/>
          </p:cNvSpPr>
          <p:nvPr/>
        </p:nvSpPr>
        <p:spPr bwMode="auto">
          <a:xfrm>
            <a:off x="533400" y="2057400"/>
            <a:ext cx="8839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08:00 a.m.		Breakfast</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09:00 a.m.		Inspirational Thoughts</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09:30 a.m.		Getting To Know You</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10:30 a.m.		Getting To Know </a:t>
            </a:r>
            <a:r>
              <a:rPr lang="en-US" sz="2800" dirty="0">
                <a:solidFill>
                  <a:srgbClr val="FFFF7D"/>
                </a:solidFill>
                <a:latin typeface="Tahoma" pitchFamily="34" charset="0"/>
                <a:ea typeface="Tahoma" pitchFamily="34" charset="0"/>
                <a:cs typeface="Tahoma" pitchFamily="34" charset="0"/>
              </a:rPr>
              <a:t>Youth Alive</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11:30 a.m.		Getting Comfortable</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12:30 a.m. 		Lunch	</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02:00 p.m.		Friendship Group Development </a:t>
            </a:r>
          </a:p>
        </p:txBody>
      </p:sp>
      <p:sp>
        <p:nvSpPr>
          <p:cNvPr id="405528" name="Rectangle 24"/>
          <p:cNvSpPr>
            <a:spLocks noChangeArrowheads="1"/>
          </p:cNvSpPr>
          <p:nvPr/>
        </p:nvSpPr>
        <p:spPr bwMode="auto">
          <a:xfrm>
            <a:off x="533400" y="533400"/>
            <a:ext cx="2819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nchor="ctr"/>
          <a:lstStyle/>
          <a:p>
            <a:pPr>
              <a:defRPr/>
            </a:pPr>
            <a:r>
              <a:rPr lang="en-US" sz="4000" dirty="0">
                <a:solidFill>
                  <a:srgbClr val="FFFF7D"/>
                </a:solidFill>
                <a:latin typeface="Tahoma" pitchFamily="34" charset="0"/>
                <a:ea typeface="Tahoma" pitchFamily="34" charset="0"/>
                <a:cs typeface="Tahoma" pitchFamily="34" charset="0"/>
              </a:rPr>
              <a:t>Tuesday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ooter Placeholder 1"/>
          <p:cNvSpPr>
            <a:spLocks noGrp="1"/>
          </p:cNvSpPr>
          <p:nvPr>
            <p:ph type="ftr" sz="quarter" idx="11"/>
          </p:nvPr>
        </p:nvSpPr>
        <p:spPr>
          <a:xfrm>
            <a:off x="541020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7" name="Slide Number Placeholder 2"/>
          <p:cNvSpPr>
            <a:spLocks noGrp="1"/>
          </p:cNvSpPr>
          <p:nvPr>
            <p:ph type="sldNum" sz="quarter" idx="12"/>
          </p:nvPr>
        </p:nvSpPr>
        <p:spPr>
          <a:xfrm>
            <a:off x="7924800" y="6172200"/>
            <a:ext cx="733864" cy="274320"/>
          </a:xfrm>
        </p:spPr>
        <p:txBody>
          <a:bodyPr/>
          <a:lstStyle/>
          <a:p>
            <a:pPr>
              <a:defRPr/>
            </a:pPr>
            <a:fld id="{614DBEEB-9FEA-4E01-87A2-97697DDC3C27}" type="slidenum">
              <a:rPr lang="en-US">
                <a:solidFill>
                  <a:schemeClr val="tx1"/>
                </a:solidFill>
                <a:latin typeface="Tahoma" pitchFamily="34" charset="0"/>
                <a:ea typeface="Tahoma" pitchFamily="34" charset="0"/>
                <a:cs typeface="Tahoma" pitchFamily="34" charset="0"/>
              </a:rPr>
              <a:pPr>
                <a:defRPr/>
              </a:pPr>
              <a:t>114</a:t>
            </a:fld>
            <a:endParaRPr lang="en-US">
              <a:solidFill>
                <a:schemeClr val="tx1"/>
              </a:solidFill>
              <a:latin typeface="Tahoma" pitchFamily="34" charset="0"/>
              <a:ea typeface="Tahoma" pitchFamily="34" charset="0"/>
              <a:cs typeface="Tahoma" pitchFamily="34" charset="0"/>
            </a:endParaRPr>
          </a:p>
        </p:txBody>
      </p:sp>
      <p:grpSp>
        <p:nvGrpSpPr>
          <p:cNvPr id="97284" name="Group 6"/>
          <p:cNvGrpSpPr>
            <a:grpSpLocks/>
          </p:cNvGrpSpPr>
          <p:nvPr/>
        </p:nvGrpSpPr>
        <p:grpSpPr bwMode="auto">
          <a:xfrm flipH="1">
            <a:off x="6019800" y="480419"/>
            <a:ext cx="2428627" cy="2872381"/>
            <a:chOff x="-2016" y="1056"/>
            <a:chExt cx="1344" cy="2683"/>
          </a:xfrm>
        </p:grpSpPr>
        <p:sp>
          <p:nvSpPr>
            <p:cNvPr id="406535" name="Freeform 7"/>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06536" name="Freeform 8"/>
            <p:cNvSpPr>
              <a:spLocks/>
            </p:cNvSpPr>
            <p:nvPr/>
          </p:nvSpPr>
          <p:spPr bwMode="auto">
            <a:xfrm>
              <a:off x="-1673" y="2182"/>
              <a:ext cx="98" cy="122"/>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7289" name="Freeform 9"/>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290" name="Freeform 10"/>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291" name="Freeform 11"/>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292" name="Freeform 12"/>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293" name="Freeform 13"/>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294" name="Freeform 14"/>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295" name="Freeform 15"/>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296" name="Freeform 16"/>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297" name="Freeform 17"/>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298" name="Freeform 18"/>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299" name="Freeform 19"/>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300" name="Freeform 20"/>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301" name="Freeform 21"/>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302" name="Freeform 22"/>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06551" name="Rectangle 23"/>
          <p:cNvSpPr>
            <a:spLocks noChangeArrowheads="1"/>
          </p:cNvSpPr>
          <p:nvPr/>
        </p:nvSpPr>
        <p:spPr bwMode="auto">
          <a:xfrm>
            <a:off x="457200" y="1011238"/>
            <a:ext cx="2819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nchor="ctr"/>
          <a:lstStyle/>
          <a:p>
            <a:pPr>
              <a:defRPr/>
            </a:pPr>
            <a:r>
              <a:rPr lang="en-US" sz="4000" dirty="0">
                <a:solidFill>
                  <a:srgbClr val="FFFF7D"/>
                </a:solidFill>
                <a:latin typeface="Tahoma" pitchFamily="34" charset="0"/>
                <a:ea typeface="Tahoma" pitchFamily="34" charset="0"/>
                <a:cs typeface="Tahoma" pitchFamily="34" charset="0"/>
              </a:rPr>
              <a:t>Tuesday </a:t>
            </a:r>
          </a:p>
        </p:txBody>
      </p:sp>
      <p:sp>
        <p:nvSpPr>
          <p:cNvPr id="406553" name="Rectangle 25"/>
          <p:cNvSpPr>
            <a:spLocks noChangeArrowheads="1"/>
          </p:cNvSpPr>
          <p:nvPr/>
        </p:nvSpPr>
        <p:spPr bwMode="auto">
          <a:xfrm>
            <a:off x="533400" y="3035301"/>
            <a:ext cx="88392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06:00 p.m.		Supper</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07:00 p.m.		Planning for Friendship Groups</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09:00 p.m.		Personal Time</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09:30 p.m.		Rest Well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1" name="Rectangle 26"/>
          <p:cNvSpPr>
            <a:spLocks noGrp="1" noChangeArrowheads="1"/>
          </p:cNvSpPr>
          <p:nvPr>
            <p:ph sz="half" idx="1"/>
          </p:nvPr>
        </p:nvSpPr>
        <p:spPr>
          <a:xfrm>
            <a:off x="457201" y="2133600"/>
            <a:ext cx="5257801" cy="1295400"/>
          </a:xfrm>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ormAutofit/>
          </a:bodyPr>
          <a:lstStyle/>
          <a:p>
            <a:pPr eaLnBrk="1" hangingPunct="1">
              <a:lnSpc>
                <a:spcPct val="90000"/>
              </a:lnSpc>
              <a:buFont typeface="Wingdings" pitchFamily="2" charset="2"/>
              <a:buNone/>
            </a:pPr>
            <a:r>
              <a:rPr lang="en-US" sz="2400" dirty="0" smtClean="0">
                <a:latin typeface="Tahoma" pitchFamily="34" charset="0"/>
                <a:ea typeface="Tahoma" pitchFamily="34" charset="0"/>
                <a:cs typeface="Tahoma" pitchFamily="34" charset="0"/>
              </a:rPr>
              <a:t>08:00 a.m.	 Breakfast</a:t>
            </a:r>
          </a:p>
          <a:p>
            <a:pPr eaLnBrk="1" hangingPunct="1">
              <a:lnSpc>
                <a:spcPct val="90000"/>
              </a:lnSpc>
              <a:buFont typeface="Wingdings" pitchFamily="2" charset="2"/>
              <a:buNone/>
            </a:pPr>
            <a:r>
              <a:rPr lang="en-US" sz="2400" dirty="0" smtClean="0">
                <a:solidFill>
                  <a:srgbClr val="FFFF7D"/>
                </a:solidFill>
                <a:latin typeface="Tahoma" pitchFamily="34" charset="0"/>
                <a:ea typeface="Tahoma" pitchFamily="34" charset="0"/>
                <a:cs typeface="Tahoma" pitchFamily="34" charset="0"/>
              </a:rPr>
              <a:t>09:00 a.m.</a:t>
            </a:r>
            <a:r>
              <a:rPr lang="en-US" sz="2400" dirty="0" smtClean="0">
                <a:latin typeface="Tahoma" pitchFamily="34" charset="0"/>
                <a:ea typeface="Tahoma" pitchFamily="34" charset="0"/>
                <a:cs typeface="Tahoma" pitchFamily="34" charset="0"/>
              </a:rPr>
              <a:t>	 The Adult Role/</a:t>
            </a:r>
          </a:p>
          <a:p>
            <a:pPr eaLnBrk="1" hangingPunct="1">
              <a:buFont typeface="Wingdings" pitchFamily="2" charset="2"/>
              <a:buNone/>
            </a:pPr>
            <a:endParaRPr lang="en-US" sz="2400" dirty="0" smtClean="0">
              <a:latin typeface="Tahoma" pitchFamily="34" charset="0"/>
              <a:ea typeface="Tahoma" pitchFamily="34" charset="0"/>
              <a:cs typeface="Tahoma" pitchFamily="34" charset="0"/>
            </a:endParaRPr>
          </a:p>
        </p:txBody>
      </p:sp>
      <p:sp>
        <p:nvSpPr>
          <p:cNvPr id="98312" name="Rectangle 27"/>
          <p:cNvSpPr>
            <a:spLocks noGrp="1" noChangeArrowheads="1"/>
          </p:cNvSpPr>
          <p:nvPr>
            <p:ph sz="half" idx="2"/>
          </p:nvPr>
        </p:nvSpPr>
        <p:spPr>
          <a:xfrm>
            <a:off x="346859" y="3162300"/>
            <a:ext cx="8763000" cy="1905000"/>
          </a:xfrm>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ormAutofit/>
          </a:bodyPr>
          <a:lstStyle/>
          <a:p>
            <a:pPr eaLnBrk="1" hangingPunct="1">
              <a:lnSpc>
                <a:spcPct val="90000"/>
              </a:lnSpc>
              <a:buFont typeface="Wingdings" pitchFamily="2" charset="2"/>
              <a:buNone/>
            </a:pPr>
            <a:r>
              <a:rPr lang="en-US" sz="2400" dirty="0" smtClean="0">
                <a:solidFill>
                  <a:srgbClr val="FFFF7D"/>
                </a:solidFill>
                <a:latin typeface="Tahoma" pitchFamily="34" charset="0"/>
                <a:ea typeface="Tahoma" pitchFamily="34" charset="0"/>
                <a:cs typeface="Tahoma" pitchFamily="34" charset="0"/>
              </a:rPr>
              <a:t>  09:00 a.m.   </a:t>
            </a:r>
            <a:r>
              <a:rPr lang="en-US" sz="2400" dirty="0" smtClean="0">
                <a:latin typeface="Tahoma" pitchFamily="34" charset="0"/>
                <a:ea typeface="Tahoma" pitchFamily="34" charset="0"/>
                <a:cs typeface="Tahoma" pitchFamily="34" charset="0"/>
              </a:rPr>
              <a:t>Youth Facilitators’ exposure to FG Activities		                         </a:t>
            </a:r>
          </a:p>
          <a:p>
            <a:pPr eaLnBrk="1" hangingPunct="1">
              <a:buFont typeface="Wingdings" pitchFamily="2" charset="2"/>
              <a:buNone/>
            </a:pPr>
            <a:endParaRPr lang="en-US" sz="2400" dirty="0" smtClean="0">
              <a:latin typeface="Tahoma" pitchFamily="34" charset="0"/>
              <a:ea typeface="Tahoma" pitchFamily="34" charset="0"/>
              <a:cs typeface="Tahoma" pitchFamily="34" charset="0"/>
            </a:endParaRPr>
          </a:p>
        </p:txBody>
      </p:sp>
      <p:sp>
        <p:nvSpPr>
          <p:cNvPr id="29" name="Footer Placeholder 4"/>
          <p:cNvSpPr>
            <a:spLocks noGrp="1"/>
          </p:cNvSpPr>
          <p:nvPr>
            <p:ph type="ftr" sz="quarter" idx="11"/>
          </p:nvPr>
        </p:nvSpPr>
        <p:spPr>
          <a:xfrm>
            <a:off x="53888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30" name="Slide Number Placeholder 5"/>
          <p:cNvSpPr>
            <a:spLocks noGrp="1"/>
          </p:cNvSpPr>
          <p:nvPr>
            <p:ph type="sldNum" sz="quarter" idx="12"/>
          </p:nvPr>
        </p:nvSpPr>
        <p:spPr>
          <a:xfrm>
            <a:off x="7924800" y="6172200"/>
            <a:ext cx="733864" cy="274320"/>
          </a:xfrm>
        </p:spPr>
        <p:txBody>
          <a:bodyPr/>
          <a:lstStyle/>
          <a:p>
            <a:pPr>
              <a:defRPr/>
            </a:pPr>
            <a:fld id="{C075B75F-A7AB-4052-B751-E037A2232DEE}" type="slidenum">
              <a:rPr lang="en-US">
                <a:solidFill>
                  <a:schemeClr val="tx1"/>
                </a:solidFill>
                <a:latin typeface="Tahoma" pitchFamily="34" charset="0"/>
                <a:ea typeface="Tahoma" pitchFamily="34" charset="0"/>
                <a:cs typeface="Tahoma" pitchFamily="34" charset="0"/>
              </a:rPr>
              <a:pPr>
                <a:defRPr/>
              </a:pPr>
              <a:t>115</a:t>
            </a:fld>
            <a:endParaRPr lang="en-US" dirty="0">
              <a:solidFill>
                <a:schemeClr val="tx1"/>
              </a:solidFill>
              <a:latin typeface="Tahoma" pitchFamily="34" charset="0"/>
              <a:ea typeface="Tahoma" pitchFamily="34" charset="0"/>
              <a:cs typeface="Tahoma" pitchFamily="34" charset="0"/>
            </a:endParaRPr>
          </a:p>
        </p:txBody>
      </p:sp>
      <p:grpSp>
        <p:nvGrpSpPr>
          <p:cNvPr id="98308" name="Group 6"/>
          <p:cNvGrpSpPr>
            <a:grpSpLocks/>
          </p:cNvGrpSpPr>
          <p:nvPr/>
        </p:nvGrpSpPr>
        <p:grpSpPr bwMode="auto">
          <a:xfrm flipH="1">
            <a:off x="6228914" y="488022"/>
            <a:ext cx="1878012" cy="2606291"/>
            <a:chOff x="-2016" y="1056"/>
            <a:chExt cx="1344" cy="2683"/>
          </a:xfrm>
        </p:grpSpPr>
        <p:sp>
          <p:nvSpPr>
            <p:cNvPr id="407559" name="Freeform 7"/>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07560" name="Freeform 8"/>
            <p:cNvSpPr>
              <a:spLocks/>
            </p:cNvSpPr>
            <p:nvPr/>
          </p:nvSpPr>
          <p:spPr bwMode="auto">
            <a:xfrm>
              <a:off x="-1673" y="2182"/>
              <a:ext cx="98" cy="122"/>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8316" name="Freeform 9"/>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317" name="Freeform 10"/>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318" name="Freeform 11"/>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319" name="Freeform 12"/>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320" name="Freeform 13"/>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321" name="Freeform 14"/>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322" name="Freeform 15"/>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323" name="Freeform 16"/>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324" name="Freeform 17"/>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325" name="Freeform 18"/>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326" name="Freeform 19"/>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327" name="Freeform 20"/>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328" name="Freeform 21"/>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329" name="Freeform 22"/>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07575" name="Rectangle 23"/>
          <p:cNvSpPr>
            <a:spLocks noChangeArrowheads="1"/>
          </p:cNvSpPr>
          <p:nvPr/>
        </p:nvSpPr>
        <p:spPr bwMode="auto">
          <a:xfrm>
            <a:off x="609600" y="4114800"/>
            <a:ext cx="9372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marL="342900" indent="-342900">
              <a:lnSpc>
                <a:spcPct val="90000"/>
              </a:lnSpc>
              <a:spcBef>
                <a:spcPct val="20000"/>
              </a:spcBef>
              <a:buClr>
                <a:srgbClr val="CCFF33"/>
              </a:buClr>
              <a:buFont typeface="Wingdings" pitchFamily="2" charset="2"/>
              <a:buNone/>
              <a:defRPr/>
            </a:pPr>
            <a:r>
              <a:rPr lang="en-US" dirty="0">
                <a:latin typeface="Tahoma" pitchFamily="34" charset="0"/>
                <a:ea typeface="Tahoma" pitchFamily="34" charset="0"/>
                <a:cs typeface="Tahoma" pitchFamily="34" charset="0"/>
              </a:rPr>
              <a:t>11:00 a.m.	Youth Facilitators Rehearsal for </a:t>
            </a:r>
            <a:r>
              <a:rPr lang="en-US" dirty="0" smtClean="0">
                <a:latin typeface="Tahoma" pitchFamily="34" charset="0"/>
                <a:ea typeface="Tahoma" pitchFamily="34" charset="0"/>
                <a:cs typeface="Tahoma" pitchFamily="34" charset="0"/>
              </a:rPr>
              <a:t>Conference</a:t>
            </a:r>
          </a:p>
          <a:p>
            <a:pPr marL="342900" indent="-342900">
              <a:lnSpc>
                <a:spcPct val="90000"/>
              </a:lnSpc>
              <a:spcBef>
                <a:spcPct val="20000"/>
              </a:spcBef>
              <a:buClr>
                <a:srgbClr val="CCFF33"/>
              </a:buClr>
              <a:buFont typeface="Wingdings" pitchFamily="2" charset="2"/>
              <a:buNone/>
              <a:defRPr/>
            </a:pPr>
            <a:r>
              <a:rPr lang="en-US" dirty="0" smtClean="0">
                <a:latin typeface="Tahoma" pitchFamily="34" charset="0"/>
                <a:ea typeface="Tahoma" pitchFamily="34" charset="0"/>
                <a:cs typeface="Tahoma" pitchFamily="34" charset="0"/>
              </a:rPr>
              <a:t>                    Introduction  </a:t>
            </a:r>
            <a:r>
              <a:rPr lang="en-US" dirty="0">
                <a:latin typeface="Tahoma" pitchFamily="34" charset="0"/>
                <a:ea typeface="Tahoma" pitchFamily="34" charset="0"/>
                <a:cs typeface="Tahoma" pitchFamily="34" charset="0"/>
              </a:rPr>
              <a:t>&amp; “What  is </a:t>
            </a:r>
            <a:r>
              <a:rPr lang="en-US" dirty="0">
                <a:solidFill>
                  <a:srgbClr val="FFFF7D"/>
                </a:solidFill>
                <a:latin typeface="Tahoma" pitchFamily="34" charset="0"/>
                <a:ea typeface="Tahoma" pitchFamily="34" charset="0"/>
                <a:cs typeface="Tahoma" pitchFamily="34" charset="0"/>
              </a:rPr>
              <a:t>Youth Alive</a:t>
            </a:r>
            <a:r>
              <a:rPr lang="en-US" dirty="0" smtClean="0">
                <a:latin typeface="Tahoma" pitchFamily="34" charset="0"/>
                <a:ea typeface="Tahoma" pitchFamily="34" charset="0"/>
                <a:cs typeface="Tahoma" pitchFamily="34" charset="0"/>
              </a:rPr>
              <a:t>?”</a:t>
            </a:r>
          </a:p>
          <a:p>
            <a:pPr marL="342900" indent="-342900">
              <a:lnSpc>
                <a:spcPct val="90000"/>
              </a:lnSpc>
              <a:spcBef>
                <a:spcPct val="20000"/>
              </a:spcBef>
              <a:buClr>
                <a:srgbClr val="CCFF33"/>
              </a:buClr>
              <a:buFont typeface="Wingdings" pitchFamily="2" charset="2"/>
              <a:buNone/>
              <a:defRPr/>
            </a:pPr>
            <a:endParaRPr lang="en-US" dirty="0">
              <a:latin typeface="Tahoma" pitchFamily="34" charset="0"/>
              <a:ea typeface="Tahoma" pitchFamily="34" charset="0"/>
              <a:cs typeface="Tahoma" pitchFamily="34" charset="0"/>
            </a:endParaRPr>
          </a:p>
          <a:p>
            <a:pPr marL="342900" indent="-342900">
              <a:lnSpc>
                <a:spcPct val="90000"/>
              </a:lnSpc>
              <a:spcBef>
                <a:spcPct val="20000"/>
              </a:spcBef>
              <a:buClr>
                <a:srgbClr val="CCFF33"/>
              </a:buClr>
              <a:buFont typeface="Wingdings" pitchFamily="2" charset="2"/>
              <a:buNone/>
              <a:defRPr/>
            </a:pPr>
            <a:r>
              <a:rPr lang="en-US" dirty="0">
                <a:latin typeface="Tahoma" pitchFamily="34" charset="0"/>
                <a:ea typeface="Tahoma" pitchFamily="34" charset="0"/>
                <a:cs typeface="Tahoma" pitchFamily="34" charset="0"/>
              </a:rPr>
              <a:t>12:30 p.m. 	Lunch	</a:t>
            </a:r>
          </a:p>
        </p:txBody>
      </p:sp>
      <p:sp>
        <p:nvSpPr>
          <p:cNvPr id="407576" name="Rectangle 24"/>
          <p:cNvSpPr>
            <a:spLocks noChangeArrowheads="1"/>
          </p:cNvSpPr>
          <p:nvPr/>
        </p:nvSpPr>
        <p:spPr bwMode="auto">
          <a:xfrm>
            <a:off x="533400" y="685800"/>
            <a:ext cx="2819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nchor="ctr"/>
          <a:lstStyle/>
          <a:p>
            <a:pPr>
              <a:defRPr/>
            </a:pPr>
            <a:r>
              <a:rPr lang="en-US" sz="4000" dirty="0">
                <a:solidFill>
                  <a:srgbClr val="FFFF7D"/>
                </a:solidFill>
                <a:latin typeface="Tahoma" pitchFamily="34" charset="0"/>
                <a:ea typeface="Tahoma" pitchFamily="34" charset="0"/>
                <a:cs typeface="Tahoma" pitchFamily="34" charset="0"/>
              </a:rPr>
              <a:t>Wednesday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6"/>
          <p:cNvSpPr>
            <a:spLocks noGrp="1" noChangeArrowheads="1"/>
          </p:cNvSpPr>
          <p:nvPr>
            <p:ph type="title"/>
          </p:nvPr>
        </p:nvSpPr>
        <p:spPr>
          <a:xfrm>
            <a:off x="125413" y="457200"/>
            <a:ext cx="7951788" cy="1981200"/>
          </a:xfrm>
        </p:spPr>
        <p:txBody>
          <a:bodyPr>
            <a:normAutofit/>
          </a:bodyPr>
          <a:lstStyle/>
          <a:p>
            <a:pPr algn="ctr" eaLnBrk="1" hangingPunct="1"/>
            <a:r>
              <a:rPr lang="en-US" sz="4000" b="0" dirty="0" smtClean="0">
                <a:solidFill>
                  <a:srgbClr val="FFFF7D"/>
                </a:solidFill>
                <a:latin typeface="Tahoma" pitchFamily="34" charset="0"/>
                <a:ea typeface="Tahoma" pitchFamily="34" charset="0"/>
                <a:cs typeface="Tahoma" pitchFamily="34" charset="0"/>
              </a:rPr>
              <a:t>Youth Alive </a:t>
            </a:r>
            <a:r>
              <a:rPr lang="en-US" sz="4000" b="0" dirty="0" smtClean="0">
                <a:solidFill>
                  <a:srgbClr val="EABCBC"/>
                </a:solidFill>
                <a:latin typeface="Tahoma" pitchFamily="34" charset="0"/>
                <a:ea typeface="Tahoma" pitchFamily="34" charset="0"/>
                <a:cs typeface="Tahoma" pitchFamily="34" charset="0"/>
              </a:rPr>
              <a:t>Congress </a:t>
            </a:r>
            <a:br>
              <a:rPr lang="en-US" sz="4000" b="0" dirty="0" smtClean="0">
                <a:solidFill>
                  <a:srgbClr val="EABCBC"/>
                </a:solidFill>
                <a:latin typeface="Tahoma" pitchFamily="34" charset="0"/>
                <a:ea typeface="Tahoma" pitchFamily="34" charset="0"/>
                <a:cs typeface="Tahoma" pitchFamily="34" charset="0"/>
              </a:rPr>
            </a:br>
            <a:r>
              <a:rPr lang="en-US" sz="4000" b="0" dirty="0" smtClean="0">
                <a:solidFill>
                  <a:srgbClr val="EABCBC"/>
                </a:solidFill>
                <a:latin typeface="Tahoma" pitchFamily="34" charset="0"/>
                <a:ea typeface="Tahoma" pitchFamily="34" charset="0"/>
                <a:cs typeface="Tahoma" pitchFamily="34" charset="0"/>
              </a:rPr>
              <a:t>at </a:t>
            </a:r>
            <a:br>
              <a:rPr lang="en-US" sz="4000" b="0" dirty="0" smtClean="0">
                <a:solidFill>
                  <a:srgbClr val="EABCBC"/>
                </a:solidFill>
                <a:latin typeface="Tahoma" pitchFamily="34" charset="0"/>
                <a:ea typeface="Tahoma" pitchFamily="34" charset="0"/>
                <a:cs typeface="Tahoma" pitchFamily="34" charset="0"/>
              </a:rPr>
            </a:br>
            <a:r>
              <a:rPr lang="en-US" sz="4000" b="0" dirty="0" smtClean="0">
                <a:solidFill>
                  <a:srgbClr val="EABCBC"/>
                </a:solidFill>
                <a:latin typeface="Tahoma" pitchFamily="34" charset="0"/>
                <a:ea typeface="Tahoma" pitchFamily="34" charset="0"/>
                <a:cs typeface="Tahoma" pitchFamily="34" charset="0"/>
              </a:rPr>
              <a:t>Local Educational Institution</a:t>
            </a:r>
          </a:p>
        </p:txBody>
      </p:sp>
      <p:sp>
        <p:nvSpPr>
          <p:cNvPr id="25" name="Footer Placeholder 2"/>
          <p:cNvSpPr>
            <a:spLocks noGrp="1"/>
          </p:cNvSpPr>
          <p:nvPr>
            <p:ph type="ftr" sz="quarter" idx="11"/>
          </p:nvPr>
        </p:nvSpPr>
        <p:spPr>
          <a:xfrm>
            <a:off x="5388882" y="60960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6" name="Slide Number Placeholder 3"/>
          <p:cNvSpPr>
            <a:spLocks noGrp="1"/>
          </p:cNvSpPr>
          <p:nvPr>
            <p:ph type="sldNum" sz="quarter" idx="12"/>
          </p:nvPr>
        </p:nvSpPr>
        <p:spPr>
          <a:xfrm>
            <a:off x="7924800" y="6096000"/>
            <a:ext cx="733864" cy="274320"/>
          </a:xfrm>
        </p:spPr>
        <p:txBody>
          <a:bodyPr/>
          <a:lstStyle/>
          <a:p>
            <a:pPr>
              <a:defRPr/>
            </a:pPr>
            <a:fld id="{43B654C6-1CE0-4571-9975-707FAC4AB5A7}" type="slidenum">
              <a:rPr lang="en-US">
                <a:solidFill>
                  <a:schemeClr val="tx1"/>
                </a:solidFill>
                <a:latin typeface="Tahoma" pitchFamily="34" charset="0"/>
                <a:ea typeface="Tahoma" pitchFamily="34" charset="0"/>
                <a:cs typeface="Tahoma" pitchFamily="34" charset="0"/>
              </a:rPr>
              <a:pPr>
                <a:defRPr/>
              </a:pPr>
              <a:t>116</a:t>
            </a:fld>
            <a:endParaRPr lang="en-US" dirty="0">
              <a:solidFill>
                <a:schemeClr val="tx1"/>
              </a:solidFill>
              <a:latin typeface="Tahoma" pitchFamily="34" charset="0"/>
              <a:ea typeface="Tahoma" pitchFamily="34" charset="0"/>
              <a:cs typeface="Tahoma" pitchFamily="34" charset="0"/>
            </a:endParaRPr>
          </a:p>
        </p:txBody>
      </p:sp>
      <p:grpSp>
        <p:nvGrpSpPr>
          <p:cNvPr id="99333" name="Group 7"/>
          <p:cNvGrpSpPr>
            <a:grpSpLocks/>
          </p:cNvGrpSpPr>
          <p:nvPr/>
        </p:nvGrpSpPr>
        <p:grpSpPr bwMode="auto">
          <a:xfrm flipH="1">
            <a:off x="6503988" y="506009"/>
            <a:ext cx="2320925" cy="2836498"/>
            <a:chOff x="-2016" y="1056"/>
            <a:chExt cx="1344" cy="2683"/>
          </a:xfrm>
        </p:grpSpPr>
        <p:sp>
          <p:nvSpPr>
            <p:cNvPr id="462856" name="Freeform 8"/>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62857" name="Freeform 9"/>
            <p:cNvSpPr>
              <a:spLocks/>
            </p:cNvSpPr>
            <p:nvPr/>
          </p:nvSpPr>
          <p:spPr bwMode="auto">
            <a:xfrm>
              <a:off x="-1673" y="2182"/>
              <a:ext cx="98"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9337" name="Freeform 10"/>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38" name="Freeform 11"/>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39" name="Freeform 12"/>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40" name="Freeform 13"/>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41" name="Freeform 14"/>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42" name="Freeform 15"/>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43" name="Freeform 16"/>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44" name="Freeform 17"/>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45" name="Freeform 18"/>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46" name="Freeform 19"/>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47" name="Freeform 20"/>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48" name="Freeform 21"/>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49" name="Freeform 22"/>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50" name="Freeform 23"/>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99334" name="Picture 24"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634" y="2743201"/>
            <a:ext cx="5782767" cy="316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ooter Placeholder 1"/>
          <p:cNvSpPr>
            <a:spLocks noGrp="1"/>
          </p:cNvSpPr>
          <p:nvPr>
            <p:ph type="ftr" sz="quarter" idx="11"/>
          </p:nvPr>
        </p:nvSpPr>
        <p:spPr>
          <a:xfrm>
            <a:off x="53126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7" name="Slide Number Placeholder 2"/>
          <p:cNvSpPr>
            <a:spLocks noGrp="1"/>
          </p:cNvSpPr>
          <p:nvPr>
            <p:ph type="sldNum" sz="quarter" idx="12"/>
          </p:nvPr>
        </p:nvSpPr>
        <p:spPr>
          <a:xfrm>
            <a:off x="7924800" y="6172200"/>
            <a:ext cx="733864" cy="274320"/>
          </a:xfrm>
        </p:spPr>
        <p:txBody>
          <a:bodyPr/>
          <a:lstStyle/>
          <a:p>
            <a:pPr>
              <a:defRPr/>
            </a:pPr>
            <a:fld id="{6AA60CD9-C605-42E1-9EAF-9C5E64AD6CD4}" type="slidenum">
              <a:rPr lang="en-US">
                <a:solidFill>
                  <a:schemeClr val="tx1"/>
                </a:solidFill>
                <a:latin typeface="Tahoma" pitchFamily="34" charset="0"/>
                <a:ea typeface="Tahoma" pitchFamily="34" charset="0"/>
                <a:cs typeface="Tahoma" pitchFamily="34" charset="0"/>
              </a:rPr>
              <a:pPr>
                <a:defRPr/>
              </a:pPr>
              <a:t>117</a:t>
            </a:fld>
            <a:endParaRPr lang="en-US" dirty="0">
              <a:solidFill>
                <a:schemeClr val="tx1"/>
              </a:solidFill>
              <a:latin typeface="Tahoma" pitchFamily="34" charset="0"/>
              <a:ea typeface="Tahoma" pitchFamily="34" charset="0"/>
              <a:cs typeface="Tahoma" pitchFamily="34" charset="0"/>
            </a:endParaRPr>
          </a:p>
        </p:txBody>
      </p:sp>
      <p:grpSp>
        <p:nvGrpSpPr>
          <p:cNvPr id="100356" name="Group 6"/>
          <p:cNvGrpSpPr>
            <a:grpSpLocks/>
          </p:cNvGrpSpPr>
          <p:nvPr/>
        </p:nvGrpSpPr>
        <p:grpSpPr bwMode="auto">
          <a:xfrm flipH="1">
            <a:off x="6487886" y="609600"/>
            <a:ext cx="2057855" cy="2581570"/>
            <a:chOff x="-2016" y="1056"/>
            <a:chExt cx="1344" cy="2683"/>
          </a:xfrm>
        </p:grpSpPr>
        <p:sp>
          <p:nvSpPr>
            <p:cNvPr id="409607" name="Freeform 7"/>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09608" name="Freeform 8"/>
            <p:cNvSpPr>
              <a:spLocks/>
            </p:cNvSpPr>
            <p:nvPr/>
          </p:nvSpPr>
          <p:spPr bwMode="auto">
            <a:xfrm>
              <a:off x="-1673" y="2182"/>
              <a:ext cx="98" cy="122"/>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0361" name="Freeform 9"/>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362" name="Freeform 10"/>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363" name="Freeform 11"/>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364" name="Freeform 12"/>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365" name="Freeform 13"/>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366" name="Freeform 14"/>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367" name="Freeform 15"/>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368" name="Freeform 16"/>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369" name="Freeform 17"/>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370" name="Freeform 18"/>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371" name="Freeform 19"/>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372" name="Freeform 20"/>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373" name="Freeform 21"/>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374" name="Freeform 22"/>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09623" name="Rectangle 23"/>
          <p:cNvSpPr>
            <a:spLocks noChangeArrowheads="1"/>
          </p:cNvSpPr>
          <p:nvPr/>
        </p:nvSpPr>
        <p:spPr bwMode="auto">
          <a:xfrm>
            <a:off x="644525" y="882893"/>
            <a:ext cx="38512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nchor="ctr"/>
          <a:lstStyle/>
          <a:p>
            <a:pPr>
              <a:defRPr/>
            </a:pPr>
            <a:r>
              <a:rPr lang="en-US" sz="4000" dirty="0">
                <a:solidFill>
                  <a:srgbClr val="FFFF7D"/>
                </a:solidFill>
                <a:latin typeface="Tahoma" pitchFamily="34" charset="0"/>
                <a:ea typeface="Tahoma" pitchFamily="34" charset="0"/>
                <a:cs typeface="Tahoma" pitchFamily="34" charset="0"/>
              </a:rPr>
              <a:t>Wednesday </a:t>
            </a:r>
          </a:p>
        </p:txBody>
      </p:sp>
      <p:sp>
        <p:nvSpPr>
          <p:cNvPr id="409625" name="Rectangle 25"/>
          <p:cNvSpPr>
            <a:spLocks noChangeArrowheads="1"/>
          </p:cNvSpPr>
          <p:nvPr/>
        </p:nvSpPr>
        <p:spPr bwMode="auto">
          <a:xfrm>
            <a:off x="685800" y="2320926"/>
            <a:ext cx="6051559" cy="377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08:00 a.m.		Registration </a:t>
            </a:r>
            <a:r>
              <a:rPr lang="en-US" sz="2800" dirty="0" smtClean="0">
                <a:latin typeface="Tahoma" pitchFamily="34" charset="0"/>
                <a:ea typeface="Tahoma" pitchFamily="34" charset="0"/>
                <a:cs typeface="Tahoma" pitchFamily="34" charset="0"/>
              </a:rPr>
              <a:t>for</a:t>
            </a:r>
            <a:endParaRPr lang="en-US" sz="2800" dirty="0">
              <a:latin typeface="Tahoma" pitchFamily="34" charset="0"/>
              <a:ea typeface="Tahoma" pitchFamily="34" charset="0"/>
              <a:cs typeface="Tahoma" pitchFamily="34" charset="0"/>
            </a:endParaRP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				Participants</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				(Age 14-30 years)</a:t>
            </a:r>
          </a:p>
          <a:p>
            <a:pPr marL="342900" indent="-342900">
              <a:lnSpc>
                <a:spcPct val="90000"/>
              </a:lnSpc>
              <a:spcBef>
                <a:spcPct val="20000"/>
              </a:spcBef>
              <a:buClr>
                <a:srgbClr val="CCFF33"/>
              </a:buClr>
              <a:buFont typeface="Wingdings" pitchFamily="2" charset="2"/>
              <a:buNone/>
              <a:defRPr/>
            </a:pPr>
            <a:endParaRPr lang="en-US" sz="2800" dirty="0">
              <a:latin typeface="Tahoma" pitchFamily="34" charset="0"/>
              <a:ea typeface="Tahoma" pitchFamily="34" charset="0"/>
              <a:cs typeface="Tahoma" pitchFamily="34" charset="0"/>
            </a:endParaRP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12:30 p.m.		Lunch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1"/>
          <p:cNvSpPr>
            <a:spLocks noGrp="1"/>
          </p:cNvSpPr>
          <p:nvPr>
            <p:ph type="ftr" sz="quarter" idx="11"/>
          </p:nvPr>
        </p:nvSpPr>
        <p:spPr>
          <a:xfrm>
            <a:off x="53888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6" name="Slide Number Placeholder 2"/>
          <p:cNvSpPr>
            <a:spLocks noGrp="1"/>
          </p:cNvSpPr>
          <p:nvPr>
            <p:ph type="sldNum" sz="quarter" idx="12"/>
          </p:nvPr>
        </p:nvSpPr>
        <p:spPr>
          <a:xfrm>
            <a:off x="7924800" y="6172200"/>
            <a:ext cx="733864" cy="274320"/>
          </a:xfrm>
        </p:spPr>
        <p:txBody>
          <a:bodyPr/>
          <a:lstStyle/>
          <a:p>
            <a:pPr>
              <a:defRPr/>
            </a:pPr>
            <a:fld id="{E4D851C6-9F4F-49E7-B226-3632A7EB986D}" type="slidenum">
              <a:rPr lang="en-US">
                <a:solidFill>
                  <a:schemeClr val="tx1"/>
                </a:solidFill>
                <a:latin typeface="Tahoma" pitchFamily="34" charset="0"/>
                <a:ea typeface="Tahoma" pitchFamily="34" charset="0"/>
                <a:cs typeface="Tahoma" pitchFamily="34" charset="0"/>
              </a:rPr>
              <a:pPr>
                <a:defRPr/>
              </a:pPr>
              <a:t>118</a:t>
            </a:fld>
            <a:endParaRPr lang="en-US" dirty="0">
              <a:solidFill>
                <a:schemeClr val="tx1"/>
              </a:solidFill>
              <a:latin typeface="Tahoma" pitchFamily="34" charset="0"/>
              <a:ea typeface="Tahoma" pitchFamily="34" charset="0"/>
              <a:cs typeface="Tahoma" pitchFamily="34" charset="0"/>
            </a:endParaRPr>
          </a:p>
        </p:txBody>
      </p:sp>
      <p:grpSp>
        <p:nvGrpSpPr>
          <p:cNvPr id="101380" name="Group 5"/>
          <p:cNvGrpSpPr>
            <a:grpSpLocks/>
          </p:cNvGrpSpPr>
          <p:nvPr/>
        </p:nvGrpSpPr>
        <p:grpSpPr bwMode="auto">
          <a:xfrm flipH="1">
            <a:off x="6300918" y="434855"/>
            <a:ext cx="2294959" cy="2550527"/>
            <a:chOff x="-2016" y="1056"/>
            <a:chExt cx="1344" cy="2683"/>
          </a:xfrm>
        </p:grpSpPr>
        <p:sp>
          <p:nvSpPr>
            <p:cNvPr id="410630" name="Freeform 6"/>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10631" name="Freeform 7"/>
            <p:cNvSpPr>
              <a:spLocks/>
            </p:cNvSpPr>
            <p:nvPr/>
          </p:nvSpPr>
          <p:spPr bwMode="auto">
            <a:xfrm>
              <a:off x="-1673" y="2182"/>
              <a:ext cx="98" cy="122"/>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1385" name="Freeform 8"/>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386" name="Freeform 9"/>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387" name="Freeform 10"/>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388" name="Freeform 11"/>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389" name="Freeform 12"/>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390" name="Freeform 13"/>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391" name="Freeform 14"/>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392" name="Freeform 15"/>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393" name="Freeform 16"/>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394" name="Freeform 17"/>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395" name="Freeform 18"/>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396" name="Freeform 19"/>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397" name="Freeform 20"/>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398" name="Freeform 21"/>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0646" name="Rectangle 22"/>
          <p:cNvSpPr>
            <a:spLocks noChangeArrowheads="1"/>
          </p:cNvSpPr>
          <p:nvPr/>
        </p:nvSpPr>
        <p:spPr bwMode="auto">
          <a:xfrm>
            <a:off x="457200" y="2286000"/>
            <a:ext cx="8610600" cy="412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02:00 p.m.	</a:t>
            </a:r>
            <a:r>
              <a:rPr lang="en-US" sz="2800" dirty="0" smtClean="0">
                <a:latin typeface="Tahoma" pitchFamily="34" charset="0"/>
                <a:ea typeface="Tahoma" pitchFamily="34" charset="0"/>
                <a:cs typeface="Tahoma" pitchFamily="34" charset="0"/>
              </a:rPr>
              <a:t> Welcome</a:t>
            </a:r>
            <a:r>
              <a:rPr lang="en-US" sz="2800" dirty="0">
                <a:latin typeface="Tahoma" pitchFamily="34" charset="0"/>
                <a:ea typeface="Tahoma" pitchFamily="34" charset="0"/>
                <a:cs typeface="Tahoma" pitchFamily="34" charset="0"/>
              </a:rPr>
              <a:t>! Inspirational Thought</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			</a:t>
            </a:r>
            <a:r>
              <a:rPr lang="en-US" sz="2800" dirty="0" smtClean="0">
                <a:latin typeface="Tahoma" pitchFamily="34" charset="0"/>
                <a:ea typeface="Tahoma" pitchFamily="34" charset="0"/>
                <a:cs typeface="Tahoma" pitchFamily="34" charset="0"/>
              </a:rPr>
              <a:t> Youth </a:t>
            </a:r>
            <a:r>
              <a:rPr lang="en-US" sz="2800" dirty="0">
                <a:latin typeface="Tahoma" pitchFamily="34" charset="0"/>
                <a:ea typeface="Tahoma" pitchFamily="34" charset="0"/>
                <a:cs typeface="Tahoma" pitchFamily="34" charset="0"/>
              </a:rPr>
              <a:t>Alive Facilitators Introductions</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02:30 p.m.	</a:t>
            </a:r>
            <a:r>
              <a:rPr lang="en-US" sz="2800" dirty="0" smtClean="0">
                <a:latin typeface="Tahoma" pitchFamily="34" charset="0"/>
                <a:ea typeface="Tahoma" pitchFamily="34" charset="0"/>
                <a:cs typeface="Tahoma" pitchFamily="34" charset="0"/>
              </a:rPr>
              <a:t> Opening </a:t>
            </a:r>
            <a:r>
              <a:rPr lang="en-US" sz="2800" dirty="0">
                <a:latin typeface="Tahoma" pitchFamily="34" charset="0"/>
                <a:ea typeface="Tahoma" pitchFamily="34" charset="0"/>
                <a:cs typeface="Tahoma" pitchFamily="34" charset="0"/>
              </a:rPr>
              <a:t>Spectacular</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03:00 p.m.	</a:t>
            </a:r>
            <a:r>
              <a:rPr lang="en-US" sz="2800" dirty="0" smtClean="0">
                <a:latin typeface="Tahoma" pitchFamily="34" charset="0"/>
                <a:ea typeface="Tahoma" pitchFamily="34" charset="0"/>
                <a:cs typeface="Tahoma" pitchFamily="34" charset="0"/>
              </a:rPr>
              <a:t> Get </a:t>
            </a:r>
            <a:r>
              <a:rPr lang="en-US" sz="2800" dirty="0">
                <a:latin typeface="Tahoma" pitchFamily="34" charset="0"/>
                <a:ea typeface="Tahoma" pitchFamily="34" charset="0"/>
                <a:cs typeface="Tahoma" pitchFamily="34" charset="0"/>
              </a:rPr>
              <a:t>Acquainted Games</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04:00 p.m.	</a:t>
            </a:r>
            <a:r>
              <a:rPr lang="en-US" sz="2800" dirty="0" smtClean="0">
                <a:latin typeface="Tahoma" pitchFamily="34" charset="0"/>
                <a:ea typeface="Tahoma" pitchFamily="34" charset="0"/>
                <a:cs typeface="Tahoma" pitchFamily="34" charset="0"/>
              </a:rPr>
              <a:t> Friendship </a:t>
            </a:r>
            <a:r>
              <a:rPr lang="en-US" sz="2800" dirty="0">
                <a:latin typeface="Tahoma" pitchFamily="34" charset="0"/>
                <a:ea typeface="Tahoma" pitchFamily="34" charset="0"/>
                <a:cs typeface="Tahoma" pitchFamily="34" charset="0"/>
              </a:rPr>
              <a:t>Group Session #1</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05:00 p.m.	</a:t>
            </a:r>
            <a:r>
              <a:rPr lang="en-US" sz="2800" dirty="0" smtClean="0">
                <a:latin typeface="Tahoma" pitchFamily="34" charset="0"/>
                <a:ea typeface="Tahoma" pitchFamily="34" charset="0"/>
                <a:cs typeface="Tahoma" pitchFamily="34" charset="0"/>
              </a:rPr>
              <a:t> </a:t>
            </a:r>
            <a:r>
              <a:rPr lang="en-US" sz="2800" dirty="0" smtClean="0">
                <a:solidFill>
                  <a:srgbClr val="FFFF7D"/>
                </a:solidFill>
                <a:latin typeface="Tahoma" pitchFamily="34" charset="0"/>
                <a:ea typeface="Tahoma" pitchFamily="34" charset="0"/>
                <a:cs typeface="Tahoma" pitchFamily="34" charset="0"/>
              </a:rPr>
              <a:t>“</a:t>
            </a:r>
            <a:r>
              <a:rPr lang="en-US" sz="2800" dirty="0">
                <a:solidFill>
                  <a:srgbClr val="FFFF7D"/>
                </a:solidFill>
                <a:latin typeface="Tahoma" pitchFamily="34" charset="0"/>
                <a:ea typeface="Tahoma" pitchFamily="34" charset="0"/>
                <a:cs typeface="Tahoma" pitchFamily="34" charset="0"/>
              </a:rPr>
              <a:t>Honor, Dignity, and Respect”</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05:15 p.m. </a:t>
            </a:r>
            <a:r>
              <a:rPr lang="en-US" sz="2800" dirty="0" smtClean="0">
                <a:latin typeface="Tahoma" pitchFamily="34" charset="0"/>
                <a:ea typeface="Tahoma" pitchFamily="34" charset="0"/>
                <a:cs typeface="Tahoma" pitchFamily="34" charset="0"/>
              </a:rPr>
              <a:t> “</a:t>
            </a:r>
            <a:r>
              <a:rPr lang="en-US" sz="2800" dirty="0">
                <a:latin typeface="Tahoma" pitchFamily="34" charset="0"/>
                <a:ea typeface="Tahoma" pitchFamily="34" charset="0"/>
                <a:cs typeface="Tahoma" pitchFamily="34" charset="0"/>
              </a:rPr>
              <a:t>What is </a:t>
            </a:r>
            <a:r>
              <a:rPr lang="en-US" sz="2800" dirty="0">
                <a:solidFill>
                  <a:srgbClr val="FFFF7D"/>
                </a:solidFill>
                <a:latin typeface="Tahoma" pitchFamily="34" charset="0"/>
                <a:ea typeface="Tahoma" pitchFamily="34" charset="0"/>
                <a:cs typeface="Tahoma" pitchFamily="34" charset="0"/>
              </a:rPr>
              <a:t>Youth Alive</a:t>
            </a:r>
            <a:r>
              <a:rPr lang="en-US" sz="2800" dirty="0">
                <a:latin typeface="Tahoma" pitchFamily="34" charset="0"/>
                <a:ea typeface="Tahoma" pitchFamily="34" charset="0"/>
                <a:cs typeface="Tahoma" pitchFamily="34" charset="0"/>
              </a:rPr>
              <a:t>?”	</a:t>
            </a:r>
          </a:p>
        </p:txBody>
      </p:sp>
      <p:sp>
        <p:nvSpPr>
          <p:cNvPr id="410647" name="Rectangle 23"/>
          <p:cNvSpPr>
            <a:spLocks noChangeArrowheads="1"/>
          </p:cNvSpPr>
          <p:nvPr/>
        </p:nvSpPr>
        <p:spPr bwMode="auto">
          <a:xfrm>
            <a:off x="492125" y="685800"/>
            <a:ext cx="36988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nchor="ctr"/>
          <a:lstStyle/>
          <a:p>
            <a:pPr>
              <a:defRPr/>
            </a:pPr>
            <a:r>
              <a:rPr lang="en-US" sz="4000" dirty="0">
                <a:solidFill>
                  <a:srgbClr val="FFFF7D"/>
                </a:solidFill>
                <a:latin typeface="Tahoma" pitchFamily="34" charset="0"/>
                <a:ea typeface="Tahoma" pitchFamily="34" charset="0"/>
                <a:cs typeface="Tahoma" pitchFamily="34" charset="0"/>
              </a:rPr>
              <a:t>Wednesday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1"/>
          <p:cNvSpPr>
            <a:spLocks noGrp="1"/>
          </p:cNvSpPr>
          <p:nvPr>
            <p:ph type="ftr" sz="quarter" idx="11"/>
          </p:nvPr>
        </p:nvSpPr>
        <p:spPr>
          <a:xfrm>
            <a:off x="5312682" y="60960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6" name="Slide Number Placeholder 2"/>
          <p:cNvSpPr>
            <a:spLocks noGrp="1"/>
          </p:cNvSpPr>
          <p:nvPr>
            <p:ph type="sldNum" sz="quarter" idx="12"/>
          </p:nvPr>
        </p:nvSpPr>
        <p:spPr>
          <a:xfrm>
            <a:off x="7848600" y="6096000"/>
            <a:ext cx="733864" cy="274320"/>
          </a:xfrm>
        </p:spPr>
        <p:txBody>
          <a:bodyPr/>
          <a:lstStyle/>
          <a:p>
            <a:pPr>
              <a:defRPr/>
            </a:pPr>
            <a:fld id="{F721F5E0-7D67-455A-8CF3-D14E44E8B2F3}" type="slidenum">
              <a:rPr lang="en-US">
                <a:solidFill>
                  <a:schemeClr val="tx1"/>
                </a:solidFill>
                <a:latin typeface="Tahoma" pitchFamily="34" charset="0"/>
                <a:ea typeface="Tahoma" pitchFamily="34" charset="0"/>
                <a:cs typeface="Tahoma" pitchFamily="34" charset="0"/>
              </a:rPr>
              <a:pPr>
                <a:defRPr/>
              </a:pPr>
              <a:t>119</a:t>
            </a:fld>
            <a:endParaRPr lang="en-US" dirty="0">
              <a:solidFill>
                <a:schemeClr val="tx1"/>
              </a:solidFill>
              <a:latin typeface="Tahoma" pitchFamily="34" charset="0"/>
              <a:ea typeface="Tahoma" pitchFamily="34" charset="0"/>
              <a:cs typeface="Tahoma" pitchFamily="34" charset="0"/>
            </a:endParaRPr>
          </a:p>
        </p:txBody>
      </p:sp>
      <p:grpSp>
        <p:nvGrpSpPr>
          <p:cNvPr id="102404" name="Group 5"/>
          <p:cNvGrpSpPr>
            <a:grpSpLocks/>
          </p:cNvGrpSpPr>
          <p:nvPr/>
        </p:nvGrpSpPr>
        <p:grpSpPr bwMode="auto">
          <a:xfrm flipH="1">
            <a:off x="6010458" y="529840"/>
            <a:ext cx="2481660" cy="2899160"/>
            <a:chOff x="-2016" y="1056"/>
            <a:chExt cx="1344" cy="2683"/>
          </a:xfrm>
        </p:grpSpPr>
        <p:sp>
          <p:nvSpPr>
            <p:cNvPr id="411654" name="Freeform 6"/>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ahoma" pitchFamily="34" charset="0"/>
                <a:ea typeface="Tahoma" pitchFamily="34" charset="0"/>
                <a:cs typeface="Tahoma" pitchFamily="34" charset="0"/>
              </a:endParaRPr>
            </a:p>
          </p:txBody>
        </p:sp>
        <p:sp>
          <p:nvSpPr>
            <p:cNvPr id="411655" name="Freeform 7"/>
            <p:cNvSpPr>
              <a:spLocks/>
            </p:cNvSpPr>
            <p:nvPr/>
          </p:nvSpPr>
          <p:spPr bwMode="auto">
            <a:xfrm>
              <a:off x="-1673" y="2182"/>
              <a:ext cx="98" cy="122"/>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ahoma" pitchFamily="34" charset="0"/>
                <a:ea typeface="Tahoma" pitchFamily="34" charset="0"/>
                <a:cs typeface="Tahoma" pitchFamily="34" charset="0"/>
              </a:endParaRPr>
            </a:p>
          </p:txBody>
        </p:sp>
        <p:sp>
          <p:nvSpPr>
            <p:cNvPr id="102409" name="Freeform 8"/>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2410" name="Freeform 9"/>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2411" name="Freeform 10"/>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2412" name="Freeform 11"/>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2413" name="Freeform 12"/>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2414" name="Freeform 13"/>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2415" name="Freeform 14"/>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2416" name="Freeform 15"/>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2417" name="Freeform 16"/>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2418" name="Freeform 17"/>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2419" name="Freeform 18"/>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2420" name="Freeform 19"/>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2421" name="Freeform 20"/>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2422" name="Freeform 21"/>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grpSp>
      <p:sp>
        <p:nvSpPr>
          <p:cNvPr id="411670" name="Rectangle 22"/>
          <p:cNvSpPr>
            <a:spLocks noChangeArrowheads="1"/>
          </p:cNvSpPr>
          <p:nvPr/>
        </p:nvSpPr>
        <p:spPr bwMode="auto">
          <a:xfrm>
            <a:off x="533400" y="2425701"/>
            <a:ext cx="8610600" cy="298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06:00 p.m.		Supper</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07:00 p.m.		Musical Concert</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08:00 p.m.		Personal Time</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				Colored Clustered Group </a:t>
            </a:r>
            <a:r>
              <a:rPr lang="en-US" sz="2800" dirty="0" smtClean="0">
                <a:latin typeface="Tahoma" pitchFamily="34" charset="0"/>
                <a:ea typeface="Tahoma" pitchFamily="34" charset="0"/>
                <a:cs typeface="Tahoma" pitchFamily="34" charset="0"/>
              </a:rPr>
              <a:t>Briefing</a:t>
            </a:r>
          </a:p>
          <a:p>
            <a:pPr marL="342900" indent="-342900">
              <a:lnSpc>
                <a:spcPct val="90000"/>
              </a:lnSpc>
              <a:spcBef>
                <a:spcPct val="20000"/>
              </a:spcBef>
              <a:buClr>
                <a:srgbClr val="CCFF33"/>
              </a:buClr>
              <a:buFont typeface="Wingdings" pitchFamily="2" charset="2"/>
              <a:buNone/>
              <a:defRPr/>
            </a:pPr>
            <a:endParaRPr lang="en-US" sz="2800" dirty="0">
              <a:latin typeface="Tahoma" pitchFamily="34" charset="0"/>
              <a:ea typeface="Tahoma" pitchFamily="34" charset="0"/>
              <a:cs typeface="Tahoma" pitchFamily="34" charset="0"/>
            </a:endParaRP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08:30 p.m.		Rest Well	</a:t>
            </a:r>
          </a:p>
        </p:txBody>
      </p:sp>
      <p:sp>
        <p:nvSpPr>
          <p:cNvPr id="411671" name="Rectangle 23"/>
          <p:cNvSpPr>
            <a:spLocks noChangeArrowheads="1"/>
          </p:cNvSpPr>
          <p:nvPr/>
        </p:nvSpPr>
        <p:spPr bwMode="auto">
          <a:xfrm>
            <a:off x="609601" y="609600"/>
            <a:ext cx="35464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nchor="ctr"/>
          <a:lstStyle/>
          <a:p>
            <a:pPr>
              <a:defRPr/>
            </a:pPr>
            <a:r>
              <a:rPr lang="en-US" sz="4000" dirty="0">
                <a:solidFill>
                  <a:srgbClr val="FFFF7D"/>
                </a:solidFill>
                <a:latin typeface="Tahoma" pitchFamily="34" charset="0"/>
                <a:ea typeface="Tahoma" pitchFamily="34" charset="0"/>
                <a:cs typeface="Tahoma" pitchFamily="34" charset="0"/>
              </a:rPr>
              <a:t>Wednesday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a:xfrm>
            <a:off x="762000" y="533401"/>
            <a:ext cx="7620000" cy="1431925"/>
          </a:xfrm>
        </p:spPr>
        <p:txBody>
          <a:bodyPr>
            <a:normAutofit fontScale="90000"/>
          </a:bodyPr>
          <a:lstStyle/>
          <a:p>
            <a:pPr algn="ctr" eaLnBrk="1" hangingPunct="1"/>
            <a:r>
              <a:rPr lang="en-US" sz="4400" b="0" dirty="0" smtClean="0">
                <a:solidFill>
                  <a:schemeClr val="tx1"/>
                </a:solidFill>
                <a:latin typeface="Tahoma" pitchFamily="34" charset="0"/>
                <a:ea typeface="Tahoma" pitchFamily="34" charset="0"/>
                <a:cs typeface="Tahoma" pitchFamily="34" charset="0"/>
              </a:rPr>
              <a:t>What</a:t>
            </a:r>
            <a:r>
              <a:rPr lang="en-US" b="0" dirty="0" smtClean="0">
                <a:solidFill>
                  <a:schemeClr val="tx1"/>
                </a:solidFill>
                <a:latin typeface="Tahoma" pitchFamily="34" charset="0"/>
                <a:ea typeface="Tahoma" pitchFamily="34" charset="0"/>
                <a:cs typeface="Tahoma" pitchFamily="34" charset="0"/>
              </a:rPr>
              <a:t> a devastating impact the use of drugs has!</a:t>
            </a:r>
          </a:p>
        </p:txBody>
      </p:sp>
      <p:sp>
        <p:nvSpPr>
          <p:cNvPr id="4" name="Footer Placeholder 3"/>
          <p:cNvSpPr>
            <a:spLocks noGrp="1"/>
          </p:cNvSpPr>
          <p:nvPr>
            <p:ph type="ftr" sz="quarter" idx="11"/>
          </p:nvPr>
        </p:nvSpPr>
        <p:spPr>
          <a:xfrm>
            <a:off x="561748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5" name="Slide Number Placeholder 4"/>
          <p:cNvSpPr>
            <a:spLocks noGrp="1"/>
          </p:cNvSpPr>
          <p:nvPr>
            <p:ph type="sldNum" sz="quarter" idx="12"/>
          </p:nvPr>
        </p:nvSpPr>
        <p:spPr>
          <a:xfrm>
            <a:off x="8077200" y="6172200"/>
            <a:ext cx="733864" cy="274320"/>
          </a:xfrm>
        </p:spPr>
        <p:txBody>
          <a:bodyPr/>
          <a:lstStyle/>
          <a:p>
            <a:pPr>
              <a:defRPr/>
            </a:pPr>
            <a:fld id="{A669F39E-A15B-42C7-9097-903D1FBA4DC1}" type="slidenum">
              <a:rPr lang="en-US"/>
              <a:pPr>
                <a:defRPr/>
              </a:pPr>
              <a:t>12</a:t>
            </a:fld>
            <a:endParaRPr lang="en-US" dirty="0"/>
          </a:p>
        </p:txBody>
      </p:sp>
      <p:pic>
        <p:nvPicPr>
          <p:cNvPr id="164867" name="Picture 3" descr="C:\Users\thomasn\Downloads\87776335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73" t="35436" r="8366"/>
          <a:stretch/>
        </p:blipFill>
        <p:spPr bwMode="auto">
          <a:xfrm>
            <a:off x="1143000" y="2209800"/>
            <a:ext cx="6909059" cy="36885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ooter Placeholder 1"/>
          <p:cNvSpPr>
            <a:spLocks noGrp="1"/>
          </p:cNvSpPr>
          <p:nvPr>
            <p:ph type="ftr" sz="quarter" idx="11"/>
          </p:nvPr>
        </p:nvSpPr>
        <p:spPr>
          <a:xfrm>
            <a:off x="5312682" y="612648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7" name="Slide Number Placeholder 2"/>
          <p:cNvSpPr>
            <a:spLocks noGrp="1"/>
          </p:cNvSpPr>
          <p:nvPr>
            <p:ph type="sldNum" sz="quarter" idx="12"/>
          </p:nvPr>
        </p:nvSpPr>
        <p:spPr>
          <a:xfrm>
            <a:off x="7848600" y="6126480"/>
            <a:ext cx="733864" cy="274320"/>
          </a:xfrm>
        </p:spPr>
        <p:txBody>
          <a:bodyPr/>
          <a:lstStyle/>
          <a:p>
            <a:pPr>
              <a:defRPr/>
            </a:pPr>
            <a:fld id="{0C2759E3-D6A2-45BC-8ABC-39A0BB19BD2E}" type="slidenum">
              <a:rPr lang="en-US">
                <a:solidFill>
                  <a:schemeClr val="tx1"/>
                </a:solidFill>
                <a:latin typeface="Tahoma" pitchFamily="34" charset="0"/>
                <a:ea typeface="Tahoma" pitchFamily="34" charset="0"/>
                <a:cs typeface="Tahoma" pitchFamily="34" charset="0"/>
              </a:rPr>
              <a:pPr>
                <a:defRPr/>
              </a:pPr>
              <a:t>120</a:t>
            </a:fld>
            <a:endParaRPr lang="en-US" dirty="0">
              <a:solidFill>
                <a:schemeClr val="tx1"/>
              </a:solidFill>
              <a:latin typeface="Tahoma" pitchFamily="34" charset="0"/>
              <a:ea typeface="Tahoma" pitchFamily="34" charset="0"/>
              <a:cs typeface="Tahoma" pitchFamily="34" charset="0"/>
            </a:endParaRPr>
          </a:p>
        </p:txBody>
      </p:sp>
      <p:grpSp>
        <p:nvGrpSpPr>
          <p:cNvPr id="103428" name="Group 6"/>
          <p:cNvGrpSpPr>
            <a:grpSpLocks/>
          </p:cNvGrpSpPr>
          <p:nvPr/>
        </p:nvGrpSpPr>
        <p:grpSpPr bwMode="auto">
          <a:xfrm flipH="1">
            <a:off x="6553201" y="457202"/>
            <a:ext cx="1988231" cy="2438399"/>
            <a:chOff x="-2016" y="1056"/>
            <a:chExt cx="1344" cy="2683"/>
          </a:xfrm>
        </p:grpSpPr>
        <p:sp>
          <p:nvSpPr>
            <p:cNvPr id="412679" name="Freeform 7"/>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4000">
                <a:latin typeface="Tahoma" pitchFamily="34" charset="0"/>
                <a:ea typeface="Tahoma" pitchFamily="34" charset="0"/>
                <a:cs typeface="Tahoma" pitchFamily="34" charset="0"/>
              </a:endParaRPr>
            </a:p>
          </p:txBody>
        </p:sp>
        <p:sp>
          <p:nvSpPr>
            <p:cNvPr id="412680" name="Freeform 8"/>
            <p:cNvSpPr>
              <a:spLocks/>
            </p:cNvSpPr>
            <p:nvPr/>
          </p:nvSpPr>
          <p:spPr bwMode="auto">
            <a:xfrm>
              <a:off x="-1673" y="2182"/>
              <a:ext cx="98" cy="122"/>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4000">
                <a:latin typeface="Tahoma" pitchFamily="34" charset="0"/>
                <a:ea typeface="Tahoma" pitchFamily="34" charset="0"/>
                <a:cs typeface="Tahoma" pitchFamily="34" charset="0"/>
              </a:endParaRPr>
            </a:p>
          </p:txBody>
        </p:sp>
        <p:sp>
          <p:nvSpPr>
            <p:cNvPr id="103434" name="Freeform 9"/>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sz="4000">
                <a:latin typeface="Tahoma" pitchFamily="34" charset="0"/>
                <a:ea typeface="Tahoma" pitchFamily="34" charset="0"/>
                <a:cs typeface="Tahoma" pitchFamily="34" charset="0"/>
              </a:endParaRPr>
            </a:p>
          </p:txBody>
        </p:sp>
        <p:sp>
          <p:nvSpPr>
            <p:cNvPr id="103435" name="Freeform 10"/>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sz="4000">
                <a:latin typeface="Tahoma" pitchFamily="34" charset="0"/>
                <a:ea typeface="Tahoma" pitchFamily="34" charset="0"/>
                <a:cs typeface="Tahoma" pitchFamily="34" charset="0"/>
              </a:endParaRPr>
            </a:p>
          </p:txBody>
        </p:sp>
        <p:sp>
          <p:nvSpPr>
            <p:cNvPr id="103436" name="Freeform 11"/>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sz="4000">
                <a:latin typeface="Tahoma" pitchFamily="34" charset="0"/>
                <a:ea typeface="Tahoma" pitchFamily="34" charset="0"/>
                <a:cs typeface="Tahoma" pitchFamily="34" charset="0"/>
              </a:endParaRPr>
            </a:p>
          </p:txBody>
        </p:sp>
        <p:sp>
          <p:nvSpPr>
            <p:cNvPr id="103437" name="Freeform 12"/>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sz="4000">
                <a:latin typeface="Tahoma" pitchFamily="34" charset="0"/>
                <a:ea typeface="Tahoma" pitchFamily="34" charset="0"/>
                <a:cs typeface="Tahoma" pitchFamily="34" charset="0"/>
              </a:endParaRPr>
            </a:p>
          </p:txBody>
        </p:sp>
        <p:sp>
          <p:nvSpPr>
            <p:cNvPr id="103438" name="Freeform 13"/>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sz="4000">
                <a:latin typeface="Tahoma" pitchFamily="34" charset="0"/>
                <a:ea typeface="Tahoma" pitchFamily="34" charset="0"/>
                <a:cs typeface="Tahoma" pitchFamily="34" charset="0"/>
              </a:endParaRPr>
            </a:p>
          </p:txBody>
        </p:sp>
        <p:sp>
          <p:nvSpPr>
            <p:cNvPr id="103439" name="Freeform 14"/>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sz="4000">
                <a:latin typeface="Tahoma" pitchFamily="34" charset="0"/>
                <a:ea typeface="Tahoma" pitchFamily="34" charset="0"/>
                <a:cs typeface="Tahoma" pitchFamily="34" charset="0"/>
              </a:endParaRPr>
            </a:p>
          </p:txBody>
        </p:sp>
        <p:sp>
          <p:nvSpPr>
            <p:cNvPr id="103440" name="Freeform 15"/>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sz="4000">
                <a:latin typeface="Tahoma" pitchFamily="34" charset="0"/>
                <a:ea typeface="Tahoma" pitchFamily="34" charset="0"/>
                <a:cs typeface="Tahoma" pitchFamily="34" charset="0"/>
              </a:endParaRPr>
            </a:p>
          </p:txBody>
        </p:sp>
        <p:sp>
          <p:nvSpPr>
            <p:cNvPr id="103441" name="Freeform 16"/>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sz="4000">
                <a:latin typeface="Tahoma" pitchFamily="34" charset="0"/>
                <a:ea typeface="Tahoma" pitchFamily="34" charset="0"/>
                <a:cs typeface="Tahoma" pitchFamily="34" charset="0"/>
              </a:endParaRPr>
            </a:p>
          </p:txBody>
        </p:sp>
        <p:sp>
          <p:nvSpPr>
            <p:cNvPr id="103442" name="Freeform 17"/>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sz="4000">
                <a:latin typeface="Tahoma" pitchFamily="34" charset="0"/>
                <a:ea typeface="Tahoma" pitchFamily="34" charset="0"/>
                <a:cs typeface="Tahoma" pitchFamily="34" charset="0"/>
              </a:endParaRPr>
            </a:p>
          </p:txBody>
        </p:sp>
        <p:sp>
          <p:nvSpPr>
            <p:cNvPr id="103443" name="Freeform 18"/>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sz="4000">
                <a:latin typeface="Tahoma" pitchFamily="34" charset="0"/>
                <a:ea typeface="Tahoma" pitchFamily="34" charset="0"/>
                <a:cs typeface="Tahoma" pitchFamily="34" charset="0"/>
              </a:endParaRPr>
            </a:p>
          </p:txBody>
        </p:sp>
        <p:sp>
          <p:nvSpPr>
            <p:cNvPr id="103444" name="Freeform 19"/>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sz="4000">
                <a:latin typeface="Tahoma" pitchFamily="34" charset="0"/>
                <a:ea typeface="Tahoma" pitchFamily="34" charset="0"/>
                <a:cs typeface="Tahoma" pitchFamily="34" charset="0"/>
              </a:endParaRPr>
            </a:p>
          </p:txBody>
        </p:sp>
        <p:sp>
          <p:nvSpPr>
            <p:cNvPr id="103445" name="Freeform 20"/>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sz="4000">
                <a:latin typeface="Tahoma" pitchFamily="34" charset="0"/>
                <a:ea typeface="Tahoma" pitchFamily="34" charset="0"/>
                <a:cs typeface="Tahoma" pitchFamily="34" charset="0"/>
              </a:endParaRPr>
            </a:p>
          </p:txBody>
        </p:sp>
        <p:sp>
          <p:nvSpPr>
            <p:cNvPr id="103446" name="Freeform 21"/>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sz="4000">
                <a:latin typeface="Tahoma" pitchFamily="34" charset="0"/>
                <a:ea typeface="Tahoma" pitchFamily="34" charset="0"/>
                <a:cs typeface="Tahoma" pitchFamily="34" charset="0"/>
              </a:endParaRPr>
            </a:p>
          </p:txBody>
        </p:sp>
        <p:sp>
          <p:nvSpPr>
            <p:cNvPr id="103447" name="Freeform 22"/>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sz="4000">
                <a:latin typeface="Tahoma" pitchFamily="34" charset="0"/>
                <a:ea typeface="Tahoma" pitchFamily="34" charset="0"/>
                <a:cs typeface="Tahoma" pitchFamily="34" charset="0"/>
              </a:endParaRPr>
            </a:p>
          </p:txBody>
        </p:sp>
      </p:grpSp>
      <p:sp>
        <p:nvSpPr>
          <p:cNvPr id="412695" name="Rectangle 23"/>
          <p:cNvSpPr>
            <a:spLocks noChangeArrowheads="1"/>
          </p:cNvSpPr>
          <p:nvPr/>
        </p:nvSpPr>
        <p:spPr bwMode="auto">
          <a:xfrm>
            <a:off x="533400" y="1676400"/>
            <a:ext cx="8839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07:00 a.m.		Personal Exercise</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08:00 a.m.		Breakfast</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09:00 a.m.		Inspirational Thought</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09:30 a.m.		General Presentation</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				</a:t>
            </a:r>
            <a:r>
              <a:rPr lang="en-US" sz="2000" dirty="0">
                <a:solidFill>
                  <a:srgbClr val="FFFF7D"/>
                </a:solidFill>
                <a:latin typeface="Tahoma" pitchFamily="34" charset="0"/>
                <a:ea typeface="Tahoma" pitchFamily="34" charset="0"/>
                <a:cs typeface="Tahoma" pitchFamily="34" charset="0"/>
              </a:rPr>
              <a:t>Suggestion: Overview of </a:t>
            </a:r>
            <a:r>
              <a:rPr lang="en-US" sz="2000" dirty="0" smtClean="0">
                <a:solidFill>
                  <a:srgbClr val="FFFF7D"/>
                </a:solidFill>
                <a:latin typeface="Tahoma" pitchFamily="34" charset="0"/>
                <a:ea typeface="Tahoma" pitchFamily="34" charset="0"/>
                <a:cs typeface="Tahoma" pitchFamily="34" charset="0"/>
              </a:rPr>
              <a:t>Human</a:t>
            </a:r>
          </a:p>
          <a:p>
            <a:pPr marL="342900" indent="-342900">
              <a:lnSpc>
                <a:spcPct val="90000"/>
              </a:lnSpc>
              <a:spcBef>
                <a:spcPct val="20000"/>
              </a:spcBef>
              <a:buClr>
                <a:srgbClr val="CCFF33"/>
              </a:buClr>
              <a:buFont typeface="Wingdings" pitchFamily="2" charset="2"/>
              <a:buNone/>
              <a:defRPr/>
            </a:pPr>
            <a:r>
              <a:rPr lang="en-US" sz="2000" dirty="0">
                <a:solidFill>
                  <a:srgbClr val="FFFF7D"/>
                </a:solidFill>
                <a:latin typeface="Tahoma" pitchFamily="34" charset="0"/>
                <a:ea typeface="Tahoma" pitchFamily="34" charset="0"/>
                <a:cs typeface="Tahoma" pitchFamily="34" charset="0"/>
              </a:rPr>
              <a:t> </a:t>
            </a:r>
            <a:r>
              <a:rPr lang="en-US" sz="2000" dirty="0" smtClean="0">
                <a:solidFill>
                  <a:srgbClr val="FFFF7D"/>
                </a:solidFill>
                <a:latin typeface="Tahoma" pitchFamily="34" charset="0"/>
                <a:ea typeface="Tahoma" pitchFamily="34" charset="0"/>
                <a:cs typeface="Tahoma" pitchFamily="34" charset="0"/>
              </a:rPr>
              <a:t>                                  Sexuality         </a:t>
            </a:r>
            <a:endParaRPr lang="en-US" sz="2000" dirty="0">
              <a:solidFill>
                <a:srgbClr val="FFFF7D"/>
              </a:solidFill>
              <a:latin typeface="Tahoma" pitchFamily="34" charset="0"/>
              <a:ea typeface="Tahoma" pitchFamily="34" charset="0"/>
              <a:cs typeface="Tahoma" pitchFamily="34" charset="0"/>
            </a:endParaRP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10:30  a.m.		Friendship Group Session #2</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11:30  </a:t>
            </a:r>
            <a:r>
              <a:rPr lang="en-US" sz="2800" dirty="0" smtClean="0">
                <a:latin typeface="Tahoma" pitchFamily="34" charset="0"/>
                <a:ea typeface="Tahoma" pitchFamily="34" charset="0"/>
                <a:cs typeface="Tahoma" pitchFamily="34" charset="0"/>
              </a:rPr>
              <a:t>a.m</a:t>
            </a:r>
            <a:r>
              <a:rPr lang="en-US" sz="2800" dirty="0">
                <a:latin typeface="Tahoma" pitchFamily="34" charset="0"/>
                <a:ea typeface="Tahoma" pitchFamily="34" charset="0"/>
                <a:cs typeface="Tahoma" pitchFamily="34" charset="0"/>
              </a:rPr>
              <a:t>. 	Workshop Series I	</a:t>
            </a:r>
          </a:p>
          <a:p>
            <a:pPr marL="342900" indent="-342900">
              <a:lnSpc>
                <a:spcPct val="90000"/>
              </a:lnSpc>
              <a:spcBef>
                <a:spcPct val="2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12:30  p.m.	</a:t>
            </a:r>
            <a:r>
              <a:rPr lang="en-US" sz="2800" dirty="0" smtClean="0">
                <a:latin typeface="Tahoma" pitchFamily="34" charset="0"/>
                <a:ea typeface="Tahoma" pitchFamily="34" charset="0"/>
                <a:cs typeface="Tahoma" pitchFamily="34" charset="0"/>
              </a:rPr>
              <a:t>Lunch</a:t>
            </a:r>
            <a:endParaRPr lang="en-US" sz="2800" dirty="0">
              <a:latin typeface="Tahoma" pitchFamily="34" charset="0"/>
              <a:ea typeface="Tahoma" pitchFamily="34" charset="0"/>
              <a:cs typeface="Tahoma" pitchFamily="34" charset="0"/>
            </a:endParaRPr>
          </a:p>
        </p:txBody>
      </p:sp>
      <p:sp>
        <p:nvSpPr>
          <p:cNvPr id="412696" name="Rectangle 24"/>
          <p:cNvSpPr>
            <a:spLocks noChangeArrowheads="1"/>
          </p:cNvSpPr>
          <p:nvPr/>
        </p:nvSpPr>
        <p:spPr bwMode="auto">
          <a:xfrm>
            <a:off x="533400" y="533400"/>
            <a:ext cx="2819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nchor="ctr"/>
          <a:lstStyle/>
          <a:p>
            <a:pPr>
              <a:defRPr/>
            </a:pPr>
            <a:r>
              <a:rPr lang="en-US" sz="4000" dirty="0">
                <a:solidFill>
                  <a:srgbClr val="FFFF7D"/>
                </a:solidFill>
                <a:latin typeface="Tahoma" pitchFamily="34" charset="0"/>
                <a:ea typeface="Tahoma" pitchFamily="34" charset="0"/>
                <a:cs typeface="Tahoma" pitchFamily="34" charset="0"/>
              </a:rPr>
              <a:t>Thursday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ooter Placeholder 1"/>
          <p:cNvSpPr>
            <a:spLocks noGrp="1"/>
          </p:cNvSpPr>
          <p:nvPr>
            <p:ph type="ftr" sz="quarter" idx="11"/>
          </p:nvPr>
        </p:nvSpPr>
        <p:spPr>
          <a:xfrm>
            <a:off x="5334002" y="60960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7" name="Slide Number Placeholder 2"/>
          <p:cNvSpPr>
            <a:spLocks noGrp="1"/>
          </p:cNvSpPr>
          <p:nvPr>
            <p:ph type="sldNum" sz="quarter" idx="12"/>
          </p:nvPr>
        </p:nvSpPr>
        <p:spPr>
          <a:xfrm>
            <a:off x="7924800" y="6096000"/>
            <a:ext cx="733864" cy="274320"/>
          </a:xfrm>
        </p:spPr>
        <p:txBody>
          <a:bodyPr/>
          <a:lstStyle/>
          <a:p>
            <a:pPr>
              <a:defRPr/>
            </a:pPr>
            <a:fld id="{FAB98795-08D2-4301-AED1-077F8DBB38A8}" type="slidenum">
              <a:rPr lang="en-US">
                <a:solidFill>
                  <a:schemeClr val="tx1"/>
                </a:solidFill>
                <a:latin typeface="Tahoma" pitchFamily="34" charset="0"/>
                <a:ea typeface="Tahoma" pitchFamily="34" charset="0"/>
                <a:cs typeface="Tahoma" pitchFamily="34" charset="0"/>
              </a:rPr>
              <a:pPr>
                <a:defRPr/>
              </a:pPr>
              <a:t>121</a:t>
            </a:fld>
            <a:endParaRPr lang="en-US" dirty="0">
              <a:solidFill>
                <a:schemeClr val="tx1"/>
              </a:solidFill>
              <a:latin typeface="Tahoma" pitchFamily="34" charset="0"/>
              <a:ea typeface="Tahoma" pitchFamily="34" charset="0"/>
              <a:cs typeface="Tahoma" pitchFamily="34" charset="0"/>
            </a:endParaRPr>
          </a:p>
        </p:txBody>
      </p:sp>
      <p:grpSp>
        <p:nvGrpSpPr>
          <p:cNvPr id="104452" name="Group 6"/>
          <p:cNvGrpSpPr>
            <a:grpSpLocks/>
          </p:cNvGrpSpPr>
          <p:nvPr/>
        </p:nvGrpSpPr>
        <p:grpSpPr bwMode="auto">
          <a:xfrm flipH="1">
            <a:off x="6814623" y="381000"/>
            <a:ext cx="1896383" cy="2385574"/>
            <a:chOff x="-2016" y="1056"/>
            <a:chExt cx="1344" cy="2683"/>
          </a:xfrm>
        </p:grpSpPr>
        <p:sp>
          <p:nvSpPr>
            <p:cNvPr id="413703" name="Freeform 7"/>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13704" name="Freeform 8"/>
            <p:cNvSpPr>
              <a:spLocks/>
            </p:cNvSpPr>
            <p:nvPr/>
          </p:nvSpPr>
          <p:spPr bwMode="auto">
            <a:xfrm>
              <a:off x="-1673" y="2182"/>
              <a:ext cx="98" cy="122"/>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4457" name="Freeform 9"/>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58" name="Freeform 10"/>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59" name="Freeform 11"/>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60" name="Freeform 12"/>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61" name="Freeform 13"/>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62" name="Freeform 14"/>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63" name="Freeform 15"/>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64" name="Freeform 16"/>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65" name="Freeform 17"/>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66" name="Freeform 18"/>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67" name="Freeform 19"/>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68" name="Freeform 20"/>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69" name="Freeform 21"/>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70" name="Freeform 22"/>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3719" name="Rectangle 23"/>
          <p:cNvSpPr>
            <a:spLocks noChangeArrowheads="1"/>
          </p:cNvSpPr>
          <p:nvPr/>
        </p:nvSpPr>
        <p:spPr bwMode="auto">
          <a:xfrm>
            <a:off x="424543" y="1719264"/>
            <a:ext cx="8839200" cy="483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marL="342900" indent="-342900">
              <a:lnSpc>
                <a:spcPct val="8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02:00 p.m.		Friendship Group Challenge</a:t>
            </a:r>
          </a:p>
          <a:p>
            <a:pPr marL="342900" indent="-342900">
              <a:lnSpc>
                <a:spcPct val="8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03:00 p.m.		Workshop Series II</a:t>
            </a:r>
          </a:p>
          <a:p>
            <a:pPr marL="342900" indent="-342900">
              <a:lnSpc>
                <a:spcPct val="8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04:00 p.m.		Friendship Group Session #3</a:t>
            </a:r>
          </a:p>
          <a:p>
            <a:pPr marL="342900" indent="-342900">
              <a:lnSpc>
                <a:spcPct val="8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05:00 p.m.		General Presentation</a:t>
            </a:r>
          </a:p>
          <a:p>
            <a:pPr marL="342900" indent="-342900">
              <a:lnSpc>
                <a:spcPct val="8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				</a:t>
            </a:r>
            <a:r>
              <a:rPr lang="en-US" sz="2000" dirty="0">
                <a:solidFill>
                  <a:srgbClr val="FFFF7D"/>
                </a:solidFill>
                <a:latin typeface="Tahoma" pitchFamily="34" charset="0"/>
                <a:ea typeface="Tahoma" pitchFamily="34" charset="0"/>
                <a:cs typeface="Tahoma" pitchFamily="34" charset="0"/>
              </a:rPr>
              <a:t>Suggestion: Getting Smart about </a:t>
            </a:r>
          </a:p>
          <a:p>
            <a:pPr marL="342900" indent="-342900">
              <a:lnSpc>
                <a:spcPct val="80000"/>
              </a:lnSpc>
              <a:spcBef>
                <a:spcPct val="10000"/>
              </a:spcBef>
              <a:buClr>
                <a:srgbClr val="CCFF33"/>
              </a:buClr>
              <a:buFont typeface="Wingdings" pitchFamily="2" charset="2"/>
              <a:buNone/>
              <a:defRPr/>
            </a:pPr>
            <a:r>
              <a:rPr lang="en-US" sz="2000" dirty="0" smtClean="0">
                <a:solidFill>
                  <a:srgbClr val="FFFF7D"/>
                </a:solidFill>
                <a:latin typeface="Tahoma" pitchFamily="34" charset="0"/>
                <a:ea typeface="Tahoma" pitchFamily="34" charset="0"/>
                <a:cs typeface="Tahoma" pitchFamily="34" charset="0"/>
              </a:rPr>
              <a:t>                                   Alcohol</a:t>
            </a:r>
            <a:endParaRPr lang="en-US" sz="2000" dirty="0">
              <a:solidFill>
                <a:srgbClr val="FFFF7D"/>
              </a:solidFill>
              <a:latin typeface="Tahoma" pitchFamily="34" charset="0"/>
              <a:ea typeface="Tahoma" pitchFamily="34" charset="0"/>
              <a:cs typeface="Tahoma" pitchFamily="34" charset="0"/>
            </a:endParaRPr>
          </a:p>
          <a:p>
            <a:pPr marL="342900" indent="-342900">
              <a:lnSpc>
                <a:spcPct val="8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06:00 p.m.		Supper</a:t>
            </a:r>
          </a:p>
          <a:p>
            <a:pPr marL="342900" indent="-342900">
              <a:lnSpc>
                <a:spcPct val="8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07:00 p.m. 	</a:t>
            </a:r>
            <a:r>
              <a:rPr lang="en-US" sz="2800" dirty="0" smtClean="0">
                <a:latin typeface="Tahoma" pitchFamily="34" charset="0"/>
                <a:ea typeface="Tahoma" pitchFamily="34" charset="0"/>
                <a:cs typeface="Tahoma" pitchFamily="34" charset="0"/>
              </a:rPr>
              <a:t>Cultural </a:t>
            </a:r>
            <a:r>
              <a:rPr lang="en-US" sz="2800" dirty="0">
                <a:latin typeface="Tahoma" pitchFamily="34" charset="0"/>
                <a:ea typeface="Tahoma" pitchFamily="34" charset="0"/>
                <a:cs typeface="Tahoma" pitchFamily="34" charset="0"/>
              </a:rPr>
              <a:t>Program</a:t>
            </a:r>
          </a:p>
          <a:p>
            <a:pPr marL="342900" indent="-342900">
              <a:lnSpc>
                <a:spcPct val="8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08:00 p.m.	 	Personal time</a:t>
            </a:r>
          </a:p>
          <a:p>
            <a:pPr marL="342900" indent="-342900">
              <a:lnSpc>
                <a:spcPct val="8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				</a:t>
            </a:r>
            <a:r>
              <a:rPr lang="en-US" sz="2000" dirty="0">
                <a:solidFill>
                  <a:srgbClr val="FFFF7D"/>
                </a:solidFill>
                <a:latin typeface="Tahoma" pitchFamily="34" charset="0"/>
                <a:ea typeface="Tahoma" pitchFamily="34" charset="0"/>
                <a:cs typeface="Tahoma" pitchFamily="34" charset="0"/>
              </a:rPr>
              <a:t>Colored Clustered Groups’ Briefing</a:t>
            </a:r>
          </a:p>
          <a:p>
            <a:pPr marL="342900" indent="-342900">
              <a:lnSpc>
                <a:spcPct val="8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08:30 p.m.	 	Rest Well</a:t>
            </a:r>
          </a:p>
        </p:txBody>
      </p:sp>
      <p:sp>
        <p:nvSpPr>
          <p:cNvPr id="413720" name="Rectangle 24"/>
          <p:cNvSpPr>
            <a:spLocks noChangeArrowheads="1"/>
          </p:cNvSpPr>
          <p:nvPr/>
        </p:nvSpPr>
        <p:spPr bwMode="auto">
          <a:xfrm>
            <a:off x="457200" y="381000"/>
            <a:ext cx="2819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nchor="ctr"/>
          <a:lstStyle/>
          <a:p>
            <a:pPr>
              <a:defRPr/>
            </a:pPr>
            <a:r>
              <a:rPr lang="en-US" sz="4000" dirty="0">
                <a:solidFill>
                  <a:srgbClr val="FFFF7D"/>
                </a:solidFill>
                <a:latin typeface="Tahoma" pitchFamily="34" charset="0"/>
                <a:ea typeface="Tahoma" pitchFamily="34" charset="0"/>
                <a:cs typeface="Tahoma" pitchFamily="34" charset="0"/>
              </a:rPr>
              <a:t>Thursday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ooter Placeholder 1"/>
          <p:cNvSpPr>
            <a:spLocks noGrp="1"/>
          </p:cNvSpPr>
          <p:nvPr>
            <p:ph type="ftr" sz="quarter" idx="11"/>
          </p:nvPr>
        </p:nvSpPr>
        <p:spPr>
          <a:xfrm>
            <a:off x="533400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7" name="Slide Number Placeholder 2"/>
          <p:cNvSpPr>
            <a:spLocks noGrp="1"/>
          </p:cNvSpPr>
          <p:nvPr>
            <p:ph type="sldNum" sz="quarter" idx="12"/>
          </p:nvPr>
        </p:nvSpPr>
        <p:spPr>
          <a:xfrm>
            <a:off x="8001000" y="6172200"/>
            <a:ext cx="733864" cy="274320"/>
          </a:xfrm>
        </p:spPr>
        <p:txBody>
          <a:bodyPr/>
          <a:lstStyle/>
          <a:p>
            <a:pPr>
              <a:defRPr/>
            </a:pPr>
            <a:fld id="{2CF0F8F9-0685-4B5F-A273-8932B7814F05}" type="slidenum">
              <a:rPr lang="en-US">
                <a:solidFill>
                  <a:schemeClr val="tx1"/>
                </a:solidFill>
                <a:latin typeface="Tahoma" pitchFamily="34" charset="0"/>
                <a:ea typeface="Tahoma" pitchFamily="34" charset="0"/>
                <a:cs typeface="Tahoma" pitchFamily="34" charset="0"/>
              </a:rPr>
              <a:pPr>
                <a:defRPr/>
              </a:pPr>
              <a:t>122</a:t>
            </a:fld>
            <a:endParaRPr lang="en-US">
              <a:solidFill>
                <a:schemeClr val="tx1"/>
              </a:solidFill>
              <a:latin typeface="Tahoma" pitchFamily="34" charset="0"/>
              <a:ea typeface="Tahoma" pitchFamily="34" charset="0"/>
              <a:cs typeface="Tahoma" pitchFamily="34" charset="0"/>
            </a:endParaRPr>
          </a:p>
        </p:txBody>
      </p:sp>
      <p:grpSp>
        <p:nvGrpSpPr>
          <p:cNvPr id="105476" name="Group 6"/>
          <p:cNvGrpSpPr>
            <a:grpSpLocks/>
          </p:cNvGrpSpPr>
          <p:nvPr/>
        </p:nvGrpSpPr>
        <p:grpSpPr bwMode="auto">
          <a:xfrm flipH="1">
            <a:off x="6553200" y="457201"/>
            <a:ext cx="1866179" cy="2484266"/>
            <a:chOff x="-2016" y="1056"/>
            <a:chExt cx="1344" cy="2683"/>
          </a:xfrm>
        </p:grpSpPr>
        <p:sp>
          <p:nvSpPr>
            <p:cNvPr id="414727" name="Freeform 7"/>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ahoma" pitchFamily="34" charset="0"/>
                <a:ea typeface="Tahoma" pitchFamily="34" charset="0"/>
                <a:cs typeface="Tahoma" pitchFamily="34" charset="0"/>
              </a:endParaRPr>
            </a:p>
          </p:txBody>
        </p:sp>
        <p:sp>
          <p:nvSpPr>
            <p:cNvPr id="414728" name="Freeform 8"/>
            <p:cNvSpPr>
              <a:spLocks/>
            </p:cNvSpPr>
            <p:nvPr/>
          </p:nvSpPr>
          <p:spPr bwMode="auto">
            <a:xfrm>
              <a:off x="-1673" y="2182"/>
              <a:ext cx="98" cy="122"/>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ahoma" pitchFamily="34" charset="0"/>
                <a:ea typeface="Tahoma" pitchFamily="34" charset="0"/>
                <a:cs typeface="Tahoma" pitchFamily="34" charset="0"/>
              </a:endParaRPr>
            </a:p>
          </p:txBody>
        </p:sp>
        <p:sp>
          <p:nvSpPr>
            <p:cNvPr id="105481" name="Freeform 9"/>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5482" name="Freeform 10"/>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5483" name="Freeform 11"/>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5484" name="Freeform 12"/>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5485" name="Freeform 13"/>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5486" name="Freeform 14"/>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5487" name="Freeform 15"/>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5488" name="Freeform 16"/>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5489" name="Freeform 17"/>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5490" name="Freeform 18"/>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5491" name="Freeform 19"/>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5492" name="Freeform 20"/>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5493" name="Freeform 21"/>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sp>
          <p:nvSpPr>
            <p:cNvPr id="105494" name="Freeform 22"/>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ahoma" pitchFamily="34" charset="0"/>
                <a:ea typeface="Tahoma" pitchFamily="34" charset="0"/>
                <a:cs typeface="Tahoma" pitchFamily="34" charset="0"/>
              </a:endParaRPr>
            </a:p>
          </p:txBody>
        </p:sp>
      </p:grpSp>
      <p:sp>
        <p:nvSpPr>
          <p:cNvPr id="414743" name="Rectangle 23"/>
          <p:cNvSpPr>
            <a:spLocks noChangeArrowheads="1"/>
          </p:cNvSpPr>
          <p:nvPr/>
        </p:nvSpPr>
        <p:spPr bwMode="auto">
          <a:xfrm>
            <a:off x="685800" y="1801813"/>
            <a:ext cx="8839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marL="342900" indent="-342900">
              <a:lnSpc>
                <a:spcPct val="9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07:00 a.m.		Personal Exercise</a:t>
            </a:r>
          </a:p>
          <a:p>
            <a:pPr marL="342900" indent="-342900">
              <a:lnSpc>
                <a:spcPct val="9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08:00 a.m.		Breakfast</a:t>
            </a:r>
          </a:p>
          <a:p>
            <a:pPr marL="342900" indent="-342900">
              <a:lnSpc>
                <a:spcPct val="9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09:00 a.m.		Inspirational Thought</a:t>
            </a:r>
          </a:p>
          <a:p>
            <a:pPr marL="342900" indent="-342900">
              <a:lnSpc>
                <a:spcPct val="9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09:30 a.m.		General Presentation</a:t>
            </a:r>
          </a:p>
          <a:p>
            <a:pPr marL="342900" indent="-342900">
              <a:lnSpc>
                <a:spcPct val="9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				</a:t>
            </a:r>
            <a:r>
              <a:rPr lang="en-US" sz="2000" dirty="0">
                <a:solidFill>
                  <a:srgbClr val="FFFF7D"/>
                </a:solidFill>
                <a:latin typeface="Tahoma" pitchFamily="34" charset="0"/>
                <a:ea typeface="Tahoma" pitchFamily="34" charset="0"/>
                <a:cs typeface="Tahoma" pitchFamily="34" charset="0"/>
              </a:rPr>
              <a:t>Suggestion: “Why Not Smoke?”</a:t>
            </a:r>
          </a:p>
          <a:p>
            <a:pPr marL="342900" indent="-342900">
              <a:lnSpc>
                <a:spcPct val="90000"/>
              </a:lnSpc>
              <a:spcBef>
                <a:spcPct val="10000"/>
              </a:spcBef>
              <a:buClr>
                <a:srgbClr val="CCFF33"/>
              </a:buClr>
              <a:buFont typeface="Wingdings" pitchFamily="2" charset="2"/>
              <a:buNone/>
              <a:defRPr/>
            </a:pPr>
            <a:r>
              <a:rPr lang="en-US" sz="2800" dirty="0" smtClean="0">
                <a:latin typeface="Tahoma" pitchFamily="34" charset="0"/>
                <a:ea typeface="Tahoma" pitchFamily="34" charset="0"/>
                <a:cs typeface="Tahoma" pitchFamily="34" charset="0"/>
              </a:rPr>
              <a:t>10:30 </a:t>
            </a:r>
            <a:r>
              <a:rPr lang="en-US" sz="2800" dirty="0">
                <a:latin typeface="Tahoma" pitchFamily="34" charset="0"/>
                <a:ea typeface="Tahoma" pitchFamily="34" charset="0"/>
                <a:cs typeface="Tahoma" pitchFamily="34" charset="0"/>
              </a:rPr>
              <a:t>a.m.		Friendship Group Session #4</a:t>
            </a:r>
          </a:p>
          <a:p>
            <a:pPr marL="342900" indent="-342900">
              <a:lnSpc>
                <a:spcPct val="90000"/>
              </a:lnSpc>
              <a:spcBef>
                <a:spcPct val="10000"/>
              </a:spcBef>
              <a:buClr>
                <a:srgbClr val="CCFF33"/>
              </a:buClr>
              <a:buFont typeface="Wingdings" pitchFamily="2" charset="2"/>
              <a:buNone/>
              <a:defRPr/>
            </a:pPr>
            <a:r>
              <a:rPr lang="en-US" sz="2800" dirty="0" smtClean="0">
                <a:latin typeface="Tahoma" pitchFamily="34" charset="0"/>
                <a:ea typeface="Tahoma" pitchFamily="34" charset="0"/>
                <a:cs typeface="Tahoma" pitchFamily="34" charset="0"/>
              </a:rPr>
              <a:t>11:30 </a:t>
            </a:r>
            <a:r>
              <a:rPr lang="en-US" sz="2800" dirty="0">
                <a:latin typeface="Tahoma" pitchFamily="34" charset="0"/>
                <a:ea typeface="Tahoma" pitchFamily="34" charset="0"/>
                <a:cs typeface="Tahoma" pitchFamily="34" charset="0"/>
              </a:rPr>
              <a:t>a.m. </a:t>
            </a:r>
            <a:r>
              <a:rPr lang="en-US" sz="2800" dirty="0" smtClean="0">
                <a:latin typeface="Tahoma" pitchFamily="34" charset="0"/>
                <a:ea typeface="Tahoma" pitchFamily="34" charset="0"/>
                <a:cs typeface="Tahoma" pitchFamily="34" charset="0"/>
              </a:rPr>
              <a:t>  </a:t>
            </a:r>
            <a:r>
              <a:rPr lang="en-US" sz="2800" dirty="0">
                <a:latin typeface="Tahoma" pitchFamily="34" charset="0"/>
                <a:ea typeface="Tahoma" pitchFamily="34" charset="0"/>
                <a:cs typeface="Tahoma" pitchFamily="34" charset="0"/>
              </a:rPr>
              <a:t>	Workshop Series III	</a:t>
            </a:r>
          </a:p>
          <a:p>
            <a:pPr marL="342900" indent="-342900">
              <a:lnSpc>
                <a:spcPct val="90000"/>
              </a:lnSpc>
              <a:spcBef>
                <a:spcPct val="10000"/>
              </a:spcBef>
              <a:buClr>
                <a:srgbClr val="CCFF33"/>
              </a:buClr>
              <a:buFont typeface="Wingdings" pitchFamily="2" charset="2"/>
              <a:buNone/>
              <a:defRPr/>
            </a:pPr>
            <a:r>
              <a:rPr lang="en-US" sz="2800" dirty="0" smtClean="0">
                <a:latin typeface="Tahoma" pitchFamily="34" charset="0"/>
                <a:ea typeface="Tahoma" pitchFamily="34" charset="0"/>
                <a:cs typeface="Tahoma" pitchFamily="34" charset="0"/>
              </a:rPr>
              <a:t>12:30 </a:t>
            </a:r>
            <a:r>
              <a:rPr lang="en-US" sz="2800" dirty="0">
                <a:latin typeface="Tahoma" pitchFamily="34" charset="0"/>
                <a:ea typeface="Tahoma" pitchFamily="34" charset="0"/>
                <a:cs typeface="Tahoma" pitchFamily="34" charset="0"/>
              </a:rPr>
              <a:t>p.m.		Lunch</a:t>
            </a:r>
          </a:p>
        </p:txBody>
      </p:sp>
      <p:sp>
        <p:nvSpPr>
          <p:cNvPr id="414744" name="Rectangle 24"/>
          <p:cNvSpPr>
            <a:spLocks noChangeArrowheads="1"/>
          </p:cNvSpPr>
          <p:nvPr/>
        </p:nvSpPr>
        <p:spPr bwMode="auto">
          <a:xfrm>
            <a:off x="609600" y="773292"/>
            <a:ext cx="2819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nchor="ctr"/>
          <a:lstStyle/>
          <a:p>
            <a:pPr>
              <a:defRPr/>
            </a:pPr>
            <a:r>
              <a:rPr lang="en-US" sz="4000" dirty="0">
                <a:solidFill>
                  <a:srgbClr val="FFFF7D"/>
                </a:solidFill>
                <a:latin typeface="Tahoma" pitchFamily="34" charset="0"/>
                <a:ea typeface="Tahoma" pitchFamily="34" charset="0"/>
                <a:cs typeface="Tahoma" pitchFamily="34" charset="0"/>
              </a:rPr>
              <a:t>Friday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ooter Placeholder 1"/>
          <p:cNvSpPr>
            <a:spLocks noGrp="1"/>
          </p:cNvSpPr>
          <p:nvPr>
            <p:ph type="ftr" sz="quarter" idx="11"/>
          </p:nvPr>
        </p:nvSpPr>
        <p:spPr>
          <a:xfrm>
            <a:off x="5257802" y="6110862"/>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7" name="Slide Number Placeholder 2"/>
          <p:cNvSpPr>
            <a:spLocks noGrp="1"/>
          </p:cNvSpPr>
          <p:nvPr>
            <p:ph type="sldNum" sz="quarter" idx="12"/>
          </p:nvPr>
        </p:nvSpPr>
        <p:spPr>
          <a:xfrm>
            <a:off x="7848600" y="6110862"/>
            <a:ext cx="733864" cy="274320"/>
          </a:xfrm>
        </p:spPr>
        <p:txBody>
          <a:bodyPr/>
          <a:lstStyle/>
          <a:p>
            <a:pPr>
              <a:defRPr/>
            </a:pPr>
            <a:fld id="{CA78C0E8-60F5-496E-B70F-9B82B610B912}" type="slidenum">
              <a:rPr lang="en-US">
                <a:solidFill>
                  <a:schemeClr val="tx1"/>
                </a:solidFill>
                <a:latin typeface="Tahoma" pitchFamily="34" charset="0"/>
                <a:ea typeface="Tahoma" pitchFamily="34" charset="0"/>
                <a:cs typeface="Tahoma" pitchFamily="34" charset="0"/>
              </a:rPr>
              <a:pPr>
                <a:defRPr/>
              </a:pPr>
              <a:t>123</a:t>
            </a:fld>
            <a:endParaRPr lang="en-US" dirty="0">
              <a:solidFill>
                <a:schemeClr val="tx1"/>
              </a:solidFill>
              <a:latin typeface="Tahoma" pitchFamily="34" charset="0"/>
              <a:ea typeface="Tahoma" pitchFamily="34" charset="0"/>
              <a:cs typeface="Tahoma" pitchFamily="34" charset="0"/>
            </a:endParaRPr>
          </a:p>
        </p:txBody>
      </p:sp>
      <p:grpSp>
        <p:nvGrpSpPr>
          <p:cNvPr id="106500" name="Group 6"/>
          <p:cNvGrpSpPr>
            <a:grpSpLocks/>
          </p:cNvGrpSpPr>
          <p:nvPr/>
        </p:nvGrpSpPr>
        <p:grpSpPr bwMode="auto">
          <a:xfrm flipH="1">
            <a:off x="6657578" y="457200"/>
            <a:ext cx="1953023" cy="2349334"/>
            <a:chOff x="-2016" y="1056"/>
            <a:chExt cx="1344" cy="2683"/>
          </a:xfrm>
        </p:grpSpPr>
        <p:sp>
          <p:nvSpPr>
            <p:cNvPr id="415751" name="Freeform 7"/>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15752" name="Freeform 8"/>
            <p:cNvSpPr>
              <a:spLocks/>
            </p:cNvSpPr>
            <p:nvPr/>
          </p:nvSpPr>
          <p:spPr bwMode="auto">
            <a:xfrm>
              <a:off x="-1673" y="2182"/>
              <a:ext cx="98" cy="122"/>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6505" name="Freeform 9"/>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06" name="Freeform 10"/>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07" name="Freeform 11"/>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08" name="Freeform 12"/>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09" name="Freeform 13"/>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10" name="Freeform 14"/>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11" name="Freeform 15"/>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12" name="Freeform 16"/>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13" name="Freeform 17"/>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14" name="Freeform 18"/>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15" name="Freeform 19"/>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16" name="Freeform 20"/>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17" name="Freeform 21"/>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18" name="Freeform 22"/>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5767" name="Rectangle 23"/>
          <p:cNvSpPr>
            <a:spLocks noChangeArrowheads="1"/>
          </p:cNvSpPr>
          <p:nvPr/>
        </p:nvSpPr>
        <p:spPr bwMode="auto">
          <a:xfrm>
            <a:off x="609600" y="1600201"/>
            <a:ext cx="8839200" cy="483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marL="342900" indent="-342900">
              <a:lnSpc>
                <a:spcPct val="8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02:00 p.m.		Cooperative Games</a:t>
            </a:r>
          </a:p>
          <a:p>
            <a:pPr marL="342900" indent="-342900">
              <a:lnSpc>
                <a:spcPct val="8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03:00 p.m.		General Presentation </a:t>
            </a:r>
          </a:p>
          <a:p>
            <a:pPr marL="342900" indent="-342900">
              <a:lnSpc>
                <a:spcPct val="8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				</a:t>
            </a:r>
            <a:r>
              <a:rPr lang="en-US" sz="2000" dirty="0">
                <a:solidFill>
                  <a:srgbClr val="FFFF7D"/>
                </a:solidFill>
                <a:latin typeface="Tahoma" pitchFamily="34" charset="0"/>
                <a:ea typeface="Tahoma" pitchFamily="34" charset="0"/>
                <a:cs typeface="Tahoma" pitchFamily="34" charset="0"/>
              </a:rPr>
              <a:t>Suggestion: </a:t>
            </a:r>
            <a:r>
              <a:rPr lang="en-US" sz="2000" dirty="0" smtClean="0">
                <a:solidFill>
                  <a:srgbClr val="FFFF7D"/>
                </a:solidFill>
                <a:latin typeface="Tahoma" pitchFamily="34" charset="0"/>
                <a:ea typeface="Tahoma" pitchFamily="34" charset="0"/>
                <a:cs typeface="Tahoma" pitchFamily="34" charset="0"/>
              </a:rPr>
              <a:t>Self-Esteem Presentation                                                                       </a:t>
            </a:r>
            <a:endParaRPr lang="en-US" sz="2000" dirty="0">
              <a:solidFill>
                <a:srgbClr val="FFFF7D"/>
              </a:solidFill>
              <a:latin typeface="Tahoma" pitchFamily="34" charset="0"/>
              <a:ea typeface="Tahoma" pitchFamily="34" charset="0"/>
              <a:cs typeface="Tahoma" pitchFamily="34" charset="0"/>
            </a:endParaRPr>
          </a:p>
          <a:p>
            <a:pPr marL="342900" indent="-342900">
              <a:lnSpc>
                <a:spcPct val="8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04:00 p.m.		Workshop Series IV</a:t>
            </a:r>
          </a:p>
          <a:p>
            <a:pPr marL="342900" indent="-342900">
              <a:lnSpc>
                <a:spcPct val="8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05:00 p.m.		</a:t>
            </a:r>
            <a:r>
              <a:rPr lang="en-US" sz="2800" dirty="0">
                <a:solidFill>
                  <a:srgbClr val="FFFF7D"/>
                </a:solidFill>
                <a:latin typeface="Tahoma" pitchFamily="34" charset="0"/>
                <a:ea typeface="Tahoma" pitchFamily="34" charset="0"/>
                <a:cs typeface="Tahoma" pitchFamily="34" charset="0"/>
              </a:rPr>
              <a:t>Sabbath Preparation</a:t>
            </a:r>
          </a:p>
          <a:p>
            <a:pPr marL="342900" indent="-342900">
              <a:lnSpc>
                <a:spcPct val="8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06:00 p.m. 	Supper</a:t>
            </a:r>
          </a:p>
          <a:p>
            <a:pPr marL="342900" indent="-342900">
              <a:lnSpc>
                <a:spcPct val="8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07:00 p.m.	 	Festival of Songs</a:t>
            </a:r>
          </a:p>
          <a:p>
            <a:pPr marL="342900" indent="-342900">
              <a:lnSpc>
                <a:spcPct val="8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07:30  p.m.	</a:t>
            </a:r>
            <a:r>
              <a:rPr lang="en-US" sz="2800" dirty="0" smtClean="0">
                <a:latin typeface="Tahoma" pitchFamily="34" charset="0"/>
                <a:ea typeface="Tahoma" pitchFamily="34" charset="0"/>
                <a:cs typeface="Tahoma" pitchFamily="34" charset="0"/>
              </a:rPr>
              <a:t>Friendship </a:t>
            </a:r>
            <a:r>
              <a:rPr lang="en-US" sz="2800" dirty="0">
                <a:latin typeface="Tahoma" pitchFamily="34" charset="0"/>
                <a:ea typeface="Tahoma" pitchFamily="34" charset="0"/>
                <a:cs typeface="Tahoma" pitchFamily="34" charset="0"/>
              </a:rPr>
              <a:t>Group Session #5	</a:t>
            </a:r>
          </a:p>
          <a:p>
            <a:pPr marL="342900" indent="-342900">
              <a:lnSpc>
                <a:spcPct val="8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08:30 p.m.	 	Personal </a:t>
            </a:r>
            <a:r>
              <a:rPr lang="en-US" sz="2800" dirty="0" smtClean="0">
                <a:latin typeface="Tahoma" pitchFamily="34" charset="0"/>
                <a:ea typeface="Tahoma" pitchFamily="34" charset="0"/>
                <a:cs typeface="Tahoma" pitchFamily="34" charset="0"/>
              </a:rPr>
              <a:t>Time</a:t>
            </a:r>
          </a:p>
          <a:p>
            <a:pPr marL="342900" indent="-342900">
              <a:lnSpc>
                <a:spcPct val="80000"/>
              </a:lnSpc>
              <a:spcBef>
                <a:spcPct val="10000"/>
              </a:spcBef>
              <a:buClr>
                <a:srgbClr val="CCFF33"/>
              </a:buClr>
              <a:buFont typeface="Wingdings" pitchFamily="2" charset="2"/>
              <a:buNone/>
              <a:defRPr/>
            </a:pPr>
            <a:endParaRPr lang="en-US" sz="2800" dirty="0">
              <a:latin typeface="Tahoma" pitchFamily="34" charset="0"/>
              <a:ea typeface="Tahoma" pitchFamily="34" charset="0"/>
              <a:cs typeface="Tahoma" pitchFamily="34" charset="0"/>
            </a:endParaRPr>
          </a:p>
          <a:p>
            <a:pPr marL="342900" indent="-342900">
              <a:lnSpc>
                <a:spcPct val="8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09:00 p.m.		Rest Well</a:t>
            </a:r>
          </a:p>
        </p:txBody>
      </p:sp>
      <p:sp>
        <p:nvSpPr>
          <p:cNvPr id="415768" name="Rectangle 24"/>
          <p:cNvSpPr>
            <a:spLocks noChangeArrowheads="1"/>
          </p:cNvSpPr>
          <p:nvPr/>
        </p:nvSpPr>
        <p:spPr bwMode="auto">
          <a:xfrm>
            <a:off x="469075" y="533400"/>
            <a:ext cx="2819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nchor="ctr"/>
          <a:lstStyle/>
          <a:p>
            <a:pPr>
              <a:defRPr/>
            </a:pPr>
            <a:r>
              <a:rPr lang="en-US" sz="4000" dirty="0">
                <a:solidFill>
                  <a:srgbClr val="FFFF7D"/>
                </a:solidFill>
                <a:latin typeface="Tahoma" pitchFamily="34" charset="0"/>
                <a:ea typeface="Tahoma" pitchFamily="34" charset="0"/>
                <a:cs typeface="Tahoma" pitchFamily="34" charset="0"/>
              </a:rPr>
              <a:t>Friday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ooter Placeholder 1"/>
          <p:cNvSpPr>
            <a:spLocks noGrp="1"/>
          </p:cNvSpPr>
          <p:nvPr>
            <p:ph type="ftr" sz="quarter" idx="11"/>
          </p:nvPr>
        </p:nvSpPr>
        <p:spPr>
          <a:xfrm>
            <a:off x="5236482" y="612648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7" name="Slide Number Placeholder 2"/>
          <p:cNvSpPr>
            <a:spLocks noGrp="1"/>
          </p:cNvSpPr>
          <p:nvPr>
            <p:ph type="sldNum" sz="quarter" idx="12"/>
          </p:nvPr>
        </p:nvSpPr>
        <p:spPr>
          <a:xfrm>
            <a:off x="7924800" y="6172200"/>
            <a:ext cx="733864" cy="274320"/>
          </a:xfrm>
        </p:spPr>
        <p:txBody>
          <a:bodyPr/>
          <a:lstStyle/>
          <a:p>
            <a:pPr>
              <a:defRPr/>
            </a:pPr>
            <a:fld id="{AE25D72C-3B9A-4326-83F8-C8AAD52AFE91}" type="slidenum">
              <a:rPr lang="en-US">
                <a:solidFill>
                  <a:schemeClr val="tx1"/>
                </a:solidFill>
                <a:latin typeface="Tahoma" pitchFamily="34" charset="0"/>
                <a:ea typeface="Tahoma" pitchFamily="34" charset="0"/>
                <a:cs typeface="Tahoma" pitchFamily="34" charset="0"/>
              </a:rPr>
              <a:pPr>
                <a:defRPr/>
              </a:pPr>
              <a:t>124</a:t>
            </a:fld>
            <a:endParaRPr lang="en-US" dirty="0">
              <a:solidFill>
                <a:schemeClr val="tx1"/>
              </a:solidFill>
              <a:latin typeface="Tahoma" pitchFamily="34" charset="0"/>
              <a:ea typeface="Tahoma" pitchFamily="34" charset="0"/>
              <a:cs typeface="Tahoma" pitchFamily="34" charset="0"/>
            </a:endParaRPr>
          </a:p>
        </p:txBody>
      </p:sp>
      <p:grpSp>
        <p:nvGrpSpPr>
          <p:cNvPr id="107524" name="Group 6"/>
          <p:cNvGrpSpPr>
            <a:grpSpLocks/>
          </p:cNvGrpSpPr>
          <p:nvPr/>
        </p:nvGrpSpPr>
        <p:grpSpPr bwMode="auto">
          <a:xfrm flipH="1">
            <a:off x="6019800" y="304800"/>
            <a:ext cx="2362200" cy="2819400"/>
            <a:chOff x="-2016" y="1056"/>
            <a:chExt cx="1344" cy="2683"/>
          </a:xfrm>
        </p:grpSpPr>
        <p:sp>
          <p:nvSpPr>
            <p:cNvPr id="416775" name="Freeform 7"/>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16776" name="Freeform 8"/>
            <p:cNvSpPr>
              <a:spLocks/>
            </p:cNvSpPr>
            <p:nvPr/>
          </p:nvSpPr>
          <p:spPr bwMode="auto">
            <a:xfrm>
              <a:off x="-1673" y="2182"/>
              <a:ext cx="98" cy="122"/>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7529" name="Freeform 9"/>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30" name="Freeform 10"/>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31" name="Freeform 11"/>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32" name="Freeform 12"/>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33" name="Freeform 13"/>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34" name="Freeform 14"/>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35" name="Freeform 15"/>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36" name="Freeform 16"/>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37" name="Freeform 17"/>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38" name="Freeform 18"/>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39" name="Freeform 19"/>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40" name="Freeform 20"/>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41" name="Freeform 21"/>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42" name="Freeform 22"/>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6791" name="Rectangle 23"/>
          <p:cNvSpPr>
            <a:spLocks noChangeArrowheads="1"/>
          </p:cNvSpPr>
          <p:nvPr/>
        </p:nvSpPr>
        <p:spPr bwMode="auto">
          <a:xfrm>
            <a:off x="533400" y="2286000"/>
            <a:ext cx="88392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marL="342900" indent="-342900">
              <a:lnSpc>
                <a:spcPct val="9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08:00 a.m.		Breakfast</a:t>
            </a:r>
          </a:p>
          <a:p>
            <a:pPr marL="342900" indent="-342900">
              <a:lnSpc>
                <a:spcPct val="9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09:00 a.m.		“Youth Testimonials”</a:t>
            </a:r>
          </a:p>
          <a:p>
            <a:pPr marL="342900" indent="-342900">
              <a:lnSpc>
                <a:spcPct val="9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09:30 a.m.		Sabbath School Program</a:t>
            </a:r>
          </a:p>
          <a:p>
            <a:pPr marL="342900" indent="-342900">
              <a:lnSpc>
                <a:spcPct val="90000"/>
              </a:lnSpc>
              <a:spcBef>
                <a:spcPct val="10000"/>
              </a:spcBef>
              <a:buClr>
                <a:srgbClr val="CCFF33"/>
              </a:buClr>
              <a:buFont typeface="Wingdings" pitchFamily="2" charset="2"/>
              <a:buNone/>
              <a:defRPr/>
            </a:pPr>
            <a:r>
              <a:rPr lang="en-US" sz="2800" dirty="0" smtClean="0">
                <a:latin typeface="Tahoma" pitchFamily="34" charset="0"/>
                <a:ea typeface="Tahoma" pitchFamily="34" charset="0"/>
                <a:cs typeface="Tahoma" pitchFamily="34" charset="0"/>
              </a:rPr>
              <a:t>10:30 </a:t>
            </a:r>
            <a:r>
              <a:rPr lang="en-US" sz="2800" dirty="0">
                <a:latin typeface="Tahoma" pitchFamily="34" charset="0"/>
                <a:ea typeface="Tahoma" pitchFamily="34" charset="0"/>
                <a:cs typeface="Tahoma" pitchFamily="34" charset="0"/>
              </a:rPr>
              <a:t>a.m.		Friendship Group Session #6</a:t>
            </a:r>
          </a:p>
          <a:p>
            <a:pPr marL="342900" indent="-342900">
              <a:lnSpc>
                <a:spcPct val="90000"/>
              </a:lnSpc>
              <a:spcBef>
                <a:spcPct val="10000"/>
              </a:spcBef>
              <a:buClr>
                <a:srgbClr val="CCFF33"/>
              </a:buClr>
              <a:buFont typeface="Wingdings" pitchFamily="2" charset="2"/>
              <a:buNone/>
              <a:defRPr/>
            </a:pPr>
            <a:r>
              <a:rPr lang="en-US" sz="2800" dirty="0" smtClean="0">
                <a:latin typeface="Tahoma" pitchFamily="34" charset="0"/>
                <a:ea typeface="Tahoma" pitchFamily="34" charset="0"/>
                <a:cs typeface="Tahoma" pitchFamily="34" charset="0"/>
              </a:rPr>
              <a:t>11:30 </a:t>
            </a:r>
            <a:r>
              <a:rPr lang="en-US" sz="2800" dirty="0">
                <a:latin typeface="Tahoma" pitchFamily="34" charset="0"/>
                <a:ea typeface="Tahoma" pitchFamily="34" charset="0"/>
                <a:cs typeface="Tahoma" pitchFamily="34" charset="0"/>
              </a:rPr>
              <a:t>a.m.		Sermon</a:t>
            </a:r>
          </a:p>
          <a:p>
            <a:pPr marL="342900" indent="-342900">
              <a:lnSpc>
                <a:spcPct val="90000"/>
              </a:lnSpc>
              <a:spcBef>
                <a:spcPct val="10000"/>
              </a:spcBef>
              <a:buClr>
                <a:srgbClr val="CCFF33"/>
              </a:buClr>
              <a:buFont typeface="Wingdings" pitchFamily="2" charset="2"/>
              <a:buNone/>
              <a:defRPr/>
            </a:pPr>
            <a:r>
              <a:rPr lang="en-US" sz="2800" dirty="0" smtClean="0">
                <a:latin typeface="Tahoma" pitchFamily="34" charset="0"/>
                <a:ea typeface="Tahoma" pitchFamily="34" charset="0"/>
                <a:cs typeface="Tahoma" pitchFamily="34" charset="0"/>
              </a:rPr>
              <a:t>12:30 </a:t>
            </a:r>
            <a:r>
              <a:rPr lang="en-US" sz="2800" dirty="0">
                <a:latin typeface="Tahoma" pitchFamily="34" charset="0"/>
                <a:ea typeface="Tahoma" pitchFamily="34" charset="0"/>
                <a:cs typeface="Tahoma" pitchFamily="34" charset="0"/>
              </a:rPr>
              <a:t>p.m. 	Lunch</a:t>
            </a:r>
          </a:p>
          <a:p>
            <a:pPr marL="342900" indent="-342900">
              <a:lnSpc>
                <a:spcPct val="90000"/>
              </a:lnSpc>
              <a:spcBef>
                <a:spcPct val="10000"/>
              </a:spcBef>
              <a:buClr>
                <a:srgbClr val="CCFF33"/>
              </a:buClr>
              <a:buFont typeface="Wingdings" pitchFamily="2" charset="2"/>
              <a:buNone/>
              <a:defRPr/>
            </a:pPr>
            <a:r>
              <a:rPr lang="en-US" sz="2800" dirty="0" smtClean="0">
                <a:latin typeface="Tahoma" pitchFamily="34" charset="0"/>
                <a:ea typeface="Tahoma" pitchFamily="34" charset="0"/>
                <a:cs typeface="Tahoma" pitchFamily="34" charset="0"/>
              </a:rPr>
              <a:t>02:00 </a:t>
            </a:r>
            <a:r>
              <a:rPr lang="en-US" sz="2800" dirty="0">
                <a:latin typeface="Tahoma" pitchFamily="34" charset="0"/>
                <a:ea typeface="Tahoma" pitchFamily="34" charset="0"/>
                <a:cs typeface="Tahoma" pitchFamily="34" charset="0"/>
              </a:rPr>
              <a:t>p.m.		Bible Scavenger Hunt</a:t>
            </a:r>
          </a:p>
        </p:txBody>
      </p:sp>
      <p:sp>
        <p:nvSpPr>
          <p:cNvPr id="416792" name="Rectangle 24"/>
          <p:cNvSpPr>
            <a:spLocks noChangeArrowheads="1"/>
          </p:cNvSpPr>
          <p:nvPr/>
        </p:nvSpPr>
        <p:spPr bwMode="auto">
          <a:xfrm>
            <a:off x="457200" y="685800"/>
            <a:ext cx="2819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nchor="ctr"/>
          <a:lstStyle/>
          <a:p>
            <a:pPr>
              <a:defRPr/>
            </a:pPr>
            <a:r>
              <a:rPr lang="en-US" sz="4000" dirty="0">
                <a:solidFill>
                  <a:srgbClr val="FFFF7D"/>
                </a:solidFill>
                <a:latin typeface="Tahoma" pitchFamily="34" charset="0"/>
                <a:ea typeface="Tahoma" pitchFamily="34" charset="0"/>
                <a:cs typeface="Tahoma" pitchFamily="34" charset="0"/>
              </a:rPr>
              <a:t>Sabbath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ooter Placeholder 1"/>
          <p:cNvSpPr>
            <a:spLocks noGrp="1"/>
          </p:cNvSpPr>
          <p:nvPr>
            <p:ph type="ftr" sz="quarter" idx="11"/>
          </p:nvPr>
        </p:nvSpPr>
        <p:spPr>
          <a:xfrm>
            <a:off x="53126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7" name="Slide Number Placeholder 2"/>
          <p:cNvSpPr>
            <a:spLocks noGrp="1"/>
          </p:cNvSpPr>
          <p:nvPr>
            <p:ph type="sldNum" sz="quarter" idx="12"/>
          </p:nvPr>
        </p:nvSpPr>
        <p:spPr>
          <a:xfrm>
            <a:off x="8077200" y="6172200"/>
            <a:ext cx="733864" cy="274320"/>
          </a:xfrm>
        </p:spPr>
        <p:txBody>
          <a:bodyPr/>
          <a:lstStyle/>
          <a:p>
            <a:pPr>
              <a:defRPr/>
            </a:pPr>
            <a:fld id="{07218AAE-A1CE-476A-BC1B-6CEFEDA156B2}" type="slidenum">
              <a:rPr lang="en-US">
                <a:solidFill>
                  <a:schemeClr val="tx1"/>
                </a:solidFill>
                <a:latin typeface="Tahoma" pitchFamily="34" charset="0"/>
                <a:ea typeface="Tahoma" pitchFamily="34" charset="0"/>
                <a:cs typeface="Tahoma" pitchFamily="34" charset="0"/>
              </a:rPr>
              <a:pPr>
                <a:defRPr/>
              </a:pPr>
              <a:t>125</a:t>
            </a:fld>
            <a:endParaRPr lang="en-US" dirty="0">
              <a:solidFill>
                <a:schemeClr val="tx1"/>
              </a:solidFill>
              <a:latin typeface="Tahoma" pitchFamily="34" charset="0"/>
              <a:ea typeface="Tahoma" pitchFamily="34" charset="0"/>
              <a:cs typeface="Tahoma" pitchFamily="34" charset="0"/>
            </a:endParaRPr>
          </a:p>
        </p:txBody>
      </p:sp>
      <p:grpSp>
        <p:nvGrpSpPr>
          <p:cNvPr id="108548" name="Group 6"/>
          <p:cNvGrpSpPr>
            <a:grpSpLocks/>
          </p:cNvGrpSpPr>
          <p:nvPr/>
        </p:nvGrpSpPr>
        <p:grpSpPr bwMode="auto">
          <a:xfrm flipH="1">
            <a:off x="6934200" y="533401"/>
            <a:ext cx="1595549" cy="1878299"/>
            <a:chOff x="-2016" y="1056"/>
            <a:chExt cx="1344" cy="2683"/>
          </a:xfrm>
        </p:grpSpPr>
        <p:sp>
          <p:nvSpPr>
            <p:cNvPr id="417799" name="Freeform 7"/>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17800" name="Freeform 8"/>
            <p:cNvSpPr>
              <a:spLocks/>
            </p:cNvSpPr>
            <p:nvPr/>
          </p:nvSpPr>
          <p:spPr bwMode="auto">
            <a:xfrm>
              <a:off x="-1673" y="2182"/>
              <a:ext cx="98" cy="122"/>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8553" name="Freeform 9"/>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554" name="Freeform 10"/>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555" name="Freeform 11"/>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556" name="Freeform 12"/>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557" name="Freeform 13"/>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558" name="Freeform 14"/>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559" name="Freeform 15"/>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560" name="Freeform 16"/>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561" name="Freeform 17"/>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562" name="Freeform 18"/>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563" name="Freeform 19"/>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564" name="Freeform 20"/>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565" name="Freeform 21"/>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566" name="Freeform 22"/>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7815" name="Rectangle 23"/>
          <p:cNvSpPr>
            <a:spLocks noChangeArrowheads="1"/>
          </p:cNvSpPr>
          <p:nvPr/>
        </p:nvSpPr>
        <p:spPr bwMode="auto">
          <a:xfrm>
            <a:off x="457200" y="2057400"/>
            <a:ext cx="8839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marL="342900" indent="-342900">
              <a:lnSpc>
                <a:spcPct val="9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03:00 p.m.		Community Outreach Program</a:t>
            </a:r>
          </a:p>
          <a:p>
            <a:pPr marL="342900" indent="-342900">
              <a:lnSpc>
                <a:spcPct val="9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06:00 p.m.		Supper</a:t>
            </a:r>
          </a:p>
          <a:p>
            <a:pPr marL="342900" indent="-342900">
              <a:lnSpc>
                <a:spcPct val="9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07:00 p.m.		Friendship Group Session #7</a:t>
            </a:r>
          </a:p>
          <a:p>
            <a:pPr marL="342900" indent="-342900">
              <a:lnSpc>
                <a:spcPct val="9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08:00 p.m.		Friendship Group Gifts</a:t>
            </a:r>
          </a:p>
          <a:p>
            <a:pPr marL="342900" indent="-342900">
              <a:lnSpc>
                <a:spcPct val="9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09:00 p.m.		Celebrate Life Drug Free</a:t>
            </a:r>
          </a:p>
          <a:p>
            <a:pPr marL="342900" indent="-342900">
              <a:lnSpc>
                <a:spcPct val="90000"/>
              </a:lnSpc>
              <a:spcBef>
                <a:spcPct val="10000"/>
              </a:spcBef>
              <a:buClr>
                <a:srgbClr val="CCFF33"/>
              </a:buClr>
              <a:buFont typeface="Wingdings" pitchFamily="2" charset="2"/>
              <a:buNone/>
              <a:defRPr/>
            </a:pPr>
            <a:r>
              <a:rPr lang="en-US" sz="2800" dirty="0">
                <a:latin typeface="Tahoma" pitchFamily="34" charset="0"/>
                <a:ea typeface="Tahoma" pitchFamily="34" charset="0"/>
                <a:cs typeface="Tahoma" pitchFamily="34" charset="0"/>
              </a:rPr>
              <a:t>				</a:t>
            </a:r>
            <a:r>
              <a:rPr lang="en-US" sz="2800" dirty="0">
                <a:solidFill>
                  <a:srgbClr val="FFFF7D"/>
                </a:solidFill>
                <a:latin typeface="Tahoma" pitchFamily="34" charset="0"/>
                <a:ea typeface="Tahoma" pitchFamily="34" charset="0"/>
                <a:cs typeface="Tahoma" pitchFamily="34" charset="0"/>
              </a:rPr>
              <a:t>“Go for it”</a:t>
            </a:r>
          </a:p>
          <a:p>
            <a:pPr marL="342900" indent="-342900">
              <a:lnSpc>
                <a:spcPct val="90000"/>
              </a:lnSpc>
              <a:spcBef>
                <a:spcPct val="10000"/>
              </a:spcBef>
              <a:buClr>
                <a:srgbClr val="CCFF33"/>
              </a:buClr>
              <a:buFont typeface="Wingdings" pitchFamily="2" charset="2"/>
              <a:buNone/>
              <a:defRPr/>
            </a:pPr>
            <a:r>
              <a:rPr lang="en-US" sz="2800" dirty="0" smtClean="0">
                <a:latin typeface="Tahoma" pitchFamily="34" charset="0"/>
                <a:ea typeface="Tahoma" pitchFamily="34" charset="0"/>
                <a:cs typeface="Tahoma" pitchFamily="34" charset="0"/>
              </a:rPr>
              <a:t>10:00 </a:t>
            </a:r>
            <a:r>
              <a:rPr lang="en-US" sz="2800" dirty="0">
                <a:latin typeface="Tahoma" pitchFamily="34" charset="0"/>
                <a:ea typeface="Tahoma" pitchFamily="34" charset="0"/>
                <a:cs typeface="Tahoma" pitchFamily="34" charset="0"/>
              </a:rPr>
              <a:t>p.m. 	Personal time</a:t>
            </a:r>
          </a:p>
          <a:p>
            <a:pPr marL="342900" indent="-342900">
              <a:lnSpc>
                <a:spcPct val="90000"/>
              </a:lnSpc>
              <a:spcBef>
                <a:spcPct val="10000"/>
              </a:spcBef>
              <a:buClr>
                <a:srgbClr val="CCFF33"/>
              </a:buClr>
              <a:buFont typeface="Wingdings" pitchFamily="2" charset="2"/>
              <a:buNone/>
              <a:defRPr/>
            </a:pPr>
            <a:r>
              <a:rPr lang="en-US" sz="2800" dirty="0" smtClean="0">
                <a:latin typeface="Tahoma" pitchFamily="34" charset="0"/>
                <a:ea typeface="Tahoma" pitchFamily="34" charset="0"/>
                <a:cs typeface="Tahoma" pitchFamily="34" charset="0"/>
              </a:rPr>
              <a:t>10:30  </a:t>
            </a:r>
            <a:r>
              <a:rPr lang="en-US" sz="2800" dirty="0">
                <a:latin typeface="Tahoma" pitchFamily="34" charset="0"/>
                <a:ea typeface="Tahoma" pitchFamily="34" charset="0"/>
                <a:cs typeface="Tahoma" pitchFamily="34" charset="0"/>
              </a:rPr>
              <a:t>p.m.	</a:t>
            </a:r>
            <a:r>
              <a:rPr lang="en-US" sz="2800" dirty="0" smtClean="0">
                <a:latin typeface="Tahoma" pitchFamily="34" charset="0"/>
                <a:ea typeface="Tahoma" pitchFamily="34" charset="0"/>
                <a:cs typeface="Tahoma" pitchFamily="34" charset="0"/>
              </a:rPr>
              <a:t>Rest </a:t>
            </a:r>
            <a:r>
              <a:rPr lang="en-US" sz="2800" dirty="0">
                <a:latin typeface="Tahoma" pitchFamily="34" charset="0"/>
                <a:ea typeface="Tahoma" pitchFamily="34" charset="0"/>
                <a:cs typeface="Tahoma" pitchFamily="34" charset="0"/>
              </a:rPr>
              <a:t>Well</a:t>
            </a:r>
          </a:p>
        </p:txBody>
      </p:sp>
      <p:sp>
        <p:nvSpPr>
          <p:cNvPr id="417816" name="Rectangle 24"/>
          <p:cNvSpPr>
            <a:spLocks noChangeArrowheads="1"/>
          </p:cNvSpPr>
          <p:nvPr/>
        </p:nvSpPr>
        <p:spPr bwMode="auto">
          <a:xfrm>
            <a:off x="457200" y="1011238"/>
            <a:ext cx="2819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nchor="ctr"/>
          <a:lstStyle/>
          <a:p>
            <a:pPr>
              <a:defRPr/>
            </a:pPr>
            <a:r>
              <a:rPr lang="en-US" sz="4000" dirty="0">
                <a:solidFill>
                  <a:srgbClr val="FFFF7D"/>
                </a:solidFill>
                <a:latin typeface="Tahoma" pitchFamily="34" charset="0"/>
                <a:ea typeface="Tahoma" pitchFamily="34" charset="0"/>
                <a:cs typeface="Tahoma" pitchFamily="34" charset="0"/>
              </a:rPr>
              <a:t>Sabbath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5" name="Rectangle 25"/>
          <p:cNvSpPr>
            <a:spLocks noGrp="1" noChangeArrowheads="1"/>
          </p:cNvSpPr>
          <p:nvPr>
            <p:ph type="title"/>
          </p:nvPr>
        </p:nvSpPr>
        <p:spPr>
          <a:xfrm>
            <a:off x="887413" y="441326"/>
            <a:ext cx="8637588" cy="1311275"/>
          </a:xfrm>
        </p:spPr>
        <p:txBody>
          <a:bodyPr>
            <a:normAutofit/>
          </a:bodyPr>
          <a:lstStyle/>
          <a:p>
            <a:pPr algn="ctr" eaLnBrk="1" hangingPunct="1"/>
            <a:r>
              <a:rPr lang="en-US" sz="3200" b="0" dirty="0" smtClean="0">
                <a:solidFill>
                  <a:srgbClr val="B9DBAD"/>
                </a:solidFill>
                <a:latin typeface="Tahoma" pitchFamily="34" charset="0"/>
                <a:ea typeface="Tahoma" pitchFamily="34" charset="0"/>
                <a:cs typeface="Tahoma" pitchFamily="34" charset="0"/>
              </a:rPr>
              <a:t>Suggestions for </a:t>
            </a:r>
            <a:br>
              <a:rPr lang="en-US" sz="3200" b="0" dirty="0" smtClean="0">
                <a:solidFill>
                  <a:srgbClr val="B9DBAD"/>
                </a:solidFill>
                <a:latin typeface="Tahoma" pitchFamily="34" charset="0"/>
                <a:ea typeface="Tahoma" pitchFamily="34" charset="0"/>
                <a:cs typeface="Tahoma" pitchFamily="34" charset="0"/>
              </a:rPr>
            </a:br>
            <a:r>
              <a:rPr lang="en-US" sz="3200" b="0" dirty="0" smtClean="0">
                <a:solidFill>
                  <a:srgbClr val="B9DBAD"/>
                </a:solidFill>
                <a:latin typeface="Tahoma" pitchFamily="34" charset="0"/>
                <a:ea typeface="Tahoma" pitchFamily="34" charset="0"/>
                <a:cs typeface="Tahoma" pitchFamily="34" charset="0"/>
              </a:rPr>
              <a:t>Community Outreach Programs</a:t>
            </a:r>
          </a:p>
        </p:txBody>
      </p:sp>
      <p:sp>
        <p:nvSpPr>
          <p:cNvPr id="109573" name="Rectangle 23"/>
          <p:cNvSpPr>
            <a:spLocks noGrp="1" noChangeArrowheads="1"/>
          </p:cNvSpPr>
          <p:nvPr>
            <p:ph sz="half" idx="1"/>
          </p:nvPr>
        </p:nvSpPr>
        <p:spPr>
          <a:xfrm>
            <a:off x="328613" y="1941513"/>
            <a:ext cx="4471987" cy="4114800"/>
          </a:xfrm>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ormAutofit/>
          </a:bodyPr>
          <a:lstStyle/>
          <a:p>
            <a:pPr eaLnBrk="1" hangingPunct="1"/>
            <a:endParaRPr lang="en-US" dirty="0" smtClean="0">
              <a:latin typeface="Tahoma" pitchFamily="34" charset="0"/>
              <a:ea typeface="Tahoma" pitchFamily="34" charset="0"/>
              <a:cs typeface="Tahoma" pitchFamily="34" charset="0"/>
            </a:endParaRPr>
          </a:p>
          <a:p>
            <a:pPr eaLnBrk="1" hangingPunct="1"/>
            <a:r>
              <a:rPr lang="en-US" dirty="0" smtClean="0">
                <a:latin typeface="Tahoma" pitchFamily="34" charset="0"/>
                <a:ea typeface="Tahoma" pitchFamily="34" charset="0"/>
                <a:cs typeface="Tahoma" pitchFamily="34" charset="0"/>
              </a:rPr>
              <a:t>Tracts Distribution</a:t>
            </a:r>
          </a:p>
          <a:p>
            <a:pPr eaLnBrk="1" hangingPunct="1"/>
            <a:r>
              <a:rPr lang="en-US" dirty="0" smtClean="0">
                <a:latin typeface="Tahoma" pitchFamily="34" charset="0"/>
                <a:ea typeface="Tahoma" pitchFamily="34" charset="0"/>
                <a:cs typeface="Tahoma" pitchFamily="34" charset="0"/>
              </a:rPr>
              <a:t>Witnessing Parade</a:t>
            </a:r>
          </a:p>
          <a:p>
            <a:pPr eaLnBrk="1" hangingPunct="1"/>
            <a:r>
              <a:rPr lang="en-US" dirty="0" smtClean="0">
                <a:latin typeface="Tahoma" pitchFamily="34" charset="0"/>
                <a:ea typeface="Tahoma" pitchFamily="34" charset="0"/>
                <a:cs typeface="Tahoma" pitchFamily="34" charset="0"/>
              </a:rPr>
              <a:t>Puppet Ministry</a:t>
            </a:r>
          </a:p>
          <a:p>
            <a:pPr eaLnBrk="1" hangingPunct="1"/>
            <a:r>
              <a:rPr lang="en-US" dirty="0" smtClean="0">
                <a:latin typeface="Tahoma" pitchFamily="34" charset="0"/>
                <a:ea typeface="Tahoma" pitchFamily="34" charset="0"/>
                <a:cs typeface="Tahoma" pitchFamily="34" charset="0"/>
              </a:rPr>
              <a:t>Sunshine Band in Hospitals/Nursing Homes</a:t>
            </a:r>
          </a:p>
          <a:p>
            <a:pPr eaLnBrk="1" hangingPunct="1"/>
            <a:r>
              <a:rPr lang="en-US" dirty="0" smtClean="0">
                <a:latin typeface="Tahoma" pitchFamily="34" charset="0"/>
                <a:ea typeface="Tahoma" pitchFamily="34" charset="0"/>
                <a:cs typeface="Tahoma" pitchFamily="34" charset="0"/>
              </a:rPr>
              <a:t>Jail Inmate Visitation</a:t>
            </a:r>
          </a:p>
        </p:txBody>
      </p:sp>
      <p:sp>
        <p:nvSpPr>
          <p:cNvPr id="109574" name="Rectangle 24"/>
          <p:cNvSpPr>
            <a:spLocks noGrp="1" noChangeArrowheads="1"/>
          </p:cNvSpPr>
          <p:nvPr>
            <p:ph sz="half" idx="2"/>
          </p:nvPr>
        </p:nvSpPr>
        <p:spPr>
          <a:xfrm>
            <a:off x="4508501" y="2590800"/>
            <a:ext cx="4635500" cy="3352800"/>
          </a:xfrm>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ormAutofit/>
          </a:bodyPr>
          <a:lstStyle/>
          <a:p>
            <a:pPr eaLnBrk="1" hangingPunct="1">
              <a:lnSpc>
                <a:spcPct val="90000"/>
              </a:lnSpc>
            </a:pPr>
            <a:r>
              <a:rPr lang="en-US" dirty="0" smtClean="0">
                <a:latin typeface="Tahoma" pitchFamily="34" charset="0"/>
                <a:ea typeface="Tahoma" pitchFamily="34" charset="0"/>
                <a:cs typeface="Tahoma" pitchFamily="34" charset="0"/>
              </a:rPr>
              <a:t>Clown Ministries</a:t>
            </a:r>
          </a:p>
          <a:p>
            <a:pPr eaLnBrk="1" hangingPunct="1">
              <a:lnSpc>
                <a:spcPct val="90000"/>
              </a:lnSpc>
            </a:pPr>
            <a:r>
              <a:rPr lang="en-US" dirty="0" smtClean="0">
                <a:latin typeface="Tahoma" pitchFamily="34" charset="0"/>
                <a:ea typeface="Tahoma" pitchFamily="34" charset="0"/>
                <a:cs typeface="Tahoma" pitchFamily="34" charset="0"/>
              </a:rPr>
              <a:t>Door to Door</a:t>
            </a:r>
          </a:p>
          <a:p>
            <a:pPr eaLnBrk="1" hangingPunct="1">
              <a:lnSpc>
                <a:spcPct val="90000"/>
              </a:lnSpc>
            </a:pPr>
            <a:r>
              <a:rPr lang="en-US" dirty="0" smtClean="0">
                <a:latin typeface="Tahoma" pitchFamily="34" charset="0"/>
                <a:ea typeface="Tahoma" pitchFamily="34" charset="0"/>
                <a:cs typeface="Tahoma" pitchFamily="34" charset="0"/>
              </a:rPr>
              <a:t>Feeding the Homeless</a:t>
            </a:r>
          </a:p>
          <a:p>
            <a:pPr eaLnBrk="1" hangingPunct="1">
              <a:lnSpc>
                <a:spcPct val="90000"/>
              </a:lnSpc>
            </a:pPr>
            <a:r>
              <a:rPr lang="en-US" dirty="0" smtClean="0">
                <a:latin typeface="Tahoma" pitchFamily="34" charset="0"/>
                <a:ea typeface="Tahoma" pitchFamily="34" charset="0"/>
                <a:cs typeface="Tahoma" pitchFamily="34" charset="0"/>
              </a:rPr>
              <a:t>Collecting food and clothing for the Red Cross</a:t>
            </a:r>
          </a:p>
          <a:p>
            <a:pPr eaLnBrk="1" hangingPunct="1">
              <a:lnSpc>
                <a:spcPct val="90000"/>
              </a:lnSpc>
            </a:pPr>
            <a:r>
              <a:rPr lang="en-US" dirty="0" smtClean="0">
                <a:latin typeface="Tahoma" pitchFamily="34" charset="0"/>
                <a:ea typeface="Tahoma" pitchFamily="34" charset="0"/>
                <a:cs typeface="Tahoma" pitchFamily="34" charset="0"/>
              </a:rPr>
              <a:t>Singing in parks, etc.</a:t>
            </a:r>
          </a:p>
        </p:txBody>
      </p:sp>
      <p:sp>
        <p:nvSpPr>
          <p:cNvPr id="26" name="Footer Placeholder 4"/>
          <p:cNvSpPr>
            <a:spLocks noGrp="1"/>
          </p:cNvSpPr>
          <p:nvPr>
            <p:ph type="ftr" sz="quarter" idx="11"/>
          </p:nvPr>
        </p:nvSpPr>
        <p:spPr>
          <a:xfrm>
            <a:off x="5084082" y="60960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7" name="Slide Number Placeholder 5"/>
          <p:cNvSpPr>
            <a:spLocks noGrp="1"/>
          </p:cNvSpPr>
          <p:nvPr>
            <p:ph type="sldNum" sz="quarter" idx="12"/>
          </p:nvPr>
        </p:nvSpPr>
        <p:spPr>
          <a:xfrm>
            <a:off x="7848600" y="6096000"/>
            <a:ext cx="733864" cy="274320"/>
          </a:xfrm>
        </p:spPr>
        <p:txBody>
          <a:bodyPr/>
          <a:lstStyle/>
          <a:p>
            <a:pPr>
              <a:defRPr/>
            </a:pPr>
            <a:fld id="{0A934EB8-A07A-4A1B-B0AC-5251751B8416}" type="slidenum">
              <a:rPr lang="en-US">
                <a:solidFill>
                  <a:schemeClr val="tx1"/>
                </a:solidFill>
                <a:latin typeface="Tahoma" pitchFamily="34" charset="0"/>
                <a:ea typeface="Tahoma" pitchFamily="34" charset="0"/>
                <a:cs typeface="Tahoma" pitchFamily="34" charset="0"/>
              </a:rPr>
              <a:pPr>
                <a:defRPr/>
              </a:pPr>
              <a:t>126</a:t>
            </a:fld>
            <a:endParaRPr lang="en-US" dirty="0">
              <a:solidFill>
                <a:schemeClr val="tx1"/>
              </a:solidFill>
              <a:latin typeface="Tahoma" pitchFamily="34" charset="0"/>
              <a:ea typeface="Tahoma" pitchFamily="34" charset="0"/>
              <a:cs typeface="Tahoma" pitchFamily="34" charset="0"/>
            </a:endParaRPr>
          </a:p>
        </p:txBody>
      </p:sp>
      <p:grpSp>
        <p:nvGrpSpPr>
          <p:cNvPr id="109572" name="Group 3"/>
          <p:cNvGrpSpPr>
            <a:grpSpLocks/>
          </p:cNvGrpSpPr>
          <p:nvPr/>
        </p:nvGrpSpPr>
        <p:grpSpPr bwMode="auto">
          <a:xfrm>
            <a:off x="681435" y="533400"/>
            <a:ext cx="1299765" cy="1828800"/>
            <a:chOff x="-2016" y="1056"/>
            <a:chExt cx="1344" cy="2683"/>
          </a:xfrm>
        </p:grpSpPr>
        <p:sp>
          <p:nvSpPr>
            <p:cNvPr id="418820" name="Freeform 4"/>
            <p:cNvSpPr>
              <a:spLocks/>
            </p:cNvSpPr>
            <p:nvPr/>
          </p:nvSpPr>
          <p:spPr bwMode="auto">
            <a:xfrm>
              <a:off x="-2016" y="1829"/>
              <a:ext cx="836" cy="1910"/>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18821" name="Freeform 5"/>
            <p:cNvSpPr>
              <a:spLocks/>
            </p:cNvSpPr>
            <p:nvPr/>
          </p:nvSpPr>
          <p:spPr bwMode="auto">
            <a:xfrm>
              <a:off x="-1673" y="2181"/>
              <a:ext cx="99"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9578" name="Freeform 6"/>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79" name="Freeform 7"/>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80" name="Freeform 8"/>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81" name="Freeform 9"/>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82" name="Freeform 10"/>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83" name="Freeform 11"/>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84" name="Freeform 12"/>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85" name="Freeform 13"/>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86" name="Freeform 14"/>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87" name="Freeform 15"/>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88" name="Freeform 16"/>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89" name="Freeform 17"/>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90" name="Freeform 18"/>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91" name="Freeform 19"/>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7" name="Rectangle 25"/>
          <p:cNvSpPr>
            <a:spLocks noGrp="1" noChangeArrowheads="1"/>
          </p:cNvSpPr>
          <p:nvPr>
            <p:ph type="title"/>
          </p:nvPr>
        </p:nvSpPr>
        <p:spPr>
          <a:xfrm>
            <a:off x="735013" y="457200"/>
            <a:ext cx="7951787" cy="762000"/>
          </a:xfrm>
        </p:spPr>
        <p:txBody>
          <a:bodyPr>
            <a:normAutofit/>
          </a:bodyPr>
          <a:lstStyle/>
          <a:p>
            <a:pPr algn="ctr" eaLnBrk="1" hangingPunct="1"/>
            <a:r>
              <a:rPr lang="en-US" sz="3600" b="0" dirty="0" smtClean="0">
                <a:solidFill>
                  <a:srgbClr val="B9DBAD"/>
                </a:solidFill>
                <a:latin typeface="Tahoma" pitchFamily="34" charset="0"/>
                <a:ea typeface="Tahoma" pitchFamily="34" charset="0"/>
                <a:cs typeface="Tahoma" pitchFamily="34" charset="0"/>
              </a:rPr>
              <a:t>Follow-Up Training Schedule</a:t>
            </a:r>
          </a:p>
        </p:txBody>
      </p:sp>
      <p:sp>
        <p:nvSpPr>
          <p:cNvPr id="26" name="Footer Placeholder 2"/>
          <p:cNvSpPr>
            <a:spLocks noGrp="1"/>
          </p:cNvSpPr>
          <p:nvPr>
            <p:ph type="ftr" sz="quarter" idx="11"/>
          </p:nvPr>
        </p:nvSpPr>
        <p:spPr>
          <a:xfrm>
            <a:off x="541020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7" name="Slide Number Placeholder 3"/>
          <p:cNvSpPr>
            <a:spLocks noGrp="1"/>
          </p:cNvSpPr>
          <p:nvPr>
            <p:ph type="sldNum" sz="quarter" idx="12"/>
          </p:nvPr>
        </p:nvSpPr>
        <p:spPr>
          <a:xfrm>
            <a:off x="8001000" y="6172200"/>
            <a:ext cx="733864" cy="274320"/>
          </a:xfrm>
        </p:spPr>
        <p:txBody>
          <a:bodyPr/>
          <a:lstStyle/>
          <a:p>
            <a:pPr>
              <a:defRPr/>
            </a:pPr>
            <a:fld id="{4C510C45-7F0A-4C6A-89F2-CA7A89F648D1}" type="slidenum">
              <a:rPr lang="en-US">
                <a:solidFill>
                  <a:schemeClr val="tx1"/>
                </a:solidFill>
                <a:latin typeface="Tahoma" pitchFamily="34" charset="0"/>
                <a:ea typeface="Tahoma" pitchFamily="34" charset="0"/>
                <a:cs typeface="Tahoma" pitchFamily="34" charset="0"/>
              </a:rPr>
              <a:pPr>
                <a:defRPr/>
              </a:pPr>
              <a:t>127</a:t>
            </a:fld>
            <a:endParaRPr lang="en-US" dirty="0">
              <a:solidFill>
                <a:schemeClr val="tx1"/>
              </a:solidFill>
              <a:latin typeface="Tahoma" pitchFamily="34" charset="0"/>
              <a:ea typeface="Tahoma" pitchFamily="34" charset="0"/>
              <a:cs typeface="Tahoma" pitchFamily="34" charset="0"/>
            </a:endParaRPr>
          </a:p>
        </p:txBody>
      </p:sp>
      <p:grpSp>
        <p:nvGrpSpPr>
          <p:cNvPr id="110596" name="Group 5"/>
          <p:cNvGrpSpPr>
            <a:grpSpLocks/>
          </p:cNvGrpSpPr>
          <p:nvPr/>
        </p:nvGrpSpPr>
        <p:grpSpPr bwMode="auto">
          <a:xfrm flipH="1">
            <a:off x="2514600" y="1123858"/>
            <a:ext cx="4191000" cy="4800600"/>
            <a:chOff x="-2016" y="1056"/>
            <a:chExt cx="1344" cy="2683"/>
          </a:xfrm>
        </p:grpSpPr>
        <p:sp>
          <p:nvSpPr>
            <p:cNvPr id="419846" name="Freeform 6"/>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19847" name="Freeform 7"/>
            <p:cNvSpPr>
              <a:spLocks/>
            </p:cNvSpPr>
            <p:nvPr/>
          </p:nvSpPr>
          <p:spPr bwMode="auto">
            <a:xfrm>
              <a:off x="-1673" y="2182"/>
              <a:ext cx="98"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0600" name="Freeform 8"/>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1" name="Freeform 9"/>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2" name="Freeform 10"/>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3" name="Freeform 11"/>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4" name="Freeform 12"/>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5" name="Freeform 13"/>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6" name="Freeform 14"/>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7" name="Freeform 15"/>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8" name="Freeform 16"/>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9" name="Freeform 17"/>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0" name="Freeform 18"/>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1" name="Freeform 19"/>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2" name="Freeform 20"/>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3" name="Freeform 21"/>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ooter Placeholder 1"/>
          <p:cNvSpPr>
            <a:spLocks noGrp="1"/>
          </p:cNvSpPr>
          <p:nvPr>
            <p:ph type="ftr" sz="quarter" idx="11"/>
          </p:nvPr>
        </p:nvSpPr>
        <p:spPr>
          <a:xfrm>
            <a:off x="53126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7" name="Slide Number Placeholder 2"/>
          <p:cNvSpPr>
            <a:spLocks noGrp="1"/>
          </p:cNvSpPr>
          <p:nvPr>
            <p:ph type="sldNum" sz="quarter" idx="12"/>
          </p:nvPr>
        </p:nvSpPr>
        <p:spPr>
          <a:xfrm>
            <a:off x="8001000" y="6172200"/>
            <a:ext cx="733864" cy="274320"/>
          </a:xfrm>
        </p:spPr>
        <p:txBody>
          <a:bodyPr/>
          <a:lstStyle/>
          <a:p>
            <a:pPr>
              <a:defRPr/>
            </a:pPr>
            <a:fld id="{8B2509C0-F825-4033-A019-994D6C65BB42}" type="slidenum">
              <a:rPr lang="en-US">
                <a:solidFill>
                  <a:schemeClr val="tx1"/>
                </a:solidFill>
                <a:latin typeface="Tahoma" pitchFamily="34" charset="0"/>
                <a:ea typeface="Tahoma" pitchFamily="34" charset="0"/>
                <a:cs typeface="Tahoma" pitchFamily="34" charset="0"/>
              </a:rPr>
              <a:pPr>
                <a:defRPr/>
              </a:pPr>
              <a:t>128</a:t>
            </a:fld>
            <a:endParaRPr lang="en-US" dirty="0">
              <a:solidFill>
                <a:schemeClr val="tx1"/>
              </a:solidFill>
              <a:latin typeface="Tahoma" pitchFamily="34" charset="0"/>
              <a:ea typeface="Tahoma" pitchFamily="34" charset="0"/>
              <a:cs typeface="Tahoma" pitchFamily="34" charset="0"/>
            </a:endParaRPr>
          </a:p>
        </p:txBody>
      </p:sp>
      <p:grpSp>
        <p:nvGrpSpPr>
          <p:cNvPr id="111620" name="Group 6"/>
          <p:cNvGrpSpPr>
            <a:grpSpLocks/>
          </p:cNvGrpSpPr>
          <p:nvPr/>
        </p:nvGrpSpPr>
        <p:grpSpPr bwMode="auto">
          <a:xfrm flipH="1">
            <a:off x="6400800" y="381001"/>
            <a:ext cx="2176528" cy="2490445"/>
            <a:chOff x="-2016" y="1056"/>
            <a:chExt cx="1344" cy="2683"/>
          </a:xfrm>
        </p:grpSpPr>
        <p:sp>
          <p:nvSpPr>
            <p:cNvPr id="420871" name="Freeform 7"/>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20872" name="Freeform 8"/>
            <p:cNvSpPr>
              <a:spLocks/>
            </p:cNvSpPr>
            <p:nvPr/>
          </p:nvSpPr>
          <p:spPr bwMode="auto">
            <a:xfrm>
              <a:off x="-1673" y="2182"/>
              <a:ext cx="98" cy="122"/>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1625" name="Freeform 9"/>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26" name="Freeform 10"/>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27" name="Freeform 11"/>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28" name="Freeform 12"/>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29" name="Freeform 13"/>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0" name="Freeform 14"/>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1" name="Freeform 15"/>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2" name="Freeform 16"/>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3" name="Freeform 17"/>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4" name="Freeform 18"/>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5" name="Freeform 19"/>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6" name="Freeform 20"/>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7" name="Freeform 21"/>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8" name="Freeform 22"/>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20887" name="Rectangle 23"/>
          <p:cNvSpPr>
            <a:spLocks noChangeArrowheads="1"/>
          </p:cNvSpPr>
          <p:nvPr/>
        </p:nvSpPr>
        <p:spPr bwMode="auto">
          <a:xfrm>
            <a:off x="457200" y="1665288"/>
            <a:ext cx="91440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marL="342900" indent="-342900">
              <a:lnSpc>
                <a:spcPct val="90000"/>
              </a:lnSpc>
              <a:buClr>
                <a:srgbClr val="CCFF33"/>
              </a:buClr>
              <a:buFont typeface="Wingdings" pitchFamily="2" charset="2"/>
              <a:buNone/>
              <a:defRPr/>
            </a:pPr>
            <a:r>
              <a:rPr lang="en-US" sz="2800" dirty="0">
                <a:latin typeface="Tahoma" pitchFamily="34" charset="0"/>
                <a:ea typeface="Tahoma" pitchFamily="34" charset="0"/>
                <a:cs typeface="Tahoma" pitchFamily="34" charset="0"/>
              </a:rPr>
              <a:t>07:00 a.m.		Personal Exercise</a:t>
            </a:r>
          </a:p>
          <a:p>
            <a:pPr marL="342900" indent="-342900">
              <a:lnSpc>
                <a:spcPct val="90000"/>
              </a:lnSpc>
              <a:buClr>
                <a:srgbClr val="CCFF33"/>
              </a:buClr>
              <a:buFont typeface="Wingdings" pitchFamily="2" charset="2"/>
              <a:buNone/>
              <a:defRPr/>
            </a:pPr>
            <a:r>
              <a:rPr lang="en-US" sz="2800" dirty="0">
                <a:latin typeface="Tahoma" pitchFamily="34" charset="0"/>
                <a:ea typeface="Tahoma" pitchFamily="34" charset="0"/>
                <a:cs typeface="Tahoma" pitchFamily="34" charset="0"/>
              </a:rPr>
              <a:t>08:00 a.m.		Breakfast</a:t>
            </a:r>
          </a:p>
          <a:p>
            <a:pPr marL="342900" indent="-342900">
              <a:lnSpc>
                <a:spcPct val="90000"/>
              </a:lnSpc>
              <a:buClr>
                <a:srgbClr val="CCFF33"/>
              </a:buClr>
              <a:buFont typeface="Wingdings" pitchFamily="2" charset="2"/>
              <a:buNone/>
              <a:defRPr/>
            </a:pPr>
            <a:r>
              <a:rPr lang="en-US" sz="2800" dirty="0">
                <a:latin typeface="Tahoma" pitchFamily="34" charset="0"/>
                <a:ea typeface="Tahoma" pitchFamily="34" charset="0"/>
                <a:cs typeface="Tahoma" pitchFamily="34" charset="0"/>
              </a:rPr>
              <a:t>09:00 a.m.		Inspirational Thought</a:t>
            </a:r>
          </a:p>
          <a:p>
            <a:pPr marL="342900" indent="-342900">
              <a:lnSpc>
                <a:spcPct val="90000"/>
              </a:lnSpc>
              <a:buClr>
                <a:srgbClr val="CCFF33"/>
              </a:buClr>
              <a:buFont typeface="Wingdings" pitchFamily="2" charset="2"/>
              <a:buNone/>
              <a:defRPr/>
            </a:pPr>
            <a:r>
              <a:rPr lang="en-US" sz="2800" dirty="0">
                <a:latin typeface="Tahoma" pitchFamily="34" charset="0"/>
                <a:ea typeface="Tahoma" pitchFamily="34" charset="0"/>
                <a:cs typeface="Tahoma" pitchFamily="34" charset="0"/>
              </a:rPr>
              <a:t>09:15  a.m.		Colored Clustered Group Meeting</a:t>
            </a:r>
          </a:p>
          <a:p>
            <a:pPr marL="342900" indent="-342900">
              <a:lnSpc>
                <a:spcPct val="90000"/>
              </a:lnSpc>
              <a:buClr>
                <a:srgbClr val="CCFF33"/>
              </a:buClr>
              <a:buFont typeface="Wingdings" pitchFamily="2" charset="2"/>
              <a:buNone/>
              <a:defRPr/>
            </a:pPr>
            <a:r>
              <a:rPr lang="en-US" sz="2800" dirty="0">
                <a:latin typeface="Tahoma" pitchFamily="34" charset="0"/>
                <a:ea typeface="Tahoma" pitchFamily="34" charset="0"/>
                <a:cs typeface="Tahoma" pitchFamily="34" charset="0"/>
              </a:rPr>
              <a:t>09:45 a.m.		Planning for Local </a:t>
            </a:r>
          </a:p>
          <a:p>
            <a:pPr marL="342900" indent="-342900">
              <a:lnSpc>
                <a:spcPct val="90000"/>
              </a:lnSpc>
              <a:buClr>
                <a:srgbClr val="CCFF33"/>
              </a:buClr>
              <a:buFont typeface="Wingdings" pitchFamily="2" charset="2"/>
              <a:buNone/>
              <a:defRPr/>
            </a:pPr>
            <a:r>
              <a:rPr lang="en-US" sz="2800" dirty="0">
                <a:latin typeface="Tahoma" pitchFamily="34" charset="0"/>
                <a:ea typeface="Tahoma" pitchFamily="34" charset="0"/>
                <a:cs typeface="Tahoma" pitchFamily="34" charset="0"/>
              </a:rPr>
              <a:t>				</a:t>
            </a:r>
            <a:r>
              <a:rPr lang="en-US" sz="2800" dirty="0">
                <a:solidFill>
                  <a:srgbClr val="FFFF7D"/>
                </a:solidFill>
                <a:latin typeface="Tahoma" pitchFamily="34" charset="0"/>
                <a:ea typeface="Tahoma" pitchFamily="34" charset="0"/>
                <a:cs typeface="Tahoma" pitchFamily="34" charset="0"/>
              </a:rPr>
              <a:t>Youth Alive </a:t>
            </a:r>
            <a:r>
              <a:rPr lang="en-US" sz="2800" dirty="0">
                <a:latin typeface="Tahoma" pitchFamily="34" charset="0"/>
                <a:ea typeface="Tahoma" pitchFamily="34" charset="0"/>
                <a:cs typeface="Tahoma" pitchFamily="34" charset="0"/>
              </a:rPr>
              <a:t>Congress</a:t>
            </a:r>
          </a:p>
          <a:p>
            <a:pPr marL="342900" indent="-342900">
              <a:lnSpc>
                <a:spcPct val="90000"/>
              </a:lnSpc>
              <a:buClr>
                <a:srgbClr val="CCFF33"/>
              </a:buClr>
              <a:buFont typeface="Wingdings" pitchFamily="2" charset="2"/>
              <a:buNone/>
              <a:defRPr/>
            </a:pPr>
            <a:r>
              <a:rPr lang="en-US" sz="2800" dirty="0" smtClean="0">
                <a:latin typeface="Tahoma" pitchFamily="34" charset="0"/>
                <a:ea typeface="Tahoma" pitchFamily="34" charset="0"/>
                <a:cs typeface="Tahoma" pitchFamily="34" charset="0"/>
              </a:rPr>
              <a:t>10:00 </a:t>
            </a:r>
            <a:r>
              <a:rPr lang="en-US" sz="2800" dirty="0">
                <a:latin typeface="Tahoma" pitchFamily="34" charset="0"/>
                <a:ea typeface="Tahoma" pitchFamily="34" charset="0"/>
                <a:cs typeface="Tahoma" pitchFamily="34" charset="0"/>
              </a:rPr>
              <a:t>a.m.		Positive Planning for a </a:t>
            </a:r>
            <a:r>
              <a:rPr lang="en-US" sz="2800" dirty="0">
                <a:solidFill>
                  <a:srgbClr val="FFFF7D"/>
                </a:solidFill>
                <a:latin typeface="Tahoma" pitchFamily="34" charset="0"/>
                <a:ea typeface="Tahoma" pitchFamily="34" charset="0"/>
                <a:cs typeface="Tahoma" pitchFamily="34" charset="0"/>
              </a:rPr>
              <a:t>Youth Alive</a:t>
            </a:r>
          </a:p>
          <a:p>
            <a:pPr marL="342900" indent="-342900">
              <a:lnSpc>
                <a:spcPct val="90000"/>
              </a:lnSpc>
              <a:buClr>
                <a:srgbClr val="CCFF33"/>
              </a:buClr>
              <a:buFont typeface="Wingdings" pitchFamily="2" charset="2"/>
              <a:buNone/>
              <a:defRPr/>
            </a:pPr>
            <a:r>
              <a:rPr lang="en-US" sz="2800" dirty="0">
                <a:latin typeface="Tahoma" pitchFamily="34" charset="0"/>
                <a:ea typeface="Tahoma" pitchFamily="34" charset="0"/>
                <a:cs typeface="Tahoma" pitchFamily="34" charset="0"/>
              </a:rPr>
              <a:t>				Local Club</a:t>
            </a:r>
          </a:p>
          <a:p>
            <a:pPr marL="342900" indent="-342900">
              <a:lnSpc>
                <a:spcPct val="90000"/>
              </a:lnSpc>
              <a:buClr>
                <a:srgbClr val="CCFF33"/>
              </a:buClr>
              <a:buFont typeface="Wingdings" pitchFamily="2" charset="2"/>
              <a:buNone/>
              <a:defRPr/>
            </a:pPr>
            <a:r>
              <a:rPr lang="en-US" sz="2800" dirty="0" smtClean="0">
                <a:latin typeface="Tahoma" pitchFamily="34" charset="0"/>
                <a:ea typeface="Tahoma" pitchFamily="34" charset="0"/>
                <a:cs typeface="Tahoma" pitchFamily="34" charset="0"/>
              </a:rPr>
              <a:t>12:00 </a:t>
            </a:r>
            <a:r>
              <a:rPr lang="en-US" sz="2800" dirty="0">
                <a:latin typeface="Tahoma" pitchFamily="34" charset="0"/>
                <a:ea typeface="Tahoma" pitchFamily="34" charset="0"/>
                <a:cs typeface="Tahoma" pitchFamily="34" charset="0"/>
              </a:rPr>
              <a:t>p.m. 	</a:t>
            </a:r>
            <a:r>
              <a:rPr lang="en-US" sz="2800" dirty="0" smtClean="0">
                <a:latin typeface="Tahoma" pitchFamily="34" charset="0"/>
                <a:ea typeface="Tahoma" pitchFamily="34" charset="0"/>
                <a:cs typeface="Tahoma" pitchFamily="34" charset="0"/>
              </a:rPr>
              <a:t>Lunch</a:t>
            </a:r>
          </a:p>
          <a:p>
            <a:pPr marL="342900" indent="-342900">
              <a:lnSpc>
                <a:spcPct val="90000"/>
              </a:lnSpc>
              <a:buClr>
                <a:srgbClr val="CCFF33"/>
              </a:buClr>
              <a:buFont typeface="Wingdings" pitchFamily="2" charset="2"/>
              <a:buNone/>
              <a:defRPr/>
            </a:pPr>
            <a:r>
              <a:rPr lang="en-US" sz="2800" dirty="0" smtClean="0">
                <a:latin typeface="Tahoma" pitchFamily="34" charset="0"/>
                <a:ea typeface="Tahoma" pitchFamily="34" charset="0"/>
                <a:cs typeface="Tahoma" pitchFamily="34" charset="0"/>
              </a:rPr>
              <a:t>01:00 p.m.	        Good-bye</a:t>
            </a:r>
            <a:endParaRPr lang="en-US" sz="2800" dirty="0">
              <a:latin typeface="Tahoma" pitchFamily="34" charset="0"/>
              <a:ea typeface="Tahoma" pitchFamily="34" charset="0"/>
              <a:cs typeface="Tahoma" pitchFamily="34" charset="0"/>
            </a:endParaRPr>
          </a:p>
        </p:txBody>
      </p:sp>
      <p:sp>
        <p:nvSpPr>
          <p:cNvPr id="420889" name="Rectangle 25"/>
          <p:cNvSpPr>
            <a:spLocks noChangeArrowheads="1"/>
          </p:cNvSpPr>
          <p:nvPr/>
        </p:nvSpPr>
        <p:spPr bwMode="auto">
          <a:xfrm>
            <a:off x="457200" y="609600"/>
            <a:ext cx="2819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nchor="ctr"/>
          <a:lstStyle/>
          <a:p>
            <a:pPr>
              <a:defRPr/>
            </a:pPr>
            <a:r>
              <a:rPr lang="en-US" sz="4000" dirty="0">
                <a:solidFill>
                  <a:srgbClr val="FFFF7D"/>
                </a:solidFill>
                <a:latin typeface="Tahoma" pitchFamily="34" charset="0"/>
                <a:ea typeface="Tahoma" pitchFamily="34" charset="0"/>
                <a:cs typeface="Tahoma" pitchFamily="34" charset="0"/>
              </a:rPr>
              <a:t>Sunday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5" name="Rectangle 24"/>
          <p:cNvSpPr>
            <a:spLocks noGrp="1" noChangeArrowheads="1"/>
          </p:cNvSpPr>
          <p:nvPr>
            <p:ph type="title"/>
          </p:nvPr>
        </p:nvSpPr>
        <p:spPr>
          <a:xfrm>
            <a:off x="-152400" y="292100"/>
            <a:ext cx="7799387" cy="1190625"/>
          </a:xfrm>
        </p:spPr>
        <p:txBody>
          <a:bodyPr>
            <a:normAutofit/>
          </a:bodyPr>
          <a:lstStyle/>
          <a:p>
            <a:pPr algn="ctr" eaLnBrk="1" hangingPunct="1"/>
            <a:r>
              <a:rPr lang="en-US" sz="3200" b="0" dirty="0" smtClean="0">
                <a:solidFill>
                  <a:srgbClr val="FFC000"/>
                </a:solidFill>
                <a:latin typeface="Tahoma" pitchFamily="34" charset="0"/>
                <a:ea typeface="Tahoma" pitchFamily="34" charset="0"/>
                <a:cs typeface="Tahoma" pitchFamily="34" charset="0"/>
              </a:rPr>
              <a:t>Suggested Topics for the </a:t>
            </a:r>
            <a:br>
              <a:rPr lang="en-US" sz="3200" b="0" dirty="0" smtClean="0">
                <a:solidFill>
                  <a:srgbClr val="FFC000"/>
                </a:solidFill>
                <a:latin typeface="Tahoma" pitchFamily="34" charset="0"/>
                <a:ea typeface="Tahoma" pitchFamily="34" charset="0"/>
                <a:cs typeface="Tahoma" pitchFamily="34" charset="0"/>
              </a:rPr>
            </a:br>
            <a:r>
              <a:rPr lang="en-US" sz="3200" b="0" dirty="0" smtClean="0">
                <a:solidFill>
                  <a:schemeClr val="tx1"/>
                </a:solidFill>
                <a:latin typeface="Tahoma" pitchFamily="34" charset="0"/>
                <a:ea typeface="Tahoma" pitchFamily="34" charset="0"/>
                <a:cs typeface="Tahoma" pitchFamily="34" charset="0"/>
              </a:rPr>
              <a:t>Youth Alive </a:t>
            </a:r>
            <a:r>
              <a:rPr lang="en-US" sz="3200" b="0" dirty="0" smtClean="0">
                <a:solidFill>
                  <a:srgbClr val="FFC000"/>
                </a:solidFill>
                <a:latin typeface="Tahoma" pitchFamily="34" charset="0"/>
                <a:ea typeface="Tahoma" pitchFamily="34" charset="0"/>
                <a:cs typeface="Tahoma" pitchFamily="34" charset="0"/>
              </a:rPr>
              <a:t>Workshops</a:t>
            </a:r>
          </a:p>
        </p:txBody>
      </p:sp>
      <p:sp>
        <p:nvSpPr>
          <p:cNvPr id="112646" name="Rectangle 25"/>
          <p:cNvSpPr>
            <a:spLocks noGrp="1" noChangeArrowheads="1"/>
          </p:cNvSpPr>
          <p:nvPr>
            <p:ph sz="half" idx="1"/>
          </p:nvPr>
        </p:nvSpPr>
        <p:spPr>
          <a:xfrm>
            <a:off x="251544" y="1905000"/>
            <a:ext cx="4015656" cy="4114800"/>
          </a:xfrm>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ormAutofit/>
          </a:bodyPr>
          <a:lstStyle/>
          <a:p>
            <a:pPr eaLnBrk="1" hangingPunct="1">
              <a:lnSpc>
                <a:spcPct val="80000"/>
              </a:lnSpc>
            </a:pPr>
            <a:r>
              <a:rPr lang="en-US" sz="2400" dirty="0" smtClean="0">
                <a:latin typeface="Tahoma" pitchFamily="34" charset="0"/>
                <a:ea typeface="Tahoma" pitchFamily="34" charset="0"/>
                <a:cs typeface="Tahoma" pitchFamily="34" charset="0"/>
              </a:rPr>
              <a:t>Sex Communication to Youth (3 hours)</a:t>
            </a:r>
          </a:p>
          <a:p>
            <a:pPr eaLnBrk="1" hangingPunct="1">
              <a:lnSpc>
                <a:spcPct val="80000"/>
              </a:lnSpc>
            </a:pPr>
            <a:endParaRPr lang="en-US" sz="2400" dirty="0" smtClean="0">
              <a:latin typeface="Tahoma" pitchFamily="34" charset="0"/>
              <a:ea typeface="Tahoma" pitchFamily="34" charset="0"/>
              <a:cs typeface="Tahoma" pitchFamily="34" charset="0"/>
            </a:endParaRPr>
          </a:p>
          <a:p>
            <a:pPr eaLnBrk="1" hangingPunct="1">
              <a:lnSpc>
                <a:spcPct val="80000"/>
              </a:lnSpc>
            </a:pPr>
            <a:r>
              <a:rPr lang="en-US" sz="2400" dirty="0" smtClean="0">
                <a:latin typeface="Tahoma" pitchFamily="34" charset="0"/>
                <a:ea typeface="Tahoma" pitchFamily="34" charset="0"/>
                <a:cs typeface="Tahoma" pitchFamily="34" charset="0"/>
              </a:rPr>
              <a:t>Dealing with Youth Temperaments</a:t>
            </a:r>
          </a:p>
          <a:p>
            <a:pPr eaLnBrk="1" hangingPunct="1">
              <a:lnSpc>
                <a:spcPct val="80000"/>
              </a:lnSpc>
            </a:pPr>
            <a:endParaRPr lang="en-US" sz="2400" dirty="0" smtClean="0">
              <a:latin typeface="Tahoma" pitchFamily="34" charset="0"/>
              <a:ea typeface="Tahoma" pitchFamily="34" charset="0"/>
              <a:cs typeface="Tahoma" pitchFamily="34" charset="0"/>
            </a:endParaRPr>
          </a:p>
          <a:p>
            <a:pPr eaLnBrk="1" hangingPunct="1">
              <a:lnSpc>
                <a:spcPct val="80000"/>
              </a:lnSpc>
            </a:pPr>
            <a:r>
              <a:rPr lang="en-US" sz="2400" dirty="0" smtClean="0">
                <a:latin typeface="Tahoma" pitchFamily="34" charset="0"/>
                <a:ea typeface="Tahoma" pitchFamily="34" charset="0"/>
                <a:cs typeface="Tahoma" pitchFamily="34" charset="0"/>
              </a:rPr>
              <a:t>Parent Child Dynamics </a:t>
            </a:r>
          </a:p>
          <a:p>
            <a:pPr eaLnBrk="1" hangingPunct="1">
              <a:lnSpc>
                <a:spcPct val="80000"/>
              </a:lnSpc>
              <a:buFont typeface="Wingdings" pitchFamily="2" charset="2"/>
              <a:buNone/>
            </a:pPr>
            <a:r>
              <a:rPr lang="en-US" sz="2400" dirty="0" smtClean="0">
                <a:latin typeface="Tahoma" pitchFamily="34" charset="0"/>
                <a:ea typeface="Tahoma" pitchFamily="34" charset="0"/>
                <a:cs typeface="Tahoma" pitchFamily="34" charset="0"/>
              </a:rPr>
              <a:t>    (3 hours)</a:t>
            </a:r>
          </a:p>
          <a:p>
            <a:pPr eaLnBrk="1" hangingPunct="1">
              <a:lnSpc>
                <a:spcPct val="80000"/>
              </a:lnSpc>
              <a:buFont typeface="Wingdings" pitchFamily="2" charset="2"/>
              <a:buNone/>
            </a:pPr>
            <a:endParaRPr lang="en-US" sz="2400" dirty="0" smtClean="0">
              <a:latin typeface="Tahoma" pitchFamily="34" charset="0"/>
              <a:ea typeface="Tahoma" pitchFamily="34" charset="0"/>
              <a:cs typeface="Tahoma" pitchFamily="34" charset="0"/>
            </a:endParaRPr>
          </a:p>
          <a:p>
            <a:pPr eaLnBrk="1" hangingPunct="1">
              <a:lnSpc>
                <a:spcPct val="80000"/>
              </a:lnSpc>
            </a:pPr>
            <a:r>
              <a:rPr lang="en-US" sz="2400" dirty="0" smtClean="0">
                <a:latin typeface="Tahoma" pitchFamily="34" charset="0"/>
                <a:ea typeface="Tahoma" pitchFamily="34" charset="0"/>
                <a:cs typeface="Tahoma" pitchFamily="34" charset="0"/>
              </a:rPr>
              <a:t>Sharing Gospel with</a:t>
            </a:r>
          </a:p>
          <a:p>
            <a:pPr marL="118872" indent="0" eaLnBrk="1" hangingPunct="1">
              <a:lnSpc>
                <a:spcPct val="80000"/>
              </a:lnSpc>
              <a:buNone/>
            </a:pPr>
            <a:r>
              <a:rPr lang="en-US" sz="2400" dirty="0" smtClean="0">
                <a:latin typeface="Tahoma" pitchFamily="34" charset="0"/>
                <a:ea typeface="Tahoma" pitchFamily="34" charset="0"/>
                <a:cs typeface="Tahoma" pitchFamily="34" charset="0"/>
              </a:rPr>
              <a:t>    Unique Visuals (3 hours)</a:t>
            </a:r>
          </a:p>
          <a:p>
            <a:pPr marL="118872" indent="0" eaLnBrk="1" hangingPunct="1">
              <a:lnSpc>
                <a:spcPct val="80000"/>
              </a:lnSpc>
              <a:buNone/>
            </a:pPr>
            <a:endParaRPr lang="en-US" sz="2400" dirty="0" smtClean="0">
              <a:latin typeface="Tahoma" pitchFamily="34" charset="0"/>
              <a:ea typeface="Tahoma" pitchFamily="34" charset="0"/>
              <a:cs typeface="Tahoma" pitchFamily="34" charset="0"/>
            </a:endParaRPr>
          </a:p>
          <a:p>
            <a:pPr eaLnBrk="1" hangingPunct="1">
              <a:lnSpc>
                <a:spcPct val="80000"/>
              </a:lnSpc>
            </a:pPr>
            <a:r>
              <a:rPr lang="en-US" sz="2400" dirty="0" smtClean="0">
                <a:latin typeface="Tahoma" pitchFamily="34" charset="0"/>
                <a:ea typeface="Tahoma" pitchFamily="34" charset="0"/>
                <a:cs typeface="Tahoma" pitchFamily="34" charset="0"/>
              </a:rPr>
              <a:t>Peer Counseling, Etc. </a:t>
            </a:r>
          </a:p>
        </p:txBody>
      </p:sp>
      <p:sp>
        <p:nvSpPr>
          <p:cNvPr id="112647" name="Rectangle 26"/>
          <p:cNvSpPr>
            <a:spLocks noGrp="1" noChangeArrowheads="1"/>
          </p:cNvSpPr>
          <p:nvPr>
            <p:ph sz="half" idx="2"/>
          </p:nvPr>
        </p:nvSpPr>
        <p:spPr>
          <a:xfrm>
            <a:off x="4191000" y="1600200"/>
            <a:ext cx="4267200" cy="4114800"/>
          </a:xfrm>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oAutofit/>
          </a:bodyPr>
          <a:lstStyle/>
          <a:p>
            <a:pPr eaLnBrk="1" hangingPunct="1">
              <a:lnSpc>
                <a:spcPct val="120000"/>
              </a:lnSpc>
            </a:pPr>
            <a:r>
              <a:rPr lang="en-US" sz="2200" dirty="0" smtClean="0">
                <a:latin typeface="Tahoma" pitchFamily="34" charset="0"/>
                <a:ea typeface="Tahoma" pitchFamily="34" charset="0"/>
                <a:cs typeface="Tahoma" pitchFamily="34" charset="0"/>
              </a:rPr>
              <a:t>Why Abstinence?</a:t>
            </a:r>
          </a:p>
          <a:p>
            <a:pPr eaLnBrk="1" hangingPunct="1">
              <a:lnSpc>
                <a:spcPct val="120000"/>
              </a:lnSpc>
            </a:pPr>
            <a:r>
              <a:rPr lang="en-US" sz="2200" dirty="0" smtClean="0">
                <a:latin typeface="Tahoma" pitchFamily="34" charset="0"/>
                <a:ea typeface="Tahoma" pitchFamily="34" charset="0"/>
                <a:cs typeface="Tahoma" pitchFamily="34" charset="0"/>
              </a:rPr>
              <a:t>Avoiding HIV</a:t>
            </a:r>
          </a:p>
          <a:p>
            <a:pPr eaLnBrk="1" hangingPunct="1">
              <a:lnSpc>
                <a:spcPct val="120000"/>
              </a:lnSpc>
            </a:pPr>
            <a:r>
              <a:rPr lang="en-US" sz="2200" dirty="0" smtClean="0">
                <a:latin typeface="Tahoma" pitchFamily="34" charset="0"/>
                <a:ea typeface="Tahoma" pitchFamily="34" charset="0"/>
                <a:cs typeface="Tahoma" pitchFamily="34" charset="0"/>
              </a:rPr>
              <a:t>Knowing About Drugs</a:t>
            </a:r>
          </a:p>
          <a:p>
            <a:pPr marL="118872" indent="0" eaLnBrk="1" hangingPunct="1">
              <a:lnSpc>
                <a:spcPct val="120000"/>
              </a:lnSpc>
              <a:buNone/>
            </a:pPr>
            <a:r>
              <a:rPr lang="en-US" sz="2200" dirty="0" smtClean="0">
                <a:latin typeface="Tahoma" pitchFamily="34" charset="0"/>
                <a:ea typeface="Tahoma" pitchFamily="34" charset="0"/>
                <a:cs typeface="Tahoma" pitchFamily="34" charset="0"/>
              </a:rPr>
              <a:t>    and the Law</a:t>
            </a:r>
          </a:p>
          <a:p>
            <a:pPr eaLnBrk="1" hangingPunct="1">
              <a:lnSpc>
                <a:spcPct val="120000"/>
              </a:lnSpc>
            </a:pPr>
            <a:r>
              <a:rPr lang="en-US" sz="2200" dirty="0" smtClean="0">
                <a:latin typeface="Tahoma" pitchFamily="34" charset="0"/>
                <a:ea typeface="Tahoma" pitchFamily="34" charset="0"/>
                <a:cs typeface="Tahoma" pitchFamily="34" charset="0"/>
              </a:rPr>
              <a:t>Learning about Addiction</a:t>
            </a:r>
          </a:p>
          <a:p>
            <a:pPr eaLnBrk="1" hangingPunct="1">
              <a:lnSpc>
                <a:spcPct val="120000"/>
              </a:lnSpc>
            </a:pPr>
            <a:r>
              <a:rPr lang="en-US" sz="2200" dirty="0" smtClean="0">
                <a:latin typeface="Tahoma" pitchFamily="34" charset="0"/>
                <a:ea typeface="Tahoma" pitchFamily="34" charset="0"/>
                <a:cs typeface="Tahoma" pitchFamily="34" charset="0"/>
              </a:rPr>
              <a:t>Roots of Addiction</a:t>
            </a:r>
          </a:p>
          <a:p>
            <a:pPr eaLnBrk="1" hangingPunct="1">
              <a:lnSpc>
                <a:spcPct val="120000"/>
              </a:lnSpc>
            </a:pPr>
            <a:r>
              <a:rPr lang="en-US" sz="2200" dirty="0" smtClean="0">
                <a:latin typeface="Tahoma" pitchFamily="34" charset="0"/>
                <a:ea typeface="Tahoma" pitchFamily="34" charset="0"/>
                <a:cs typeface="Tahoma" pitchFamily="34" charset="0"/>
              </a:rPr>
              <a:t>Living with Addiction</a:t>
            </a:r>
          </a:p>
          <a:p>
            <a:pPr eaLnBrk="1" hangingPunct="1">
              <a:lnSpc>
                <a:spcPct val="120000"/>
              </a:lnSpc>
            </a:pPr>
            <a:r>
              <a:rPr lang="en-US" sz="2200" dirty="0" smtClean="0">
                <a:latin typeface="Tahoma" pitchFamily="34" charset="0"/>
                <a:ea typeface="Tahoma" pitchFamily="34" charset="0"/>
                <a:cs typeface="Tahoma" pitchFamily="34" charset="0"/>
              </a:rPr>
              <a:t>Collections of Straight Talk from Real Teens about Substance Abuse</a:t>
            </a:r>
          </a:p>
          <a:p>
            <a:pPr eaLnBrk="1" hangingPunct="1">
              <a:lnSpc>
                <a:spcPct val="120000"/>
              </a:lnSpc>
            </a:pPr>
            <a:r>
              <a:rPr lang="en-US" sz="2200" dirty="0" smtClean="0">
                <a:latin typeface="Tahoma" pitchFamily="34" charset="0"/>
                <a:ea typeface="Tahoma" pitchFamily="34" charset="0"/>
                <a:cs typeface="Tahoma" pitchFamily="34" charset="0"/>
              </a:rPr>
              <a:t>Etc.</a:t>
            </a:r>
          </a:p>
        </p:txBody>
      </p:sp>
      <p:sp>
        <p:nvSpPr>
          <p:cNvPr id="27" name="Footer Placeholder 4"/>
          <p:cNvSpPr>
            <a:spLocks noGrp="1"/>
          </p:cNvSpPr>
          <p:nvPr>
            <p:ph type="ftr" sz="quarter" idx="11"/>
          </p:nvPr>
        </p:nvSpPr>
        <p:spPr>
          <a:xfrm>
            <a:off x="5334002" y="60960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8" name="Slide Number Placeholder 5"/>
          <p:cNvSpPr>
            <a:spLocks noGrp="1"/>
          </p:cNvSpPr>
          <p:nvPr>
            <p:ph type="sldNum" sz="quarter" idx="12"/>
          </p:nvPr>
        </p:nvSpPr>
        <p:spPr>
          <a:xfrm>
            <a:off x="8001000" y="6096000"/>
            <a:ext cx="733864" cy="274320"/>
          </a:xfrm>
        </p:spPr>
        <p:txBody>
          <a:bodyPr/>
          <a:lstStyle/>
          <a:p>
            <a:pPr>
              <a:defRPr/>
            </a:pPr>
            <a:fld id="{F33767F0-A09D-47F9-91CB-81C3D77E8B24}" type="slidenum">
              <a:rPr lang="en-US">
                <a:solidFill>
                  <a:schemeClr val="tx1"/>
                </a:solidFill>
                <a:latin typeface="Tahoma" pitchFamily="34" charset="0"/>
                <a:ea typeface="Tahoma" pitchFamily="34" charset="0"/>
                <a:cs typeface="Tahoma" pitchFamily="34" charset="0"/>
              </a:rPr>
              <a:pPr>
                <a:defRPr/>
              </a:pPr>
              <a:t>129</a:t>
            </a:fld>
            <a:endParaRPr lang="en-US" dirty="0">
              <a:solidFill>
                <a:schemeClr val="tx1"/>
              </a:solidFill>
              <a:latin typeface="Tahoma" pitchFamily="34" charset="0"/>
              <a:ea typeface="Tahoma" pitchFamily="34" charset="0"/>
              <a:cs typeface="Tahoma" pitchFamily="34" charset="0"/>
            </a:endParaRPr>
          </a:p>
        </p:txBody>
      </p:sp>
      <p:grpSp>
        <p:nvGrpSpPr>
          <p:cNvPr id="112644" name="Group 6"/>
          <p:cNvGrpSpPr>
            <a:grpSpLocks/>
          </p:cNvGrpSpPr>
          <p:nvPr/>
        </p:nvGrpSpPr>
        <p:grpSpPr bwMode="auto">
          <a:xfrm flipH="1">
            <a:off x="6852456" y="381000"/>
            <a:ext cx="1910545" cy="2667000"/>
            <a:chOff x="-2016" y="1056"/>
            <a:chExt cx="1344" cy="2683"/>
          </a:xfrm>
        </p:grpSpPr>
        <p:sp>
          <p:nvSpPr>
            <p:cNvPr id="421895" name="Freeform 7"/>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21896" name="Freeform 8"/>
            <p:cNvSpPr>
              <a:spLocks/>
            </p:cNvSpPr>
            <p:nvPr/>
          </p:nvSpPr>
          <p:spPr bwMode="auto">
            <a:xfrm>
              <a:off x="-1673" y="2182"/>
              <a:ext cx="98" cy="122"/>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2650" name="Freeform 9"/>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51" name="Freeform 10"/>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52" name="Freeform 11"/>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53" name="Freeform 12"/>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54" name="Freeform 13"/>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55" name="Freeform 14"/>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56" name="Freeform 15"/>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57" name="Freeform 16"/>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58" name="Freeform 17"/>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59" name="Freeform 18"/>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60" name="Freeform 19"/>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61" name="Freeform 20"/>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62" name="Freeform 21"/>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63" name="Freeform 22"/>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4267200" y="1524001"/>
            <a:ext cx="4419600" cy="3019425"/>
          </a:xfrm>
        </p:spPr>
        <p:txBody>
          <a:bodyPr>
            <a:normAutofit/>
          </a:bodyPr>
          <a:lstStyle/>
          <a:p>
            <a:pPr algn="ctr" eaLnBrk="1" hangingPunct="1"/>
            <a:r>
              <a:rPr lang="en-US" sz="4000" b="0" dirty="0" smtClean="0">
                <a:solidFill>
                  <a:schemeClr val="accent4">
                    <a:lumMod val="60000"/>
                    <a:lumOff val="40000"/>
                  </a:schemeClr>
                </a:solidFill>
                <a:latin typeface="Tahoma" pitchFamily="34" charset="0"/>
                <a:ea typeface="Tahoma" pitchFamily="34" charset="0"/>
                <a:cs typeface="Tahoma" pitchFamily="34" charset="0"/>
              </a:rPr>
              <a:t>Cannot put monetary value on human lives &amp; suffering!</a:t>
            </a:r>
          </a:p>
        </p:txBody>
      </p:sp>
      <p:sp>
        <p:nvSpPr>
          <p:cNvPr id="4" name="Footer Placeholder 2"/>
          <p:cNvSpPr>
            <a:spLocks noGrp="1"/>
          </p:cNvSpPr>
          <p:nvPr>
            <p:ph type="ftr" sz="quarter" idx="11"/>
          </p:nvPr>
        </p:nvSpPr>
        <p:spPr>
          <a:xfrm>
            <a:off x="548640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5" name="Slide Number Placeholder 3"/>
          <p:cNvSpPr>
            <a:spLocks noGrp="1"/>
          </p:cNvSpPr>
          <p:nvPr>
            <p:ph type="sldNum" sz="quarter" idx="12"/>
          </p:nvPr>
        </p:nvSpPr>
        <p:spPr>
          <a:xfrm>
            <a:off x="8001000" y="6172200"/>
            <a:ext cx="733864" cy="274320"/>
          </a:xfrm>
        </p:spPr>
        <p:txBody>
          <a:bodyPr/>
          <a:lstStyle/>
          <a:p>
            <a:pPr>
              <a:defRPr/>
            </a:pPr>
            <a:fld id="{FA3D01D6-E237-4F98-908E-F3E44CD7AB9A}" type="slidenum">
              <a:rPr lang="en-US">
                <a:latin typeface="Tahoma" pitchFamily="34" charset="0"/>
                <a:ea typeface="Tahoma" pitchFamily="34" charset="0"/>
                <a:cs typeface="Tahoma" pitchFamily="34" charset="0"/>
              </a:rPr>
              <a:pPr>
                <a:defRPr/>
              </a:pPr>
              <a:t>13</a:t>
            </a:fld>
            <a:endParaRPr lang="en-US" dirty="0">
              <a:latin typeface="Tahoma" pitchFamily="34" charset="0"/>
              <a:ea typeface="Tahoma" pitchFamily="34" charset="0"/>
              <a:cs typeface="Tahoma" pitchFamily="34" charset="0"/>
            </a:endParaRPr>
          </a:p>
        </p:txBody>
      </p:sp>
      <p:pic>
        <p:nvPicPr>
          <p:cNvPr id="147458" name="Picture 2" descr="C:\Users\thomasn\Pictures\Thinkstock hmpix4\Thinkstock Nancy\objects, maps, books Symbols\skd182546sdc.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250" b="89865" l="6419" r="89865"/>
                    </a14:imgEffect>
                  </a14:imgLayer>
                </a14:imgProps>
              </a:ext>
              <a:ext uri="{28A0092B-C50C-407E-A947-70E740481C1C}">
                <a14:useLocalDpi xmlns:a14="http://schemas.microsoft.com/office/drawing/2010/main" val="0"/>
              </a:ext>
            </a:extLst>
          </a:blip>
          <a:srcRect/>
          <a:stretch>
            <a:fillRect/>
          </a:stretch>
        </p:blipFill>
        <p:spPr bwMode="auto">
          <a:xfrm>
            <a:off x="236517" y="685800"/>
            <a:ext cx="4724400" cy="472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9" name="Rectangle 23"/>
          <p:cNvSpPr>
            <a:spLocks noGrp="1" noChangeArrowheads="1"/>
          </p:cNvSpPr>
          <p:nvPr>
            <p:ph type="title"/>
          </p:nvPr>
        </p:nvSpPr>
        <p:spPr>
          <a:xfrm>
            <a:off x="838200" y="501084"/>
            <a:ext cx="7315200" cy="796925"/>
          </a:xfrm>
          <a:noFill/>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lIns="92075" tIns="46038" rIns="92075" bIns="46038" anchor="ctr">
            <a:normAutofit fontScale="90000"/>
          </a:bodyPr>
          <a:lstStyle/>
          <a:p>
            <a:pPr algn="ctr" eaLnBrk="1" hangingPunct="1"/>
            <a:r>
              <a:rPr lang="en-US" sz="3200" b="0" dirty="0" smtClean="0">
                <a:solidFill>
                  <a:schemeClr val="tx1"/>
                </a:solidFill>
                <a:latin typeface="Tahoma" pitchFamily="34" charset="0"/>
                <a:ea typeface="Tahoma" pitchFamily="34" charset="0"/>
                <a:cs typeface="Tahoma" pitchFamily="34" charset="0"/>
              </a:rPr>
              <a:t>Sample of</a:t>
            </a:r>
            <a:r>
              <a:rPr lang="en-US" sz="4000" b="0" dirty="0" smtClean="0">
                <a:solidFill>
                  <a:schemeClr val="tx1"/>
                </a:solidFill>
                <a:latin typeface="Tahoma" pitchFamily="34" charset="0"/>
                <a:ea typeface="Tahoma" pitchFamily="34" charset="0"/>
                <a:cs typeface="Tahoma" pitchFamily="34" charset="0"/>
              </a:rPr>
              <a:t> </a:t>
            </a:r>
            <a:br>
              <a:rPr lang="en-US" sz="4000" b="0" dirty="0" smtClean="0">
                <a:solidFill>
                  <a:schemeClr val="tx1"/>
                </a:solidFill>
                <a:latin typeface="Tahoma" pitchFamily="34" charset="0"/>
                <a:ea typeface="Tahoma" pitchFamily="34" charset="0"/>
                <a:cs typeface="Tahoma" pitchFamily="34" charset="0"/>
              </a:rPr>
            </a:br>
            <a:r>
              <a:rPr lang="en-US" sz="4000" b="0" dirty="0" smtClean="0">
                <a:solidFill>
                  <a:srgbClr val="FFFF7D"/>
                </a:solidFill>
                <a:latin typeface="Tahoma" pitchFamily="34" charset="0"/>
                <a:ea typeface="Tahoma" pitchFamily="34" charset="0"/>
                <a:cs typeface="Tahoma" pitchFamily="34" charset="0"/>
              </a:rPr>
              <a:t>Youth Alive </a:t>
            </a:r>
            <a:r>
              <a:rPr lang="en-US" sz="3200" b="0" dirty="0" smtClean="0">
                <a:solidFill>
                  <a:schemeClr val="tx1"/>
                </a:solidFill>
                <a:latin typeface="Tahoma" pitchFamily="34" charset="0"/>
                <a:ea typeface="Tahoma" pitchFamily="34" charset="0"/>
                <a:cs typeface="Tahoma" pitchFamily="34" charset="0"/>
              </a:rPr>
              <a:t>Local Club Meeting</a:t>
            </a:r>
          </a:p>
        </p:txBody>
      </p:sp>
      <p:sp>
        <p:nvSpPr>
          <p:cNvPr id="25" name="Footer Placeholder 3"/>
          <p:cNvSpPr>
            <a:spLocks noGrp="1"/>
          </p:cNvSpPr>
          <p:nvPr>
            <p:ph type="ftr" sz="quarter" idx="11"/>
          </p:nvPr>
        </p:nvSpPr>
        <p:spPr>
          <a:xfrm>
            <a:off x="53888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6" name="Slide Number Placeholder 4"/>
          <p:cNvSpPr>
            <a:spLocks noGrp="1"/>
          </p:cNvSpPr>
          <p:nvPr>
            <p:ph type="sldNum" sz="quarter" idx="12"/>
          </p:nvPr>
        </p:nvSpPr>
        <p:spPr>
          <a:xfrm>
            <a:off x="8001000" y="6172200"/>
            <a:ext cx="733864" cy="274320"/>
          </a:xfrm>
        </p:spPr>
        <p:txBody>
          <a:bodyPr/>
          <a:lstStyle/>
          <a:p>
            <a:pPr>
              <a:defRPr/>
            </a:pPr>
            <a:fld id="{EDABD8BE-293C-4061-AE84-55173D85DD15}" type="slidenum">
              <a:rPr lang="en-US">
                <a:solidFill>
                  <a:schemeClr val="tx1"/>
                </a:solidFill>
                <a:latin typeface="Tahoma" pitchFamily="34" charset="0"/>
                <a:ea typeface="Tahoma" pitchFamily="34" charset="0"/>
                <a:cs typeface="Tahoma" pitchFamily="34" charset="0"/>
              </a:rPr>
              <a:pPr>
                <a:defRPr/>
              </a:pPr>
              <a:t>130</a:t>
            </a:fld>
            <a:endParaRPr lang="en-US" dirty="0">
              <a:solidFill>
                <a:schemeClr val="tx1"/>
              </a:solidFill>
              <a:latin typeface="Tahoma" pitchFamily="34" charset="0"/>
              <a:ea typeface="Tahoma" pitchFamily="34" charset="0"/>
              <a:cs typeface="Tahoma" pitchFamily="34" charset="0"/>
            </a:endParaRPr>
          </a:p>
        </p:txBody>
      </p:sp>
      <p:grpSp>
        <p:nvGrpSpPr>
          <p:cNvPr id="113668" name="Group 6"/>
          <p:cNvGrpSpPr>
            <a:grpSpLocks/>
          </p:cNvGrpSpPr>
          <p:nvPr/>
        </p:nvGrpSpPr>
        <p:grpSpPr bwMode="auto">
          <a:xfrm flipH="1">
            <a:off x="7315200" y="519766"/>
            <a:ext cx="1356011" cy="2365693"/>
            <a:chOff x="-2016" y="1056"/>
            <a:chExt cx="1344" cy="2683"/>
          </a:xfrm>
        </p:grpSpPr>
        <p:sp>
          <p:nvSpPr>
            <p:cNvPr id="464903" name="Freeform 7"/>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64904" name="Freeform 8"/>
            <p:cNvSpPr>
              <a:spLocks/>
            </p:cNvSpPr>
            <p:nvPr/>
          </p:nvSpPr>
          <p:spPr bwMode="auto">
            <a:xfrm>
              <a:off x="-1673" y="2181"/>
              <a:ext cx="98" cy="122"/>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3673" name="Freeform 9"/>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74" name="Freeform 10"/>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75" name="Freeform 11"/>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76" name="Freeform 12"/>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77" name="Freeform 13"/>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78" name="Freeform 14"/>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79" name="Freeform 15"/>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80" name="Freeform 16"/>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81" name="Freeform 17"/>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82" name="Freeform 18"/>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83" name="Freeform 19"/>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84" name="Freeform 20"/>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85" name="Freeform 21"/>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86" name="Freeform 22"/>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13670"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96278"/>
            <a:ext cx="6019800" cy="405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3" name="Rectangle 23"/>
          <p:cNvSpPr>
            <a:spLocks noGrp="1" noChangeArrowheads="1"/>
          </p:cNvSpPr>
          <p:nvPr>
            <p:ph type="title"/>
          </p:nvPr>
        </p:nvSpPr>
        <p:spPr>
          <a:xfrm>
            <a:off x="2743200" y="920932"/>
            <a:ext cx="2286000" cy="762000"/>
          </a:xfrm>
        </p:spPr>
        <p:txBody>
          <a:bodyPr>
            <a:normAutofit/>
          </a:bodyPr>
          <a:lstStyle/>
          <a:p>
            <a:pPr eaLnBrk="1" hangingPunct="1"/>
            <a:r>
              <a:rPr lang="en-US" sz="4000" b="0" dirty="0" smtClean="0">
                <a:solidFill>
                  <a:srgbClr val="FFFF7D"/>
                </a:solidFill>
                <a:latin typeface="Tahoma" pitchFamily="34" charset="0"/>
                <a:ea typeface="Tahoma" pitchFamily="34" charset="0"/>
                <a:cs typeface="Tahoma" pitchFamily="34" charset="0"/>
              </a:rPr>
              <a:t>Place</a:t>
            </a:r>
          </a:p>
        </p:txBody>
      </p:sp>
      <p:sp>
        <p:nvSpPr>
          <p:cNvPr id="423960" name="Rectangle 24"/>
          <p:cNvSpPr>
            <a:spLocks noGrp="1" noChangeArrowheads="1"/>
          </p:cNvSpPr>
          <p:nvPr>
            <p:ph idx="1"/>
          </p:nvPr>
        </p:nvSpPr>
        <p:spPr>
          <a:xfrm>
            <a:off x="722409" y="2552700"/>
            <a:ext cx="6324600" cy="1333500"/>
          </a:xfrm>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ormAutofit/>
          </a:bodyPr>
          <a:lstStyle/>
          <a:p>
            <a:pPr marL="118872" indent="0" eaLnBrk="1" hangingPunct="1">
              <a:buClr>
                <a:srgbClr val="FF3300"/>
              </a:buClr>
              <a:buNone/>
            </a:pPr>
            <a:r>
              <a:rPr lang="en-US" sz="2800" dirty="0" smtClean="0">
                <a:latin typeface="Tahoma" pitchFamily="34" charset="0"/>
                <a:ea typeface="Tahoma" pitchFamily="34" charset="0"/>
                <a:cs typeface="Tahoma" pitchFamily="34" charset="0"/>
              </a:rPr>
              <a:t>Choose a place  with rooms for the various FG activities</a:t>
            </a:r>
          </a:p>
        </p:txBody>
      </p:sp>
      <p:sp>
        <p:nvSpPr>
          <p:cNvPr id="25" name="Footer Placeholder 3"/>
          <p:cNvSpPr>
            <a:spLocks noGrp="1"/>
          </p:cNvSpPr>
          <p:nvPr>
            <p:ph type="ftr" sz="quarter" idx="11"/>
          </p:nvPr>
        </p:nvSpPr>
        <p:spPr>
          <a:xfrm>
            <a:off x="53126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6" name="Slide Number Placeholder 4"/>
          <p:cNvSpPr>
            <a:spLocks noGrp="1"/>
          </p:cNvSpPr>
          <p:nvPr>
            <p:ph type="sldNum" sz="quarter" idx="12"/>
          </p:nvPr>
        </p:nvSpPr>
        <p:spPr>
          <a:xfrm>
            <a:off x="7924800" y="6172200"/>
            <a:ext cx="733864" cy="274320"/>
          </a:xfrm>
        </p:spPr>
        <p:txBody>
          <a:bodyPr/>
          <a:lstStyle/>
          <a:p>
            <a:pPr>
              <a:defRPr/>
            </a:pPr>
            <a:fld id="{3090EFB6-881A-4FDD-B908-5F15008B99E1}" type="slidenum">
              <a:rPr lang="en-US">
                <a:solidFill>
                  <a:schemeClr val="tx1"/>
                </a:solidFill>
                <a:latin typeface="Tahoma" pitchFamily="34" charset="0"/>
                <a:ea typeface="Tahoma" pitchFamily="34" charset="0"/>
                <a:cs typeface="Tahoma" pitchFamily="34" charset="0"/>
              </a:rPr>
              <a:pPr>
                <a:defRPr/>
              </a:pPr>
              <a:t>131</a:t>
            </a:fld>
            <a:endParaRPr lang="en-US" dirty="0">
              <a:solidFill>
                <a:schemeClr val="tx1"/>
              </a:solidFill>
              <a:latin typeface="Tahoma" pitchFamily="34" charset="0"/>
              <a:ea typeface="Tahoma" pitchFamily="34" charset="0"/>
              <a:cs typeface="Tahoma" pitchFamily="34" charset="0"/>
            </a:endParaRPr>
          </a:p>
        </p:txBody>
      </p:sp>
      <p:grpSp>
        <p:nvGrpSpPr>
          <p:cNvPr id="114692" name="Group 6"/>
          <p:cNvGrpSpPr>
            <a:grpSpLocks/>
          </p:cNvGrpSpPr>
          <p:nvPr/>
        </p:nvGrpSpPr>
        <p:grpSpPr bwMode="auto">
          <a:xfrm flipH="1">
            <a:off x="6172202" y="1097134"/>
            <a:ext cx="2481943" cy="2712867"/>
            <a:chOff x="-2016" y="1056"/>
            <a:chExt cx="1344" cy="2683"/>
          </a:xfrm>
        </p:grpSpPr>
        <p:sp>
          <p:nvSpPr>
            <p:cNvPr id="423943" name="Freeform 7"/>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23944" name="Freeform 8"/>
            <p:cNvSpPr>
              <a:spLocks/>
            </p:cNvSpPr>
            <p:nvPr/>
          </p:nvSpPr>
          <p:spPr bwMode="auto">
            <a:xfrm>
              <a:off x="-1673" y="2182"/>
              <a:ext cx="98"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4697" name="Freeform 9"/>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698" name="Freeform 10"/>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699" name="Freeform 11"/>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00" name="Freeform 12"/>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01" name="Freeform 13"/>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02" name="Freeform 14"/>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03" name="Freeform 15"/>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04" name="Freeform 16"/>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05" name="Freeform 17"/>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06" name="Freeform 18"/>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07" name="Freeform 19"/>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08" name="Freeform 20"/>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09" name="Freeform 21"/>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10" name="Freeform 22"/>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8" name="Rectangle 23"/>
          <p:cNvSpPr>
            <a:spLocks noGrp="1" noChangeArrowheads="1"/>
          </p:cNvSpPr>
          <p:nvPr>
            <p:ph type="title"/>
          </p:nvPr>
        </p:nvSpPr>
        <p:spPr>
          <a:xfrm>
            <a:off x="3546476" y="685800"/>
            <a:ext cx="4149725" cy="914400"/>
          </a:xfrm>
        </p:spPr>
        <p:txBody>
          <a:bodyPr>
            <a:normAutofit/>
          </a:bodyPr>
          <a:lstStyle/>
          <a:p>
            <a:pPr eaLnBrk="1" hangingPunct="1"/>
            <a:r>
              <a:rPr lang="en-US" sz="4000" b="0" dirty="0" smtClean="0">
                <a:solidFill>
                  <a:srgbClr val="FFFF7D"/>
                </a:solidFill>
                <a:latin typeface="Tahoma" pitchFamily="34" charset="0"/>
                <a:ea typeface="Tahoma" pitchFamily="34" charset="0"/>
                <a:cs typeface="Tahoma" pitchFamily="34" charset="0"/>
              </a:rPr>
              <a:t>Time</a:t>
            </a:r>
          </a:p>
        </p:txBody>
      </p:sp>
      <p:sp>
        <p:nvSpPr>
          <p:cNvPr id="424985" name="Rectangle 25"/>
          <p:cNvSpPr>
            <a:spLocks noGrp="1" noChangeArrowheads="1"/>
          </p:cNvSpPr>
          <p:nvPr>
            <p:ph idx="1"/>
          </p:nvPr>
        </p:nvSpPr>
        <p:spPr>
          <a:xfrm>
            <a:off x="1295400" y="2743200"/>
            <a:ext cx="6553200" cy="1295400"/>
          </a:xfrm>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ormAutofit/>
          </a:bodyPr>
          <a:lstStyle/>
          <a:p>
            <a:pPr marL="118872" indent="0" algn="ctr" eaLnBrk="1" hangingPunct="1">
              <a:buNone/>
            </a:pPr>
            <a:r>
              <a:rPr lang="en-US" sz="2800" dirty="0" smtClean="0">
                <a:latin typeface="Tahoma" pitchFamily="34" charset="0"/>
                <a:ea typeface="Tahoma" pitchFamily="34" charset="0"/>
                <a:cs typeface="Tahoma" pitchFamily="34" charset="0"/>
              </a:rPr>
              <a:t>1 ½ to 2 hours is best for a</a:t>
            </a:r>
          </a:p>
          <a:p>
            <a:pPr marL="118872" indent="0" algn="ctr" eaLnBrk="1" hangingPunct="1">
              <a:buNone/>
            </a:pPr>
            <a:r>
              <a:rPr lang="en-US" sz="2800" dirty="0" smtClean="0">
                <a:latin typeface="Tahoma" pitchFamily="34" charset="0"/>
                <a:ea typeface="Tahoma" pitchFamily="34" charset="0"/>
                <a:cs typeface="Tahoma" pitchFamily="34" charset="0"/>
              </a:rPr>
              <a:t> complete club meeting</a:t>
            </a:r>
          </a:p>
          <a:p>
            <a:pPr algn="ctr" eaLnBrk="1" hangingPunct="1"/>
            <a:endParaRPr lang="en-US" sz="2800" dirty="0" smtClean="0">
              <a:latin typeface="Tahoma" pitchFamily="34" charset="0"/>
              <a:ea typeface="Tahoma" pitchFamily="34" charset="0"/>
              <a:cs typeface="Tahoma" pitchFamily="34" charset="0"/>
            </a:endParaRPr>
          </a:p>
          <a:p>
            <a:pPr algn="ctr" eaLnBrk="1" hangingPunct="1">
              <a:buFont typeface="Wingdings" pitchFamily="2" charset="2"/>
              <a:buNone/>
            </a:pPr>
            <a:endParaRPr lang="en-US" sz="2800" dirty="0" smtClean="0">
              <a:latin typeface="Tahoma" pitchFamily="34" charset="0"/>
              <a:ea typeface="Tahoma" pitchFamily="34" charset="0"/>
              <a:cs typeface="Tahoma" pitchFamily="34" charset="0"/>
            </a:endParaRPr>
          </a:p>
        </p:txBody>
      </p:sp>
      <p:sp>
        <p:nvSpPr>
          <p:cNvPr id="26" name="Footer Placeholder 3"/>
          <p:cNvSpPr>
            <a:spLocks noGrp="1"/>
          </p:cNvSpPr>
          <p:nvPr>
            <p:ph type="ftr" sz="quarter" idx="11"/>
          </p:nvPr>
        </p:nvSpPr>
        <p:spPr>
          <a:xfrm>
            <a:off x="53888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7" name="Slide Number Placeholder 4"/>
          <p:cNvSpPr>
            <a:spLocks noGrp="1"/>
          </p:cNvSpPr>
          <p:nvPr>
            <p:ph type="sldNum" sz="quarter" idx="12"/>
          </p:nvPr>
        </p:nvSpPr>
        <p:spPr>
          <a:xfrm>
            <a:off x="8001000" y="6172200"/>
            <a:ext cx="733864" cy="274320"/>
          </a:xfrm>
        </p:spPr>
        <p:txBody>
          <a:bodyPr/>
          <a:lstStyle/>
          <a:p>
            <a:pPr>
              <a:defRPr/>
            </a:pPr>
            <a:fld id="{201F8BD0-4829-48DA-AA81-43D5F91C1894}" type="slidenum">
              <a:rPr lang="en-US">
                <a:solidFill>
                  <a:schemeClr val="tx1"/>
                </a:solidFill>
                <a:latin typeface="Tahoma" pitchFamily="34" charset="0"/>
                <a:ea typeface="Tahoma" pitchFamily="34" charset="0"/>
                <a:cs typeface="Tahoma" pitchFamily="34" charset="0"/>
              </a:rPr>
              <a:pPr>
                <a:defRPr/>
              </a:pPr>
              <a:t>132</a:t>
            </a:fld>
            <a:endParaRPr lang="en-US" dirty="0">
              <a:solidFill>
                <a:schemeClr val="tx1"/>
              </a:solidFill>
              <a:latin typeface="Tahoma" pitchFamily="34" charset="0"/>
              <a:ea typeface="Tahoma" pitchFamily="34" charset="0"/>
              <a:cs typeface="Tahoma" pitchFamily="34" charset="0"/>
            </a:endParaRPr>
          </a:p>
        </p:txBody>
      </p:sp>
      <p:grpSp>
        <p:nvGrpSpPr>
          <p:cNvPr id="115717" name="Group 6"/>
          <p:cNvGrpSpPr>
            <a:grpSpLocks/>
          </p:cNvGrpSpPr>
          <p:nvPr/>
        </p:nvGrpSpPr>
        <p:grpSpPr bwMode="auto">
          <a:xfrm flipH="1">
            <a:off x="6469063" y="490515"/>
            <a:ext cx="2133600" cy="2895600"/>
            <a:chOff x="-2016" y="1056"/>
            <a:chExt cx="1344" cy="2683"/>
          </a:xfrm>
        </p:grpSpPr>
        <p:sp>
          <p:nvSpPr>
            <p:cNvPr id="424967" name="Freeform 7"/>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24968" name="Freeform 8"/>
            <p:cNvSpPr>
              <a:spLocks/>
            </p:cNvSpPr>
            <p:nvPr/>
          </p:nvSpPr>
          <p:spPr bwMode="auto">
            <a:xfrm>
              <a:off x="-1673" y="2181"/>
              <a:ext cx="98" cy="122"/>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5723" name="Freeform 9"/>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24" name="Freeform 10"/>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25" name="Freeform 11"/>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26" name="Freeform 12"/>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27" name="Freeform 13"/>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28" name="Freeform 14"/>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29" name="Freeform 15"/>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30" name="Freeform 16"/>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31" name="Freeform 17"/>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32" name="Freeform 18"/>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33" name="Freeform 19"/>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34" name="Freeform 20"/>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35" name="Freeform 21"/>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36" name="Freeform 22"/>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aphicFrame>
        <p:nvGraphicFramePr>
          <p:cNvPr id="115719" name="Object 24">
            <a:hlinkClick r:id="" action="ppaction://ole?verb=0"/>
          </p:cNvPr>
          <p:cNvGraphicFramePr>
            <a:graphicFrameLocks/>
          </p:cNvGraphicFramePr>
          <p:nvPr>
            <p:extLst>
              <p:ext uri="{D42A27DB-BD31-4B8C-83A1-F6EECF244321}">
                <p14:modId xmlns:p14="http://schemas.microsoft.com/office/powerpoint/2010/main" val="214139960"/>
              </p:ext>
            </p:extLst>
          </p:nvPr>
        </p:nvGraphicFramePr>
        <p:xfrm>
          <a:off x="914400" y="3810000"/>
          <a:ext cx="1752600" cy="2133600"/>
        </p:xfrm>
        <a:graphic>
          <a:graphicData uri="http://schemas.openxmlformats.org/presentationml/2006/ole">
            <mc:AlternateContent xmlns:mc="http://schemas.openxmlformats.org/markup-compatibility/2006">
              <mc:Choice xmlns:v="urn:schemas-microsoft-com:vml" Requires="v">
                <p:oleObj spid="_x0000_s116014" name="CorelDRAW!" r:id="rId3" imgW="1106699" imgH="715372" progId="CDraw5">
                  <p:embed/>
                </p:oleObj>
              </mc:Choice>
              <mc:Fallback>
                <p:oleObj name="CorelDRAW!" r:id="rId3" imgW="1106699" imgH="715372" progId="CDraw5">
                  <p:embed/>
                  <p:pic>
                    <p:nvPicPr>
                      <p:cNvPr id="0" name="Object 2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810000"/>
                        <a:ext cx="1752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16743" name="Object 25"/>
          <p:cNvGraphicFramePr>
            <a:graphicFrameLocks noGrp="1" noChangeAspect="1"/>
          </p:cNvGraphicFramePr>
          <p:nvPr>
            <p:ph/>
            <p:extLst>
              <p:ext uri="{D42A27DB-BD31-4B8C-83A1-F6EECF244321}">
                <p14:modId xmlns:p14="http://schemas.microsoft.com/office/powerpoint/2010/main" val="1411611641"/>
              </p:ext>
            </p:extLst>
          </p:nvPr>
        </p:nvGraphicFramePr>
        <p:xfrm>
          <a:off x="609600" y="4495801"/>
          <a:ext cx="2286000" cy="1716087"/>
        </p:xfrm>
        <a:graphic>
          <a:graphicData uri="http://schemas.openxmlformats.org/presentationml/2006/ole">
            <mc:AlternateContent xmlns:mc="http://schemas.openxmlformats.org/markup-compatibility/2006">
              <mc:Choice xmlns:v="urn:schemas-microsoft-com:vml" Requires="v">
                <p:oleObj spid="_x0000_s117037" name="Clip" r:id="rId3" imgW="2285182" imgH="1715113" progId="MS_ClipArt_Gallery.2">
                  <p:embed/>
                </p:oleObj>
              </mc:Choice>
              <mc:Fallback>
                <p:oleObj name="Clip" r:id="rId3" imgW="2285182" imgH="1715113" progId="MS_ClipArt_Gallery.2">
                  <p:embed/>
                  <p:pic>
                    <p:nvPicPr>
                      <p:cNvPr id="0" name="Object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495801"/>
                        <a:ext cx="2286000" cy="171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 name="Footer Placeholder 2"/>
          <p:cNvSpPr>
            <a:spLocks noGrp="1"/>
          </p:cNvSpPr>
          <p:nvPr>
            <p:ph type="ftr" sz="quarter" idx="10"/>
          </p:nvPr>
        </p:nvSpPr>
        <p:spPr>
          <a:xfrm>
            <a:off x="538888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27" name="Slide Number Placeholder 3"/>
          <p:cNvSpPr>
            <a:spLocks noGrp="1"/>
          </p:cNvSpPr>
          <p:nvPr>
            <p:ph type="sldNum" sz="quarter" idx="11"/>
          </p:nvPr>
        </p:nvSpPr>
        <p:spPr>
          <a:xfrm>
            <a:off x="8001000" y="6172200"/>
            <a:ext cx="733864" cy="274320"/>
          </a:xfrm>
        </p:spPr>
        <p:txBody>
          <a:bodyPr/>
          <a:lstStyle/>
          <a:p>
            <a:pPr>
              <a:defRPr/>
            </a:pPr>
            <a:fld id="{12F6A31A-747B-4132-996C-4E08A687DE15}" type="slidenum">
              <a:rPr lang="en-US">
                <a:latin typeface="Tahoma" pitchFamily="34" charset="0"/>
                <a:ea typeface="Tahoma" pitchFamily="34" charset="0"/>
                <a:cs typeface="Tahoma" pitchFamily="34" charset="0"/>
              </a:rPr>
              <a:pPr>
                <a:defRPr/>
              </a:pPr>
              <a:t>133</a:t>
            </a:fld>
            <a:endParaRPr lang="en-US" dirty="0">
              <a:latin typeface="Tahoma" pitchFamily="34" charset="0"/>
              <a:ea typeface="Tahoma" pitchFamily="34" charset="0"/>
              <a:cs typeface="Tahoma" pitchFamily="34" charset="0"/>
            </a:endParaRPr>
          </a:p>
        </p:txBody>
      </p:sp>
      <p:grpSp>
        <p:nvGrpSpPr>
          <p:cNvPr id="116740" name="Group 6"/>
          <p:cNvGrpSpPr>
            <a:grpSpLocks/>
          </p:cNvGrpSpPr>
          <p:nvPr/>
        </p:nvGrpSpPr>
        <p:grpSpPr bwMode="auto">
          <a:xfrm flipH="1">
            <a:off x="6518323" y="333485"/>
            <a:ext cx="2133600" cy="2895600"/>
            <a:chOff x="-2016" y="1056"/>
            <a:chExt cx="1344" cy="2683"/>
          </a:xfrm>
        </p:grpSpPr>
        <p:sp>
          <p:nvSpPr>
            <p:cNvPr id="441351" name="Freeform 7"/>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41352" name="Freeform 8"/>
            <p:cNvSpPr>
              <a:spLocks/>
            </p:cNvSpPr>
            <p:nvPr/>
          </p:nvSpPr>
          <p:spPr bwMode="auto">
            <a:xfrm>
              <a:off x="-1673" y="2181"/>
              <a:ext cx="98" cy="122"/>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6746" name="Freeform 9"/>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47" name="Freeform 10"/>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48" name="Freeform 11"/>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49" name="Freeform 12"/>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50" name="Freeform 13"/>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51" name="Freeform 14"/>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52" name="Freeform 15"/>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53" name="Freeform 16"/>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54" name="Freeform 17"/>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55" name="Freeform 18"/>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56" name="Freeform 19"/>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57" name="Freeform 20"/>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58" name="Freeform 21"/>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59" name="Freeform 22"/>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TextBox 1"/>
          <p:cNvSpPr txBox="1"/>
          <p:nvPr/>
        </p:nvSpPr>
        <p:spPr>
          <a:xfrm>
            <a:off x="762000" y="1349514"/>
            <a:ext cx="5789662" cy="707886"/>
          </a:xfrm>
          <a:prstGeom prst="rect">
            <a:avLst/>
          </a:prstGeom>
          <a:noFill/>
        </p:spPr>
        <p:txBody>
          <a:bodyPr wrap="none" rtlCol="0">
            <a:spAutoFit/>
          </a:bodyPr>
          <a:lstStyle/>
          <a:p>
            <a:r>
              <a:rPr lang="en-US" sz="4000" dirty="0" smtClean="0">
                <a:solidFill>
                  <a:srgbClr val="FFFF7D"/>
                </a:solidFill>
                <a:latin typeface="Tahoma" pitchFamily="34" charset="0"/>
                <a:ea typeface="Tahoma" pitchFamily="34" charset="0"/>
                <a:cs typeface="Tahoma" pitchFamily="34" charset="0"/>
              </a:rPr>
              <a:t>Youth Alive </a:t>
            </a:r>
            <a:r>
              <a:rPr lang="en-US" sz="2800" dirty="0" smtClean="0">
                <a:solidFill>
                  <a:srgbClr val="FFFF7D"/>
                </a:solidFill>
                <a:latin typeface="Tahoma" pitchFamily="34" charset="0"/>
                <a:ea typeface="Tahoma" pitchFamily="34" charset="0"/>
                <a:cs typeface="Tahoma" pitchFamily="34" charset="0"/>
              </a:rPr>
              <a:t>Regular Local Club</a:t>
            </a:r>
            <a:endParaRPr lang="en-US" sz="2800" dirty="0">
              <a:solidFill>
                <a:srgbClr val="FFFF7D"/>
              </a:solidFill>
              <a:latin typeface="Tahoma" pitchFamily="34" charset="0"/>
              <a:ea typeface="Tahoma" pitchFamily="34" charset="0"/>
              <a:cs typeface="Tahoma" pitchFamily="34" charset="0"/>
            </a:endParaRPr>
          </a:p>
        </p:txBody>
      </p:sp>
      <p:sp>
        <p:nvSpPr>
          <p:cNvPr id="3" name="TextBox 2"/>
          <p:cNvSpPr txBox="1"/>
          <p:nvPr/>
        </p:nvSpPr>
        <p:spPr>
          <a:xfrm>
            <a:off x="2895601" y="2667000"/>
            <a:ext cx="3622723" cy="1569660"/>
          </a:xfrm>
          <a:prstGeom prst="rect">
            <a:avLst/>
          </a:prstGeom>
          <a:noFill/>
        </p:spPr>
        <p:txBody>
          <a:bodyPr wrap="none" rtlCol="0">
            <a:spAutoFit/>
          </a:bodyPr>
          <a:lstStyle/>
          <a:p>
            <a:pPr marL="342900" indent="-342900">
              <a:buClr>
                <a:srgbClr val="0070C0"/>
              </a:buClr>
              <a:buFont typeface="Wingdings" pitchFamily="2" charset="2"/>
              <a:buChar char="§"/>
            </a:pPr>
            <a:r>
              <a:rPr lang="en-US" sz="3200" dirty="0" smtClean="0">
                <a:solidFill>
                  <a:srgbClr val="92D050"/>
                </a:solidFill>
                <a:latin typeface="Tahoma" pitchFamily="34" charset="0"/>
                <a:ea typeface="Tahoma" pitchFamily="34" charset="0"/>
                <a:cs typeface="Tahoma" pitchFamily="34" charset="0"/>
              </a:rPr>
              <a:t>Fun</a:t>
            </a:r>
          </a:p>
          <a:p>
            <a:pPr marL="342900" indent="-342900">
              <a:buClr>
                <a:srgbClr val="0070C0"/>
              </a:buClr>
              <a:buFont typeface="Wingdings" pitchFamily="2" charset="2"/>
              <a:buChar char="§"/>
            </a:pPr>
            <a:r>
              <a:rPr lang="en-US" sz="3200" dirty="0" smtClean="0">
                <a:solidFill>
                  <a:schemeClr val="accent3">
                    <a:lumMod val="75000"/>
                  </a:schemeClr>
                </a:solidFill>
                <a:latin typeface="Tahoma" pitchFamily="34" charset="0"/>
                <a:ea typeface="Tahoma" pitchFamily="34" charset="0"/>
                <a:cs typeface="Tahoma" pitchFamily="34" charset="0"/>
              </a:rPr>
              <a:t>Focus</a:t>
            </a:r>
          </a:p>
          <a:p>
            <a:pPr marL="342900" indent="-342900">
              <a:buClr>
                <a:srgbClr val="0070C0"/>
              </a:buClr>
              <a:buFont typeface="Wingdings" pitchFamily="2" charset="2"/>
              <a:buChar char="§"/>
            </a:pPr>
            <a:r>
              <a:rPr lang="en-US" sz="3200" dirty="0" smtClean="0">
                <a:solidFill>
                  <a:srgbClr val="0070C0"/>
                </a:solidFill>
                <a:latin typeface="Tahoma" pitchFamily="34" charset="0"/>
                <a:ea typeface="Tahoma" pitchFamily="34" charset="0"/>
                <a:cs typeface="Tahoma" pitchFamily="34" charset="0"/>
              </a:rPr>
              <a:t>Friendship Group</a:t>
            </a:r>
            <a:endParaRPr lang="en-US" sz="3200" dirty="0">
              <a:solidFill>
                <a:srgbClr val="0070C0"/>
              </a:solidFill>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5" name="Rectangle 23"/>
          <p:cNvSpPr>
            <a:spLocks noGrp="1" noChangeArrowheads="1"/>
          </p:cNvSpPr>
          <p:nvPr>
            <p:ph type="title"/>
          </p:nvPr>
        </p:nvSpPr>
        <p:spPr>
          <a:xfrm>
            <a:off x="1295400" y="457201"/>
            <a:ext cx="2590800" cy="823913"/>
          </a:xfrm>
        </p:spPr>
        <p:txBody>
          <a:bodyPr>
            <a:normAutofit/>
          </a:bodyPr>
          <a:lstStyle/>
          <a:p>
            <a:pPr eaLnBrk="1" hangingPunct="1"/>
            <a:r>
              <a:rPr lang="en-US" sz="4000" b="0" dirty="0" smtClean="0">
                <a:solidFill>
                  <a:srgbClr val="FFFF7D"/>
                </a:solidFill>
                <a:latin typeface="Tahoma" pitchFamily="34" charset="0"/>
                <a:ea typeface="Tahoma" pitchFamily="34" charset="0"/>
                <a:cs typeface="Tahoma" pitchFamily="34" charset="0"/>
              </a:rPr>
              <a:t>Agenda</a:t>
            </a:r>
          </a:p>
        </p:txBody>
      </p:sp>
      <p:sp>
        <p:nvSpPr>
          <p:cNvPr id="426008" name="Rectangle 24"/>
          <p:cNvSpPr>
            <a:spLocks noGrp="1" noChangeArrowheads="1"/>
          </p:cNvSpPr>
          <p:nvPr>
            <p:ph idx="1"/>
          </p:nvPr>
        </p:nvSpPr>
        <p:spPr>
          <a:xfrm>
            <a:off x="381000" y="1791890"/>
            <a:ext cx="8001000" cy="4913710"/>
          </a:xfrm>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ormAutofit/>
          </a:bodyPr>
          <a:lstStyle/>
          <a:p>
            <a:pPr eaLnBrk="1" hangingPunct="1">
              <a:lnSpc>
                <a:spcPct val="80000"/>
              </a:lnSpc>
              <a:spcBef>
                <a:spcPct val="0"/>
              </a:spcBef>
            </a:pPr>
            <a:r>
              <a:rPr lang="en-US" sz="2600" dirty="0" smtClean="0">
                <a:latin typeface="Tahoma" pitchFamily="34" charset="0"/>
                <a:ea typeface="Tahoma" pitchFamily="34" charset="0"/>
                <a:cs typeface="Tahoma" pitchFamily="34" charset="0"/>
              </a:rPr>
              <a:t>Fun-Energize and Socialize       </a:t>
            </a:r>
            <a:r>
              <a:rPr lang="en-US" sz="2600" dirty="0" smtClean="0">
                <a:solidFill>
                  <a:srgbClr val="FFFF7D"/>
                </a:solidFill>
                <a:latin typeface="Tahoma" pitchFamily="34" charset="0"/>
                <a:ea typeface="Tahoma" pitchFamily="34" charset="0"/>
                <a:cs typeface="Tahoma" pitchFamily="34" charset="0"/>
              </a:rPr>
              <a:t>15 min.</a:t>
            </a:r>
          </a:p>
          <a:p>
            <a:pPr eaLnBrk="1" hangingPunct="1">
              <a:lnSpc>
                <a:spcPct val="80000"/>
              </a:lnSpc>
              <a:spcBef>
                <a:spcPct val="0"/>
              </a:spcBef>
              <a:buFont typeface="Wingdings" pitchFamily="2" charset="2"/>
              <a:buNone/>
            </a:pPr>
            <a:r>
              <a:rPr lang="en-US" sz="2600" dirty="0" smtClean="0">
                <a:latin typeface="Tahoma" pitchFamily="34" charset="0"/>
                <a:ea typeface="Tahoma" pitchFamily="34" charset="0"/>
                <a:cs typeface="Tahoma" pitchFamily="34" charset="0"/>
              </a:rPr>
              <a:t>		-    Opening/Welcome</a:t>
            </a:r>
          </a:p>
          <a:p>
            <a:pPr eaLnBrk="1" hangingPunct="1">
              <a:lnSpc>
                <a:spcPct val="80000"/>
              </a:lnSpc>
              <a:spcBef>
                <a:spcPct val="0"/>
              </a:spcBef>
              <a:buFont typeface="Wingdings" pitchFamily="2" charset="2"/>
              <a:buNone/>
            </a:pPr>
            <a:r>
              <a:rPr lang="en-US" sz="2600" dirty="0" smtClean="0">
                <a:latin typeface="Tahoma" pitchFamily="34" charset="0"/>
                <a:ea typeface="Tahoma" pitchFamily="34" charset="0"/>
                <a:cs typeface="Tahoma" pitchFamily="34" charset="0"/>
              </a:rPr>
              <a:t>		-     Activities</a:t>
            </a:r>
          </a:p>
          <a:p>
            <a:pPr eaLnBrk="1" hangingPunct="1">
              <a:lnSpc>
                <a:spcPct val="80000"/>
              </a:lnSpc>
              <a:spcBef>
                <a:spcPct val="0"/>
              </a:spcBef>
              <a:buFont typeface="Wingdings" pitchFamily="2" charset="2"/>
              <a:buNone/>
            </a:pPr>
            <a:r>
              <a:rPr lang="en-US" sz="2600" dirty="0" smtClean="0">
                <a:latin typeface="Tahoma" pitchFamily="34" charset="0"/>
                <a:ea typeface="Tahoma" pitchFamily="34" charset="0"/>
                <a:cs typeface="Tahoma" pitchFamily="34" charset="0"/>
              </a:rPr>
              <a:t>		-     Assignment of newcomers to task groups</a:t>
            </a:r>
          </a:p>
          <a:p>
            <a:pPr eaLnBrk="1" hangingPunct="1">
              <a:lnSpc>
                <a:spcPct val="80000"/>
              </a:lnSpc>
              <a:spcBef>
                <a:spcPct val="0"/>
              </a:spcBef>
              <a:buFont typeface="Wingdings" pitchFamily="2" charset="2"/>
              <a:buNone/>
            </a:pPr>
            <a:endParaRPr lang="en-US" sz="2600" dirty="0" smtClean="0">
              <a:latin typeface="Tahoma" pitchFamily="34" charset="0"/>
              <a:ea typeface="Tahoma" pitchFamily="34" charset="0"/>
              <a:cs typeface="Tahoma" pitchFamily="34" charset="0"/>
            </a:endParaRPr>
          </a:p>
          <a:p>
            <a:pPr eaLnBrk="1" hangingPunct="1">
              <a:lnSpc>
                <a:spcPct val="80000"/>
              </a:lnSpc>
              <a:spcBef>
                <a:spcPct val="0"/>
              </a:spcBef>
            </a:pPr>
            <a:r>
              <a:rPr lang="en-US" sz="2600" dirty="0" smtClean="0">
                <a:latin typeface="Tahoma" pitchFamily="34" charset="0"/>
                <a:ea typeface="Tahoma" pitchFamily="34" charset="0"/>
                <a:cs typeface="Tahoma" pitchFamily="34" charset="0"/>
              </a:rPr>
              <a:t>Focus-Work Time                       </a:t>
            </a:r>
            <a:r>
              <a:rPr lang="en-US" sz="2600" dirty="0" smtClean="0">
                <a:solidFill>
                  <a:srgbClr val="FFFF7D"/>
                </a:solidFill>
                <a:latin typeface="Tahoma" pitchFamily="34" charset="0"/>
                <a:ea typeface="Tahoma" pitchFamily="34" charset="0"/>
                <a:cs typeface="Tahoma" pitchFamily="34" charset="0"/>
              </a:rPr>
              <a:t>45 min.</a:t>
            </a:r>
          </a:p>
          <a:p>
            <a:pPr eaLnBrk="1" hangingPunct="1">
              <a:lnSpc>
                <a:spcPct val="80000"/>
              </a:lnSpc>
              <a:spcBef>
                <a:spcPct val="0"/>
              </a:spcBef>
              <a:buFont typeface="Wingdings" pitchFamily="2" charset="2"/>
              <a:buNone/>
            </a:pPr>
            <a:r>
              <a:rPr lang="en-US" sz="2600" dirty="0" smtClean="0">
                <a:latin typeface="Tahoma" pitchFamily="34" charset="0"/>
                <a:ea typeface="Tahoma" pitchFamily="34" charset="0"/>
                <a:cs typeface="Tahoma" pitchFamily="34" charset="0"/>
              </a:rPr>
              <a:t>		-     Have at 3 meetings/month</a:t>
            </a:r>
          </a:p>
          <a:p>
            <a:pPr eaLnBrk="1" hangingPunct="1">
              <a:lnSpc>
                <a:spcPct val="80000"/>
              </a:lnSpc>
              <a:spcBef>
                <a:spcPct val="0"/>
              </a:spcBef>
              <a:buFont typeface="Wingdings" pitchFamily="2" charset="2"/>
              <a:buNone/>
            </a:pPr>
            <a:r>
              <a:rPr lang="en-US" sz="2600" dirty="0" smtClean="0">
                <a:latin typeface="Tahoma" pitchFamily="34" charset="0"/>
                <a:ea typeface="Tahoma" pitchFamily="34" charset="0"/>
                <a:cs typeface="Tahoma" pitchFamily="34" charset="0"/>
              </a:rPr>
              <a:t>		-     4</a:t>
            </a:r>
            <a:r>
              <a:rPr lang="en-US" sz="2600" baseline="30000" dirty="0" smtClean="0">
                <a:latin typeface="Tahoma" pitchFamily="34" charset="0"/>
                <a:ea typeface="Tahoma" pitchFamily="34" charset="0"/>
                <a:cs typeface="Tahoma" pitchFamily="34" charset="0"/>
              </a:rPr>
              <a:t>th</a:t>
            </a:r>
            <a:r>
              <a:rPr lang="en-US" sz="2600" dirty="0" smtClean="0">
                <a:latin typeface="Tahoma" pitchFamily="34" charset="0"/>
                <a:ea typeface="Tahoma" pitchFamily="34" charset="0"/>
                <a:cs typeface="Tahoma" pitchFamily="34" charset="0"/>
              </a:rPr>
              <a:t> week have community outreach 		      		      activity ending with party!</a:t>
            </a:r>
          </a:p>
          <a:p>
            <a:pPr eaLnBrk="1" hangingPunct="1">
              <a:lnSpc>
                <a:spcPct val="80000"/>
              </a:lnSpc>
              <a:spcBef>
                <a:spcPct val="0"/>
              </a:spcBef>
              <a:buFont typeface="Wingdings" pitchFamily="2" charset="2"/>
              <a:buNone/>
            </a:pPr>
            <a:r>
              <a:rPr lang="en-US" sz="2600" dirty="0" smtClean="0">
                <a:latin typeface="Tahoma" pitchFamily="34" charset="0"/>
                <a:ea typeface="Tahoma" pitchFamily="34" charset="0"/>
                <a:cs typeface="Tahoma" pitchFamily="34" charset="0"/>
              </a:rPr>
              <a:t>		-     </a:t>
            </a:r>
            <a:r>
              <a:rPr lang="en-US" sz="2600" dirty="0" smtClean="0">
                <a:solidFill>
                  <a:srgbClr val="FFFF7D"/>
                </a:solidFill>
                <a:latin typeface="Tahoma" pitchFamily="34" charset="0"/>
                <a:ea typeface="Tahoma" pitchFamily="34" charset="0"/>
                <a:cs typeface="Tahoma" pitchFamily="34" charset="0"/>
              </a:rPr>
              <a:t>Provide regular existing youth programs </a:t>
            </a:r>
            <a:r>
              <a:rPr lang="en-US" sz="2600" dirty="0" smtClean="0">
                <a:latin typeface="Tahoma" pitchFamily="34" charset="0"/>
                <a:ea typeface="Tahoma" pitchFamily="34" charset="0"/>
                <a:cs typeface="Tahoma" pitchFamily="34" charset="0"/>
              </a:rPr>
              <a:t>or 	      pathfinder programs or offer appropriate 	      youth – related seminars, plan projects          </a:t>
            </a:r>
          </a:p>
        </p:txBody>
      </p:sp>
      <p:sp>
        <p:nvSpPr>
          <p:cNvPr id="25" name="Footer Placeholder 3"/>
          <p:cNvSpPr>
            <a:spLocks noGrp="1"/>
          </p:cNvSpPr>
          <p:nvPr>
            <p:ph type="ftr" sz="quarter" idx="11"/>
          </p:nvPr>
        </p:nvSpPr>
        <p:spPr>
          <a:xfrm>
            <a:off x="5410202" y="6172200"/>
            <a:ext cx="5507719" cy="274320"/>
          </a:xfrm>
        </p:spPr>
        <p:txBody>
          <a:bodyPr/>
          <a:lstStyle/>
          <a:p>
            <a:pPr>
              <a:defRPr/>
            </a:pPr>
            <a:r>
              <a:rPr lang="en-US">
                <a:solidFill>
                  <a:schemeClr val="tx1"/>
                </a:solidFill>
                <a:latin typeface="Tahoma" pitchFamily="34" charset="0"/>
                <a:ea typeface="Tahoma" pitchFamily="34" charset="0"/>
                <a:cs typeface="Tahoma" pitchFamily="34" charset="0"/>
              </a:rPr>
              <a:t>Youth Alive – Reducing </a:t>
            </a:r>
            <a:r>
              <a:rPr lang="en-US" i="1">
                <a:solidFill>
                  <a:schemeClr val="tx1"/>
                </a:solidFill>
                <a:latin typeface="Tahoma" pitchFamily="34" charset="0"/>
                <a:ea typeface="Tahoma" pitchFamily="34" charset="0"/>
                <a:cs typeface="Tahoma" pitchFamily="34" charset="0"/>
              </a:rPr>
              <a:t>at risk</a:t>
            </a:r>
            <a:r>
              <a:rPr lang="en-US">
                <a:solidFill>
                  <a:schemeClr val="tx1"/>
                </a:solidFill>
                <a:latin typeface="Tahoma" pitchFamily="34" charset="0"/>
                <a:ea typeface="Tahoma" pitchFamily="34" charset="0"/>
                <a:cs typeface="Tahoma" pitchFamily="34" charset="0"/>
              </a:rPr>
              <a:t> Behaviors</a:t>
            </a:r>
          </a:p>
        </p:txBody>
      </p:sp>
      <p:sp>
        <p:nvSpPr>
          <p:cNvPr id="26" name="Slide Number Placeholder 4"/>
          <p:cNvSpPr>
            <a:spLocks noGrp="1"/>
          </p:cNvSpPr>
          <p:nvPr>
            <p:ph type="sldNum" sz="quarter" idx="12"/>
          </p:nvPr>
        </p:nvSpPr>
        <p:spPr>
          <a:xfrm>
            <a:off x="8077200" y="6172200"/>
            <a:ext cx="733864" cy="274320"/>
          </a:xfrm>
        </p:spPr>
        <p:txBody>
          <a:bodyPr/>
          <a:lstStyle/>
          <a:p>
            <a:pPr>
              <a:defRPr/>
            </a:pPr>
            <a:fld id="{444B58C5-2AFA-4D76-BE6E-6A0AA62F5E74}" type="slidenum">
              <a:rPr lang="en-US">
                <a:solidFill>
                  <a:schemeClr val="tx1"/>
                </a:solidFill>
                <a:latin typeface="Tahoma" pitchFamily="34" charset="0"/>
                <a:ea typeface="Tahoma" pitchFamily="34" charset="0"/>
                <a:cs typeface="Tahoma" pitchFamily="34" charset="0"/>
              </a:rPr>
              <a:pPr>
                <a:defRPr/>
              </a:pPr>
              <a:t>134</a:t>
            </a:fld>
            <a:endParaRPr lang="en-US" dirty="0">
              <a:solidFill>
                <a:schemeClr val="tx1"/>
              </a:solidFill>
              <a:latin typeface="Tahoma" pitchFamily="34" charset="0"/>
              <a:ea typeface="Tahoma" pitchFamily="34" charset="0"/>
              <a:cs typeface="Tahoma" pitchFamily="34" charset="0"/>
            </a:endParaRPr>
          </a:p>
        </p:txBody>
      </p:sp>
      <p:grpSp>
        <p:nvGrpSpPr>
          <p:cNvPr id="117764" name="Group 6"/>
          <p:cNvGrpSpPr>
            <a:grpSpLocks/>
          </p:cNvGrpSpPr>
          <p:nvPr/>
        </p:nvGrpSpPr>
        <p:grpSpPr bwMode="auto">
          <a:xfrm flipH="1">
            <a:off x="6858000" y="542927"/>
            <a:ext cx="1524000" cy="1743074"/>
            <a:chOff x="-2016" y="1056"/>
            <a:chExt cx="1344" cy="2683"/>
          </a:xfrm>
        </p:grpSpPr>
        <p:sp>
          <p:nvSpPr>
            <p:cNvPr id="425991" name="Freeform 7"/>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25992" name="Freeform 8"/>
            <p:cNvSpPr>
              <a:spLocks/>
            </p:cNvSpPr>
            <p:nvPr/>
          </p:nvSpPr>
          <p:spPr bwMode="auto">
            <a:xfrm>
              <a:off x="-1673" y="2181"/>
              <a:ext cx="98" cy="122"/>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7769" name="Freeform 9"/>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770" name="Freeform 10"/>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771" name="Freeform 11"/>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772" name="Freeform 12"/>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773" name="Freeform 13"/>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774" name="Freeform 14"/>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775" name="Freeform 15"/>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776" name="Freeform 16"/>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777" name="Freeform 17"/>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778" name="Freeform 18"/>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779" name="Freeform 19"/>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780" name="Freeform 20"/>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781" name="Freeform 21"/>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782" name="Freeform 22"/>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26008">
                                            <p:txEl>
                                              <p:pRg st="0" end="0"/>
                                            </p:txEl>
                                          </p:spTgt>
                                        </p:tgtEl>
                                        <p:attrNameLst>
                                          <p:attrName>style.visibility</p:attrName>
                                        </p:attrNameLst>
                                      </p:cBhvr>
                                      <p:to>
                                        <p:strVal val="visible"/>
                                      </p:to>
                                    </p:set>
                                    <p:anim calcmode="lin" valueType="num">
                                      <p:cBhvr additive="base">
                                        <p:cTn id="7" dur="500" fill="hold"/>
                                        <p:tgtEl>
                                          <p:spTgt spid="42600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2600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26008">
                                            <p:txEl>
                                              <p:pRg st="1" end="1"/>
                                            </p:txEl>
                                          </p:spTgt>
                                        </p:tgtEl>
                                        <p:attrNameLst>
                                          <p:attrName>style.visibility</p:attrName>
                                        </p:attrNameLst>
                                      </p:cBhvr>
                                      <p:to>
                                        <p:strVal val="visible"/>
                                      </p:to>
                                    </p:set>
                                    <p:anim calcmode="lin" valueType="num">
                                      <p:cBhvr additive="base">
                                        <p:cTn id="13" dur="500" fill="hold"/>
                                        <p:tgtEl>
                                          <p:spTgt spid="426008">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2600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26008">
                                            <p:txEl>
                                              <p:pRg st="2" end="2"/>
                                            </p:txEl>
                                          </p:spTgt>
                                        </p:tgtEl>
                                        <p:attrNameLst>
                                          <p:attrName>style.visibility</p:attrName>
                                        </p:attrNameLst>
                                      </p:cBhvr>
                                      <p:to>
                                        <p:strVal val="visible"/>
                                      </p:to>
                                    </p:set>
                                    <p:anim calcmode="lin" valueType="num">
                                      <p:cBhvr additive="base">
                                        <p:cTn id="19" dur="500" fill="hold"/>
                                        <p:tgtEl>
                                          <p:spTgt spid="426008">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2600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26008">
                                            <p:txEl>
                                              <p:pRg st="3" end="3"/>
                                            </p:txEl>
                                          </p:spTgt>
                                        </p:tgtEl>
                                        <p:attrNameLst>
                                          <p:attrName>style.visibility</p:attrName>
                                        </p:attrNameLst>
                                      </p:cBhvr>
                                      <p:to>
                                        <p:strVal val="visible"/>
                                      </p:to>
                                    </p:set>
                                    <p:anim calcmode="lin" valueType="num">
                                      <p:cBhvr additive="base">
                                        <p:cTn id="25" dur="500" fill="hold"/>
                                        <p:tgtEl>
                                          <p:spTgt spid="426008">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2600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26008">
                                            <p:txEl>
                                              <p:pRg st="5" end="5"/>
                                            </p:txEl>
                                          </p:spTgt>
                                        </p:tgtEl>
                                        <p:attrNameLst>
                                          <p:attrName>style.visibility</p:attrName>
                                        </p:attrNameLst>
                                      </p:cBhvr>
                                      <p:to>
                                        <p:strVal val="visible"/>
                                      </p:to>
                                    </p:set>
                                    <p:anim calcmode="lin" valueType="num">
                                      <p:cBhvr additive="base">
                                        <p:cTn id="31" dur="500" fill="hold"/>
                                        <p:tgtEl>
                                          <p:spTgt spid="426008">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2600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26008">
                                            <p:txEl>
                                              <p:pRg st="6" end="6"/>
                                            </p:txEl>
                                          </p:spTgt>
                                        </p:tgtEl>
                                        <p:attrNameLst>
                                          <p:attrName>style.visibility</p:attrName>
                                        </p:attrNameLst>
                                      </p:cBhvr>
                                      <p:to>
                                        <p:strVal val="visible"/>
                                      </p:to>
                                    </p:set>
                                    <p:anim calcmode="lin" valueType="num">
                                      <p:cBhvr additive="base">
                                        <p:cTn id="37" dur="500" fill="hold"/>
                                        <p:tgtEl>
                                          <p:spTgt spid="426008">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2600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426008">
                                            <p:txEl>
                                              <p:pRg st="7" end="7"/>
                                            </p:txEl>
                                          </p:spTgt>
                                        </p:tgtEl>
                                        <p:attrNameLst>
                                          <p:attrName>style.visibility</p:attrName>
                                        </p:attrNameLst>
                                      </p:cBhvr>
                                      <p:to>
                                        <p:strVal val="visible"/>
                                      </p:to>
                                    </p:set>
                                    <p:anim calcmode="lin" valueType="num">
                                      <p:cBhvr additive="base">
                                        <p:cTn id="43" dur="500" fill="hold"/>
                                        <p:tgtEl>
                                          <p:spTgt spid="426008">
                                            <p:txEl>
                                              <p:pRg st="7" end="7"/>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2600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426008">
                                            <p:txEl>
                                              <p:pRg st="8" end="8"/>
                                            </p:txEl>
                                          </p:spTgt>
                                        </p:tgtEl>
                                        <p:attrNameLst>
                                          <p:attrName>style.visibility</p:attrName>
                                        </p:attrNameLst>
                                      </p:cBhvr>
                                      <p:to>
                                        <p:strVal val="visible"/>
                                      </p:to>
                                    </p:set>
                                    <p:anim calcmode="lin" valueType="num">
                                      <p:cBhvr additive="base">
                                        <p:cTn id="49" dur="500" fill="hold"/>
                                        <p:tgtEl>
                                          <p:spTgt spid="426008">
                                            <p:txEl>
                                              <p:pRg st="8" end="8"/>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426008">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008" grpId="0" build="p" bldLvl="4"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9" name="Rectangle 23"/>
          <p:cNvSpPr>
            <a:spLocks noGrp="1" noChangeArrowheads="1"/>
          </p:cNvSpPr>
          <p:nvPr>
            <p:ph type="title"/>
          </p:nvPr>
        </p:nvSpPr>
        <p:spPr>
          <a:xfrm>
            <a:off x="1295400" y="457200"/>
            <a:ext cx="2743200" cy="823912"/>
          </a:xfrm>
        </p:spPr>
        <p:txBody>
          <a:bodyPr>
            <a:normAutofit/>
          </a:bodyPr>
          <a:lstStyle/>
          <a:p>
            <a:pPr eaLnBrk="1" hangingPunct="1"/>
            <a:r>
              <a:rPr lang="en-US" sz="4000" b="0" dirty="0" smtClean="0">
                <a:solidFill>
                  <a:srgbClr val="FFFF7D"/>
                </a:solidFill>
                <a:latin typeface="Tahoma" pitchFamily="34" charset="0"/>
                <a:ea typeface="Tahoma" pitchFamily="34" charset="0"/>
                <a:cs typeface="Tahoma" pitchFamily="34" charset="0"/>
              </a:rPr>
              <a:t>Agenda</a:t>
            </a:r>
          </a:p>
        </p:txBody>
      </p:sp>
      <p:sp>
        <p:nvSpPr>
          <p:cNvPr id="427032" name="Rectangle 24"/>
          <p:cNvSpPr>
            <a:spLocks noGrp="1" noChangeArrowheads="1"/>
          </p:cNvSpPr>
          <p:nvPr>
            <p:ph idx="1"/>
          </p:nvPr>
        </p:nvSpPr>
        <p:spPr>
          <a:xfrm>
            <a:off x="266700" y="1981200"/>
            <a:ext cx="8610600" cy="3810000"/>
          </a:xfrm>
          <a:noFill/>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lIns="92075" tIns="46038" rIns="92075" bIns="46038">
            <a:normAutofit/>
          </a:bodyPr>
          <a:lstStyle/>
          <a:p>
            <a:pPr eaLnBrk="1" hangingPunct="1">
              <a:spcBef>
                <a:spcPct val="0"/>
              </a:spcBef>
            </a:pPr>
            <a:r>
              <a:rPr lang="en-US" dirty="0" smtClean="0">
                <a:latin typeface="Tahoma" pitchFamily="34" charset="0"/>
                <a:ea typeface="Tahoma" pitchFamily="34" charset="0"/>
                <a:cs typeface="Tahoma" pitchFamily="34" charset="0"/>
              </a:rPr>
              <a:t>Friendship Groups            </a:t>
            </a:r>
            <a:r>
              <a:rPr lang="en-US" dirty="0" smtClean="0">
                <a:solidFill>
                  <a:srgbClr val="FFFF7D"/>
                </a:solidFill>
                <a:latin typeface="Tahoma" pitchFamily="34" charset="0"/>
                <a:ea typeface="Tahoma" pitchFamily="34" charset="0"/>
                <a:cs typeface="Tahoma" pitchFamily="34" charset="0"/>
              </a:rPr>
              <a:t>60 min.</a:t>
            </a:r>
          </a:p>
          <a:p>
            <a:pPr eaLnBrk="1" hangingPunct="1">
              <a:spcBef>
                <a:spcPct val="0"/>
              </a:spcBef>
              <a:buClr>
                <a:srgbClr val="66FF33"/>
              </a:buClr>
              <a:buFont typeface="Wingdings" pitchFamily="2" charset="2"/>
              <a:buNone/>
            </a:pPr>
            <a:r>
              <a:rPr lang="en-US" dirty="0" smtClean="0">
                <a:latin typeface="Tahoma" pitchFamily="34" charset="0"/>
                <a:ea typeface="Tahoma" pitchFamily="34" charset="0"/>
                <a:cs typeface="Tahoma" pitchFamily="34" charset="0"/>
              </a:rPr>
              <a:t>		-     Opening</a:t>
            </a:r>
          </a:p>
          <a:p>
            <a:pPr eaLnBrk="1" hangingPunct="1">
              <a:spcBef>
                <a:spcPct val="0"/>
              </a:spcBef>
              <a:buClr>
                <a:srgbClr val="66FF33"/>
              </a:buClr>
              <a:buFont typeface="Wingdings" pitchFamily="2" charset="2"/>
              <a:buNone/>
            </a:pPr>
            <a:r>
              <a:rPr lang="en-US" dirty="0" smtClean="0">
                <a:latin typeface="Tahoma" pitchFamily="34" charset="0"/>
                <a:ea typeface="Tahoma" pitchFamily="34" charset="0"/>
                <a:cs typeface="Tahoma" pitchFamily="34" charset="0"/>
              </a:rPr>
              <a:t>		-     Working:</a:t>
            </a:r>
          </a:p>
          <a:p>
            <a:pPr eaLnBrk="1" hangingPunct="1">
              <a:spcBef>
                <a:spcPct val="0"/>
              </a:spcBef>
              <a:buClr>
                <a:srgbClr val="66FF33"/>
              </a:buClr>
              <a:buFont typeface="Wingdings" pitchFamily="2" charset="2"/>
              <a:buNone/>
            </a:pPr>
            <a:r>
              <a:rPr lang="en-US" dirty="0" smtClean="0">
                <a:latin typeface="Tahoma" pitchFamily="34" charset="0"/>
                <a:ea typeface="Tahoma" pitchFamily="34" charset="0"/>
                <a:cs typeface="Tahoma" pitchFamily="34" charset="0"/>
              </a:rPr>
              <a:t>			-    Discussion on lessons presented     			in a very practical way</a:t>
            </a:r>
          </a:p>
          <a:p>
            <a:pPr eaLnBrk="1" hangingPunct="1">
              <a:spcBef>
                <a:spcPct val="0"/>
              </a:spcBef>
              <a:buClr>
                <a:srgbClr val="66FF33"/>
              </a:buClr>
              <a:buFont typeface="Wingdings" pitchFamily="2" charset="2"/>
              <a:buNone/>
            </a:pPr>
            <a:r>
              <a:rPr lang="en-US" dirty="0" smtClean="0">
                <a:latin typeface="Tahoma" pitchFamily="34" charset="0"/>
                <a:ea typeface="Tahoma" pitchFamily="34" charset="0"/>
                <a:cs typeface="Tahoma" pitchFamily="34" charset="0"/>
              </a:rPr>
              <a:t>			-    Sharing our week</a:t>
            </a:r>
          </a:p>
          <a:p>
            <a:pPr eaLnBrk="1" hangingPunct="1">
              <a:spcBef>
                <a:spcPct val="0"/>
              </a:spcBef>
              <a:buClr>
                <a:srgbClr val="66FF33"/>
              </a:buClr>
              <a:buFont typeface="Wingdings" pitchFamily="2" charset="2"/>
              <a:buNone/>
            </a:pPr>
            <a:r>
              <a:rPr lang="en-US" dirty="0" smtClean="0">
                <a:latin typeface="Tahoma" pitchFamily="34" charset="0"/>
                <a:ea typeface="Tahoma" pitchFamily="34" charset="0"/>
                <a:cs typeface="Tahoma" pitchFamily="34" charset="0"/>
              </a:rPr>
              <a:t>			-    Planning/working activities</a:t>
            </a:r>
          </a:p>
          <a:p>
            <a:pPr eaLnBrk="1" hangingPunct="1">
              <a:spcBef>
                <a:spcPct val="0"/>
              </a:spcBef>
              <a:buClr>
                <a:srgbClr val="66FF33"/>
              </a:buClr>
              <a:buFont typeface="Wingdings" pitchFamily="2" charset="2"/>
              <a:buNone/>
            </a:pPr>
            <a:endParaRPr lang="en-US" dirty="0" smtClean="0">
              <a:latin typeface="Tahoma" pitchFamily="34" charset="0"/>
              <a:ea typeface="Tahoma" pitchFamily="34" charset="0"/>
              <a:cs typeface="Tahoma" pitchFamily="34" charset="0"/>
            </a:endParaRPr>
          </a:p>
        </p:txBody>
      </p:sp>
      <p:sp>
        <p:nvSpPr>
          <p:cNvPr id="25" name="Footer Placeholder 3"/>
          <p:cNvSpPr>
            <a:spLocks noGrp="1"/>
          </p:cNvSpPr>
          <p:nvPr>
            <p:ph type="ftr" sz="quarter" idx="11"/>
          </p:nvPr>
        </p:nvSpPr>
        <p:spPr>
          <a:xfrm>
            <a:off x="53888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6" name="Slide Number Placeholder 4"/>
          <p:cNvSpPr>
            <a:spLocks noGrp="1"/>
          </p:cNvSpPr>
          <p:nvPr>
            <p:ph type="sldNum" sz="quarter" idx="12"/>
          </p:nvPr>
        </p:nvSpPr>
        <p:spPr>
          <a:xfrm>
            <a:off x="8001000" y="6172200"/>
            <a:ext cx="733864" cy="274320"/>
          </a:xfrm>
        </p:spPr>
        <p:txBody>
          <a:bodyPr/>
          <a:lstStyle/>
          <a:p>
            <a:pPr>
              <a:defRPr/>
            </a:pPr>
            <a:fld id="{952C4811-11B2-4534-A2CC-0C7ED9ED5D20}" type="slidenum">
              <a:rPr lang="en-US">
                <a:solidFill>
                  <a:schemeClr val="tx1"/>
                </a:solidFill>
                <a:latin typeface="Tahoma" pitchFamily="34" charset="0"/>
                <a:ea typeface="Tahoma" pitchFamily="34" charset="0"/>
                <a:cs typeface="Tahoma" pitchFamily="34" charset="0"/>
              </a:rPr>
              <a:pPr>
                <a:defRPr/>
              </a:pPr>
              <a:t>135</a:t>
            </a:fld>
            <a:endParaRPr lang="en-US" dirty="0">
              <a:solidFill>
                <a:schemeClr val="tx1"/>
              </a:solidFill>
              <a:latin typeface="Tahoma" pitchFamily="34" charset="0"/>
              <a:ea typeface="Tahoma" pitchFamily="34" charset="0"/>
              <a:cs typeface="Tahoma" pitchFamily="34" charset="0"/>
            </a:endParaRPr>
          </a:p>
        </p:txBody>
      </p:sp>
      <p:grpSp>
        <p:nvGrpSpPr>
          <p:cNvPr id="118788" name="Group 6"/>
          <p:cNvGrpSpPr>
            <a:grpSpLocks/>
          </p:cNvGrpSpPr>
          <p:nvPr/>
        </p:nvGrpSpPr>
        <p:grpSpPr bwMode="auto">
          <a:xfrm flipH="1">
            <a:off x="6702425" y="333485"/>
            <a:ext cx="2133600" cy="2895600"/>
            <a:chOff x="-2016" y="1056"/>
            <a:chExt cx="1344" cy="2683"/>
          </a:xfrm>
        </p:grpSpPr>
        <p:sp>
          <p:nvSpPr>
            <p:cNvPr id="427015" name="Freeform 7"/>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27016" name="Freeform 8"/>
            <p:cNvSpPr>
              <a:spLocks/>
            </p:cNvSpPr>
            <p:nvPr/>
          </p:nvSpPr>
          <p:spPr bwMode="auto">
            <a:xfrm>
              <a:off x="-1673" y="2181"/>
              <a:ext cx="98" cy="122"/>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8793" name="Freeform 9"/>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794" name="Freeform 10"/>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795" name="Freeform 11"/>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796" name="Freeform 12"/>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797" name="Freeform 13"/>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798" name="Freeform 14"/>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799" name="Freeform 15"/>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800" name="Freeform 16"/>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801" name="Freeform 17"/>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802" name="Freeform 18"/>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803" name="Freeform 19"/>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804" name="Freeform 20"/>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805" name="Freeform 21"/>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806" name="Freeform 22"/>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7032">
                                            <p:txEl>
                                              <p:pRg st="0" end="0"/>
                                            </p:txEl>
                                          </p:spTgt>
                                        </p:tgtEl>
                                        <p:attrNameLst>
                                          <p:attrName>style.visibility</p:attrName>
                                        </p:attrNameLst>
                                      </p:cBhvr>
                                      <p:to>
                                        <p:strVal val="visible"/>
                                      </p:to>
                                    </p:set>
                                    <p:animEffect transition="in" filter="fade">
                                      <p:cBhvr>
                                        <p:cTn id="7" dur="500"/>
                                        <p:tgtEl>
                                          <p:spTgt spid="4270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7032">
                                            <p:txEl>
                                              <p:pRg st="1" end="1"/>
                                            </p:txEl>
                                          </p:spTgt>
                                        </p:tgtEl>
                                        <p:attrNameLst>
                                          <p:attrName>style.visibility</p:attrName>
                                        </p:attrNameLst>
                                      </p:cBhvr>
                                      <p:to>
                                        <p:strVal val="visible"/>
                                      </p:to>
                                    </p:set>
                                    <p:animEffect transition="in" filter="fade">
                                      <p:cBhvr>
                                        <p:cTn id="12" dur="500"/>
                                        <p:tgtEl>
                                          <p:spTgt spid="4270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7032">
                                            <p:txEl>
                                              <p:pRg st="2" end="2"/>
                                            </p:txEl>
                                          </p:spTgt>
                                        </p:tgtEl>
                                        <p:attrNameLst>
                                          <p:attrName>style.visibility</p:attrName>
                                        </p:attrNameLst>
                                      </p:cBhvr>
                                      <p:to>
                                        <p:strVal val="visible"/>
                                      </p:to>
                                    </p:set>
                                    <p:animEffect transition="in" filter="fade">
                                      <p:cBhvr>
                                        <p:cTn id="17" dur="500"/>
                                        <p:tgtEl>
                                          <p:spTgt spid="4270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7032">
                                            <p:txEl>
                                              <p:pRg st="3" end="3"/>
                                            </p:txEl>
                                          </p:spTgt>
                                        </p:tgtEl>
                                        <p:attrNameLst>
                                          <p:attrName>style.visibility</p:attrName>
                                        </p:attrNameLst>
                                      </p:cBhvr>
                                      <p:to>
                                        <p:strVal val="visible"/>
                                      </p:to>
                                    </p:set>
                                    <p:animEffect transition="in" filter="fade">
                                      <p:cBhvr>
                                        <p:cTn id="22" dur="500"/>
                                        <p:tgtEl>
                                          <p:spTgt spid="4270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7032">
                                            <p:txEl>
                                              <p:pRg st="4" end="4"/>
                                            </p:txEl>
                                          </p:spTgt>
                                        </p:tgtEl>
                                        <p:attrNameLst>
                                          <p:attrName>style.visibility</p:attrName>
                                        </p:attrNameLst>
                                      </p:cBhvr>
                                      <p:to>
                                        <p:strVal val="visible"/>
                                      </p:to>
                                    </p:set>
                                    <p:animEffect transition="in" filter="fade">
                                      <p:cBhvr>
                                        <p:cTn id="27" dur="500"/>
                                        <p:tgtEl>
                                          <p:spTgt spid="42703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7032">
                                            <p:txEl>
                                              <p:pRg st="5" end="5"/>
                                            </p:txEl>
                                          </p:spTgt>
                                        </p:tgtEl>
                                        <p:attrNameLst>
                                          <p:attrName>style.visibility</p:attrName>
                                        </p:attrNameLst>
                                      </p:cBhvr>
                                      <p:to>
                                        <p:strVal val="visible"/>
                                      </p:to>
                                    </p:set>
                                    <p:animEffect transition="in" filter="fade">
                                      <p:cBhvr>
                                        <p:cTn id="32" dur="500"/>
                                        <p:tgtEl>
                                          <p:spTgt spid="42703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3" name="Rectangle 22"/>
          <p:cNvSpPr>
            <a:spLocks noGrp="1" noChangeArrowheads="1"/>
          </p:cNvSpPr>
          <p:nvPr>
            <p:ph type="title"/>
          </p:nvPr>
        </p:nvSpPr>
        <p:spPr>
          <a:xfrm>
            <a:off x="1295400" y="685801"/>
            <a:ext cx="2667000" cy="823913"/>
          </a:xfrm>
          <a:noFill/>
        </p:spPr>
        <p:txBody>
          <a:bodyPr>
            <a:normAutofit/>
          </a:bodyPr>
          <a:lstStyle/>
          <a:p>
            <a:pPr eaLnBrk="1" hangingPunct="1"/>
            <a:r>
              <a:rPr lang="en-US" sz="4000" b="0" dirty="0" smtClean="0">
                <a:solidFill>
                  <a:srgbClr val="FFFF7D"/>
                </a:solidFill>
                <a:latin typeface="Tahoma" pitchFamily="34" charset="0"/>
                <a:ea typeface="Tahoma" pitchFamily="34" charset="0"/>
                <a:cs typeface="Tahoma" pitchFamily="34" charset="0"/>
              </a:rPr>
              <a:t>Agenda</a:t>
            </a:r>
          </a:p>
        </p:txBody>
      </p:sp>
      <p:sp>
        <p:nvSpPr>
          <p:cNvPr id="428055" name="Rectangle 23"/>
          <p:cNvSpPr>
            <a:spLocks noGrp="1" noChangeArrowheads="1"/>
          </p:cNvSpPr>
          <p:nvPr>
            <p:ph idx="1"/>
          </p:nvPr>
        </p:nvSpPr>
        <p:spPr>
          <a:xfrm>
            <a:off x="533400" y="2514600"/>
            <a:ext cx="8610600" cy="3810000"/>
          </a:xfrm>
          <a:noFill/>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lIns="92075" tIns="46038" rIns="92075" bIns="46038">
            <a:normAutofit/>
          </a:bodyPr>
          <a:lstStyle/>
          <a:p>
            <a:pPr eaLnBrk="1" hangingPunct="1">
              <a:spcBef>
                <a:spcPct val="0"/>
              </a:spcBef>
            </a:pPr>
            <a:r>
              <a:rPr lang="en-US" sz="2800" dirty="0" smtClean="0">
                <a:latin typeface="Tahoma" pitchFamily="34" charset="0"/>
                <a:ea typeface="Tahoma" pitchFamily="34" charset="0"/>
                <a:cs typeface="Tahoma" pitchFamily="34" charset="0"/>
              </a:rPr>
              <a:t>Friendship Groups                    </a:t>
            </a:r>
            <a:r>
              <a:rPr lang="en-US" sz="2800" dirty="0" smtClean="0">
                <a:solidFill>
                  <a:srgbClr val="FFFF7D"/>
                </a:solidFill>
                <a:latin typeface="Tahoma" pitchFamily="34" charset="0"/>
                <a:ea typeface="Tahoma" pitchFamily="34" charset="0"/>
                <a:cs typeface="Tahoma" pitchFamily="34" charset="0"/>
              </a:rPr>
              <a:t>60 min.</a:t>
            </a:r>
          </a:p>
          <a:p>
            <a:pPr eaLnBrk="1" hangingPunct="1">
              <a:spcBef>
                <a:spcPct val="0"/>
              </a:spcBef>
              <a:buClr>
                <a:srgbClr val="66FF33"/>
              </a:buClr>
              <a:buFont typeface="Wingdings" pitchFamily="2" charset="2"/>
              <a:buNone/>
            </a:pPr>
            <a:r>
              <a:rPr lang="en-US" sz="2800" dirty="0" smtClean="0">
                <a:latin typeface="Tahoma" pitchFamily="34" charset="0"/>
                <a:ea typeface="Tahoma" pitchFamily="34" charset="0"/>
                <a:cs typeface="Tahoma" pitchFamily="34" charset="0"/>
              </a:rPr>
              <a:t>		-     Closing Activity</a:t>
            </a:r>
          </a:p>
          <a:p>
            <a:pPr eaLnBrk="1" hangingPunct="1">
              <a:spcBef>
                <a:spcPct val="0"/>
              </a:spcBef>
              <a:buClr>
                <a:srgbClr val="66FF33"/>
              </a:buClr>
              <a:buFont typeface="Wingdings" pitchFamily="2" charset="2"/>
              <a:buNone/>
            </a:pPr>
            <a:r>
              <a:rPr lang="en-US" sz="2800" dirty="0" smtClean="0">
                <a:latin typeface="Tahoma" pitchFamily="34" charset="0"/>
                <a:ea typeface="Tahoma" pitchFamily="34" charset="0"/>
                <a:cs typeface="Tahoma" pitchFamily="34" charset="0"/>
              </a:rPr>
              <a:t>			-    Pick up </a:t>
            </a:r>
            <a:r>
              <a:rPr lang="en-US" sz="2800" dirty="0" smtClean="0">
                <a:solidFill>
                  <a:srgbClr val="FFFF7D"/>
                </a:solidFill>
                <a:latin typeface="Tahoma" pitchFamily="34" charset="0"/>
                <a:ea typeface="Tahoma" pitchFamily="34" charset="0"/>
                <a:cs typeface="Tahoma" pitchFamily="34" charset="0"/>
              </a:rPr>
              <a:t>Warm </a:t>
            </a:r>
            <a:r>
              <a:rPr lang="en-US" sz="2800" dirty="0" err="1" smtClean="0">
                <a:solidFill>
                  <a:srgbClr val="FFFF7D"/>
                </a:solidFill>
                <a:latin typeface="Tahoma" pitchFamily="34" charset="0"/>
                <a:ea typeface="Tahoma" pitchFamily="34" charset="0"/>
                <a:cs typeface="Tahoma" pitchFamily="34" charset="0"/>
              </a:rPr>
              <a:t>Fuzzies</a:t>
            </a:r>
            <a:endParaRPr lang="en-US" sz="2800" dirty="0" smtClean="0">
              <a:solidFill>
                <a:srgbClr val="FFFF7D"/>
              </a:solidFill>
              <a:latin typeface="Tahoma" pitchFamily="34" charset="0"/>
              <a:ea typeface="Tahoma" pitchFamily="34" charset="0"/>
              <a:cs typeface="Tahoma" pitchFamily="34" charset="0"/>
            </a:endParaRPr>
          </a:p>
          <a:p>
            <a:pPr eaLnBrk="1" hangingPunct="1">
              <a:spcBef>
                <a:spcPct val="0"/>
              </a:spcBef>
              <a:buClr>
                <a:srgbClr val="66FF33"/>
              </a:buClr>
              <a:buFont typeface="Wingdings" pitchFamily="2" charset="2"/>
              <a:buNone/>
            </a:pPr>
            <a:r>
              <a:rPr lang="en-US" sz="2800" dirty="0" smtClean="0">
                <a:latin typeface="Tahoma" pitchFamily="34" charset="0"/>
                <a:ea typeface="Tahoma" pitchFamily="34" charset="0"/>
                <a:cs typeface="Tahoma" pitchFamily="34" charset="0"/>
              </a:rPr>
              <a:t>			-    Adult &amp; youth facilitators need to 			     provide warm </a:t>
            </a:r>
            <a:r>
              <a:rPr lang="en-US" sz="2800" dirty="0" err="1" smtClean="0">
                <a:latin typeface="Tahoma" pitchFamily="34" charset="0"/>
                <a:ea typeface="Tahoma" pitchFamily="34" charset="0"/>
                <a:cs typeface="Tahoma" pitchFamily="34" charset="0"/>
              </a:rPr>
              <a:t>fuzzies</a:t>
            </a:r>
            <a:r>
              <a:rPr lang="en-US" sz="2800" dirty="0" smtClean="0">
                <a:latin typeface="Tahoma" pitchFamily="34" charset="0"/>
                <a:ea typeface="Tahoma" pitchFamily="34" charset="0"/>
                <a:cs typeface="Tahoma" pitchFamily="34" charset="0"/>
              </a:rPr>
              <a:t> to each FG   			     member</a:t>
            </a:r>
          </a:p>
        </p:txBody>
      </p:sp>
      <p:sp>
        <p:nvSpPr>
          <p:cNvPr id="24" name="Footer Placeholder 3"/>
          <p:cNvSpPr>
            <a:spLocks noGrp="1"/>
          </p:cNvSpPr>
          <p:nvPr>
            <p:ph type="ftr" sz="quarter" idx="11"/>
          </p:nvPr>
        </p:nvSpPr>
        <p:spPr>
          <a:xfrm>
            <a:off x="533400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5" name="Slide Number Placeholder 4"/>
          <p:cNvSpPr>
            <a:spLocks noGrp="1"/>
          </p:cNvSpPr>
          <p:nvPr>
            <p:ph type="sldNum" sz="quarter" idx="12"/>
          </p:nvPr>
        </p:nvSpPr>
        <p:spPr>
          <a:xfrm>
            <a:off x="8001000" y="6172200"/>
            <a:ext cx="733864" cy="274320"/>
          </a:xfrm>
        </p:spPr>
        <p:txBody>
          <a:bodyPr/>
          <a:lstStyle/>
          <a:p>
            <a:pPr>
              <a:defRPr/>
            </a:pPr>
            <a:fld id="{F7576E9C-8A4C-48B5-81BA-A7F3746A6F19}" type="slidenum">
              <a:rPr lang="en-US">
                <a:solidFill>
                  <a:schemeClr val="tx1"/>
                </a:solidFill>
                <a:latin typeface="Tahoma" pitchFamily="34" charset="0"/>
                <a:ea typeface="Tahoma" pitchFamily="34" charset="0"/>
                <a:cs typeface="Tahoma" pitchFamily="34" charset="0"/>
              </a:rPr>
              <a:pPr>
                <a:defRPr/>
              </a:pPr>
              <a:t>136</a:t>
            </a:fld>
            <a:endParaRPr lang="en-US" dirty="0">
              <a:solidFill>
                <a:schemeClr val="tx1"/>
              </a:solidFill>
              <a:latin typeface="Tahoma" pitchFamily="34" charset="0"/>
              <a:ea typeface="Tahoma" pitchFamily="34" charset="0"/>
              <a:cs typeface="Tahoma" pitchFamily="34" charset="0"/>
            </a:endParaRPr>
          </a:p>
        </p:txBody>
      </p:sp>
      <p:grpSp>
        <p:nvGrpSpPr>
          <p:cNvPr id="119812" name="Group 5"/>
          <p:cNvGrpSpPr>
            <a:grpSpLocks/>
          </p:cNvGrpSpPr>
          <p:nvPr/>
        </p:nvGrpSpPr>
        <p:grpSpPr bwMode="auto">
          <a:xfrm flipH="1">
            <a:off x="7010400" y="603668"/>
            <a:ext cx="1447800" cy="2388898"/>
            <a:chOff x="-2016" y="1056"/>
            <a:chExt cx="1344" cy="2683"/>
          </a:xfrm>
        </p:grpSpPr>
        <p:sp>
          <p:nvSpPr>
            <p:cNvPr id="428038" name="Freeform 6"/>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28039" name="Freeform 7"/>
            <p:cNvSpPr>
              <a:spLocks/>
            </p:cNvSpPr>
            <p:nvPr/>
          </p:nvSpPr>
          <p:spPr bwMode="auto">
            <a:xfrm>
              <a:off x="-1673" y="2181"/>
              <a:ext cx="98" cy="122"/>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9817" name="Freeform 8"/>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18" name="Freeform 9"/>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19" name="Freeform 10"/>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20" name="Freeform 11"/>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21" name="Freeform 12"/>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22" name="Freeform 13"/>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23" name="Freeform 14"/>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24" name="Freeform 15"/>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25" name="Freeform 16"/>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26" name="Freeform 17"/>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27" name="Freeform 18"/>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28" name="Freeform 19"/>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29" name="Freeform 20"/>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30" name="Freeform 21"/>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8055">
                                            <p:txEl>
                                              <p:pRg st="0" end="0"/>
                                            </p:txEl>
                                          </p:spTgt>
                                        </p:tgtEl>
                                        <p:attrNameLst>
                                          <p:attrName>style.visibility</p:attrName>
                                        </p:attrNameLst>
                                      </p:cBhvr>
                                      <p:to>
                                        <p:strVal val="visible"/>
                                      </p:to>
                                    </p:set>
                                    <p:animEffect transition="in" filter="fade">
                                      <p:cBhvr>
                                        <p:cTn id="7" dur="500"/>
                                        <p:tgtEl>
                                          <p:spTgt spid="4280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8055">
                                            <p:txEl>
                                              <p:pRg st="1" end="1"/>
                                            </p:txEl>
                                          </p:spTgt>
                                        </p:tgtEl>
                                        <p:attrNameLst>
                                          <p:attrName>style.visibility</p:attrName>
                                        </p:attrNameLst>
                                      </p:cBhvr>
                                      <p:to>
                                        <p:strVal val="visible"/>
                                      </p:to>
                                    </p:set>
                                    <p:animEffect transition="in" filter="fade">
                                      <p:cBhvr>
                                        <p:cTn id="12" dur="500"/>
                                        <p:tgtEl>
                                          <p:spTgt spid="4280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8055">
                                            <p:txEl>
                                              <p:pRg st="2" end="2"/>
                                            </p:txEl>
                                          </p:spTgt>
                                        </p:tgtEl>
                                        <p:attrNameLst>
                                          <p:attrName>style.visibility</p:attrName>
                                        </p:attrNameLst>
                                      </p:cBhvr>
                                      <p:to>
                                        <p:strVal val="visible"/>
                                      </p:to>
                                    </p:set>
                                    <p:animEffect transition="in" filter="fade">
                                      <p:cBhvr>
                                        <p:cTn id="17" dur="500"/>
                                        <p:tgtEl>
                                          <p:spTgt spid="4280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8055">
                                            <p:txEl>
                                              <p:pRg st="3" end="3"/>
                                            </p:txEl>
                                          </p:spTgt>
                                        </p:tgtEl>
                                        <p:attrNameLst>
                                          <p:attrName>style.visibility</p:attrName>
                                        </p:attrNameLst>
                                      </p:cBhvr>
                                      <p:to>
                                        <p:strVal val="visible"/>
                                      </p:to>
                                    </p:set>
                                    <p:animEffect transition="in" filter="fade">
                                      <p:cBhvr>
                                        <p:cTn id="22" dur="500"/>
                                        <p:tgtEl>
                                          <p:spTgt spid="4280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9060" name="Rectangle 4"/>
          <p:cNvSpPr>
            <a:spLocks noChangeArrowheads="1"/>
          </p:cNvSpPr>
          <p:nvPr/>
        </p:nvSpPr>
        <p:spPr bwMode="auto">
          <a:xfrm>
            <a:off x="5280085" y="6172201"/>
            <a:ext cx="3406715"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a:defRPr/>
            </a:pPr>
            <a:r>
              <a:rPr lang="en-US" sz="1400" dirty="0">
                <a:latin typeface="Tahoma" pitchFamily="34" charset="0"/>
                <a:ea typeface="Tahoma" pitchFamily="34" charset="0"/>
                <a:cs typeface="Tahoma" pitchFamily="34" charset="0"/>
              </a:rPr>
              <a:t>Youth Alive  – </a:t>
            </a:r>
            <a:r>
              <a:rPr lang="en-US" sz="1200" dirty="0">
                <a:latin typeface="Tahoma" pitchFamily="34" charset="0"/>
                <a:ea typeface="Tahoma" pitchFamily="34" charset="0"/>
                <a:cs typeface="Tahoma" pitchFamily="34" charset="0"/>
              </a:rPr>
              <a:t>Reducing </a:t>
            </a:r>
            <a:r>
              <a:rPr lang="en-US" sz="1200" i="1" dirty="0">
                <a:latin typeface="Tahoma" pitchFamily="34" charset="0"/>
                <a:ea typeface="Tahoma" pitchFamily="34" charset="0"/>
                <a:cs typeface="Tahoma" pitchFamily="34" charset="0"/>
              </a:rPr>
              <a:t>at risk</a:t>
            </a:r>
            <a:r>
              <a:rPr lang="en-US" sz="1200" dirty="0">
                <a:latin typeface="Tahoma" pitchFamily="34" charset="0"/>
                <a:ea typeface="Tahoma" pitchFamily="34" charset="0"/>
                <a:cs typeface="Tahoma" pitchFamily="34" charset="0"/>
              </a:rPr>
              <a:t> Behaviors</a:t>
            </a:r>
          </a:p>
        </p:txBody>
      </p:sp>
      <p:sp>
        <p:nvSpPr>
          <p:cNvPr id="429061" name="Rectangle 5"/>
          <p:cNvSpPr>
            <a:spLocks noChangeArrowheads="1"/>
          </p:cNvSpPr>
          <p:nvPr/>
        </p:nvSpPr>
        <p:spPr bwMode="auto">
          <a:xfrm>
            <a:off x="8610600" y="6172201"/>
            <a:ext cx="533400"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fld id="{3668F02D-95AD-4DA0-B326-1B2432A0DB36}" type="slidenum">
              <a:rPr lang="en-US" sz="1400">
                <a:latin typeface="Tahoma" pitchFamily="34" charset="0"/>
                <a:ea typeface="Tahoma" pitchFamily="34" charset="0"/>
                <a:cs typeface="Tahoma" pitchFamily="34" charset="0"/>
              </a:rPr>
              <a:pPr algn="r">
                <a:defRPr/>
              </a:pPr>
              <a:t>137</a:t>
            </a:fld>
            <a:endParaRPr lang="en-US" sz="1400" dirty="0">
              <a:latin typeface="Tahoma" pitchFamily="34" charset="0"/>
              <a:ea typeface="Tahoma" pitchFamily="34" charset="0"/>
              <a:cs typeface="Tahoma" pitchFamily="34" charset="0"/>
            </a:endParaRPr>
          </a:p>
        </p:txBody>
      </p:sp>
      <p:grpSp>
        <p:nvGrpSpPr>
          <p:cNvPr id="120838" name="Group 6"/>
          <p:cNvGrpSpPr>
            <a:grpSpLocks/>
          </p:cNvGrpSpPr>
          <p:nvPr/>
        </p:nvGrpSpPr>
        <p:grpSpPr bwMode="auto">
          <a:xfrm>
            <a:off x="0" y="1"/>
            <a:ext cx="9144000" cy="6197600"/>
            <a:chOff x="432" y="176"/>
            <a:chExt cx="5088" cy="3816"/>
          </a:xfrm>
        </p:grpSpPr>
        <p:sp>
          <p:nvSpPr>
            <p:cNvPr id="120839" name="Rectangle 7"/>
            <p:cNvSpPr>
              <a:spLocks noChangeArrowheads="1"/>
            </p:cNvSpPr>
            <p:nvPr/>
          </p:nvSpPr>
          <p:spPr bwMode="auto">
            <a:xfrm>
              <a:off x="432" y="176"/>
              <a:ext cx="5088" cy="38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40" name="Rectangle 8"/>
            <p:cNvSpPr>
              <a:spLocks noChangeArrowheads="1"/>
            </p:cNvSpPr>
            <p:nvPr/>
          </p:nvSpPr>
          <p:spPr bwMode="auto">
            <a:xfrm>
              <a:off x="4672" y="2720"/>
              <a:ext cx="685" cy="297"/>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41" name="Rectangle 9"/>
            <p:cNvSpPr>
              <a:spLocks noChangeArrowheads="1"/>
            </p:cNvSpPr>
            <p:nvPr/>
          </p:nvSpPr>
          <p:spPr bwMode="auto">
            <a:xfrm>
              <a:off x="4121" y="2720"/>
              <a:ext cx="583" cy="297"/>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42" name="Rectangle 10"/>
            <p:cNvSpPr>
              <a:spLocks noChangeArrowheads="1"/>
            </p:cNvSpPr>
            <p:nvPr/>
          </p:nvSpPr>
          <p:spPr bwMode="auto">
            <a:xfrm>
              <a:off x="4239" y="2752"/>
              <a:ext cx="29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6319    </a:t>
              </a:r>
              <a:endParaRPr lang="en-US">
                <a:latin typeface="AmerType Md BT" pitchFamily="18" charset="0"/>
              </a:endParaRPr>
            </a:p>
          </p:txBody>
        </p:sp>
        <p:sp>
          <p:nvSpPr>
            <p:cNvPr id="120843" name="Rectangle 11"/>
            <p:cNvSpPr>
              <a:spLocks noChangeArrowheads="1"/>
            </p:cNvSpPr>
            <p:nvPr/>
          </p:nvSpPr>
          <p:spPr bwMode="auto">
            <a:xfrm>
              <a:off x="4236" y="2748"/>
              <a:ext cx="29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6319    </a:t>
              </a:r>
              <a:endParaRPr lang="en-US">
                <a:latin typeface="AmerType Md BT" pitchFamily="18" charset="0"/>
              </a:endParaRPr>
            </a:p>
          </p:txBody>
        </p:sp>
        <p:sp>
          <p:nvSpPr>
            <p:cNvPr id="120844" name="Rectangle 12"/>
            <p:cNvSpPr>
              <a:spLocks noChangeArrowheads="1"/>
            </p:cNvSpPr>
            <p:nvPr/>
          </p:nvSpPr>
          <p:spPr bwMode="auto">
            <a:xfrm>
              <a:off x="3358" y="2720"/>
              <a:ext cx="784" cy="306"/>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45" name="Rectangle 13"/>
            <p:cNvSpPr>
              <a:spLocks noChangeArrowheads="1"/>
            </p:cNvSpPr>
            <p:nvPr/>
          </p:nvSpPr>
          <p:spPr bwMode="auto">
            <a:xfrm>
              <a:off x="3411" y="2751"/>
              <a:ext cx="42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C0C0C0"/>
                  </a:solidFill>
                  <a:latin typeface="AmerType Md BT" pitchFamily="18" charset="0"/>
                </a:rPr>
                <a:t>Steve Yeagley</a:t>
              </a:r>
              <a:endParaRPr lang="en-US">
                <a:latin typeface="AmerType Md BT" pitchFamily="18" charset="0"/>
              </a:endParaRPr>
            </a:p>
          </p:txBody>
        </p:sp>
        <p:sp>
          <p:nvSpPr>
            <p:cNvPr id="120846" name="Rectangle 14"/>
            <p:cNvSpPr>
              <a:spLocks noChangeArrowheads="1"/>
            </p:cNvSpPr>
            <p:nvPr/>
          </p:nvSpPr>
          <p:spPr bwMode="auto">
            <a:xfrm>
              <a:off x="3409" y="2750"/>
              <a:ext cx="42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FF0000"/>
                  </a:solidFill>
                  <a:latin typeface="AmerType Md BT" pitchFamily="18" charset="0"/>
                </a:rPr>
                <a:t>Steve Yeagley</a:t>
              </a:r>
              <a:endParaRPr lang="en-US">
                <a:latin typeface="AmerType Md BT" pitchFamily="18" charset="0"/>
              </a:endParaRPr>
            </a:p>
          </p:txBody>
        </p:sp>
        <p:sp>
          <p:nvSpPr>
            <p:cNvPr id="120847" name="Rectangle 15"/>
            <p:cNvSpPr>
              <a:spLocks noChangeArrowheads="1"/>
            </p:cNvSpPr>
            <p:nvPr/>
          </p:nvSpPr>
          <p:spPr bwMode="auto">
            <a:xfrm>
              <a:off x="3411" y="2921"/>
              <a:ext cx="44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C0C0C0"/>
                  </a:solidFill>
                  <a:latin typeface="AmerType Md BT" pitchFamily="18" charset="0"/>
                </a:rPr>
                <a:t>(Ben Regoso) </a:t>
              </a:r>
              <a:endParaRPr lang="en-US">
                <a:latin typeface="AmerType Md BT" pitchFamily="18" charset="0"/>
              </a:endParaRPr>
            </a:p>
          </p:txBody>
        </p:sp>
        <p:sp>
          <p:nvSpPr>
            <p:cNvPr id="120848" name="Rectangle 16"/>
            <p:cNvSpPr>
              <a:spLocks noChangeArrowheads="1"/>
            </p:cNvSpPr>
            <p:nvPr/>
          </p:nvSpPr>
          <p:spPr bwMode="auto">
            <a:xfrm>
              <a:off x="3409" y="2919"/>
              <a:ext cx="44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FF0000"/>
                  </a:solidFill>
                  <a:latin typeface="AmerType Md BT" pitchFamily="18" charset="0"/>
                </a:rPr>
                <a:t>(Ben Regoso) </a:t>
              </a:r>
              <a:endParaRPr lang="en-US">
                <a:latin typeface="AmerType Md BT" pitchFamily="18" charset="0"/>
              </a:endParaRPr>
            </a:p>
          </p:txBody>
        </p:sp>
        <p:sp>
          <p:nvSpPr>
            <p:cNvPr id="120849" name="Rectangle 17"/>
            <p:cNvSpPr>
              <a:spLocks noChangeArrowheads="1"/>
            </p:cNvSpPr>
            <p:nvPr/>
          </p:nvSpPr>
          <p:spPr bwMode="auto">
            <a:xfrm>
              <a:off x="2594" y="2720"/>
              <a:ext cx="776" cy="297"/>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50" name="Rectangle 18"/>
            <p:cNvSpPr>
              <a:spLocks noChangeArrowheads="1"/>
            </p:cNvSpPr>
            <p:nvPr/>
          </p:nvSpPr>
          <p:spPr bwMode="auto">
            <a:xfrm>
              <a:off x="2670" y="2752"/>
              <a:ext cx="341"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Cafeteria</a:t>
              </a:r>
              <a:endParaRPr lang="en-US">
                <a:latin typeface="AmerType Md BT" pitchFamily="18" charset="0"/>
              </a:endParaRPr>
            </a:p>
          </p:txBody>
        </p:sp>
        <p:sp>
          <p:nvSpPr>
            <p:cNvPr id="120851" name="Rectangle 19"/>
            <p:cNvSpPr>
              <a:spLocks noChangeArrowheads="1"/>
            </p:cNvSpPr>
            <p:nvPr/>
          </p:nvSpPr>
          <p:spPr bwMode="auto">
            <a:xfrm>
              <a:off x="2667" y="2748"/>
              <a:ext cx="341"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Cafeteria</a:t>
              </a:r>
              <a:endParaRPr lang="en-US">
                <a:latin typeface="AmerType Md BT" pitchFamily="18" charset="0"/>
              </a:endParaRPr>
            </a:p>
          </p:txBody>
        </p:sp>
        <p:sp>
          <p:nvSpPr>
            <p:cNvPr id="120852" name="Rectangle 20"/>
            <p:cNvSpPr>
              <a:spLocks noChangeArrowheads="1"/>
            </p:cNvSpPr>
            <p:nvPr/>
          </p:nvSpPr>
          <p:spPr bwMode="auto">
            <a:xfrm>
              <a:off x="602" y="2720"/>
              <a:ext cx="992" cy="297"/>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53" name="Rectangle 21"/>
            <p:cNvSpPr>
              <a:spLocks noChangeArrowheads="1"/>
            </p:cNvSpPr>
            <p:nvPr/>
          </p:nvSpPr>
          <p:spPr bwMode="auto">
            <a:xfrm>
              <a:off x="699" y="2752"/>
              <a:ext cx="217"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7:30a</a:t>
              </a:r>
              <a:endParaRPr lang="en-US">
                <a:latin typeface="AmerType Md BT" pitchFamily="18" charset="0"/>
              </a:endParaRPr>
            </a:p>
          </p:txBody>
        </p:sp>
        <p:sp>
          <p:nvSpPr>
            <p:cNvPr id="120854" name="Rectangle 22"/>
            <p:cNvSpPr>
              <a:spLocks noChangeArrowheads="1"/>
            </p:cNvSpPr>
            <p:nvPr/>
          </p:nvSpPr>
          <p:spPr bwMode="auto">
            <a:xfrm>
              <a:off x="695" y="2748"/>
              <a:ext cx="217"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7:30a</a:t>
              </a:r>
              <a:endParaRPr lang="en-US">
                <a:latin typeface="AmerType Md BT" pitchFamily="18" charset="0"/>
              </a:endParaRPr>
            </a:p>
          </p:txBody>
        </p:sp>
        <p:sp>
          <p:nvSpPr>
            <p:cNvPr id="120855" name="Rectangle 23"/>
            <p:cNvSpPr>
              <a:spLocks noChangeArrowheads="1"/>
            </p:cNvSpPr>
            <p:nvPr/>
          </p:nvSpPr>
          <p:spPr bwMode="auto">
            <a:xfrm>
              <a:off x="897" y="2752"/>
              <a:ext cx="2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a:t>
              </a:r>
              <a:endParaRPr lang="en-US">
                <a:latin typeface="AmerType Md BT" pitchFamily="18" charset="0"/>
              </a:endParaRPr>
            </a:p>
          </p:txBody>
        </p:sp>
        <p:sp>
          <p:nvSpPr>
            <p:cNvPr id="120856" name="Rectangle 24"/>
            <p:cNvSpPr>
              <a:spLocks noChangeArrowheads="1"/>
            </p:cNvSpPr>
            <p:nvPr/>
          </p:nvSpPr>
          <p:spPr bwMode="auto">
            <a:xfrm>
              <a:off x="893" y="2748"/>
              <a:ext cx="2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a:t>
              </a:r>
              <a:endParaRPr lang="en-US">
                <a:latin typeface="AmerType Md BT" pitchFamily="18" charset="0"/>
              </a:endParaRPr>
            </a:p>
          </p:txBody>
        </p:sp>
        <p:sp>
          <p:nvSpPr>
            <p:cNvPr id="120857" name="Rectangle 25"/>
            <p:cNvSpPr>
              <a:spLocks noChangeArrowheads="1"/>
            </p:cNvSpPr>
            <p:nvPr/>
          </p:nvSpPr>
          <p:spPr bwMode="auto">
            <a:xfrm>
              <a:off x="925" y="2752"/>
              <a:ext cx="242"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9:15a </a:t>
              </a:r>
              <a:endParaRPr lang="en-US">
                <a:latin typeface="AmerType Md BT" pitchFamily="18" charset="0"/>
              </a:endParaRPr>
            </a:p>
          </p:txBody>
        </p:sp>
        <p:sp>
          <p:nvSpPr>
            <p:cNvPr id="120858" name="Rectangle 26"/>
            <p:cNvSpPr>
              <a:spLocks noChangeArrowheads="1"/>
            </p:cNvSpPr>
            <p:nvPr/>
          </p:nvSpPr>
          <p:spPr bwMode="auto">
            <a:xfrm>
              <a:off x="921" y="2748"/>
              <a:ext cx="242"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9:15a </a:t>
              </a:r>
              <a:endParaRPr lang="en-US">
                <a:latin typeface="AmerType Md BT" pitchFamily="18" charset="0"/>
              </a:endParaRPr>
            </a:p>
          </p:txBody>
        </p:sp>
        <p:sp>
          <p:nvSpPr>
            <p:cNvPr id="120859" name="Rectangle 27"/>
            <p:cNvSpPr>
              <a:spLocks noChangeArrowheads="1"/>
            </p:cNvSpPr>
            <p:nvPr/>
          </p:nvSpPr>
          <p:spPr bwMode="auto">
            <a:xfrm>
              <a:off x="1365" y="2720"/>
              <a:ext cx="1307" cy="306"/>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60" name="Rectangle 28"/>
            <p:cNvSpPr>
              <a:spLocks noChangeArrowheads="1"/>
            </p:cNvSpPr>
            <p:nvPr/>
          </p:nvSpPr>
          <p:spPr bwMode="auto">
            <a:xfrm>
              <a:off x="1418" y="2751"/>
              <a:ext cx="101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C0C0C0"/>
                  </a:solidFill>
                  <a:latin typeface="AmerType Md BT" pitchFamily="18" charset="0"/>
                </a:rPr>
                <a:t>President and Mrs. Andreasen’s</a:t>
              </a:r>
              <a:endParaRPr lang="en-US">
                <a:latin typeface="AmerType Md BT" pitchFamily="18" charset="0"/>
              </a:endParaRPr>
            </a:p>
          </p:txBody>
        </p:sp>
        <p:sp>
          <p:nvSpPr>
            <p:cNvPr id="120861" name="Rectangle 29"/>
            <p:cNvSpPr>
              <a:spLocks noChangeArrowheads="1"/>
            </p:cNvSpPr>
            <p:nvPr/>
          </p:nvSpPr>
          <p:spPr bwMode="auto">
            <a:xfrm>
              <a:off x="1416" y="2750"/>
              <a:ext cx="101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FF0000"/>
                  </a:solidFill>
                  <a:latin typeface="AmerType Md BT" pitchFamily="18" charset="0"/>
                </a:rPr>
                <a:t>President and Mrs. Andreasen’s</a:t>
              </a:r>
              <a:endParaRPr lang="en-US">
                <a:latin typeface="AmerType Md BT" pitchFamily="18" charset="0"/>
              </a:endParaRPr>
            </a:p>
          </p:txBody>
        </p:sp>
        <p:sp>
          <p:nvSpPr>
            <p:cNvPr id="120862" name="Rectangle 30"/>
            <p:cNvSpPr>
              <a:spLocks noChangeArrowheads="1"/>
            </p:cNvSpPr>
            <p:nvPr/>
          </p:nvSpPr>
          <p:spPr bwMode="auto">
            <a:xfrm>
              <a:off x="1418" y="2836"/>
              <a:ext cx="541"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C0C0C0"/>
                  </a:solidFill>
                  <a:latin typeface="AmerType Md BT" pitchFamily="18" charset="0"/>
                </a:rPr>
                <a:t>Danish Breakfast</a:t>
              </a:r>
              <a:endParaRPr lang="en-US">
                <a:latin typeface="AmerType Md BT" pitchFamily="18" charset="0"/>
              </a:endParaRPr>
            </a:p>
          </p:txBody>
        </p:sp>
        <p:sp>
          <p:nvSpPr>
            <p:cNvPr id="120863" name="Rectangle 31"/>
            <p:cNvSpPr>
              <a:spLocks noChangeArrowheads="1"/>
            </p:cNvSpPr>
            <p:nvPr/>
          </p:nvSpPr>
          <p:spPr bwMode="auto">
            <a:xfrm>
              <a:off x="1416" y="2834"/>
              <a:ext cx="541"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FF0000"/>
                  </a:solidFill>
                  <a:latin typeface="AmerType Md BT" pitchFamily="18" charset="0"/>
                </a:rPr>
                <a:t>Danish Breakfast</a:t>
              </a:r>
              <a:endParaRPr lang="en-US">
                <a:latin typeface="AmerType Md BT" pitchFamily="18" charset="0"/>
              </a:endParaRPr>
            </a:p>
          </p:txBody>
        </p:sp>
        <p:sp>
          <p:nvSpPr>
            <p:cNvPr id="120864" name="Rectangle 32"/>
            <p:cNvSpPr>
              <a:spLocks noChangeArrowheads="1"/>
            </p:cNvSpPr>
            <p:nvPr/>
          </p:nvSpPr>
          <p:spPr bwMode="auto">
            <a:xfrm>
              <a:off x="1418" y="2921"/>
              <a:ext cx="67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C0C0C0"/>
                  </a:solidFill>
                  <a:latin typeface="AmerType Md BT" pitchFamily="18" charset="0"/>
                </a:rPr>
                <a:t>(Background Music) </a:t>
              </a:r>
              <a:endParaRPr lang="en-US">
                <a:latin typeface="AmerType Md BT" pitchFamily="18" charset="0"/>
              </a:endParaRPr>
            </a:p>
          </p:txBody>
        </p:sp>
        <p:sp>
          <p:nvSpPr>
            <p:cNvPr id="120865" name="Rectangle 33"/>
            <p:cNvSpPr>
              <a:spLocks noChangeArrowheads="1"/>
            </p:cNvSpPr>
            <p:nvPr/>
          </p:nvSpPr>
          <p:spPr bwMode="auto">
            <a:xfrm>
              <a:off x="1416" y="2919"/>
              <a:ext cx="67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FF0000"/>
                  </a:solidFill>
                  <a:latin typeface="AmerType Md BT" pitchFamily="18" charset="0"/>
                </a:rPr>
                <a:t>(Background Music) </a:t>
              </a:r>
              <a:endParaRPr lang="en-US">
                <a:latin typeface="AmerType Md BT" pitchFamily="18" charset="0"/>
              </a:endParaRPr>
            </a:p>
          </p:txBody>
        </p:sp>
        <p:sp>
          <p:nvSpPr>
            <p:cNvPr id="120866" name="Rectangle 34"/>
            <p:cNvSpPr>
              <a:spLocks noChangeArrowheads="1"/>
            </p:cNvSpPr>
            <p:nvPr/>
          </p:nvSpPr>
          <p:spPr bwMode="auto">
            <a:xfrm>
              <a:off x="4163" y="3356"/>
              <a:ext cx="55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67" name="Rectangle 35"/>
            <p:cNvSpPr>
              <a:spLocks noChangeArrowheads="1"/>
            </p:cNvSpPr>
            <p:nvPr/>
          </p:nvSpPr>
          <p:spPr bwMode="auto">
            <a:xfrm>
              <a:off x="4214" y="3386"/>
              <a:ext cx="147"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AmerType Md BT" pitchFamily="18" charset="0"/>
                </a:rPr>
                <a:t>471</a:t>
              </a:r>
              <a:endParaRPr lang="en-US">
                <a:latin typeface="AmerType Md BT" pitchFamily="18" charset="0"/>
              </a:endParaRPr>
            </a:p>
          </p:txBody>
        </p:sp>
        <p:sp>
          <p:nvSpPr>
            <p:cNvPr id="120868" name="Rectangle 36"/>
            <p:cNvSpPr>
              <a:spLocks noChangeArrowheads="1"/>
            </p:cNvSpPr>
            <p:nvPr/>
          </p:nvSpPr>
          <p:spPr bwMode="auto">
            <a:xfrm>
              <a:off x="4342" y="3386"/>
              <a:ext cx="2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AmerType Md BT" pitchFamily="18" charset="0"/>
                </a:rPr>
                <a:t>-</a:t>
              </a:r>
              <a:endParaRPr lang="en-US">
                <a:latin typeface="AmerType Md BT" pitchFamily="18" charset="0"/>
              </a:endParaRPr>
            </a:p>
          </p:txBody>
        </p:sp>
        <p:sp>
          <p:nvSpPr>
            <p:cNvPr id="120869" name="Rectangle 37"/>
            <p:cNvSpPr>
              <a:spLocks noChangeArrowheads="1"/>
            </p:cNvSpPr>
            <p:nvPr/>
          </p:nvSpPr>
          <p:spPr bwMode="auto">
            <a:xfrm>
              <a:off x="4370" y="3386"/>
              <a:ext cx="221"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AmerType Md BT" pitchFamily="18" charset="0"/>
                </a:rPr>
                <a:t>7190 </a:t>
              </a:r>
              <a:endParaRPr lang="en-US">
                <a:latin typeface="AmerType Md BT" pitchFamily="18" charset="0"/>
              </a:endParaRPr>
            </a:p>
          </p:txBody>
        </p:sp>
        <p:sp>
          <p:nvSpPr>
            <p:cNvPr id="120870" name="Rectangle 38"/>
            <p:cNvSpPr>
              <a:spLocks noChangeArrowheads="1"/>
            </p:cNvSpPr>
            <p:nvPr/>
          </p:nvSpPr>
          <p:spPr bwMode="auto">
            <a:xfrm>
              <a:off x="2764" y="3356"/>
              <a:ext cx="82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71" name="Rectangle 39"/>
            <p:cNvSpPr>
              <a:spLocks noChangeArrowheads="1"/>
            </p:cNvSpPr>
            <p:nvPr/>
          </p:nvSpPr>
          <p:spPr bwMode="auto">
            <a:xfrm>
              <a:off x="2815" y="3386"/>
              <a:ext cx="3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AmerType Md BT" pitchFamily="18" charset="0"/>
                </a:rPr>
                <a:t>“</a:t>
              </a:r>
              <a:endParaRPr lang="en-US">
                <a:latin typeface="AmerType Md BT" pitchFamily="18" charset="0"/>
              </a:endParaRPr>
            </a:p>
          </p:txBody>
        </p:sp>
        <p:sp>
          <p:nvSpPr>
            <p:cNvPr id="120872" name="Rectangle 40"/>
            <p:cNvSpPr>
              <a:spLocks noChangeArrowheads="1"/>
            </p:cNvSpPr>
            <p:nvPr/>
          </p:nvSpPr>
          <p:spPr bwMode="auto">
            <a:xfrm>
              <a:off x="3061" y="3356"/>
              <a:ext cx="107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73" name="Rectangle 41"/>
            <p:cNvSpPr>
              <a:spLocks noChangeArrowheads="1"/>
            </p:cNvSpPr>
            <p:nvPr/>
          </p:nvSpPr>
          <p:spPr bwMode="auto">
            <a:xfrm>
              <a:off x="3451" y="3386"/>
              <a:ext cx="599"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latin typeface="AmerType Md BT" pitchFamily="18" charset="0"/>
                </a:rPr>
                <a:t>Elizabeth Chung </a:t>
              </a:r>
              <a:endParaRPr lang="en-US" sz="2000">
                <a:latin typeface="AmerType Md BT" pitchFamily="18" charset="0"/>
              </a:endParaRPr>
            </a:p>
          </p:txBody>
        </p:sp>
        <p:sp>
          <p:nvSpPr>
            <p:cNvPr id="120874" name="Rectangle 42"/>
            <p:cNvSpPr>
              <a:spLocks noChangeArrowheads="1"/>
            </p:cNvSpPr>
            <p:nvPr/>
          </p:nvSpPr>
          <p:spPr bwMode="auto">
            <a:xfrm>
              <a:off x="603" y="3356"/>
              <a:ext cx="116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75" name="Rectangle 43"/>
            <p:cNvSpPr>
              <a:spLocks noChangeArrowheads="1"/>
            </p:cNvSpPr>
            <p:nvPr/>
          </p:nvSpPr>
          <p:spPr bwMode="auto">
            <a:xfrm>
              <a:off x="782" y="3386"/>
              <a:ext cx="19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AmerType Md BT" pitchFamily="18" charset="0"/>
                </a:rPr>
                <a:t>8:25 </a:t>
              </a:r>
              <a:endParaRPr lang="en-US">
                <a:latin typeface="AmerType Md BT" pitchFamily="18" charset="0"/>
              </a:endParaRPr>
            </a:p>
          </p:txBody>
        </p:sp>
        <p:sp>
          <p:nvSpPr>
            <p:cNvPr id="120876" name="Rectangle 44"/>
            <p:cNvSpPr>
              <a:spLocks noChangeArrowheads="1"/>
            </p:cNvSpPr>
            <p:nvPr/>
          </p:nvSpPr>
          <p:spPr bwMode="auto">
            <a:xfrm>
              <a:off x="1365" y="3356"/>
              <a:ext cx="13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77" name="Rectangle 45"/>
            <p:cNvSpPr>
              <a:spLocks noChangeArrowheads="1"/>
            </p:cNvSpPr>
            <p:nvPr/>
          </p:nvSpPr>
          <p:spPr bwMode="auto">
            <a:xfrm>
              <a:off x="1416" y="3386"/>
              <a:ext cx="973"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latin typeface="AmerType Md BT" pitchFamily="18" charset="0"/>
                </a:rPr>
                <a:t>Honors Mentoring (5 min) </a:t>
              </a:r>
              <a:endParaRPr lang="en-US" sz="2000">
                <a:latin typeface="AmerType Md BT" pitchFamily="18" charset="0"/>
              </a:endParaRPr>
            </a:p>
          </p:txBody>
        </p:sp>
        <p:sp>
          <p:nvSpPr>
            <p:cNvPr id="120878" name="Rectangle 46"/>
            <p:cNvSpPr>
              <a:spLocks noChangeArrowheads="1"/>
            </p:cNvSpPr>
            <p:nvPr/>
          </p:nvSpPr>
          <p:spPr bwMode="auto">
            <a:xfrm>
              <a:off x="4672" y="2550"/>
              <a:ext cx="678" cy="152"/>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79" name="Rectangle 47"/>
            <p:cNvSpPr>
              <a:spLocks noChangeArrowheads="1"/>
            </p:cNvSpPr>
            <p:nvPr/>
          </p:nvSpPr>
          <p:spPr bwMode="auto">
            <a:xfrm>
              <a:off x="4121" y="2550"/>
              <a:ext cx="551" cy="152"/>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80" name="Rectangle 48"/>
            <p:cNvSpPr>
              <a:spLocks noChangeArrowheads="1"/>
            </p:cNvSpPr>
            <p:nvPr/>
          </p:nvSpPr>
          <p:spPr bwMode="auto">
            <a:xfrm>
              <a:off x="3358" y="2550"/>
              <a:ext cx="890" cy="152"/>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81" name="Rectangle 49"/>
            <p:cNvSpPr>
              <a:spLocks noChangeArrowheads="1"/>
            </p:cNvSpPr>
            <p:nvPr/>
          </p:nvSpPr>
          <p:spPr bwMode="auto">
            <a:xfrm>
              <a:off x="2594" y="2550"/>
              <a:ext cx="806" cy="152"/>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82" name="Rectangle 50"/>
            <p:cNvSpPr>
              <a:spLocks noChangeArrowheads="1"/>
            </p:cNvSpPr>
            <p:nvPr/>
          </p:nvSpPr>
          <p:spPr bwMode="auto">
            <a:xfrm>
              <a:off x="1195" y="2550"/>
              <a:ext cx="1797" cy="152"/>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83" name="Rectangle 51"/>
            <p:cNvSpPr>
              <a:spLocks noChangeArrowheads="1"/>
            </p:cNvSpPr>
            <p:nvPr/>
          </p:nvSpPr>
          <p:spPr bwMode="auto">
            <a:xfrm>
              <a:off x="1374" y="2578"/>
              <a:ext cx="160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333300"/>
                  </a:solidFill>
                  <a:latin typeface="AmerType Md BT" pitchFamily="18" charset="0"/>
                </a:rPr>
                <a:t>WELCOME and TESTING                          </a:t>
              </a:r>
              <a:endParaRPr lang="en-US">
                <a:latin typeface="AmerType Md BT" pitchFamily="18" charset="0"/>
              </a:endParaRPr>
            </a:p>
          </p:txBody>
        </p:sp>
        <p:sp>
          <p:nvSpPr>
            <p:cNvPr id="120884" name="Rectangle 52"/>
            <p:cNvSpPr>
              <a:spLocks noChangeArrowheads="1"/>
            </p:cNvSpPr>
            <p:nvPr/>
          </p:nvSpPr>
          <p:spPr bwMode="auto">
            <a:xfrm>
              <a:off x="602" y="2550"/>
              <a:ext cx="659" cy="152"/>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85" name="Rectangle 53"/>
            <p:cNvSpPr>
              <a:spLocks noChangeArrowheads="1"/>
            </p:cNvSpPr>
            <p:nvPr/>
          </p:nvSpPr>
          <p:spPr bwMode="auto">
            <a:xfrm>
              <a:off x="674" y="2578"/>
              <a:ext cx="574"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333300"/>
                  </a:solidFill>
                  <a:latin typeface="AmerType Md BT" pitchFamily="18" charset="0"/>
                </a:rPr>
                <a:t>Tues. Aug. 22  </a:t>
              </a:r>
              <a:endParaRPr lang="en-US">
                <a:latin typeface="AmerType Md BT" pitchFamily="18" charset="0"/>
              </a:endParaRPr>
            </a:p>
          </p:txBody>
        </p:sp>
        <p:sp>
          <p:nvSpPr>
            <p:cNvPr id="120886" name="Rectangle 54"/>
            <p:cNvSpPr>
              <a:spLocks noChangeArrowheads="1"/>
            </p:cNvSpPr>
            <p:nvPr/>
          </p:nvSpPr>
          <p:spPr bwMode="auto">
            <a:xfrm>
              <a:off x="1322" y="1321"/>
              <a:ext cx="1030"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87" name="Rectangle 55"/>
            <p:cNvSpPr>
              <a:spLocks noChangeArrowheads="1"/>
            </p:cNvSpPr>
            <p:nvPr/>
          </p:nvSpPr>
          <p:spPr bwMode="auto">
            <a:xfrm>
              <a:off x="1374" y="1350"/>
              <a:ext cx="669"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333300"/>
                  </a:solidFill>
                  <a:latin typeface="AmerType Md BT" pitchFamily="18" charset="0"/>
                </a:rPr>
                <a:t>ID Card Station Open</a:t>
              </a:r>
              <a:endParaRPr lang="en-US">
                <a:latin typeface="AmerType Md BT" pitchFamily="18" charset="0"/>
              </a:endParaRPr>
            </a:p>
          </p:txBody>
        </p:sp>
        <p:sp>
          <p:nvSpPr>
            <p:cNvPr id="120888" name="Rectangle 56"/>
            <p:cNvSpPr>
              <a:spLocks noChangeArrowheads="1"/>
            </p:cNvSpPr>
            <p:nvPr/>
          </p:nvSpPr>
          <p:spPr bwMode="auto">
            <a:xfrm>
              <a:off x="1374" y="1435"/>
              <a:ext cx="769"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333300"/>
                  </a:solidFill>
                  <a:latin typeface="AmerType Md BT" pitchFamily="18" charset="0"/>
                </a:rPr>
                <a:t>Student Insurance Open</a:t>
              </a:r>
              <a:endParaRPr lang="en-US">
                <a:latin typeface="AmerType Md BT" pitchFamily="18" charset="0"/>
              </a:endParaRPr>
            </a:p>
          </p:txBody>
        </p:sp>
        <p:sp>
          <p:nvSpPr>
            <p:cNvPr id="120889" name="Rectangle 57"/>
            <p:cNvSpPr>
              <a:spLocks noChangeArrowheads="1"/>
            </p:cNvSpPr>
            <p:nvPr/>
          </p:nvSpPr>
          <p:spPr bwMode="auto">
            <a:xfrm>
              <a:off x="1374" y="1520"/>
              <a:ext cx="1018"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333300"/>
                  </a:solidFill>
                  <a:latin typeface="AmerType Md BT" pitchFamily="18" charset="0"/>
                </a:rPr>
                <a:t>Student Financial Services Open</a:t>
              </a:r>
              <a:endParaRPr lang="en-US">
                <a:latin typeface="AmerType Md BT" pitchFamily="18" charset="0"/>
              </a:endParaRPr>
            </a:p>
          </p:txBody>
        </p:sp>
        <p:sp>
          <p:nvSpPr>
            <p:cNvPr id="120890" name="Rectangle 58"/>
            <p:cNvSpPr>
              <a:spLocks noChangeArrowheads="1"/>
            </p:cNvSpPr>
            <p:nvPr/>
          </p:nvSpPr>
          <p:spPr bwMode="auto">
            <a:xfrm>
              <a:off x="1374" y="1605"/>
              <a:ext cx="65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333300"/>
                  </a:solidFill>
                  <a:latin typeface="AmerType Md BT" pitchFamily="18" charset="0"/>
                </a:rPr>
                <a:t>Student Health Open</a:t>
              </a:r>
              <a:endParaRPr lang="en-US">
                <a:latin typeface="AmerType Md BT" pitchFamily="18" charset="0"/>
              </a:endParaRPr>
            </a:p>
          </p:txBody>
        </p:sp>
        <p:sp>
          <p:nvSpPr>
            <p:cNvPr id="120891" name="Rectangle 59"/>
            <p:cNvSpPr>
              <a:spLocks noChangeArrowheads="1"/>
            </p:cNvSpPr>
            <p:nvPr/>
          </p:nvSpPr>
          <p:spPr bwMode="auto">
            <a:xfrm>
              <a:off x="2594" y="1024"/>
              <a:ext cx="806" cy="152"/>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92" name="Rectangle 60"/>
            <p:cNvSpPr>
              <a:spLocks noChangeArrowheads="1"/>
            </p:cNvSpPr>
            <p:nvPr/>
          </p:nvSpPr>
          <p:spPr bwMode="auto">
            <a:xfrm>
              <a:off x="3358" y="1024"/>
              <a:ext cx="890" cy="152"/>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93" name="Rectangle 61"/>
            <p:cNvSpPr>
              <a:spLocks noChangeArrowheads="1"/>
            </p:cNvSpPr>
            <p:nvPr/>
          </p:nvSpPr>
          <p:spPr bwMode="auto">
            <a:xfrm>
              <a:off x="4121" y="1024"/>
              <a:ext cx="551" cy="152"/>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94" name="Rectangle 62"/>
            <p:cNvSpPr>
              <a:spLocks noChangeArrowheads="1"/>
            </p:cNvSpPr>
            <p:nvPr/>
          </p:nvSpPr>
          <p:spPr bwMode="auto">
            <a:xfrm>
              <a:off x="4630" y="1024"/>
              <a:ext cx="720" cy="152"/>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95" name="Rectangle 63"/>
            <p:cNvSpPr>
              <a:spLocks noChangeArrowheads="1"/>
            </p:cNvSpPr>
            <p:nvPr/>
          </p:nvSpPr>
          <p:spPr bwMode="auto">
            <a:xfrm>
              <a:off x="1238" y="1024"/>
              <a:ext cx="1602" cy="152"/>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96" name="Rectangle 64"/>
            <p:cNvSpPr>
              <a:spLocks noChangeArrowheads="1"/>
            </p:cNvSpPr>
            <p:nvPr/>
          </p:nvSpPr>
          <p:spPr bwMode="auto">
            <a:xfrm>
              <a:off x="1395" y="1052"/>
              <a:ext cx="1529"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333300"/>
                  </a:solidFill>
                  <a:latin typeface="AmerType Md BT" pitchFamily="18" charset="0"/>
                </a:rPr>
                <a:t>Move In and Act Exam                          </a:t>
              </a:r>
              <a:endParaRPr lang="en-US">
                <a:latin typeface="AmerType Md BT" pitchFamily="18" charset="0"/>
              </a:endParaRPr>
            </a:p>
          </p:txBody>
        </p:sp>
        <p:sp>
          <p:nvSpPr>
            <p:cNvPr id="120897" name="Rectangle 65"/>
            <p:cNvSpPr>
              <a:spLocks noChangeArrowheads="1"/>
            </p:cNvSpPr>
            <p:nvPr/>
          </p:nvSpPr>
          <p:spPr bwMode="auto">
            <a:xfrm>
              <a:off x="602" y="1024"/>
              <a:ext cx="655" cy="152"/>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898" name="Rectangle 66"/>
            <p:cNvSpPr>
              <a:spLocks noChangeArrowheads="1"/>
            </p:cNvSpPr>
            <p:nvPr/>
          </p:nvSpPr>
          <p:spPr bwMode="auto">
            <a:xfrm>
              <a:off x="674" y="1052"/>
              <a:ext cx="567"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333300"/>
                  </a:solidFill>
                  <a:latin typeface="AmerType Md BT" pitchFamily="18" charset="0"/>
                </a:rPr>
                <a:t>Mon. Aug. 21  </a:t>
              </a:r>
              <a:endParaRPr lang="en-US">
                <a:latin typeface="AmerType Md BT" pitchFamily="18" charset="0"/>
              </a:endParaRPr>
            </a:p>
          </p:txBody>
        </p:sp>
        <p:sp>
          <p:nvSpPr>
            <p:cNvPr id="120899" name="Rectangle 67"/>
            <p:cNvSpPr>
              <a:spLocks noChangeArrowheads="1"/>
            </p:cNvSpPr>
            <p:nvPr/>
          </p:nvSpPr>
          <p:spPr bwMode="auto">
            <a:xfrm>
              <a:off x="4672" y="515"/>
              <a:ext cx="678" cy="152"/>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00" name="Rectangle 68"/>
            <p:cNvSpPr>
              <a:spLocks noChangeArrowheads="1"/>
            </p:cNvSpPr>
            <p:nvPr/>
          </p:nvSpPr>
          <p:spPr bwMode="auto">
            <a:xfrm>
              <a:off x="4121" y="515"/>
              <a:ext cx="551" cy="152"/>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01" name="Rectangle 69"/>
            <p:cNvSpPr>
              <a:spLocks noChangeArrowheads="1"/>
            </p:cNvSpPr>
            <p:nvPr/>
          </p:nvSpPr>
          <p:spPr bwMode="auto">
            <a:xfrm>
              <a:off x="3273" y="515"/>
              <a:ext cx="890" cy="152"/>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02" name="Rectangle 70"/>
            <p:cNvSpPr>
              <a:spLocks noChangeArrowheads="1"/>
            </p:cNvSpPr>
            <p:nvPr/>
          </p:nvSpPr>
          <p:spPr bwMode="auto">
            <a:xfrm>
              <a:off x="2510" y="515"/>
              <a:ext cx="805" cy="152"/>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03" name="Rectangle 71"/>
            <p:cNvSpPr>
              <a:spLocks noChangeArrowheads="1"/>
            </p:cNvSpPr>
            <p:nvPr/>
          </p:nvSpPr>
          <p:spPr bwMode="auto">
            <a:xfrm>
              <a:off x="602" y="515"/>
              <a:ext cx="646" cy="152"/>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04" name="Rectangle 72"/>
            <p:cNvSpPr>
              <a:spLocks noChangeArrowheads="1"/>
            </p:cNvSpPr>
            <p:nvPr/>
          </p:nvSpPr>
          <p:spPr bwMode="auto">
            <a:xfrm>
              <a:off x="674" y="543"/>
              <a:ext cx="54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333300"/>
                  </a:solidFill>
                  <a:latin typeface="AmerType Md BT" pitchFamily="18" charset="0"/>
                </a:rPr>
                <a:t>Sun. Aug. 20  </a:t>
              </a:r>
              <a:endParaRPr lang="en-US">
                <a:latin typeface="AmerType Md BT" pitchFamily="18" charset="0"/>
              </a:endParaRPr>
            </a:p>
          </p:txBody>
        </p:sp>
        <p:sp>
          <p:nvSpPr>
            <p:cNvPr id="120905" name="Rectangle 73"/>
            <p:cNvSpPr>
              <a:spLocks noChangeArrowheads="1"/>
            </p:cNvSpPr>
            <p:nvPr/>
          </p:nvSpPr>
          <p:spPr bwMode="auto">
            <a:xfrm>
              <a:off x="1238" y="515"/>
              <a:ext cx="1309" cy="152"/>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06" name="Rectangle 74"/>
            <p:cNvSpPr>
              <a:spLocks noChangeArrowheads="1"/>
            </p:cNvSpPr>
            <p:nvPr/>
          </p:nvSpPr>
          <p:spPr bwMode="auto">
            <a:xfrm>
              <a:off x="1395" y="543"/>
              <a:ext cx="1195"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333300"/>
                  </a:solidFill>
                  <a:latin typeface="AmerType Md BT" pitchFamily="18" charset="0"/>
                </a:rPr>
                <a:t>Early Move In                          </a:t>
              </a:r>
              <a:endParaRPr lang="en-US">
                <a:latin typeface="AmerType Md BT" pitchFamily="18" charset="0"/>
              </a:endParaRPr>
            </a:p>
          </p:txBody>
        </p:sp>
        <p:sp>
          <p:nvSpPr>
            <p:cNvPr id="120907" name="Line 75"/>
            <p:cNvSpPr>
              <a:spLocks noChangeShapeType="1"/>
            </p:cNvSpPr>
            <p:nvPr/>
          </p:nvSpPr>
          <p:spPr bwMode="auto">
            <a:xfrm>
              <a:off x="1238" y="346"/>
              <a:ext cx="1" cy="3476"/>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08" name="Line 76"/>
            <p:cNvSpPr>
              <a:spLocks noChangeShapeType="1"/>
            </p:cNvSpPr>
            <p:nvPr/>
          </p:nvSpPr>
          <p:spPr bwMode="auto">
            <a:xfrm>
              <a:off x="2594" y="346"/>
              <a:ext cx="1" cy="3476"/>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09" name="Line 77"/>
            <p:cNvSpPr>
              <a:spLocks noChangeShapeType="1"/>
            </p:cNvSpPr>
            <p:nvPr/>
          </p:nvSpPr>
          <p:spPr bwMode="auto">
            <a:xfrm>
              <a:off x="3315" y="346"/>
              <a:ext cx="1" cy="3476"/>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10" name="Line 78"/>
            <p:cNvSpPr>
              <a:spLocks noChangeShapeType="1"/>
            </p:cNvSpPr>
            <p:nvPr/>
          </p:nvSpPr>
          <p:spPr bwMode="auto">
            <a:xfrm>
              <a:off x="4121" y="346"/>
              <a:ext cx="1" cy="3476"/>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11" name="Line 79"/>
            <p:cNvSpPr>
              <a:spLocks noChangeShapeType="1"/>
            </p:cNvSpPr>
            <p:nvPr/>
          </p:nvSpPr>
          <p:spPr bwMode="auto">
            <a:xfrm>
              <a:off x="4672" y="346"/>
              <a:ext cx="1" cy="3476"/>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12" name="Line 80"/>
            <p:cNvSpPr>
              <a:spLocks noChangeShapeType="1"/>
            </p:cNvSpPr>
            <p:nvPr/>
          </p:nvSpPr>
          <p:spPr bwMode="auto">
            <a:xfrm>
              <a:off x="602" y="515"/>
              <a:ext cx="4748" cy="1"/>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13" name="Line 81"/>
            <p:cNvSpPr>
              <a:spLocks noChangeShapeType="1"/>
            </p:cNvSpPr>
            <p:nvPr/>
          </p:nvSpPr>
          <p:spPr bwMode="auto">
            <a:xfrm>
              <a:off x="602" y="685"/>
              <a:ext cx="4748" cy="1"/>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14" name="Line 82"/>
            <p:cNvSpPr>
              <a:spLocks noChangeShapeType="1"/>
            </p:cNvSpPr>
            <p:nvPr/>
          </p:nvSpPr>
          <p:spPr bwMode="auto">
            <a:xfrm>
              <a:off x="602" y="854"/>
              <a:ext cx="4748" cy="1"/>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15" name="Line 83"/>
            <p:cNvSpPr>
              <a:spLocks noChangeShapeType="1"/>
            </p:cNvSpPr>
            <p:nvPr/>
          </p:nvSpPr>
          <p:spPr bwMode="auto">
            <a:xfrm>
              <a:off x="602" y="1024"/>
              <a:ext cx="4748" cy="1"/>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16" name="Line 84"/>
            <p:cNvSpPr>
              <a:spLocks noChangeShapeType="1"/>
            </p:cNvSpPr>
            <p:nvPr/>
          </p:nvSpPr>
          <p:spPr bwMode="auto">
            <a:xfrm>
              <a:off x="602" y="1194"/>
              <a:ext cx="4748" cy="1"/>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17" name="Line 85"/>
            <p:cNvSpPr>
              <a:spLocks noChangeShapeType="1"/>
            </p:cNvSpPr>
            <p:nvPr/>
          </p:nvSpPr>
          <p:spPr bwMode="auto">
            <a:xfrm>
              <a:off x="602" y="1321"/>
              <a:ext cx="4748" cy="1"/>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18" name="Line 86"/>
            <p:cNvSpPr>
              <a:spLocks noChangeShapeType="1"/>
            </p:cNvSpPr>
            <p:nvPr/>
          </p:nvSpPr>
          <p:spPr bwMode="auto">
            <a:xfrm>
              <a:off x="602" y="1702"/>
              <a:ext cx="4748" cy="1"/>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19" name="Line 87"/>
            <p:cNvSpPr>
              <a:spLocks noChangeShapeType="1"/>
            </p:cNvSpPr>
            <p:nvPr/>
          </p:nvSpPr>
          <p:spPr bwMode="auto">
            <a:xfrm>
              <a:off x="602" y="1872"/>
              <a:ext cx="4748" cy="1"/>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20" name="Line 88"/>
            <p:cNvSpPr>
              <a:spLocks noChangeShapeType="1"/>
            </p:cNvSpPr>
            <p:nvPr/>
          </p:nvSpPr>
          <p:spPr bwMode="auto">
            <a:xfrm>
              <a:off x="602" y="2042"/>
              <a:ext cx="4748" cy="1"/>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21" name="Line 89"/>
            <p:cNvSpPr>
              <a:spLocks noChangeShapeType="1"/>
            </p:cNvSpPr>
            <p:nvPr/>
          </p:nvSpPr>
          <p:spPr bwMode="auto">
            <a:xfrm>
              <a:off x="602" y="2211"/>
              <a:ext cx="4748" cy="1"/>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22" name="Line 90"/>
            <p:cNvSpPr>
              <a:spLocks noChangeShapeType="1"/>
            </p:cNvSpPr>
            <p:nvPr/>
          </p:nvSpPr>
          <p:spPr bwMode="auto">
            <a:xfrm>
              <a:off x="602" y="2381"/>
              <a:ext cx="4748" cy="1"/>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23" name="Line 91"/>
            <p:cNvSpPr>
              <a:spLocks noChangeShapeType="1"/>
            </p:cNvSpPr>
            <p:nvPr/>
          </p:nvSpPr>
          <p:spPr bwMode="auto">
            <a:xfrm>
              <a:off x="602" y="2550"/>
              <a:ext cx="4748" cy="1"/>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24" name="Line 92"/>
            <p:cNvSpPr>
              <a:spLocks noChangeShapeType="1"/>
            </p:cNvSpPr>
            <p:nvPr/>
          </p:nvSpPr>
          <p:spPr bwMode="auto">
            <a:xfrm>
              <a:off x="602" y="2720"/>
              <a:ext cx="4748" cy="1"/>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25" name="Line 93"/>
            <p:cNvSpPr>
              <a:spLocks noChangeShapeType="1"/>
            </p:cNvSpPr>
            <p:nvPr/>
          </p:nvSpPr>
          <p:spPr bwMode="auto">
            <a:xfrm>
              <a:off x="602" y="3017"/>
              <a:ext cx="4748" cy="1"/>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26" name="Line 94"/>
            <p:cNvSpPr>
              <a:spLocks noChangeShapeType="1"/>
            </p:cNvSpPr>
            <p:nvPr/>
          </p:nvSpPr>
          <p:spPr bwMode="auto">
            <a:xfrm>
              <a:off x="602" y="3186"/>
              <a:ext cx="4748" cy="1"/>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27" name="Line 95"/>
            <p:cNvSpPr>
              <a:spLocks noChangeShapeType="1"/>
            </p:cNvSpPr>
            <p:nvPr/>
          </p:nvSpPr>
          <p:spPr bwMode="auto">
            <a:xfrm>
              <a:off x="602" y="3356"/>
              <a:ext cx="4748" cy="1"/>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28" name="Line 96"/>
            <p:cNvSpPr>
              <a:spLocks noChangeShapeType="1"/>
            </p:cNvSpPr>
            <p:nvPr/>
          </p:nvSpPr>
          <p:spPr bwMode="auto">
            <a:xfrm>
              <a:off x="602" y="3526"/>
              <a:ext cx="4748" cy="1"/>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29" name="Line 97"/>
            <p:cNvSpPr>
              <a:spLocks noChangeShapeType="1"/>
            </p:cNvSpPr>
            <p:nvPr/>
          </p:nvSpPr>
          <p:spPr bwMode="auto">
            <a:xfrm>
              <a:off x="602" y="3653"/>
              <a:ext cx="4748" cy="1"/>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30" name="Line 98"/>
            <p:cNvSpPr>
              <a:spLocks noChangeShapeType="1"/>
            </p:cNvSpPr>
            <p:nvPr/>
          </p:nvSpPr>
          <p:spPr bwMode="auto">
            <a:xfrm>
              <a:off x="602" y="223"/>
              <a:ext cx="4748" cy="1"/>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31" name="Line 99"/>
            <p:cNvSpPr>
              <a:spLocks noChangeShapeType="1"/>
            </p:cNvSpPr>
            <p:nvPr/>
          </p:nvSpPr>
          <p:spPr bwMode="auto">
            <a:xfrm>
              <a:off x="602" y="3822"/>
              <a:ext cx="4748" cy="1"/>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32" name="Line 100"/>
            <p:cNvSpPr>
              <a:spLocks noChangeShapeType="1"/>
            </p:cNvSpPr>
            <p:nvPr/>
          </p:nvSpPr>
          <p:spPr bwMode="auto">
            <a:xfrm>
              <a:off x="5350" y="346"/>
              <a:ext cx="1" cy="3476"/>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33" name="Line 101"/>
            <p:cNvSpPr>
              <a:spLocks noChangeShapeType="1"/>
            </p:cNvSpPr>
            <p:nvPr/>
          </p:nvSpPr>
          <p:spPr bwMode="auto">
            <a:xfrm>
              <a:off x="602" y="346"/>
              <a:ext cx="1" cy="3476"/>
            </a:xfrm>
            <a:prstGeom prst="line">
              <a:avLst/>
            </a:prstGeom>
            <a:noFill/>
            <a:ln w="7938">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34" name="Rectangle 102"/>
            <p:cNvSpPr>
              <a:spLocks noChangeArrowheads="1"/>
            </p:cNvSpPr>
            <p:nvPr/>
          </p:nvSpPr>
          <p:spPr bwMode="auto">
            <a:xfrm>
              <a:off x="635" y="367"/>
              <a:ext cx="5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35" name="Rectangle 103"/>
            <p:cNvSpPr>
              <a:spLocks noChangeArrowheads="1"/>
            </p:cNvSpPr>
            <p:nvPr/>
          </p:nvSpPr>
          <p:spPr bwMode="auto">
            <a:xfrm>
              <a:off x="686" y="397"/>
              <a:ext cx="44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i="1">
                  <a:solidFill>
                    <a:srgbClr val="333300"/>
                  </a:solidFill>
                  <a:latin typeface="AmerType Md BT" pitchFamily="18" charset="0"/>
                </a:rPr>
                <a:t>DATE/TIME</a:t>
              </a:r>
              <a:endParaRPr lang="en-US">
                <a:latin typeface="AmerType Md BT" pitchFamily="18" charset="0"/>
              </a:endParaRPr>
            </a:p>
          </p:txBody>
        </p:sp>
        <p:sp>
          <p:nvSpPr>
            <p:cNvPr id="120936" name="Rectangle 104"/>
            <p:cNvSpPr>
              <a:spLocks noChangeArrowheads="1"/>
            </p:cNvSpPr>
            <p:nvPr/>
          </p:nvSpPr>
          <p:spPr bwMode="auto">
            <a:xfrm>
              <a:off x="1365" y="388"/>
              <a:ext cx="38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37" name="Rectangle 105"/>
            <p:cNvSpPr>
              <a:spLocks noChangeArrowheads="1"/>
            </p:cNvSpPr>
            <p:nvPr/>
          </p:nvSpPr>
          <p:spPr bwMode="auto">
            <a:xfrm>
              <a:off x="1416" y="418"/>
              <a:ext cx="281"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i="1">
                  <a:solidFill>
                    <a:srgbClr val="333300"/>
                  </a:solidFill>
                  <a:latin typeface="AmerType Md BT" pitchFamily="18" charset="0"/>
                </a:rPr>
                <a:t>EVENT</a:t>
              </a:r>
              <a:endParaRPr lang="en-US">
                <a:latin typeface="AmerType Md BT" pitchFamily="18" charset="0"/>
              </a:endParaRPr>
            </a:p>
          </p:txBody>
        </p:sp>
        <p:sp>
          <p:nvSpPr>
            <p:cNvPr id="120938" name="Rectangle 106"/>
            <p:cNvSpPr>
              <a:spLocks noChangeArrowheads="1"/>
            </p:cNvSpPr>
            <p:nvPr/>
          </p:nvSpPr>
          <p:spPr bwMode="auto">
            <a:xfrm>
              <a:off x="2637" y="388"/>
              <a:ext cx="37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39" name="Rectangle 107"/>
            <p:cNvSpPr>
              <a:spLocks noChangeArrowheads="1"/>
            </p:cNvSpPr>
            <p:nvPr/>
          </p:nvSpPr>
          <p:spPr bwMode="auto">
            <a:xfrm>
              <a:off x="2688" y="418"/>
              <a:ext cx="26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i="1">
                  <a:solidFill>
                    <a:srgbClr val="333300"/>
                  </a:solidFill>
                  <a:latin typeface="AmerType Md BT" pitchFamily="18" charset="0"/>
                </a:rPr>
                <a:t>PLACE</a:t>
              </a:r>
              <a:endParaRPr lang="en-US">
                <a:latin typeface="AmerType Md BT" pitchFamily="18" charset="0"/>
              </a:endParaRPr>
            </a:p>
          </p:txBody>
        </p:sp>
        <p:sp>
          <p:nvSpPr>
            <p:cNvPr id="120940" name="Rectangle 108"/>
            <p:cNvSpPr>
              <a:spLocks noChangeArrowheads="1"/>
            </p:cNvSpPr>
            <p:nvPr/>
          </p:nvSpPr>
          <p:spPr bwMode="auto">
            <a:xfrm>
              <a:off x="3400" y="388"/>
              <a:ext cx="50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41" name="Rectangle 109"/>
            <p:cNvSpPr>
              <a:spLocks noChangeArrowheads="1"/>
            </p:cNvSpPr>
            <p:nvPr/>
          </p:nvSpPr>
          <p:spPr bwMode="auto">
            <a:xfrm>
              <a:off x="3451" y="418"/>
              <a:ext cx="371"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i="1">
                  <a:solidFill>
                    <a:srgbClr val="333300"/>
                  </a:solidFill>
                  <a:latin typeface="AmerType Md BT" pitchFamily="18" charset="0"/>
                </a:rPr>
                <a:t>CONTACT</a:t>
              </a:r>
              <a:endParaRPr lang="en-US">
                <a:latin typeface="AmerType Md BT" pitchFamily="18" charset="0"/>
              </a:endParaRPr>
            </a:p>
          </p:txBody>
        </p:sp>
        <p:sp>
          <p:nvSpPr>
            <p:cNvPr id="120942" name="Rectangle 110"/>
            <p:cNvSpPr>
              <a:spLocks noChangeArrowheads="1"/>
            </p:cNvSpPr>
            <p:nvPr/>
          </p:nvSpPr>
          <p:spPr bwMode="auto">
            <a:xfrm>
              <a:off x="4163" y="388"/>
              <a:ext cx="40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43" name="Rectangle 111"/>
            <p:cNvSpPr>
              <a:spLocks noChangeArrowheads="1"/>
            </p:cNvSpPr>
            <p:nvPr/>
          </p:nvSpPr>
          <p:spPr bwMode="auto">
            <a:xfrm>
              <a:off x="4214" y="418"/>
              <a:ext cx="289"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i="1">
                  <a:solidFill>
                    <a:srgbClr val="333300"/>
                  </a:solidFill>
                  <a:latin typeface="AmerType Md BT" pitchFamily="18" charset="0"/>
                </a:rPr>
                <a:t>PHONE</a:t>
              </a:r>
              <a:endParaRPr lang="en-US">
                <a:latin typeface="AmerType Md BT" pitchFamily="18" charset="0"/>
              </a:endParaRPr>
            </a:p>
          </p:txBody>
        </p:sp>
        <p:sp>
          <p:nvSpPr>
            <p:cNvPr id="120944" name="Rectangle 112"/>
            <p:cNvSpPr>
              <a:spLocks noChangeArrowheads="1"/>
            </p:cNvSpPr>
            <p:nvPr/>
          </p:nvSpPr>
          <p:spPr bwMode="auto">
            <a:xfrm>
              <a:off x="4757" y="388"/>
              <a:ext cx="38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45" name="Rectangle 113"/>
            <p:cNvSpPr>
              <a:spLocks noChangeArrowheads="1"/>
            </p:cNvSpPr>
            <p:nvPr/>
          </p:nvSpPr>
          <p:spPr bwMode="auto">
            <a:xfrm>
              <a:off x="4808" y="418"/>
              <a:ext cx="265"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i="1">
                  <a:solidFill>
                    <a:srgbClr val="333300"/>
                  </a:solidFill>
                  <a:latin typeface="AmerType Md BT" pitchFamily="18" charset="0"/>
                </a:rPr>
                <a:t>NOTES</a:t>
              </a:r>
              <a:endParaRPr lang="en-US">
                <a:latin typeface="AmerType Md BT" pitchFamily="18" charset="0"/>
              </a:endParaRPr>
            </a:p>
          </p:txBody>
        </p:sp>
        <p:sp>
          <p:nvSpPr>
            <p:cNvPr id="120946" name="Rectangle 114"/>
            <p:cNvSpPr>
              <a:spLocks noChangeArrowheads="1"/>
            </p:cNvSpPr>
            <p:nvPr/>
          </p:nvSpPr>
          <p:spPr bwMode="auto">
            <a:xfrm>
              <a:off x="635" y="706"/>
              <a:ext cx="55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47" name="Rectangle 115"/>
            <p:cNvSpPr>
              <a:spLocks noChangeArrowheads="1"/>
            </p:cNvSpPr>
            <p:nvPr/>
          </p:nvSpPr>
          <p:spPr bwMode="auto">
            <a:xfrm>
              <a:off x="686" y="736"/>
              <a:ext cx="26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10:00a</a:t>
              </a:r>
              <a:endParaRPr lang="en-US">
                <a:latin typeface="AmerType Md BT" pitchFamily="18" charset="0"/>
              </a:endParaRPr>
            </a:p>
          </p:txBody>
        </p:sp>
        <p:sp>
          <p:nvSpPr>
            <p:cNvPr id="120948" name="Rectangle 116"/>
            <p:cNvSpPr>
              <a:spLocks noChangeArrowheads="1"/>
            </p:cNvSpPr>
            <p:nvPr/>
          </p:nvSpPr>
          <p:spPr bwMode="auto">
            <a:xfrm>
              <a:off x="916" y="736"/>
              <a:ext cx="2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a:t>
              </a:r>
              <a:endParaRPr lang="en-US">
                <a:latin typeface="AmerType Md BT" pitchFamily="18" charset="0"/>
              </a:endParaRPr>
            </a:p>
          </p:txBody>
        </p:sp>
        <p:sp>
          <p:nvSpPr>
            <p:cNvPr id="120949" name="Rectangle 117"/>
            <p:cNvSpPr>
              <a:spLocks noChangeArrowheads="1"/>
            </p:cNvSpPr>
            <p:nvPr/>
          </p:nvSpPr>
          <p:spPr bwMode="auto">
            <a:xfrm>
              <a:off x="944" y="736"/>
              <a:ext cx="22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8:00p</a:t>
              </a:r>
              <a:endParaRPr lang="en-US">
                <a:latin typeface="AmerType Md BT" pitchFamily="18" charset="0"/>
              </a:endParaRPr>
            </a:p>
          </p:txBody>
        </p:sp>
        <p:sp>
          <p:nvSpPr>
            <p:cNvPr id="120950" name="Rectangle 118"/>
            <p:cNvSpPr>
              <a:spLocks noChangeArrowheads="1"/>
            </p:cNvSpPr>
            <p:nvPr/>
          </p:nvSpPr>
          <p:spPr bwMode="auto">
            <a:xfrm>
              <a:off x="1365" y="685"/>
              <a:ext cx="78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51" name="Rectangle 119"/>
            <p:cNvSpPr>
              <a:spLocks noChangeArrowheads="1"/>
            </p:cNvSpPr>
            <p:nvPr/>
          </p:nvSpPr>
          <p:spPr bwMode="auto">
            <a:xfrm>
              <a:off x="1416" y="715"/>
              <a:ext cx="201"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Move</a:t>
              </a:r>
              <a:endParaRPr lang="en-US">
                <a:latin typeface="AmerType Md BT" pitchFamily="18" charset="0"/>
              </a:endParaRPr>
            </a:p>
          </p:txBody>
        </p:sp>
        <p:sp>
          <p:nvSpPr>
            <p:cNvPr id="120952" name="Rectangle 120"/>
            <p:cNvSpPr>
              <a:spLocks noChangeArrowheads="1"/>
            </p:cNvSpPr>
            <p:nvPr/>
          </p:nvSpPr>
          <p:spPr bwMode="auto">
            <a:xfrm>
              <a:off x="1612" y="715"/>
              <a:ext cx="2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a:t>
              </a:r>
              <a:endParaRPr lang="en-US">
                <a:latin typeface="AmerType Md BT" pitchFamily="18" charset="0"/>
              </a:endParaRPr>
            </a:p>
          </p:txBody>
        </p:sp>
        <p:sp>
          <p:nvSpPr>
            <p:cNvPr id="120953" name="Rectangle 121"/>
            <p:cNvSpPr>
              <a:spLocks noChangeArrowheads="1"/>
            </p:cNvSpPr>
            <p:nvPr/>
          </p:nvSpPr>
          <p:spPr bwMode="auto">
            <a:xfrm>
              <a:off x="1642" y="715"/>
              <a:ext cx="517"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In Assistance</a:t>
              </a:r>
              <a:endParaRPr lang="en-US">
                <a:latin typeface="AmerType Md BT" pitchFamily="18" charset="0"/>
              </a:endParaRPr>
            </a:p>
          </p:txBody>
        </p:sp>
        <p:sp>
          <p:nvSpPr>
            <p:cNvPr id="120954" name="Rectangle 122"/>
            <p:cNvSpPr>
              <a:spLocks noChangeArrowheads="1"/>
            </p:cNvSpPr>
            <p:nvPr/>
          </p:nvSpPr>
          <p:spPr bwMode="auto">
            <a:xfrm>
              <a:off x="2594" y="685"/>
              <a:ext cx="65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55" name="Rectangle 123"/>
            <p:cNvSpPr>
              <a:spLocks noChangeArrowheads="1"/>
            </p:cNvSpPr>
            <p:nvPr/>
          </p:nvSpPr>
          <p:spPr bwMode="auto">
            <a:xfrm>
              <a:off x="2646" y="715"/>
              <a:ext cx="607"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Residence Halls</a:t>
              </a:r>
              <a:endParaRPr lang="en-US">
                <a:latin typeface="AmerType Md BT" pitchFamily="18" charset="0"/>
              </a:endParaRPr>
            </a:p>
          </p:txBody>
        </p:sp>
        <p:sp>
          <p:nvSpPr>
            <p:cNvPr id="120956" name="Rectangle 124"/>
            <p:cNvSpPr>
              <a:spLocks noChangeArrowheads="1"/>
            </p:cNvSpPr>
            <p:nvPr/>
          </p:nvSpPr>
          <p:spPr bwMode="auto">
            <a:xfrm>
              <a:off x="3358" y="685"/>
              <a:ext cx="49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57" name="Rectangle 125"/>
            <p:cNvSpPr>
              <a:spLocks noChangeArrowheads="1"/>
            </p:cNvSpPr>
            <p:nvPr/>
          </p:nvSpPr>
          <p:spPr bwMode="auto">
            <a:xfrm>
              <a:off x="3409" y="715"/>
              <a:ext cx="409"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Becky May</a:t>
              </a:r>
              <a:endParaRPr lang="en-US">
                <a:latin typeface="AmerType Md BT" pitchFamily="18" charset="0"/>
              </a:endParaRPr>
            </a:p>
          </p:txBody>
        </p:sp>
        <p:sp>
          <p:nvSpPr>
            <p:cNvPr id="120958" name="Rectangle 126"/>
            <p:cNvSpPr>
              <a:spLocks noChangeArrowheads="1"/>
            </p:cNvSpPr>
            <p:nvPr/>
          </p:nvSpPr>
          <p:spPr bwMode="auto">
            <a:xfrm>
              <a:off x="4163" y="685"/>
              <a:ext cx="27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59" name="Rectangle 127"/>
            <p:cNvSpPr>
              <a:spLocks noChangeArrowheads="1"/>
            </p:cNvSpPr>
            <p:nvPr/>
          </p:nvSpPr>
          <p:spPr bwMode="auto">
            <a:xfrm>
              <a:off x="4214" y="715"/>
              <a:ext cx="19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3591</a:t>
              </a:r>
              <a:endParaRPr lang="en-US">
                <a:latin typeface="AmerType Md BT" pitchFamily="18" charset="0"/>
              </a:endParaRPr>
            </a:p>
          </p:txBody>
        </p:sp>
        <p:sp>
          <p:nvSpPr>
            <p:cNvPr id="120960" name="Rectangle 128"/>
            <p:cNvSpPr>
              <a:spLocks noChangeArrowheads="1"/>
            </p:cNvSpPr>
            <p:nvPr/>
          </p:nvSpPr>
          <p:spPr bwMode="auto">
            <a:xfrm>
              <a:off x="635" y="876"/>
              <a:ext cx="52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61" name="Rectangle 129"/>
            <p:cNvSpPr>
              <a:spLocks noChangeArrowheads="1"/>
            </p:cNvSpPr>
            <p:nvPr/>
          </p:nvSpPr>
          <p:spPr bwMode="auto">
            <a:xfrm>
              <a:off x="686" y="906"/>
              <a:ext cx="22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1:00p</a:t>
              </a:r>
              <a:endParaRPr lang="en-US">
                <a:latin typeface="AmerType Md BT" pitchFamily="18" charset="0"/>
              </a:endParaRPr>
            </a:p>
          </p:txBody>
        </p:sp>
        <p:sp>
          <p:nvSpPr>
            <p:cNvPr id="120962" name="Rectangle 130"/>
            <p:cNvSpPr>
              <a:spLocks noChangeArrowheads="1"/>
            </p:cNvSpPr>
            <p:nvPr/>
          </p:nvSpPr>
          <p:spPr bwMode="auto">
            <a:xfrm>
              <a:off x="879" y="906"/>
              <a:ext cx="2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a:t>
              </a:r>
              <a:endParaRPr lang="en-US">
                <a:latin typeface="AmerType Md BT" pitchFamily="18" charset="0"/>
              </a:endParaRPr>
            </a:p>
          </p:txBody>
        </p:sp>
        <p:sp>
          <p:nvSpPr>
            <p:cNvPr id="120963" name="Rectangle 131"/>
            <p:cNvSpPr>
              <a:spLocks noChangeArrowheads="1"/>
            </p:cNvSpPr>
            <p:nvPr/>
          </p:nvSpPr>
          <p:spPr bwMode="auto">
            <a:xfrm>
              <a:off x="907" y="906"/>
              <a:ext cx="22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8:00p</a:t>
              </a:r>
              <a:endParaRPr lang="en-US">
                <a:latin typeface="AmerType Md BT" pitchFamily="18" charset="0"/>
              </a:endParaRPr>
            </a:p>
          </p:txBody>
        </p:sp>
        <p:sp>
          <p:nvSpPr>
            <p:cNvPr id="120964" name="Rectangle 132"/>
            <p:cNvSpPr>
              <a:spLocks noChangeArrowheads="1"/>
            </p:cNvSpPr>
            <p:nvPr/>
          </p:nvSpPr>
          <p:spPr bwMode="auto">
            <a:xfrm>
              <a:off x="1356" y="876"/>
              <a:ext cx="121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65" name="Rectangle 133"/>
            <p:cNvSpPr>
              <a:spLocks noChangeArrowheads="1"/>
            </p:cNvSpPr>
            <p:nvPr/>
          </p:nvSpPr>
          <p:spPr bwMode="auto">
            <a:xfrm>
              <a:off x="1407" y="906"/>
              <a:ext cx="1018"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333300"/>
                  </a:solidFill>
                  <a:latin typeface="AmerType Md BT" pitchFamily="18" charset="0"/>
                </a:rPr>
                <a:t>Student Financial Services Open</a:t>
              </a:r>
              <a:endParaRPr lang="en-US" sz="1800">
                <a:latin typeface="AmerType Md BT" pitchFamily="18" charset="0"/>
              </a:endParaRPr>
            </a:p>
          </p:txBody>
        </p:sp>
        <p:sp>
          <p:nvSpPr>
            <p:cNvPr id="120966" name="Rectangle 134"/>
            <p:cNvSpPr>
              <a:spLocks noChangeArrowheads="1"/>
            </p:cNvSpPr>
            <p:nvPr/>
          </p:nvSpPr>
          <p:spPr bwMode="auto">
            <a:xfrm>
              <a:off x="2594" y="854"/>
              <a:ext cx="527"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67" name="Rectangle 135"/>
            <p:cNvSpPr>
              <a:spLocks noChangeArrowheads="1"/>
            </p:cNvSpPr>
            <p:nvPr/>
          </p:nvSpPr>
          <p:spPr bwMode="auto">
            <a:xfrm>
              <a:off x="2646" y="884"/>
              <a:ext cx="454"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Ad Building</a:t>
              </a:r>
              <a:endParaRPr lang="en-US">
                <a:latin typeface="AmerType Md BT" pitchFamily="18" charset="0"/>
              </a:endParaRPr>
            </a:p>
          </p:txBody>
        </p:sp>
        <p:sp>
          <p:nvSpPr>
            <p:cNvPr id="120968" name="Rectangle 136"/>
            <p:cNvSpPr>
              <a:spLocks noChangeArrowheads="1"/>
            </p:cNvSpPr>
            <p:nvPr/>
          </p:nvSpPr>
          <p:spPr bwMode="auto">
            <a:xfrm>
              <a:off x="3358" y="854"/>
              <a:ext cx="655"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69" name="Rectangle 137"/>
            <p:cNvSpPr>
              <a:spLocks noChangeArrowheads="1"/>
            </p:cNvSpPr>
            <p:nvPr/>
          </p:nvSpPr>
          <p:spPr bwMode="auto">
            <a:xfrm>
              <a:off x="3409" y="884"/>
              <a:ext cx="602"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Derek Bradfield</a:t>
              </a:r>
              <a:endParaRPr lang="en-US">
                <a:latin typeface="AmerType Md BT" pitchFamily="18" charset="0"/>
              </a:endParaRPr>
            </a:p>
          </p:txBody>
        </p:sp>
        <p:sp>
          <p:nvSpPr>
            <p:cNvPr id="120970" name="Rectangle 138"/>
            <p:cNvSpPr>
              <a:spLocks noChangeArrowheads="1"/>
            </p:cNvSpPr>
            <p:nvPr/>
          </p:nvSpPr>
          <p:spPr bwMode="auto">
            <a:xfrm>
              <a:off x="4163" y="854"/>
              <a:ext cx="27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71" name="Rectangle 139"/>
            <p:cNvSpPr>
              <a:spLocks noChangeArrowheads="1"/>
            </p:cNvSpPr>
            <p:nvPr/>
          </p:nvSpPr>
          <p:spPr bwMode="auto">
            <a:xfrm>
              <a:off x="4214" y="884"/>
              <a:ext cx="19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6040</a:t>
              </a:r>
              <a:endParaRPr lang="en-US">
                <a:latin typeface="AmerType Md BT" pitchFamily="18" charset="0"/>
              </a:endParaRPr>
            </a:p>
          </p:txBody>
        </p:sp>
        <p:sp>
          <p:nvSpPr>
            <p:cNvPr id="120972" name="Rectangle 140"/>
            <p:cNvSpPr>
              <a:spLocks noChangeArrowheads="1"/>
            </p:cNvSpPr>
            <p:nvPr/>
          </p:nvSpPr>
          <p:spPr bwMode="auto">
            <a:xfrm>
              <a:off x="644" y="1194"/>
              <a:ext cx="55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73" name="Rectangle 141"/>
            <p:cNvSpPr>
              <a:spLocks noChangeArrowheads="1"/>
            </p:cNvSpPr>
            <p:nvPr/>
          </p:nvSpPr>
          <p:spPr bwMode="auto">
            <a:xfrm>
              <a:off x="695" y="1224"/>
              <a:ext cx="26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10:00a</a:t>
              </a:r>
              <a:endParaRPr lang="en-US">
                <a:latin typeface="AmerType Md BT" pitchFamily="18" charset="0"/>
              </a:endParaRPr>
            </a:p>
          </p:txBody>
        </p:sp>
        <p:sp>
          <p:nvSpPr>
            <p:cNvPr id="120974" name="Rectangle 142"/>
            <p:cNvSpPr>
              <a:spLocks noChangeArrowheads="1"/>
            </p:cNvSpPr>
            <p:nvPr/>
          </p:nvSpPr>
          <p:spPr bwMode="auto">
            <a:xfrm>
              <a:off x="925" y="1224"/>
              <a:ext cx="2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a:t>
              </a:r>
              <a:endParaRPr lang="en-US">
                <a:latin typeface="AmerType Md BT" pitchFamily="18" charset="0"/>
              </a:endParaRPr>
            </a:p>
          </p:txBody>
        </p:sp>
        <p:sp>
          <p:nvSpPr>
            <p:cNvPr id="120975" name="Rectangle 143"/>
            <p:cNvSpPr>
              <a:spLocks noChangeArrowheads="1"/>
            </p:cNvSpPr>
            <p:nvPr/>
          </p:nvSpPr>
          <p:spPr bwMode="auto">
            <a:xfrm>
              <a:off x="953" y="1224"/>
              <a:ext cx="22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8:00p</a:t>
              </a:r>
              <a:endParaRPr lang="en-US">
                <a:latin typeface="AmerType Md BT" pitchFamily="18" charset="0"/>
              </a:endParaRPr>
            </a:p>
          </p:txBody>
        </p:sp>
        <p:sp>
          <p:nvSpPr>
            <p:cNvPr id="120976" name="Rectangle 144"/>
            <p:cNvSpPr>
              <a:spLocks noChangeArrowheads="1"/>
            </p:cNvSpPr>
            <p:nvPr/>
          </p:nvSpPr>
          <p:spPr bwMode="auto">
            <a:xfrm>
              <a:off x="1322" y="1194"/>
              <a:ext cx="78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77" name="Rectangle 145"/>
            <p:cNvSpPr>
              <a:spLocks noChangeArrowheads="1"/>
            </p:cNvSpPr>
            <p:nvPr/>
          </p:nvSpPr>
          <p:spPr bwMode="auto">
            <a:xfrm>
              <a:off x="1374" y="1224"/>
              <a:ext cx="201"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Move</a:t>
              </a:r>
              <a:endParaRPr lang="en-US">
                <a:latin typeface="AmerType Md BT" pitchFamily="18" charset="0"/>
              </a:endParaRPr>
            </a:p>
          </p:txBody>
        </p:sp>
        <p:sp>
          <p:nvSpPr>
            <p:cNvPr id="120978" name="Rectangle 146"/>
            <p:cNvSpPr>
              <a:spLocks noChangeArrowheads="1"/>
            </p:cNvSpPr>
            <p:nvPr/>
          </p:nvSpPr>
          <p:spPr bwMode="auto">
            <a:xfrm>
              <a:off x="1570" y="1224"/>
              <a:ext cx="2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a:t>
              </a:r>
              <a:endParaRPr lang="en-US">
                <a:latin typeface="AmerType Md BT" pitchFamily="18" charset="0"/>
              </a:endParaRPr>
            </a:p>
          </p:txBody>
        </p:sp>
        <p:sp>
          <p:nvSpPr>
            <p:cNvPr id="120979" name="Rectangle 147"/>
            <p:cNvSpPr>
              <a:spLocks noChangeArrowheads="1"/>
            </p:cNvSpPr>
            <p:nvPr/>
          </p:nvSpPr>
          <p:spPr bwMode="auto">
            <a:xfrm>
              <a:off x="1600" y="1224"/>
              <a:ext cx="517"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In Assistance</a:t>
              </a:r>
              <a:endParaRPr lang="en-US">
                <a:latin typeface="AmerType Md BT" pitchFamily="18" charset="0"/>
              </a:endParaRPr>
            </a:p>
          </p:txBody>
        </p:sp>
        <p:sp>
          <p:nvSpPr>
            <p:cNvPr id="120980" name="Rectangle 148"/>
            <p:cNvSpPr>
              <a:spLocks noChangeArrowheads="1"/>
            </p:cNvSpPr>
            <p:nvPr/>
          </p:nvSpPr>
          <p:spPr bwMode="auto">
            <a:xfrm>
              <a:off x="2594" y="1194"/>
              <a:ext cx="65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81" name="Rectangle 149"/>
            <p:cNvSpPr>
              <a:spLocks noChangeArrowheads="1"/>
            </p:cNvSpPr>
            <p:nvPr/>
          </p:nvSpPr>
          <p:spPr bwMode="auto">
            <a:xfrm>
              <a:off x="2646" y="1224"/>
              <a:ext cx="607"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Residence Halls</a:t>
              </a:r>
              <a:endParaRPr lang="en-US">
                <a:latin typeface="AmerType Md BT" pitchFamily="18" charset="0"/>
              </a:endParaRPr>
            </a:p>
          </p:txBody>
        </p:sp>
        <p:sp>
          <p:nvSpPr>
            <p:cNvPr id="120982" name="Rectangle 150"/>
            <p:cNvSpPr>
              <a:spLocks noChangeArrowheads="1"/>
            </p:cNvSpPr>
            <p:nvPr/>
          </p:nvSpPr>
          <p:spPr bwMode="auto">
            <a:xfrm>
              <a:off x="3358" y="1194"/>
              <a:ext cx="49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83" name="Rectangle 151"/>
            <p:cNvSpPr>
              <a:spLocks noChangeArrowheads="1"/>
            </p:cNvSpPr>
            <p:nvPr/>
          </p:nvSpPr>
          <p:spPr bwMode="auto">
            <a:xfrm>
              <a:off x="3409" y="1224"/>
              <a:ext cx="409"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Becky May</a:t>
              </a:r>
              <a:endParaRPr lang="en-US">
                <a:latin typeface="AmerType Md BT" pitchFamily="18" charset="0"/>
              </a:endParaRPr>
            </a:p>
          </p:txBody>
        </p:sp>
        <p:sp>
          <p:nvSpPr>
            <p:cNvPr id="120984" name="Rectangle 152"/>
            <p:cNvSpPr>
              <a:spLocks noChangeArrowheads="1"/>
            </p:cNvSpPr>
            <p:nvPr/>
          </p:nvSpPr>
          <p:spPr bwMode="auto">
            <a:xfrm>
              <a:off x="4163" y="1194"/>
              <a:ext cx="27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85" name="Rectangle 153"/>
            <p:cNvSpPr>
              <a:spLocks noChangeArrowheads="1"/>
            </p:cNvSpPr>
            <p:nvPr/>
          </p:nvSpPr>
          <p:spPr bwMode="auto">
            <a:xfrm>
              <a:off x="4214" y="1224"/>
              <a:ext cx="19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3591</a:t>
              </a:r>
              <a:endParaRPr lang="en-US">
                <a:latin typeface="AmerType Md BT" pitchFamily="18" charset="0"/>
              </a:endParaRPr>
            </a:p>
          </p:txBody>
        </p:sp>
        <p:sp>
          <p:nvSpPr>
            <p:cNvPr id="120986" name="Rectangle 154"/>
            <p:cNvSpPr>
              <a:spLocks noChangeArrowheads="1"/>
            </p:cNvSpPr>
            <p:nvPr/>
          </p:nvSpPr>
          <p:spPr bwMode="auto">
            <a:xfrm>
              <a:off x="635" y="1427"/>
              <a:ext cx="55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87" name="Rectangle 155"/>
            <p:cNvSpPr>
              <a:spLocks noChangeArrowheads="1"/>
            </p:cNvSpPr>
            <p:nvPr/>
          </p:nvSpPr>
          <p:spPr bwMode="auto">
            <a:xfrm>
              <a:off x="686" y="1457"/>
              <a:ext cx="217"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9:00a</a:t>
              </a:r>
              <a:endParaRPr lang="en-US">
                <a:latin typeface="AmerType Md BT" pitchFamily="18" charset="0"/>
              </a:endParaRPr>
            </a:p>
          </p:txBody>
        </p:sp>
        <p:sp>
          <p:nvSpPr>
            <p:cNvPr id="120988" name="Rectangle 156"/>
            <p:cNvSpPr>
              <a:spLocks noChangeArrowheads="1"/>
            </p:cNvSpPr>
            <p:nvPr/>
          </p:nvSpPr>
          <p:spPr bwMode="auto">
            <a:xfrm>
              <a:off x="874" y="1457"/>
              <a:ext cx="2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a:t>
              </a:r>
              <a:endParaRPr lang="en-US">
                <a:latin typeface="AmerType Md BT" pitchFamily="18" charset="0"/>
              </a:endParaRPr>
            </a:p>
          </p:txBody>
        </p:sp>
        <p:sp>
          <p:nvSpPr>
            <p:cNvPr id="120989" name="Rectangle 157"/>
            <p:cNvSpPr>
              <a:spLocks noChangeArrowheads="1"/>
            </p:cNvSpPr>
            <p:nvPr/>
          </p:nvSpPr>
          <p:spPr bwMode="auto">
            <a:xfrm>
              <a:off x="902" y="1457"/>
              <a:ext cx="269"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12:00p</a:t>
              </a:r>
              <a:endParaRPr lang="en-US">
                <a:latin typeface="AmerType Md BT" pitchFamily="18" charset="0"/>
              </a:endParaRPr>
            </a:p>
          </p:txBody>
        </p:sp>
        <p:sp>
          <p:nvSpPr>
            <p:cNvPr id="120990" name="Rectangle 158"/>
            <p:cNvSpPr>
              <a:spLocks noChangeArrowheads="1"/>
            </p:cNvSpPr>
            <p:nvPr/>
          </p:nvSpPr>
          <p:spPr bwMode="auto">
            <a:xfrm>
              <a:off x="2637" y="1321"/>
              <a:ext cx="45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91" name="Rectangle 159"/>
            <p:cNvSpPr>
              <a:spLocks noChangeArrowheads="1"/>
            </p:cNvSpPr>
            <p:nvPr/>
          </p:nvSpPr>
          <p:spPr bwMode="auto">
            <a:xfrm>
              <a:off x="2688" y="1350"/>
              <a:ext cx="374"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333300"/>
                  </a:solidFill>
                  <a:latin typeface="AmerType Md BT" pitchFamily="18" charset="0"/>
                </a:rPr>
                <a:t>Ad Building</a:t>
              </a:r>
              <a:endParaRPr lang="en-US">
                <a:latin typeface="AmerType Md BT" pitchFamily="18" charset="0"/>
              </a:endParaRPr>
            </a:p>
          </p:txBody>
        </p:sp>
        <p:sp>
          <p:nvSpPr>
            <p:cNvPr id="120992" name="Rectangle 160"/>
            <p:cNvSpPr>
              <a:spLocks noChangeArrowheads="1"/>
            </p:cNvSpPr>
            <p:nvPr/>
          </p:nvSpPr>
          <p:spPr bwMode="auto">
            <a:xfrm>
              <a:off x="2594" y="1575"/>
              <a:ext cx="543"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93" name="Rectangle 161"/>
            <p:cNvSpPr>
              <a:spLocks noChangeArrowheads="1"/>
            </p:cNvSpPr>
            <p:nvPr/>
          </p:nvSpPr>
          <p:spPr bwMode="auto">
            <a:xfrm>
              <a:off x="2646" y="1605"/>
              <a:ext cx="478"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333300"/>
                  </a:solidFill>
                  <a:latin typeface="AmerType Md BT" pitchFamily="18" charset="0"/>
                </a:rPr>
                <a:t>Campus Center</a:t>
              </a:r>
              <a:endParaRPr lang="en-US">
                <a:latin typeface="AmerType Md BT" pitchFamily="18" charset="0"/>
              </a:endParaRPr>
            </a:p>
          </p:txBody>
        </p:sp>
        <p:sp>
          <p:nvSpPr>
            <p:cNvPr id="120994" name="Rectangle 162"/>
            <p:cNvSpPr>
              <a:spLocks noChangeArrowheads="1"/>
            </p:cNvSpPr>
            <p:nvPr/>
          </p:nvSpPr>
          <p:spPr bwMode="auto">
            <a:xfrm>
              <a:off x="3358" y="1321"/>
              <a:ext cx="576"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995" name="Rectangle 163"/>
            <p:cNvSpPr>
              <a:spLocks noChangeArrowheads="1"/>
            </p:cNvSpPr>
            <p:nvPr/>
          </p:nvSpPr>
          <p:spPr bwMode="auto">
            <a:xfrm>
              <a:off x="3409" y="1350"/>
              <a:ext cx="44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333300"/>
                  </a:solidFill>
                  <a:latin typeface="AmerType Md BT" pitchFamily="18" charset="0"/>
                </a:rPr>
                <a:t>Lois Forrester</a:t>
              </a:r>
              <a:endParaRPr lang="en-US">
                <a:latin typeface="AmerType Md BT" pitchFamily="18" charset="0"/>
              </a:endParaRPr>
            </a:p>
          </p:txBody>
        </p:sp>
        <p:sp>
          <p:nvSpPr>
            <p:cNvPr id="120996" name="Rectangle 164"/>
            <p:cNvSpPr>
              <a:spLocks noChangeArrowheads="1"/>
            </p:cNvSpPr>
            <p:nvPr/>
          </p:nvSpPr>
          <p:spPr bwMode="auto">
            <a:xfrm>
              <a:off x="3409" y="1435"/>
              <a:ext cx="51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333300"/>
                  </a:solidFill>
                  <a:latin typeface="AmerType Md BT" pitchFamily="18" charset="0"/>
                </a:rPr>
                <a:t>Deb Hornbacher</a:t>
              </a:r>
              <a:endParaRPr lang="en-US">
                <a:latin typeface="AmerType Md BT" pitchFamily="18" charset="0"/>
              </a:endParaRPr>
            </a:p>
          </p:txBody>
        </p:sp>
        <p:sp>
          <p:nvSpPr>
            <p:cNvPr id="120997" name="Rectangle 165"/>
            <p:cNvSpPr>
              <a:spLocks noChangeArrowheads="1"/>
            </p:cNvSpPr>
            <p:nvPr/>
          </p:nvSpPr>
          <p:spPr bwMode="auto">
            <a:xfrm>
              <a:off x="3409" y="1520"/>
              <a:ext cx="494"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333300"/>
                  </a:solidFill>
                  <a:latin typeface="AmerType Md BT" pitchFamily="18" charset="0"/>
                </a:rPr>
                <a:t>Derek Bradfield</a:t>
              </a:r>
              <a:endParaRPr lang="en-US">
                <a:latin typeface="AmerType Md BT" pitchFamily="18" charset="0"/>
              </a:endParaRPr>
            </a:p>
          </p:txBody>
        </p:sp>
        <p:sp>
          <p:nvSpPr>
            <p:cNvPr id="120998" name="Rectangle 166"/>
            <p:cNvSpPr>
              <a:spLocks noChangeArrowheads="1"/>
            </p:cNvSpPr>
            <p:nvPr/>
          </p:nvSpPr>
          <p:spPr bwMode="auto">
            <a:xfrm>
              <a:off x="3409" y="1605"/>
              <a:ext cx="334"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333300"/>
                  </a:solidFill>
                  <a:latin typeface="AmerType Md BT" pitchFamily="18" charset="0"/>
                </a:rPr>
                <a:t>Linda Rice</a:t>
              </a:r>
              <a:endParaRPr lang="en-US">
                <a:latin typeface="AmerType Md BT" pitchFamily="18" charset="0"/>
              </a:endParaRPr>
            </a:p>
          </p:txBody>
        </p:sp>
        <p:sp>
          <p:nvSpPr>
            <p:cNvPr id="120999" name="Rectangle 167"/>
            <p:cNvSpPr>
              <a:spLocks noChangeArrowheads="1"/>
            </p:cNvSpPr>
            <p:nvPr/>
          </p:nvSpPr>
          <p:spPr bwMode="auto">
            <a:xfrm>
              <a:off x="4163" y="1321"/>
              <a:ext cx="246"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00" name="Rectangle 168"/>
            <p:cNvSpPr>
              <a:spLocks noChangeArrowheads="1"/>
            </p:cNvSpPr>
            <p:nvPr/>
          </p:nvSpPr>
          <p:spPr bwMode="auto">
            <a:xfrm>
              <a:off x="4214" y="1350"/>
              <a:ext cx="161"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333300"/>
                  </a:solidFill>
                  <a:latin typeface="AmerType Md BT" pitchFamily="18" charset="0"/>
                </a:rPr>
                <a:t>3399</a:t>
              </a:r>
              <a:endParaRPr lang="en-US">
                <a:latin typeface="AmerType Md BT" pitchFamily="18" charset="0"/>
              </a:endParaRPr>
            </a:p>
          </p:txBody>
        </p:sp>
        <p:sp>
          <p:nvSpPr>
            <p:cNvPr id="121001" name="Rectangle 169"/>
            <p:cNvSpPr>
              <a:spLocks noChangeArrowheads="1"/>
            </p:cNvSpPr>
            <p:nvPr/>
          </p:nvSpPr>
          <p:spPr bwMode="auto">
            <a:xfrm>
              <a:off x="4214" y="1435"/>
              <a:ext cx="161"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333300"/>
                  </a:solidFill>
                  <a:latin typeface="AmerType Md BT" pitchFamily="18" charset="0"/>
                </a:rPr>
                <a:t>3097</a:t>
              </a:r>
              <a:endParaRPr lang="en-US">
                <a:latin typeface="AmerType Md BT" pitchFamily="18" charset="0"/>
              </a:endParaRPr>
            </a:p>
          </p:txBody>
        </p:sp>
        <p:sp>
          <p:nvSpPr>
            <p:cNvPr id="121002" name="Rectangle 170"/>
            <p:cNvSpPr>
              <a:spLocks noChangeArrowheads="1"/>
            </p:cNvSpPr>
            <p:nvPr/>
          </p:nvSpPr>
          <p:spPr bwMode="auto">
            <a:xfrm>
              <a:off x="4214" y="1520"/>
              <a:ext cx="161"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333300"/>
                  </a:solidFill>
                  <a:latin typeface="AmerType Md BT" pitchFamily="18" charset="0"/>
                </a:rPr>
                <a:t>6040</a:t>
              </a:r>
              <a:endParaRPr lang="en-US">
                <a:latin typeface="AmerType Md BT" pitchFamily="18" charset="0"/>
              </a:endParaRPr>
            </a:p>
          </p:txBody>
        </p:sp>
        <p:sp>
          <p:nvSpPr>
            <p:cNvPr id="121003" name="Rectangle 171"/>
            <p:cNvSpPr>
              <a:spLocks noChangeArrowheads="1"/>
            </p:cNvSpPr>
            <p:nvPr/>
          </p:nvSpPr>
          <p:spPr bwMode="auto">
            <a:xfrm>
              <a:off x="4214" y="1605"/>
              <a:ext cx="161"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333300"/>
                  </a:solidFill>
                  <a:latin typeface="AmerType Md BT" pitchFamily="18" charset="0"/>
                </a:rPr>
                <a:t>3111</a:t>
              </a:r>
              <a:endParaRPr lang="en-US">
                <a:latin typeface="AmerType Md BT" pitchFamily="18" charset="0"/>
              </a:endParaRPr>
            </a:p>
          </p:txBody>
        </p:sp>
        <p:sp>
          <p:nvSpPr>
            <p:cNvPr id="121004" name="Rectangle 172"/>
            <p:cNvSpPr>
              <a:spLocks noChangeArrowheads="1"/>
            </p:cNvSpPr>
            <p:nvPr/>
          </p:nvSpPr>
          <p:spPr bwMode="auto">
            <a:xfrm>
              <a:off x="635" y="1724"/>
              <a:ext cx="55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05" name="Rectangle 173"/>
            <p:cNvSpPr>
              <a:spLocks noChangeArrowheads="1"/>
            </p:cNvSpPr>
            <p:nvPr/>
          </p:nvSpPr>
          <p:spPr bwMode="auto">
            <a:xfrm>
              <a:off x="686" y="1754"/>
              <a:ext cx="26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11:30a</a:t>
              </a:r>
              <a:endParaRPr lang="en-US">
                <a:latin typeface="AmerType Md BT" pitchFamily="18" charset="0"/>
              </a:endParaRPr>
            </a:p>
          </p:txBody>
        </p:sp>
        <p:sp>
          <p:nvSpPr>
            <p:cNvPr id="121006" name="Rectangle 174"/>
            <p:cNvSpPr>
              <a:spLocks noChangeArrowheads="1"/>
            </p:cNvSpPr>
            <p:nvPr/>
          </p:nvSpPr>
          <p:spPr bwMode="auto">
            <a:xfrm>
              <a:off x="916" y="1754"/>
              <a:ext cx="2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a:t>
              </a:r>
              <a:endParaRPr lang="en-US">
                <a:latin typeface="AmerType Md BT" pitchFamily="18" charset="0"/>
              </a:endParaRPr>
            </a:p>
          </p:txBody>
        </p:sp>
        <p:sp>
          <p:nvSpPr>
            <p:cNvPr id="121007" name="Rectangle 175"/>
            <p:cNvSpPr>
              <a:spLocks noChangeArrowheads="1"/>
            </p:cNvSpPr>
            <p:nvPr/>
          </p:nvSpPr>
          <p:spPr bwMode="auto">
            <a:xfrm>
              <a:off x="944" y="1754"/>
              <a:ext cx="22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1:00p</a:t>
              </a:r>
              <a:endParaRPr lang="en-US">
                <a:latin typeface="AmerType Md BT" pitchFamily="18" charset="0"/>
              </a:endParaRPr>
            </a:p>
          </p:txBody>
        </p:sp>
        <p:sp>
          <p:nvSpPr>
            <p:cNvPr id="121008" name="Rectangle 176"/>
            <p:cNvSpPr>
              <a:spLocks noChangeArrowheads="1"/>
            </p:cNvSpPr>
            <p:nvPr/>
          </p:nvSpPr>
          <p:spPr bwMode="auto">
            <a:xfrm>
              <a:off x="1365" y="1743"/>
              <a:ext cx="3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09" name="Rectangle 177"/>
            <p:cNvSpPr>
              <a:spLocks noChangeArrowheads="1"/>
            </p:cNvSpPr>
            <p:nvPr/>
          </p:nvSpPr>
          <p:spPr bwMode="auto">
            <a:xfrm>
              <a:off x="1416" y="1773"/>
              <a:ext cx="244"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Lunch</a:t>
              </a:r>
              <a:endParaRPr lang="en-US">
                <a:latin typeface="AmerType Md BT" pitchFamily="18" charset="0"/>
              </a:endParaRPr>
            </a:p>
          </p:txBody>
        </p:sp>
        <p:sp>
          <p:nvSpPr>
            <p:cNvPr id="121010" name="Rectangle 178"/>
            <p:cNvSpPr>
              <a:spLocks noChangeArrowheads="1"/>
            </p:cNvSpPr>
            <p:nvPr/>
          </p:nvSpPr>
          <p:spPr bwMode="auto">
            <a:xfrm>
              <a:off x="2586" y="1724"/>
              <a:ext cx="41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11" name="Rectangle 179"/>
            <p:cNvSpPr>
              <a:spLocks noChangeArrowheads="1"/>
            </p:cNvSpPr>
            <p:nvPr/>
          </p:nvSpPr>
          <p:spPr bwMode="auto">
            <a:xfrm>
              <a:off x="2637" y="1754"/>
              <a:ext cx="341"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Cafeteria</a:t>
              </a:r>
              <a:endParaRPr lang="en-US">
                <a:latin typeface="AmerType Md BT" pitchFamily="18" charset="0"/>
              </a:endParaRPr>
            </a:p>
          </p:txBody>
        </p:sp>
        <p:sp>
          <p:nvSpPr>
            <p:cNvPr id="121012" name="Rectangle 180"/>
            <p:cNvSpPr>
              <a:spLocks noChangeArrowheads="1"/>
            </p:cNvSpPr>
            <p:nvPr/>
          </p:nvSpPr>
          <p:spPr bwMode="auto">
            <a:xfrm>
              <a:off x="635" y="1893"/>
              <a:ext cx="52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13" name="Rectangle 181"/>
            <p:cNvSpPr>
              <a:spLocks noChangeArrowheads="1"/>
            </p:cNvSpPr>
            <p:nvPr/>
          </p:nvSpPr>
          <p:spPr bwMode="auto">
            <a:xfrm>
              <a:off x="686" y="1923"/>
              <a:ext cx="22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1:30p</a:t>
              </a:r>
              <a:endParaRPr lang="en-US">
                <a:latin typeface="AmerType Md BT" pitchFamily="18" charset="0"/>
              </a:endParaRPr>
            </a:p>
          </p:txBody>
        </p:sp>
        <p:sp>
          <p:nvSpPr>
            <p:cNvPr id="121014" name="Rectangle 182"/>
            <p:cNvSpPr>
              <a:spLocks noChangeArrowheads="1"/>
            </p:cNvSpPr>
            <p:nvPr/>
          </p:nvSpPr>
          <p:spPr bwMode="auto">
            <a:xfrm>
              <a:off x="879" y="1923"/>
              <a:ext cx="2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a:t>
              </a:r>
              <a:endParaRPr lang="en-US">
                <a:latin typeface="AmerType Md BT" pitchFamily="18" charset="0"/>
              </a:endParaRPr>
            </a:p>
          </p:txBody>
        </p:sp>
        <p:sp>
          <p:nvSpPr>
            <p:cNvPr id="121015" name="Rectangle 183"/>
            <p:cNvSpPr>
              <a:spLocks noChangeArrowheads="1"/>
            </p:cNvSpPr>
            <p:nvPr/>
          </p:nvSpPr>
          <p:spPr bwMode="auto">
            <a:xfrm>
              <a:off x="907" y="1923"/>
              <a:ext cx="22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5:00p</a:t>
              </a:r>
              <a:endParaRPr lang="en-US">
                <a:latin typeface="AmerType Md BT" pitchFamily="18" charset="0"/>
              </a:endParaRPr>
            </a:p>
          </p:txBody>
        </p:sp>
        <p:sp>
          <p:nvSpPr>
            <p:cNvPr id="121016" name="Rectangle 184"/>
            <p:cNvSpPr>
              <a:spLocks noChangeArrowheads="1"/>
            </p:cNvSpPr>
            <p:nvPr/>
          </p:nvSpPr>
          <p:spPr bwMode="auto">
            <a:xfrm>
              <a:off x="1356" y="1893"/>
              <a:ext cx="49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17" name="Rectangle 185"/>
            <p:cNvSpPr>
              <a:spLocks noChangeArrowheads="1"/>
            </p:cNvSpPr>
            <p:nvPr/>
          </p:nvSpPr>
          <p:spPr bwMode="auto">
            <a:xfrm>
              <a:off x="1407" y="1923"/>
              <a:ext cx="399"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ACT Exam</a:t>
              </a:r>
              <a:endParaRPr lang="en-US">
                <a:latin typeface="AmerType Md BT" pitchFamily="18" charset="0"/>
              </a:endParaRPr>
            </a:p>
          </p:txBody>
        </p:sp>
        <p:sp>
          <p:nvSpPr>
            <p:cNvPr id="121018" name="Rectangle 186"/>
            <p:cNvSpPr>
              <a:spLocks noChangeArrowheads="1"/>
            </p:cNvSpPr>
            <p:nvPr/>
          </p:nvSpPr>
          <p:spPr bwMode="auto">
            <a:xfrm>
              <a:off x="2586" y="1893"/>
              <a:ext cx="7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19" name="Rectangle 187"/>
            <p:cNvSpPr>
              <a:spLocks noChangeArrowheads="1"/>
            </p:cNvSpPr>
            <p:nvPr/>
          </p:nvSpPr>
          <p:spPr bwMode="auto">
            <a:xfrm>
              <a:off x="2637" y="1923"/>
              <a:ext cx="604"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333300"/>
                  </a:solidFill>
                  <a:latin typeface="AmerType Md BT" pitchFamily="18" charset="0"/>
                </a:rPr>
                <a:t>Garber Auditorium</a:t>
              </a:r>
              <a:endParaRPr lang="en-US" sz="1800">
                <a:latin typeface="AmerType Md BT" pitchFamily="18" charset="0"/>
              </a:endParaRPr>
            </a:p>
          </p:txBody>
        </p:sp>
        <p:sp>
          <p:nvSpPr>
            <p:cNvPr id="121020" name="Rectangle 188"/>
            <p:cNvSpPr>
              <a:spLocks noChangeArrowheads="1"/>
            </p:cNvSpPr>
            <p:nvPr/>
          </p:nvSpPr>
          <p:spPr bwMode="auto">
            <a:xfrm>
              <a:off x="3358" y="1872"/>
              <a:ext cx="68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21" name="Rectangle 189"/>
            <p:cNvSpPr>
              <a:spLocks noChangeArrowheads="1"/>
            </p:cNvSpPr>
            <p:nvPr/>
          </p:nvSpPr>
          <p:spPr bwMode="auto">
            <a:xfrm>
              <a:off x="3409" y="1902"/>
              <a:ext cx="57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Lloyd Erickson</a:t>
              </a:r>
              <a:endParaRPr lang="en-US">
                <a:latin typeface="AmerType Md BT" pitchFamily="18" charset="0"/>
              </a:endParaRPr>
            </a:p>
          </p:txBody>
        </p:sp>
        <p:sp>
          <p:nvSpPr>
            <p:cNvPr id="121022" name="Rectangle 190"/>
            <p:cNvSpPr>
              <a:spLocks noChangeArrowheads="1"/>
            </p:cNvSpPr>
            <p:nvPr/>
          </p:nvSpPr>
          <p:spPr bwMode="auto">
            <a:xfrm>
              <a:off x="4154" y="1893"/>
              <a:ext cx="2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23" name="Rectangle 191"/>
            <p:cNvSpPr>
              <a:spLocks noChangeArrowheads="1"/>
            </p:cNvSpPr>
            <p:nvPr/>
          </p:nvSpPr>
          <p:spPr bwMode="auto">
            <a:xfrm>
              <a:off x="4206" y="1923"/>
              <a:ext cx="19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3470</a:t>
              </a:r>
              <a:endParaRPr lang="en-US">
                <a:latin typeface="AmerType Md BT" pitchFamily="18" charset="0"/>
              </a:endParaRPr>
            </a:p>
          </p:txBody>
        </p:sp>
        <p:sp>
          <p:nvSpPr>
            <p:cNvPr id="121024" name="Rectangle 192"/>
            <p:cNvSpPr>
              <a:spLocks noChangeArrowheads="1"/>
            </p:cNvSpPr>
            <p:nvPr/>
          </p:nvSpPr>
          <p:spPr bwMode="auto">
            <a:xfrm>
              <a:off x="635" y="2063"/>
              <a:ext cx="52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25" name="Rectangle 193"/>
            <p:cNvSpPr>
              <a:spLocks noChangeArrowheads="1"/>
            </p:cNvSpPr>
            <p:nvPr/>
          </p:nvSpPr>
          <p:spPr bwMode="auto">
            <a:xfrm>
              <a:off x="686" y="2093"/>
              <a:ext cx="22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5:00p</a:t>
              </a:r>
              <a:endParaRPr lang="en-US">
                <a:latin typeface="AmerType Md BT" pitchFamily="18" charset="0"/>
              </a:endParaRPr>
            </a:p>
          </p:txBody>
        </p:sp>
        <p:sp>
          <p:nvSpPr>
            <p:cNvPr id="121026" name="Rectangle 194"/>
            <p:cNvSpPr>
              <a:spLocks noChangeArrowheads="1"/>
            </p:cNvSpPr>
            <p:nvPr/>
          </p:nvSpPr>
          <p:spPr bwMode="auto">
            <a:xfrm>
              <a:off x="879" y="2093"/>
              <a:ext cx="2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a:t>
              </a:r>
              <a:endParaRPr lang="en-US">
                <a:latin typeface="AmerType Md BT" pitchFamily="18" charset="0"/>
              </a:endParaRPr>
            </a:p>
          </p:txBody>
        </p:sp>
        <p:sp>
          <p:nvSpPr>
            <p:cNvPr id="121027" name="Rectangle 195"/>
            <p:cNvSpPr>
              <a:spLocks noChangeArrowheads="1"/>
            </p:cNvSpPr>
            <p:nvPr/>
          </p:nvSpPr>
          <p:spPr bwMode="auto">
            <a:xfrm>
              <a:off x="907" y="2093"/>
              <a:ext cx="22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6:00p</a:t>
              </a:r>
              <a:endParaRPr lang="en-US">
                <a:latin typeface="AmerType Md BT" pitchFamily="18" charset="0"/>
              </a:endParaRPr>
            </a:p>
          </p:txBody>
        </p:sp>
        <p:sp>
          <p:nvSpPr>
            <p:cNvPr id="121028" name="Rectangle 196"/>
            <p:cNvSpPr>
              <a:spLocks noChangeArrowheads="1"/>
            </p:cNvSpPr>
            <p:nvPr/>
          </p:nvSpPr>
          <p:spPr bwMode="auto">
            <a:xfrm>
              <a:off x="1356" y="2063"/>
              <a:ext cx="34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29" name="Rectangle 197"/>
            <p:cNvSpPr>
              <a:spLocks noChangeArrowheads="1"/>
            </p:cNvSpPr>
            <p:nvPr/>
          </p:nvSpPr>
          <p:spPr bwMode="auto">
            <a:xfrm>
              <a:off x="1407" y="2093"/>
              <a:ext cx="26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Supper</a:t>
              </a:r>
              <a:endParaRPr lang="en-US">
                <a:latin typeface="AmerType Md BT" pitchFamily="18" charset="0"/>
              </a:endParaRPr>
            </a:p>
          </p:txBody>
        </p:sp>
        <p:sp>
          <p:nvSpPr>
            <p:cNvPr id="121030" name="Rectangle 198"/>
            <p:cNvSpPr>
              <a:spLocks noChangeArrowheads="1"/>
            </p:cNvSpPr>
            <p:nvPr/>
          </p:nvSpPr>
          <p:spPr bwMode="auto">
            <a:xfrm>
              <a:off x="2586" y="2063"/>
              <a:ext cx="41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31" name="Rectangle 199"/>
            <p:cNvSpPr>
              <a:spLocks noChangeArrowheads="1"/>
            </p:cNvSpPr>
            <p:nvPr/>
          </p:nvSpPr>
          <p:spPr bwMode="auto">
            <a:xfrm>
              <a:off x="2637" y="2093"/>
              <a:ext cx="341"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Cafeteria</a:t>
              </a:r>
              <a:endParaRPr lang="en-US">
                <a:latin typeface="AmerType Md BT" pitchFamily="18" charset="0"/>
              </a:endParaRPr>
            </a:p>
          </p:txBody>
        </p:sp>
        <p:sp>
          <p:nvSpPr>
            <p:cNvPr id="121032" name="Rectangle 200"/>
            <p:cNvSpPr>
              <a:spLocks noChangeArrowheads="1"/>
            </p:cNvSpPr>
            <p:nvPr/>
          </p:nvSpPr>
          <p:spPr bwMode="auto">
            <a:xfrm>
              <a:off x="644" y="2211"/>
              <a:ext cx="51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33" name="Rectangle 201"/>
            <p:cNvSpPr>
              <a:spLocks noChangeArrowheads="1"/>
            </p:cNvSpPr>
            <p:nvPr/>
          </p:nvSpPr>
          <p:spPr bwMode="auto">
            <a:xfrm>
              <a:off x="695" y="2241"/>
              <a:ext cx="22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7:00p</a:t>
              </a:r>
              <a:endParaRPr lang="en-US">
                <a:latin typeface="AmerType Md BT" pitchFamily="18" charset="0"/>
              </a:endParaRPr>
            </a:p>
          </p:txBody>
        </p:sp>
        <p:sp>
          <p:nvSpPr>
            <p:cNvPr id="121034" name="Rectangle 202"/>
            <p:cNvSpPr>
              <a:spLocks noChangeArrowheads="1"/>
            </p:cNvSpPr>
            <p:nvPr/>
          </p:nvSpPr>
          <p:spPr bwMode="auto">
            <a:xfrm>
              <a:off x="888" y="2241"/>
              <a:ext cx="2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a:t>
              </a:r>
              <a:endParaRPr lang="en-US">
                <a:latin typeface="AmerType Md BT" pitchFamily="18" charset="0"/>
              </a:endParaRPr>
            </a:p>
          </p:txBody>
        </p:sp>
        <p:sp>
          <p:nvSpPr>
            <p:cNvPr id="121035" name="Rectangle 203"/>
            <p:cNvSpPr>
              <a:spLocks noChangeArrowheads="1"/>
            </p:cNvSpPr>
            <p:nvPr/>
          </p:nvSpPr>
          <p:spPr bwMode="auto">
            <a:xfrm>
              <a:off x="916" y="2241"/>
              <a:ext cx="22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8:00p</a:t>
              </a:r>
              <a:endParaRPr lang="en-US">
                <a:latin typeface="AmerType Md BT" pitchFamily="18" charset="0"/>
              </a:endParaRPr>
            </a:p>
          </p:txBody>
        </p:sp>
        <p:sp>
          <p:nvSpPr>
            <p:cNvPr id="121036" name="Rectangle 204"/>
            <p:cNvSpPr>
              <a:spLocks noChangeArrowheads="1"/>
            </p:cNvSpPr>
            <p:nvPr/>
          </p:nvSpPr>
          <p:spPr bwMode="auto">
            <a:xfrm>
              <a:off x="1365" y="2211"/>
              <a:ext cx="68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37" name="Rectangle 205"/>
            <p:cNvSpPr>
              <a:spLocks noChangeArrowheads="1"/>
            </p:cNvSpPr>
            <p:nvPr/>
          </p:nvSpPr>
          <p:spPr bwMode="auto">
            <a:xfrm>
              <a:off x="1416" y="2241"/>
              <a:ext cx="63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Passages Service</a:t>
              </a:r>
              <a:endParaRPr lang="en-US">
                <a:latin typeface="AmerType Md BT" pitchFamily="18" charset="0"/>
              </a:endParaRPr>
            </a:p>
          </p:txBody>
        </p:sp>
        <p:sp>
          <p:nvSpPr>
            <p:cNvPr id="121038" name="Rectangle 206"/>
            <p:cNvSpPr>
              <a:spLocks noChangeArrowheads="1"/>
            </p:cNvSpPr>
            <p:nvPr/>
          </p:nvSpPr>
          <p:spPr bwMode="auto">
            <a:xfrm>
              <a:off x="2594" y="2169"/>
              <a:ext cx="502"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39" name="Rectangle 207"/>
            <p:cNvSpPr>
              <a:spLocks noChangeArrowheads="1"/>
            </p:cNvSpPr>
            <p:nvPr/>
          </p:nvSpPr>
          <p:spPr bwMode="auto">
            <a:xfrm>
              <a:off x="2646" y="2199"/>
              <a:ext cx="31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Burman</a:t>
              </a:r>
              <a:endParaRPr lang="en-US">
                <a:latin typeface="AmerType Md BT" pitchFamily="18" charset="0"/>
              </a:endParaRPr>
            </a:p>
          </p:txBody>
        </p:sp>
        <p:sp>
          <p:nvSpPr>
            <p:cNvPr id="121040" name="Rectangle 208"/>
            <p:cNvSpPr>
              <a:spLocks noChangeArrowheads="1"/>
            </p:cNvSpPr>
            <p:nvPr/>
          </p:nvSpPr>
          <p:spPr bwMode="auto">
            <a:xfrm>
              <a:off x="2646" y="2301"/>
              <a:ext cx="44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Auditorium</a:t>
              </a:r>
              <a:endParaRPr lang="en-US">
                <a:latin typeface="AmerType Md BT" pitchFamily="18" charset="0"/>
              </a:endParaRPr>
            </a:p>
          </p:txBody>
        </p:sp>
        <p:sp>
          <p:nvSpPr>
            <p:cNvPr id="121041" name="Rectangle 209"/>
            <p:cNvSpPr>
              <a:spLocks noChangeArrowheads="1"/>
            </p:cNvSpPr>
            <p:nvPr/>
          </p:nvSpPr>
          <p:spPr bwMode="auto">
            <a:xfrm>
              <a:off x="3358" y="2211"/>
              <a:ext cx="526"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42" name="Rectangle 210"/>
            <p:cNvSpPr>
              <a:spLocks noChangeArrowheads="1"/>
            </p:cNvSpPr>
            <p:nvPr/>
          </p:nvSpPr>
          <p:spPr bwMode="auto">
            <a:xfrm>
              <a:off x="3409" y="2241"/>
              <a:ext cx="47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Don Murray</a:t>
              </a:r>
              <a:endParaRPr lang="en-US">
                <a:latin typeface="AmerType Md BT" pitchFamily="18" charset="0"/>
              </a:endParaRPr>
            </a:p>
          </p:txBody>
        </p:sp>
        <p:sp>
          <p:nvSpPr>
            <p:cNvPr id="121043" name="Rectangle 211"/>
            <p:cNvSpPr>
              <a:spLocks noChangeArrowheads="1"/>
            </p:cNvSpPr>
            <p:nvPr/>
          </p:nvSpPr>
          <p:spPr bwMode="auto">
            <a:xfrm>
              <a:off x="4163" y="2211"/>
              <a:ext cx="27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44" name="Rectangle 212"/>
            <p:cNvSpPr>
              <a:spLocks noChangeArrowheads="1"/>
            </p:cNvSpPr>
            <p:nvPr/>
          </p:nvSpPr>
          <p:spPr bwMode="auto">
            <a:xfrm>
              <a:off x="4214" y="2241"/>
              <a:ext cx="19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3630</a:t>
              </a:r>
              <a:endParaRPr lang="en-US">
                <a:latin typeface="AmerType Md BT" pitchFamily="18" charset="0"/>
              </a:endParaRPr>
            </a:p>
          </p:txBody>
        </p:sp>
        <p:sp>
          <p:nvSpPr>
            <p:cNvPr id="121045" name="Rectangle 213"/>
            <p:cNvSpPr>
              <a:spLocks noChangeArrowheads="1"/>
            </p:cNvSpPr>
            <p:nvPr/>
          </p:nvSpPr>
          <p:spPr bwMode="auto">
            <a:xfrm>
              <a:off x="644" y="2381"/>
              <a:ext cx="51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46" name="Rectangle 214"/>
            <p:cNvSpPr>
              <a:spLocks noChangeArrowheads="1"/>
            </p:cNvSpPr>
            <p:nvPr/>
          </p:nvSpPr>
          <p:spPr bwMode="auto">
            <a:xfrm>
              <a:off x="695" y="2411"/>
              <a:ext cx="22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8:00p</a:t>
              </a:r>
              <a:endParaRPr lang="en-US">
                <a:latin typeface="AmerType Md BT" pitchFamily="18" charset="0"/>
              </a:endParaRPr>
            </a:p>
          </p:txBody>
        </p:sp>
        <p:sp>
          <p:nvSpPr>
            <p:cNvPr id="121047" name="Rectangle 215"/>
            <p:cNvSpPr>
              <a:spLocks noChangeArrowheads="1"/>
            </p:cNvSpPr>
            <p:nvPr/>
          </p:nvSpPr>
          <p:spPr bwMode="auto">
            <a:xfrm>
              <a:off x="888" y="2411"/>
              <a:ext cx="2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a:t>
              </a:r>
              <a:endParaRPr lang="en-US">
                <a:latin typeface="AmerType Md BT" pitchFamily="18" charset="0"/>
              </a:endParaRPr>
            </a:p>
          </p:txBody>
        </p:sp>
        <p:sp>
          <p:nvSpPr>
            <p:cNvPr id="121048" name="Rectangle 216"/>
            <p:cNvSpPr>
              <a:spLocks noChangeArrowheads="1"/>
            </p:cNvSpPr>
            <p:nvPr/>
          </p:nvSpPr>
          <p:spPr bwMode="auto">
            <a:xfrm>
              <a:off x="916" y="2411"/>
              <a:ext cx="22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9:00p</a:t>
              </a:r>
              <a:endParaRPr lang="en-US">
                <a:latin typeface="AmerType Md BT" pitchFamily="18" charset="0"/>
              </a:endParaRPr>
            </a:p>
          </p:txBody>
        </p:sp>
        <p:sp>
          <p:nvSpPr>
            <p:cNvPr id="121049" name="Rectangle 217"/>
            <p:cNvSpPr>
              <a:spLocks noChangeArrowheads="1"/>
            </p:cNvSpPr>
            <p:nvPr/>
          </p:nvSpPr>
          <p:spPr bwMode="auto">
            <a:xfrm>
              <a:off x="1365" y="2381"/>
              <a:ext cx="102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50" name="Rectangle 218"/>
            <p:cNvSpPr>
              <a:spLocks noChangeArrowheads="1"/>
            </p:cNvSpPr>
            <p:nvPr/>
          </p:nvSpPr>
          <p:spPr bwMode="auto">
            <a:xfrm>
              <a:off x="1416" y="2411"/>
              <a:ext cx="1011"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Residence Hall Receptions</a:t>
              </a:r>
              <a:endParaRPr lang="en-US">
                <a:latin typeface="AmerType Md BT" pitchFamily="18" charset="0"/>
              </a:endParaRPr>
            </a:p>
          </p:txBody>
        </p:sp>
        <p:sp>
          <p:nvSpPr>
            <p:cNvPr id="121051" name="Rectangle 219"/>
            <p:cNvSpPr>
              <a:spLocks noChangeArrowheads="1"/>
            </p:cNvSpPr>
            <p:nvPr/>
          </p:nvSpPr>
          <p:spPr bwMode="auto">
            <a:xfrm>
              <a:off x="2594" y="2338"/>
              <a:ext cx="546"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52" name="Rectangle 220"/>
            <p:cNvSpPr>
              <a:spLocks noChangeArrowheads="1"/>
            </p:cNvSpPr>
            <p:nvPr/>
          </p:nvSpPr>
          <p:spPr bwMode="auto">
            <a:xfrm>
              <a:off x="2646" y="2368"/>
              <a:ext cx="48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Lamson Hall</a:t>
              </a:r>
              <a:endParaRPr lang="en-US">
                <a:latin typeface="AmerType Md BT" pitchFamily="18" charset="0"/>
              </a:endParaRPr>
            </a:p>
          </p:txBody>
        </p:sp>
        <p:sp>
          <p:nvSpPr>
            <p:cNvPr id="121053" name="Rectangle 221"/>
            <p:cNvSpPr>
              <a:spLocks noChangeArrowheads="1"/>
            </p:cNvSpPr>
            <p:nvPr/>
          </p:nvSpPr>
          <p:spPr bwMode="auto">
            <a:xfrm>
              <a:off x="2646" y="2471"/>
              <a:ext cx="403"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Meier Hall</a:t>
              </a:r>
              <a:endParaRPr lang="en-US">
                <a:latin typeface="AmerType Md BT" pitchFamily="18" charset="0"/>
              </a:endParaRPr>
            </a:p>
          </p:txBody>
        </p:sp>
        <p:sp>
          <p:nvSpPr>
            <p:cNvPr id="121054" name="Rectangle 222"/>
            <p:cNvSpPr>
              <a:spLocks noChangeArrowheads="1"/>
            </p:cNvSpPr>
            <p:nvPr/>
          </p:nvSpPr>
          <p:spPr bwMode="auto">
            <a:xfrm>
              <a:off x="3358" y="2338"/>
              <a:ext cx="655"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55" name="Rectangle 223"/>
            <p:cNvSpPr>
              <a:spLocks noChangeArrowheads="1"/>
            </p:cNvSpPr>
            <p:nvPr/>
          </p:nvSpPr>
          <p:spPr bwMode="auto">
            <a:xfrm>
              <a:off x="3409" y="2368"/>
              <a:ext cx="63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Francie Faehner</a:t>
              </a:r>
              <a:endParaRPr lang="en-US">
                <a:latin typeface="AmerType Md BT" pitchFamily="18" charset="0"/>
              </a:endParaRPr>
            </a:p>
          </p:txBody>
        </p:sp>
        <p:sp>
          <p:nvSpPr>
            <p:cNvPr id="121056" name="Rectangle 224"/>
            <p:cNvSpPr>
              <a:spLocks noChangeArrowheads="1"/>
            </p:cNvSpPr>
            <p:nvPr/>
          </p:nvSpPr>
          <p:spPr bwMode="auto">
            <a:xfrm>
              <a:off x="3409" y="2471"/>
              <a:ext cx="47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Don Murray</a:t>
              </a:r>
              <a:endParaRPr lang="en-US">
                <a:latin typeface="AmerType Md BT" pitchFamily="18" charset="0"/>
              </a:endParaRPr>
            </a:p>
          </p:txBody>
        </p:sp>
        <p:sp>
          <p:nvSpPr>
            <p:cNvPr id="121057" name="Rectangle 225"/>
            <p:cNvSpPr>
              <a:spLocks noChangeArrowheads="1"/>
            </p:cNvSpPr>
            <p:nvPr/>
          </p:nvSpPr>
          <p:spPr bwMode="auto">
            <a:xfrm>
              <a:off x="4163" y="2338"/>
              <a:ext cx="274"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58" name="Rectangle 226"/>
            <p:cNvSpPr>
              <a:spLocks noChangeArrowheads="1"/>
            </p:cNvSpPr>
            <p:nvPr/>
          </p:nvSpPr>
          <p:spPr bwMode="auto">
            <a:xfrm>
              <a:off x="4214" y="2368"/>
              <a:ext cx="19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6601</a:t>
              </a:r>
              <a:endParaRPr lang="en-US">
                <a:latin typeface="AmerType Md BT" pitchFamily="18" charset="0"/>
              </a:endParaRPr>
            </a:p>
          </p:txBody>
        </p:sp>
        <p:sp>
          <p:nvSpPr>
            <p:cNvPr id="121059" name="Rectangle 227"/>
            <p:cNvSpPr>
              <a:spLocks noChangeArrowheads="1"/>
            </p:cNvSpPr>
            <p:nvPr/>
          </p:nvSpPr>
          <p:spPr bwMode="auto">
            <a:xfrm>
              <a:off x="4214" y="2471"/>
              <a:ext cx="19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3630</a:t>
              </a:r>
              <a:endParaRPr lang="en-US">
                <a:latin typeface="AmerType Md BT" pitchFamily="18" charset="0"/>
              </a:endParaRPr>
            </a:p>
          </p:txBody>
        </p:sp>
        <p:sp>
          <p:nvSpPr>
            <p:cNvPr id="121060" name="Rectangle 228"/>
            <p:cNvSpPr>
              <a:spLocks noChangeArrowheads="1"/>
            </p:cNvSpPr>
            <p:nvPr/>
          </p:nvSpPr>
          <p:spPr bwMode="auto">
            <a:xfrm>
              <a:off x="729" y="3017"/>
              <a:ext cx="25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61" name="Rectangle 229"/>
            <p:cNvSpPr>
              <a:spLocks noChangeArrowheads="1"/>
            </p:cNvSpPr>
            <p:nvPr/>
          </p:nvSpPr>
          <p:spPr bwMode="auto">
            <a:xfrm>
              <a:off x="780" y="3047"/>
              <a:ext cx="173"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8:15</a:t>
              </a:r>
              <a:endParaRPr lang="en-US">
                <a:latin typeface="AmerType Md BT" pitchFamily="18" charset="0"/>
              </a:endParaRPr>
            </a:p>
          </p:txBody>
        </p:sp>
        <p:sp>
          <p:nvSpPr>
            <p:cNvPr id="121062" name="Rectangle 230"/>
            <p:cNvSpPr>
              <a:spLocks noChangeArrowheads="1"/>
            </p:cNvSpPr>
            <p:nvPr/>
          </p:nvSpPr>
          <p:spPr bwMode="auto">
            <a:xfrm>
              <a:off x="1365" y="3059"/>
              <a:ext cx="110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63" name="Rectangle 231"/>
            <p:cNvSpPr>
              <a:spLocks noChangeArrowheads="1"/>
            </p:cNvSpPr>
            <p:nvPr/>
          </p:nvSpPr>
          <p:spPr bwMode="auto">
            <a:xfrm>
              <a:off x="1416" y="3089"/>
              <a:ext cx="1018"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President’s Welcome (5 min)</a:t>
              </a:r>
              <a:endParaRPr lang="en-US" sz="2000">
                <a:latin typeface="AmerType Md BT" pitchFamily="18" charset="0"/>
              </a:endParaRPr>
            </a:p>
          </p:txBody>
        </p:sp>
        <p:sp>
          <p:nvSpPr>
            <p:cNvPr id="121064" name="Rectangle 232"/>
            <p:cNvSpPr>
              <a:spLocks noChangeArrowheads="1"/>
            </p:cNvSpPr>
            <p:nvPr/>
          </p:nvSpPr>
          <p:spPr bwMode="auto">
            <a:xfrm>
              <a:off x="2764" y="3059"/>
              <a:ext cx="161"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65" name="Rectangle 233"/>
            <p:cNvSpPr>
              <a:spLocks noChangeArrowheads="1"/>
            </p:cNvSpPr>
            <p:nvPr/>
          </p:nvSpPr>
          <p:spPr bwMode="auto">
            <a:xfrm>
              <a:off x="2815" y="3089"/>
              <a:ext cx="5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a:t>
              </a:r>
              <a:endParaRPr lang="en-US">
                <a:latin typeface="AmerType Md BT" pitchFamily="18" charset="0"/>
              </a:endParaRPr>
            </a:p>
          </p:txBody>
        </p:sp>
        <p:sp>
          <p:nvSpPr>
            <p:cNvPr id="121066" name="Rectangle 234"/>
            <p:cNvSpPr>
              <a:spLocks noChangeArrowheads="1"/>
            </p:cNvSpPr>
            <p:nvPr/>
          </p:nvSpPr>
          <p:spPr bwMode="auto">
            <a:xfrm>
              <a:off x="3400" y="3059"/>
              <a:ext cx="557"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67" name="Rectangle 235"/>
            <p:cNvSpPr>
              <a:spLocks noChangeArrowheads="1"/>
            </p:cNvSpPr>
            <p:nvPr/>
          </p:nvSpPr>
          <p:spPr bwMode="auto">
            <a:xfrm>
              <a:off x="3451" y="3089"/>
              <a:ext cx="512"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Dr. Anreasen</a:t>
              </a:r>
              <a:endParaRPr lang="en-US">
                <a:latin typeface="AmerType Md BT" pitchFamily="18" charset="0"/>
              </a:endParaRPr>
            </a:p>
          </p:txBody>
        </p:sp>
        <p:sp>
          <p:nvSpPr>
            <p:cNvPr id="121068" name="Rectangle 236"/>
            <p:cNvSpPr>
              <a:spLocks noChangeArrowheads="1"/>
            </p:cNvSpPr>
            <p:nvPr/>
          </p:nvSpPr>
          <p:spPr bwMode="auto">
            <a:xfrm>
              <a:off x="4163" y="3059"/>
              <a:ext cx="27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69" name="Rectangle 237"/>
            <p:cNvSpPr>
              <a:spLocks noChangeArrowheads="1"/>
            </p:cNvSpPr>
            <p:nvPr/>
          </p:nvSpPr>
          <p:spPr bwMode="auto">
            <a:xfrm>
              <a:off x="4214" y="3089"/>
              <a:ext cx="19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3100</a:t>
              </a:r>
              <a:endParaRPr lang="en-US">
                <a:latin typeface="AmerType Md BT" pitchFamily="18" charset="0"/>
              </a:endParaRPr>
            </a:p>
          </p:txBody>
        </p:sp>
        <p:sp>
          <p:nvSpPr>
            <p:cNvPr id="121070" name="Rectangle 238"/>
            <p:cNvSpPr>
              <a:spLocks noChangeArrowheads="1"/>
            </p:cNvSpPr>
            <p:nvPr/>
          </p:nvSpPr>
          <p:spPr bwMode="auto">
            <a:xfrm>
              <a:off x="729" y="3186"/>
              <a:ext cx="256"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71" name="Rectangle 239"/>
            <p:cNvSpPr>
              <a:spLocks noChangeArrowheads="1"/>
            </p:cNvSpPr>
            <p:nvPr/>
          </p:nvSpPr>
          <p:spPr bwMode="auto">
            <a:xfrm>
              <a:off x="780" y="3216"/>
              <a:ext cx="173"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8:20</a:t>
              </a:r>
              <a:endParaRPr lang="en-US">
                <a:latin typeface="AmerType Md BT" pitchFamily="18" charset="0"/>
              </a:endParaRPr>
            </a:p>
          </p:txBody>
        </p:sp>
        <p:sp>
          <p:nvSpPr>
            <p:cNvPr id="121072" name="Rectangle 240"/>
            <p:cNvSpPr>
              <a:spLocks noChangeArrowheads="1"/>
            </p:cNvSpPr>
            <p:nvPr/>
          </p:nvSpPr>
          <p:spPr bwMode="auto">
            <a:xfrm>
              <a:off x="2764" y="3186"/>
              <a:ext cx="161"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73" name="Rectangle 241"/>
            <p:cNvSpPr>
              <a:spLocks noChangeArrowheads="1"/>
            </p:cNvSpPr>
            <p:nvPr/>
          </p:nvSpPr>
          <p:spPr bwMode="auto">
            <a:xfrm>
              <a:off x="2815" y="3216"/>
              <a:ext cx="5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a:t>
              </a:r>
              <a:endParaRPr lang="en-US">
                <a:latin typeface="AmerType Md BT" pitchFamily="18" charset="0"/>
              </a:endParaRPr>
            </a:p>
          </p:txBody>
        </p:sp>
        <p:sp>
          <p:nvSpPr>
            <p:cNvPr id="121074" name="Rectangle 242"/>
            <p:cNvSpPr>
              <a:spLocks noChangeArrowheads="1"/>
            </p:cNvSpPr>
            <p:nvPr/>
          </p:nvSpPr>
          <p:spPr bwMode="auto">
            <a:xfrm>
              <a:off x="1365" y="3229"/>
              <a:ext cx="95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75" name="Rectangle 243"/>
            <p:cNvSpPr>
              <a:spLocks noChangeArrowheads="1"/>
            </p:cNvSpPr>
            <p:nvPr/>
          </p:nvSpPr>
          <p:spPr bwMode="auto">
            <a:xfrm>
              <a:off x="1416" y="3259"/>
              <a:ext cx="905"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AUSA Welcome (5 min)</a:t>
              </a:r>
              <a:endParaRPr lang="en-US">
                <a:latin typeface="AmerType Md BT" pitchFamily="18" charset="0"/>
              </a:endParaRPr>
            </a:p>
          </p:txBody>
        </p:sp>
        <p:sp>
          <p:nvSpPr>
            <p:cNvPr id="121076" name="Rectangle 244"/>
            <p:cNvSpPr>
              <a:spLocks noChangeArrowheads="1"/>
            </p:cNvSpPr>
            <p:nvPr/>
          </p:nvSpPr>
          <p:spPr bwMode="auto">
            <a:xfrm>
              <a:off x="3400" y="3229"/>
              <a:ext cx="55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77" name="Rectangle 245"/>
            <p:cNvSpPr>
              <a:spLocks noChangeArrowheads="1"/>
            </p:cNvSpPr>
            <p:nvPr/>
          </p:nvSpPr>
          <p:spPr bwMode="auto">
            <a:xfrm>
              <a:off x="3451" y="3259"/>
              <a:ext cx="492"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Mike Murrill</a:t>
              </a:r>
              <a:endParaRPr lang="en-US">
                <a:latin typeface="AmerType Md BT" pitchFamily="18" charset="0"/>
              </a:endParaRPr>
            </a:p>
          </p:txBody>
        </p:sp>
        <p:sp>
          <p:nvSpPr>
            <p:cNvPr id="121078" name="Rectangle 246"/>
            <p:cNvSpPr>
              <a:spLocks noChangeArrowheads="1"/>
            </p:cNvSpPr>
            <p:nvPr/>
          </p:nvSpPr>
          <p:spPr bwMode="auto">
            <a:xfrm>
              <a:off x="729" y="3526"/>
              <a:ext cx="25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79" name="Rectangle 247"/>
            <p:cNvSpPr>
              <a:spLocks noChangeArrowheads="1"/>
            </p:cNvSpPr>
            <p:nvPr/>
          </p:nvSpPr>
          <p:spPr bwMode="auto">
            <a:xfrm>
              <a:off x="780" y="3556"/>
              <a:ext cx="173"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8:30</a:t>
              </a:r>
              <a:endParaRPr lang="en-US">
                <a:latin typeface="AmerType Md BT" pitchFamily="18" charset="0"/>
              </a:endParaRPr>
            </a:p>
          </p:txBody>
        </p:sp>
        <p:sp>
          <p:nvSpPr>
            <p:cNvPr id="121080" name="Rectangle 248"/>
            <p:cNvSpPr>
              <a:spLocks noChangeArrowheads="1"/>
            </p:cNvSpPr>
            <p:nvPr/>
          </p:nvSpPr>
          <p:spPr bwMode="auto">
            <a:xfrm>
              <a:off x="1195" y="3526"/>
              <a:ext cx="143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81" name="Rectangle 249"/>
            <p:cNvSpPr>
              <a:spLocks noChangeArrowheads="1"/>
            </p:cNvSpPr>
            <p:nvPr/>
          </p:nvSpPr>
          <p:spPr bwMode="auto">
            <a:xfrm>
              <a:off x="1246" y="3556"/>
              <a:ext cx="123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333300"/>
                  </a:solidFill>
                  <a:latin typeface="AmerType Md BT" pitchFamily="18" charset="0"/>
                </a:rPr>
                <a:t>AFU Promo/Freshman Seminar(5 min)</a:t>
              </a:r>
              <a:endParaRPr lang="en-US" sz="1800">
                <a:latin typeface="AmerType Md BT" pitchFamily="18" charset="0"/>
              </a:endParaRPr>
            </a:p>
          </p:txBody>
        </p:sp>
        <p:sp>
          <p:nvSpPr>
            <p:cNvPr id="121082" name="Rectangle 250"/>
            <p:cNvSpPr>
              <a:spLocks noChangeArrowheads="1"/>
            </p:cNvSpPr>
            <p:nvPr/>
          </p:nvSpPr>
          <p:spPr bwMode="auto">
            <a:xfrm>
              <a:off x="2764" y="3526"/>
              <a:ext cx="1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83" name="Rectangle 251"/>
            <p:cNvSpPr>
              <a:spLocks noChangeArrowheads="1"/>
            </p:cNvSpPr>
            <p:nvPr/>
          </p:nvSpPr>
          <p:spPr bwMode="auto">
            <a:xfrm>
              <a:off x="2815" y="3556"/>
              <a:ext cx="3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a:t>
              </a:r>
              <a:endParaRPr lang="en-US">
                <a:latin typeface="AmerType Md BT" pitchFamily="18" charset="0"/>
              </a:endParaRPr>
            </a:p>
          </p:txBody>
        </p:sp>
        <p:sp>
          <p:nvSpPr>
            <p:cNvPr id="121084" name="Rectangle 252"/>
            <p:cNvSpPr>
              <a:spLocks noChangeArrowheads="1"/>
            </p:cNvSpPr>
            <p:nvPr/>
          </p:nvSpPr>
          <p:spPr bwMode="auto">
            <a:xfrm>
              <a:off x="3400" y="3526"/>
              <a:ext cx="48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85" name="Rectangle 253"/>
            <p:cNvSpPr>
              <a:spLocks noChangeArrowheads="1"/>
            </p:cNvSpPr>
            <p:nvPr/>
          </p:nvSpPr>
          <p:spPr bwMode="auto">
            <a:xfrm>
              <a:off x="3451" y="3556"/>
              <a:ext cx="40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Albie Pena</a:t>
              </a:r>
              <a:endParaRPr lang="en-US">
                <a:latin typeface="AmerType Md BT" pitchFamily="18" charset="0"/>
              </a:endParaRPr>
            </a:p>
          </p:txBody>
        </p:sp>
        <p:sp>
          <p:nvSpPr>
            <p:cNvPr id="121086" name="Rectangle 254"/>
            <p:cNvSpPr>
              <a:spLocks noChangeArrowheads="1"/>
            </p:cNvSpPr>
            <p:nvPr/>
          </p:nvSpPr>
          <p:spPr bwMode="auto">
            <a:xfrm>
              <a:off x="4163" y="3526"/>
              <a:ext cx="27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87" name="Rectangle 255"/>
            <p:cNvSpPr>
              <a:spLocks noChangeArrowheads="1"/>
            </p:cNvSpPr>
            <p:nvPr/>
          </p:nvSpPr>
          <p:spPr bwMode="auto">
            <a:xfrm>
              <a:off x="4214" y="3556"/>
              <a:ext cx="19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3580</a:t>
              </a:r>
              <a:endParaRPr lang="en-US">
                <a:latin typeface="AmerType Md BT" pitchFamily="18" charset="0"/>
              </a:endParaRPr>
            </a:p>
          </p:txBody>
        </p:sp>
        <p:sp>
          <p:nvSpPr>
            <p:cNvPr id="121088" name="Rectangle 256"/>
            <p:cNvSpPr>
              <a:spLocks noChangeArrowheads="1"/>
            </p:cNvSpPr>
            <p:nvPr/>
          </p:nvSpPr>
          <p:spPr bwMode="auto">
            <a:xfrm>
              <a:off x="729" y="3653"/>
              <a:ext cx="25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89" name="Rectangle 257"/>
            <p:cNvSpPr>
              <a:spLocks noChangeArrowheads="1"/>
            </p:cNvSpPr>
            <p:nvPr/>
          </p:nvSpPr>
          <p:spPr bwMode="auto">
            <a:xfrm>
              <a:off x="780" y="3683"/>
              <a:ext cx="173"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8:35</a:t>
              </a:r>
              <a:endParaRPr lang="en-US">
                <a:latin typeface="AmerType Md BT" pitchFamily="18" charset="0"/>
              </a:endParaRPr>
            </a:p>
          </p:txBody>
        </p:sp>
        <p:sp>
          <p:nvSpPr>
            <p:cNvPr id="121090" name="Rectangle 258"/>
            <p:cNvSpPr>
              <a:spLocks noChangeArrowheads="1"/>
            </p:cNvSpPr>
            <p:nvPr/>
          </p:nvSpPr>
          <p:spPr bwMode="auto">
            <a:xfrm>
              <a:off x="1238" y="3653"/>
              <a:ext cx="128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91" name="Rectangle 259"/>
            <p:cNvSpPr>
              <a:spLocks noChangeArrowheads="1"/>
            </p:cNvSpPr>
            <p:nvPr/>
          </p:nvSpPr>
          <p:spPr bwMode="auto">
            <a:xfrm>
              <a:off x="1289" y="3683"/>
              <a:ext cx="108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333300"/>
                  </a:solidFill>
                  <a:latin typeface="AmerType Md BT" pitchFamily="18" charset="0"/>
                </a:rPr>
                <a:t>Class Officer Nominations (5 min)</a:t>
              </a:r>
              <a:endParaRPr lang="en-US" sz="1800">
                <a:latin typeface="AmerType Md BT" pitchFamily="18" charset="0"/>
              </a:endParaRPr>
            </a:p>
          </p:txBody>
        </p:sp>
        <p:sp>
          <p:nvSpPr>
            <p:cNvPr id="121092" name="Rectangle 260"/>
            <p:cNvSpPr>
              <a:spLocks noChangeArrowheads="1"/>
            </p:cNvSpPr>
            <p:nvPr/>
          </p:nvSpPr>
          <p:spPr bwMode="auto">
            <a:xfrm>
              <a:off x="2764" y="3683"/>
              <a:ext cx="1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93" name="Rectangle 261"/>
            <p:cNvSpPr>
              <a:spLocks noChangeArrowheads="1"/>
            </p:cNvSpPr>
            <p:nvPr/>
          </p:nvSpPr>
          <p:spPr bwMode="auto">
            <a:xfrm>
              <a:off x="2815" y="3713"/>
              <a:ext cx="3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a:t>
              </a:r>
              <a:endParaRPr lang="en-US">
                <a:latin typeface="AmerType Md BT" pitchFamily="18" charset="0"/>
              </a:endParaRPr>
            </a:p>
          </p:txBody>
        </p:sp>
        <p:sp>
          <p:nvSpPr>
            <p:cNvPr id="121094" name="Rectangle 262"/>
            <p:cNvSpPr>
              <a:spLocks noChangeArrowheads="1"/>
            </p:cNvSpPr>
            <p:nvPr/>
          </p:nvSpPr>
          <p:spPr bwMode="auto">
            <a:xfrm>
              <a:off x="3315" y="3653"/>
              <a:ext cx="58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95" name="Rectangle 263"/>
            <p:cNvSpPr>
              <a:spLocks noChangeArrowheads="1"/>
            </p:cNvSpPr>
            <p:nvPr/>
          </p:nvSpPr>
          <p:spPr bwMode="auto">
            <a:xfrm>
              <a:off x="3451" y="3683"/>
              <a:ext cx="409"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Becky May</a:t>
              </a:r>
              <a:endParaRPr lang="en-US">
                <a:latin typeface="AmerType Md BT" pitchFamily="18" charset="0"/>
              </a:endParaRPr>
            </a:p>
          </p:txBody>
        </p:sp>
        <p:sp>
          <p:nvSpPr>
            <p:cNvPr id="121096" name="Rectangle 264"/>
            <p:cNvSpPr>
              <a:spLocks noChangeArrowheads="1"/>
            </p:cNvSpPr>
            <p:nvPr/>
          </p:nvSpPr>
          <p:spPr bwMode="auto">
            <a:xfrm>
              <a:off x="4163" y="3653"/>
              <a:ext cx="27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97" name="Rectangle 265"/>
            <p:cNvSpPr>
              <a:spLocks noChangeArrowheads="1"/>
            </p:cNvSpPr>
            <p:nvPr/>
          </p:nvSpPr>
          <p:spPr bwMode="auto">
            <a:xfrm>
              <a:off x="4214" y="3683"/>
              <a:ext cx="19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3591</a:t>
              </a:r>
              <a:endParaRPr lang="en-US">
                <a:latin typeface="AmerType Md BT" pitchFamily="18" charset="0"/>
              </a:endParaRPr>
            </a:p>
          </p:txBody>
        </p:sp>
        <p:sp>
          <p:nvSpPr>
            <p:cNvPr id="121098" name="Rectangle 266"/>
            <p:cNvSpPr>
              <a:spLocks noChangeArrowheads="1"/>
            </p:cNvSpPr>
            <p:nvPr/>
          </p:nvSpPr>
          <p:spPr bwMode="auto">
            <a:xfrm>
              <a:off x="4757" y="176"/>
              <a:ext cx="33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099" name="Rectangle 267"/>
            <p:cNvSpPr>
              <a:spLocks noChangeArrowheads="1"/>
            </p:cNvSpPr>
            <p:nvPr/>
          </p:nvSpPr>
          <p:spPr bwMode="auto">
            <a:xfrm>
              <a:off x="4808" y="206"/>
              <a:ext cx="249"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Page 1</a:t>
              </a:r>
              <a:endParaRPr lang="en-US">
                <a:latin typeface="AmerType Md BT"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84" name="Rectangle 4"/>
          <p:cNvSpPr>
            <a:spLocks noChangeArrowheads="1"/>
          </p:cNvSpPr>
          <p:nvPr/>
        </p:nvSpPr>
        <p:spPr bwMode="auto">
          <a:xfrm>
            <a:off x="4800600" y="6172201"/>
            <a:ext cx="34290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a:defRPr/>
            </a:pPr>
            <a:r>
              <a:rPr lang="en-US" sz="1400" dirty="0">
                <a:latin typeface="Tahoma" pitchFamily="34" charset="0"/>
                <a:ea typeface="Tahoma" pitchFamily="34" charset="0"/>
                <a:cs typeface="Tahoma" pitchFamily="34" charset="0"/>
              </a:rPr>
              <a:t>Youth Alive  – </a:t>
            </a:r>
            <a:r>
              <a:rPr lang="en-US" sz="1200" dirty="0">
                <a:latin typeface="Tahoma" pitchFamily="34" charset="0"/>
                <a:ea typeface="Tahoma" pitchFamily="34" charset="0"/>
                <a:cs typeface="Tahoma" pitchFamily="34" charset="0"/>
              </a:rPr>
              <a:t>Reducing </a:t>
            </a:r>
            <a:r>
              <a:rPr lang="en-US" sz="1200" i="1" dirty="0">
                <a:latin typeface="Tahoma" pitchFamily="34" charset="0"/>
                <a:ea typeface="Tahoma" pitchFamily="34" charset="0"/>
                <a:cs typeface="Tahoma" pitchFamily="34" charset="0"/>
              </a:rPr>
              <a:t>at risk</a:t>
            </a:r>
            <a:r>
              <a:rPr lang="en-US" sz="1200" dirty="0">
                <a:latin typeface="Tahoma" pitchFamily="34" charset="0"/>
                <a:ea typeface="Tahoma" pitchFamily="34" charset="0"/>
                <a:cs typeface="Tahoma" pitchFamily="34" charset="0"/>
              </a:rPr>
              <a:t> Behaviors</a:t>
            </a:r>
          </a:p>
        </p:txBody>
      </p:sp>
      <p:sp>
        <p:nvSpPr>
          <p:cNvPr id="430085" name="Rectangle 5"/>
          <p:cNvSpPr>
            <a:spLocks noChangeArrowheads="1"/>
          </p:cNvSpPr>
          <p:nvPr/>
        </p:nvSpPr>
        <p:spPr bwMode="auto">
          <a:xfrm>
            <a:off x="8077200" y="6172201"/>
            <a:ext cx="631659"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fld id="{6608E2CF-8BE6-494B-BFF4-CF4BC15F1D69}" type="slidenum">
              <a:rPr lang="en-US" sz="1400">
                <a:latin typeface="Tahoma" pitchFamily="34" charset="0"/>
                <a:ea typeface="Tahoma" pitchFamily="34" charset="0"/>
                <a:cs typeface="Tahoma" pitchFamily="34" charset="0"/>
              </a:rPr>
              <a:pPr algn="r">
                <a:defRPr/>
              </a:pPr>
              <a:t>138</a:t>
            </a:fld>
            <a:endParaRPr lang="en-US" sz="1400" dirty="0">
              <a:latin typeface="Tahoma" pitchFamily="34" charset="0"/>
              <a:ea typeface="Tahoma" pitchFamily="34" charset="0"/>
              <a:cs typeface="Tahoma" pitchFamily="34" charset="0"/>
            </a:endParaRPr>
          </a:p>
        </p:txBody>
      </p:sp>
      <p:grpSp>
        <p:nvGrpSpPr>
          <p:cNvPr id="121862" name="Group 6"/>
          <p:cNvGrpSpPr>
            <a:grpSpLocks/>
          </p:cNvGrpSpPr>
          <p:nvPr/>
        </p:nvGrpSpPr>
        <p:grpSpPr bwMode="auto">
          <a:xfrm>
            <a:off x="1" y="228600"/>
            <a:ext cx="9144000" cy="5867400"/>
            <a:chOff x="0" y="336"/>
            <a:chExt cx="5760" cy="3696"/>
          </a:xfrm>
        </p:grpSpPr>
        <p:sp>
          <p:nvSpPr>
            <p:cNvPr id="121863" name="Rectangle 7"/>
            <p:cNvSpPr>
              <a:spLocks noChangeArrowheads="1"/>
            </p:cNvSpPr>
            <p:nvPr/>
          </p:nvSpPr>
          <p:spPr bwMode="auto">
            <a:xfrm>
              <a:off x="0" y="432"/>
              <a:ext cx="5760" cy="3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4" name="Rectangle 8"/>
            <p:cNvSpPr>
              <a:spLocks noChangeArrowheads="1"/>
            </p:cNvSpPr>
            <p:nvPr/>
          </p:nvSpPr>
          <p:spPr bwMode="auto">
            <a:xfrm>
              <a:off x="4752" y="3136"/>
              <a:ext cx="816" cy="143"/>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5" name="Rectangle 9"/>
            <p:cNvSpPr>
              <a:spLocks noChangeArrowheads="1"/>
            </p:cNvSpPr>
            <p:nvPr/>
          </p:nvSpPr>
          <p:spPr bwMode="auto">
            <a:xfrm>
              <a:off x="4176" y="3136"/>
              <a:ext cx="676" cy="143"/>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6" name="Rectangle 10"/>
            <p:cNvSpPr>
              <a:spLocks noChangeArrowheads="1"/>
            </p:cNvSpPr>
            <p:nvPr/>
          </p:nvSpPr>
          <p:spPr bwMode="auto">
            <a:xfrm>
              <a:off x="4286" y="3166"/>
              <a:ext cx="24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3615</a:t>
              </a:r>
              <a:endParaRPr lang="en-US" sz="4400">
                <a:latin typeface="AmerType Md BT" pitchFamily="18" charset="0"/>
              </a:endParaRPr>
            </a:p>
          </p:txBody>
        </p:sp>
        <p:sp>
          <p:nvSpPr>
            <p:cNvPr id="121867" name="Rectangle 11"/>
            <p:cNvSpPr>
              <a:spLocks noChangeArrowheads="1"/>
            </p:cNvSpPr>
            <p:nvPr/>
          </p:nvSpPr>
          <p:spPr bwMode="auto">
            <a:xfrm>
              <a:off x="4282" y="3163"/>
              <a:ext cx="24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3615</a:t>
              </a:r>
              <a:endParaRPr lang="en-US" sz="4400">
                <a:latin typeface="AmerType Md BT" pitchFamily="18" charset="0"/>
              </a:endParaRPr>
            </a:p>
          </p:txBody>
        </p:sp>
        <p:sp>
          <p:nvSpPr>
            <p:cNvPr id="121868" name="Rectangle 12"/>
            <p:cNvSpPr>
              <a:spLocks noChangeArrowheads="1"/>
            </p:cNvSpPr>
            <p:nvPr/>
          </p:nvSpPr>
          <p:spPr bwMode="auto">
            <a:xfrm>
              <a:off x="3264" y="3136"/>
              <a:ext cx="920" cy="143"/>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9" name="Rectangle 13"/>
            <p:cNvSpPr>
              <a:spLocks noChangeArrowheads="1"/>
            </p:cNvSpPr>
            <p:nvPr/>
          </p:nvSpPr>
          <p:spPr bwMode="auto">
            <a:xfrm>
              <a:off x="3350" y="3166"/>
              <a:ext cx="72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Jonathan Shell</a:t>
              </a:r>
              <a:endParaRPr lang="en-US" sz="4400">
                <a:latin typeface="AmerType Md BT" pitchFamily="18" charset="0"/>
              </a:endParaRPr>
            </a:p>
          </p:txBody>
        </p:sp>
        <p:sp>
          <p:nvSpPr>
            <p:cNvPr id="121870" name="Rectangle 14"/>
            <p:cNvSpPr>
              <a:spLocks noChangeArrowheads="1"/>
            </p:cNvSpPr>
            <p:nvPr/>
          </p:nvSpPr>
          <p:spPr bwMode="auto">
            <a:xfrm>
              <a:off x="3346" y="3163"/>
              <a:ext cx="72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Jonathan Shell</a:t>
              </a:r>
              <a:endParaRPr lang="en-US" sz="4400">
                <a:latin typeface="AmerType Md BT" pitchFamily="18" charset="0"/>
              </a:endParaRPr>
            </a:p>
          </p:txBody>
        </p:sp>
        <p:sp>
          <p:nvSpPr>
            <p:cNvPr id="121871" name="Rectangle 15"/>
            <p:cNvSpPr>
              <a:spLocks noChangeArrowheads="1"/>
            </p:cNvSpPr>
            <p:nvPr/>
          </p:nvSpPr>
          <p:spPr bwMode="auto">
            <a:xfrm>
              <a:off x="2448" y="3136"/>
              <a:ext cx="862" cy="143"/>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72" name="Rectangle 16"/>
            <p:cNvSpPr>
              <a:spLocks noChangeArrowheads="1"/>
            </p:cNvSpPr>
            <p:nvPr/>
          </p:nvSpPr>
          <p:spPr bwMode="auto">
            <a:xfrm>
              <a:off x="2510" y="3166"/>
              <a:ext cx="19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TBA</a:t>
              </a:r>
              <a:endParaRPr lang="en-US" sz="4400">
                <a:latin typeface="AmerType Md BT" pitchFamily="18" charset="0"/>
              </a:endParaRPr>
            </a:p>
          </p:txBody>
        </p:sp>
        <p:sp>
          <p:nvSpPr>
            <p:cNvPr id="121873" name="Rectangle 17"/>
            <p:cNvSpPr>
              <a:spLocks noChangeArrowheads="1"/>
            </p:cNvSpPr>
            <p:nvPr/>
          </p:nvSpPr>
          <p:spPr bwMode="auto">
            <a:xfrm>
              <a:off x="2506" y="3163"/>
              <a:ext cx="19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TBA</a:t>
              </a:r>
              <a:endParaRPr lang="en-US" sz="4400">
                <a:latin typeface="AmerType Md BT" pitchFamily="18" charset="0"/>
              </a:endParaRPr>
            </a:p>
          </p:txBody>
        </p:sp>
        <p:sp>
          <p:nvSpPr>
            <p:cNvPr id="121874" name="Rectangle 18"/>
            <p:cNvSpPr>
              <a:spLocks noChangeArrowheads="1"/>
            </p:cNvSpPr>
            <p:nvPr/>
          </p:nvSpPr>
          <p:spPr bwMode="auto">
            <a:xfrm>
              <a:off x="864" y="3136"/>
              <a:ext cx="1606" cy="143"/>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75" name="Rectangle 19"/>
            <p:cNvSpPr>
              <a:spLocks noChangeArrowheads="1"/>
            </p:cNvSpPr>
            <p:nvPr/>
          </p:nvSpPr>
          <p:spPr bwMode="auto">
            <a:xfrm>
              <a:off x="1070" y="3166"/>
              <a:ext cx="78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Evening Activity</a:t>
              </a:r>
              <a:endParaRPr lang="en-US" sz="4400">
                <a:latin typeface="AmerType Md BT" pitchFamily="18" charset="0"/>
              </a:endParaRPr>
            </a:p>
          </p:txBody>
        </p:sp>
        <p:sp>
          <p:nvSpPr>
            <p:cNvPr id="121876" name="Rectangle 20"/>
            <p:cNvSpPr>
              <a:spLocks noChangeArrowheads="1"/>
            </p:cNvSpPr>
            <p:nvPr/>
          </p:nvSpPr>
          <p:spPr bwMode="auto">
            <a:xfrm>
              <a:off x="1066" y="3163"/>
              <a:ext cx="78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Evening Activity</a:t>
              </a:r>
              <a:endParaRPr lang="en-US" sz="4400">
                <a:latin typeface="AmerType Md BT" pitchFamily="18" charset="0"/>
              </a:endParaRPr>
            </a:p>
          </p:txBody>
        </p:sp>
        <p:sp>
          <p:nvSpPr>
            <p:cNvPr id="121877" name="Rectangle 21"/>
            <p:cNvSpPr>
              <a:spLocks noChangeArrowheads="1"/>
            </p:cNvSpPr>
            <p:nvPr/>
          </p:nvSpPr>
          <p:spPr bwMode="auto">
            <a:xfrm>
              <a:off x="192" y="3153"/>
              <a:ext cx="760" cy="143"/>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78" name="Rectangle 22"/>
            <p:cNvSpPr>
              <a:spLocks noChangeArrowheads="1"/>
            </p:cNvSpPr>
            <p:nvPr/>
          </p:nvSpPr>
          <p:spPr bwMode="auto">
            <a:xfrm>
              <a:off x="278" y="3183"/>
              <a:ext cx="2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7:00p</a:t>
              </a:r>
              <a:endParaRPr lang="en-US" sz="4400">
                <a:latin typeface="AmerType Md BT" pitchFamily="18" charset="0"/>
              </a:endParaRPr>
            </a:p>
          </p:txBody>
        </p:sp>
        <p:sp>
          <p:nvSpPr>
            <p:cNvPr id="121879" name="Rectangle 23"/>
            <p:cNvSpPr>
              <a:spLocks noChangeArrowheads="1"/>
            </p:cNvSpPr>
            <p:nvPr/>
          </p:nvSpPr>
          <p:spPr bwMode="auto">
            <a:xfrm>
              <a:off x="274" y="3179"/>
              <a:ext cx="2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7:00p</a:t>
              </a:r>
              <a:endParaRPr lang="en-US" sz="4400">
                <a:latin typeface="AmerType Md BT" pitchFamily="18" charset="0"/>
              </a:endParaRPr>
            </a:p>
          </p:txBody>
        </p:sp>
        <p:sp>
          <p:nvSpPr>
            <p:cNvPr id="121880" name="Rectangle 24"/>
            <p:cNvSpPr>
              <a:spLocks noChangeArrowheads="1"/>
            </p:cNvSpPr>
            <p:nvPr/>
          </p:nvSpPr>
          <p:spPr bwMode="auto">
            <a:xfrm>
              <a:off x="508" y="3183"/>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a:t>
              </a:r>
              <a:endParaRPr lang="en-US" sz="4400">
                <a:latin typeface="AmerType Md BT" pitchFamily="18" charset="0"/>
              </a:endParaRPr>
            </a:p>
          </p:txBody>
        </p:sp>
        <p:sp>
          <p:nvSpPr>
            <p:cNvPr id="121881" name="Rectangle 25"/>
            <p:cNvSpPr>
              <a:spLocks noChangeArrowheads="1"/>
            </p:cNvSpPr>
            <p:nvPr/>
          </p:nvSpPr>
          <p:spPr bwMode="auto">
            <a:xfrm>
              <a:off x="504" y="3179"/>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a:t>
              </a:r>
              <a:endParaRPr lang="en-US" sz="4400">
                <a:latin typeface="AmerType Md BT" pitchFamily="18" charset="0"/>
              </a:endParaRPr>
            </a:p>
          </p:txBody>
        </p:sp>
        <p:sp>
          <p:nvSpPr>
            <p:cNvPr id="121882" name="Rectangle 26"/>
            <p:cNvSpPr>
              <a:spLocks noChangeArrowheads="1"/>
            </p:cNvSpPr>
            <p:nvPr/>
          </p:nvSpPr>
          <p:spPr bwMode="auto">
            <a:xfrm>
              <a:off x="540" y="3183"/>
              <a:ext cx="2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9:00p</a:t>
              </a:r>
              <a:endParaRPr lang="en-US" sz="4400">
                <a:latin typeface="AmerType Md BT" pitchFamily="18" charset="0"/>
              </a:endParaRPr>
            </a:p>
          </p:txBody>
        </p:sp>
        <p:sp>
          <p:nvSpPr>
            <p:cNvPr id="121883" name="Rectangle 27"/>
            <p:cNvSpPr>
              <a:spLocks noChangeArrowheads="1"/>
            </p:cNvSpPr>
            <p:nvPr/>
          </p:nvSpPr>
          <p:spPr bwMode="auto">
            <a:xfrm>
              <a:off x="536" y="3179"/>
              <a:ext cx="2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9:00p</a:t>
              </a:r>
              <a:endParaRPr lang="en-US" sz="4400">
                <a:latin typeface="AmerType Md BT" pitchFamily="18" charset="0"/>
              </a:endParaRPr>
            </a:p>
          </p:txBody>
        </p:sp>
        <p:sp>
          <p:nvSpPr>
            <p:cNvPr id="121884" name="Rectangle 28"/>
            <p:cNvSpPr>
              <a:spLocks noChangeArrowheads="1"/>
            </p:cNvSpPr>
            <p:nvPr/>
          </p:nvSpPr>
          <p:spPr bwMode="auto">
            <a:xfrm>
              <a:off x="4176" y="1816"/>
              <a:ext cx="706" cy="223"/>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85" name="Rectangle 29"/>
            <p:cNvSpPr>
              <a:spLocks noChangeArrowheads="1"/>
            </p:cNvSpPr>
            <p:nvPr/>
          </p:nvSpPr>
          <p:spPr bwMode="auto">
            <a:xfrm>
              <a:off x="4334" y="1846"/>
              <a:ext cx="27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3580 </a:t>
              </a:r>
              <a:endParaRPr lang="en-US" sz="4400">
                <a:latin typeface="AmerType Md BT" pitchFamily="18" charset="0"/>
              </a:endParaRPr>
            </a:p>
          </p:txBody>
        </p:sp>
        <p:sp>
          <p:nvSpPr>
            <p:cNvPr id="121886" name="Rectangle 30"/>
            <p:cNvSpPr>
              <a:spLocks noChangeArrowheads="1"/>
            </p:cNvSpPr>
            <p:nvPr/>
          </p:nvSpPr>
          <p:spPr bwMode="auto">
            <a:xfrm>
              <a:off x="4330" y="1843"/>
              <a:ext cx="27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3580 </a:t>
              </a:r>
              <a:endParaRPr lang="en-US" sz="4400">
                <a:latin typeface="AmerType Md BT" pitchFamily="18" charset="0"/>
              </a:endParaRPr>
            </a:p>
          </p:txBody>
        </p:sp>
        <p:sp>
          <p:nvSpPr>
            <p:cNvPr id="121887" name="Rectangle 31"/>
            <p:cNvSpPr>
              <a:spLocks noChangeArrowheads="1"/>
            </p:cNvSpPr>
            <p:nvPr/>
          </p:nvSpPr>
          <p:spPr bwMode="auto">
            <a:xfrm>
              <a:off x="3312" y="1816"/>
              <a:ext cx="926" cy="223"/>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88" name="Rectangle 32"/>
            <p:cNvSpPr>
              <a:spLocks noChangeArrowheads="1"/>
            </p:cNvSpPr>
            <p:nvPr/>
          </p:nvSpPr>
          <p:spPr bwMode="auto">
            <a:xfrm>
              <a:off x="3374" y="1846"/>
              <a:ext cx="22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Albi </a:t>
              </a:r>
              <a:endParaRPr lang="en-US" sz="4400">
                <a:latin typeface="AmerType Md BT" pitchFamily="18" charset="0"/>
              </a:endParaRPr>
            </a:p>
          </p:txBody>
        </p:sp>
        <p:sp>
          <p:nvSpPr>
            <p:cNvPr id="121889" name="Rectangle 33"/>
            <p:cNvSpPr>
              <a:spLocks noChangeArrowheads="1"/>
            </p:cNvSpPr>
            <p:nvPr/>
          </p:nvSpPr>
          <p:spPr bwMode="auto">
            <a:xfrm>
              <a:off x="3370" y="1843"/>
              <a:ext cx="22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Albi </a:t>
              </a:r>
              <a:endParaRPr lang="en-US" sz="4400">
                <a:latin typeface="AmerType Md BT" pitchFamily="18" charset="0"/>
              </a:endParaRPr>
            </a:p>
          </p:txBody>
        </p:sp>
        <p:sp>
          <p:nvSpPr>
            <p:cNvPr id="121890" name="Rectangle 34"/>
            <p:cNvSpPr>
              <a:spLocks noChangeArrowheads="1"/>
            </p:cNvSpPr>
            <p:nvPr/>
          </p:nvSpPr>
          <p:spPr bwMode="auto">
            <a:xfrm>
              <a:off x="3574" y="1846"/>
              <a:ext cx="22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Pena</a:t>
              </a:r>
              <a:endParaRPr lang="en-US" sz="4400">
                <a:latin typeface="AmerType Md BT" pitchFamily="18" charset="0"/>
              </a:endParaRPr>
            </a:p>
          </p:txBody>
        </p:sp>
        <p:sp>
          <p:nvSpPr>
            <p:cNvPr id="121891" name="Rectangle 35"/>
            <p:cNvSpPr>
              <a:spLocks noChangeArrowheads="1"/>
            </p:cNvSpPr>
            <p:nvPr/>
          </p:nvSpPr>
          <p:spPr bwMode="auto">
            <a:xfrm>
              <a:off x="3570" y="1843"/>
              <a:ext cx="22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Pena</a:t>
              </a:r>
              <a:endParaRPr lang="en-US" sz="4400">
                <a:latin typeface="AmerType Md BT" pitchFamily="18" charset="0"/>
              </a:endParaRPr>
            </a:p>
          </p:txBody>
        </p:sp>
        <p:sp>
          <p:nvSpPr>
            <p:cNvPr id="121892" name="Rectangle 36"/>
            <p:cNvSpPr>
              <a:spLocks noChangeArrowheads="1"/>
            </p:cNvSpPr>
            <p:nvPr/>
          </p:nvSpPr>
          <p:spPr bwMode="auto">
            <a:xfrm>
              <a:off x="2448" y="1816"/>
              <a:ext cx="926" cy="223"/>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93" name="Rectangle 37"/>
            <p:cNvSpPr>
              <a:spLocks noChangeArrowheads="1"/>
            </p:cNvSpPr>
            <p:nvPr/>
          </p:nvSpPr>
          <p:spPr bwMode="auto">
            <a:xfrm>
              <a:off x="2510" y="1846"/>
              <a:ext cx="60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Wolverine A </a:t>
              </a:r>
              <a:endParaRPr lang="en-US" sz="4400">
                <a:latin typeface="AmerType Md BT" pitchFamily="18" charset="0"/>
              </a:endParaRPr>
            </a:p>
          </p:txBody>
        </p:sp>
        <p:sp>
          <p:nvSpPr>
            <p:cNvPr id="121894" name="Rectangle 38"/>
            <p:cNvSpPr>
              <a:spLocks noChangeArrowheads="1"/>
            </p:cNvSpPr>
            <p:nvPr/>
          </p:nvSpPr>
          <p:spPr bwMode="auto">
            <a:xfrm>
              <a:off x="2506" y="1843"/>
              <a:ext cx="60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Wolverine A </a:t>
              </a:r>
              <a:endParaRPr lang="en-US" sz="4400">
                <a:latin typeface="AmerType Md BT" pitchFamily="18" charset="0"/>
              </a:endParaRPr>
            </a:p>
          </p:txBody>
        </p:sp>
        <p:sp>
          <p:nvSpPr>
            <p:cNvPr id="121895" name="Rectangle 39"/>
            <p:cNvSpPr>
              <a:spLocks noChangeArrowheads="1"/>
            </p:cNvSpPr>
            <p:nvPr/>
          </p:nvSpPr>
          <p:spPr bwMode="auto">
            <a:xfrm>
              <a:off x="912" y="1796"/>
              <a:ext cx="1534" cy="238"/>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96" name="Rectangle 40"/>
            <p:cNvSpPr>
              <a:spLocks noChangeArrowheads="1"/>
            </p:cNvSpPr>
            <p:nvPr/>
          </p:nvSpPr>
          <p:spPr bwMode="auto">
            <a:xfrm>
              <a:off x="1046" y="1826"/>
              <a:ext cx="105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Get Acquainted Lunch</a:t>
              </a:r>
              <a:endParaRPr lang="en-US" sz="4400">
                <a:latin typeface="AmerType Md BT" pitchFamily="18" charset="0"/>
              </a:endParaRPr>
            </a:p>
          </p:txBody>
        </p:sp>
        <p:sp>
          <p:nvSpPr>
            <p:cNvPr id="121897" name="Rectangle 41"/>
            <p:cNvSpPr>
              <a:spLocks noChangeArrowheads="1"/>
            </p:cNvSpPr>
            <p:nvPr/>
          </p:nvSpPr>
          <p:spPr bwMode="auto">
            <a:xfrm>
              <a:off x="1042" y="1823"/>
              <a:ext cx="105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Get Acquainted Lunch</a:t>
              </a:r>
              <a:endParaRPr lang="en-US" sz="4400">
                <a:latin typeface="AmerType Md BT" pitchFamily="18" charset="0"/>
              </a:endParaRPr>
            </a:p>
          </p:txBody>
        </p:sp>
        <p:sp>
          <p:nvSpPr>
            <p:cNvPr id="121898" name="Rectangle 42"/>
            <p:cNvSpPr>
              <a:spLocks noChangeArrowheads="1"/>
            </p:cNvSpPr>
            <p:nvPr/>
          </p:nvSpPr>
          <p:spPr bwMode="auto">
            <a:xfrm>
              <a:off x="1046" y="1921"/>
              <a:ext cx="79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Support Services</a:t>
              </a:r>
              <a:endParaRPr lang="en-US" sz="4400">
                <a:latin typeface="AmerType Md BT" pitchFamily="18" charset="0"/>
              </a:endParaRPr>
            </a:p>
          </p:txBody>
        </p:sp>
        <p:sp>
          <p:nvSpPr>
            <p:cNvPr id="121899" name="Rectangle 43"/>
            <p:cNvSpPr>
              <a:spLocks noChangeArrowheads="1"/>
            </p:cNvSpPr>
            <p:nvPr/>
          </p:nvSpPr>
          <p:spPr bwMode="auto">
            <a:xfrm>
              <a:off x="1042" y="1918"/>
              <a:ext cx="79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Support Services</a:t>
              </a:r>
              <a:endParaRPr lang="en-US" sz="4400">
                <a:latin typeface="AmerType Md BT" pitchFamily="18" charset="0"/>
              </a:endParaRPr>
            </a:p>
          </p:txBody>
        </p:sp>
        <p:sp>
          <p:nvSpPr>
            <p:cNvPr id="121900" name="Rectangle 44"/>
            <p:cNvSpPr>
              <a:spLocks noChangeArrowheads="1"/>
            </p:cNvSpPr>
            <p:nvPr/>
          </p:nvSpPr>
          <p:spPr bwMode="auto">
            <a:xfrm>
              <a:off x="192" y="1816"/>
              <a:ext cx="726" cy="223"/>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901" name="Rectangle 45"/>
            <p:cNvSpPr>
              <a:spLocks noChangeArrowheads="1"/>
            </p:cNvSpPr>
            <p:nvPr/>
          </p:nvSpPr>
          <p:spPr bwMode="auto">
            <a:xfrm>
              <a:off x="254" y="1846"/>
              <a:ext cx="33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11:30a</a:t>
              </a:r>
              <a:endParaRPr lang="en-US" sz="4400">
                <a:latin typeface="AmerType Md BT" pitchFamily="18" charset="0"/>
              </a:endParaRPr>
            </a:p>
          </p:txBody>
        </p:sp>
        <p:sp>
          <p:nvSpPr>
            <p:cNvPr id="121902" name="Rectangle 46"/>
            <p:cNvSpPr>
              <a:spLocks noChangeArrowheads="1"/>
            </p:cNvSpPr>
            <p:nvPr/>
          </p:nvSpPr>
          <p:spPr bwMode="auto">
            <a:xfrm>
              <a:off x="250" y="1843"/>
              <a:ext cx="33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11:30a</a:t>
              </a:r>
              <a:endParaRPr lang="en-US" sz="4400">
                <a:latin typeface="AmerType Md BT" pitchFamily="18" charset="0"/>
              </a:endParaRPr>
            </a:p>
          </p:txBody>
        </p:sp>
        <p:sp>
          <p:nvSpPr>
            <p:cNvPr id="121903" name="Rectangle 47"/>
            <p:cNvSpPr>
              <a:spLocks noChangeArrowheads="1"/>
            </p:cNvSpPr>
            <p:nvPr/>
          </p:nvSpPr>
          <p:spPr bwMode="auto">
            <a:xfrm>
              <a:off x="526" y="1846"/>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a:t>
              </a:r>
              <a:endParaRPr lang="en-US" sz="4400">
                <a:latin typeface="AmerType Md BT" pitchFamily="18" charset="0"/>
              </a:endParaRPr>
            </a:p>
          </p:txBody>
        </p:sp>
        <p:sp>
          <p:nvSpPr>
            <p:cNvPr id="121904" name="Rectangle 48"/>
            <p:cNvSpPr>
              <a:spLocks noChangeArrowheads="1"/>
            </p:cNvSpPr>
            <p:nvPr/>
          </p:nvSpPr>
          <p:spPr bwMode="auto">
            <a:xfrm>
              <a:off x="522" y="1843"/>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a:t>
              </a:r>
              <a:endParaRPr lang="en-US" sz="4400">
                <a:latin typeface="AmerType Md BT" pitchFamily="18" charset="0"/>
              </a:endParaRPr>
            </a:p>
          </p:txBody>
        </p:sp>
        <p:sp>
          <p:nvSpPr>
            <p:cNvPr id="121905" name="Rectangle 49"/>
            <p:cNvSpPr>
              <a:spLocks noChangeArrowheads="1"/>
            </p:cNvSpPr>
            <p:nvPr/>
          </p:nvSpPr>
          <p:spPr bwMode="auto">
            <a:xfrm>
              <a:off x="558" y="1846"/>
              <a:ext cx="2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1:00p</a:t>
              </a:r>
              <a:endParaRPr lang="en-US" sz="4400">
                <a:latin typeface="AmerType Md BT" pitchFamily="18" charset="0"/>
              </a:endParaRPr>
            </a:p>
          </p:txBody>
        </p:sp>
        <p:sp>
          <p:nvSpPr>
            <p:cNvPr id="121906" name="Rectangle 50"/>
            <p:cNvSpPr>
              <a:spLocks noChangeArrowheads="1"/>
            </p:cNvSpPr>
            <p:nvPr/>
          </p:nvSpPr>
          <p:spPr bwMode="auto">
            <a:xfrm>
              <a:off x="554" y="1843"/>
              <a:ext cx="2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1:00p</a:t>
              </a:r>
              <a:endParaRPr lang="en-US" sz="4400">
                <a:latin typeface="AmerType Md BT" pitchFamily="18" charset="0"/>
              </a:endParaRPr>
            </a:p>
          </p:txBody>
        </p:sp>
        <p:sp>
          <p:nvSpPr>
            <p:cNvPr id="121907" name="Rectangle 51"/>
            <p:cNvSpPr>
              <a:spLocks noChangeArrowheads="1"/>
            </p:cNvSpPr>
            <p:nvPr/>
          </p:nvSpPr>
          <p:spPr bwMode="auto">
            <a:xfrm>
              <a:off x="4800" y="1816"/>
              <a:ext cx="768" cy="24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908" name="Rectangle 52"/>
            <p:cNvSpPr>
              <a:spLocks noChangeArrowheads="1"/>
            </p:cNvSpPr>
            <p:nvPr/>
          </p:nvSpPr>
          <p:spPr bwMode="auto">
            <a:xfrm>
              <a:off x="4800" y="656"/>
              <a:ext cx="776" cy="768"/>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909" name="Rectangle 53"/>
            <p:cNvSpPr>
              <a:spLocks noChangeArrowheads="1"/>
            </p:cNvSpPr>
            <p:nvPr/>
          </p:nvSpPr>
          <p:spPr bwMode="auto">
            <a:xfrm>
              <a:off x="4176" y="656"/>
              <a:ext cx="636" cy="743"/>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910" name="Rectangle 54"/>
            <p:cNvSpPr>
              <a:spLocks noChangeArrowheads="1"/>
            </p:cNvSpPr>
            <p:nvPr/>
          </p:nvSpPr>
          <p:spPr bwMode="auto">
            <a:xfrm>
              <a:off x="4238" y="686"/>
              <a:ext cx="24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6241</a:t>
              </a:r>
              <a:endParaRPr lang="en-US" sz="4400">
                <a:latin typeface="AmerType Md BT" pitchFamily="18" charset="0"/>
              </a:endParaRPr>
            </a:p>
          </p:txBody>
        </p:sp>
        <p:sp>
          <p:nvSpPr>
            <p:cNvPr id="121911" name="Rectangle 55"/>
            <p:cNvSpPr>
              <a:spLocks noChangeArrowheads="1"/>
            </p:cNvSpPr>
            <p:nvPr/>
          </p:nvSpPr>
          <p:spPr bwMode="auto">
            <a:xfrm>
              <a:off x="4234" y="683"/>
              <a:ext cx="24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6241</a:t>
              </a:r>
              <a:endParaRPr lang="en-US" sz="4400">
                <a:latin typeface="AmerType Md BT" pitchFamily="18" charset="0"/>
              </a:endParaRPr>
            </a:p>
          </p:txBody>
        </p:sp>
        <p:sp>
          <p:nvSpPr>
            <p:cNvPr id="121912" name="Rectangle 56"/>
            <p:cNvSpPr>
              <a:spLocks noChangeArrowheads="1"/>
            </p:cNvSpPr>
            <p:nvPr/>
          </p:nvSpPr>
          <p:spPr bwMode="auto">
            <a:xfrm>
              <a:off x="3264" y="656"/>
              <a:ext cx="916" cy="743"/>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913" name="Rectangle 57"/>
            <p:cNvSpPr>
              <a:spLocks noChangeArrowheads="1"/>
            </p:cNvSpPr>
            <p:nvPr/>
          </p:nvSpPr>
          <p:spPr bwMode="auto">
            <a:xfrm>
              <a:off x="3326" y="686"/>
              <a:ext cx="68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Tami Martinez</a:t>
              </a:r>
              <a:endParaRPr lang="en-US" sz="4400">
                <a:latin typeface="AmerType Md BT" pitchFamily="18" charset="0"/>
              </a:endParaRPr>
            </a:p>
          </p:txBody>
        </p:sp>
        <p:sp>
          <p:nvSpPr>
            <p:cNvPr id="121914" name="Rectangle 58"/>
            <p:cNvSpPr>
              <a:spLocks noChangeArrowheads="1"/>
            </p:cNvSpPr>
            <p:nvPr/>
          </p:nvSpPr>
          <p:spPr bwMode="auto">
            <a:xfrm>
              <a:off x="3322" y="683"/>
              <a:ext cx="68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Tami Martinez</a:t>
              </a:r>
              <a:endParaRPr lang="en-US" sz="4400">
                <a:latin typeface="AmerType Md BT" pitchFamily="18" charset="0"/>
              </a:endParaRPr>
            </a:p>
          </p:txBody>
        </p:sp>
        <p:sp>
          <p:nvSpPr>
            <p:cNvPr id="121915" name="Rectangle 59"/>
            <p:cNvSpPr>
              <a:spLocks noChangeArrowheads="1"/>
            </p:cNvSpPr>
            <p:nvPr/>
          </p:nvSpPr>
          <p:spPr bwMode="auto">
            <a:xfrm>
              <a:off x="2448" y="656"/>
              <a:ext cx="816" cy="743"/>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916" name="Rectangle 60"/>
            <p:cNvSpPr>
              <a:spLocks noChangeArrowheads="1"/>
            </p:cNvSpPr>
            <p:nvPr/>
          </p:nvSpPr>
          <p:spPr bwMode="auto">
            <a:xfrm>
              <a:off x="2798" y="686"/>
              <a:ext cx="10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  </a:t>
              </a:r>
              <a:endParaRPr lang="en-US" sz="4400">
                <a:latin typeface="AmerType Md BT" pitchFamily="18" charset="0"/>
              </a:endParaRPr>
            </a:p>
          </p:txBody>
        </p:sp>
        <p:sp>
          <p:nvSpPr>
            <p:cNvPr id="121917" name="Rectangle 61"/>
            <p:cNvSpPr>
              <a:spLocks noChangeArrowheads="1"/>
            </p:cNvSpPr>
            <p:nvPr/>
          </p:nvSpPr>
          <p:spPr bwMode="auto">
            <a:xfrm>
              <a:off x="2794" y="683"/>
              <a:ext cx="10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  </a:t>
              </a:r>
              <a:endParaRPr lang="en-US" sz="4400">
                <a:latin typeface="AmerType Md BT" pitchFamily="18" charset="0"/>
              </a:endParaRPr>
            </a:p>
          </p:txBody>
        </p:sp>
        <p:sp>
          <p:nvSpPr>
            <p:cNvPr id="121918" name="Rectangle 62"/>
            <p:cNvSpPr>
              <a:spLocks noChangeArrowheads="1"/>
            </p:cNvSpPr>
            <p:nvPr/>
          </p:nvSpPr>
          <p:spPr bwMode="auto">
            <a:xfrm>
              <a:off x="912" y="649"/>
              <a:ext cx="1560" cy="769"/>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919" name="Rectangle 63"/>
            <p:cNvSpPr>
              <a:spLocks noChangeArrowheads="1"/>
            </p:cNvSpPr>
            <p:nvPr/>
          </p:nvSpPr>
          <p:spPr bwMode="auto">
            <a:xfrm>
              <a:off x="972" y="679"/>
              <a:ext cx="88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C0C0C0"/>
                  </a:solidFill>
                  <a:latin typeface="AmerType Md BT" pitchFamily="18" charset="0"/>
                </a:rPr>
                <a:t>Materials Distribution</a:t>
              </a:r>
              <a:endParaRPr lang="en-US" sz="4400">
                <a:latin typeface="AmerType Md BT" pitchFamily="18" charset="0"/>
              </a:endParaRPr>
            </a:p>
          </p:txBody>
        </p:sp>
        <p:sp>
          <p:nvSpPr>
            <p:cNvPr id="121920" name="Rectangle 64"/>
            <p:cNvSpPr>
              <a:spLocks noChangeArrowheads="1"/>
            </p:cNvSpPr>
            <p:nvPr/>
          </p:nvSpPr>
          <p:spPr bwMode="auto">
            <a:xfrm>
              <a:off x="970" y="678"/>
              <a:ext cx="88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FF0000"/>
                  </a:solidFill>
                  <a:latin typeface="AmerType Md BT" pitchFamily="18" charset="0"/>
                </a:rPr>
                <a:t>Materials Distribution</a:t>
              </a:r>
              <a:endParaRPr lang="en-US" sz="4400">
                <a:latin typeface="AmerType Md BT" pitchFamily="18" charset="0"/>
              </a:endParaRPr>
            </a:p>
          </p:txBody>
        </p:sp>
        <p:sp>
          <p:nvSpPr>
            <p:cNvPr id="121921" name="Rectangle 65"/>
            <p:cNvSpPr>
              <a:spLocks noChangeArrowheads="1"/>
            </p:cNvSpPr>
            <p:nvPr/>
          </p:nvSpPr>
          <p:spPr bwMode="auto">
            <a:xfrm>
              <a:off x="972" y="759"/>
              <a:ext cx="4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C0C0C0"/>
                  </a:solidFill>
                  <a:latin typeface="AmerType Md BT" pitchFamily="18" charset="0"/>
                </a:rPr>
                <a:t>–</a:t>
              </a:r>
              <a:endParaRPr lang="en-US" sz="4400">
                <a:latin typeface="AmerType Md BT" pitchFamily="18" charset="0"/>
              </a:endParaRPr>
            </a:p>
          </p:txBody>
        </p:sp>
        <p:sp>
          <p:nvSpPr>
            <p:cNvPr id="121922" name="Rectangle 66"/>
            <p:cNvSpPr>
              <a:spLocks noChangeArrowheads="1"/>
            </p:cNvSpPr>
            <p:nvPr/>
          </p:nvSpPr>
          <p:spPr bwMode="auto">
            <a:xfrm>
              <a:off x="970" y="758"/>
              <a:ext cx="4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FF0000"/>
                  </a:solidFill>
                  <a:latin typeface="AmerType Md BT" pitchFamily="18" charset="0"/>
                </a:rPr>
                <a:t>–</a:t>
              </a:r>
              <a:endParaRPr lang="en-US" sz="4400">
                <a:latin typeface="AmerType Md BT" pitchFamily="18" charset="0"/>
              </a:endParaRPr>
            </a:p>
          </p:txBody>
        </p:sp>
        <p:sp>
          <p:nvSpPr>
            <p:cNvPr id="121923" name="Rectangle 67"/>
            <p:cNvSpPr>
              <a:spLocks noChangeArrowheads="1"/>
            </p:cNvSpPr>
            <p:nvPr/>
          </p:nvSpPr>
          <p:spPr bwMode="auto">
            <a:xfrm>
              <a:off x="1012" y="759"/>
              <a:ext cx="72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C0C0C0"/>
                  </a:solidFill>
                  <a:latin typeface="AmerType Md BT" pitchFamily="18" charset="0"/>
                </a:rPr>
                <a:t>Freshman Folders</a:t>
              </a:r>
              <a:endParaRPr lang="en-US" sz="4400">
                <a:latin typeface="AmerType Md BT" pitchFamily="18" charset="0"/>
              </a:endParaRPr>
            </a:p>
          </p:txBody>
        </p:sp>
        <p:sp>
          <p:nvSpPr>
            <p:cNvPr id="121924" name="Rectangle 68"/>
            <p:cNvSpPr>
              <a:spLocks noChangeArrowheads="1"/>
            </p:cNvSpPr>
            <p:nvPr/>
          </p:nvSpPr>
          <p:spPr bwMode="auto">
            <a:xfrm>
              <a:off x="1010" y="758"/>
              <a:ext cx="72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FF0000"/>
                  </a:solidFill>
                  <a:latin typeface="AmerType Md BT" pitchFamily="18" charset="0"/>
                </a:rPr>
                <a:t>Freshman Folders</a:t>
              </a:r>
              <a:endParaRPr lang="en-US" sz="4400">
                <a:latin typeface="AmerType Md BT" pitchFamily="18" charset="0"/>
              </a:endParaRPr>
            </a:p>
          </p:txBody>
        </p:sp>
        <p:sp>
          <p:nvSpPr>
            <p:cNvPr id="121925" name="Rectangle 69"/>
            <p:cNvSpPr>
              <a:spLocks noChangeArrowheads="1"/>
            </p:cNvSpPr>
            <p:nvPr/>
          </p:nvSpPr>
          <p:spPr bwMode="auto">
            <a:xfrm>
              <a:off x="972" y="839"/>
              <a:ext cx="4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C0C0C0"/>
                  </a:solidFill>
                  <a:latin typeface="AmerType Md BT" pitchFamily="18" charset="0"/>
                </a:rPr>
                <a:t>–</a:t>
              </a:r>
              <a:endParaRPr lang="en-US" sz="4400">
                <a:latin typeface="AmerType Md BT" pitchFamily="18" charset="0"/>
              </a:endParaRPr>
            </a:p>
          </p:txBody>
        </p:sp>
        <p:sp>
          <p:nvSpPr>
            <p:cNvPr id="121926" name="Rectangle 70"/>
            <p:cNvSpPr>
              <a:spLocks noChangeArrowheads="1"/>
            </p:cNvSpPr>
            <p:nvPr/>
          </p:nvSpPr>
          <p:spPr bwMode="auto">
            <a:xfrm>
              <a:off x="970" y="838"/>
              <a:ext cx="4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FF0000"/>
                  </a:solidFill>
                  <a:latin typeface="AmerType Md BT" pitchFamily="18" charset="0"/>
                </a:rPr>
                <a:t>–</a:t>
              </a:r>
              <a:endParaRPr lang="en-US" sz="4400">
                <a:latin typeface="AmerType Md BT" pitchFamily="18" charset="0"/>
              </a:endParaRPr>
            </a:p>
          </p:txBody>
        </p:sp>
        <p:sp>
          <p:nvSpPr>
            <p:cNvPr id="121927" name="Rectangle 71"/>
            <p:cNvSpPr>
              <a:spLocks noChangeArrowheads="1"/>
            </p:cNvSpPr>
            <p:nvPr/>
          </p:nvSpPr>
          <p:spPr bwMode="auto">
            <a:xfrm>
              <a:off x="1012" y="839"/>
              <a:ext cx="35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C0C0C0"/>
                  </a:solidFill>
                  <a:latin typeface="AmerType Md BT" pitchFamily="18" charset="0"/>
                </a:rPr>
                <a:t>Bulletins</a:t>
              </a:r>
              <a:endParaRPr lang="en-US" sz="4400">
                <a:latin typeface="AmerType Md BT" pitchFamily="18" charset="0"/>
              </a:endParaRPr>
            </a:p>
          </p:txBody>
        </p:sp>
        <p:sp>
          <p:nvSpPr>
            <p:cNvPr id="121928" name="Rectangle 72"/>
            <p:cNvSpPr>
              <a:spLocks noChangeArrowheads="1"/>
            </p:cNvSpPr>
            <p:nvPr/>
          </p:nvSpPr>
          <p:spPr bwMode="auto">
            <a:xfrm>
              <a:off x="1010" y="838"/>
              <a:ext cx="35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FF0000"/>
                  </a:solidFill>
                  <a:latin typeface="AmerType Md BT" pitchFamily="18" charset="0"/>
                </a:rPr>
                <a:t>Bulletins</a:t>
              </a:r>
              <a:endParaRPr lang="en-US" sz="4400">
                <a:latin typeface="AmerType Md BT" pitchFamily="18" charset="0"/>
              </a:endParaRPr>
            </a:p>
          </p:txBody>
        </p:sp>
        <p:sp>
          <p:nvSpPr>
            <p:cNvPr id="121929" name="Rectangle 73"/>
            <p:cNvSpPr>
              <a:spLocks noChangeArrowheads="1"/>
            </p:cNvSpPr>
            <p:nvPr/>
          </p:nvSpPr>
          <p:spPr bwMode="auto">
            <a:xfrm>
              <a:off x="972" y="919"/>
              <a:ext cx="4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C0C0C0"/>
                  </a:solidFill>
                  <a:latin typeface="AmerType Md BT" pitchFamily="18" charset="0"/>
                </a:rPr>
                <a:t>–</a:t>
              </a:r>
              <a:endParaRPr lang="en-US" sz="4400">
                <a:latin typeface="AmerType Md BT" pitchFamily="18" charset="0"/>
              </a:endParaRPr>
            </a:p>
          </p:txBody>
        </p:sp>
        <p:sp>
          <p:nvSpPr>
            <p:cNvPr id="121930" name="Rectangle 74"/>
            <p:cNvSpPr>
              <a:spLocks noChangeArrowheads="1"/>
            </p:cNvSpPr>
            <p:nvPr/>
          </p:nvSpPr>
          <p:spPr bwMode="auto">
            <a:xfrm>
              <a:off x="970" y="918"/>
              <a:ext cx="4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FF0000"/>
                  </a:solidFill>
                  <a:latin typeface="AmerType Md BT" pitchFamily="18" charset="0"/>
                </a:rPr>
                <a:t>–</a:t>
              </a:r>
              <a:endParaRPr lang="en-US" sz="4400">
                <a:latin typeface="AmerType Md BT" pitchFamily="18" charset="0"/>
              </a:endParaRPr>
            </a:p>
          </p:txBody>
        </p:sp>
        <p:sp>
          <p:nvSpPr>
            <p:cNvPr id="121931" name="Rectangle 75"/>
            <p:cNvSpPr>
              <a:spLocks noChangeArrowheads="1"/>
            </p:cNvSpPr>
            <p:nvPr/>
          </p:nvSpPr>
          <p:spPr bwMode="auto">
            <a:xfrm>
              <a:off x="1012" y="919"/>
              <a:ext cx="62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C0C0C0"/>
                  </a:solidFill>
                  <a:latin typeface="AmerType Md BT" pitchFamily="18" charset="0"/>
                </a:rPr>
                <a:t>Class Schedules</a:t>
              </a:r>
              <a:endParaRPr lang="en-US" sz="4400">
                <a:latin typeface="AmerType Md BT" pitchFamily="18" charset="0"/>
              </a:endParaRPr>
            </a:p>
          </p:txBody>
        </p:sp>
        <p:sp>
          <p:nvSpPr>
            <p:cNvPr id="121932" name="Rectangle 76"/>
            <p:cNvSpPr>
              <a:spLocks noChangeArrowheads="1"/>
            </p:cNvSpPr>
            <p:nvPr/>
          </p:nvSpPr>
          <p:spPr bwMode="auto">
            <a:xfrm>
              <a:off x="1010" y="918"/>
              <a:ext cx="62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FF0000"/>
                  </a:solidFill>
                  <a:latin typeface="AmerType Md BT" pitchFamily="18" charset="0"/>
                </a:rPr>
                <a:t>Class Schedules</a:t>
              </a:r>
              <a:endParaRPr lang="en-US" sz="4400">
                <a:latin typeface="AmerType Md BT" pitchFamily="18" charset="0"/>
              </a:endParaRPr>
            </a:p>
          </p:txBody>
        </p:sp>
        <p:sp>
          <p:nvSpPr>
            <p:cNvPr id="121933" name="Rectangle 77"/>
            <p:cNvSpPr>
              <a:spLocks noChangeArrowheads="1"/>
            </p:cNvSpPr>
            <p:nvPr/>
          </p:nvSpPr>
          <p:spPr bwMode="auto">
            <a:xfrm>
              <a:off x="972" y="999"/>
              <a:ext cx="4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C0C0C0"/>
                  </a:solidFill>
                  <a:latin typeface="AmerType Md BT" pitchFamily="18" charset="0"/>
                </a:rPr>
                <a:t>–</a:t>
              </a:r>
              <a:endParaRPr lang="en-US" sz="4400">
                <a:latin typeface="AmerType Md BT" pitchFamily="18" charset="0"/>
              </a:endParaRPr>
            </a:p>
          </p:txBody>
        </p:sp>
        <p:sp>
          <p:nvSpPr>
            <p:cNvPr id="121934" name="Rectangle 78"/>
            <p:cNvSpPr>
              <a:spLocks noChangeArrowheads="1"/>
            </p:cNvSpPr>
            <p:nvPr/>
          </p:nvSpPr>
          <p:spPr bwMode="auto">
            <a:xfrm>
              <a:off x="970" y="998"/>
              <a:ext cx="4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FF0000"/>
                  </a:solidFill>
                  <a:latin typeface="AmerType Md BT" pitchFamily="18" charset="0"/>
                </a:rPr>
                <a:t>–</a:t>
              </a:r>
              <a:endParaRPr lang="en-US" sz="4400">
                <a:latin typeface="AmerType Md BT" pitchFamily="18" charset="0"/>
              </a:endParaRPr>
            </a:p>
          </p:txBody>
        </p:sp>
        <p:sp>
          <p:nvSpPr>
            <p:cNvPr id="121935" name="Rectangle 79"/>
            <p:cNvSpPr>
              <a:spLocks noChangeArrowheads="1"/>
            </p:cNvSpPr>
            <p:nvPr/>
          </p:nvSpPr>
          <p:spPr bwMode="auto">
            <a:xfrm>
              <a:off x="1012" y="999"/>
              <a:ext cx="4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C0C0C0"/>
                  </a:solidFill>
                  <a:latin typeface="AmerType Md BT" pitchFamily="18" charset="0"/>
                </a:rPr>
                <a:t>T</a:t>
              </a:r>
              <a:endParaRPr lang="en-US" sz="4400">
                <a:latin typeface="AmerType Md BT" pitchFamily="18" charset="0"/>
              </a:endParaRPr>
            </a:p>
          </p:txBody>
        </p:sp>
        <p:sp>
          <p:nvSpPr>
            <p:cNvPr id="121936" name="Rectangle 80"/>
            <p:cNvSpPr>
              <a:spLocks noChangeArrowheads="1"/>
            </p:cNvSpPr>
            <p:nvPr/>
          </p:nvSpPr>
          <p:spPr bwMode="auto">
            <a:xfrm>
              <a:off x="1010" y="998"/>
              <a:ext cx="4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FF0000"/>
                  </a:solidFill>
                  <a:latin typeface="AmerType Md BT" pitchFamily="18" charset="0"/>
                </a:rPr>
                <a:t>T</a:t>
              </a:r>
              <a:endParaRPr lang="en-US" sz="4400">
                <a:latin typeface="AmerType Md BT" pitchFamily="18" charset="0"/>
              </a:endParaRPr>
            </a:p>
          </p:txBody>
        </p:sp>
        <p:sp>
          <p:nvSpPr>
            <p:cNvPr id="121937" name="Rectangle 81"/>
            <p:cNvSpPr>
              <a:spLocks noChangeArrowheads="1"/>
            </p:cNvSpPr>
            <p:nvPr/>
          </p:nvSpPr>
          <p:spPr bwMode="auto">
            <a:xfrm>
              <a:off x="1066" y="999"/>
              <a:ext cx="2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C0C0C0"/>
                  </a:solidFill>
                  <a:latin typeface="AmerType Md BT" pitchFamily="18" charset="0"/>
                </a:rPr>
                <a:t>-</a:t>
              </a:r>
              <a:endParaRPr lang="en-US" sz="4400">
                <a:latin typeface="AmerType Md BT" pitchFamily="18" charset="0"/>
              </a:endParaRPr>
            </a:p>
          </p:txBody>
        </p:sp>
        <p:sp>
          <p:nvSpPr>
            <p:cNvPr id="121938" name="Rectangle 82"/>
            <p:cNvSpPr>
              <a:spLocks noChangeArrowheads="1"/>
            </p:cNvSpPr>
            <p:nvPr/>
          </p:nvSpPr>
          <p:spPr bwMode="auto">
            <a:xfrm>
              <a:off x="1064" y="998"/>
              <a:ext cx="2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FF0000"/>
                  </a:solidFill>
                  <a:latin typeface="AmerType Md BT" pitchFamily="18" charset="0"/>
                </a:rPr>
                <a:t>-</a:t>
              </a:r>
              <a:endParaRPr lang="en-US" sz="4400">
                <a:latin typeface="AmerType Md BT" pitchFamily="18" charset="0"/>
              </a:endParaRPr>
            </a:p>
          </p:txBody>
        </p:sp>
        <p:sp>
          <p:nvSpPr>
            <p:cNvPr id="121939" name="Rectangle 83"/>
            <p:cNvSpPr>
              <a:spLocks noChangeArrowheads="1"/>
            </p:cNvSpPr>
            <p:nvPr/>
          </p:nvSpPr>
          <p:spPr bwMode="auto">
            <a:xfrm>
              <a:off x="1092" y="999"/>
              <a:ext cx="23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C0C0C0"/>
                  </a:solidFill>
                  <a:latin typeface="AmerType Md BT" pitchFamily="18" charset="0"/>
                </a:rPr>
                <a:t>Shirts</a:t>
              </a:r>
              <a:endParaRPr lang="en-US" sz="4400">
                <a:latin typeface="AmerType Md BT" pitchFamily="18" charset="0"/>
              </a:endParaRPr>
            </a:p>
          </p:txBody>
        </p:sp>
        <p:sp>
          <p:nvSpPr>
            <p:cNvPr id="121940" name="Rectangle 84"/>
            <p:cNvSpPr>
              <a:spLocks noChangeArrowheads="1"/>
            </p:cNvSpPr>
            <p:nvPr/>
          </p:nvSpPr>
          <p:spPr bwMode="auto">
            <a:xfrm>
              <a:off x="1090" y="998"/>
              <a:ext cx="23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FF0000"/>
                  </a:solidFill>
                  <a:latin typeface="AmerType Md BT" pitchFamily="18" charset="0"/>
                </a:rPr>
                <a:t>Shirts</a:t>
              </a:r>
              <a:endParaRPr lang="en-US" sz="4400">
                <a:latin typeface="AmerType Md BT" pitchFamily="18" charset="0"/>
              </a:endParaRPr>
            </a:p>
          </p:txBody>
        </p:sp>
        <p:sp>
          <p:nvSpPr>
            <p:cNvPr id="121941" name="Rectangle 85"/>
            <p:cNvSpPr>
              <a:spLocks noChangeArrowheads="1"/>
            </p:cNvSpPr>
            <p:nvPr/>
          </p:nvSpPr>
          <p:spPr bwMode="auto">
            <a:xfrm>
              <a:off x="972" y="1079"/>
              <a:ext cx="1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C0C0C0"/>
                  </a:solidFill>
                  <a:latin typeface="AmerType Md BT" pitchFamily="18" charset="0"/>
                </a:rPr>
                <a:t>Sign</a:t>
              </a:r>
              <a:endParaRPr lang="en-US" sz="4400">
                <a:latin typeface="AmerType Md BT" pitchFamily="18" charset="0"/>
              </a:endParaRPr>
            </a:p>
          </p:txBody>
        </p:sp>
        <p:sp>
          <p:nvSpPr>
            <p:cNvPr id="121942" name="Rectangle 86"/>
            <p:cNvSpPr>
              <a:spLocks noChangeArrowheads="1"/>
            </p:cNvSpPr>
            <p:nvPr/>
          </p:nvSpPr>
          <p:spPr bwMode="auto">
            <a:xfrm>
              <a:off x="970" y="1078"/>
              <a:ext cx="1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FF0000"/>
                  </a:solidFill>
                  <a:latin typeface="AmerType Md BT" pitchFamily="18" charset="0"/>
                </a:rPr>
                <a:t>Sign</a:t>
              </a:r>
              <a:endParaRPr lang="en-US" sz="4400">
                <a:latin typeface="AmerType Md BT" pitchFamily="18" charset="0"/>
              </a:endParaRPr>
            </a:p>
          </p:txBody>
        </p:sp>
        <p:sp>
          <p:nvSpPr>
            <p:cNvPr id="121943" name="Rectangle 87"/>
            <p:cNvSpPr>
              <a:spLocks noChangeArrowheads="1"/>
            </p:cNvSpPr>
            <p:nvPr/>
          </p:nvSpPr>
          <p:spPr bwMode="auto">
            <a:xfrm>
              <a:off x="1122" y="1079"/>
              <a:ext cx="2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C0C0C0"/>
                  </a:solidFill>
                  <a:latin typeface="AmerType Md BT" pitchFamily="18" charset="0"/>
                </a:rPr>
                <a:t>-</a:t>
              </a:r>
              <a:endParaRPr lang="en-US" sz="4400">
                <a:latin typeface="AmerType Md BT" pitchFamily="18" charset="0"/>
              </a:endParaRPr>
            </a:p>
          </p:txBody>
        </p:sp>
        <p:sp>
          <p:nvSpPr>
            <p:cNvPr id="121944" name="Rectangle 88"/>
            <p:cNvSpPr>
              <a:spLocks noChangeArrowheads="1"/>
            </p:cNvSpPr>
            <p:nvPr/>
          </p:nvSpPr>
          <p:spPr bwMode="auto">
            <a:xfrm>
              <a:off x="1120" y="1078"/>
              <a:ext cx="2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FF0000"/>
                  </a:solidFill>
                  <a:latin typeface="AmerType Md BT" pitchFamily="18" charset="0"/>
                </a:rPr>
                <a:t>-</a:t>
              </a:r>
              <a:endParaRPr lang="en-US" sz="4400">
                <a:latin typeface="AmerType Md BT" pitchFamily="18" charset="0"/>
              </a:endParaRPr>
            </a:p>
          </p:txBody>
        </p:sp>
        <p:sp>
          <p:nvSpPr>
            <p:cNvPr id="121945" name="Rectangle 89"/>
            <p:cNvSpPr>
              <a:spLocks noChangeArrowheads="1"/>
            </p:cNvSpPr>
            <p:nvPr/>
          </p:nvSpPr>
          <p:spPr bwMode="auto">
            <a:xfrm>
              <a:off x="1148" y="1079"/>
              <a:ext cx="15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C0C0C0"/>
                  </a:solidFill>
                  <a:latin typeface="AmerType Md BT" pitchFamily="18" charset="0"/>
                </a:rPr>
                <a:t>Ups</a:t>
              </a:r>
              <a:endParaRPr lang="en-US" sz="4400">
                <a:latin typeface="AmerType Md BT" pitchFamily="18" charset="0"/>
              </a:endParaRPr>
            </a:p>
          </p:txBody>
        </p:sp>
        <p:sp>
          <p:nvSpPr>
            <p:cNvPr id="121946" name="Rectangle 90"/>
            <p:cNvSpPr>
              <a:spLocks noChangeArrowheads="1"/>
            </p:cNvSpPr>
            <p:nvPr/>
          </p:nvSpPr>
          <p:spPr bwMode="auto">
            <a:xfrm>
              <a:off x="1146" y="1078"/>
              <a:ext cx="15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FF0000"/>
                  </a:solidFill>
                  <a:latin typeface="AmerType Md BT" pitchFamily="18" charset="0"/>
                </a:rPr>
                <a:t>Ups</a:t>
              </a:r>
              <a:endParaRPr lang="en-US" sz="4400">
                <a:latin typeface="AmerType Md BT" pitchFamily="18" charset="0"/>
              </a:endParaRPr>
            </a:p>
          </p:txBody>
        </p:sp>
        <p:sp>
          <p:nvSpPr>
            <p:cNvPr id="121947" name="Rectangle 91"/>
            <p:cNvSpPr>
              <a:spLocks noChangeArrowheads="1"/>
            </p:cNvSpPr>
            <p:nvPr/>
          </p:nvSpPr>
          <p:spPr bwMode="auto">
            <a:xfrm>
              <a:off x="972" y="1159"/>
              <a:ext cx="4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C0C0C0"/>
                  </a:solidFill>
                  <a:latin typeface="AmerType Md BT" pitchFamily="18" charset="0"/>
                </a:rPr>
                <a:t>–</a:t>
              </a:r>
              <a:endParaRPr lang="en-US" sz="4400">
                <a:latin typeface="AmerType Md BT" pitchFamily="18" charset="0"/>
              </a:endParaRPr>
            </a:p>
          </p:txBody>
        </p:sp>
        <p:sp>
          <p:nvSpPr>
            <p:cNvPr id="121948" name="Rectangle 92"/>
            <p:cNvSpPr>
              <a:spLocks noChangeArrowheads="1"/>
            </p:cNvSpPr>
            <p:nvPr/>
          </p:nvSpPr>
          <p:spPr bwMode="auto">
            <a:xfrm>
              <a:off x="970" y="1158"/>
              <a:ext cx="4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FF0000"/>
                  </a:solidFill>
                  <a:latin typeface="AmerType Md BT" pitchFamily="18" charset="0"/>
                </a:rPr>
                <a:t>–</a:t>
              </a:r>
              <a:endParaRPr lang="en-US" sz="4400">
                <a:latin typeface="AmerType Md BT" pitchFamily="18" charset="0"/>
              </a:endParaRPr>
            </a:p>
          </p:txBody>
        </p:sp>
        <p:sp>
          <p:nvSpPr>
            <p:cNvPr id="121949" name="Rectangle 93"/>
            <p:cNvSpPr>
              <a:spLocks noChangeArrowheads="1"/>
            </p:cNvSpPr>
            <p:nvPr/>
          </p:nvSpPr>
          <p:spPr bwMode="auto">
            <a:xfrm>
              <a:off x="1012" y="1159"/>
              <a:ext cx="5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C0C0C0"/>
                  </a:solidFill>
                  <a:latin typeface="AmerType Md BT" pitchFamily="18" charset="0"/>
                </a:rPr>
                <a:t>Family Groups</a:t>
              </a:r>
              <a:endParaRPr lang="en-US" sz="4400">
                <a:latin typeface="AmerType Md BT" pitchFamily="18" charset="0"/>
              </a:endParaRPr>
            </a:p>
          </p:txBody>
        </p:sp>
        <p:sp>
          <p:nvSpPr>
            <p:cNvPr id="121950" name="Rectangle 94"/>
            <p:cNvSpPr>
              <a:spLocks noChangeArrowheads="1"/>
            </p:cNvSpPr>
            <p:nvPr/>
          </p:nvSpPr>
          <p:spPr bwMode="auto">
            <a:xfrm>
              <a:off x="1010" y="1158"/>
              <a:ext cx="5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FF0000"/>
                  </a:solidFill>
                  <a:latin typeface="AmerType Md BT" pitchFamily="18" charset="0"/>
                </a:rPr>
                <a:t>Family Groups</a:t>
              </a:r>
              <a:endParaRPr lang="en-US" sz="4400">
                <a:latin typeface="AmerType Md BT" pitchFamily="18" charset="0"/>
              </a:endParaRPr>
            </a:p>
          </p:txBody>
        </p:sp>
        <p:sp>
          <p:nvSpPr>
            <p:cNvPr id="121951" name="Rectangle 95"/>
            <p:cNvSpPr>
              <a:spLocks noChangeArrowheads="1"/>
            </p:cNvSpPr>
            <p:nvPr/>
          </p:nvSpPr>
          <p:spPr bwMode="auto">
            <a:xfrm>
              <a:off x="972" y="1239"/>
              <a:ext cx="4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C0C0C0"/>
                  </a:solidFill>
                  <a:latin typeface="AmerType Md BT" pitchFamily="18" charset="0"/>
                </a:rPr>
                <a:t>–</a:t>
              </a:r>
              <a:endParaRPr lang="en-US" sz="4400">
                <a:latin typeface="AmerType Md BT" pitchFamily="18" charset="0"/>
              </a:endParaRPr>
            </a:p>
          </p:txBody>
        </p:sp>
        <p:sp>
          <p:nvSpPr>
            <p:cNvPr id="121952" name="Rectangle 96"/>
            <p:cNvSpPr>
              <a:spLocks noChangeArrowheads="1"/>
            </p:cNvSpPr>
            <p:nvPr/>
          </p:nvSpPr>
          <p:spPr bwMode="auto">
            <a:xfrm>
              <a:off x="970" y="1238"/>
              <a:ext cx="4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FF0000"/>
                  </a:solidFill>
                  <a:latin typeface="AmerType Md BT" pitchFamily="18" charset="0"/>
                </a:rPr>
                <a:t>–</a:t>
              </a:r>
              <a:endParaRPr lang="en-US" sz="4400">
                <a:latin typeface="AmerType Md BT" pitchFamily="18" charset="0"/>
              </a:endParaRPr>
            </a:p>
          </p:txBody>
        </p:sp>
        <p:sp>
          <p:nvSpPr>
            <p:cNvPr id="121953" name="Rectangle 97"/>
            <p:cNvSpPr>
              <a:spLocks noChangeArrowheads="1"/>
            </p:cNvSpPr>
            <p:nvPr/>
          </p:nvSpPr>
          <p:spPr bwMode="auto">
            <a:xfrm>
              <a:off x="1012" y="1239"/>
              <a:ext cx="75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C0C0C0"/>
                  </a:solidFill>
                  <a:latin typeface="AmerType Md BT" pitchFamily="18" charset="0"/>
                </a:rPr>
                <a:t>Freshman Seminar</a:t>
              </a:r>
              <a:endParaRPr lang="en-US" sz="4400">
                <a:latin typeface="AmerType Md BT" pitchFamily="18" charset="0"/>
              </a:endParaRPr>
            </a:p>
          </p:txBody>
        </p:sp>
        <p:sp>
          <p:nvSpPr>
            <p:cNvPr id="121954" name="Rectangle 98"/>
            <p:cNvSpPr>
              <a:spLocks noChangeArrowheads="1"/>
            </p:cNvSpPr>
            <p:nvPr/>
          </p:nvSpPr>
          <p:spPr bwMode="auto">
            <a:xfrm>
              <a:off x="1010" y="1238"/>
              <a:ext cx="75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FF0000"/>
                  </a:solidFill>
                  <a:latin typeface="AmerType Md BT" pitchFamily="18" charset="0"/>
                </a:rPr>
                <a:t>Freshman Seminar</a:t>
              </a:r>
              <a:endParaRPr lang="en-US" sz="4400">
                <a:latin typeface="AmerType Md BT" pitchFamily="18" charset="0"/>
              </a:endParaRPr>
            </a:p>
          </p:txBody>
        </p:sp>
        <p:sp>
          <p:nvSpPr>
            <p:cNvPr id="121955" name="Rectangle 99"/>
            <p:cNvSpPr>
              <a:spLocks noChangeArrowheads="1"/>
            </p:cNvSpPr>
            <p:nvPr/>
          </p:nvSpPr>
          <p:spPr bwMode="auto">
            <a:xfrm>
              <a:off x="972" y="1319"/>
              <a:ext cx="4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C0C0C0"/>
                  </a:solidFill>
                  <a:latin typeface="AmerType Md BT" pitchFamily="18" charset="0"/>
                </a:rPr>
                <a:t>–</a:t>
              </a:r>
              <a:endParaRPr lang="en-US" sz="4400">
                <a:latin typeface="AmerType Md BT" pitchFamily="18" charset="0"/>
              </a:endParaRPr>
            </a:p>
          </p:txBody>
        </p:sp>
        <p:sp>
          <p:nvSpPr>
            <p:cNvPr id="121956" name="Rectangle 100"/>
            <p:cNvSpPr>
              <a:spLocks noChangeArrowheads="1"/>
            </p:cNvSpPr>
            <p:nvPr/>
          </p:nvSpPr>
          <p:spPr bwMode="auto">
            <a:xfrm>
              <a:off x="970" y="1318"/>
              <a:ext cx="4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FF0000"/>
                  </a:solidFill>
                  <a:latin typeface="AmerType Md BT" pitchFamily="18" charset="0"/>
                </a:rPr>
                <a:t>–</a:t>
              </a:r>
              <a:endParaRPr lang="en-US" sz="4400">
                <a:latin typeface="AmerType Md BT" pitchFamily="18" charset="0"/>
              </a:endParaRPr>
            </a:p>
          </p:txBody>
        </p:sp>
        <p:sp>
          <p:nvSpPr>
            <p:cNvPr id="121957" name="Rectangle 101"/>
            <p:cNvSpPr>
              <a:spLocks noChangeArrowheads="1"/>
            </p:cNvSpPr>
            <p:nvPr/>
          </p:nvSpPr>
          <p:spPr bwMode="auto">
            <a:xfrm>
              <a:off x="1012" y="1319"/>
              <a:ext cx="51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C0C0C0"/>
                  </a:solidFill>
                  <a:latin typeface="AmerType Md BT" pitchFamily="18" charset="0"/>
                </a:rPr>
                <a:t>Advisor Lists</a:t>
              </a:r>
              <a:endParaRPr lang="en-US" sz="4400">
                <a:latin typeface="AmerType Md BT" pitchFamily="18" charset="0"/>
              </a:endParaRPr>
            </a:p>
          </p:txBody>
        </p:sp>
        <p:sp>
          <p:nvSpPr>
            <p:cNvPr id="121958" name="Rectangle 102"/>
            <p:cNvSpPr>
              <a:spLocks noChangeArrowheads="1"/>
            </p:cNvSpPr>
            <p:nvPr/>
          </p:nvSpPr>
          <p:spPr bwMode="auto">
            <a:xfrm>
              <a:off x="1010" y="1318"/>
              <a:ext cx="51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FF0000"/>
                  </a:solidFill>
                  <a:latin typeface="AmerType Md BT" pitchFamily="18" charset="0"/>
                </a:rPr>
                <a:t>Advisor Lists</a:t>
              </a:r>
              <a:endParaRPr lang="en-US" sz="4400">
                <a:latin typeface="AmerType Md BT" pitchFamily="18" charset="0"/>
              </a:endParaRPr>
            </a:p>
          </p:txBody>
        </p:sp>
        <p:sp>
          <p:nvSpPr>
            <p:cNvPr id="121959" name="Rectangle 103"/>
            <p:cNvSpPr>
              <a:spLocks noChangeArrowheads="1"/>
            </p:cNvSpPr>
            <p:nvPr/>
          </p:nvSpPr>
          <p:spPr bwMode="auto">
            <a:xfrm>
              <a:off x="192" y="676"/>
              <a:ext cx="756" cy="742"/>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960" name="Rectangle 104"/>
            <p:cNvSpPr>
              <a:spLocks noChangeArrowheads="1"/>
            </p:cNvSpPr>
            <p:nvPr/>
          </p:nvSpPr>
          <p:spPr bwMode="auto">
            <a:xfrm>
              <a:off x="350" y="706"/>
              <a:ext cx="21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8:55</a:t>
              </a:r>
              <a:endParaRPr lang="en-US" sz="4400">
                <a:latin typeface="AmerType Md BT" pitchFamily="18" charset="0"/>
              </a:endParaRPr>
            </a:p>
          </p:txBody>
        </p:sp>
        <p:sp>
          <p:nvSpPr>
            <p:cNvPr id="121961" name="Rectangle 105"/>
            <p:cNvSpPr>
              <a:spLocks noChangeArrowheads="1"/>
            </p:cNvSpPr>
            <p:nvPr/>
          </p:nvSpPr>
          <p:spPr bwMode="auto">
            <a:xfrm>
              <a:off x="346" y="703"/>
              <a:ext cx="21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8:55</a:t>
              </a:r>
              <a:endParaRPr lang="en-US" sz="4400">
                <a:latin typeface="AmerType Md BT" pitchFamily="18" charset="0"/>
              </a:endParaRPr>
            </a:p>
          </p:txBody>
        </p:sp>
        <p:sp>
          <p:nvSpPr>
            <p:cNvPr id="121962" name="Rectangle 106"/>
            <p:cNvSpPr>
              <a:spLocks noChangeArrowheads="1"/>
            </p:cNvSpPr>
            <p:nvPr/>
          </p:nvSpPr>
          <p:spPr bwMode="auto">
            <a:xfrm>
              <a:off x="2352" y="3296"/>
              <a:ext cx="1008" cy="143"/>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963" name="Rectangle 107"/>
            <p:cNvSpPr>
              <a:spLocks noChangeArrowheads="1"/>
            </p:cNvSpPr>
            <p:nvPr/>
          </p:nvSpPr>
          <p:spPr bwMode="auto">
            <a:xfrm>
              <a:off x="3264" y="3296"/>
              <a:ext cx="1008" cy="143"/>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964" name="Rectangle 108"/>
            <p:cNvSpPr>
              <a:spLocks noChangeArrowheads="1"/>
            </p:cNvSpPr>
            <p:nvPr/>
          </p:nvSpPr>
          <p:spPr bwMode="auto">
            <a:xfrm>
              <a:off x="4176" y="3296"/>
              <a:ext cx="624" cy="143"/>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965" name="Rectangle 109"/>
            <p:cNvSpPr>
              <a:spLocks noChangeArrowheads="1"/>
            </p:cNvSpPr>
            <p:nvPr/>
          </p:nvSpPr>
          <p:spPr bwMode="auto">
            <a:xfrm>
              <a:off x="4800" y="3296"/>
              <a:ext cx="768" cy="143"/>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966" name="Line 110"/>
            <p:cNvSpPr>
              <a:spLocks noChangeShapeType="1"/>
            </p:cNvSpPr>
            <p:nvPr/>
          </p:nvSpPr>
          <p:spPr bwMode="auto">
            <a:xfrm>
              <a:off x="192" y="3616"/>
              <a:ext cx="5376" cy="2"/>
            </a:xfrm>
            <a:prstGeom prst="line">
              <a:avLst/>
            </a:prstGeom>
            <a:noFill/>
            <a:ln w="4763">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67" name="Rectangle 111"/>
            <p:cNvSpPr>
              <a:spLocks noChangeArrowheads="1"/>
            </p:cNvSpPr>
            <p:nvPr/>
          </p:nvSpPr>
          <p:spPr bwMode="auto">
            <a:xfrm>
              <a:off x="912" y="3296"/>
              <a:ext cx="1488" cy="143"/>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968" name="Rectangle 112"/>
            <p:cNvSpPr>
              <a:spLocks noChangeArrowheads="1"/>
            </p:cNvSpPr>
            <p:nvPr/>
          </p:nvSpPr>
          <p:spPr bwMode="auto">
            <a:xfrm>
              <a:off x="1066" y="3323"/>
              <a:ext cx="174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333300"/>
                  </a:solidFill>
                  <a:latin typeface="AmerType Md BT" pitchFamily="18" charset="0"/>
                </a:rPr>
                <a:t>Registration Begins                           </a:t>
              </a:r>
              <a:endParaRPr lang="en-US" sz="4400">
                <a:latin typeface="AmerType Md BT" pitchFamily="18" charset="0"/>
              </a:endParaRPr>
            </a:p>
          </p:txBody>
        </p:sp>
        <p:sp>
          <p:nvSpPr>
            <p:cNvPr id="121969" name="Rectangle 113"/>
            <p:cNvSpPr>
              <a:spLocks noChangeArrowheads="1"/>
            </p:cNvSpPr>
            <p:nvPr/>
          </p:nvSpPr>
          <p:spPr bwMode="auto">
            <a:xfrm>
              <a:off x="192" y="3296"/>
              <a:ext cx="702" cy="143"/>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970" name="Rectangle 114"/>
            <p:cNvSpPr>
              <a:spLocks noChangeArrowheads="1"/>
            </p:cNvSpPr>
            <p:nvPr/>
          </p:nvSpPr>
          <p:spPr bwMode="auto">
            <a:xfrm>
              <a:off x="250" y="3323"/>
              <a:ext cx="61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333300"/>
                  </a:solidFill>
                  <a:latin typeface="AmerType Md BT" pitchFamily="18" charset="0"/>
                </a:rPr>
                <a:t>Wed. Aug. 23</a:t>
              </a:r>
              <a:endParaRPr lang="en-US" sz="4400">
                <a:latin typeface="AmerType Md BT" pitchFamily="18" charset="0"/>
              </a:endParaRPr>
            </a:p>
          </p:txBody>
        </p:sp>
        <p:sp>
          <p:nvSpPr>
            <p:cNvPr id="121971" name="Line 115"/>
            <p:cNvSpPr>
              <a:spLocks noChangeShapeType="1"/>
            </p:cNvSpPr>
            <p:nvPr/>
          </p:nvSpPr>
          <p:spPr bwMode="auto">
            <a:xfrm>
              <a:off x="912" y="496"/>
              <a:ext cx="2" cy="3280"/>
            </a:xfrm>
            <a:prstGeom prst="line">
              <a:avLst/>
            </a:prstGeom>
            <a:noFill/>
            <a:ln w="4763">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72" name="Line 116"/>
            <p:cNvSpPr>
              <a:spLocks noChangeShapeType="1"/>
            </p:cNvSpPr>
            <p:nvPr/>
          </p:nvSpPr>
          <p:spPr bwMode="auto">
            <a:xfrm>
              <a:off x="2487" y="496"/>
              <a:ext cx="2" cy="3280"/>
            </a:xfrm>
            <a:prstGeom prst="line">
              <a:avLst/>
            </a:prstGeom>
            <a:noFill/>
            <a:ln w="4763">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73" name="Line 117"/>
            <p:cNvSpPr>
              <a:spLocks noChangeShapeType="1"/>
            </p:cNvSpPr>
            <p:nvPr/>
          </p:nvSpPr>
          <p:spPr bwMode="auto">
            <a:xfrm>
              <a:off x="3264" y="480"/>
              <a:ext cx="2" cy="3280"/>
            </a:xfrm>
            <a:prstGeom prst="line">
              <a:avLst/>
            </a:prstGeom>
            <a:noFill/>
            <a:ln w="4763">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74" name="Line 118"/>
            <p:cNvSpPr>
              <a:spLocks noChangeShapeType="1"/>
            </p:cNvSpPr>
            <p:nvPr/>
          </p:nvSpPr>
          <p:spPr bwMode="auto">
            <a:xfrm>
              <a:off x="4176" y="496"/>
              <a:ext cx="2" cy="3280"/>
            </a:xfrm>
            <a:prstGeom prst="line">
              <a:avLst/>
            </a:prstGeom>
            <a:noFill/>
            <a:ln w="4763">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75" name="Line 119"/>
            <p:cNvSpPr>
              <a:spLocks noChangeShapeType="1"/>
            </p:cNvSpPr>
            <p:nvPr/>
          </p:nvSpPr>
          <p:spPr bwMode="auto">
            <a:xfrm>
              <a:off x="4800" y="496"/>
              <a:ext cx="2" cy="3280"/>
            </a:xfrm>
            <a:prstGeom prst="line">
              <a:avLst/>
            </a:prstGeom>
            <a:noFill/>
            <a:ln w="4763">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76" name="Line 120"/>
            <p:cNvSpPr>
              <a:spLocks noChangeShapeType="1"/>
            </p:cNvSpPr>
            <p:nvPr/>
          </p:nvSpPr>
          <p:spPr bwMode="auto">
            <a:xfrm>
              <a:off x="192" y="656"/>
              <a:ext cx="5376" cy="2"/>
            </a:xfrm>
            <a:prstGeom prst="line">
              <a:avLst/>
            </a:prstGeom>
            <a:noFill/>
            <a:ln w="4763">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77" name="Line 121"/>
            <p:cNvSpPr>
              <a:spLocks noChangeShapeType="1"/>
            </p:cNvSpPr>
            <p:nvPr/>
          </p:nvSpPr>
          <p:spPr bwMode="auto">
            <a:xfrm>
              <a:off x="192" y="1416"/>
              <a:ext cx="5376" cy="2"/>
            </a:xfrm>
            <a:prstGeom prst="line">
              <a:avLst/>
            </a:prstGeom>
            <a:noFill/>
            <a:ln w="4763">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78" name="Line 122"/>
            <p:cNvSpPr>
              <a:spLocks noChangeShapeType="1"/>
            </p:cNvSpPr>
            <p:nvPr/>
          </p:nvSpPr>
          <p:spPr bwMode="auto">
            <a:xfrm>
              <a:off x="192" y="1816"/>
              <a:ext cx="5376" cy="2"/>
            </a:xfrm>
            <a:prstGeom prst="line">
              <a:avLst/>
            </a:prstGeom>
            <a:noFill/>
            <a:ln w="4763">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79" name="Line 123"/>
            <p:cNvSpPr>
              <a:spLocks noChangeShapeType="1"/>
            </p:cNvSpPr>
            <p:nvPr/>
          </p:nvSpPr>
          <p:spPr bwMode="auto">
            <a:xfrm>
              <a:off x="192" y="2016"/>
              <a:ext cx="5376" cy="2"/>
            </a:xfrm>
            <a:prstGeom prst="line">
              <a:avLst/>
            </a:prstGeom>
            <a:noFill/>
            <a:ln w="4763">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80" name="Line 124"/>
            <p:cNvSpPr>
              <a:spLocks noChangeShapeType="1"/>
            </p:cNvSpPr>
            <p:nvPr/>
          </p:nvSpPr>
          <p:spPr bwMode="auto">
            <a:xfrm>
              <a:off x="192" y="2896"/>
              <a:ext cx="5376" cy="2"/>
            </a:xfrm>
            <a:prstGeom prst="line">
              <a:avLst/>
            </a:prstGeom>
            <a:noFill/>
            <a:ln w="4763">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81" name="Line 125"/>
            <p:cNvSpPr>
              <a:spLocks noChangeShapeType="1"/>
            </p:cNvSpPr>
            <p:nvPr/>
          </p:nvSpPr>
          <p:spPr bwMode="auto">
            <a:xfrm>
              <a:off x="192" y="2416"/>
              <a:ext cx="5376" cy="2"/>
            </a:xfrm>
            <a:prstGeom prst="line">
              <a:avLst/>
            </a:prstGeom>
            <a:noFill/>
            <a:ln w="4763">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82" name="Line 126"/>
            <p:cNvSpPr>
              <a:spLocks noChangeShapeType="1"/>
            </p:cNvSpPr>
            <p:nvPr/>
          </p:nvSpPr>
          <p:spPr bwMode="auto">
            <a:xfrm>
              <a:off x="192" y="2736"/>
              <a:ext cx="5376" cy="2"/>
            </a:xfrm>
            <a:prstGeom prst="line">
              <a:avLst/>
            </a:prstGeom>
            <a:noFill/>
            <a:ln w="4763">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83" name="Line 127"/>
            <p:cNvSpPr>
              <a:spLocks noChangeShapeType="1"/>
            </p:cNvSpPr>
            <p:nvPr/>
          </p:nvSpPr>
          <p:spPr bwMode="auto">
            <a:xfrm>
              <a:off x="192" y="3136"/>
              <a:ext cx="5376" cy="2"/>
            </a:xfrm>
            <a:prstGeom prst="line">
              <a:avLst/>
            </a:prstGeom>
            <a:noFill/>
            <a:ln w="4763">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84" name="Line 128"/>
            <p:cNvSpPr>
              <a:spLocks noChangeShapeType="1"/>
            </p:cNvSpPr>
            <p:nvPr/>
          </p:nvSpPr>
          <p:spPr bwMode="auto">
            <a:xfrm>
              <a:off x="192" y="3296"/>
              <a:ext cx="5376" cy="2"/>
            </a:xfrm>
            <a:prstGeom prst="line">
              <a:avLst/>
            </a:prstGeom>
            <a:noFill/>
            <a:ln w="4763">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85" name="Line 129"/>
            <p:cNvSpPr>
              <a:spLocks noChangeShapeType="1"/>
            </p:cNvSpPr>
            <p:nvPr/>
          </p:nvSpPr>
          <p:spPr bwMode="auto">
            <a:xfrm>
              <a:off x="192" y="3456"/>
              <a:ext cx="5376" cy="2"/>
            </a:xfrm>
            <a:prstGeom prst="line">
              <a:avLst/>
            </a:prstGeom>
            <a:noFill/>
            <a:ln w="4763">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86" name="Line 130"/>
            <p:cNvSpPr>
              <a:spLocks noChangeShapeType="1"/>
            </p:cNvSpPr>
            <p:nvPr/>
          </p:nvSpPr>
          <p:spPr bwMode="auto">
            <a:xfrm>
              <a:off x="192" y="496"/>
              <a:ext cx="5376" cy="2"/>
            </a:xfrm>
            <a:prstGeom prst="line">
              <a:avLst/>
            </a:prstGeom>
            <a:noFill/>
            <a:ln w="4763">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87" name="Line 131"/>
            <p:cNvSpPr>
              <a:spLocks noChangeShapeType="1"/>
            </p:cNvSpPr>
            <p:nvPr/>
          </p:nvSpPr>
          <p:spPr bwMode="auto">
            <a:xfrm>
              <a:off x="192" y="3776"/>
              <a:ext cx="5376" cy="2"/>
            </a:xfrm>
            <a:prstGeom prst="line">
              <a:avLst/>
            </a:prstGeom>
            <a:noFill/>
            <a:ln w="4763">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88" name="Line 132"/>
            <p:cNvSpPr>
              <a:spLocks noChangeShapeType="1"/>
            </p:cNvSpPr>
            <p:nvPr/>
          </p:nvSpPr>
          <p:spPr bwMode="auto">
            <a:xfrm>
              <a:off x="5581" y="496"/>
              <a:ext cx="2" cy="3280"/>
            </a:xfrm>
            <a:prstGeom prst="line">
              <a:avLst/>
            </a:prstGeom>
            <a:noFill/>
            <a:ln w="4763">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89" name="Line 133"/>
            <p:cNvSpPr>
              <a:spLocks noChangeShapeType="1"/>
            </p:cNvSpPr>
            <p:nvPr/>
          </p:nvSpPr>
          <p:spPr bwMode="auto">
            <a:xfrm>
              <a:off x="192" y="496"/>
              <a:ext cx="2" cy="3280"/>
            </a:xfrm>
            <a:prstGeom prst="line">
              <a:avLst/>
            </a:prstGeom>
            <a:noFill/>
            <a:ln w="4763">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90" name="Rectangle 134"/>
            <p:cNvSpPr>
              <a:spLocks noChangeArrowheads="1"/>
            </p:cNvSpPr>
            <p:nvPr/>
          </p:nvSpPr>
          <p:spPr bwMode="auto">
            <a:xfrm>
              <a:off x="384" y="496"/>
              <a:ext cx="29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991" name="Rectangle 135"/>
            <p:cNvSpPr>
              <a:spLocks noChangeArrowheads="1"/>
            </p:cNvSpPr>
            <p:nvPr/>
          </p:nvSpPr>
          <p:spPr bwMode="auto">
            <a:xfrm>
              <a:off x="442" y="524"/>
              <a:ext cx="21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8:40</a:t>
              </a:r>
              <a:endParaRPr lang="en-US" sz="4400">
                <a:latin typeface="AmerType Md BT" pitchFamily="18" charset="0"/>
              </a:endParaRPr>
            </a:p>
          </p:txBody>
        </p:sp>
        <p:sp>
          <p:nvSpPr>
            <p:cNvPr id="121992" name="Rectangle 136"/>
            <p:cNvSpPr>
              <a:spLocks noChangeArrowheads="1"/>
            </p:cNvSpPr>
            <p:nvPr/>
          </p:nvSpPr>
          <p:spPr bwMode="auto">
            <a:xfrm>
              <a:off x="1008" y="496"/>
              <a:ext cx="135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993" name="Rectangle 137"/>
            <p:cNvSpPr>
              <a:spLocks noChangeArrowheads="1"/>
            </p:cNvSpPr>
            <p:nvPr/>
          </p:nvSpPr>
          <p:spPr bwMode="auto">
            <a:xfrm>
              <a:off x="1066" y="524"/>
              <a:ext cx="126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Registration Overview (15 min)</a:t>
              </a:r>
              <a:endParaRPr lang="en-US" sz="4000">
                <a:latin typeface="AmerType Md BT" pitchFamily="18" charset="0"/>
              </a:endParaRPr>
            </a:p>
          </p:txBody>
        </p:sp>
        <p:sp>
          <p:nvSpPr>
            <p:cNvPr id="121994" name="Rectangle 138"/>
            <p:cNvSpPr>
              <a:spLocks noChangeArrowheads="1"/>
            </p:cNvSpPr>
            <p:nvPr/>
          </p:nvSpPr>
          <p:spPr bwMode="auto">
            <a:xfrm>
              <a:off x="2736" y="496"/>
              <a:ext cx="162"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995" name="Rectangle 139"/>
            <p:cNvSpPr>
              <a:spLocks noChangeArrowheads="1"/>
            </p:cNvSpPr>
            <p:nvPr/>
          </p:nvSpPr>
          <p:spPr bwMode="auto">
            <a:xfrm>
              <a:off x="2794" y="524"/>
              <a:ext cx="4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sz="4400">
                <a:latin typeface="AmerType Md BT" pitchFamily="18" charset="0"/>
              </a:endParaRPr>
            </a:p>
          </p:txBody>
        </p:sp>
        <p:sp>
          <p:nvSpPr>
            <p:cNvPr id="121996" name="Rectangle 140"/>
            <p:cNvSpPr>
              <a:spLocks noChangeArrowheads="1"/>
            </p:cNvSpPr>
            <p:nvPr/>
          </p:nvSpPr>
          <p:spPr bwMode="auto">
            <a:xfrm>
              <a:off x="3312" y="496"/>
              <a:ext cx="656"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997" name="Rectangle 141"/>
            <p:cNvSpPr>
              <a:spLocks noChangeArrowheads="1"/>
            </p:cNvSpPr>
            <p:nvPr/>
          </p:nvSpPr>
          <p:spPr bwMode="auto">
            <a:xfrm>
              <a:off x="3370" y="524"/>
              <a:ext cx="64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Linda Closser</a:t>
              </a:r>
              <a:endParaRPr lang="en-US" sz="4400">
                <a:latin typeface="AmerType Md BT" pitchFamily="18" charset="0"/>
              </a:endParaRPr>
            </a:p>
          </p:txBody>
        </p:sp>
        <p:sp>
          <p:nvSpPr>
            <p:cNvPr id="121998" name="Rectangle 142"/>
            <p:cNvSpPr>
              <a:spLocks noChangeArrowheads="1"/>
            </p:cNvSpPr>
            <p:nvPr/>
          </p:nvSpPr>
          <p:spPr bwMode="auto">
            <a:xfrm>
              <a:off x="4272" y="496"/>
              <a:ext cx="31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999" name="Rectangle 143"/>
            <p:cNvSpPr>
              <a:spLocks noChangeArrowheads="1"/>
            </p:cNvSpPr>
            <p:nvPr/>
          </p:nvSpPr>
          <p:spPr bwMode="auto">
            <a:xfrm>
              <a:off x="4330" y="524"/>
              <a:ext cx="24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3227</a:t>
              </a:r>
              <a:endParaRPr lang="en-US" sz="4400">
                <a:latin typeface="AmerType Md BT" pitchFamily="18" charset="0"/>
              </a:endParaRPr>
            </a:p>
          </p:txBody>
        </p:sp>
        <p:sp>
          <p:nvSpPr>
            <p:cNvPr id="122000" name="Line 144"/>
            <p:cNvSpPr>
              <a:spLocks noChangeShapeType="1"/>
            </p:cNvSpPr>
            <p:nvPr/>
          </p:nvSpPr>
          <p:spPr bwMode="auto">
            <a:xfrm>
              <a:off x="192" y="1616"/>
              <a:ext cx="5376" cy="2"/>
            </a:xfrm>
            <a:prstGeom prst="line">
              <a:avLst/>
            </a:prstGeom>
            <a:noFill/>
            <a:ln w="4763">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001" name="Rectangle 145"/>
            <p:cNvSpPr>
              <a:spLocks noChangeArrowheads="1"/>
            </p:cNvSpPr>
            <p:nvPr/>
          </p:nvSpPr>
          <p:spPr bwMode="auto">
            <a:xfrm>
              <a:off x="240" y="1416"/>
              <a:ext cx="626"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02" name="Rectangle 146"/>
            <p:cNvSpPr>
              <a:spLocks noChangeArrowheads="1"/>
            </p:cNvSpPr>
            <p:nvPr/>
          </p:nvSpPr>
          <p:spPr bwMode="auto">
            <a:xfrm>
              <a:off x="298" y="1444"/>
              <a:ext cx="26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9:30a</a:t>
              </a:r>
              <a:endParaRPr lang="en-US" sz="4400">
                <a:latin typeface="AmerType Md BT" pitchFamily="18" charset="0"/>
              </a:endParaRPr>
            </a:p>
          </p:txBody>
        </p:sp>
        <p:sp>
          <p:nvSpPr>
            <p:cNvPr id="122003" name="Rectangle 147"/>
            <p:cNvSpPr>
              <a:spLocks noChangeArrowheads="1"/>
            </p:cNvSpPr>
            <p:nvPr/>
          </p:nvSpPr>
          <p:spPr bwMode="auto">
            <a:xfrm>
              <a:off x="510" y="1444"/>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sz="4400">
                <a:latin typeface="AmerType Md BT" pitchFamily="18" charset="0"/>
              </a:endParaRPr>
            </a:p>
          </p:txBody>
        </p:sp>
        <p:sp>
          <p:nvSpPr>
            <p:cNvPr id="122004" name="Rectangle 148"/>
            <p:cNvSpPr>
              <a:spLocks noChangeArrowheads="1"/>
            </p:cNvSpPr>
            <p:nvPr/>
          </p:nvSpPr>
          <p:spPr bwMode="auto">
            <a:xfrm>
              <a:off x="542" y="1444"/>
              <a:ext cx="32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11:30a</a:t>
              </a:r>
              <a:endParaRPr lang="en-US" sz="4400">
                <a:latin typeface="AmerType Md BT" pitchFamily="18" charset="0"/>
              </a:endParaRPr>
            </a:p>
          </p:txBody>
        </p:sp>
        <p:sp>
          <p:nvSpPr>
            <p:cNvPr id="122005" name="Rectangle 149"/>
            <p:cNvSpPr>
              <a:spLocks noChangeArrowheads="1"/>
            </p:cNvSpPr>
            <p:nvPr/>
          </p:nvSpPr>
          <p:spPr bwMode="auto">
            <a:xfrm>
              <a:off x="998" y="1436"/>
              <a:ext cx="81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06" name="Rectangle 150"/>
            <p:cNvSpPr>
              <a:spLocks noChangeArrowheads="1"/>
            </p:cNvSpPr>
            <p:nvPr/>
          </p:nvSpPr>
          <p:spPr bwMode="auto">
            <a:xfrm>
              <a:off x="1056" y="1464"/>
              <a:ext cx="85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Freshman Testing</a:t>
              </a:r>
              <a:endParaRPr lang="en-US" sz="4400">
                <a:latin typeface="AmerType Md BT" pitchFamily="18" charset="0"/>
              </a:endParaRPr>
            </a:p>
          </p:txBody>
        </p:sp>
        <p:sp>
          <p:nvSpPr>
            <p:cNvPr id="122007" name="Rectangle 151"/>
            <p:cNvSpPr>
              <a:spLocks noChangeArrowheads="1"/>
            </p:cNvSpPr>
            <p:nvPr/>
          </p:nvSpPr>
          <p:spPr bwMode="auto">
            <a:xfrm>
              <a:off x="2438" y="1396"/>
              <a:ext cx="8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08" name="Rectangle 152"/>
            <p:cNvSpPr>
              <a:spLocks noChangeArrowheads="1"/>
            </p:cNvSpPr>
            <p:nvPr/>
          </p:nvSpPr>
          <p:spPr bwMode="auto">
            <a:xfrm>
              <a:off x="2496" y="1424"/>
              <a:ext cx="91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Garber Auditorium</a:t>
              </a:r>
              <a:endParaRPr lang="en-US" sz="4400">
                <a:latin typeface="AmerType Md BT" pitchFamily="18" charset="0"/>
              </a:endParaRPr>
            </a:p>
          </p:txBody>
        </p:sp>
        <p:sp>
          <p:nvSpPr>
            <p:cNvPr id="122009" name="Rectangle 153"/>
            <p:cNvSpPr>
              <a:spLocks noChangeArrowheads="1"/>
            </p:cNvSpPr>
            <p:nvPr/>
          </p:nvSpPr>
          <p:spPr bwMode="auto">
            <a:xfrm>
              <a:off x="2496" y="1519"/>
              <a:ext cx="90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Chemistry Ampith.</a:t>
              </a:r>
              <a:endParaRPr lang="en-US" sz="4400">
                <a:latin typeface="AmerType Md BT" pitchFamily="18" charset="0"/>
              </a:endParaRPr>
            </a:p>
          </p:txBody>
        </p:sp>
        <p:sp>
          <p:nvSpPr>
            <p:cNvPr id="122010" name="Rectangle 154"/>
            <p:cNvSpPr>
              <a:spLocks noChangeArrowheads="1"/>
            </p:cNvSpPr>
            <p:nvPr/>
          </p:nvSpPr>
          <p:spPr bwMode="auto">
            <a:xfrm>
              <a:off x="3302" y="1396"/>
              <a:ext cx="65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11" name="Rectangle 155"/>
            <p:cNvSpPr>
              <a:spLocks noChangeArrowheads="1"/>
            </p:cNvSpPr>
            <p:nvPr/>
          </p:nvSpPr>
          <p:spPr bwMode="auto">
            <a:xfrm>
              <a:off x="3360" y="1424"/>
              <a:ext cx="64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Linda Closser</a:t>
              </a:r>
              <a:endParaRPr lang="en-US" sz="4400">
                <a:latin typeface="AmerType Md BT" pitchFamily="18" charset="0"/>
              </a:endParaRPr>
            </a:p>
          </p:txBody>
        </p:sp>
        <p:sp>
          <p:nvSpPr>
            <p:cNvPr id="122012" name="Rectangle 156"/>
            <p:cNvSpPr>
              <a:spLocks noChangeArrowheads="1"/>
            </p:cNvSpPr>
            <p:nvPr/>
          </p:nvSpPr>
          <p:spPr bwMode="auto">
            <a:xfrm>
              <a:off x="4272" y="1416"/>
              <a:ext cx="31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13" name="Rectangle 157"/>
            <p:cNvSpPr>
              <a:spLocks noChangeArrowheads="1"/>
            </p:cNvSpPr>
            <p:nvPr/>
          </p:nvSpPr>
          <p:spPr bwMode="auto">
            <a:xfrm>
              <a:off x="4330" y="1444"/>
              <a:ext cx="24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3227</a:t>
              </a:r>
              <a:endParaRPr lang="en-US" sz="4400">
                <a:latin typeface="AmerType Md BT" pitchFamily="18" charset="0"/>
              </a:endParaRPr>
            </a:p>
          </p:txBody>
        </p:sp>
        <p:sp>
          <p:nvSpPr>
            <p:cNvPr id="122014" name="Rectangle 158"/>
            <p:cNvSpPr>
              <a:spLocks noChangeArrowheads="1"/>
            </p:cNvSpPr>
            <p:nvPr/>
          </p:nvSpPr>
          <p:spPr bwMode="auto">
            <a:xfrm>
              <a:off x="230" y="1636"/>
              <a:ext cx="62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15" name="Rectangle 159"/>
            <p:cNvSpPr>
              <a:spLocks noChangeArrowheads="1"/>
            </p:cNvSpPr>
            <p:nvPr/>
          </p:nvSpPr>
          <p:spPr bwMode="auto">
            <a:xfrm>
              <a:off x="288" y="1664"/>
              <a:ext cx="26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9:30a</a:t>
              </a:r>
              <a:endParaRPr lang="en-US" sz="4400">
                <a:latin typeface="AmerType Md BT" pitchFamily="18" charset="0"/>
              </a:endParaRPr>
            </a:p>
          </p:txBody>
        </p:sp>
        <p:sp>
          <p:nvSpPr>
            <p:cNvPr id="122016" name="Rectangle 160"/>
            <p:cNvSpPr>
              <a:spLocks noChangeArrowheads="1"/>
            </p:cNvSpPr>
            <p:nvPr/>
          </p:nvSpPr>
          <p:spPr bwMode="auto">
            <a:xfrm>
              <a:off x="500" y="1664"/>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sz="4400">
                <a:latin typeface="AmerType Md BT" pitchFamily="18" charset="0"/>
              </a:endParaRPr>
            </a:p>
          </p:txBody>
        </p:sp>
        <p:sp>
          <p:nvSpPr>
            <p:cNvPr id="122017" name="Rectangle 161"/>
            <p:cNvSpPr>
              <a:spLocks noChangeArrowheads="1"/>
            </p:cNvSpPr>
            <p:nvPr/>
          </p:nvSpPr>
          <p:spPr bwMode="auto">
            <a:xfrm>
              <a:off x="532" y="1664"/>
              <a:ext cx="32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11:00a</a:t>
              </a:r>
              <a:endParaRPr lang="en-US" sz="4400">
                <a:latin typeface="AmerType Md BT" pitchFamily="18" charset="0"/>
              </a:endParaRPr>
            </a:p>
          </p:txBody>
        </p:sp>
        <p:sp>
          <p:nvSpPr>
            <p:cNvPr id="122018" name="Rectangle 162"/>
            <p:cNvSpPr>
              <a:spLocks noChangeArrowheads="1"/>
            </p:cNvSpPr>
            <p:nvPr/>
          </p:nvSpPr>
          <p:spPr bwMode="auto">
            <a:xfrm>
              <a:off x="998" y="1636"/>
              <a:ext cx="962"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19" name="Rectangle 163"/>
            <p:cNvSpPr>
              <a:spLocks noChangeArrowheads="1"/>
            </p:cNvSpPr>
            <p:nvPr/>
          </p:nvSpPr>
          <p:spPr bwMode="auto">
            <a:xfrm>
              <a:off x="1056" y="1664"/>
              <a:ext cx="102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Parents’ Help Session</a:t>
              </a:r>
              <a:endParaRPr lang="en-US" sz="4400">
                <a:latin typeface="AmerType Md BT" pitchFamily="18" charset="0"/>
              </a:endParaRPr>
            </a:p>
          </p:txBody>
        </p:sp>
        <p:sp>
          <p:nvSpPr>
            <p:cNvPr id="122020" name="Rectangle 164"/>
            <p:cNvSpPr>
              <a:spLocks noChangeArrowheads="1"/>
            </p:cNvSpPr>
            <p:nvPr/>
          </p:nvSpPr>
          <p:spPr bwMode="auto">
            <a:xfrm>
              <a:off x="2400" y="1616"/>
              <a:ext cx="1538"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21" name="Rectangle 165"/>
            <p:cNvSpPr>
              <a:spLocks noChangeArrowheads="1"/>
            </p:cNvSpPr>
            <p:nvPr/>
          </p:nvSpPr>
          <p:spPr bwMode="auto">
            <a:xfrm>
              <a:off x="2506" y="1644"/>
              <a:ext cx="76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Biology Ampith.</a:t>
              </a:r>
              <a:endParaRPr lang="en-US" sz="4400">
                <a:latin typeface="AmerType Md BT" pitchFamily="18" charset="0"/>
              </a:endParaRPr>
            </a:p>
          </p:txBody>
        </p:sp>
        <p:sp>
          <p:nvSpPr>
            <p:cNvPr id="122022" name="Rectangle 166"/>
            <p:cNvSpPr>
              <a:spLocks noChangeArrowheads="1"/>
            </p:cNvSpPr>
            <p:nvPr/>
          </p:nvSpPr>
          <p:spPr bwMode="auto">
            <a:xfrm>
              <a:off x="3312" y="1616"/>
              <a:ext cx="694"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23" name="Rectangle 167"/>
            <p:cNvSpPr>
              <a:spLocks noChangeArrowheads="1"/>
            </p:cNvSpPr>
            <p:nvPr/>
          </p:nvSpPr>
          <p:spPr bwMode="auto">
            <a:xfrm>
              <a:off x="3370" y="1644"/>
              <a:ext cx="68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Tami Martinez</a:t>
              </a:r>
              <a:endParaRPr lang="en-US" sz="4400">
                <a:latin typeface="AmerType Md BT" pitchFamily="18" charset="0"/>
              </a:endParaRPr>
            </a:p>
          </p:txBody>
        </p:sp>
        <p:sp>
          <p:nvSpPr>
            <p:cNvPr id="122024" name="Rectangle 168"/>
            <p:cNvSpPr>
              <a:spLocks noChangeArrowheads="1"/>
            </p:cNvSpPr>
            <p:nvPr/>
          </p:nvSpPr>
          <p:spPr bwMode="auto">
            <a:xfrm>
              <a:off x="4272" y="1616"/>
              <a:ext cx="31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25" name="Rectangle 169"/>
            <p:cNvSpPr>
              <a:spLocks noChangeArrowheads="1"/>
            </p:cNvSpPr>
            <p:nvPr/>
          </p:nvSpPr>
          <p:spPr bwMode="auto">
            <a:xfrm>
              <a:off x="4330" y="1644"/>
              <a:ext cx="24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6241</a:t>
              </a:r>
              <a:endParaRPr lang="en-US" sz="4400">
                <a:latin typeface="AmerType Md BT" pitchFamily="18" charset="0"/>
              </a:endParaRPr>
            </a:p>
          </p:txBody>
        </p:sp>
        <p:sp>
          <p:nvSpPr>
            <p:cNvPr id="122026" name="Rectangle 170"/>
            <p:cNvSpPr>
              <a:spLocks noChangeArrowheads="1"/>
            </p:cNvSpPr>
            <p:nvPr/>
          </p:nvSpPr>
          <p:spPr bwMode="auto">
            <a:xfrm>
              <a:off x="230" y="2036"/>
              <a:ext cx="58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27" name="Rectangle 171"/>
            <p:cNvSpPr>
              <a:spLocks noChangeArrowheads="1"/>
            </p:cNvSpPr>
            <p:nvPr/>
          </p:nvSpPr>
          <p:spPr bwMode="auto">
            <a:xfrm>
              <a:off x="288" y="2064"/>
              <a:ext cx="27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1:00p</a:t>
              </a:r>
              <a:endParaRPr lang="en-US" sz="4400">
                <a:latin typeface="AmerType Md BT" pitchFamily="18" charset="0"/>
              </a:endParaRPr>
            </a:p>
          </p:txBody>
        </p:sp>
        <p:sp>
          <p:nvSpPr>
            <p:cNvPr id="122028" name="Rectangle 172"/>
            <p:cNvSpPr>
              <a:spLocks noChangeArrowheads="1"/>
            </p:cNvSpPr>
            <p:nvPr/>
          </p:nvSpPr>
          <p:spPr bwMode="auto">
            <a:xfrm>
              <a:off x="506" y="2064"/>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sz="4400">
                <a:latin typeface="AmerType Md BT" pitchFamily="18" charset="0"/>
              </a:endParaRPr>
            </a:p>
          </p:txBody>
        </p:sp>
        <p:sp>
          <p:nvSpPr>
            <p:cNvPr id="122029" name="Rectangle 173"/>
            <p:cNvSpPr>
              <a:spLocks noChangeArrowheads="1"/>
            </p:cNvSpPr>
            <p:nvPr/>
          </p:nvSpPr>
          <p:spPr bwMode="auto">
            <a:xfrm>
              <a:off x="538" y="2064"/>
              <a:ext cx="27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4:00p</a:t>
              </a:r>
              <a:endParaRPr lang="en-US" sz="4400">
                <a:latin typeface="AmerType Md BT" pitchFamily="18" charset="0"/>
              </a:endParaRPr>
            </a:p>
          </p:txBody>
        </p:sp>
        <p:sp>
          <p:nvSpPr>
            <p:cNvPr id="122030" name="Rectangle 174"/>
            <p:cNvSpPr>
              <a:spLocks noChangeArrowheads="1"/>
            </p:cNvSpPr>
            <p:nvPr/>
          </p:nvSpPr>
          <p:spPr bwMode="auto">
            <a:xfrm>
              <a:off x="1008" y="2016"/>
              <a:ext cx="1378"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31" name="Rectangle 175"/>
            <p:cNvSpPr>
              <a:spLocks noChangeArrowheads="1"/>
            </p:cNvSpPr>
            <p:nvPr/>
          </p:nvSpPr>
          <p:spPr bwMode="auto">
            <a:xfrm>
              <a:off x="1066" y="2044"/>
              <a:ext cx="100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ID Card Station Open</a:t>
              </a:r>
              <a:endParaRPr lang="en-US" sz="4400">
                <a:latin typeface="AmerType Md BT" pitchFamily="18" charset="0"/>
              </a:endParaRPr>
            </a:p>
          </p:txBody>
        </p:sp>
        <p:sp>
          <p:nvSpPr>
            <p:cNvPr id="122032" name="Rectangle 176"/>
            <p:cNvSpPr>
              <a:spLocks noChangeArrowheads="1"/>
            </p:cNvSpPr>
            <p:nvPr/>
          </p:nvSpPr>
          <p:spPr bwMode="auto">
            <a:xfrm>
              <a:off x="1066" y="2141"/>
              <a:ext cx="115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Student Insurance Open</a:t>
              </a:r>
              <a:endParaRPr lang="en-US" sz="4400">
                <a:latin typeface="AmerType Md BT" pitchFamily="18" charset="0"/>
              </a:endParaRPr>
            </a:p>
          </p:txBody>
        </p:sp>
        <p:sp>
          <p:nvSpPr>
            <p:cNvPr id="122033" name="Rectangle 177"/>
            <p:cNvSpPr>
              <a:spLocks noChangeArrowheads="1"/>
            </p:cNvSpPr>
            <p:nvPr/>
          </p:nvSpPr>
          <p:spPr bwMode="auto">
            <a:xfrm>
              <a:off x="1066" y="2236"/>
              <a:ext cx="127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Student Financial Services Open</a:t>
              </a:r>
              <a:endParaRPr lang="en-US" sz="4000">
                <a:latin typeface="AmerType Md BT" pitchFamily="18" charset="0"/>
              </a:endParaRPr>
            </a:p>
          </p:txBody>
        </p:sp>
        <p:sp>
          <p:nvSpPr>
            <p:cNvPr id="122034" name="Rectangle 178"/>
            <p:cNvSpPr>
              <a:spLocks noChangeArrowheads="1"/>
            </p:cNvSpPr>
            <p:nvPr/>
          </p:nvSpPr>
          <p:spPr bwMode="auto">
            <a:xfrm>
              <a:off x="1066" y="2333"/>
              <a:ext cx="98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Student Health Open</a:t>
              </a:r>
              <a:endParaRPr lang="en-US" sz="4400">
                <a:latin typeface="AmerType Md BT" pitchFamily="18" charset="0"/>
              </a:endParaRPr>
            </a:p>
          </p:txBody>
        </p:sp>
        <p:sp>
          <p:nvSpPr>
            <p:cNvPr id="122035" name="Rectangle 179"/>
            <p:cNvSpPr>
              <a:spLocks noChangeArrowheads="1"/>
            </p:cNvSpPr>
            <p:nvPr/>
          </p:nvSpPr>
          <p:spPr bwMode="auto">
            <a:xfrm>
              <a:off x="2448" y="2016"/>
              <a:ext cx="596"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36" name="Rectangle 180"/>
            <p:cNvSpPr>
              <a:spLocks noChangeArrowheads="1"/>
            </p:cNvSpPr>
            <p:nvPr/>
          </p:nvSpPr>
          <p:spPr bwMode="auto">
            <a:xfrm>
              <a:off x="2506" y="2044"/>
              <a:ext cx="56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Ad Building</a:t>
              </a:r>
              <a:endParaRPr lang="en-US" sz="4400">
                <a:latin typeface="AmerType Md BT" pitchFamily="18" charset="0"/>
              </a:endParaRPr>
            </a:p>
          </p:txBody>
        </p:sp>
        <p:sp>
          <p:nvSpPr>
            <p:cNvPr id="122037" name="Rectangle 181"/>
            <p:cNvSpPr>
              <a:spLocks noChangeArrowheads="1"/>
            </p:cNvSpPr>
            <p:nvPr/>
          </p:nvSpPr>
          <p:spPr bwMode="auto">
            <a:xfrm>
              <a:off x="2448" y="2296"/>
              <a:ext cx="714"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38" name="Rectangle 182"/>
            <p:cNvSpPr>
              <a:spLocks noChangeArrowheads="1"/>
            </p:cNvSpPr>
            <p:nvPr/>
          </p:nvSpPr>
          <p:spPr bwMode="auto">
            <a:xfrm>
              <a:off x="2506" y="2324"/>
              <a:ext cx="72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Campus Center</a:t>
              </a:r>
              <a:endParaRPr lang="en-US" sz="4400">
                <a:latin typeface="AmerType Md BT" pitchFamily="18" charset="0"/>
              </a:endParaRPr>
            </a:p>
          </p:txBody>
        </p:sp>
        <p:sp>
          <p:nvSpPr>
            <p:cNvPr id="122039" name="Rectangle 183"/>
            <p:cNvSpPr>
              <a:spLocks noChangeArrowheads="1"/>
            </p:cNvSpPr>
            <p:nvPr/>
          </p:nvSpPr>
          <p:spPr bwMode="auto">
            <a:xfrm>
              <a:off x="3312" y="2016"/>
              <a:ext cx="756"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40" name="Rectangle 184"/>
            <p:cNvSpPr>
              <a:spLocks noChangeArrowheads="1"/>
            </p:cNvSpPr>
            <p:nvPr/>
          </p:nvSpPr>
          <p:spPr bwMode="auto">
            <a:xfrm>
              <a:off x="3370" y="2044"/>
              <a:ext cx="66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Lois Forrester</a:t>
              </a:r>
              <a:endParaRPr lang="en-US" sz="4400">
                <a:latin typeface="AmerType Md BT" pitchFamily="18" charset="0"/>
              </a:endParaRPr>
            </a:p>
          </p:txBody>
        </p:sp>
        <p:sp>
          <p:nvSpPr>
            <p:cNvPr id="122041" name="Rectangle 185"/>
            <p:cNvSpPr>
              <a:spLocks noChangeArrowheads="1"/>
            </p:cNvSpPr>
            <p:nvPr/>
          </p:nvSpPr>
          <p:spPr bwMode="auto">
            <a:xfrm>
              <a:off x="3370" y="2141"/>
              <a:ext cx="77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Deb Hornbacher</a:t>
              </a:r>
              <a:endParaRPr lang="en-US" sz="4400">
                <a:latin typeface="AmerType Md BT" pitchFamily="18" charset="0"/>
              </a:endParaRPr>
            </a:p>
          </p:txBody>
        </p:sp>
        <p:sp>
          <p:nvSpPr>
            <p:cNvPr id="122042" name="Rectangle 186"/>
            <p:cNvSpPr>
              <a:spLocks noChangeArrowheads="1"/>
            </p:cNvSpPr>
            <p:nvPr/>
          </p:nvSpPr>
          <p:spPr bwMode="auto">
            <a:xfrm>
              <a:off x="3370" y="2236"/>
              <a:ext cx="74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dirty="0">
                  <a:solidFill>
                    <a:srgbClr val="333300"/>
                  </a:solidFill>
                  <a:latin typeface="AmerType Md BT" pitchFamily="18" charset="0"/>
                </a:rPr>
                <a:t>Derek Bradfield</a:t>
              </a:r>
              <a:endParaRPr lang="en-US" sz="4400" dirty="0">
                <a:latin typeface="AmerType Md BT" pitchFamily="18" charset="0"/>
              </a:endParaRPr>
            </a:p>
          </p:txBody>
        </p:sp>
        <p:sp>
          <p:nvSpPr>
            <p:cNvPr id="122043" name="Rectangle 187"/>
            <p:cNvSpPr>
              <a:spLocks noChangeArrowheads="1"/>
            </p:cNvSpPr>
            <p:nvPr/>
          </p:nvSpPr>
          <p:spPr bwMode="auto">
            <a:xfrm>
              <a:off x="3370" y="2333"/>
              <a:ext cx="50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Linda Rice</a:t>
              </a:r>
              <a:endParaRPr lang="en-US" sz="4400">
                <a:latin typeface="AmerType Md BT" pitchFamily="18" charset="0"/>
              </a:endParaRPr>
            </a:p>
          </p:txBody>
        </p:sp>
        <p:sp>
          <p:nvSpPr>
            <p:cNvPr id="122044" name="Rectangle 188"/>
            <p:cNvSpPr>
              <a:spLocks noChangeArrowheads="1"/>
            </p:cNvSpPr>
            <p:nvPr/>
          </p:nvSpPr>
          <p:spPr bwMode="auto">
            <a:xfrm>
              <a:off x="4272" y="2016"/>
              <a:ext cx="310"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45" name="Rectangle 189"/>
            <p:cNvSpPr>
              <a:spLocks noChangeArrowheads="1"/>
            </p:cNvSpPr>
            <p:nvPr/>
          </p:nvSpPr>
          <p:spPr bwMode="auto">
            <a:xfrm>
              <a:off x="4330" y="2044"/>
              <a:ext cx="24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3399</a:t>
              </a:r>
              <a:endParaRPr lang="en-US" sz="4400">
                <a:latin typeface="AmerType Md BT" pitchFamily="18" charset="0"/>
              </a:endParaRPr>
            </a:p>
          </p:txBody>
        </p:sp>
        <p:sp>
          <p:nvSpPr>
            <p:cNvPr id="122046" name="Rectangle 190"/>
            <p:cNvSpPr>
              <a:spLocks noChangeArrowheads="1"/>
            </p:cNvSpPr>
            <p:nvPr/>
          </p:nvSpPr>
          <p:spPr bwMode="auto">
            <a:xfrm>
              <a:off x="4330" y="2141"/>
              <a:ext cx="24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3097</a:t>
              </a:r>
              <a:endParaRPr lang="en-US" sz="4400">
                <a:latin typeface="AmerType Md BT" pitchFamily="18" charset="0"/>
              </a:endParaRPr>
            </a:p>
          </p:txBody>
        </p:sp>
        <p:sp>
          <p:nvSpPr>
            <p:cNvPr id="122047" name="Rectangle 191"/>
            <p:cNvSpPr>
              <a:spLocks noChangeArrowheads="1"/>
            </p:cNvSpPr>
            <p:nvPr/>
          </p:nvSpPr>
          <p:spPr bwMode="auto">
            <a:xfrm>
              <a:off x="4330" y="2236"/>
              <a:ext cx="24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6040</a:t>
              </a:r>
              <a:endParaRPr lang="en-US" sz="4400">
                <a:latin typeface="AmerType Md BT" pitchFamily="18" charset="0"/>
              </a:endParaRPr>
            </a:p>
          </p:txBody>
        </p:sp>
        <p:sp>
          <p:nvSpPr>
            <p:cNvPr id="122048" name="Rectangle 192"/>
            <p:cNvSpPr>
              <a:spLocks noChangeArrowheads="1"/>
            </p:cNvSpPr>
            <p:nvPr/>
          </p:nvSpPr>
          <p:spPr bwMode="auto">
            <a:xfrm>
              <a:off x="4330" y="2333"/>
              <a:ext cx="24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3111</a:t>
              </a:r>
              <a:endParaRPr lang="en-US" sz="4400">
                <a:latin typeface="AmerType Md BT" pitchFamily="18" charset="0"/>
              </a:endParaRPr>
            </a:p>
          </p:txBody>
        </p:sp>
        <p:sp>
          <p:nvSpPr>
            <p:cNvPr id="122049" name="Rectangle 193"/>
            <p:cNvSpPr>
              <a:spLocks noChangeArrowheads="1"/>
            </p:cNvSpPr>
            <p:nvPr/>
          </p:nvSpPr>
          <p:spPr bwMode="auto">
            <a:xfrm>
              <a:off x="240" y="2496"/>
              <a:ext cx="612"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50" name="Rectangle 194"/>
            <p:cNvSpPr>
              <a:spLocks noChangeArrowheads="1"/>
            </p:cNvSpPr>
            <p:nvPr/>
          </p:nvSpPr>
          <p:spPr bwMode="auto">
            <a:xfrm>
              <a:off x="322" y="2524"/>
              <a:ext cx="27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1:30p</a:t>
              </a:r>
              <a:endParaRPr lang="en-US" sz="4400">
                <a:latin typeface="AmerType Md BT" pitchFamily="18" charset="0"/>
              </a:endParaRPr>
            </a:p>
          </p:txBody>
        </p:sp>
        <p:sp>
          <p:nvSpPr>
            <p:cNvPr id="122051" name="Rectangle 195"/>
            <p:cNvSpPr>
              <a:spLocks noChangeArrowheads="1"/>
            </p:cNvSpPr>
            <p:nvPr/>
          </p:nvSpPr>
          <p:spPr bwMode="auto">
            <a:xfrm>
              <a:off x="540" y="2524"/>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sz="4400">
                <a:latin typeface="AmerType Md BT" pitchFamily="18" charset="0"/>
              </a:endParaRPr>
            </a:p>
          </p:txBody>
        </p:sp>
        <p:sp>
          <p:nvSpPr>
            <p:cNvPr id="122052" name="Rectangle 196"/>
            <p:cNvSpPr>
              <a:spLocks noChangeArrowheads="1"/>
            </p:cNvSpPr>
            <p:nvPr/>
          </p:nvSpPr>
          <p:spPr bwMode="auto">
            <a:xfrm>
              <a:off x="572" y="2524"/>
              <a:ext cx="27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2:30p</a:t>
              </a:r>
              <a:endParaRPr lang="en-US" sz="4400">
                <a:latin typeface="AmerType Md BT" pitchFamily="18" charset="0"/>
              </a:endParaRPr>
            </a:p>
          </p:txBody>
        </p:sp>
        <p:sp>
          <p:nvSpPr>
            <p:cNvPr id="122053" name="Rectangle 197"/>
            <p:cNvSpPr>
              <a:spLocks noChangeArrowheads="1"/>
            </p:cNvSpPr>
            <p:nvPr/>
          </p:nvSpPr>
          <p:spPr bwMode="auto">
            <a:xfrm>
              <a:off x="1008" y="2496"/>
              <a:ext cx="938"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54" name="Rectangle 198"/>
            <p:cNvSpPr>
              <a:spLocks noChangeArrowheads="1"/>
            </p:cNvSpPr>
            <p:nvPr/>
          </p:nvSpPr>
          <p:spPr bwMode="auto">
            <a:xfrm>
              <a:off x="1066" y="2524"/>
              <a:ext cx="98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Math Placement Test</a:t>
              </a:r>
              <a:endParaRPr lang="en-US" sz="4400">
                <a:latin typeface="AmerType Md BT" pitchFamily="18" charset="0"/>
              </a:endParaRPr>
            </a:p>
          </p:txBody>
        </p:sp>
        <p:sp>
          <p:nvSpPr>
            <p:cNvPr id="122055" name="Rectangle 199"/>
            <p:cNvSpPr>
              <a:spLocks noChangeArrowheads="1"/>
            </p:cNvSpPr>
            <p:nvPr/>
          </p:nvSpPr>
          <p:spPr bwMode="auto">
            <a:xfrm>
              <a:off x="2448" y="2496"/>
              <a:ext cx="8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56" name="Rectangle 200"/>
            <p:cNvSpPr>
              <a:spLocks noChangeArrowheads="1"/>
            </p:cNvSpPr>
            <p:nvPr/>
          </p:nvSpPr>
          <p:spPr bwMode="auto">
            <a:xfrm>
              <a:off x="2506" y="2524"/>
              <a:ext cx="78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Biology, Physics,</a:t>
              </a:r>
              <a:endParaRPr lang="en-US" sz="4400">
                <a:latin typeface="AmerType Md BT" pitchFamily="18" charset="0"/>
              </a:endParaRPr>
            </a:p>
          </p:txBody>
        </p:sp>
        <p:sp>
          <p:nvSpPr>
            <p:cNvPr id="122057" name="Rectangle 201"/>
            <p:cNvSpPr>
              <a:spLocks noChangeArrowheads="1"/>
            </p:cNvSpPr>
            <p:nvPr/>
          </p:nvSpPr>
          <p:spPr bwMode="auto">
            <a:xfrm>
              <a:off x="2506" y="2621"/>
              <a:ext cx="90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Chemistry Ampith.</a:t>
              </a:r>
              <a:endParaRPr lang="en-US" sz="4400">
                <a:latin typeface="AmerType Md BT" pitchFamily="18" charset="0"/>
              </a:endParaRPr>
            </a:p>
          </p:txBody>
        </p:sp>
        <p:sp>
          <p:nvSpPr>
            <p:cNvPr id="122058" name="Rectangle 202"/>
            <p:cNvSpPr>
              <a:spLocks noChangeArrowheads="1"/>
            </p:cNvSpPr>
            <p:nvPr/>
          </p:nvSpPr>
          <p:spPr bwMode="auto">
            <a:xfrm>
              <a:off x="3312" y="2496"/>
              <a:ext cx="656"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59" name="Rectangle 203"/>
            <p:cNvSpPr>
              <a:spLocks noChangeArrowheads="1"/>
            </p:cNvSpPr>
            <p:nvPr/>
          </p:nvSpPr>
          <p:spPr bwMode="auto">
            <a:xfrm>
              <a:off x="3370" y="2524"/>
              <a:ext cx="64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Linda Closser</a:t>
              </a:r>
              <a:endParaRPr lang="en-US" sz="4400">
                <a:latin typeface="AmerType Md BT" pitchFamily="18" charset="0"/>
              </a:endParaRPr>
            </a:p>
          </p:txBody>
        </p:sp>
        <p:sp>
          <p:nvSpPr>
            <p:cNvPr id="122060" name="Rectangle 204"/>
            <p:cNvSpPr>
              <a:spLocks noChangeArrowheads="1"/>
            </p:cNvSpPr>
            <p:nvPr/>
          </p:nvSpPr>
          <p:spPr bwMode="auto">
            <a:xfrm>
              <a:off x="4272" y="2496"/>
              <a:ext cx="31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61" name="Rectangle 205"/>
            <p:cNvSpPr>
              <a:spLocks noChangeArrowheads="1"/>
            </p:cNvSpPr>
            <p:nvPr/>
          </p:nvSpPr>
          <p:spPr bwMode="auto">
            <a:xfrm>
              <a:off x="4330" y="2524"/>
              <a:ext cx="24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3227</a:t>
              </a:r>
              <a:endParaRPr lang="en-US" sz="4400">
                <a:latin typeface="AmerType Md BT" pitchFamily="18" charset="0"/>
              </a:endParaRPr>
            </a:p>
          </p:txBody>
        </p:sp>
        <p:sp>
          <p:nvSpPr>
            <p:cNvPr id="122062" name="Rectangle 206"/>
            <p:cNvSpPr>
              <a:spLocks noChangeArrowheads="1"/>
            </p:cNvSpPr>
            <p:nvPr/>
          </p:nvSpPr>
          <p:spPr bwMode="auto">
            <a:xfrm>
              <a:off x="288" y="2736"/>
              <a:ext cx="588"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63" name="Rectangle 207"/>
            <p:cNvSpPr>
              <a:spLocks noChangeArrowheads="1"/>
            </p:cNvSpPr>
            <p:nvPr/>
          </p:nvSpPr>
          <p:spPr bwMode="auto">
            <a:xfrm>
              <a:off x="346" y="2764"/>
              <a:ext cx="27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5:00p</a:t>
              </a:r>
              <a:endParaRPr lang="en-US" sz="4400">
                <a:latin typeface="AmerType Md BT" pitchFamily="18" charset="0"/>
              </a:endParaRPr>
            </a:p>
          </p:txBody>
        </p:sp>
        <p:sp>
          <p:nvSpPr>
            <p:cNvPr id="122064" name="Rectangle 208"/>
            <p:cNvSpPr>
              <a:spLocks noChangeArrowheads="1"/>
            </p:cNvSpPr>
            <p:nvPr/>
          </p:nvSpPr>
          <p:spPr bwMode="auto">
            <a:xfrm>
              <a:off x="564" y="2764"/>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sz="4400">
                <a:latin typeface="AmerType Md BT" pitchFamily="18" charset="0"/>
              </a:endParaRPr>
            </a:p>
          </p:txBody>
        </p:sp>
        <p:sp>
          <p:nvSpPr>
            <p:cNvPr id="122065" name="Rectangle 209"/>
            <p:cNvSpPr>
              <a:spLocks noChangeArrowheads="1"/>
            </p:cNvSpPr>
            <p:nvPr/>
          </p:nvSpPr>
          <p:spPr bwMode="auto">
            <a:xfrm>
              <a:off x="596" y="2764"/>
              <a:ext cx="27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6:00p</a:t>
              </a:r>
              <a:endParaRPr lang="en-US" sz="4400">
                <a:latin typeface="AmerType Md BT" pitchFamily="18" charset="0"/>
              </a:endParaRPr>
            </a:p>
          </p:txBody>
        </p:sp>
        <p:sp>
          <p:nvSpPr>
            <p:cNvPr id="122066" name="Rectangle 210"/>
            <p:cNvSpPr>
              <a:spLocks noChangeArrowheads="1"/>
            </p:cNvSpPr>
            <p:nvPr/>
          </p:nvSpPr>
          <p:spPr bwMode="auto">
            <a:xfrm>
              <a:off x="1008" y="2736"/>
              <a:ext cx="39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67" name="Rectangle 211"/>
            <p:cNvSpPr>
              <a:spLocks noChangeArrowheads="1"/>
            </p:cNvSpPr>
            <p:nvPr/>
          </p:nvSpPr>
          <p:spPr bwMode="auto">
            <a:xfrm>
              <a:off x="1066" y="2764"/>
              <a:ext cx="33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Supper</a:t>
              </a:r>
              <a:endParaRPr lang="en-US" sz="4400">
                <a:latin typeface="AmerType Md BT" pitchFamily="18" charset="0"/>
              </a:endParaRPr>
            </a:p>
          </p:txBody>
        </p:sp>
        <p:sp>
          <p:nvSpPr>
            <p:cNvPr id="122068" name="Rectangle 212"/>
            <p:cNvSpPr>
              <a:spLocks noChangeArrowheads="1"/>
            </p:cNvSpPr>
            <p:nvPr/>
          </p:nvSpPr>
          <p:spPr bwMode="auto">
            <a:xfrm>
              <a:off x="2448" y="2736"/>
              <a:ext cx="472"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69" name="Rectangle 213"/>
            <p:cNvSpPr>
              <a:spLocks noChangeArrowheads="1"/>
            </p:cNvSpPr>
            <p:nvPr/>
          </p:nvSpPr>
          <p:spPr bwMode="auto">
            <a:xfrm>
              <a:off x="2506" y="2764"/>
              <a:ext cx="41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Cafeteria</a:t>
              </a:r>
              <a:endParaRPr lang="en-US" sz="4400">
                <a:latin typeface="AmerType Md BT" pitchFamily="18" charset="0"/>
              </a:endParaRPr>
            </a:p>
          </p:txBody>
        </p:sp>
        <p:sp>
          <p:nvSpPr>
            <p:cNvPr id="122070" name="Rectangle 214"/>
            <p:cNvSpPr>
              <a:spLocks noChangeArrowheads="1"/>
            </p:cNvSpPr>
            <p:nvPr/>
          </p:nvSpPr>
          <p:spPr bwMode="auto">
            <a:xfrm>
              <a:off x="278" y="2916"/>
              <a:ext cx="58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71" name="Rectangle 215"/>
            <p:cNvSpPr>
              <a:spLocks noChangeArrowheads="1"/>
            </p:cNvSpPr>
            <p:nvPr/>
          </p:nvSpPr>
          <p:spPr bwMode="auto">
            <a:xfrm>
              <a:off x="336" y="2944"/>
              <a:ext cx="27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5:00p</a:t>
              </a:r>
              <a:endParaRPr lang="en-US" sz="4400">
                <a:latin typeface="AmerType Md BT" pitchFamily="18" charset="0"/>
              </a:endParaRPr>
            </a:p>
          </p:txBody>
        </p:sp>
        <p:sp>
          <p:nvSpPr>
            <p:cNvPr id="122072" name="Rectangle 216"/>
            <p:cNvSpPr>
              <a:spLocks noChangeArrowheads="1"/>
            </p:cNvSpPr>
            <p:nvPr/>
          </p:nvSpPr>
          <p:spPr bwMode="auto">
            <a:xfrm>
              <a:off x="554" y="2944"/>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sz="4400">
                <a:latin typeface="AmerType Md BT" pitchFamily="18" charset="0"/>
              </a:endParaRPr>
            </a:p>
          </p:txBody>
        </p:sp>
        <p:sp>
          <p:nvSpPr>
            <p:cNvPr id="122073" name="Rectangle 217"/>
            <p:cNvSpPr>
              <a:spLocks noChangeArrowheads="1"/>
            </p:cNvSpPr>
            <p:nvPr/>
          </p:nvSpPr>
          <p:spPr bwMode="auto">
            <a:xfrm>
              <a:off x="586" y="2944"/>
              <a:ext cx="27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8:00p</a:t>
              </a:r>
              <a:endParaRPr lang="en-US" sz="4400">
                <a:latin typeface="AmerType Md BT" pitchFamily="18" charset="0"/>
              </a:endParaRPr>
            </a:p>
          </p:txBody>
        </p:sp>
        <p:sp>
          <p:nvSpPr>
            <p:cNvPr id="122074" name="Rectangle 218"/>
            <p:cNvSpPr>
              <a:spLocks noChangeArrowheads="1"/>
            </p:cNvSpPr>
            <p:nvPr/>
          </p:nvSpPr>
          <p:spPr bwMode="auto">
            <a:xfrm>
              <a:off x="998" y="2916"/>
              <a:ext cx="1000"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75" name="Rectangle 219"/>
            <p:cNvSpPr>
              <a:spLocks noChangeArrowheads="1"/>
            </p:cNvSpPr>
            <p:nvPr/>
          </p:nvSpPr>
          <p:spPr bwMode="auto">
            <a:xfrm>
              <a:off x="1056" y="2944"/>
              <a:ext cx="112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Introduction to Honors</a:t>
              </a:r>
              <a:endParaRPr lang="en-US" sz="4400">
                <a:latin typeface="AmerType Md BT" pitchFamily="18" charset="0"/>
              </a:endParaRPr>
            </a:p>
          </p:txBody>
        </p:sp>
        <p:sp>
          <p:nvSpPr>
            <p:cNvPr id="122076" name="Rectangle 220"/>
            <p:cNvSpPr>
              <a:spLocks noChangeArrowheads="1"/>
            </p:cNvSpPr>
            <p:nvPr/>
          </p:nvSpPr>
          <p:spPr bwMode="auto">
            <a:xfrm>
              <a:off x="1056" y="3039"/>
              <a:ext cx="85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(includes supper)</a:t>
              </a:r>
              <a:endParaRPr lang="en-US" sz="4400">
                <a:latin typeface="AmerType Md BT" pitchFamily="18" charset="0"/>
              </a:endParaRPr>
            </a:p>
          </p:txBody>
        </p:sp>
        <p:sp>
          <p:nvSpPr>
            <p:cNvPr id="122077" name="Rectangle 221"/>
            <p:cNvSpPr>
              <a:spLocks noChangeArrowheads="1"/>
            </p:cNvSpPr>
            <p:nvPr/>
          </p:nvSpPr>
          <p:spPr bwMode="auto">
            <a:xfrm>
              <a:off x="2448" y="2896"/>
              <a:ext cx="68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78" name="Rectangle 222"/>
            <p:cNvSpPr>
              <a:spLocks noChangeArrowheads="1"/>
            </p:cNvSpPr>
            <p:nvPr/>
          </p:nvSpPr>
          <p:spPr bwMode="auto">
            <a:xfrm>
              <a:off x="2506" y="2924"/>
              <a:ext cx="69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Forsyth House</a:t>
              </a:r>
              <a:endParaRPr lang="en-US" sz="4400">
                <a:latin typeface="AmerType Md BT" pitchFamily="18" charset="0"/>
              </a:endParaRPr>
            </a:p>
          </p:txBody>
        </p:sp>
        <p:sp>
          <p:nvSpPr>
            <p:cNvPr id="122079" name="Rectangle 223"/>
            <p:cNvSpPr>
              <a:spLocks noChangeArrowheads="1"/>
            </p:cNvSpPr>
            <p:nvPr/>
          </p:nvSpPr>
          <p:spPr bwMode="auto">
            <a:xfrm>
              <a:off x="3312" y="2896"/>
              <a:ext cx="774"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80" name="Rectangle 224"/>
            <p:cNvSpPr>
              <a:spLocks noChangeArrowheads="1"/>
            </p:cNvSpPr>
            <p:nvPr/>
          </p:nvSpPr>
          <p:spPr bwMode="auto">
            <a:xfrm>
              <a:off x="3370" y="2924"/>
              <a:ext cx="77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Malcolm Russell</a:t>
              </a:r>
              <a:endParaRPr lang="en-US" sz="4400">
                <a:latin typeface="AmerType Md BT" pitchFamily="18" charset="0"/>
              </a:endParaRPr>
            </a:p>
          </p:txBody>
        </p:sp>
        <p:sp>
          <p:nvSpPr>
            <p:cNvPr id="122081" name="Rectangle 225"/>
            <p:cNvSpPr>
              <a:spLocks noChangeArrowheads="1"/>
            </p:cNvSpPr>
            <p:nvPr/>
          </p:nvSpPr>
          <p:spPr bwMode="auto">
            <a:xfrm>
              <a:off x="4224" y="2896"/>
              <a:ext cx="31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82" name="Rectangle 226"/>
            <p:cNvSpPr>
              <a:spLocks noChangeArrowheads="1"/>
            </p:cNvSpPr>
            <p:nvPr/>
          </p:nvSpPr>
          <p:spPr bwMode="auto">
            <a:xfrm>
              <a:off x="4282" y="2924"/>
              <a:ext cx="24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3104</a:t>
              </a:r>
              <a:endParaRPr lang="en-US" sz="4400">
                <a:latin typeface="AmerType Md BT" pitchFamily="18" charset="0"/>
              </a:endParaRPr>
            </a:p>
          </p:txBody>
        </p:sp>
        <p:sp>
          <p:nvSpPr>
            <p:cNvPr id="122083" name="Rectangle 227"/>
            <p:cNvSpPr>
              <a:spLocks noChangeArrowheads="1"/>
            </p:cNvSpPr>
            <p:nvPr/>
          </p:nvSpPr>
          <p:spPr bwMode="auto">
            <a:xfrm>
              <a:off x="240" y="3456"/>
              <a:ext cx="578"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84" name="Rectangle 228"/>
            <p:cNvSpPr>
              <a:spLocks noChangeArrowheads="1"/>
            </p:cNvSpPr>
            <p:nvPr/>
          </p:nvSpPr>
          <p:spPr bwMode="auto">
            <a:xfrm>
              <a:off x="298" y="3484"/>
              <a:ext cx="26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8:00a</a:t>
              </a:r>
              <a:endParaRPr lang="en-US" sz="4400">
                <a:latin typeface="AmerType Md BT" pitchFamily="18" charset="0"/>
              </a:endParaRPr>
            </a:p>
          </p:txBody>
        </p:sp>
        <p:sp>
          <p:nvSpPr>
            <p:cNvPr id="122085" name="Rectangle 229"/>
            <p:cNvSpPr>
              <a:spLocks noChangeArrowheads="1"/>
            </p:cNvSpPr>
            <p:nvPr/>
          </p:nvSpPr>
          <p:spPr bwMode="auto">
            <a:xfrm>
              <a:off x="510" y="3484"/>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sz="4400">
                <a:latin typeface="AmerType Md BT" pitchFamily="18" charset="0"/>
              </a:endParaRPr>
            </a:p>
          </p:txBody>
        </p:sp>
        <p:sp>
          <p:nvSpPr>
            <p:cNvPr id="122086" name="Rectangle 230"/>
            <p:cNvSpPr>
              <a:spLocks noChangeArrowheads="1"/>
            </p:cNvSpPr>
            <p:nvPr/>
          </p:nvSpPr>
          <p:spPr bwMode="auto">
            <a:xfrm>
              <a:off x="542" y="3484"/>
              <a:ext cx="26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8:30a</a:t>
              </a:r>
              <a:endParaRPr lang="en-US" sz="4400">
                <a:latin typeface="AmerType Md BT" pitchFamily="18" charset="0"/>
              </a:endParaRPr>
            </a:p>
          </p:txBody>
        </p:sp>
        <p:sp>
          <p:nvSpPr>
            <p:cNvPr id="122087" name="Rectangle 231"/>
            <p:cNvSpPr>
              <a:spLocks noChangeArrowheads="1"/>
            </p:cNvSpPr>
            <p:nvPr/>
          </p:nvSpPr>
          <p:spPr bwMode="auto">
            <a:xfrm>
              <a:off x="902" y="3476"/>
              <a:ext cx="156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88" name="Rectangle 232"/>
            <p:cNvSpPr>
              <a:spLocks noChangeArrowheads="1"/>
            </p:cNvSpPr>
            <p:nvPr/>
          </p:nvSpPr>
          <p:spPr bwMode="auto">
            <a:xfrm>
              <a:off x="960" y="3504"/>
              <a:ext cx="146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Departmental Devotionals/Breakfasts</a:t>
              </a:r>
              <a:endParaRPr lang="en-US" sz="4000">
                <a:latin typeface="AmerType Md BT" pitchFamily="18" charset="0"/>
              </a:endParaRPr>
            </a:p>
          </p:txBody>
        </p:sp>
        <p:sp>
          <p:nvSpPr>
            <p:cNvPr id="122089" name="Rectangle 233"/>
            <p:cNvSpPr>
              <a:spLocks noChangeArrowheads="1"/>
            </p:cNvSpPr>
            <p:nvPr/>
          </p:nvSpPr>
          <p:spPr bwMode="auto">
            <a:xfrm>
              <a:off x="2534" y="3476"/>
              <a:ext cx="31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90" name="Rectangle 234"/>
            <p:cNvSpPr>
              <a:spLocks noChangeArrowheads="1"/>
            </p:cNvSpPr>
            <p:nvPr/>
          </p:nvSpPr>
          <p:spPr bwMode="auto">
            <a:xfrm>
              <a:off x="2592" y="3504"/>
              <a:ext cx="19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TBA</a:t>
              </a:r>
              <a:endParaRPr lang="en-US" sz="4400">
                <a:latin typeface="AmerType Md BT" pitchFamily="18" charset="0"/>
              </a:endParaRPr>
            </a:p>
          </p:txBody>
        </p:sp>
        <p:sp>
          <p:nvSpPr>
            <p:cNvPr id="122091" name="Rectangle 235"/>
            <p:cNvSpPr>
              <a:spLocks noChangeArrowheads="1"/>
            </p:cNvSpPr>
            <p:nvPr/>
          </p:nvSpPr>
          <p:spPr bwMode="auto">
            <a:xfrm>
              <a:off x="3312" y="3416"/>
              <a:ext cx="74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92" name="Rectangle 236"/>
            <p:cNvSpPr>
              <a:spLocks noChangeArrowheads="1"/>
            </p:cNvSpPr>
            <p:nvPr/>
          </p:nvSpPr>
          <p:spPr bwMode="auto">
            <a:xfrm>
              <a:off x="3370" y="3444"/>
              <a:ext cx="4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Department</a:t>
              </a:r>
              <a:endParaRPr lang="en-US" sz="4000">
                <a:latin typeface="AmerType Md BT" pitchFamily="18" charset="0"/>
              </a:endParaRPr>
            </a:p>
          </p:txBody>
        </p:sp>
        <p:sp>
          <p:nvSpPr>
            <p:cNvPr id="122093" name="Rectangle 237"/>
            <p:cNvSpPr>
              <a:spLocks noChangeArrowheads="1"/>
            </p:cNvSpPr>
            <p:nvPr/>
          </p:nvSpPr>
          <p:spPr bwMode="auto">
            <a:xfrm>
              <a:off x="3370" y="3541"/>
              <a:ext cx="62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Chairs/Advisors</a:t>
              </a:r>
              <a:endParaRPr lang="en-US" sz="4000">
                <a:latin typeface="AmerType Md BT" pitchFamily="18" charset="0"/>
              </a:endParaRPr>
            </a:p>
          </p:txBody>
        </p:sp>
        <p:sp>
          <p:nvSpPr>
            <p:cNvPr id="122094" name="Rectangle 238"/>
            <p:cNvSpPr>
              <a:spLocks noChangeArrowheads="1"/>
            </p:cNvSpPr>
            <p:nvPr/>
          </p:nvSpPr>
          <p:spPr bwMode="auto">
            <a:xfrm>
              <a:off x="4800" y="3416"/>
              <a:ext cx="722"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095" name="Rectangle 239"/>
            <p:cNvSpPr>
              <a:spLocks noChangeArrowheads="1"/>
            </p:cNvSpPr>
            <p:nvPr/>
          </p:nvSpPr>
          <p:spPr bwMode="auto">
            <a:xfrm>
              <a:off x="4858" y="3444"/>
              <a:ext cx="31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Tent Set</a:t>
              </a:r>
              <a:endParaRPr lang="en-US" sz="4400">
                <a:latin typeface="AmerType Md BT" pitchFamily="18" charset="0"/>
              </a:endParaRPr>
            </a:p>
          </p:txBody>
        </p:sp>
        <p:sp>
          <p:nvSpPr>
            <p:cNvPr id="122096" name="Rectangle 240"/>
            <p:cNvSpPr>
              <a:spLocks noChangeArrowheads="1"/>
            </p:cNvSpPr>
            <p:nvPr/>
          </p:nvSpPr>
          <p:spPr bwMode="auto">
            <a:xfrm>
              <a:off x="5126" y="3444"/>
              <a:ext cx="2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a:t>
              </a:r>
              <a:endParaRPr lang="en-US" sz="4400">
                <a:latin typeface="AmerType Md BT" pitchFamily="18" charset="0"/>
              </a:endParaRPr>
            </a:p>
          </p:txBody>
        </p:sp>
        <p:sp>
          <p:nvSpPr>
            <p:cNvPr id="122097" name="Rectangle 241"/>
            <p:cNvSpPr>
              <a:spLocks noChangeArrowheads="1"/>
            </p:cNvSpPr>
            <p:nvPr/>
          </p:nvSpPr>
          <p:spPr bwMode="auto">
            <a:xfrm>
              <a:off x="5152" y="3444"/>
              <a:ext cx="34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Up Tent </a:t>
              </a:r>
              <a:endParaRPr lang="en-US" sz="4400">
                <a:latin typeface="AmerType Md BT" pitchFamily="18" charset="0"/>
              </a:endParaRPr>
            </a:p>
          </p:txBody>
        </p:sp>
        <p:sp>
          <p:nvSpPr>
            <p:cNvPr id="122098" name="Rectangle 242"/>
            <p:cNvSpPr>
              <a:spLocks noChangeArrowheads="1"/>
            </p:cNvSpPr>
            <p:nvPr/>
          </p:nvSpPr>
          <p:spPr bwMode="auto">
            <a:xfrm>
              <a:off x="4819" y="3524"/>
              <a:ext cx="75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Electrical Installed</a:t>
              </a:r>
              <a:endParaRPr lang="en-US" sz="4400">
                <a:latin typeface="AmerType Md BT" pitchFamily="18" charset="0"/>
              </a:endParaRPr>
            </a:p>
          </p:txBody>
        </p:sp>
        <p:sp>
          <p:nvSpPr>
            <p:cNvPr id="122099" name="Rectangle 243"/>
            <p:cNvSpPr>
              <a:spLocks noChangeArrowheads="1"/>
            </p:cNvSpPr>
            <p:nvPr/>
          </p:nvSpPr>
          <p:spPr bwMode="auto">
            <a:xfrm>
              <a:off x="240" y="3616"/>
              <a:ext cx="578"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100" name="Rectangle 244"/>
            <p:cNvSpPr>
              <a:spLocks noChangeArrowheads="1"/>
            </p:cNvSpPr>
            <p:nvPr/>
          </p:nvSpPr>
          <p:spPr bwMode="auto">
            <a:xfrm>
              <a:off x="298" y="3644"/>
              <a:ext cx="26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8:30a</a:t>
              </a:r>
              <a:endParaRPr lang="en-US" sz="4400">
                <a:latin typeface="AmerType Md BT" pitchFamily="18" charset="0"/>
              </a:endParaRPr>
            </a:p>
          </p:txBody>
        </p:sp>
        <p:sp>
          <p:nvSpPr>
            <p:cNvPr id="122101" name="Rectangle 245"/>
            <p:cNvSpPr>
              <a:spLocks noChangeArrowheads="1"/>
            </p:cNvSpPr>
            <p:nvPr/>
          </p:nvSpPr>
          <p:spPr bwMode="auto">
            <a:xfrm>
              <a:off x="510" y="3644"/>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sz="4400">
                <a:latin typeface="AmerType Md BT" pitchFamily="18" charset="0"/>
              </a:endParaRPr>
            </a:p>
          </p:txBody>
        </p:sp>
        <p:sp>
          <p:nvSpPr>
            <p:cNvPr id="122102" name="Rectangle 246"/>
            <p:cNvSpPr>
              <a:spLocks noChangeArrowheads="1"/>
            </p:cNvSpPr>
            <p:nvPr/>
          </p:nvSpPr>
          <p:spPr bwMode="auto">
            <a:xfrm>
              <a:off x="542" y="3644"/>
              <a:ext cx="26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9:30a</a:t>
              </a:r>
              <a:endParaRPr lang="en-US" sz="4400">
                <a:latin typeface="AmerType Md BT" pitchFamily="18" charset="0"/>
              </a:endParaRPr>
            </a:p>
          </p:txBody>
        </p:sp>
        <p:sp>
          <p:nvSpPr>
            <p:cNvPr id="122103" name="Rectangle 247"/>
            <p:cNvSpPr>
              <a:spLocks noChangeArrowheads="1"/>
            </p:cNvSpPr>
            <p:nvPr/>
          </p:nvSpPr>
          <p:spPr bwMode="auto">
            <a:xfrm>
              <a:off x="950" y="3636"/>
              <a:ext cx="109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104" name="Rectangle 248"/>
            <p:cNvSpPr>
              <a:spLocks noChangeArrowheads="1"/>
            </p:cNvSpPr>
            <p:nvPr/>
          </p:nvSpPr>
          <p:spPr bwMode="auto">
            <a:xfrm>
              <a:off x="1008" y="3664"/>
              <a:ext cx="117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Group Advising Sessions</a:t>
              </a:r>
              <a:endParaRPr lang="en-US" sz="4400">
                <a:latin typeface="AmerType Md BT" pitchFamily="18" charset="0"/>
              </a:endParaRPr>
            </a:p>
          </p:txBody>
        </p:sp>
        <p:sp>
          <p:nvSpPr>
            <p:cNvPr id="122105" name="Rectangle 249"/>
            <p:cNvSpPr>
              <a:spLocks noChangeArrowheads="1"/>
            </p:cNvSpPr>
            <p:nvPr/>
          </p:nvSpPr>
          <p:spPr bwMode="auto">
            <a:xfrm>
              <a:off x="2534" y="3636"/>
              <a:ext cx="31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106" name="Rectangle 250"/>
            <p:cNvSpPr>
              <a:spLocks noChangeArrowheads="1"/>
            </p:cNvSpPr>
            <p:nvPr/>
          </p:nvSpPr>
          <p:spPr bwMode="auto">
            <a:xfrm>
              <a:off x="2592" y="3664"/>
              <a:ext cx="19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dirty="0">
                  <a:solidFill>
                    <a:srgbClr val="333300"/>
                  </a:solidFill>
                  <a:latin typeface="AmerType Md BT" pitchFamily="18" charset="0"/>
                </a:rPr>
                <a:t>TBA</a:t>
              </a:r>
              <a:endParaRPr lang="en-US" sz="4400" dirty="0">
                <a:latin typeface="AmerType Md BT" pitchFamily="18" charset="0"/>
              </a:endParaRPr>
            </a:p>
          </p:txBody>
        </p:sp>
        <p:sp>
          <p:nvSpPr>
            <p:cNvPr id="122107" name="Rectangle 251"/>
            <p:cNvSpPr>
              <a:spLocks noChangeArrowheads="1"/>
            </p:cNvSpPr>
            <p:nvPr/>
          </p:nvSpPr>
          <p:spPr bwMode="auto">
            <a:xfrm>
              <a:off x="3312" y="3656"/>
              <a:ext cx="464"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108" name="Rectangle 252"/>
            <p:cNvSpPr>
              <a:spLocks noChangeArrowheads="1"/>
            </p:cNvSpPr>
            <p:nvPr/>
          </p:nvSpPr>
          <p:spPr bwMode="auto">
            <a:xfrm>
              <a:off x="3370" y="3684"/>
              <a:ext cx="41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Advisors</a:t>
              </a:r>
              <a:endParaRPr lang="en-US" sz="4400">
                <a:latin typeface="AmerType Md BT" pitchFamily="18" charset="0"/>
              </a:endParaRPr>
            </a:p>
          </p:txBody>
        </p:sp>
        <p:sp>
          <p:nvSpPr>
            <p:cNvPr id="122109" name="Rectangle 253"/>
            <p:cNvSpPr>
              <a:spLocks noChangeArrowheads="1"/>
            </p:cNvSpPr>
            <p:nvPr/>
          </p:nvSpPr>
          <p:spPr bwMode="auto">
            <a:xfrm>
              <a:off x="4896" y="336"/>
              <a:ext cx="378"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110" name="Rectangle 254"/>
            <p:cNvSpPr>
              <a:spLocks noChangeArrowheads="1"/>
            </p:cNvSpPr>
            <p:nvPr/>
          </p:nvSpPr>
          <p:spPr bwMode="auto">
            <a:xfrm>
              <a:off x="4954" y="364"/>
              <a:ext cx="30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Page 2</a:t>
              </a:r>
              <a:endParaRPr lang="en-US" sz="4400">
                <a:latin typeface="AmerType Md BT"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1108" name="Rectangle 4"/>
          <p:cNvSpPr>
            <a:spLocks noChangeArrowheads="1"/>
          </p:cNvSpPr>
          <p:nvPr/>
        </p:nvSpPr>
        <p:spPr bwMode="auto">
          <a:xfrm>
            <a:off x="4724400" y="6400801"/>
            <a:ext cx="3778251"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a:defRPr/>
            </a:pPr>
            <a:r>
              <a:rPr lang="en-US" sz="1400" dirty="0">
                <a:latin typeface="Tahoma" pitchFamily="34" charset="0"/>
                <a:ea typeface="Tahoma" pitchFamily="34" charset="0"/>
                <a:cs typeface="Tahoma" pitchFamily="34" charset="0"/>
              </a:rPr>
              <a:t>Youth Alive  – </a:t>
            </a:r>
            <a:r>
              <a:rPr lang="en-US" sz="1200" dirty="0">
                <a:latin typeface="Tahoma" pitchFamily="34" charset="0"/>
                <a:ea typeface="Tahoma" pitchFamily="34" charset="0"/>
                <a:cs typeface="Tahoma" pitchFamily="34" charset="0"/>
              </a:rPr>
              <a:t>Reducing </a:t>
            </a:r>
            <a:r>
              <a:rPr lang="en-US" sz="1200" i="1" dirty="0">
                <a:latin typeface="Tahoma" pitchFamily="34" charset="0"/>
                <a:ea typeface="Tahoma" pitchFamily="34" charset="0"/>
                <a:cs typeface="Tahoma" pitchFamily="34" charset="0"/>
              </a:rPr>
              <a:t>at risk</a:t>
            </a:r>
            <a:r>
              <a:rPr lang="en-US" sz="1200" dirty="0">
                <a:latin typeface="Tahoma" pitchFamily="34" charset="0"/>
                <a:ea typeface="Tahoma" pitchFamily="34" charset="0"/>
                <a:cs typeface="Tahoma" pitchFamily="34" charset="0"/>
              </a:rPr>
              <a:t> Behaviors</a:t>
            </a:r>
          </a:p>
        </p:txBody>
      </p:sp>
      <p:sp>
        <p:nvSpPr>
          <p:cNvPr id="431109" name="Rectangle 5"/>
          <p:cNvSpPr>
            <a:spLocks noChangeArrowheads="1"/>
          </p:cNvSpPr>
          <p:nvPr/>
        </p:nvSpPr>
        <p:spPr bwMode="auto">
          <a:xfrm>
            <a:off x="8228933" y="6408738"/>
            <a:ext cx="695993"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fld id="{76D772E8-B997-4E29-A390-D1F6A5E060BE}" type="slidenum">
              <a:rPr lang="en-US" sz="1400">
                <a:latin typeface="Tahoma" pitchFamily="34" charset="0"/>
                <a:ea typeface="Tahoma" pitchFamily="34" charset="0"/>
                <a:cs typeface="Tahoma" pitchFamily="34" charset="0"/>
              </a:rPr>
              <a:pPr algn="r">
                <a:defRPr/>
              </a:pPr>
              <a:t>139</a:t>
            </a:fld>
            <a:endParaRPr lang="en-US" sz="1400">
              <a:latin typeface="Tahoma" pitchFamily="34" charset="0"/>
              <a:ea typeface="Tahoma" pitchFamily="34" charset="0"/>
              <a:cs typeface="Tahoma" pitchFamily="34" charset="0"/>
            </a:endParaRPr>
          </a:p>
        </p:txBody>
      </p:sp>
      <p:grpSp>
        <p:nvGrpSpPr>
          <p:cNvPr id="122886" name="Group 6"/>
          <p:cNvGrpSpPr>
            <a:grpSpLocks/>
          </p:cNvGrpSpPr>
          <p:nvPr/>
        </p:nvGrpSpPr>
        <p:grpSpPr bwMode="auto">
          <a:xfrm>
            <a:off x="0" y="304800"/>
            <a:ext cx="9144000" cy="6096000"/>
            <a:chOff x="0" y="192"/>
            <a:chExt cx="5760" cy="3840"/>
          </a:xfrm>
        </p:grpSpPr>
        <p:sp>
          <p:nvSpPr>
            <p:cNvPr id="122887" name="Rectangle 7"/>
            <p:cNvSpPr>
              <a:spLocks noChangeArrowheads="1"/>
            </p:cNvSpPr>
            <p:nvPr/>
          </p:nvSpPr>
          <p:spPr bwMode="auto">
            <a:xfrm>
              <a:off x="0" y="192"/>
              <a:ext cx="5760" cy="38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888" name="Rectangle 8"/>
            <p:cNvSpPr>
              <a:spLocks noChangeArrowheads="1"/>
            </p:cNvSpPr>
            <p:nvPr/>
          </p:nvSpPr>
          <p:spPr bwMode="auto">
            <a:xfrm>
              <a:off x="4608" y="2709"/>
              <a:ext cx="998" cy="222"/>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889" name="Rectangle 9"/>
            <p:cNvSpPr>
              <a:spLocks noChangeArrowheads="1"/>
            </p:cNvSpPr>
            <p:nvPr/>
          </p:nvSpPr>
          <p:spPr bwMode="auto">
            <a:xfrm>
              <a:off x="4808" y="2742"/>
              <a:ext cx="86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C0C0C0"/>
                  </a:solidFill>
                  <a:latin typeface="AmerType Md BT" pitchFamily="18" charset="0"/>
                </a:rPr>
                <a:t>Finish Tent Electrical</a:t>
              </a:r>
              <a:endParaRPr lang="en-US" sz="2800">
                <a:latin typeface="AmerType Md BT" pitchFamily="18" charset="0"/>
              </a:endParaRPr>
            </a:p>
          </p:txBody>
        </p:sp>
        <p:sp>
          <p:nvSpPr>
            <p:cNvPr id="122890" name="Rectangle 10"/>
            <p:cNvSpPr>
              <a:spLocks noChangeArrowheads="1"/>
            </p:cNvSpPr>
            <p:nvPr/>
          </p:nvSpPr>
          <p:spPr bwMode="auto">
            <a:xfrm>
              <a:off x="4806" y="2739"/>
              <a:ext cx="68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a:solidFill>
                    <a:srgbClr val="FF0000"/>
                  </a:solidFill>
                  <a:latin typeface="AmerType Md BT" pitchFamily="18" charset="0"/>
                </a:rPr>
                <a:t>Finish Tent Electrical</a:t>
              </a:r>
              <a:endParaRPr lang="en-US" sz="2000">
                <a:latin typeface="AmerType Md BT" pitchFamily="18" charset="0"/>
              </a:endParaRPr>
            </a:p>
          </p:txBody>
        </p:sp>
        <p:sp>
          <p:nvSpPr>
            <p:cNvPr id="122891" name="Rectangle 11"/>
            <p:cNvSpPr>
              <a:spLocks noChangeArrowheads="1"/>
            </p:cNvSpPr>
            <p:nvPr/>
          </p:nvSpPr>
          <p:spPr bwMode="auto">
            <a:xfrm>
              <a:off x="4176" y="2709"/>
              <a:ext cx="636" cy="196"/>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892" name="Rectangle 12"/>
            <p:cNvSpPr>
              <a:spLocks noChangeArrowheads="1"/>
            </p:cNvSpPr>
            <p:nvPr/>
          </p:nvSpPr>
          <p:spPr bwMode="auto">
            <a:xfrm>
              <a:off x="4334" y="2740"/>
              <a:ext cx="24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3580</a:t>
              </a:r>
              <a:endParaRPr lang="en-US" sz="2800">
                <a:latin typeface="AmerType Md BT" pitchFamily="18" charset="0"/>
              </a:endParaRPr>
            </a:p>
          </p:txBody>
        </p:sp>
        <p:sp>
          <p:nvSpPr>
            <p:cNvPr id="122893" name="Rectangle 13"/>
            <p:cNvSpPr>
              <a:spLocks noChangeArrowheads="1"/>
            </p:cNvSpPr>
            <p:nvPr/>
          </p:nvSpPr>
          <p:spPr bwMode="auto">
            <a:xfrm>
              <a:off x="4330" y="2737"/>
              <a:ext cx="24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3580</a:t>
              </a:r>
              <a:endParaRPr lang="en-US" sz="2800">
                <a:latin typeface="AmerType Md BT" pitchFamily="18" charset="0"/>
              </a:endParaRPr>
            </a:p>
          </p:txBody>
        </p:sp>
        <p:sp>
          <p:nvSpPr>
            <p:cNvPr id="122894" name="Rectangle 14"/>
            <p:cNvSpPr>
              <a:spLocks noChangeArrowheads="1"/>
            </p:cNvSpPr>
            <p:nvPr/>
          </p:nvSpPr>
          <p:spPr bwMode="auto">
            <a:xfrm>
              <a:off x="3264" y="2667"/>
              <a:ext cx="942" cy="256"/>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895" name="Rectangle 15"/>
            <p:cNvSpPr>
              <a:spLocks noChangeArrowheads="1"/>
            </p:cNvSpPr>
            <p:nvPr/>
          </p:nvSpPr>
          <p:spPr bwMode="auto">
            <a:xfrm>
              <a:off x="3326" y="2698"/>
              <a:ext cx="49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Albie Pena</a:t>
              </a:r>
              <a:endParaRPr lang="en-US" sz="2800">
                <a:latin typeface="AmerType Md BT" pitchFamily="18" charset="0"/>
              </a:endParaRPr>
            </a:p>
          </p:txBody>
        </p:sp>
        <p:sp>
          <p:nvSpPr>
            <p:cNvPr id="122896" name="Rectangle 16"/>
            <p:cNvSpPr>
              <a:spLocks noChangeArrowheads="1"/>
            </p:cNvSpPr>
            <p:nvPr/>
          </p:nvSpPr>
          <p:spPr bwMode="auto">
            <a:xfrm>
              <a:off x="3322" y="2694"/>
              <a:ext cx="49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Albie Pena</a:t>
              </a:r>
              <a:endParaRPr lang="en-US" sz="2800">
                <a:latin typeface="AmerType Md BT" pitchFamily="18" charset="0"/>
              </a:endParaRPr>
            </a:p>
          </p:txBody>
        </p:sp>
        <p:sp>
          <p:nvSpPr>
            <p:cNvPr id="122897" name="Rectangle 17"/>
            <p:cNvSpPr>
              <a:spLocks noChangeArrowheads="1"/>
            </p:cNvSpPr>
            <p:nvPr/>
          </p:nvSpPr>
          <p:spPr bwMode="auto">
            <a:xfrm>
              <a:off x="3326" y="2801"/>
              <a:ext cx="42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Dave Sky</a:t>
              </a:r>
              <a:endParaRPr lang="en-US" sz="2800">
                <a:latin typeface="AmerType Md BT" pitchFamily="18" charset="0"/>
              </a:endParaRPr>
            </a:p>
          </p:txBody>
        </p:sp>
        <p:sp>
          <p:nvSpPr>
            <p:cNvPr id="122898" name="Rectangle 18"/>
            <p:cNvSpPr>
              <a:spLocks noChangeArrowheads="1"/>
            </p:cNvSpPr>
            <p:nvPr/>
          </p:nvSpPr>
          <p:spPr bwMode="auto">
            <a:xfrm>
              <a:off x="3322" y="2798"/>
              <a:ext cx="42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Dave Sky</a:t>
              </a:r>
              <a:endParaRPr lang="en-US" sz="2800">
                <a:latin typeface="AmerType Md BT" pitchFamily="18" charset="0"/>
              </a:endParaRPr>
            </a:p>
          </p:txBody>
        </p:sp>
        <p:sp>
          <p:nvSpPr>
            <p:cNvPr id="122899" name="Rectangle 19"/>
            <p:cNvSpPr>
              <a:spLocks noChangeArrowheads="1"/>
            </p:cNvSpPr>
            <p:nvPr/>
          </p:nvSpPr>
          <p:spPr bwMode="auto">
            <a:xfrm>
              <a:off x="2448" y="2727"/>
              <a:ext cx="886" cy="196"/>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00" name="Rectangle 20"/>
            <p:cNvSpPr>
              <a:spLocks noChangeArrowheads="1"/>
            </p:cNvSpPr>
            <p:nvPr/>
          </p:nvSpPr>
          <p:spPr bwMode="auto">
            <a:xfrm>
              <a:off x="2510" y="2758"/>
              <a:ext cx="71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PMC Commons</a:t>
              </a:r>
              <a:endParaRPr lang="en-US" sz="2800">
                <a:latin typeface="AmerType Md BT" pitchFamily="18" charset="0"/>
              </a:endParaRPr>
            </a:p>
          </p:txBody>
        </p:sp>
        <p:sp>
          <p:nvSpPr>
            <p:cNvPr id="122901" name="Rectangle 21"/>
            <p:cNvSpPr>
              <a:spLocks noChangeArrowheads="1"/>
            </p:cNvSpPr>
            <p:nvPr/>
          </p:nvSpPr>
          <p:spPr bwMode="auto">
            <a:xfrm>
              <a:off x="2506" y="2755"/>
              <a:ext cx="71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PMC Commons</a:t>
              </a:r>
              <a:endParaRPr lang="en-US" sz="2800">
                <a:latin typeface="AmerType Md BT" pitchFamily="18" charset="0"/>
              </a:endParaRPr>
            </a:p>
          </p:txBody>
        </p:sp>
        <p:sp>
          <p:nvSpPr>
            <p:cNvPr id="122902" name="Rectangle 22"/>
            <p:cNvSpPr>
              <a:spLocks noChangeArrowheads="1"/>
            </p:cNvSpPr>
            <p:nvPr/>
          </p:nvSpPr>
          <p:spPr bwMode="auto">
            <a:xfrm>
              <a:off x="912" y="2727"/>
              <a:ext cx="1536" cy="196"/>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03" name="Rectangle 23"/>
            <p:cNvSpPr>
              <a:spLocks noChangeArrowheads="1"/>
            </p:cNvSpPr>
            <p:nvPr/>
          </p:nvSpPr>
          <p:spPr bwMode="auto">
            <a:xfrm>
              <a:off x="974" y="2760"/>
              <a:ext cx="58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i="1">
                  <a:solidFill>
                    <a:srgbClr val="C0C0C0"/>
                  </a:solidFill>
                  <a:latin typeface="AmerType Md BT" pitchFamily="18" charset="0"/>
                </a:rPr>
                <a:t>All Fired Up</a:t>
              </a:r>
              <a:endParaRPr lang="en-US" sz="2800">
                <a:latin typeface="AmerType Md BT" pitchFamily="18" charset="0"/>
              </a:endParaRPr>
            </a:p>
          </p:txBody>
        </p:sp>
        <p:sp>
          <p:nvSpPr>
            <p:cNvPr id="122904" name="Rectangle 24"/>
            <p:cNvSpPr>
              <a:spLocks noChangeArrowheads="1"/>
            </p:cNvSpPr>
            <p:nvPr/>
          </p:nvSpPr>
          <p:spPr bwMode="auto">
            <a:xfrm>
              <a:off x="970" y="2757"/>
              <a:ext cx="58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i="1">
                  <a:solidFill>
                    <a:srgbClr val="FF0000"/>
                  </a:solidFill>
                  <a:latin typeface="AmerType Md BT" pitchFamily="18" charset="0"/>
                </a:rPr>
                <a:t>All Fired Up</a:t>
              </a:r>
              <a:endParaRPr lang="en-US" sz="2800">
                <a:latin typeface="AmerType Md BT" pitchFamily="18" charset="0"/>
              </a:endParaRPr>
            </a:p>
          </p:txBody>
        </p:sp>
        <p:sp>
          <p:nvSpPr>
            <p:cNvPr id="122905" name="Rectangle 25"/>
            <p:cNvSpPr>
              <a:spLocks noChangeArrowheads="1"/>
            </p:cNvSpPr>
            <p:nvPr/>
          </p:nvSpPr>
          <p:spPr bwMode="auto">
            <a:xfrm>
              <a:off x="1501" y="2758"/>
              <a:ext cx="6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Staff Training</a:t>
              </a:r>
              <a:endParaRPr lang="en-US" sz="2800">
                <a:latin typeface="AmerType Md BT" pitchFamily="18" charset="0"/>
              </a:endParaRPr>
            </a:p>
          </p:txBody>
        </p:sp>
        <p:sp>
          <p:nvSpPr>
            <p:cNvPr id="122906" name="Rectangle 26"/>
            <p:cNvSpPr>
              <a:spLocks noChangeArrowheads="1"/>
            </p:cNvSpPr>
            <p:nvPr/>
          </p:nvSpPr>
          <p:spPr bwMode="auto">
            <a:xfrm>
              <a:off x="1496" y="2755"/>
              <a:ext cx="6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Staff Training</a:t>
              </a:r>
              <a:endParaRPr lang="en-US" sz="2800">
                <a:latin typeface="AmerType Md BT" pitchFamily="18" charset="0"/>
              </a:endParaRPr>
            </a:p>
          </p:txBody>
        </p:sp>
        <p:sp>
          <p:nvSpPr>
            <p:cNvPr id="122907" name="Rectangle 27"/>
            <p:cNvSpPr>
              <a:spLocks noChangeArrowheads="1"/>
            </p:cNvSpPr>
            <p:nvPr/>
          </p:nvSpPr>
          <p:spPr bwMode="auto">
            <a:xfrm>
              <a:off x="192" y="2727"/>
              <a:ext cx="746" cy="196"/>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08" name="Rectangle 28"/>
            <p:cNvSpPr>
              <a:spLocks noChangeArrowheads="1"/>
            </p:cNvSpPr>
            <p:nvPr/>
          </p:nvSpPr>
          <p:spPr bwMode="auto">
            <a:xfrm>
              <a:off x="254" y="2758"/>
              <a:ext cx="27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8:00a</a:t>
              </a:r>
              <a:endParaRPr lang="en-US" sz="2800">
                <a:latin typeface="AmerType Md BT" pitchFamily="18" charset="0"/>
              </a:endParaRPr>
            </a:p>
          </p:txBody>
        </p:sp>
        <p:sp>
          <p:nvSpPr>
            <p:cNvPr id="122909" name="Rectangle 29"/>
            <p:cNvSpPr>
              <a:spLocks noChangeArrowheads="1"/>
            </p:cNvSpPr>
            <p:nvPr/>
          </p:nvSpPr>
          <p:spPr bwMode="auto">
            <a:xfrm>
              <a:off x="250" y="2755"/>
              <a:ext cx="27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8:00a</a:t>
              </a:r>
              <a:endParaRPr lang="en-US" sz="2800">
                <a:latin typeface="AmerType Md BT" pitchFamily="18" charset="0"/>
              </a:endParaRPr>
            </a:p>
          </p:txBody>
        </p:sp>
        <p:sp>
          <p:nvSpPr>
            <p:cNvPr id="122910" name="Rectangle 30"/>
            <p:cNvSpPr>
              <a:spLocks noChangeArrowheads="1"/>
            </p:cNvSpPr>
            <p:nvPr/>
          </p:nvSpPr>
          <p:spPr bwMode="auto">
            <a:xfrm>
              <a:off x="478" y="2758"/>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a:t>
              </a:r>
              <a:endParaRPr lang="en-US" sz="2800">
                <a:latin typeface="AmerType Md BT" pitchFamily="18" charset="0"/>
              </a:endParaRPr>
            </a:p>
          </p:txBody>
        </p:sp>
        <p:sp>
          <p:nvSpPr>
            <p:cNvPr id="122911" name="Rectangle 31"/>
            <p:cNvSpPr>
              <a:spLocks noChangeArrowheads="1"/>
            </p:cNvSpPr>
            <p:nvPr/>
          </p:nvSpPr>
          <p:spPr bwMode="auto">
            <a:xfrm>
              <a:off x="474" y="2755"/>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a:t>
              </a:r>
              <a:endParaRPr lang="en-US" sz="2800">
                <a:latin typeface="AmerType Md BT" pitchFamily="18" charset="0"/>
              </a:endParaRPr>
            </a:p>
          </p:txBody>
        </p:sp>
        <p:sp>
          <p:nvSpPr>
            <p:cNvPr id="122912" name="Rectangle 32"/>
            <p:cNvSpPr>
              <a:spLocks noChangeArrowheads="1"/>
            </p:cNvSpPr>
            <p:nvPr/>
          </p:nvSpPr>
          <p:spPr bwMode="auto">
            <a:xfrm>
              <a:off x="510" y="2758"/>
              <a:ext cx="2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5:00p</a:t>
              </a:r>
              <a:endParaRPr lang="en-US" sz="2800">
                <a:latin typeface="AmerType Md BT" pitchFamily="18" charset="0"/>
              </a:endParaRPr>
            </a:p>
          </p:txBody>
        </p:sp>
        <p:sp>
          <p:nvSpPr>
            <p:cNvPr id="122913" name="Rectangle 33"/>
            <p:cNvSpPr>
              <a:spLocks noChangeArrowheads="1"/>
            </p:cNvSpPr>
            <p:nvPr/>
          </p:nvSpPr>
          <p:spPr bwMode="auto">
            <a:xfrm>
              <a:off x="506" y="2755"/>
              <a:ext cx="2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5:00p</a:t>
              </a:r>
              <a:endParaRPr lang="en-US" sz="2800">
                <a:latin typeface="AmerType Md BT" pitchFamily="18" charset="0"/>
              </a:endParaRPr>
            </a:p>
          </p:txBody>
        </p:sp>
        <p:sp>
          <p:nvSpPr>
            <p:cNvPr id="122914" name="Rectangle 34"/>
            <p:cNvSpPr>
              <a:spLocks noChangeArrowheads="1"/>
            </p:cNvSpPr>
            <p:nvPr/>
          </p:nvSpPr>
          <p:spPr bwMode="auto">
            <a:xfrm>
              <a:off x="4800" y="2197"/>
              <a:ext cx="766" cy="137"/>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15" name="Rectangle 35"/>
            <p:cNvSpPr>
              <a:spLocks noChangeArrowheads="1"/>
            </p:cNvSpPr>
            <p:nvPr/>
          </p:nvSpPr>
          <p:spPr bwMode="auto">
            <a:xfrm>
              <a:off x="4128" y="2197"/>
              <a:ext cx="672" cy="153"/>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16" name="Rectangle 36"/>
            <p:cNvSpPr>
              <a:spLocks noChangeArrowheads="1"/>
            </p:cNvSpPr>
            <p:nvPr/>
          </p:nvSpPr>
          <p:spPr bwMode="auto">
            <a:xfrm>
              <a:off x="4358" y="2228"/>
              <a:ext cx="24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3615</a:t>
              </a:r>
              <a:endParaRPr lang="en-US" sz="2800">
                <a:latin typeface="AmerType Md BT" pitchFamily="18" charset="0"/>
              </a:endParaRPr>
            </a:p>
          </p:txBody>
        </p:sp>
        <p:sp>
          <p:nvSpPr>
            <p:cNvPr id="122917" name="Rectangle 37"/>
            <p:cNvSpPr>
              <a:spLocks noChangeArrowheads="1"/>
            </p:cNvSpPr>
            <p:nvPr/>
          </p:nvSpPr>
          <p:spPr bwMode="auto">
            <a:xfrm>
              <a:off x="4354" y="2225"/>
              <a:ext cx="24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3615</a:t>
              </a:r>
              <a:endParaRPr lang="en-US" sz="2800">
                <a:latin typeface="AmerType Md BT" pitchFamily="18" charset="0"/>
              </a:endParaRPr>
            </a:p>
          </p:txBody>
        </p:sp>
        <p:sp>
          <p:nvSpPr>
            <p:cNvPr id="122918" name="Rectangle 38"/>
            <p:cNvSpPr>
              <a:spLocks noChangeArrowheads="1"/>
            </p:cNvSpPr>
            <p:nvPr/>
          </p:nvSpPr>
          <p:spPr bwMode="auto">
            <a:xfrm>
              <a:off x="3264" y="2197"/>
              <a:ext cx="936" cy="153"/>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19" name="Rectangle 39"/>
            <p:cNvSpPr>
              <a:spLocks noChangeArrowheads="1"/>
            </p:cNvSpPr>
            <p:nvPr/>
          </p:nvSpPr>
          <p:spPr bwMode="auto">
            <a:xfrm>
              <a:off x="3326" y="2228"/>
              <a:ext cx="72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Jonathan Shell</a:t>
              </a:r>
              <a:endParaRPr lang="en-US" sz="2800">
                <a:latin typeface="AmerType Md BT" pitchFamily="18" charset="0"/>
              </a:endParaRPr>
            </a:p>
          </p:txBody>
        </p:sp>
        <p:sp>
          <p:nvSpPr>
            <p:cNvPr id="122920" name="Rectangle 40"/>
            <p:cNvSpPr>
              <a:spLocks noChangeArrowheads="1"/>
            </p:cNvSpPr>
            <p:nvPr/>
          </p:nvSpPr>
          <p:spPr bwMode="auto">
            <a:xfrm>
              <a:off x="3322" y="2225"/>
              <a:ext cx="72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Jonathan Shell</a:t>
              </a:r>
              <a:endParaRPr lang="en-US" sz="2800">
                <a:latin typeface="AmerType Md BT" pitchFamily="18" charset="0"/>
              </a:endParaRPr>
            </a:p>
          </p:txBody>
        </p:sp>
        <p:sp>
          <p:nvSpPr>
            <p:cNvPr id="122921" name="Rectangle 41"/>
            <p:cNvSpPr>
              <a:spLocks noChangeArrowheads="1"/>
            </p:cNvSpPr>
            <p:nvPr/>
          </p:nvSpPr>
          <p:spPr bwMode="auto">
            <a:xfrm>
              <a:off x="2448" y="2197"/>
              <a:ext cx="820" cy="153"/>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22" name="Rectangle 42"/>
            <p:cNvSpPr>
              <a:spLocks noChangeArrowheads="1"/>
            </p:cNvSpPr>
            <p:nvPr/>
          </p:nvSpPr>
          <p:spPr bwMode="auto">
            <a:xfrm>
              <a:off x="2558" y="2228"/>
              <a:ext cx="19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TBA</a:t>
              </a:r>
              <a:endParaRPr lang="en-US" sz="2800">
                <a:latin typeface="AmerType Md BT" pitchFamily="18" charset="0"/>
              </a:endParaRPr>
            </a:p>
          </p:txBody>
        </p:sp>
        <p:sp>
          <p:nvSpPr>
            <p:cNvPr id="122923" name="Rectangle 43"/>
            <p:cNvSpPr>
              <a:spLocks noChangeArrowheads="1"/>
            </p:cNvSpPr>
            <p:nvPr/>
          </p:nvSpPr>
          <p:spPr bwMode="auto">
            <a:xfrm>
              <a:off x="2554" y="2225"/>
              <a:ext cx="19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TBA</a:t>
              </a:r>
              <a:endParaRPr lang="en-US" sz="2800">
                <a:latin typeface="AmerType Md BT" pitchFamily="18" charset="0"/>
              </a:endParaRPr>
            </a:p>
          </p:txBody>
        </p:sp>
        <p:sp>
          <p:nvSpPr>
            <p:cNvPr id="122924" name="Rectangle 44"/>
            <p:cNvSpPr>
              <a:spLocks noChangeArrowheads="1"/>
            </p:cNvSpPr>
            <p:nvPr/>
          </p:nvSpPr>
          <p:spPr bwMode="auto">
            <a:xfrm>
              <a:off x="950" y="2176"/>
              <a:ext cx="1522" cy="153"/>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25" name="Rectangle 45"/>
            <p:cNvSpPr>
              <a:spLocks noChangeArrowheads="1"/>
            </p:cNvSpPr>
            <p:nvPr/>
          </p:nvSpPr>
          <p:spPr bwMode="auto">
            <a:xfrm>
              <a:off x="1012" y="2207"/>
              <a:ext cx="78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Evening Activity</a:t>
              </a:r>
              <a:endParaRPr lang="en-US" sz="2800">
                <a:latin typeface="AmerType Md BT" pitchFamily="18" charset="0"/>
              </a:endParaRPr>
            </a:p>
          </p:txBody>
        </p:sp>
        <p:sp>
          <p:nvSpPr>
            <p:cNvPr id="122926" name="Rectangle 46"/>
            <p:cNvSpPr>
              <a:spLocks noChangeArrowheads="1"/>
            </p:cNvSpPr>
            <p:nvPr/>
          </p:nvSpPr>
          <p:spPr bwMode="auto">
            <a:xfrm>
              <a:off x="1008" y="2204"/>
              <a:ext cx="78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Evening Activity</a:t>
              </a:r>
              <a:endParaRPr lang="en-US" sz="2800">
                <a:latin typeface="AmerType Md BT" pitchFamily="18" charset="0"/>
              </a:endParaRPr>
            </a:p>
          </p:txBody>
        </p:sp>
        <p:sp>
          <p:nvSpPr>
            <p:cNvPr id="122927" name="Rectangle 47"/>
            <p:cNvSpPr>
              <a:spLocks noChangeArrowheads="1"/>
            </p:cNvSpPr>
            <p:nvPr/>
          </p:nvSpPr>
          <p:spPr bwMode="auto">
            <a:xfrm>
              <a:off x="192" y="2197"/>
              <a:ext cx="746" cy="153"/>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28" name="Rectangle 48"/>
            <p:cNvSpPr>
              <a:spLocks noChangeArrowheads="1"/>
            </p:cNvSpPr>
            <p:nvPr/>
          </p:nvSpPr>
          <p:spPr bwMode="auto">
            <a:xfrm>
              <a:off x="254" y="2228"/>
              <a:ext cx="2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7:00p</a:t>
              </a:r>
              <a:endParaRPr lang="en-US" sz="2800">
                <a:latin typeface="AmerType Md BT" pitchFamily="18" charset="0"/>
              </a:endParaRPr>
            </a:p>
          </p:txBody>
        </p:sp>
        <p:sp>
          <p:nvSpPr>
            <p:cNvPr id="122929" name="Rectangle 49"/>
            <p:cNvSpPr>
              <a:spLocks noChangeArrowheads="1"/>
            </p:cNvSpPr>
            <p:nvPr/>
          </p:nvSpPr>
          <p:spPr bwMode="auto">
            <a:xfrm>
              <a:off x="250" y="2225"/>
              <a:ext cx="2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7:00p</a:t>
              </a:r>
              <a:endParaRPr lang="en-US" sz="2800">
                <a:latin typeface="AmerType Md BT" pitchFamily="18" charset="0"/>
              </a:endParaRPr>
            </a:p>
          </p:txBody>
        </p:sp>
        <p:sp>
          <p:nvSpPr>
            <p:cNvPr id="122930" name="Rectangle 50"/>
            <p:cNvSpPr>
              <a:spLocks noChangeArrowheads="1"/>
            </p:cNvSpPr>
            <p:nvPr/>
          </p:nvSpPr>
          <p:spPr bwMode="auto">
            <a:xfrm>
              <a:off x="484" y="2228"/>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a:t>
              </a:r>
              <a:endParaRPr lang="en-US" sz="2800">
                <a:latin typeface="AmerType Md BT" pitchFamily="18" charset="0"/>
              </a:endParaRPr>
            </a:p>
          </p:txBody>
        </p:sp>
        <p:sp>
          <p:nvSpPr>
            <p:cNvPr id="122931" name="Rectangle 51"/>
            <p:cNvSpPr>
              <a:spLocks noChangeArrowheads="1"/>
            </p:cNvSpPr>
            <p:nvPr/>
          </p:nvSpPr>
          <p:spPr bwMode="auto">
            <a:xfrm>
              <a:off x="480" y="2225"/>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a:t>
              </a:r>
              <a:endParaRPr lang="en-US" sz="2800">
                <a:latin typeface="AmerType Md BT" pitchFamily="18" charset="0"/>
              </a:endParaRPr>
            </a:p>
          </p:txBody>
        </p:sp>
        <p:sp>
          <p:nvSpPr>
            <p:cNvPr id="122932" name="Rectangle 52"/>
            <p:cNvSpPr>
              <a:spLocks noChangeArrowheads="1"/>
            </p:cNvSpPr>
            <p:nvPr/>
          </p:nvSpPr>
          <p:spPr bwMode="auto">
            <a:xfrm>
              <a:off x="516" y="2228"/>
              <a:ext cx="2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9:00p</a:t>
              </a:r>
              <a:endParaRPr lang="en-US" sz="2800">
                <a:latin typeface="AmerType Md BT" pitchFamily="18" charset="0"/>
              </a:endParaRPr>
            </a:p>
          </p:txBody>
        </p:sp>
        <p:sp>
          <p:nvSpPr>
            <p:cNvPr id="122933" name="Rectangle 53"/>
            <p:cNvSpPr>
              <a:spLocks noChangeArrowheads="1"/>
            </p:cNvSpPr>
            <p:nvPr/>
          </p:nvSpPr>
          <p:spPr bwMode="auto">
            <a:xfrm>
              <a:off x="512" y="2225"/>
              <a:ext cx="2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9:00p</a:t>
              </a:r>
              <a:endParaRPr lang="en-US" sz="2800">
                <a:latin typeface="AmerType Md BT" pitchFamily="18" charset="0"/>
              </a:endParaRPr>
            </a:p>
          </p:txBody>
        </p:sp>
        <p:sp>
          <p:nvSpPr>
            <p:cNvPr id="122934" name="Rectangle 54"/>
            <p:cNvSpPr>
              <a:spLocks noChangeArrowheads="1"/>
            </p:cNvSpPr>
            <p:nvPr/>
          </p:nvSpPr>
          <p:spPr bwMode="auto">
            <a:xfrm>
              <a:off x="4752" y="1216"/>
              <a:ext cx="816" cy="264"/>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35" name="Rectangle 55"/>
            <p:cNvSpPr>
              <a:spLocks noChangeArrowheads="1"/>
            </p:cNvSpPr>
            <p:nvPr/>
          </p:nvSpPr>
          <p:spPr bwMode="auto">
            <a:xfrm>
              <a:off x="4176" y="1237"/>
              <a:ext cx="696" cy="238"/>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36" name="Rectangle 56"/>
            <p:cNvSpPr>
              <a:spLocks noChangeArrowheads="1"/>
            </p:cNvSpPr>
            <p:nvPr/>
          </p:nvSpPr>
          <p:spPr bwMode="auto">
            <a:xfrm>
              <a:off x="4358" y="1268"/>
              <a:ext cx="24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3580</a:t>
              </a:r>
              <a:endParaRPr lang="en-US" sz="2800">
                <a:latin typeface="AmerType Md BT" pitchFamily="18" charset="0"/>
              </a:endParaRPr>
            </a:p>
          </p:txBody>
        </p:sp>
        <p:sp>
          <p:nvSpPr>
            <p:cNvPr id="122937" name="Rectangle 57"/>
            <p:cNvSpPr>
              <a:spLocks noChangeArrowheads="1"/>
            </p:cNvSpPr>
            <p:nvPr/>
          </p:nvSpPr>
          <p:spPr bwMode="auto">
            <a:xfrm>
              <a:off x="4354" y="1265"/>
              <a:ext cx="24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3580</a:t>
              </a:r>
              <a:endParaRPr lang="en-US" sz="2800">
                <a:latin typeface="AmerType Md BT" pitchFamily="18" charset="0"/>
              </a:endParaRPr>
            </a:p>
          </p:txBody>
        </p:sp>
        <p:sp>
          <p:nvSpPr>
            <p:cNvPr id="122938" name="Rectangle 58"/>
            <p:cNvSpPr>
              <a:spLocks noChangeArrowheads="1"/>
            </p:cNvSpPr>
            <p:nvPr/>
          </p:nvSpPr>
          <p:spPr bwMode="auto">
            <a:xfrm>
              <a:off x="3264" y="1216"/>
              <a:ext cx="934" cy="256"/>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39" name="Rectangle 59"/>
            <p:cNvSpPr>
              <a:spLocks noChangeArrowheads="1"/>
            </p:cNvSpPr>
            <p:nvPr/>
          </p:nvSpPr>
          <p:spPr bwMode="auto">
            <a:xfrm>
              <a:off x="3326" y="1247"/>
              <a:ext cx="27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Albie </a:t>
              </a:r>
              <a:endParaRPr lang="en-US" sz="2800">
                <a:latin typeface="AmerType Md BT" pitchFamily="18" charset="0"/>
              </a:endParaRPr>
            </a:p>
          </p:txBody>
        </p:sp>
        <p:sp>
          <p:nvSpPr>
            <p:cNvPr id="122940" name="Rectangle 60"/>
            <p:cNvSpPr>
              <a:spLocks noChangeArrowheads="1"/>
            </p:cNvSpPr>
            <p:nvPr/>
          </p:nvSpPr>
          <p:spPr bwMode="auto">
            <a:xfrm>
              <a:off x="3322" y="1244"/>
              <a:ext cx="27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Albie </a:t>
              </a:r>
              <a:endParaRPr lang="en-US" sz="2800">
                <a:latin typeface="AmerType Md BT" pitchFamily="18" charset="0"/>
              </a:endParaRPr>
            </a:p>
          </p:txBody>
        </p:sp>
        <p:sp>
          <p:nvSpPr>
            <p:cNvPr id="122941" name="Rectangle 61"/>
            <p:cNvSpPr>
              <a:spLocks noChangeArrowheads="1"/>
            </p:cNvSpPr>
            <p:nvPr/>
          </p:nvSpPr>
          <p:spPr bwMode="auto">
            <a:xfrm>
              <a:off x="3568" y="1247"/>
              <a:ext cx="22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Pena</a:t>
              </a:r>
              <a:endParaRPr lang="en-US" sz="2800">
                <a:latin typeface="AmerType Md BT" pitchFamily="18" charset="0"/>
              </a:endParaRPr>
            </a:p>
          </p:txBody>
        </p:sp>
        <p:sp>
          <p:nvSpPr>
            <p:cNvPr id="122942" name="Rectangle 62"/>
            <p:cNvSpPr>
              <a:spLocks noChangeArrowheads="1"/>
            </p:cNvSpPr>
            <p:nvPr/>
          </p:nvSpPr>
          <p:spPr bwMode="auto">
            <a:xfrm>
              <a:off x="3564" y="1244"/>
              <a:ext cx="22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Pena</a:t>
              </a:r>
              <a:endParaRPr lang="en-US" sz="2800">
                <a:latin typeface="AmerType Md BT" pitchFamily="18" charset="0"/>
              </a:endParaRPr>
            </a:p>
          </p:txBody>
        </p:sp>
        <p:sp>
          <p:nvSpPr>
            <p:cNvPr id="122943" name="Rectangle 63"/>
            <p:cNvSpPr>
              <a:spLocks noChangeArrowheads="1"/>
            </p:cNvSpPr>
            <p:nvPr/>
          </p:nvSpPr>
          <p:spPr bwMode="auto">
            <a:xfrm>
              <a:off x="2448" y="1234"/>
              <a:ext cx="836" cy="238"/>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44" name="Rectangle 64"/>
            <p:cNvSpPr>
              <a:spLocks noChangeArrowheads="1"/>
            </p:cNvSpPr>
            <p:nvPr/>
          </p:nvSpPr>
          <p:spPr bwMode="auto">
            <a:xfrm>
              <a:off x="2510" y="1265"/>
              <a:ext cx="57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Wolverine A</a:t>
              </a:r>
              <a:endParaRPr lang="en-US" sz="2800">
                <a:latin typeface="AmerType Md BT" pitchFamily="18" charset="0"/>
              </a:endParaRPr>
            </a:p>
          </p:txBody>
        </p:sp>
        <p:sp>
          <p:nvSpPr>
            <p:cNvPr id="122945" name="Rectangle 65"/>
            <p:cNvSpPr>
              <a:spLocks noChangeArrowheads="1"/>
            </p:cNvSpPr>
            <p:nvPr/>
          </p:nvSpPr>
          <p:spPr bwMode="auto">
            <a:xfrm>
              <a:off x="2506" y="1262"/>
              <a:ext cx="57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Wolverine A</a:t>
              </a:r>
              <a:endParaRPr lang="en-US" sz="2800">
                <a:latin typeface="AmerType Md BT" pitchFamily="18" charset="0"/>
              </a:endParaRPr>
            </a:p>
          </p:txBody>
        </p:sp>
        <p:sp>
          <p:nvSpPr>
            <p:cNvPr id="122946" name="Rectangle 66"/>
            <p:cNvSpPr>
              <a:spLocks noChangeArrowheads="1"/>
            </p:cNvSpPr>
            <p:nvPr/>
          </p:nvSpPr>
          <p:spPr bwMode="auto">
            <a:xfrm>
              <a:off x="912" y="1216"/>
              <a:ext cx="1528" cy="256"/>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47" name="Rectangle 67"/>
            <p:cNvSpPr>
              <a:spLocks noChangeArrowheads="1"/>
            </p:cNvSpPr>
            <p:nvPr/>
          </p:nvSpPr>
          <p:spPr bwMode="auto">
            <a:xfrm>
              <a:off x="974" y="1247"/>
              <a:ext cx="149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Get Acquainted Lunch: Campus</a:t>
              </a:r>
              <a:endParaRPr lang="en-US" sz="2800">
                <a:latin typeface="AmerType Md BT" pitchFamily="18" charset="0"/>
              </a:endParaRPr>
            </a:p>
          </p:txBody>
        </p:sp>
        <p:sp>
          <p:nvSpPr>
            <p:cNvPr id="122948" name="Rectangle 68"/>
            <p:cNvSpPr>
              <a:spLocks noChangeArrowheads="1"/>
            </p:cNvSpPr>
            <p:nvPr/>
          </p:nvSpPr>
          <p:spPr bwMode="auto">
            <a:xfrm>
              <a:off x="970" y="1244"/>
              <a:ext cx="149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Get Acquainted Lunch: Campus</a:t>
              </a:r>
              <a:endParaRPr lang="en-US" sz="2800">
                <a:latin typeface="AmerType Md BT" pitchFamily="18" charset="0"/>
              </a:endParaRPr>
            </a:p>
          </p:txBody>
        </p:sp>
        <p:sp>
          <p:nvSpPr>
            <p:cNvPr id="122949" name="Rectangle 69"/>
            <p:cNvSpPr>
              <a:spLocks noChangeArrowheads="1"/>
            </p:cNvSpPr>
            <p:nvPr/>
          </p:nvSpPr>
          <p:spPr bwMode="auto">
            <a:xfrm>
              <a:off x="974" y="1350"/>
              <a:ext cx="66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Organizations</a:t>
              </a:r>
              <a:endParaRPr lang="en-US" sz="2800">
                <a:latin typeface="AmerType Md BT" pitchFamily="18" charset="0"/>
              </a:endParaRPr>
            </a:p>
          </p:txBody>
        </p:sp>
        <p:sp>
          <p:nvSpPr>
            <p:cNvPr id="122950" name="Rectangle 70"/>
            <p:cNvSpPr>
              <a:spLocks noChangeArrowheads="1"/>
            </p:cNvSpPr>
            <p:nvPr/>
          </p:nvSpPr>
          <p:spPr bwMode="auto">
            <a:xfrm>
              <a:off x="970" y="1347"/>
              <a:ext cx="66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Organizations</a:t>
              </a:r>
              <a:endParaRPr lang="en-US" sz="2800">
                <a:latin typeface="AmerType Md BT" pitchFamily="18" charset="0"/>
              </a:endParaRPr>
            </a:p>
          </p:txBody>
        </p:sp>
        <p:sp>
          <p:nvSpPr>
            <p:cNvPr id="122951" name="Rectangle 71"/>
            <p:cNvSpPr>
              <a:spLocks noChangeArrowheads="1"/>
            </p:cNvSpPr>
            <p:nvPr/>
          </p:nvSpPr>
          <p:spPr bwMode="auto">
            <a:xfrm>
              <a:off x="192" y="1216"/>
              <a:ext cx="746" cy="281"/>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52" name="Rectangle 72"/>
            <p:cNvSpPr>
              <a:spLocks noChangeArrowheads="1"/>
            </p:cNvSpPr>
            <p:nvPr/>
          </p:nvSpPr>
          <p:spPr bwMode="auto">
            <a:xfrm>
              <a:off x="254" y="1247"/>
              <a:ext cx="33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11:30a</a:t>
              </a:r>
              <a:endParaRPr lang="en-US" sz="2800">
                <a:latin typeface="AmerType Md BT" pitchFamily="18" charset="0"/>
              </a:endParaRPr>
            </a:p>
          </p:txBody>
        </p:sp>
        <p:sp>
          <p:nvSpPr>
            <p:cNvPr id="122953" name="Rectangle 73"/>
            <p:cNvSpPr>
              <a:spLocks noChangeArrowheads="1"/>
            </p:cNvSpPr>
            <p:nvPr/>
          </p:nvSpPr>
          <p:spPr bwMode="auto">
            <a:xfrm>
              <a:off x="250" y="1244"/>
              <a:ext cx="33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11:30a</a:t>
              </a:r>
              <a:endParaRPr lang="en-US" sz="2800">
                <a:latin typeface="AmerType Md BT" pitchFamily="18" charset="0"/>
              </a:endParaRPr>
            </a:p>
          </p:txBody>
        </p:sp>
        <p:sp>
          <p:nvSpPr>
            <p:cNvPr id="122954" name="Rectangle 74"/>
            <p:cNvSpPr>
              <a:spLocks noChangeArrowheads="1"/>
            </p:cNvSpPr>
            <p:nvPr/>
          </p:nvSpPr>
          <p:spPr bwMode="auto">
            <a:xfrm>
              <a:off x="526" y="1247"/>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a:t>
              </a:r>
              <a:endParaRPr lang="en-US" sz="2800">
                <a:latin typeface="AmerType Md BT" pitchFamily="18" charset="0"/>
              </a:endParaRPr>
            </a:p>
          </p:txBody>
        </p:sp>
        <p:sp>
          <p:nvSpPr>
            <p:cNvPr id="122955" name="Rectangle 75"/>
            <p:cNvSpPr>
              <a:spLocks noChangeArrowheads="1"/>
            </p:cNvSpPr>
            <p:nvPr/>
          </p:nvSpPr>
          <p:spPr bwMode="auto">
            <a:xfrm>
              <a:off x="522" y="1244"/>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a:t>
              </a:r>
              <a:endParaRPr lang="en-US" sz="2800">
                <a:latin typeface="AmerType Md BT" pitchFamily="18" charset="0"/>
              </a:endParaRPr>
            </a:p>
          </p:txBody>
        </p:sp>
        <p:sp>
          <p:nvSpPr>
            <p:cNvPr id="122956" name="Rectangle 76"/>
            <p:cNvSpPr>
              <a:spLocks noChangeArrowheads="1"/>
            </p:cNvSpPr>
            <p:nvPr/>
          </p:nvSpPr>
          <p:spPr bwMode="auto">
            <a:xfrm>
              <a:off x="558" y="1247"/>
              <a:ext cx="2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1:30p</a:t>
              </a:r>
              <a:endParaRPr lang="en-US" sz="2800">
                <a:latin typeface="AmerType Md BT" pitchFamily="18" charset="0"/>
              </a:endParaRPr>
            </a:p>
          </p:txBody>
        </p:sp>
        <p:sp>
          <p:nvSpPr>
            <p:cNvPr id="122957" name="Rectangle 77"/>
            <p:cNvSpPr>
              <a:spLocks noChangeArrowheads="1"/>
            </p:cNvSpPr>
            <p:nvPr/>
          </p:nvSpPr>
          <p:spPr bwMode="auto">
            <a:xfrm>
              <a:off x="554" y="1244"/>
              <a:ext cx="2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1:30p</a:t>
              </a:r>
              <a:endParaRPr lang="en-US" sz="2800">
                <a:latin typeface="AmerType Md BT" pitchFamily="18" charset="0"/>
              </a:endParaRPr>
            </a:p>
          </p:txBody>
        </p:sp>
        <p:sp>
          <p:nvSpPr>
            <p:cNvPr id="122958" name="Rectangle 78"/>
            <p:cNvSpPr>
              <a:spLocks noChangeArrowheads="1"/>
            </p:cNvSpPr>
            <p:nvPr/>
          </p:nvSpPr>
          <p:spPr bwMode="auto">
            <a:xfrm>
              <a:off x="4176" y="2539"/>
              <a:ext cx="624" cy="152"/>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59" name="Rectangle 79"/>
            <p:cNvSpPr>
              <a:spLocks noChangeArrowheads="1"/>
            </p:cNvSpPr>
            <p:nvPr/>
          </p:nvSpPr>
          <p:spPr bwMode="auto">
            <a:xfrm>
              <a:off x="4800" y="2539"/>
              <a:ext cx="768" cy="152"/>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60" name="Rectangle 80"/>
            <p:cNvSpPr>
              <a:spLocks noChangeArrowheads="1"/>
            </p:cNvSpPr>
            <p:nvPr/>
          </p:nvSpPr>
          <p:spPr bwMode="auto">
            <a:xfrm>
              <a:off x="3312" y="2539"/>
              <a:ext cx="1008" cy="152"/>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61" name="Rectangle 81"/>
            <p:cNvSpPr>
              <a:spLocks noChangeArrowheads="1"/>
            </p:cNvSpPr>
            <p:nvPr/>
          </p:nvSpPr>
          <p:spPr bwMode="auto">
            <a:xfrm>
              <a:off x="2304" y="2539"/>
              <a:ext cx="1008" cy="152"/>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62" name="Rectangle 82"/>
            <p:cNvSpPr>
              <a:spLocks noChangeArrowheads="1"/>
            </p:cNvSpPr>
            <p:nvPr/>
          </p:nvSpPr>
          <p:spPr bwMode="auto">
            <a:xfrm>
              <a:off x="950" y="2560"/>
              <a:ext cx="1502" cy="153"/>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63" name="Rectangle 83"/>
            <p:cNvSpPr>
              <a:spLocks noChangeArrowheads="1"/>
            </p:cNvSpPr>
            <p:nvPr/>
          </p:nvSpPr>
          <p:spPr bwMode="auto">
            <a:xfrm>
              <a:off x="1008" y="2588"/>
              <a:ext cx="151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333300"/>
                  </a:solidFill>
                  <a:latin typeface="AmerType Md BT" pitchFamily="18" charset="0"/>
                </a:rPr>
                <a:t>FINISH REGISTRATION            </a:t>
              </a:r>
              <a:endParaRPr lang="en-US" sz="2800">
                <a:latin typeface="AmerType Md BT" pitchFamily="18" charset="0"/>
              </a:endParaRPr>
            </a:p>
          </p:txBody>
        </p:sp>
        <p:sp>
          <p:nvSpPr>
            <p:cNvPr id="122964" name="Rectangle 84"/>
            <p:cNvSpPr>
              <a:spLocks noChangeArrowheads="1"/>
            </p:cNvSpPr>
            <p:nvPr/>
          </p:nvSpPr>
          <p:spPr bwMode="auto">
            <a:xfrm>
              <a:off x="134" y="2560"/>
              <a:ext cx="752" cy="153"/>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65" name="Rectangle 85"/>
            <p:cNvSpPr>
              <a:spLocks noChangeArrowheads="1"/>
            </p:cNvSpPr>
            <p:nvPr/>
          </p:nvSpPr>
          <p:spPr bwMode="auto">
            <a:xfrm>
              <a:off x="216" y="2588"/>
              <a:ext cx="71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333300"/>
                  </a:solidFill>
                  <a:latin typeface="AmerType Md BT" pitchFamily="18" charset="0"/>
                </a:rPr>
                <a:t>Thurs. Aug. 24</a:t>
              </a:r>
              <a:endParaRPr lang="en-US" sz="2800">
                <a:latin typeface="AmerType Md BT" pitchFamily="18" charset="0"/>
              </a:endParaRPr>
            </a:p>
          </p:txBody>
        </p:sp>
        <p:sp>
          <p:nvSpPr>
            <p:cNvPr id="122966" name="Line 86"/>
            <p:cNvSpPr>
              <a:spLocks noChangeShapeType="1"/>
            </p:cNvSpPr>
            <p:nvPr/>
          </p:nvSpPr>
          <p:spPr bwMode="auto">
            <a:xfrm>
              <a:off x="912" y="363"/>
              <a:ext cx="2" cy="3498"/>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67" name="Line 87"/>
            <p:cNvSpPr>
              <a:spLocks noChangeShapeType="1"/>
            </p:cNvSpPr>
            <p:nvPr/>
          </p:nvSpPr>
          <p:spPr bwMode="auto">
            <a:xfrm>
              <a:off x="2448" y="363"/>
              <a:ext cx="1" cy="3498"/>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68" name="Line 88"/>
            <p:cNvSpPr>
              <a:spLocks noChangeShapeType="1"/>
            </p:cNvSpPr>
            <p:nvPr/>
          </p:nvSpPr>
          <p:spPr bwMode="auto">
            <a:xfrm>
              <a:off x="3264" y="363"/>
              <a:ext cx="1" cy="3498"/>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69" name="Line 89"/>
            <p:cNvSpPr>
              <a:spLocks noChangeShapeType="1"/>
            </p:cNvSpPr>
            <p:nvPr/>
          </p:nvSpPr>
          <p:spPr bwMode="auto">
            <a:xfrm>
              <a:off x="4176" y="363"/>
              <a:ext cx="1" cy="3498"/>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70" name="Line 90"/>
            <p:cNvSpPr>
              <a:spLocks noChangeShapeType="1"/>
            </p:cNvSpPr>
            <p:nvPr/>
          </p:nvSpPr>
          <p:spPr bwMode="auto">
            <a:xfrm>
              <a:off x="4800" y="363"/>
              <a:ext cx="1" cy="3498"/>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71" name="Line 91"/>
            <p:cNvSpPr>
              <a:spLocks noChangeShapeType="1"/>
            </p:cNvSpPr>
            <p:nvPr/>
          </p:nvSpPr>
          <p:spPr bwMode="auto">
            <a:xfrm>
              <a:off x="192" y="491"/>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72" name="Line 92"/>
            <p:cNvSpPr>
              <a:spLocks noChangeShapeType="1"/>
            </p:cNvSpPr>
            <p:nvPr/>
          </p:nvSpPr>
          <p:spPr bwMode="auto">
            <a:xfrm>
              <a:off x="192" y="875"/>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73" name="Line 93"/>
            <p:cNvSpPr>
              <a:spLocks noChangeShapeType="1"/>
            </p:cNvSpPr>
            <p:nvPr/>
          </p:nvSpPr>
          <p:spPr bwMode="auto">
            <a:xfrm>
              <a:off x="192" y="1045"/>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74" name="Line 94"/>
            <p:cNvSpPr>
              <a:spLocks noChangeShapeType="1"/>
            </p:cNvSpPr>
            <p:nvPr/>
          </p:nvSpPr>
          <p:spPr bwMode="auto">
            <a:xfrm>
              <a:off x="192" y="1216"/>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75" name="Line 95"/>
            <p:cNvSpPr>
              <a:spLocks noChangeShapeType="1"/>
            </p:cNvSpPr>
            <p:nvPr/>
          </p:nvSpPr>
          <p:spPr bwMode="auto">
            <a:xfrm>
              <a:off x="192" y="1472"/>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76" name="Line 96"/>
            <p:cNvSpPr>
              <a:spLocks noChangeShapeType="1"/>
            </p:cNvSpPr>
            <p:nvPr/>
          </p:nvSpPr>
          <p:spPr bwMode="auto">
            <a:xfrm>
              <a:off x="192" y="1643"/>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77" name="Line 97"/>
            <p:cNvSpPr>
              <a:spLocks noChangeShapeType="1"/>
            </p:cNvSpPr>
            <p:nvPr/>
          </p:nvSpPr>
          <p:spPr bwMode="auto">
            <a:xfrm>
              <a:off x="192" y="2027"/>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78" name="Line 98"/>
            <p:cNvSpPr>
              <a:spLocks noChangeShapeType="1"/>
            </p:cNvSpPr>
            <p:nvPr/>
          </p:nvSpPr>
          <p:spPr bwMode="auto">
            <a:xfrm>
              <a:off x="192" y="2197"/>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79" name="Line 99"/>
            <p:cNvSpPr>
              <a:spLocks noChangeShapeType="1"/>
            </p:cNvSpPr>
            <p:nvPr/>
          </p:nvSpPr>
          <p:spPr bwMode="auto">
            <a:xfrm>
              <a:off x="192" y="2325"/>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80" name="Line 100"/>
            <p:cNvSpPr>
              <a:spLocks noChangeShapeType="1"/>
            </p:cNvSpPr>
            <p:nvPr/>
          </p:nvSpPr>
          <p:spPr bwMode="auto">
            <a:xfrm>
              <a:off x="192" y="2923"/>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81" name="Line 101"/>
            <p:cNvSpPr>
              <a:spLocks noChangeShapeType="1"/>
            </p:cNvSpPr>
            <p:nvPr/>
          </p:nvSpPr>
          <p:spPr bwMode="auto">
            <a:xfrm>
              <a:off x="192" y="2539"/>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82" name="Line 102"/>
            <p:cNvSpPr>
              <a:spLocks noChangeShapeType="1"/>
            </p:cNvSpPr>
            <p:nvPr/>
          </p:nvSpPr>
          <p:spPr bwMode="auto">
            <a:xfrm>
              <a:off x="192" y="2709"/>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83" name="Line 103"/>
            <p:cNvSpPr>
              <a:spLocks noChangeShapeType="1"/>
            </p:cNvSpPr>
            <p:nvPr/>
          </p:nvSpPr>
          <p:spPr bwMode="auto">
            <a:xfrm>
              <a:off x="192" y="3093"/>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84" name="Line 104"/>
            <p:cNvSpPr>
              <a:spLocks noChangeShapeType="1"/>
            </p:cNvSpPr>
            <p:nvPr/>
          </p:nvSpPr>
          <p:spPr bwMode="auto">
            <a:xfrm>
              <a:off x="192" y="3477"/>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85" name="Line 105"/>
            <p:cNvSpPr>
              <a:spLocks noChangeShapeType="1"/>
            </p:cNvSpPr>
            <p:nvPr/>
          </p:nvSpPr>
          <p:spPr bwMode="auto">
            <a:xfrm>
              <a:off x="192" y="363"/>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86" name="Line 106"/>
            <p:cNvSpPr>
              <a:spLocks noChangeShapeType="1"/>
            </p:cNvSpPr>
            <p:nvPr/>
          </p:nvSpPr>
          <p:spPr bwMode="auto">
            <a:xfrm>
              <a:off x="192" y="3861"/>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87" name="Line 107"/>
            <p:cNvSpPr>
              <a:spLocks noChangeShapeType="1"/>
            </p:cNvSpPr>
            <p:nvPr/>
          </p:nvSpPr>
          <p:spPr bwMode="auto">
            <a:xfrm>
              <a:off x="5568" y="363"/>
              <a:ext cx="1" cy="3498"/>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88" name="Line 108"/>
            <p:cNvSpPr>
              <a:spLocks noChangeShapeType="1"/>
            </p:cNvSpPr>
            <p:nvPr/>
          </p:nvSpPr>
          <p:spPr bwMode="auto">
            <a:xfrm>
              <a:off x="192" y="363"/>
              <a:ext cx="2" cy="3498"/>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89" name="Rectangle 109"/>
            <p:cNvSpPr>
              <a:spLocks noChangeArrowheads="1"/>
            </p:cNvSpPr>
            <p:nvPr/>
          </p:nvSpPr>
          <p:spPr bwMode="auto">
            <a:xfrm>
              <a:off x="4992" y="192"/>
              <a:ext cx="37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90" name="Rectangle 110"/>
            <p:cNvSpPr>
              <a:spLocks noChangeArrowheads="1"/>
            </p:cNvSpPr>
            <p:nvPr/>
          </p:nvSpPr>
          <p:spPr bwMode="auto">
            <a:xfrm>
              <a:off x="5050" y="222"/>
              <a:ext cx="30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Page 3</a:t>
              </a:r>
              <a:endParaRPr lang="en-US" sz="2800">
                <a:latin typeface="AmerType Md BT" pitchFamily="18" charset="0"/>
              </a:endParaRPr>
            </a:p>
          </p:txBody>
        </p:sp>
        <p:sp>
          <p:nvSpPr>
            <p:cNvPr id="122991" name="Rectangle 111"/>
            <p:cNvSpPr>
              <a:spLocks noChangeArrowheads="1"/>
            </p:cNvSpPr>
            <p:nvPr/>
          </p:nvSpPr>
          <p:spPr bwMode="auto">
            <a:xfrm>
              <a:off x="192" y="363"/>
              <a:ext cx="63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92" name="Rectangle 112"/>
            <p:cNvSpPr>
              <a:spLocks noChangeArrowheads="1"/>
            </p:cNvSpPr>
            <p:nvPr/>
          </p:nvSpPr>
          <p:spPr bwMode="auto">
            <a:xfrm>
              <a:off x="250" y="392"/>
              <a:ext cx="26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9:30a</a:t>
              </a:r>
              <a:endParaRPr lang="en-US" sz="2800">
                <a:latin typeface="AmerType Md BT" pitchFamily="18" charset="0"/>
              </a:endParaRPr>
            </a:p>
          </p:txBody>
        </p:sp>
        <p:sp>
          <p:nvSpPr>
            <p:cNvPr id="122993" name="Rectangle 113"/>
            <p:cNvSpPr>
              <a:spLocks noChangeArrowheads="1"/>
            </p:cNvSpPr>
            <p:nvPr/>
          </p:nvSpPr>
          <p:spPr bwMode="auto">
            <a:xfrm>
              <a:off x="462" y="392"/>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sz="2800">
                <a:latin typeface="AmerType Md BT" pitchFamily="18" charset="0"/>
              </a:endParaRPr>
            </a:p>
          </p:txBody>
        </p:sp>
        <p:sp>
          <p:nvSpPr>
            <p:cNvPr id="122994" name="Rectangle 114"/>
            <p:cNvSpPr>
              <a:spLocks noChangeArrowheads="1"/>
            </p:cNvSpPr>
            <p:nvPr/>
          </p:nvSpPr>
          <p:spPr bwMode="auto">
            <a:xfrm>
              <a:off x="494" y="392"/>
              <a:ext cx="3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12:00p</a:t>
              </a:r>
              <a:endParaRPr lang="en-US" sz="2800">
                <a:latin typeface="AmerType Md BT" pitchFamily="18" charset="0"/>
              </a:endParaRPr>
            </a:p>
          </p:txBody>
        </p:sp>
        <p:sp>
          <p:nvSpPr>
            <p:cNvPr id="122995" name="Rectangle 115"/>
            <p:cNvSpPr>
              <a:spLocks noChangeArrowheads="1"/>
            </p:cNvSpPr>
            <p:nvPr/>
          </p:nvSpPr>
          <p:spPr bwMode="auto">
            <a:xfrm>
              <a:off x="960" y="363"/>
              <a:ext cx="890"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96" name="Rectangle 116"/>
            <p:cNvSpPr>
              <a:spLocks noChangeArrowheads="1"/>
            </p:cNvSpPr>
            <p:nvPr/>
          </p:nvSpPr>
          <p:spPr bwMode="auto">
            <a:xfrm>
              <a:off x="1018" y="392"/>
              <a:ext cx="93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Individual Advising</a:t>
              </a:r>
              <a:endParaRPr lang="en-US" sz="2800">
                <a:latin typeface="AmerType Md BT" pitchFamily="18" charset="0"/>
              </a:endParaRPr>
            </a:p>
          </p:txBody>
        </p:sp>
        <p:sp>
          <p:nvSpPr>
            <p:cNvPr id="122997" name="Rectangle 117"/>
            <p:cNvSpPr>
              <a:spLocks noChangeArrowheads="1"/>
            </p:cNvSpPr>
            <p:nvPr/>
          </p:nvSpPr>
          <p:spPr bwMode="auto">
            <a:xfrm>
              <a:off x="2592" y="363"/>
              <a:ext cx="310"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98" name="Rectangle 118"/>
            <p:cNvSpPr>
              <a:spLocks noChangeArrowheads="1"/>
            </p:cNvSpPr>
            <p:nvPr/>
          </p:nvSpPr>
          <p:spPr bwMode="auto">
            <a:xfrm>
              <a:off x="2650" y="392"/>
              <a:ext cx="19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TBA</a:t>
              </a:r>
              <a:endParaRPr lang="en-US" sz="2800">
                <a:latin typeface="AmerType Md BT" pitchFamily="18" charset="0"/>
              </a:endParaRPr>
            </a:p>
          </p:txBody>
        </p:sp>
        <p:sp>
          <p:nvSpPr>
            <p:cNvPr id="122999" name="Rectangle 119"/>
            <p:cNvSpPr>
              <a:spLocks noChangeArrowheads="1"/>
            </p:cNvSpPr>
            <p:nvPr/>
          </p:nvSpPr>
          <p:spPr bwMode="auto">
            <a:xfrm>
              <a:off x="3312" y="363"/>
              <a:ext cx="46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00" name="Rectangle 120"/>
            <p:cNvSpPr>
              <a:spLocks noChangeArrowheads="1"/>
            </p:cNvSpPr>
            <p:nvPr/>
          </p:nvSpPr>
          <p:spPr bwMode="auto">
            <a:xfrm>
              <a:off x="3370" y="392"/>
              <a:ext cx="41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Advisors</a:t>
              </a:r>
              <a:endParaRPr lang="en-US" sz="2800">
                <a:latin typeface="AmerType Md BT" pitchFamily="18" charset="0"/>
              </a:endParaRPr>
            </a:p>
          </p:txBody>
        </p:sp>
        <p:sp>
          <p:nvSpPr>
            <p:cNvPr id="123001" name="Rectangle 121"/>
            <p:cNvSpPr>
              <a:spLocks noChangeArrowheads="1"/>
            </p:cNvSpPr>
            <p:nvPr/>
          </p:nvSpPr>
          <p:spPr bwMode="auto">
            <a:xfrm>
              <a:off x="192" y="576"/>
              <a:ext cx="63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02" name="Rectangle 122"/>
            <p:cNvSpPr>
              <a:spLocks noChangeArrowheads="1"/>
            </p:cNvSpPr>
            <p:nvPr/>
          </p:nvSpPr>
          <p:spPr bwMode="auto">
            <a:xfrm>
              <a:off x="250" y="606"/>
              <a:ext cx="26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9:30a</a:t>
              </a:r>
              <a:endParaRPr lang="en-US" sz="2800">
                <a:latin typeface="AmerType Md BT" pitchFamily="18" charset="0"/>
              </a:endParaRPr>
            </a:p>
          </p:txBody>
        </p:sp>
        <p:sp>
          <p:nvSpPr>
            <p:cNvPr id="123003" name="Rectangle 123"/>
            <p:cNvSpPr>
              <a:spLocks noChangeArrowheads="1"/>
            </p:cNvSpPr>
            <p:nvPr/>
          </p:nvSpPr>
          <p:spPr bwMode="auto">
            <a:xfrm>
              <a:off x="462" y="606"/>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sz="2800">
                <a:latin typeface="AmerType Md BT" pitchFamily="18" charset="0"/>
              </a:endParaRPr>
            </a:p>
          </p:txBody>
        </p:sp>
        <p:sp>
          <p:nvSpPr>
            <p:cNvPr id="123004" name="Rectangle 124"/>
            <p:cNvSpPr>
              <a:spLocks noChangeArrowheads="1"/>
            </p:cNvSpPr>
            <p:nvPr/>
          </p:nvSpPr>
          <p:spPr bwMode="auto">
            <a:xfrm>
              <a:off x="494" y="606"/>
              <a:ext cx="3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12:00p</a:t>
              </a:r>
              <a:endParaRPr lang="en-US" sz="2800">
                <a:latin typeface="AmerType Md BT" pitchFamily="18" charset="0"/>
              </a:endParaRPr>
            </a:p>
          </p:txBody>
        </p:sp>
        <p:sp>
          <p:nvSpPr>
            <p:cNvPr id="123005" name="Rectangle 125"/>
            <p:cNvSpPr>
              <a:spLocks noChangeArrowheads="1"/>
            </p:cNvSpPr>
            <p:nvPr/>
          </p:nvSpPr>
          <p:spPr bwMode="auto">
            <a:xfrm>
              <a:off x="960" y="491"/>
              <a:ext cx="1166"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06" name="Rectangle 126"/>
            <p:cNvSpPr>
              <a:spLocks noChangeArrowheads="1"/>
            </p:cNvSpPr>
            <p:nvPr/>
          </p:nvSpPr>
          <p:spPr bwMode="auto">
            <a:xfrm>
              <a:off x="1018" y="520"/>
              <a:ext cx="83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ID Card Station Open</a:t>
              </a:r>
              <a:endParaRPr lang="en-US" sz="2800">
                <a:latin typeface="AmerType Md BT" pitchFamily="18" charset="0"/>
              </a:endParaRPr>
            </a:p>
          </p:txBody>
        </p:sp>
        <p:sp>
          <p:nvSpPr>
            <p:cNvPr id="123007" name="Rectangle 127"/>
            <p:cNvSpPr>
              <a:spLocks noChangeArrowheads="1"/>
            </p:cNvSpPr>
            <p:nvPr/>
          </p:nvSpPr>
          <p:spPr bwMode="auto">
            <a:xfrm>
              <a:off x="1018" y="606"/>
              <a:ext cx="9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Student Insurance Open</a:t>
              </a:r>
              <a:endParaRPr lang="en-US" sz="2800">
                <a:latin typeface="AmerType Md BT" pitchFamily="18" charset="0"/>
              </a:endParaRPr>
            </a:p>
          </p:txBody>
        </p:sp>
        <p:sp>
          <p:nvSpPr>
            <p:cNvPr id="123008" name="Rectangle 128"/>
            <p:cNvSpPr>
              <a:spLocks noChangeArrowheads="1"/>
            </p:cNvSpPr>
            <p:nvPr/>
          </p:nvSpPr>
          <p:spPr bwMode="auto">
            <a:xfrm>
              <a:off x="1018" y="691"/>
              <a:ext cx="127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Student Financial Services Open</a:t>
              </a:r>
              <a:endParaRPr lang="en-US" sz="2800">
                <a:latin typeface="AmerType Md BT" pitchFamily="18" charset="0"/>
              </a:endParaRPr>
            </a:p>
          </p:txBody>
        </p:sp>
        <p:sp>
          <p:nvSpPr>
            <p:cNvPr id="123009" name="Rectangle 129"/>
            <p:cNvSpPr>
              <a:spLocks noChangeArrowheads="1"/>
            </p:cNvSpPr>
            <p:nvPr/>
          </p:nvSpPr>
          <p:spPr bwMode="auto">
            <a:xfrm>
              <a:off x="1018" y="776"/>
              <a:ext cx="82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Student Health Open</a:t>
              </a:r>
              <a:endParaRPr lang="en-US" sz="2800">
                <a:latin typeface="AmerType Md BT" pitchFamily="18" charset="0"/>
              </a:endParaRPr>
            </a:p>
          </p:txBody>
        </p:sp>
        <p:sp>
          <p:nvSpPr>
            <p:cNvPr id="123010" name="Rectangle 130"/>
            <p:cNvSpPr>
              <a:spLocks noChangeArrowheads="1"/>
            </p:cNvSpPr>
            <p:nvPr/>
          </p:nvSpPr>
          <p:spPr bwMode="auto">
            <a:xfrm>
              <a:off x="2496" y="491"/>
              <a:ext cx="51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11" name="Rectangle 131"/>
            <p:cNvSpPr>
              <a:spLocks noChangeArrowheads="1"/>
            </p:cNvSpPr>
            <p:nvPr/>
          </p:nvSpPr>
          <p:spPr bwMode="auto">
            <a:xfrm>
              <a:off x="2554" y="520"/>
              <a:ext cx="46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Ad Building</a:t>
              </a:r>
              <a:endParaRPr lang="en-US" sz="2800">
                <a:latin typeface="AmerType Md BT" pitchFamily="18" charset="0"/>
              </a:endParaRPr>
            </a:p>
          </p:txBody>
        </p:sp>
        <p:sp>
          <p:nvSpPr>
            <p:cNvPr id="123012" name="Rectangle 132"/>
            <p:cNvSpPr>
              <a:spLocks noChangeArrowheads="1"/>
            </p:cNvSpPr>
            <p:nvPr/>
          </p:nvSpPr>
          <p:spPr bwMode="auto">
            <a:xfrm>
              <a:off x="2496" y="704"/>
              <a:ext cx="61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13" name="Rectangle 133"/>
            <p:cNvSpPr>
              <a:spLocks noChangeArrowheads="1"/>
            </p:cNvSpPr>
            <p:nvPr/>
          </p:nvSpPr>
          <p:spPr bwMode="auto">
            <a:xfrm>
              <a:off x="2554" y="734"/>
              <a:ext cx="60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Campus Center</a:t>
              </a:r>
              <a:endParaRPr lang="en-US" sz="2800">
                <a:latin typeface="AmerType Md BT" pitchFamily="18" charset="0"/>
              </a:endParaRPr>
            </a:p>
          </p:txBody>
        </p:sp>
        <p:sp>
          <p:nvSpPr>
            <p:cNvPr id="123014" name="Rectangle 134"/>
            <p:cNvSpPr>
              <a:spLocks noChangeArrowheads="1"/>
            </p:cNvSpPr>
            <p:nvPr/>
          </p:nvSpPr>
          <p:spPr bwMode="auto">
            <a:xfrm>
              <a:off x="3264" y="491"/>
              <a:ext cx="652"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15" name="Rectangle 135"/>
            <p:cNvSpPr>
              <a:spLocks noChangeArrowheads="1"/>
            </p:cNvSpPr>
            <p:nvPr/>
          </p:nvSpPr>
          <p:spPr bwMode="auto">
            <a:xfrm>
              <a:off x="3322" y="520"/>
              <a:ext cx="56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Lois Forrester</a:t>
              </a:r>
              <a:endParaRPr lang="en-US" sz="2800">
                <a:latin typeface="AmerType Md BT" pitchFamily="18" charset="0"/>
              </a:endParaRPr>
            </a:p>
          </p:txBody>
        </p:sp>
        <p:sp>
          <p:nvSpPr>
            <p:cNvPr id="123016" name="Rectangle 136"/>
            <p:cNvSpPr>
              <a:spLocks noChangeArrowheads="1"/>
            </p:cNvSpPr>
            <p:nvPr/>
          </p:nvSpPr>
          <p:spPr bwMode="auto">
            <a:xfrm>
              <a:off x="3322" y="606"/>
              <a:ext cx="65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Deb Hornbacher</a:t>
              </a:r>
              <a:endParaRPr lang="en-US" sz="2800">
                <a:latin typeface="AmerType Md BT" pitchFamily="18" charset="0"/>
              </a:endParaRPr>
            </a:p>
          </p:txBody>
        </p:sp>
        <p:sp>
          <p:nvSpPr>
            <p:cNvPr id="123017" name="Rectangle 137"/>
            <p:cNvSpPr>
              <a:spLocks noChangeArrowheads="1"/>
            </p:cNvSpPr>
            <p:nvPr/>
          </p:nvSpPr>
          <p:spPr bwMode="auto">
            <a:xfrm>
              <a:off x="3322" y="691"/>
              <a:ext cx="61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Derek Bradfield</a:t>
              </a:r>
              <a:endParaRPr lang="en-US" sz="2800">
                <a:latin typeface="AmerType Md BT" pitchFamily="18" charset="0"/>
              </a:endParaRPr>
            </a:p>
          </p:txBody>
        </p:sp>
        <p:sp>
          <p:nvSpPr>
            <p:cNvPr id="123018" name="Rectangle 138"/>
            <p:cNvSpPr>
              <a:spLocks noChangeArrowheads="1"/>
            </p:cNvSpPr>
            <p:nvPr/>
          </p:nvSpPr>
          <p:spPr bwMode="auto">
            <a:xfrm>
              <a:off x="3322" y="776"/>
              <a:ext cx="41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Linda Rice</a:t>
              </a:r>
              <a:endParaRPr lang="en-US" sz="2800">
                <a:latin typeface="AmerType Md BT" pitchFamily="18" charset="0"/>
              </a:endParaRPr>
            </a:p>
          </p:txBody>
        </p:sp>
        <p:sp>
          <p:nvSpPr>
            <p:cNvPr id="123019" name="Rectangle 139"/>
            <p:cNvSpPr>
              <a:spLocks noChangeArrowheads="1"/>
            </p:cNvSpPr>
            <p:nvPr/>
          </p:nvSpPr>
          <p:spPr bwMode="auto">
            <a:xfrm>
              <a:off x="4272" y="491"/>
              <a:ext cx="278"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20" name="Rectangle 140"/>
            <p:cNvSpPr>
              <a:spLocks noChangeArrowheads="1"/>
            </p:cNvSpPr>
            <p:nvPr/>
          </p:nvSpPr>
          <p:spPr bwMode="auto">
            <a:xfrm>
              <a:off x="4330" y="520"/>
              <a:ext cx="20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3399</a:t>
              </a:r>
              <a:endParaRPr lang="en-US" sz="2800">
                <a:latin typeface="AmerType Md BT" pitchFamily="18" charset="0"/>
              </a:endParaRPr>
            </a:p>
          </p:txBody>
        </p:sp>
        <p:sp>
          <p:nvSpPr>
            <p:cNvPr id="123021" name="Rectangle 141"/>
            <p:cNvSpPr>
              <a:spLocks noChangeArrowheads="1"/>
            </p:cNvSpPr>
            <p:nvPr/>
          </p:nvSpPr>
          <p:spPr bwMode="auto">
            <a:xfrm>
              <a:off x="4330" y="606"/>
              <a:ext cx="20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3097</a:t>
              </a:r>
              <a:endParaRPr lang="en-US" sz="2800">
                <a:latin typeface="AmerType Md BT" pitchFamily="18" charset="0"/>
              </a:endParaRPr>
            </a:p>
          </p:txBody>
        </p:sp>
        <p:sp>
          <p:nvSpPr>
            <p:cNvPr id="123022" name="Rectangle 142"/>
            <p:cNvSpPr>
              <a:spLocks noChangeArrowheads="1"/>
            </p:cNvSpPr>
            <p:nvPr/>
          </p:nvSpPr>
          <p:spPr bwMode="auto">
            <a:xfrm>
              <a:off x="4330" y="691"/>
              <a:ext cx="20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6040</a:t>
              </a:r>
              <a:endParaRPr lang="en-US" sz="2800">
                <a:latin typeface="AmerType Md BT" pitchFamily="18" charset="0"/>
              </a:endParaRPr>
            </a:p>
          </p:txBody>
        </p:sp>
        <p:sp>
          <p:nvSpPr>
            <p:cNvPr id="123023" name="Rectangle 143"/>
            <p:cNvSpPr>
              <a:spLocks noChangeArrowheads="1"/>
            </p:cNvSpPr>
            <p:nvPr/>
          </p:nvSpPr>
          <p:spPr bwMode="auto">
            <a:xfrm>
              <a:off x="4330" y="776"/>
              <a:ext cx="20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3111</a:t>
              </a:r>
              <a:endParaRPr lang="en-US" sz="2800">
                <a:latin typeface="AmerType Md BT" pitchFamily="18" charset="0"/>
              </a:endParaRPr>
            </a:p>
          </p:txBody>
        </p:sp>
        <p:sp>
          <p:nvSpPr>
            <p:cNvPr id="123024" name="Rectangle 144"/>
            <p:cNvSpPr>
              <a:spLocks noChangeArrowheads="1"/>
            </p:cNvSpPr>
            <p:nvPr/>
          </p:nvSpPr>
          <p:spPr bwMode="auto">
            <a:xfrm>
              <a:off x="192" y="875"/>
              <a:ext cx="63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25" name="Rectangle 145"/>
            <p:cNvSpPr>
              <a:spLocks noChangeArrowheads="1"/>
            </p:cNvSpPr>
            <p:nvPr/>
          </p:nvSpPr>
          <p:spPr bwMode="auto">
            <a:xfrm>
              <a:off x="250" y="904"/>
              <a:ext cx="26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9:30a</a:t>
              </a:r>
              <a:endParaRPr lang="en-US" sz="2800">
                <a:latin typeface="AmerType Md BT" pitchFamily="18" charset="0"/>
              </a:endParaRPr>
            </a:p>
          </p:txBody>
        </p:sp>
        <p:sp>
          <p:nvSpPr>
            <p:cNvPr id="123026" name="Rectangle 146"/>
            <p:cNvSpPr>
              <a:spLocks noChangeArrowheads="1"/>
            </p:cNvSpPr>
            <p:nvPr/>
          </p:nvSpPr>
          <p:spPr bwMode="auto">
            <a:xfrm>
              <a:off x="462" y="904"/>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sz="2800">
                <a:latin typeface="AmerType Md BT" pitchFamily="18" charset="0"/>
              </a:endParaRPr>
            </a:p>
          </p:txBody>
        </p:sp>
        <p:sp>
          <p:nvSpPr>
            <p:cNvPr id="123027" name="Rectangle 147"/>
            <p:cNvSpPr>
              <a:spLocks noChangeArrowheads="1"/>
            </p:cNvSpPr>
            <p:nvPr/>
          </p:nvSpPr>
          <p:spPr bwMode="auto">
            <a:xfrm>
              <a:off x="494" y="904"/>
              <a:ext cx="3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12:00p</a:t>
              </a:r>
              <a:endParaRPr lang="en-US" sz="2800">
                <a:latin typeface="AmerType Md BT" pitchFamily="18" charset="0"/>
              </a:endParaRPr>
            </a:p>
          </p:txBody>
        </p:sp>
        <p:sp>
          <p:nvSpPr>
            <p:cNvPr id="123028" name="Rectangle 148"/>
            <p:cNvSpPr>
              <a:spLocks noChangeArrowheads="1"/>
            </p:cNvSpPr>
            <p:nvPr/>
          </p:nvSpPr>
          <p:spPr bwMode="auto">
            <a:xfrm>
              <a:off x="950" y="896"/>
              <a:ext cx="140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29" name="Rectangle 149"/>
            <p:cNvSpPr>
              <a:spLocks noChangeArrowheads="1"/>
            </p:cNvSpPr>
            <p:nvPr/>
          </p:nvSpPr>
          <p:spPr bwMode="auto">
            <a:xfrm>
              <a:off x="1008" y="926"/>
              <a:ext cx="119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COPS Testing (Last Names A-L</a:t>
              </a:r>
              <a:endParaRPr lang="en-US">
                <a:latin typeface="AmerType Md BT" pitchFamily="18" charset="0"/>
              </a:endParaRPr>
            </a:p>
          </p:txBody>
        </p:sp>
        <p:sp>
          <p:nvSpPr>
            <p:cNvPr id="123030" name="Rectangle 150"/>
            <p:cNvSpPr>
              <a:spLocks noChangeArrowheads="1"/>
            </p:cNvSpPr>
            <p:nvPr/>
          </p:nvSpPr>
          <p:spPr bwMode="auto">
            <a:xfrm>
              <a:off x="2164" y="926"/>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sz="2800">
                <a:latin typeface="AmerType Md BT" pitchFamily="18" charset="0"/>
              </a:endParaRPr>
            </a:p>
          </p:txBody>
        </p:sp>
        <p:sp>
          <p:nvSpPr>
            <p:cNvPr id="123031" name="Rectangle 151"/>
            <p:cNvSpPr>
              <a:spLocks noChangeArrowheads="1"/>
            </p:cNvSpPr>
            <p:nvPr/>
          </p:nvSpPr>
          <p:spPr bwMode="auto">
            <a:xfrm>
              <a:off x="2486" y="896"/>
              <a:ext cx="85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32" name="Rectangle 152"/>
            <p:cNvSpPr>
              <a:spLocks noChangeArrowheads="1"/>
            </p:cNvSpPr>
            <p:nvPr/>
          </p:nvSpPr>
          <p:spPr bwMode="auto">
            <a:xfrm>
              <a:off x="2544" y="926"/>
              <a:ext cx="75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Garber Auditorium</a:t>
              </a:r>
              <a:endParaRPr lang="en-US">
                <a:latin typeface="AmerType Md BT" pitchFamily="18" charset="0"/>
              </a:endParaRPr>
            </a:p>
          </p:txBody>
        </p:sp>
        <p:sp>
          <p:nvSpPr>
            <p:cNvPr id="123033" name="Rectangle 153"/>
            <p:cNvSpPr>
              <a:spLocks noChangeArrowheads="1"/>
            </p:cNvSpPr>
            <p:nvPr/>
          </p:nvSpPr>
          <p:spPr bwMode="auto">
            <a:xfrm>
              <a:off x="3264" y="875"/>
              <a:ext cx="71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34" name="Rectangle 154"/>
            <p:cNvSpPr>
              <a:spLocks noChangeArrowheads="1"/>
            </p:cNvSpPr>
            <p:nvPr/>
          </p:nvSpPr>
          <p:spPr bwMode="auto">
            <a:xfrm>
              <a:off x="3322" y="904"/>
              <a:ext cx="71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Lloyd Erickson</a:t>
              </a:r>
              <a:endParaRPr lang="en-US" sz="2800">
                <a:latin typeface="AmerType Md BT" pitchFamily="18" charset="0"/>
              </a:endParaRPr>
            </a:p>
          </p:txBody>
        </p:sp>
        <p:sp>
          <p:nvSpPr>
            <p:cNvPr id="123035" name="Rectangle 155"/>
            <p:cNvSpPr>
              <a:spLocks noChangeArrowheads="1"/>
            </p:cNvSpPr>
            <p:nvPr/>
          </p:nvSpPr>
          <p:spPr bwMode="auto">
            <a:xfrm>
              <a:off x="4272" y="875"/>
              <a:ext cx="310"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36" name="Rectangle 156"/>
            <p:cNvSpPr>
              <a:spLocks noChangeArrowheads="1"/>
            </p:cNvSpPr>
            <p:nvPr/>
          </p:nvSpPr>
          <p:spPr bwMode="auto">
            <a:xfrm>
              <a:off x="4330" y="904"/>
              <a:ext cx="24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3470</a:t>
              </a:r>
              <a:endParaRPr lang="en-US" sz="2800">
                <a:latin typeface="AmerType Md BT" pitchFamily="18" charset="0"/>
              </a:endParaRPr>
            </a:p>
          </p:txBody>
        </p:sp>
        <p:sp>
          <p:nvSpPr>
            <p:cNvPr id="123037" name="Rectangle 157"/>
            <p:cNvSpPr>
              <a:spLocks noChangeArrowheads="1"/>
            </p:cNvSpPr>
            <p:nvPr/>
          </p:nvSpPr>
          <p:spPr bwMode="auto">
            <a:xfrm>
              <a:off x="192" y="1045"/>
              <a:ext cx="63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38" name="Rectangle 158"/>
            <p:cNvSpPr>
              <a:spLocks noChangeArrowheads="1"/>
            </p:cNvSpPr>
            <p:nvPr/>
          </p:nvSpPr>
          <p:spPr bwMode="auto">
            <a:xfrm>
              <a:off x="250" y="1075"/>
              <a:ext cx="32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11:30a</a:t>
              </a:r>
              <a:endParaRPr lang="en-US" sz="2800">
                <a:latin typeface="AmerType Md BT" pitchFamily="18" charset="0"/>
              </a:endParaRPr>
            </a:p>
          </p:txBody>
        </p:sp>
        <p:sp>
          <p:nvSpPr>
            <p:cNvPr id="123039" name="Rectangle 159"/>
            <p:cNvSpPr>
              <a:spLocks noChangeArrowheads="1"/>
            </p:cNvSpPr>
            <p:nvPr/>
          </p:nvSpPr>
          <p:spPr bwMode="auto">
            <a:xfrm>
              <a:off x="510" y="1075"/>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sz="2800">
                <a:latin typeface="AmerType Md BT" pitchFamily="18" charset="0"/>
              </a:endParaRPr>
            </a:p>
          </p:txBody>
        </p:sp>
        <p:sp>
          <p:nvSpPr>
            <p:cNvPr id="123040" name="Rectangle 160"/>
            <p:cNvSpPr>
              <a:spLocks noChangeArrowheads="1"/>
            </p:cNvSpPr>
            <p:nvPr/>
          </p:nvSpPr>
          <p:spPr bwMode="auto">
            <a:xfrm>
              <a:off x="542" y="1075"/>
              <a:ext cx="27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1:00p</a:t>
              </a:r>
              <a:endParaRPr lang="en-US" sz="2800">
                <a:latin typeface="AmerType Md BT" pitchFamily="18" charset="0"/>
              </a:endParaRPr>
            </a:p>
          </p:txBody>
        </p:sp>
        <p:sp>
          <p:nvSpPr>
            <p:cNvPr id="123041" name="Rectangle 161"/>
            <p:cNvSpPr>
              <a:spLocks noChangeArrowheads="1"/>
            </p:cNvSpPr>
            <p:nvPr/>
          </p:nvSpPr>
          <p:spPr bwMode="auto">
            <a:xfrm>
              <a:off x="960" y="1045"/>
              <a:ext cx="36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42" name="Rectangle 162"/>
            <p:cNvSpPr>
              <a:spLocks noChangeArrowheads="1"/>
            </p:cNvSpPr>
            <p:nvPr/>
          </p:nvSpPr>
          <p:spPr bwMode="auto">
            <a:xfrm>
              <a:off x="1018" y="1075"/>
              <a:ext cx="30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Lunch</a:t>
              </a:r>
              <a:endParaRPr lang="en-US" sz="2800">
                <a:latin typeface="AmerType Md BT" pitchFamily="18" charset="0"/>
              </a:endParaRPr>
            </a:p>
          </p:txBody>
        </p:sp>
        <p:sp>
          <p:nvSpPr>
            <p:cNvPr id="123043" name="Rectangle 163"/>
            <p:cNvSpPr>
              <a:spLocks noChangeArrowheads="1"/>
            </p:cNvSpPr>
            <p:nvPr/>
          </p:nvSpPr>
          <p:spPr bwMode="auto">
            <a:xfrm>
              <a:off x="2486" y="1067"/>
              <a:ext cx="47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44" name="Rectangle 164"/>
            <p:cNvSpPr>
              <a:spLocks noChangeArrowheads="1"/>
            </p:cNvSpPr>
            <p:nvPr/>
          </p:nvSpPr>
          <p:spPr bwMode="auto">
            <a:xfrm>
              <a:off x="2544" y="1096"/>
              <a:ext cx="41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Cafeteria</a:t>
              </a:r>
              <a:endParaRPr lang="en-US" sz="2800">
                <a:latin typeface="AmerType Md BT" pitchFamily="18" charset="0"/>
              </a:endParaRPr>
            </a:p>
          </p:txBody>
        </p:sp>
        <p:sp>
          <p:nvSpPr>
            <p:cNvPr id="123045" name="Rectangle 165"/>
            <p:cNvSpPr>
              <a:spLocks noChangeArrowheads="1"/>
            </p:cNvSpPr>
            <p:nvPr/>
          </p:nvSpPr>
          <p:spPr bwMode="auto">
            <a:xfrm>
              <a:off x="192" y="1472"/>
              <a:ext cx="33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46" name="Rectangle 166"/>
            <p:cNvSpPr>
              <a:spLocks noChangeArrowheads="1"/>
            </p:cNvSpPr>
            <p:nvPr/>
          </p:nvSpPr>
          <p:spPr bwMode="auto">
            <a:xfrm>
              <a:off x="250" y="1502"/>
              <a:ext cx="27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1:00p</a:t>
              </a:r>
              <a:endParaRPr lang="en-US" sz="2800">
                <a:latin typeface="AmerType Md BT" pitchFamily="18" charset="0"/>
              </a:endParaRPr>
            </a:p>
          </p:txBody>
        </p:sp>
        <p:sp>
          <p:nvSpPr>
            <p:cNvPr id="123047" name="Rectangle 167"/>
            <p:cNvSpPr>
              <a:spLocks noChangeArrowheads="1"/>
            </p:cNvSpPr>
            <p:nvPr/>
          </p:nvSpPr>
          <p:spPr bwMode="auto">
            <a:xfrm>
              <a:off x="912" y="1472"/>
              <a:ext cx="117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48" name="Rectangle 168"/>
            <p:cNvSpPr>
              <a:spLocks noChangeArrowheads="1"/>
            </p:cNvSpPr>
            <p:nvPr/>
          </p:nvSpPr>
          <p:spPr bwMode="auto">
            <a:xfrm>
              <a:off x="970" y="1502"/>
              <a:ext cx="58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1">
                  <a:solidFill>
                    <a:srgbClr val="333300"/>
                  </a:solidFill>
                  <a:latin typeface="AmerType Md BT" pitchFamily="18" charset="0"/>
                </a:rPr>
                <a:t>All Fired Up</a:t>
              </a:r>
              <a:endParaRPr lang="en-US" sz="2800">
                <a:latin typeface="AmerType Md BT" pitchFamily="18" charset="0"/>
              </a:endParaRPr>
            </a:p>
          </p:txBody>
        </p:sp>
        <p:sp>
          <p:nvSpPr>
            <p:cNvPr id="123049" name="Rectangle 169"/>
            <p:cNvSpPr>
              <a:spLocks noChangeArrowheads="1"/>
            </p:cNvSpPr>
            <p:nvPr/>
          </p:nvSpPr>
          <p:spPr bwMode="auto">
            <a:xfrm>
              <a:off x="1486" y="1502"/>
              <a:ext cx="62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Staff Move In</a:t>
              </a:r>
              <a:endParaRPr lang="en-US" sz="2800">
                <a:latin typeface="AmerType Md BT" pitchFamily="18" charset="0"/>
              </a:endParaRPr>
            </a:p>
          </p:txBody>
        </p:sp>
        <p:sp>
          <p:nvSpPr>
            <p:cNvPr id="123050" name="Rectangle 170"/>
            <p:cNvSpPr>
              <a:spLocks noChangeArrowheads="1"/>
            </p:cNvSpPr>
            <p:nvPr/>
          </p:nvSpPr>
          <p:spPr bwMode="auto">
            <a:xfrm>
              <a:off x="2496" y="1472"/>
              <a:ext cx="74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51" name="Rectangle 171"/>
            <p:cNvSpPr>
              <a:spLocks noChangeArrowheads="1"/>
            </p:cNvSpPr>
            <p:nvPr/>
          </p:nvSpPr>
          <p:spPr bwMode="auto">
            <a:xfrm>
              <a:off x="2554" y="1502"/>
              <a:ext cx="75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Residence Halls</a:t>
              </a:r>
              <a:endParaRPr lang="en-US" sz="2800">
                <a:latin typeface="AmerType Md BT" pitchFamily="18" charset="0"/>
              </a:endParaRPr>
            </a:p>
          </p:txBody>
        </p:sp>
        <p:sp>
          <p:nvSpPr>
            <p:cNvPr id="123052" name="Rectangle 172"/>
            <p:cNvSpPr>
              <a:spLocks noChangeArrowheads="1"/>
            </p:cNvSpPr>
            <p:nvPr/>
          </p:nvSpPr>
          <p:spPr bwMode="auto">
            <a:xfrm>
              <a:off x="192" y="1643"/>
              <a:ext cx="58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53" name="Rectangle 173"/>
            <p:cNvSpPr>
              <a:spLocks noChangeArrowheads="1"/>
            </p:cNvSpPr>
            <p:nvPr/>
          </p:nvSpPr>
          <p:spPr bwMode="auto">
            <a:xfrm>
              <a:off x="250" y="1672"/>
              <a:ext cx="27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1:00p</a:t>
              </a:r>
              <a:endParaRPr lang="en-US" sz="2800">
                <a:latin typeface="AmerType Md BT" pitchFamily="18" charset="0"/>
              </a:endParaRPr>
            </a:p>
          </p:txBody>
        </p:sp>
        <p:sp>
          <p:nvSpPr>
            <p:cNvPr id="123054" name="Rectangle 174"/>
            <p:cNvSpPr>
              <a:spLocks noChangeArrowheads="1"/>
            </p:cNvSpPr>
            <p:nvPr/>
          </p:nvSpPr>
          <p:spPr bwMode="auto">
            <a:xfrm>
              <a:off x="468" y="1672"/>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sz="2800">
                <a:latin typeface="AmerType Md BT" pitchFamily="18" charset="0"/>
              </a:endParaRPr>
            </a:p>
          </p:txBody>
        </p:sp>
        <p:sp>
          <p:nvSpPr>
            <p:cNvPr id="123055" name="Rectangle 175"/>
            <p:cNvSpPr>
              <a:spLocks noChangeArrowheads="1"/>
            </p:cNvSpPr>
            <p:nvPr/>
          </p:nvSpPr>
          <p:spPr bwMode="auto">
            <a:xfrm>
              <a:off x="501" y="1672"/>
              <a:ext cx="27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4:00p</a:t>
              </a:r>
              <a:endParaRPr lang="en-US" sz="2800">
                <a:latin typeface="AmerType Md BT" pitchFamily="18" charset="0"/>
              </a:endParaRPr>
            </a:p>
          </p:txBody>
        </p:sp>
        <p:sp>
          <p:nvSpPr>
            <p:cNvPr id="123056" name="Rectangle 176"/>
            <p:cNvSpPr>
              <a:spLocks noChangeArrowheads="1"/>
            </p:cNvSpPr>
            <p:nvPr/>
          </p:nvSpPr>
          <p:spPr bwMode="auto">
            <a:xfrm>
              <a:off x="960" y="1643"/>
              <a:ext cx="1166"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57" name="Rectangle 177"/>
            <p:cNvSpPr>
              <a:spLocks noChangeArrowheads="1"/>
            </p:cNvSpPr>
            <p:nvPr/>
          </p:nvSpPr>
          <p:spPr bwMode="auto">
            <a:xfrm>
              <a:off x="1018" y="1672"/>
              <a:ext cx="83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ID Card Station Open</a:t>
              </a:r>
              <a:endParaRPr lang="en-US" sz="2800">
                <a:latin typeface="AmerType Md BT" pitchFamily="18" charset="0"/>
              </a:endParaRPr>
            </a:p>
          </p:txBody>
        </p:sp>
        <p:sp>
          <p:nvSpPr>
            <p:cNvPr id="123058" name="Rectangle 178"/>
            <p:cNvSpPr>
              <a:spLocks noChangeArrowheads="1"/>
            </p:cNvSpPr>
            <p:nvPr/>
          </p:nvSpPr>
          <p:spPr bwMode="auto">
            <a:xfrm>
              <a:off x="1018" y="1758"/>
              <a:ext cx="9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Student Insurance Open</a:t>
              </a:r>
              <a:endParaRPr lang="en-US" sz="2800">
                <a:latin typeface="AmerType Md BT" pitchFamily="18" charset="0"/>
              </a:endParaRPr>
            </a:p>
          </p:txBody>
        </p:sp>
        <p:sp>
          <p:nvSpPr>
            <p:cNvPr id="123059" name="Rectangle 179"/>
            <p:cNvSpPr>
              <a:spLocks noChangeArrowheads="1"/>
            </p:cNvSpPr>
            <p:nvPr/>
          </p:nvSpPr>
          <p:spPr bwMode="auto">
            <a:xfrm>
              <a:off x="1018" y="1843"/>
              <a:ext cx="127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Student Financial Services Open</a:t>
              </a:r>
              <a:endParaRPr lang="en-US" sz="2800">
                <a:latin typeface="AmerType Md BT" pitchFamily="18" charset="0"/>
              </a:endParaRPr>
            </a:p>
          </p:txBody>
        </p:sp>
        <p:sp>
          <p:nvSpPr>
            <p:cNvPr id="123060" name="Rectangle 180"/>
            <p:cNvSpPr>
              <a:spLocks noChangeArrowheads="1"/>
            </p:cNvSpPr>
            <p:nvPr/>
          </p:nvSpPr>
          <p:spPr bwMode="auto">
            <a:xfrm>
              <a:off x="1018" y="1928"/>
              <a:ext cx="82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Student Health Open</a:t>
              </a:r>
              <a:endParaRPr lang="en-US" sz="2800">
                <a:latin typeface="AmerType Md BT" pitchFamily="18" charset="0"/>
              </a:endParaRPr>
            </a:p>
          </p:txBody>
        </p:sp>
        <p:sp>
          <p:nvSpPr>
            <p:cNvPr id="123061" name="Rectangle 181"/>
            <p:cNvSpPr>
              <a:spLocks noChangeArrowheads="1"/>
            </p:cNvSpPr>
            <p:nvPr/>
          </p:nvSpPr>
          <p:spPr bwMode="auto">
            <a:xfrm>
              <a:off x="2496" y="1685"/>
              <a:ext cx="51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62" name="Rectangle 182"/>
            <p:cNvSpPr>
              <a:spLocks noChangeArrowheads="1"/>
            </p:cNvSpPr>
            <p:nvPr/>
          </p:nvSpPr>
          <p:spPr bwMode="auto">
            <a:xfrm>
              <a:off x="2554" y="1715"/>
              <a:ext cx="46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Ad Building</a:t>
              </a:r>
              <a:endParaRPr lang="en-US" sz="2800">
                <a:latin typeface="AmerType Md BT" pitchFamily="18" charset="0"/>
              </a:endParaRPr>
            </a:p>
          </p:txBody>
        </p:sp>
        <p:sp>
          <p:nvSpPr>
            <p:cNvPr id="123063" name="Rectangle 183"/>
            <p:cNvSpPr>
              <a:spLocks noChangeArrowheads="1"/>
            </p:cNvSpPr>
            <p:nvPr/>
          </p:nvSpPr>
          <p:spPr bwMode="auto">
            <a:xfrm>
              <a:off x="2496" y="1856"/>
              <a:ext cx="61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64" name="Rectangle 184"/>
            <p:cNvSpPr>
              <a:spLocks noChangeArrowheads="1"/>
            </p:cNvSpPr>
            <p:nvPr/>
          </p:nvSpPr>
          <p:spPr bwMode="auto">
            <a:xfrm>
              <a:off x="2554" y="1886"/>
              <a:ext cx="60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Campus Center</a:t>
              </a:r>
              <a:endParaRPr lang="en-US" sz="2800">
                <a:latin typeface="AmerType Md BT" pitchFamily="18" charset="0"/>
              </a:endParaRPr>
            </a:p>
          </p:txBody>
        </p:sp>
        <p:sp>
          <p:nvSpPr>
            <p:cNvPr id="123065" name="Rectangle 185"/>
            <p:cNvSpPr>
              <a:spLocks noChangeArrowheads="1"/>
            </p:cNvSpPr>
            <p:nvPr/>
          </p:nvSpPr>
          <p:spPr bwMode="auto">
            <a:xfrm>
              <a:off x="3264" y="1643"/>
              <a:ext cx="652"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66" name="Rectangle 186"/>
            <p:cNvSpPr>
              <a:spLocks noChangeArrowheads="1"/>
            </p:cNvSpPr>
            <p:nvPr/>
          </p:nvSpPr>
          <p:spPr bwMode="auto">
            <a:xfrm>
              <a:off x="3322" y="1672"/>
              <a:ext cx="56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Lois Forrester</a:t>
              </a:r>
              <a:endParaRPr lang="en-US" sz="2800">
                <a:latin typeface="AmerType Md BT" pitchFamily="18" charset="0"/>
              </a:endParaRPr>
            </a:p>
          </p:txBody>
        </p:sp>
        <p:sp>
          <p:nvSpPr>
            <p:cNvPr id="123067" name="Rectangle 187"/>
            <p:cNvSpPr>
              <a:spLocks noChangeArrowheads="1"/>
            </p:cNvSpPr>
            <p:nvPr/>
          </p:nvSpPr>
          <p:spPr bwMode="auto">
            <a:xfrm>
              <a:off x="3322" y="1758"/>
              <a:ext cx="65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Deb Hornbacher</a:t>
              </a:r>
              <a:endParaRPr lang="en-US" sz="2800">
                <a:latin typeface="AmerType Md BT" pitchFamily="18" charset="0"/>
              </a:endParaRPr>
            </a:p>
          </p:txBody>
        </p:sp>
        <p:sp>
          <p:nvSpPr>
            <p:cNvPr id="123068" name="Rectangle 188"/>
            <p:cNvSpPr>
              <a:spLocks noChangeArrowheads="1"/>
            </p:cNvSpPr>
            <p:nvPr/>
          </p:nvSpPr>
          <p:spPr bwMode="auto">
            <a:xfrm>
              <a:off x="3322" y="1843"/>
              <a:ext cx="61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Derek Bradfield</a:t>
              </a:r>
              <a:endParaRPr lang="en-US" sz="2800">
                <a:latin typeface="AmerType Md BT" pitchFamily="18" charset="0"/>
              </a:endParaRPr>
            </a:p>
          </p:txBody>
        </p:sp>
        <p:sp>
          <p:nvSpPr>
            <p:cNvPr id="123069" name="Rectangle 189"/>
            <p:cNvSpPr>
              <a:spLocks noChangeArrowheads="1"/>
            </p:cNvSpPr>
            <p:nvPr/>
          </p:nvSpPr>
          <p:spPr bwMode="auto">
            <a:xfrm>
              <a:off x="3322" y="1928"/>
              <a:ext cx="41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Linda Rice</a:t>
              </a:r>
              <a:endParaRPr lang="en-US" sz="2800">
                <a:latin typeface="AmerType Md BT" pitchFamily="18" charset="0"/>
              </a:endParaRPr>
            </a:p>
          </p:txBody>
        </p:sp>
        <p:sp>
          <p:nvSpPr>
            <p:cNvPr id="123070" name="Rectangle 190"/>
            <p:cNvSpPr>
              <a:spLocks noChangeArrowheads="1"/>
            </p:cNvSpPr>
            <p:nvPr/>
          </p:nvSpPr>
          <p:spPr bwMode="auto">
            <a:xfrm>
              <a:off x="4320" y="1643"/>
              <a:ext cx="278"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71" name="Rectangle 191"/>
            <p:cNvSpPr>
              <a:spLocks noChangeArrowheads="1"/>
            </p:cNvSpPr>
            <p:nvPr/>
          </p:nvSpPr>
          <p:spPr bwMode="auto">
            <a:xfrm>
              <a:off x="4378" y="1672"/>
              <a:ext cx="20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3399</a:t>
              </a:r>
              <a:endParaRPr lang="en-US" sz="2800">
                <a:latin typeface="AmerType Md BT" pitchFamily="18" charset="0"/>
              </a:endParaRPr>
            </a:p>
          </p:txBody>
        </p:sp>
        <p:sp>
          <p:nvSpPr>
            <p:cNvPr id="123072" name="Rectangle 192"/>
            <p:cNvSpPr>
              <a:spLocks noChangeArrowheads="1"/>
            </p:cNvSpPr>
            <p:nvPr/>
          </p:nvSpPr>
          <p:spPr bwMode="auto">
            <a:xfrm>
              <a:off x="4378" y="1758"/>
              <a:ext cx="20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3097</a:t>
              </a:r>
              <a:endParaRPr lang="en-US" sz="2800">
                <a:latin typeface="AmerType Md BT" pitchFamily="18" charset="0"/>
              </a:endParaRPr>
            </a:p>
          </p:txBody>
        </p:sp>
        <p:sp>
          <p:nvSpPr>
            <p:cNvPr id="123073" name="Rectangle 193"/>
            <p:cNvSpPr>
              <a:spLocks noChangeArrowheads="1"/>
            </p:cNvSpPr>
            <p:nvPr/>
          </p:nvSpPr>
          <p:spPr bwMode="auto">
            <a:xfrm>
              <a:off x="4378" y="1843"/>
              <a:ext cx="20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6040</a:t>
              </a:r>
              <a:endParaRPr lang="en-US" sz="2800">
                <a:latin typeface="AmerType Md BT" pitchFamily="18" charset="0"/>
              </a:endParaRPr>
            </a:p>
          </p:txBody>
        </p:sp>
        <p:sp>
          <p:nvSpPr>
            <p:cNvPr id="123074" name="Rectangle 194"/>
            <p:cNvSpPr>
              <a:spLocks noChangeArrowheads="1"/>
            </p:cNvSpPr>
            <p:nvPr/>
          </p:nvSpPr>
          <p:spPr bwMode="auto">
            <a:xfrm>
              <a:off x="4378" y="1928"/>
              <a:ext cx="20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3111</a:t>
              </a:r>
              <a:endParaRPr lang="en-US" sz="2800">
                <a:latin typeface="AmerType Md BT" pitchFamily="18" charset="0"/>
              </a:endParaRPr>
            </a:p>
          </p:txBody>
        </p:sp>
        <p:sp>
          <p:nvSpPr>
            <p:cNvPr id="123075" name="Rectangle 195"/>
            <p:cNvSpPr>
              <a:spLocks noChangeArrowheads="1"/>
            </p:cNvSpPr>
            <p:nvPr/>
          </p:nvSpPr>
          <p:spPr bwMode="auto">
            <a:xfrm>
              <a:off x="192" y="2027"/>
              <a:ext cx="58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76" name="Rectangle 196"/>
            <p:cNvSpPr>
              <a:spLocks noChangeArrowheads="1"/>
            </p:cNvSpPr>
            <p:nvPr/>
          </p:nvSpPr>
          <p:spPr bwMode="auto">
            <a:xfrm>
              <a:off x="250" y="2056"/>
              <a:ext cx="27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5:00p</a:t>
              </a:r>
              <a:endParaRPr lang="en-US" sz="2800">
                <a:latin typeface="AmerType Md BT" pitchFamily="18" charset="0"/>
              </a:endParaRPr>
            </a:p>
          </p:txBody>
        </p:sp>
        <p:sp>
          <p:nvSpPr>
            <p:cNvPr id="123077" name="Rectangle 197"/>
            <p:cNvSpPr>
              <a:spLocks noChangeArrowheads="1"/>
            </p:cNvSpPr>
            <p:nvPr/>
          </p:nvSpPr>
          <p:spPr bwMode="auto">
            <a:xfrm>
              <a:off x="468" y="2056"/>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sz="2800">
                <a:latin typeface="AmerType Md BT" pitchFamily="18" charset="0"/>
              </a:endParaRPr>
            </a:p>
          </p:txBody>
        </p:sp>
        <p:sp>
          <p:nvSpPr>
            <p:cNvPr id="123078" name="Rectangle 198"/>
            <p:cNvSpPr>
              <a:spLocks noChangeArrowheads="1"/>
            </p:cNvSpPr>
            <p:nvPr/>
          </p:nvSpPr>
          <p:spPr bwMode="auto">
            <a:xfrm>
              <a:off x="501" y="2056"/>
              <a:ext cx="27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6:00p</a:t>
              </a:r>
              <a:endParaRPr lang="en-US" sz="2800">
                <a:latin typeface="AmerType Md BT" pitchFamily="18" charset="0"/>
              </a:endParaRPr>
            </a:p>
          </p:txBody>
        </p:sp>
        <p:sp>
          <p:nvSpPr>
            <p:cNvPr id="123079" name="Rectangle 199"/>
            <p:cNvSpPr>
              <a:spLocks noChangeArrowheads="1"/>
            </p:cNvSpPr>
            <p:nvPr/>
          </p:nvSpPr>
          <p:spPr bwMode="auto">
            <a:xfrm>
              <a:off x="950" y="2048"/>
              <a:ext cx="39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80" name="Rectangle 200"/>
            <p:cNvSpPr>
              <a:spLocks noChangeArrowheads="1"/>
            </p:cNvSpPr>
            <p:nvPr/>
          </p:nvSpPr>
          <p:spPr bwMode="auto">
            <a:xfrm>
              <a:off x="1008" y="2078"/>
              <a:ext cx="33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Supper</a:t>
              </a:r>
              <a:endParaRPr lang="en-US" sz="2800">
                <a:latin typeface="AmerType Md BT" pitchFamily="18" charset="0"/>
              </a:endParaRPr>
            </a:p>
          </p:txBody>
        </p:sp>
        <p:sp>
          <p:nvSpPr>
            <p:cNvPr id="123081" name="Rectangle 201"/>
            <p:cNvSpPr>
              <a:spLocks noChangeArrowheads="1"/>
            </p:cNvSpPr>
            <p:nvPr/>
          </p:nvSpPr>
          <p:spPr bwMode="auto">
            <a:xfrm>
              <a:off x="2496" y="2027"/>
              <a:ext cx="47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82" name="Rectangle 202"/>
            <p:cNvSpPr>
              <a:spLocks noChangeArrowheads="1"/>
            </p:cNvSpPr>
            <p:nvPr/>
          </p:nvSpPr>
          <p:spPr bwMode="auto">
            <a:xfrm>
              <a:off x="2554" y="2056"/>
              <a:ext cx="41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Cafeteria</a:t>
              </a:r>
              <a:endParaRPr lang="en-US" sz="2800">
                <a:latin typeface="AmerType Md BT" pitchFamily="18" charset="0"/>
              </a:endParaRPr>
            </a:p>
          </p:txBody>
        </p:sp>
        <p:sp>
          <p:nvSpPr>
            <p:cNvPr id="123083" name="Rectangle 203"/>
            <p:cNvSpPr>
              <a:spLocks noChangeArrowheads="1"/>
            </p:cNvSpPr>
            <p:nvPr/>
          </p:nvSpPr>
          <p:spPr bwMode="auto">
            <a:xfrm>
              <a:off x="192" y="2368"/>
              <a:ext cx="33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84" name="Rectangle 204"/>
            <p:cNvSpPr>
              <a:spLocks noChangeArrowheads="1"/>
            </p:cNvSpPr>
            <p:nvPr/>
          </p:nvSpPr>
          <p:spPr bwMode="auto">
            <a:xfrm>
              <a:off x="250" y="2398"/>
              <a:ext cx="27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9:00p</a:t>
              </a:r>
              <a:endParaRPr lang="en-US" sz="2800">
                <a:latin typeface="AmerType Md BT" pitchFamily="18" charset="0"/>
              </a:endParaRPr>
            </a:p>
          </p:txBody>
        </p:sp>
        <p:sp>
          <p:nvSpPr>
            <p:cNvPr id="123085" name="Rectangle 205"/>
            <p:cNvSpPr>
              <a:spLocks noChangeArrowheads="1"/>
            </p:cNvSpPr>
            <p:nvPr/>
          </p:nvSpPr>
          <p:spPr bwMode="auto">
            <a:xfrm>
              <a:off x="950" y="2347"/>
              <a:ext cx="1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86" name="Rectangle 206"/>
            <p:cNvSpPr>
              <a:spLocks noChangeArrowheads="1"/>
            </p:cNvSpPr>
            <p:nvPr/>
          </p:nvSpPr>
          <p:spPr bwMode="auto">
            <a:xfrm>
              <a:off x="1008" y="2376"/>
              <a:ext cx="132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Residence Hall Orientations</a:t>
              </a:r>
              <a:endParaRPr lang="en-US" sz="2800">
                <a:latin typeface="AmerType Md BT" pitchFamily="18" charset="0"/>
              </a:endParaRPr>
            </a:p>
          </p:txBody>
        </p:sp>
        <p:sp>
          <p:nvSpPr>
            <p:cNvPr id="123087" name="Rectangle 207"/>
            <p:cNvSpPr>
              <a:spLocks noChangeArrowheads="1"/>
            </p:cNvSpPr>
            <p:nvPr/>
          </p:nvSpPr>
          <p:spPr bwMode="auto">
            <a:xfrm>
              <a:off x="2496" y="2283"/>
              <a:ext cx="618"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88" name="Rectangle 208"/>
            <p:cNvSpPr>
              <a:spLocks noChangeArrowheads="1"/>
            </p:cNvSpPr>
            <p:nvPr/>
          </p:nvSpPr>
          <p:spPr bwMode="auto">
            <a:xfrm>
              <a:off x="2554" y="2312"/>
              <a:ext cx="52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Meyer Hall</a:t>
              </a:r>
              <a:endParaRPr lang="en-US" sz="2800">
                <a:latin typeface="AmerType Md BT" pitchFamily="18" charset="0"/>
              </a:endParaRPr>
            </a:p>
          </p:txBody>
        </p:sp>
        <p:sp>
          <p:nvSpPr>
            <p:cNvPr id="123089" name="Rectangle 209"/>
            <p:cNvSpPr>
              <a:spLocks noChangeArrowheads="1"/>
            </p:cNvSpPr>
            <p:nvPr/>
          </p:nvSpPr>
          <p:spPr bwMode="auto">
            <a:xfrm>
              <a:off x="2554" y="2416"/>
              <a:ext cx="60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Lamson Hall</a:t>
              </a:r>
              <a:endParaRPr lang="en-US" sz="2800">
                <a:latin typeface="AmerType Md BT" pitchFamily="18" charset="0"/>
              </a:endParaRPr>
            </a:p>
          </p:txBody>
        </p:sp>
        <p:sp>
          <p:nvSpPr>
            <p:cNvPr id="123090" name="Rectangle 210"/>
            <p:cNvSpPr>
              <a:spLocks noChangeArrowheads="1"/>
            </p:cNvSpPr>
            <p:nvPr/>
          </p:nvSpPr>
          <p:spPr bwMode="auto">
            <a:xfrm>
              <a:off x="3254" y="2304"/>
              <a:ext cx="742"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91" name="Rectangle 211"/>
            <p:cNvSpPr>
              <a:spLocks noChangeArrowheads="1"/>
            </p:cNvSpPr>
            <p:nvPr/>
          </p:nvSpPr>
          <p:spPr bwMode="auto">
            <a:xfrm>
              <a:off x="3312" y="2334"/>
              <a:ext cx="58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Don Murray</a:t>
              </a:r>
              <a:endParaRPr lang="en-US" sz="2800">
                <a:latin typeface="AmerType Md BT" pitchFamily="18" charset="0"/>
              </a:endParaRPr>
            </a:p>
          </p:txBody>
        </p:sp>
        <p:sp>
          <p:nvSpPr>
            <p:cNvPr id="123092" name="Rectangle 212"/>
            <p:cNvSpPr>
              <a:spLocks noChangeArrowheads="1"/>
            </p:cNvSpPr>
            <p:nvPr/>
          </p:nvSpPr>
          <p:spPr bwMode="auto">
            <a:xfrm>
              <a:off x="3312" y="2435"/>
              <a:ext cx="78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Francie Faehner</a:t>
              </a:r>
              <a:endParaRPr lang="en-US" sz="2800">
                <a:latin typeface="AmerType Md BT" pitchFamily="18" charset="0"/>
              </a:endParaRPr>
            </a:p>
          </p:txBody>
        </p:sp>
        <p:sp>
          <p:nvSpPr>
            <p:cNvPr id="123093" name="Rectangle 213"/>
            <p:cNvSpPr>
              <a:spLocks noChangeArrowheads="1"/>
            </p:cNvSpPr>
            <p:nvPr/>
          </p:nvSpPr>
          <p:spPr bwMode="auto">
            <a:xfrm>
              <a:off x="4320" y="2283"/>
              <a:ext cx="310"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94" name="Rectangle 214"/>
            <p:cNvSpPr>
              <a:spLocks noChangeArrowheads="1"/>
            </p:cNvSpPr>
            <p:nvPr/>
          </p:nvSpPr>
          <p:spPr bwMode="auto">
            <a:xfrm>
              <a:off x="4378" y="2312"/>
              <a:ext cx="24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3630</a:t>
              </a:r>
              <a:endParaRPr lang="en-US" sz="2800">
                <a:latin typeface="AmerType Md BT" pitchFamily="18" charset="0"/>
              </a:endParaRPr>
            </a:p>
          </p:txBody>
        </p:sp>
        <p:sp>
          <p:nvSpPr>
            <p:cNvPr id="123095" name="Rectangle 215"/>
            <p:cNvSpPr>
              <a:spLocks noChangeArrowheads="1"/>
            </p:cNvSpPr>
            <p:nvPr/>
          </p:nvSpPr>
          <p:spPr bwMode="auto">
            <a:xfrm>
              <a:off x="4378" y="2416"/>
              <a:ext cx="24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6601</a:t>
              </a:r>
              <a:endParaRPr lang="en-US" sz="2800">
                <a:latin typeface="AmerType Md BT" pitchFamily="18" charset="0"/>
              </a:endParaRPr>
            </a:p>
          </p:txBody>
        </p:sp>
        <p:sp>
          <p:nvSpPr>
            <p:cNvPr id="123096" name="Rectangle 216"/>
            <p:cNvSpPr>
              <a:spLocks noChangeArrowheads="1"/>
            </p:cNvSpPr>
            <p:nvPr/>
          </p:nvSpPr>
          <p:spPr bwMode="auto">
            <a:xfrm>
              <a:off x="192" y="2965"/>
              <a:ext cx="63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97" name="Rectangle 217"/>
            <p:cNvSpPr>
              <a:spLocks noChangeArrowheads="1"/>
            </p:cNvSpPr>
            <p:nvPr/>
          </p:nvSpPr>
          <p:spPr bwMode="auto">
            <a:xfrm>
              <a:off x="250" y="2995"/>
              <a:ext cx="26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8:00a</a:t>
              </a:r>
              <a:endParaRPr lang="en-US" sz="2800">
                <a:latin typeface="AmerType Md BT" pitchFamily="18" charset="0"/>
              </a:endParaRPr>
            </a:p>
          </p:txBody>
        </p:sp>
        <p:sp>
          <p:nvSpPr>
            <p:cNvPr id="123098" name="Rectangle 218"/>
            <p:cNvSpPr>
              <a:spLocks noChangeArrowheads="1"/>
            </p:cNvSpPr>
            <p:nvPr/>
          </p:nvSpPr>
          <p:spPr bwMode="auto">
            <a:xfrm>
              <a:off x="462" y="2995"/>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sz="2800">
                <a:latin typeface="AmerType Md BT" pitchFamily="18" charset="0"/>
              </a:endParaRPr>
            </a:p>
          </p:txBody>
        </p:sp>
        <p:sp>
          <p:nvSpPr>
            <p:cNvPr id="123099" name="Rectangle 219"/>
            <p:cNvSpPr>
              <a:spLocks noChangeArrowheads="1"/>
            </p:cNvSpPr>
            <p:nvPr/>
          </p:nvSpPr>
          <p:spPr bwMode="auto">
            <a:xfrm>
              <a:off x="494" y="2995"/>
              <a:ext cx="3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12:00p</a:t>
              </a:r>
              <a:endParaRPr lang="en-US" sz="2800">
                <a:latin typeface="AmerType Md BT" pitchFamily="18" charset="0"/>
              </a:endParaRPr>
            </a:p>
          </p:txBody>
        </p:sp>
        <p:sp>
          <p:nvSpPr>
            <p:cNvPr id="123100" name="Rectangle 220"/>
            <p:cNvSpPr>
              <a:spLocks noChangeArrowheads="1"/>
            </p:cNvSpPr>
            <p:nvPr/>
          </p:nvSpPr>
          <p:spPr bwMode="auto">
            <a:xfrm>
              <a:off x="950" y="2944"/>
              <a:ext cx="89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101" name="Rectangle 221"/>
            <p:cNvSpPr>
              <a:spLocks noChangeArrowheads="1"/>
            </p:cNvSpPr>
            <p:nvPr/>
          </p:nvSpPr>
          <p:spPr bwMode="auto">
            <a:xfrm>
              <a:off x="1008" y="2974"/>
              <a:ext cx="93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Individual Advising</a:t>
              </a:r>
              <a:endParaRPr lang="en-US" sz="2800">
                <a:latin typeface="AmerType Md BT" pitchFamily="18" charset="0"/>
              </a:endParaRPr>
            </a:p>
          </p:txBody>
        </p:sp>
        <p:sp>
          <p:nvSpPr>
            <p:cNvPr id="123102" name="Rectangle 222"/>
            <p:cNvSpPr>
              <a:spLocks noChangeArrowheads="1"/>
            </p:cNvSpPr>
            <p:nvPr/>
          </p:nvSpPr>
          <p:spPr bwMode="auto">
            <a:xfrm>
              <a:off x="2496" y="2923"/>
              <a:ext cx="310"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103" name="Rectangle 223"/>
            <p:cNvSpPr>
              <a:spLocks noChangeArrowheads="1"/>
            </p:cNvSpPr>
            <p:nvPr/>
          </p:nvSpPr>
          <p:spPr bwMode="auto">
            <a:xfrm>
              <a:off x="2554" y="2952"/>
              <a:ext cx="19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TBA</a:t>
              </a:r>
              <a:endParaRPr lang="en-US" sz="2800">
                <a:latin typeface="AmerType Md BT" pitchFamily="18" charset="0"/>
              </a:endParaRPr>
            </a:p>
          </p:txBody>
        </p:sp>
        <p:sp>
          <p:nvSpPr>
            <p:cNvPr id="123104" name="Rectangle 224"/>
            <p:cNvSpPr>
              <a:spLocks noChangeArrowheads="1"/>
            </p:cNvSpPr>
            <p:nvPr/>
          </p:nvSpPr>
          <p:spPr bwMode="auto">
            <a:xfrm>
              <a:off x="3264" y="2923"/>
              <a:ext cx="46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105" name="Rectangle 225"/>
            <p:cNvSpPr>
              <a:spLocks noChangeArrowheads="1"/>
            </p:cNvSpPr>
            <p:nvPr/>
          </p:nvSpPr>
          <p:spPr bwMode="auto">
            <a:xfrm>
              <a:off x="3322" y="2952"/>
              <a:ext cx="41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Advisors</a:t>
              </a:r>
              <a:endParaRPr lang="en-US" sz="2800">
                <a:latin typeface="AmerType Md BT" pitchFamily="18" charset="0"/>
              </a:endParaRPr>
            </a:p>
          </p:txBody>
        </p:sp>
        <p:sp>
          <p:nvSpPr>
            <p:cNvPr id="123106" name="Rectangle 226"/>
            <p:cNvSpPr>
              <a:spLocks noChangeArrowheads="1"/>
            </p:cNvSpPr>
            <p:nvPr/>
          </p:nvSpPr>
          <p:spPr bwMode="auto">
            <a:xfrm>
              <a:off x="192" y="3136"/>
              <a:ext cx="63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107" name="Rectangle 227"/>
            <p:cNvSpPr>
              <a:spLocks noChangeArrowheads="1"/>
            </p:cNvSpPr>
            <p:nvPr/>
          </p:nvSpPr>
          <p:spPr bwMode="auto">
            <a:xfrm>
              <a:off x="250" y="3166"/>
              <a:ext cx="26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8:00a</a:t>
              </a:r>
              <a:endParaRPr lang="en-US" sz="2800">
                <a:latin typeface="AmerType Md BT" pitchFamily="18" charset="0"/>
              </a:endParaRPr>
            </a:p>
          </p:txBody>
        </p:sp>
        <p:sp>
          <p:nvSpPr>
            <p:cNvPr id="123108" name="Rectangle 228"/>
            <p:cNvSpPr>
              <a:spLocks noChangeArrowheads="1"/>
            </p:cNvSpPr>
            <p:nvPr/>
          </p:nvSpPr>
          <p:spPr bwMode="auto">
            <a:xfrm>
              <a:off x="462" y="3166"/>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sz="2800">
                <a:latin typeface="AmerType Md BT" pitchFamily="18" charset="0"/>
              </a:endParaRPr>
            </a:p>
          </p:txBody>
        </p:sp>
        <p:sp>
          <p:nvSpPr>
            <p:cNvPr id="123109" name="Rectangle 229"/>
            <p:cNvSpPr>
              <a:spLocks noChangeArrowheads="1"/>
            </p:cNvSpPr>
            <p:nvPr/>
          </p:nvSpPr>
          <p:spPr bwMode="auto">
            <a:xfrm>
              <a:off x="494" y="3166"/>
              <a:ext cx="3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12:00p</a:t>
              </a:r>
              <a:endParaRPr lang="en-US" sz="2800">
                <a:latin typeface="AmerType Md BT" pitchFamily="18" charset="0"/>
              </a:endParaRPr>
            </a:p>
          </p:txBody>
        </p:sp>
        <p:sp>
          <p:nvSpPr>
            <p:cNvPr id="123110" name="Rectangle 230"/>
            <p:cNvSpPr>
              <a:spLocks noChangeArrowheads="1"/>
            </p:cNvSpPr>
            <p:nvPr/>
          </p:nvSpPr>
          <p:spPr bwMode="auto">
            <a:xfrm>
              <a:off x="960" y="3093"/>
              <a:ext cx="1166"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111" name="Rectangle 231"/>
            <p:cNvSpPr>
              <a:spLocks noChangeArrowheads="1"/>
            </p:cNvSpPr>
            <p:nvPr/>
          </p:nvSpPr>
          <p:spPr bwMode="auto">
            <a:xfrm>
              <a:off x="1018" y="3123"/>
              <a:ext cx="83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ID Card Station Open</a:t>
              </a:r>
              <a:endParaRPr lang="en-US" sz="2800">
                <a:latin typeface="AmerType Md BT" pitchFamily="18" charset="0"/>
              </a:endParaRPr>
            </a:p>
          </p:txBody>
        </p:sp>
        <p:sp>
          <p:nvSpPr>
            <p:cNvPr id="123112" name="Rectangle 232"/>
            <p:cNvSpPr>
              <a:spLocks noChangeArrowheads="1"/>
            </p:cNvSpPr>
            <p:nvPr/>
          </p:nvSpPr>
          <p:spPr bwMode="auto">
            <a:xfrm>
              <a:off x="1018" y="3208"/>
              <a:ext cx="9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Student Insurance Open</a:t>
              </a:r>
              <a:endParaRPr lang="en-US" sz="2800">
                <a:latin typeface="AmerType Md BT" pitchFamily="18" charset="0"/>
              </a:endParaRPr>
            </a:p>
          </p:txBody>
        </p:sp>
        <p:sp>
          <p:nvSpPr>
            <p:cNvPr id="123113" name="Rectangle 233"/>
            <p:cNvSpPr>
              <a:spLocks noChangeArrowheads="1"/>
            </p:cNvSpPr>
            <p:nvPr/>
          </p:nvSpPr>
          <p:spPr bwMode="auto">
            <a:xfrm>
              <a:off x="1018" y="3294"/>
              <a:ext cx="127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Student Financial Services Open</a:t>
              </a:r>
              <a:endParaRPr lang="en-US" sz="2800">
                <a:latin typeface="AmerType Md BT" pitchFamily="18" charset="0"/>
              </a:endParaRPr>
            </a:p>
          </p:txBody>
        </p:sp>
        <p:sp>
          <p:nvSpPr>
            <p:cNvPr id="123114" name="Rectangle 234"/>
            <p:cNvSpPr>
              <a:spLocks noChangeArrowheads="1"/>
            </p:cNvSpPr>
            <p:nvPr/>
          </p:nvSpPr>
          <p:spPr bwMode="auto">
            <a:xfrm>
              <a:off x="1018" y="3379"/>
              <a:ext cx="82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Student Health Open</a:t>
              </a:r>
              <a:endParaRPr lang="en-US" sz="2800">
                <a:latin typeface="AmerType Md BT" pitchFamily="18" charset="0"/>
              </a:endParaRPr>
            </a:p>
          </p:txBody>
        </p:sp>
        <p:sp>
          <p:nvSpPr>
            <p:cNvPr id="123115" name="Rectangle 235"/>
            <p:cNvSpPr>
              <a:spLocks noChangeArrowheads="1"/>
            </p:cNvSpPr>
            <p:nvPr/>
          </p:nvSpPr>
          <p:spPr bwMode="auto">
            <a:xfrm>
              <a:off x="2496" y="3136"/>
              <a:ext cx="51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116" name="Rectangle 236"/>
            <p:cNvSpPr>
              <a:spLocks noChangeArrowheads="1"/>
            </p:cNvSpPr>
            <p:nvPr/>
          </p:nvSpPr>
          <p:spPr bwMode="auto">
            <a:xfrm>
              <a:off x="2554" y="3166"/>
              <a:ext cx="46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Ad Building</a:t>
              </a:r>
              <a:endParaRPr lang="en-US" sz="2800">
                <a:latin typeface="AmerType Md BT" pitchFamily="18" charset="0"/>
              </a:endParaRPr>
            </a:p>
          </p:txBody>
        </p:sp>
        <p:sp>
          <p:nvSpPr>
            <p:cNvPr id="123117" name="Rectangle 237"/>
            <p:cNvSpPr>
              <a:spLocks noChangeArrowheads="1"/>
            </p:cNvSpPr>
            <p:nvPr/>
          </p:nvSpPr>
          <p:spPr bwMode="auto">
            <a:xfrm>
              <a:off x="2496" y="3307"/>
              <a:ext cx="614"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118" name="Rectangle 238"/>
            <p:cNvSpPr>
              <a:spLocks noChangeArrowheads="1"/>
            </p:cNvSpPr>
            <p:nvPr/>
          </p:nvSpPr>
          <p:spPr bwMode="auto">
            <a:xfrm>
              <a:off x="2554" y="3336"/>
              <a:ext cx="60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Campus Center</a:t>
              </a:r>
              <a:endParaRPr lang="en-US" sz="2800">
                <a:latin typeface="AmerType Md BT" pitchFamily="18" charset="0"/>
              </a:endParaRPr>
            </a:p>
          </p:txBody>
        </p:sp>
        <p:sp>
          <p:nvSpPr>
            <p:cNvPr id="123119" name="Rectangle 239"/>
            <p:cNvSpPr>
              <a:spLocks noChangeArrowheads="1"/>
            </p:cNvSpPr>
            <p:nvPr/>
          </p:nvSpPr>
          <p:spPr bwMode="auto">
            <a:xfrm>
              <a:off x="3312" y="3093"/>
              <a:ext cx="652"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120" name="Rectangle 240"/>
            <p:cNvSpPr>
              <a:spLocks noChangeArrowheads="1"/>
            </p:cNvSpPr>
            <p:nvPr/>
          </p:nvSpPr>
          <p:spPr bwMode="auto">
            <a:xfrm>
              <a:off x="3370" y="3123"/>
              <a:ext cx="56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Lois Forrester</a:t>
              </a:r>
              <a:endParaRPr lang="en-US" sz="2800">
                <a:latin typeface="AmerType Md BT" pitchFamily="18" charset="0"/>
              </a:endParaRPr>
            </a:p>
          </p:txBody>
        </p:sp>
        <p:sp>
          <p:nvSpPr>
            <p:cNvPr id="123121" name="Rectangle 241"/>
            <p:cNvSpPr>
              <a:spLocks noChangeArrowheads="1"/>
            </p:cNvSpPr>
            <p:nvPr/>
          </p:nvSpPr>
          <p:spPr bwMode="auto">
            <a:xfrm>
              <a:off x="3370" y="3208"/>
              <a:ext cx="65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Deb Hornbacher</a:t>
              </a:r>
              <a:endParaRPr lang="en-US" sz="2800">
                <a:latin typeface="AmerType Md BT" pitchFamily="18" charset="0"/>
              </a:endParaRPr>
            </a:p>
          </p:txBody>
        </p:sp>
        <p:sp>
          <p:nvSpPr>
            <p:cNvPr id="123122" name="Rectangle 242"/>
            <p:cNvSpPr>
              <a:spLocks noChangeArrowheads="1"/>
            </p:cNvSpPr>
            <p:nvPr/>
          </p:nvSpPr>
          <p:spPr bwMode="auto">
            <a:xfrm>
              <a:off x="3370" y="3294"/>
              <a:ext cx="61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Derek Bradfield</a:t>
              </a:r>
              <a:endParaRPr lang="en-US" sz="2800">
                <a:latin typeface="AmerType Md BT" pitchFamily="18" charset="0"/>
              </a:endParaRPr>
            </a:p>
          </p:txBody>
        </p:sp>
        <p:sp>
          <p:nvSpPr>
            <p:cNvPr id="123123" name="Rectangle 243"/>
            <p:cNvSpPr>
              <a:spLocks noChangeArrowheads="1"/>
            </p:cNvSpPr>
            <p:nvPr/>
          </p:nvSpPr>
          <p:spPr bwMode="auto">
            <a:xfrm>
              <a:off x="3370" y="3379"/>
              <a:ext cx="41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Linda Rice</a:t>
              </a:r>
              <a:endParaRPr lang="en-US" sz="2800">
                <a:latin typeface="AmerType Md BT" pitchFamily="18" charset="0"/>
              </a:endParaRPr>
            </a:p>
          </p:txBody>
        </p:sp>
        <p:sp>
          <p:nvSpPr>
            <p:cNvPr id="123124" name="Rectangle 244"/>
            <p:cNvSpPr>
              <a:spLocks noChangeArrowheads="1"/>
            </p:cNvSpPr>
            <p:nvPr/>
          </p:nvSpPr>
          <p:spPr bwMode="auto">
            <a:xfrm>
              <a:off x="4320" y="3093"/>
              <a:ext cx="278"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125" name="Rectangle 245"/>
            <p:cNvSpPr>
              <a:spLocks noChangeArrowheads="1"/>
            </p:cNvSpPr>
            <p:nvPr/>
          </p:nvSpPr>
          <p:spPr bwMode="auto">
            <a:xfrm>
              <a:off x="4378" y="3123"/>
              <a:ext cx="20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3399</a:t>
              </a:r>
              <a:endParaRPr lang="en-US" sz="2800">
                <a:latin typeface="AmerType Md BT" pitchFamily="18" charset="0"/>
              </a:endParaRPr>
            </a:p>
          </p:txBody>
        </p:sp>
        <p:sp>
          <p:nvSpPr>
            <p:cNvPr id="123126" name="Rectangle 246"/>
            <p:cNvSpPr>
              <a:spLocks noChangeArrowheads="1"/>
            </p:cNvSpPr>
            <p:nvPr/>
          </p:nvSpPr>
          <p:spPr bwMode="auto">
            <a:xfrm>
              <a:off x="4378" y="3208"/>
              <a:ext cx="20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3097</a:t>
              </a:r>
              <a:endParaRPr lang="en-US" sz="2800">
                <a:latin typeface="AmerType Md BT" pitchFamily="18" charset="0"/>
              </a:endParaRPr>
            </a:p>
          </p:txBody>
        </p:sp>
        <p:sp>
          <p:nvSpPr>
            <p:cNvPr id="123127" name="Rectangle 247"/>
            <p:cNvSpPr>
              <a:spLocks noChangeArrowheads="1"/>
            </p:cNvSpPr>
            <p:nvPr/>
          </p:nvSpPr>
          <p:spPr bwMode="auto">
            <a:xfrm>
              <a:off x="4378" y="3294"/>
              <a:ext cx="20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6040</a:t>
              </a:r>
              <a:endParaRPr lang="en-US" sz="2800">
                <a:latin typeface="AmerType Md BT" pitchFamily="18" charset="0"/>
              </a:endParaRPr>
            </a:p>
          </p:txBody>
        </p:sp>
        <p:sp>
          <p:nvSpPr>
            <p:cNvPr id="123128" name="Rectangle 248"/>
            <p:cNvSpPr>
              <a:spLocks noChangeArrowheads="1"/>
            </p:cNvSpPr>
            <p:nvPr/>
          </p:nvSpPr>
          <p:spPr bwMode="auto">
            <a:xfrm>
              <a:off x="4378" y="3379"/>
              <a:ext cx="20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3111</a:t>
              </a:r>
              <a:endParaRPr lang="en-US" sz="2800">
                <a:latin typeface="AmerType Md BT" pitchFamily="18" charset="0"/>
              </a:endParaRPr>
            </a:p>
          </p:txBody>
        </p:sp>
        <p:sp>
          <p:nvSpPr>
            <p:cNvPr id="123129" name="Rectangle 249"/>
            <p:cNvSpPr>
              <a:spLocks noChangeArrowheads="1"/>
            </p:cNvSpPr>
            <p:nvPr/>
          </p:nvSpPr>
          <p:spPr bwMode="auto">
            <a:xfrm>
              <a:off x="192" y="3563"/>
              <a:ext cx="33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130" name="Rectangle 250"/>
            <p:cNvSpPr>
              <a:spLocks noChangeArrowheads="1"/>
            </p:cNvSpPr>
            <p:nvPr/>
          </p:nvSpPr>
          <p:spPr bwMode="auto">
            <a:xfrm>
              <a:off x="250" y="3592"/>
              <a:ext cx="26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9:30a</a:t>
              </a:r>
              <a:endParaRPr lang="en-US" sz="2800">
                <a:latin typeface="AmerType Md BT" pitchFamily="18" charset="0"/>
              </a:endParaRPr>
            </a:p>
          </p:txBody>
        </p:sp>
        <p:sp>
          <p:nvSpPr>
            <p:cNvPr id="123131" name="Rectangle 251"/>
            <p:cNvSpPr>
              <a:spLocks noChangeArrowheads="1"/>
            </p:cNvSpPr>
            <p:nvPr/>
          </p:nvSpPr>
          <p:spPr bwMode="auto">
            <a:xfrm>
              <a:off x="950" y="3584"/>
              <a:ext cx="141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132" name="Rectangle 252"/>
            <p:cNvSpPr>
              <a:spLocks noChangeArrowheads="1"/>
            </p:cNvSpPr>
            <p:nvPr/>
          </p:nvSpPr>
          <p:spPr bwMode="auto">
            <a:xfrm>
              <a:off x="1008" y="3614"/>
              <a:ext cx="125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COPS Testing (Last Names M-Z)</a:t>
              </a:r>
              <a:endParaRPr lang="en-US">
                <a:latin typeface="AmerType Md BT" pitchFamily="18" charset="0"/>
              </a:endParaRPr>
            </a:p>
          </p:txBody>
        </p:sp>
        <p:sp>
          <p:nvSpPr>
            <p:cNvPr id="123133" name="Rectangle 253"/>
            <p:cNvSpPr>
              <a:spLocks noChangeArrowheads="1"/>
            </p:cNvSpPr>
            <p:nvPr/>
          </p:nvSpPr>
          <p:spPr bwMode="auto">
            <a:xfrm>
              <a:off x="2448" y="3563"/>
              <a:ext cx="85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134" name="Rectangle 254"/>
            <p:cNvSpPr>
              <a:spLocks noChangeArrowheads="1"/>
            </p:cNvSpPr>
            <p:nvPr/>
          </p:nvSpPr>
          <p:spPr bwMode="auto">
            <a:xfrm>
              <a:off x="2506" y="3592"/>
              <a:ext cx="75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Garber Auditorium</a:t>
              </a:r>
              <a:endParaRPr lang="en-US">
                <a:latin typeface="AmerType Md BT" pitchFamily="18" charset="0"/>
              </a:endParaRPr>
            </a:p>
          </p:txBody>
        </p:sp>
        <p:sp>
          <p:nvSpPr>
            <p:cNvPr id="123135" name="Rectangle 255"/>
            <p:cNvSpPr>
              <a:spLocks noChangeArrowheads="1"/>
            </p:cNvSpPr>
            <p:nvPr/>
          </p:nvSpPr>
          <p:spPr bwMode="auto">
            <a:xfrm>
              <a:off x="3302" y="3584"/>
              <a:ext cx="71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136" name="Rectangle 256"/>
            <p:cNvSpPr>
              <a:spLocks noChangeArrowheads="1"/>
            </p:cNvSpPr>
            <p:nvPr/>
          </p:nvSpPr>
          <p:spPr bwMode="auto">
            <a:xfrm>
              <a:off x="3360" y="3614"/>
              <a:ext cx="71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Lloyd Erickson</a:t>
              </a:r>
              <a:endParaRPr lang="en-US" sz="2800">
                <a:latin typeface="AmerType Md BT" pitchFamily="18" charset="0"/>
              </a:endParaRPr>
            </a:p>
          </p:txBody>
        </p:sp>
        <p:sp>
          <p:nvSpPr>
            <p:cNvPr id="123137" name="Rectangle 257"/>
            <p:cNvSpPr>
              <a:spLocks noChangeArrowheads="1"/>
            </p:cNvSpPr>
            <p:nvPr/>
          </p:nvSpPr>
          <p:spPr bwMode="auto">
            <a:xfrm>
              <a:off x="4310" y="3584"/>
              <a:ext cx="31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138" name="Rectangle 258"/>
            <p:cNvSpPr>
              <a:spLocks noChangeArrowheads="1"/>
            </p:cNvSpPr>
            <p:nvPr/>
          </p:nvSpPr>
          <p:spPr bwMode="auto">
            <a:xfrm>
              <a:off x="4368" y="3614"/>
              <a:ext cx="24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3470</a:t>
              </a:r>
              <a:endParaRPr lang="en-US" sz="2800">
                <a:latin typeface="AmerType Md BT"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609600" y="993775"/>
            <a:ext cx="4114800" cy="4111625"/>
          </a:xfrm>
        </p:spPr>
        <p:txBody>
          <a:bodyPr>
            <a:normAutofit/>
          </a:bodyPr>
          <a:lstStyle/>
          <a:p>
            <a:pPr eaLnBrk="1" hangingPunct="1"/>
            <a:r>
              <a:rPr lang="en-US" sz="3400" b="0" dirty="0" smtClean="0">
                <a:solidFill>
                  <a:schemeClr val="tx1"/>
                </a:solidFill>
                <a:latin typeface="Tahoma" pitchFamily="34" charset="0"/>
                <a:ea typeface="Tahoma" pitchFamily="34" charset="0"/>
                <a:cs typeface="Tahoma" pitchFamily="34" charset="0"/>
              </a:rPr>
              <a:t>Cost of child welfare and court cost needed to arrest, try, sentence, and incarcerate those found guilty of the billion dollars of…. </a:t>
            </a:r>
          </a:p>
        </p:txBody>
      </p:sp>
      <p:sp>
        <p:nvSpPr>
          <p:cNvPr id="5" name="Footer Placeholder 2"/>
          <p:cNvSpPr>
            <a:spLocks noGrp="1"/>
          </p:cNvSpPr>
          <p:nvPr>
            <p:ph type="ftr" sz="quarter" idx="11"/>
          </p:nvPr>
        </p:nvSpPr>
        <p:spPr>
          <a:xfrm>
            <a:off x="548640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6" name="Slide Number Placeholder 3"/>
          <p:cNvSpPr>
            <a:spLocks noGrp="1"/>
          </p:cNvSpPr>
          <p:nvPr>
            <p:ph type="sldNum" sz="quarter" idx="12"/>
          </p:nvPr>
        </p:nvSpPr>
        <p:spPr>
          <a:xfrm>
            <a:off x="8001000" y="6172200"/>
            <a:ext cx="733864" cy="274320"/>
          </a:xfrm>
        </p:spPr>
        <p:txBody>
          <a:bodyPr/>
          <a:lstStyle/>
          <a:p>
            <a:pPr>
              <a:defRPr/>
            </a:pPr>
            <a:fld id="{5E5FD425-AD23-4322-8D7D-6D1092BD70DD}" type="slidenum">
              <a:rPr lang="en-US">
                <a:latin typeface="Tahoma" pitchFamily="34" charset="0"/>
                <a:ea typeface="Tahoma" pitchFamily="34" charset="0"/>
                <a:cs typeface="Tahoma" pitchFamily="34" charset="0"/>
              </a:rPr>
              <a:pPr>
                <a:defRPr/>
              </a:pPr>
              <a:t>14</a:t>
            </a:fld>
            <a:endParaRPr lang="en-US" dirty="0">
              <a:latin typeface="Tahoma" pitchFamily="34" charset="0"/>
              <a:ea typeface="Tahoma" pitchFamily="34" charset="0"/>
              <a:cs typeface="Tahoma" pitchFamily="34" charset="0"/>
            </a:endParaRPr>
          </a:p>
        </p:txBody>
      </p:sp>
      <p:pic>
        <p:nvPicPr>
          <p:cNvPr id="148482" name="Picture 2" descr="C:\Users\thomasn\Pictures\Thinkstock hmpix4\Thinkstock Nancy\judge, gavel, courtroom\1373754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066800"/>
            <a:ext cx="4114800" cy="411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0" y="1"/>
            <a:ext cx="9144000" cy="6254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23907" name="Group 3"/>
          <p:cNvGrpSpPr>
            <a:grpSpLocks/>
          </p:cNvGrpSpPr>
          <p:nvPr/>
        </p:nvGrpSpPr>
        <p:grpSpPr bwMode="auto">
          <a:xfrm>
            <a:off x="304801" y="239712"/>
            <a:ext cx="8550275" cy="6008688"/>
            <a:chOff x="192" y="192"/>
            <a:chExt cx="5386" cy="3785"/>
          </a:xfrm>
        </p:grpSpPr>
        <p:sp>
          <p:nvSpPr>
            <p:cNvPr id="123912" name="Rectangle 4"/>
            <p:cNvSpPr>
              <a:spLocks noChangeArrowheads="1"/>
            </p:cNvSpPr>
            <p:nvPr/>
          </p:nvSpPr>
          <p:spPr bwMode="auto">
            <a:xfrm>
              <a:off x="192" y="2162"/>
              <a:ext cx="5376" cy="179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13" name="Rectangle 5"/>
            <p:cNvSpPr>
              <a:spLocks noChangeArrowheads="1"/>
            </p:cNvSpPr>
            <p:nvPr/>
          </p:nvSpPr>
          <p:spPr bwMode="auto">
            <a:xfrm>
              <a:off x="4790" y="542"/>
              <a:ext cx="788" cy="263"/>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14" name="Rectangle 6"/>
            <p:cNvSpPr>
              <a:spLocks noChangeArrowheads="1"/>
            </p:cNvSpPr>
            <p:nvPr/>
          </p:nvSpPr>
          <p:spPr bwMode="auto">
            <a:xfrm>
              <a:off x="4176" y="542"/>
              <a:ext cx="636" cy="263"/>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15" name="Rectangle 7"/>
            <p:cNvSpPr>
              <a:spLocks noChangeArrowheads="1"/>
            </p:cNvSpPr>
            <p:nvPr/>
          </p:nvSpPr>
          <p:spPr bwMode="auto">
            <a:xfrm>
              <a:off x="4286" y="575"/>
              <a:ext cx="24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6241</a:t>
              </a:r>
              <a:endParaRPr lang="en-US">
                <a:latin typeface="AmerType Md BT" pitchFamily="18" charset="0"/>
              </a:endParaRPr>
            </a:p>
          </p:txBody>
        </p:sp>
        <p:sp>
          <p:nvSpPr>
            <p:cNvPr id="123916" name="Rectangle 8"/>
            <p:cNvSpPr>
              <a:spLocks noChangeArrowheads="1"/>
            </p:cNvSpPr>
            <p:nvPr/>
          </p:nvSpPr>
          <p:spPr bwMode="auto">
            <a:xfrm>
              <a:off x="4282" y="571"/>
              <a:ext cx="24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6241</a:t>
              </a:r>
              <a:endParaRPr lang="en-US">
                <a:latin typeface="AmerType Md BT" pitchFamily="18" charset="0"/>
              </a:endParaRPr>
            </a:p>
          </p:txBody>
        </p:sp>
        <p:sp>
          <p:nvSpPr>
            <p:cNvPr id="123917" name="Rectangle 9"/>
            <p:cNvSpPr>
              <a:spLocks noChangeArrowheads="1"/>
            </p:cNvSpPr>
            <p:nvPr/>
          </p:nvSpPr>
          <p:spPr bwMode="auto">
            <a:xfrm>
              <a:off x="4286" y="681"/>
              <a:ext cx="24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3580</a:t>
              </a:r>
              <a:endParaRPr lang="en-US">
                <a:latin typeface="AmerType Md BT" pitchFamily="18" charset="0"/>
              </a:endParaRPr>
            </a:p>
          </p:txBody>
        </p:sp>
        <p:sp>
          <p:nvSpPr>
            <p:cNvPr id="123918" name="Rectangle 10"/>
            <p:cNvSpPr>
              <a:spLocks noChangeArrowheads="1"/>
            </p:cNvSpPr>
            <p:nvPr/>
          </p:nvSpPr>
          <p:spPr bwMode="auto">
            <a:xfrm>
              <a:off x="4282" y="677"/>
              <a:ext cx="24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3580</a:t>
              </a:r>
              <a:endParaRPr lang="en-US">
                <a:latin typeface="AmerType Md BT" pitchFamily="18" charset="0"/>
              </a:endParaRPr>
            </a:p>
          </p:txBody>
        </p:sp>
        <p:sp>
          <p:nvSpPr>
            <p:cNvPr id="123919" name="Rectangle 11"/>
            <p:cNvSpPr>
              <a:spLocks noChangeArrowheads="1"/>
            </p:cNvSpPr>
            <p:nvPr/>
          </p:nvSpPr>
          <p:spPr bwMode="auto">
            <a:xfrm>
              <a:off x="3216" y="542"/>
              <a:ext cx="970" cy="263"/>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20" name="Rectangle 12"/>
            <p:cNvSpPr>
              <a:spLocks noChangeArrowheads="1"/>
            </p:cNvSpPr>
            <p:nvPr/>
          </p:nvSpPr>
          <p:spPr bwMode="auto">
            <a:xfrm>
              <a:off x="3326" y="575"/>
              <a:ext cx="68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Tami Martinez</a:t>
              </a:r>
              <a:endParaRPr lang="en-US">
                <a:latin typeface="AmerType Md BT" pitchFamily="18" charset="0"/>
              </a:endParaRPr>
            </a:p>
          </p:txBody>
        </p:sp>
        <p:sp>
          <p:nvSpPr>
            <p:cNvPr id="123921" name="Rectangle 13"/>
            <p:cNvSpPr>
              <a:spLocks noChangeArrowheads="1"/>
            </p:cNvSpPr>
            <p:nvPr/>
          </p:nvSpPr>
          <p:spPr bwMode="auto">
            <a:xfrm>
              <a:off x="3322" y="571"/>
              <a:ext cx="68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Tami Martinez</a:t>
              </a:r>
              <a:endParaRPr lang="en-US">
                <a:latin typeface="AmerType Md BT" pitchFamily="18" charset="0"/>
              </a:endParaRPr>
            </a:p>
          </p:txBody>
        </p:sp>
        <p:sp>
          <p:nvSpPr>
            <p:cNvPr id="123922" name="Rectangle 14"/>
            <p:cNvSpPr>
              <a:spLocks noChangeArrowheads="1"/>
            </p:cNvSpPr>
            <p:nvPr/>
          </p:nvSpPr>
          <p:spPr bwMode="auto">
            <a:xfrm>
              <a:off x="3326" y="681"/>
              <a:ext cx="49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Albie Pena</a:t>
              </a:r>
              <a:endParaRPr lang="en-US">
                <a:latin typeface="AmerType Md BT" pitchFamily="18" charset="0"/>
              </a:endParaRPr>
            </a:p>
          </p:txBody>
        </p:sp>
        <p:sp>
          <p:nvSpPr>
            <p:cNvPr id="123923" name="Rectangle 15"/>
            <p:cNvSpPr>
              <a:spLocks noChangeArrowheads="1"/>
            </p:cNvSpPr>
            <p:nvPr/>
          </p:nvSpPr>
          <p:spPr bwMode="auto">
            <a:xfrm>
              <a:off x="3322" y="677"/>
              <a:ext cx="49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Albie Pena</a:t>
              </a:r>
              <a:endParaRPr lang="en-US">
                <a:latin typeface="AmerType Md BT" pitchFamily="18" charset="0"/>
              </a:endParaRPr>
            </a:p>
          </p:txBody>
        </p:sp>
        <p:sp>
          <p:nvSpPr>
            <p:cNvPr id="123924" name="Rectangle 16"/>
            <p:cNvSpPr>
              <a:spLocks noChangeArrowheads="1"/>
            </p:cNvSpPr>
            <p:nvPr/>
          </p:nvSpPr>
          <p:spPr bwMode="auto">
            <a:xfrm>
              <a:off x="2448" y="542"/>
              <a:ext cx="826" cy="263"/>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25" name="Rectangle 17"/>
            <p:cNvSpPr>
              <a:spLocks noChangeArrowheads="1"/>
            </p:cNvSpPr>
            <p:nvPr/>
          </p:nvSpPr>
          <p:spPr bwMode="auto">
            <a:xfrm>
              <a:off x="2558" y="575"/>
              <a:ext cx="57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Wolverine A</a:t>
              </a:r>
              <a:endParaRPr lang="en-US">
                <a:latin typeface="AmerType Md BT" pitchFamily="18" charset="0"/>
              </a:endParaRPr>
            </a:p>
          </p:txBody>
        </p:sp>
        <p:sp>
          <p:nvSpPr>
            <p:cNvPr id="123926" name="Rectangle 18"/>
            <p:cNvSpPr>
              <a:spLocks noChangeArrowheads="1"/>
            </p:cNvSpPr>
            <p:nvPr/>
          </p:nvSpPr>
          <p:spPr bwMode="auto">
            <a:xfrm>
              <a:off x="2554" y="571"/>
              <a:ext cx="57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Wolverine A</a:t>
              </a:r>
              <a:endParaRPr lang="en-US">
                <a:latin typeface="AmerType Md BT" pitchFamily="18" charset="0"/>
              </a:endParaRPr>
            </a:p>
          </p:txBody>
        </p:sp>
        <p:sp>
          <p:nvSpPr>
            <p:cNvPr id="123927" name="Rectangle 19"/>
            <p:cNvSpPr>
              <a:spLocks noChangeArrowheads="1"/>
            </p:cNvSpPr>
            <p:nvPr/>
          </p:nvSpPr>
          <p:spPr bwMode="auto">
            <a:xfrm>
              <a:off x="912" y="542"/>
              <a:ext cx="1562" cy="263"/>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28" name="Rectangle 20"/>
            <p:cNvSpPr>
              <a:spLocks noChangeArrowheads="1"/>
            </p:cNvSpPr>
            <p:nvPr/>
          </p:nvSpPr>
          <p:spPr bwMode="auto">
            <a:xfrm>
              <a:off x="998" y="575"/>
              <a:ext cx="149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Get Acquainted Lunch: Campus</a:t>
              </a:r>
              <a:endParaRPr lang="en-US">
                <a:latin typeface="AmerType Md BT" pitchFamily="18" charset="0"/>
              </a:endParaRPr>
            </a:p>
          </p:txBody>
        </p:sp>
        <p:sp>
          <p:nvSpPr>
            <p:cNvPr id="123929" name="Rectangle 21"/>
            <p:cNvSpPr>
              <a:spLocks noChangeArrowheads="1"/>
            </p:cNvSpPr>
            <p:nvPr/>
          </p:nvSpPr>
          <p:spPr bwMode="auto">
            <a:xfrm>
              <a:off x="994" y="571"/>
              <a:ext cx="125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FF0000"/>
                  </a:solidFill>
                  <a:latin typeface="AmerType Md BT" pitchFamily="18" charset="0"/>
                </a:rPr>
                <a:t>Get Acquainted Lunch: Campus</a:t>
              </a:r>
              <a:endParaRPr lang="en-US" sz="2000">
                <a:latin typeface="AmerType Md BT" pitchFamily="18" charset="0"/>
              </a:endParaRPr>
            </a:p>
          </p:txBody>
        </p:sp>
        <p:sp>
          <p:nvSpPr>
            <p:cNvPr id="123930" name="Rectangle 22"/>
            <p:cNvSpPr>
              <a:spLocks noChangeArrowheads="1"/>
            </p:cNvSpPr>
            <p:nvPr/>
          </p:nvSpPr>
          <p:spPr bwMode="auto">
            <a:xfrm>
              <a:off x="998" y="681"/>
              <a:ext cx="50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Employers</a:t>
              </a:r>
              <a:endParaRPr lang="en-US">
                <a:latin typeface="AmerType Md BT" pitchFamily="18" charset="0"/>
              </a:endParaRPr>
            </a:p>
          </p:txBody>
        </p:sp>
        <p:sp>
          <p:nvSpPr>
            <p:cNvPr id="123931" name="Rectangle 23"/>
            <p:cNvSpPr>
              <a:spLocks noChangeArrowheads="1"/>
            </p:cNvSpPr>
            <p:nvPr/>
          </p:nvSpPr>
          <p:spPr bwMode="auto">
            <a:xfrm>
              <a:off x="994" y="677"/>
              <a:ext cx="50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Employers</a:t>
              </a:r>
              <a:endParaRPr lang="en-US">
                <a:latin typeface="AmerType Md BT" pitchFamily="18" charset="0"/>
              </a:endParaRPr>
            </a:p>
          </p:txBody>
        </p:sp>
        <p:sp>
          <p:nvSpPr>
            <p:cNvPr id="123932" name="Rectangle 24"/>
            <p:cNvSpPr>
              <a:spLocks noChangeArrowheads="1"/>
            </p:cNvSpPr>
            <p:nvPr/>
          </p:nvSpPr>
          <p:spPr bwMode="auto">
            <a:xfrm>
              <a:off x="192" y="560"/>
              <a:ext cx="736" cy="24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33" name="Rectangle 25"/>
            <p:cNvSpPr>
              <a:spLocks noChangeArrowheads="1"/>
            </p:cNvSpPr>
            <p:nvPr/>
          </p:nvSpPr>
          <p:spPr bwMode="auto">
            <a:xfrm>
              <a:off x="302" y="593"/>
              <a:ext cx="33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11:30a</a:t>
              </a:r>
              <a:endParaRPr lang="en-US">
                <a:latin typeface="AmerType Md BT" pitchFamily="18" charset="0"/>
              </a:endParaRPr>
            </a:p>
          </p:txBody>
        </p:sp>
        <p:sp>
          <p:nvSpPr>
            <p:cNvPr id="123934" name="Rectangle 26"/>
            <p:cNvSpPr>
              <a:spLocks noChangeArrowheads="1"/>
            </p:cNvSpPr>
            <p:nvPr/>
          </p:nvSpPr>
          <p:spPr bwMode="auto">
            <a:xfrm>
              <a:off x="298" y="590"/>
              <a:ext cx="33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11:30a</a:t>
              </a:r>
              <a:endParaRPr lang="en-US">
                <a:latin typeface="AmerType Md BT" pitchFamily="18" charset="0"/>
              </a:endParaRPr>
            </a:p>
          </p:txBody>
        </p:sp>
        <p:sp>
          <p:nvSpPr>
            <p:cNvPr id="123935" name="Rectangle 27"/>
            <p:cNvSpPr>
              <a:spLocks noChangeArrowheads="1"/>
            </p:cNvSpPr>
            <p:nvPr/>
          </p:nvSpPr>
          <p:spPr bwMode="auto">
            <a:xfrm>
              <a:off x="574" y="593"/>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a:t>
              </a:r>
              <a:endParaRPr lang="en-US">
                <a:latin typeface="AmerType Md BT" pitchFamily="18" charset="0"/>
              </a:endParaRPr>
            </a:p>
          </p:txBody>
        </p:sp>
        <p:sp>
          <p:nvSpPr>
            <p:cNvPr id="123936" name="Rectangle 28"/>
            <p:cNvSpPr>
              <a:spLocks noChangeArrowheads="1"/>
            </p:cNvSpPr>
            <p:nvPr/>
          </p:nvSpPr>
          <p:spPr bwMode="auto">
            <a:xfrm>
              <a:off x="570" y="590"/>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a:t>
              </a:r>
              <a:endParaRPr lang="en-US">
                <a:latin typeface="AmerType Md BT" pitchFamily="18" charset="0"/>
              </a:endParaRPr>
            </a:p>
          </p:txBody>
        </p:sp>
        <p:sp>
          <p:nvSpPr>
            <p:cNvPr id="123937" name="Rectangle 29"/>
            <p:cNvSpPr>
              <a:spLocks noChangeArrowheads="1"/>
            </p:cNvSpPr>
            <p:nvPr/>
          </p:nvSpPr>
          <p:spPr bwMode="auto">
            <a:xfrm>
              <a:off x="606" y="593"/>
              <a:ext cx="2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1:30p</a:t>
              </a:r>
              <a:endParaRPr lang="en-US">
                <a:latin typeface="AmerType Md BT" pitchFamily="18" charset="0"/>
              </a:endParaRPr>
            </a:p>
          </p:txBody>
        </p:sp>
        <p:sp>
          <p:nvSpPr>
            <p:cNvPr id="123938" name="Rectangle 30"/>
            <p:cNvSpPr>
              <a:spLocks noChangeArrowheads="1"/>
            </p:cNvSpPr>
            <p:nvPr/>
          </p:nvSpPr>
          <p:spPr bwMode="auto">
            <a:xfrm>
              <a:off x="602" y="590"/>
              <a:ext cx="2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1:30p</a:t>
              </a:r>
              <a:endParaRPr lang="en-US">
                <a:latin typeface="AmerType Md BT" pitchFamily="18" charset="0"/>
              </a:endParaRPr>
            </a:p>
          </p:txBody>
        </p:sp>
        <p:sp>
          <p:nvSpPr>
            <p:cNvPr id="123939" name="Rectangle 31"/>
            <p:cNvSpPr>
              <a:spLocks noChangeArrowheads="1"/>
            </p:cNvSpPr>
            <p:nvPr/>
          </p:nvSpPr>
          <p:spPr bwMode="auto">
            <a:xfrm>
              <a:off x="4800" y="1987"/>
              <a:ext cx="768" cy="15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40" name="Rectangle 32"/>
            <p:cNvSpPr>
              <a:spLocks noChangeArrowheads="1"/>
            </p:cNvSpPr>
            <p:nvPr/>
          </p:nvSpPr>
          <p:spPr bwMode="auto">
            <a:xfrm>
              <a:off x="4176" y="1987"/>
              <a:ext cx="624" cy="15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41" name="Rectangle 33"/>
            <p:cNvSpPr>
              <a:spLocks noChangeArrowheads="1"/>
            </p:cNvSpPr>
            <p:nvPr/>
          </p:nvSpPr>
          <p:spPr bwMode="auto">
            <a:xfrm>
              <a:off x="3216" y="1987"/>
              <a:ext cx="1008" cy="15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42" name="Rectangle 34"/>
            <p:cNvSpPr>
              <a:spLocks noChangeArrowheads="1"/>
            </p:cNvSpPr>
            <p:nvPr/>
          </p:nvSpPr>
          <p:spPr bwMode="auto">
            <a:xfrm>
              <a:off x="2400" y="1987"/>
              <a:ext cx="912" cy="15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43" name="Rectangle 35"/>
            <p:cNvSpPr>
              <a:spLocks noChangeArrowheads="1"/>
            </p:cNvSpPr>
            <p:nvPr/>
          </p:nvSpPr>
          <p:spPr bwMode="auto">
            <a:xfrm>
              <a:off x="624" y="1987"/>
              <a:ext cx="1824" cy="15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44" name="Rectangle 36"/>
            <p:cNvSpPr>
              <a:spLocks noChangeArrowheads="1"/>
            </p:cNvSpPr>
            <p:nvPr/>
          </p:nvSpPr>
          <p:spPr bwMode="auto">
            <a:xfrm>
              <a:off x="1042" y="2018"/>
              <a:ext cx="73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i="1">
                  <a:solidFill>
                    <a:srgbClr val="333300"/>
                  </a:solidFill>
                  <a:latin typeface="AmerType Md BT" pitchFamily="18" charset="0"/>
                </a:rPr>
                <a:t>ALL FIRED UP </a:t>
              </a:r>
              <a:endParaRPr lang="en-US">
                <a:latin typeface="AmerType Md BT" pitchFamily="18" charset="0"/>
              </a:endParaRPr>
            </a:p>
          </p:txBody>
        </p:sp>
        <p:sp>
          <p:nvSpPr>
            <p:cNvPr id="123945" name="Rectangle 37"/>
            <p:cNvSpPr>
              <a:spLocks noChangeArrowheads="1"/>
            </p:cNvSpPr>
            <p:nvPr/>
          </p:nvSpPr>
          <p:spPr bwMode="auto">
            <a:xfrm>
              <a:off x="1722" y="2016"/>
              <a:ext cx="38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333300"/>
                  </a:solidFill>
                  <a:latin typeface="AmerType Md BT" pitchFamily="18" charset="0"/>
                </a:rPr>
                <a:t>BEGINS</a:t>
              </a:r>
              <a:endParaRPr lang="en-US">
                <a:latin typeface="AmerType Md BT" pitchFamily="18" charset="0"/>
              </a:endParaRPr>
            </a:p>
          </p:txBody>
        </p:sp>
        <p:sp>
          <p:nvSpPr>
            <p:cNvPr id="123946" name="Rectangle 38"/>
            <p:cNvSpPr>
              <a:spLocks noChangeArrowheads="1"/>
            </p:cNvSpPr>
            <p:nvPr/>
          </p:nvSpPr>
          <p:spPr bwMode="auto">
            <a:xfrm>
              <a:off x="192" y="1987"/>
              <a:ext cx="846" cy="15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47" name="Rectangle 39"/>
            <p:cNvSpPr>
              <a:spLocks noChangeArrowheads="1"/>
            </p:cNvSpPr>
            <p:nvPr/>
          </p:nvSpPr>
          <p:spPr bwMode="auto">
            <a:xfrm>
              <a:off x="298" y="2016"/>
              <a:ext cx="81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333300"/>
                  </a:solidFill>
                  <a:latin typeface="AmerType Md BT" pitchFamily="18" charset="0"/>
                </a:rPr>
                <a:t>Fri. Aug. 25        </a:t>
              </a:r>
              <a:endParaRPr lang="en-US">
                <a:latin typeface="AmerType Md BT" pitchFamily="18" charset="0"/>
              </a:endParaRPr>
            </a:p>
          </p:txBody>
        </p:sp>
        <p:sp>
          <p:nvSpPr>
            <p:cNvPr id="123948" name="Line 40"/>
            <p:cNvSpPr>
              <a:spLocks noChangeShapeType="1"/>
            </p:cNvSpPr>
            <p:nvPr/>
          </p:nvSpPr>
          <p:spPr bwMode="auto">
            <a:xfrm>
              <a:off x="912" y="367"/>
              <a:ext cx="1" cy="3590"/>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49" name="Line 41"/>
            <p:cNvSpPr>
              <a:spLocks noChangeShapeType="1"/>
            </p:cNvSpPr>
            <p:nvPr/>
          </p:nvSpPr>
          <p:spPr bwMode="auto">
            <a:xfrm>
              <a:off x="2448" y="367"/>
              <a:ext cx="1" cy="3590"/>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0" name="Line 42"/>
            <p:cNvSpPr>
              <a:spLocks noChangeShapeType="1"/>
            </p:cNvSpPr>
            <p:nvPr/>
          </p:nvSpPr>
          <p:spPr bwMode="auto">
            <a:xfrm>
              <a:off x="3264" y="367"/>
              <a:ext cx="1" cy="3590"/>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1" name="Line 43"/>
            <p:cNvSpPr>
              <a:spLocks noChangeShapeType="1"/>
            </p:cNvSpPr>
            <p:nvPr/>
          </p:nvSpPr>
          <p:spPr bwMode="auto">
            <a:xfrm>
              <a:off x="4176" y="367"/>
              <a:ext cx="1" cy="3590"/>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2" name="Line 44"/>
            <p:cNvSpPr>
              <a:spLocks noChangeShapeType="1"/>
            </p:cNvSpPr>
            <p:nvPr/>
          </p:nvSpPr>
          <p:spPr bwMode="auto">
            <a:xfrm>
              <a:off x="4800" y="367"/>
              <a:ext cx="1" cy="3590"/>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3" name="Line 45"/>
            <p:cNvSpPr>
              <a:spLocks noChangeShapeType="1"/>
            </p:cNvSpPr>
            <p:nvPr/>
          </p:nvSpPr>
          <p:spPr bwMode="auto">
            <a:xfrm>
              <a:off x="192" y="542"/>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4" name="Line 46"/>
            <p:cNvSpPr>
              <a:spLocks noChangeShapeType="1"/>
            </p:cNvSpPr>
            <p:nvPr/>
          </p:nvSpPr>
          <p:spPr bwMode="auto">
            <a:xfrm>
              <a:off x="192" y="805"/>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5" name="Line 47"/>
            <p:cNvSpPr>
              <a:spLocks noChangeShapeType="1"/>
            </p:cNvSpPr>
            <p:nvPr/>
          </p:nvSpPr>
          <p:spPr bwMode="auto">
            <a:xfrm>
              <a:off x="192" y="936"/>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6" name="Line 48"/>
            <p:cNvSpPr>
              <a:spLocks noChangeShapeType="1"/>
            </p:cNvSpPr>
            <p:nvPr/>
          </p:nvSpPr>
          <p:spPr bwMode="auto">
            <a:xfrm>
              <a:off x="192" y="1330"/>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7" name="Line 49"/>
            <p:cNvSpPr>
              <a:spLocks noChangeShapeType="1"/>
            </p:cNvSpPr>
            <p:nvPr/>
          </p:nvSpPr>
          <p:spPr bwMode="auto">
            <a:xfrm>
              <a:off x="192" y="1549"/>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8" name="Line 50"/>
            <p:cNvSpPr>
              <a:spLocks noChangeShapeType="1"/>
            </p:cNvSpPr>
            <p:nvPr/>
          </p:nvSpPr>
          <p:spPr bwMode="auto">
            <a:xfrm>
              <a:off x="192" y="1768"/>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9" name="Line 51"/>
            <p:cNvSpPr>
              <a:spLocks noChangeShapeType="1"/>
            </p:cNvSpPr>
            <p:nvPr/>
          </p:nvSpPr>
          <p:spPr bwMode="auto">
            <a:xfrm>
              <a:off x="192" y="1987"/>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0" name="Line 52"/>
            <p:cNvSpPr>
              <a:spLocks noChangeShapeType="1"/>
            </p:cNvSpPr>
            <p:nvPr/>
          </p:nvSpPr>
          <p:spPr bwMode="auto">
            <a:xfrm>
              <a:off x="192" y="2162"/>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1" name="Line 53"/>
            <p:cNvSpPr>
              <a:spLocks noChangeShapeType="1"/>
            </p:cNvSpPr>
            <p:nvPr/>
          </p:nvSpPr>
          <p:spPr bwMode="auto">
            <a:xfrm>
              <a:off x="192" y="2337"/>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2" name="Line 54"/>
            <p:cNvSpPr>
              <a:spLocks noChangeShapeType="1"/>
            </p:cNvSpPr>
            <p:nvPr/>
          </p:nvSpPr>
          <p:spPr bwMode="auto">
            <a:xfrm>
              <a:off x="192" y="2731"/>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3" name="Line 55"/>
            <p:cNvSpPr>
              <a:spLocks noChangeShapeType="1"/>
            </p:cNvSpPr>
            <p:nvPr/>
          </p:nvSpPr>
          <p:spPr bwMode="auto">
            <a:xfrm>
              <a:off x="192" y="2600"/>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4" name="Line 56"/>
            <p:cNvSpPr>
              <a:spLocks noChangeShapeType="1"/>
            </p:cNvSpPr>
            <p:nvPr/>
          </p:nvSpPr>
          <p:spPr bwMode="auto">
            <a:xfrm>
              <a:off x="192" y="2906"/>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5" name="Line 57"/>
            <p:cNvSpPr>
              <a:spLocks noChangeShapeType="1"/>
            </p:cNvSpPr>
            <p:nvPr/>
          </p:nvSpPr>
          <p:spPr bwMode="auto">
            <a:xfrm>
              <a:off x="192" y="3081"/>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6" name="Line 58"/>
            <p:cNvSpPr>
              <a:spLocks noChangeShapeType="1"/>
            </p:cNvSpPr>
            <p:nvPr/>
          </p:nvSpPr>
          <p:spPr bwMode="auto">
            <a:xfrm>
              <a:off x="192" y="3256"/>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7" name="Line 59"/>
            <p:cNvSpPr>
              <a:spLocks noChangeShapeType="1"/>
            </p:cNvSpPr>
            <p:nvPr/>
          </p:nvSpPr>
          <p:spPr bwMode="auto">
            <a:xfrm>
              <a:off x="192" y="3432"/>
              <a:ext cx="5376" cy="0"/>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8" name="Line 60"/>
            <p:cNvSpPr>
              <a:spLocks noChangeShapeType="1"/>
            </p:cNvSpPr>
            <p:nvPr/>
          </p:nvSpPr>
          <p:spPr bwMode="auto">
            <a:xfrm>
              <a:off x="192" y="3650"/>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9" name="Line 61"/>
            <p:cNvSpPr>
              <a:spLocks noChangeShapeType="1"/>
            </p:cNvSpPr>
            <p:nvPr/>
          </p:nvSpPr>
          <p:spPr bwMode="auto">
            <a:xfrm>
              <a:off x="192" y="367"/>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70" name="Line 62"/>
            <p:cNvSpPr>
              <a:spLocks noChangeShapeType="1"/>
            </p:cNvSpPr>
            <p:nvPr/>
          </p:nvSpPr>
          <p:spPr bwMode="auto">
            <a:xfrm>
              <a:off x="192" y="3957"/>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71" name="Line 63"/>
            <p:cNvSpPr>
              <a:spLocks noChangeShapeType="1"/>
            </p:cNvSpPr>
            <p:nvPr/>
          </p:nvSpPr>
          <p:spPr bwMode="auto">
            <a:xfrm>
              <a:off x="5568" y="367"/>
              <a:ext cx="1" cy="3590"/>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72" name="Line 64"/>
            <p:cNvSpPr>
              <a:spLocks noChangeShapeType="1"/>
            </p:cNvSpPr>
            <p:nvPr/>
          </p:nvSpPr>
          <p:spPr bwMode="auto">
            <a:xfrm>
              <a:off x="192" y="367"/>
              <a:ext cx="1" cy="3590"/>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23973" name="Group 65"/>
            <p:cNvGrpSpPr>
              <a:grpSpLocks/>
            </p:cNvGrpSpPr>
            <p:nvPr/>
          </p:nvGrpSpPr>
          <p:grpSpPr bwMode="auto">
            <a:xfrm>
              <a:off x="192" y="192"/>
              <a:ext cx="5372" cy="3619"/>
              <a:chOff x="192" y="0"/>
              <a:chExt cx="5372" cy="3968"/>
            </a:xfrm>
          </p:grpSpPr>
          <p:sp>
            <p:nvSpPr>
              <p:cNvPr id="124007" name="Rectangle 66"/>
              <p:cNvSpPr>
                <a:spLocks noChangeArrowheads="1"/>
              </p:cNvSpPr>
              <p:nvPr/>
            </p:nvSpPr>
            <p:spPr bwMode="auto">
              <a:xfrm>
                <a:off x="4944" y="0"/>
                <a:ext cx="37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08" name="Rectangle 67"/>
              <p:cNvSpPr>
                <a:spLocks noChangeArrowheads="1"/>
              </p:cNvSpPr>
              <p:nvPr/>
            </p:nvSpPr>
            <p:spPr bwMode="auto">
              <a:xfrm>
                <a:off x="5002" y="34"/>
                <a:ext cx="30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Page 4</a:t>
                </a:r>
                <a:endParaRPr lang="en-US">
                  <a:latin typeface="AmerType Md BT" pitchFamily="18" charset="0"/>
                </a:endParaRPr>
              </a:p>
            </p:txBody>
          </p:sp>
          <p:sp>
            <p:nvSpPr>
              <p:cNvPr id="124009" name="Rectangle 68"/>
              <p:cNvSpPr>
                <a:spLocks noChangeArrowheads="1"/>
              </p:cNvSpPr>
              <p:nvPr/>
            </p:nvSpPr>
            <p:spPr bwMode="auto">
              <a:xfrm>
                <a:off x="240" y="192"/>
                <a:ext cx="63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10" name="Rectangle 69"/>
              <p:cNvSpPr>
                <a:spLocks noChangeArrowheads="1"/>
              </p:cNvSpPr>
              <p:nvPr/>
            </p:nvSpPr>
            <p:spPr bwMode="auto">
              <a:xfrm>
                <a:off x="298" y="226"/>
                <a:ext cx="327"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11:30a</a:t>
                </a:r>
                <a:endParaRPr lang="en-US">
                  <a:latin typeface="AmerType Md BT" pitchFamily="18" charset="0"/>
                </a:endParaRPr>
              </a:p>
            </p:txBody>
          </p:sp>
          <p:sp>
            <p:nvSpPr>
              <p:cNvPr id="124011" name="Rectangle 70"/>
              <p:cNvSpPr>
                <a:spLocks noChangeArrowheads="1"/>
              </p:cNvSpPr>
              <p:nvPr/>
            </p:nvSpPr>
            <p:spPr bwMode="auto">
              <a:xfrm>
                <a:off x="558" y="226"/>
                <a:ext cx="3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a:latin typeface="AmerType Md BT" pitchFamily="18" charset="0"/>
                </a:endParaRPr>
              </a:p>
            </p:txBody>
          </p:sp>
          <p:sp>
            <p:nvSpPr>
              <p:cNvPr id="124012" name="Rectangle 71"/>
              <p:cNvSpPr>
                <a:spLocks noChangeArrowheads="1"/>
              </p:cNvSpPr>
              <p:nvPr/>
            </p:nvSpPr>
            <p:spPr bwMode="auto">
              <a:xfrm>
                <a:off x="590" y="226"/>
                <a:ext cx="27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1:00p</a:t>
                </a:r>
                <a:endParaRPr lang="en-US">
                  <a:latin typeface="AmerType Md BT" pitchFamily="18" charset="0"/>
                </a:endParaRPr>
              </a:p>
            </p:txBody>
          </p:sp>
          <p:sp>
            <p:nvSpPr>
              <p:cNvPr id="124013" name="Rectangle 72"/>
              <p:cNvSpPr>
                <a:spLocks noChangeArrowheads="1"/>
              </p:cNvSpPr>
              <p:nvPr/>
            </p:nvSpPr>
            <p:spPr bwMode="auto">
              <a:xfrm>
                <a:off x="1008" y="192"/>
                <a:ext cx="36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14" name="Rectangle 73"/>
              <p:cNvSpPr>
                <a:spLocks noChangeArrowheads="1"/>
              </p:cNvSpPr>
              <p:nvPr/>
            </p:nvSpPr>
            <p:spPr bwMode="auto">
              <a:xfrm>
                <a:off x="1066" y="226"/>
                <a:ext cx="30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Lunch</a:t>
                </a:r>
                <a:endParaRPr lang="en-US">
                  <a:latin typeface="AmerType Md BT" pitchFamily="18" charset="0"/>
                </a:endParaRPr>
              </a:p>
            </p:txBody>
          </p:sp>
          <p:sp>
            <p:nvSpPr>
              <p:cNvPr id="124015" name="Rectangle 74"/>
              <p:cNvSpPr>
                <a:spLocks noChangeArrowheads="1"/>
              </p:cNvSpPr>
              <p:nvPr/>
            </p:nvSpPr>
            <p:spPr bwMode="auto">
              <a:xfrm>
                <a:off x="2486" y="168"/>
                <a:ext cx="47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16" name="Rectangle 75"/>
              <p:cNvSpPr>
                <a:spLocks noChangeArrowheads="1"/>
              </p:cNvSpPr>
              <p:nvPr/>
            </p:nvSpPr>
            <p:spPr bwMode="auto">
              <a:xfrm>
                <a:off x="2544" y="202"/>
                <a:ext cx="41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Cafeteria</a:t>
                </a:r>
                <a:endParaRPr lang="en-US">
                  <a:latin typeface="AmerType Md BT" pitchFamily="18" charset="0"/>
                </a:endParaRPr>
              </a:p>
            </p:txBody>
          </p:sp>
          <p:sp>
            <p:nvSpPr>
              <p:cNvPr id="124017" name="Rectangle 76"/>
              <p:cNvSpPr>
                <a:spLocks noChangeArrowheads="1"/>
              </p:cNvSpPr>
              <p:nvPr/>
            </p:nvSpPr>
            <p:spPr bwMode="auto">
              <a:xfrm>
                <a:off x="240" y="672"/>
                <a:ext cx="58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18" name="Rectangle 77"/>
              <p:cNvSpPr>
                <a:spLocks noChangeArrowheads="1"/>
              </p:cNvSpPr>
              <p:nvPr/>
            </p:nvSpPr>
            <p:spPr bwMode="auto">
              <a:xfrm>
                <a:off x="298" y="706"/>
                <a:ext cx="27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1:00p</a:t>
                </a:r>
                <a:endParaRPr lang="en-US">
                  <a:latin typeface="AmerType Md BT" pitchFamily="18" charset="0"/>
                </a:endParaRPr>
              </a:p>
            </p:txBody>
          </p:sp>
          <p:sp>
            <p:nvSpPr>
              <p:cNvPr id="124019" name="Rectangle 78"/>
              <p:cNvSpPr>
                <a:spLocks noChangeArrowheads="1"/>
              </p:cNvSpPr>
              <p:nvPr/>
            </p:nvSpPr>
            <p:spPr bwMode="auto">
              <a:xfrm>
                <a:off x="516" y="706"/>
                <a:ext cx="3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a:latin typeface="AmerType Md BT" pitchFamily="18" charset="0"/>
                </a:endParaRPr>
              </a:p>
            </p:txBody>
          </p:sp>
          <p:sp>
            <p:nvSpPr>
              <p:cNvPr id="124020" name="Rectangle 79"/>
              <p:cNvSpPr>
                <a:spLocks noChangeArrowheads="1"/>
              </p:cNvSpPr>
              <p:nvPr/>
            </p:nvSpPr>
            <p:spPr bwMode="auto">
              <a:xfrm>
                <a:off x="548" y="706"/>
                <a:ext cx="27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5:00p</a:t>
                </a:r>
                <a:endParaRPr lang="en-US">
                  <a:latin typeface="AmerType Md BT" pitchFamily="18" charset="0"/>
                </a:endParaRPr>
              </a:p>
            </p:txBody>
          </p:sp>
          <p:sp>
            <p:nvSpPr>
              <p:cNvPr id="124021" name="Rectangle 80"/>
              <p:cNvSpPr>
                <a:spLocks noChangeArrowheads="1"/>
              </p:cNvSpPr>
              <p:nvPr/>
            </p:nvSpPr>
            <p:spPr bwMode="auto">
              <a:xfrm>
                <a:off x="960" y="672"/>
                <a:ext cx="890"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22" name="Rectangle 81"/>
              <p:cNvSpPr>
                <a:spLocks noChangeArrowheads="1"/>
              </p:cNvSpPr>
              <p:nvPr/>
            </p:nvSpPr>
            <p:spPr bwMode="auto">
              <a:xfrm>
                <a:off x="1018" y="706"/>
                <a:ext cx="93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Individual Advising</a:t>
                </a:r>
                <a:endParaRPr lang="en-US">
                  <a:latin typeface="AmerType Md BT" pitchFamily="18" charset="0"/>
                </a:endParaRPr>
              </a:p>
            </p:txBody>
          </p:sp>
          <p:sp>
            <p:nvSpPr>
              <p:cNvPr id="124023" name="Rectangle 82"/>
              <p:cNvSpPr>
                <a:spLocks noChangeArrowheads="1"/>
              </p:cNvSpPr>
              <p:nvPr/>
            </p:nvSpPr>
            <p:spPr bwMode="auto">
              <a:xfrm>
                <a:off x="2544" y="672"/>
                <a:ext cx="310"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24" name="Rectangle 83"/>
              <p:cNvSpPr>
                <a:spLocks noChangeArrowheads="1"/>
              </p:cNvSpPr>
              <p:nvPr/>
            </p:nvSpPr>
            <p:spPr bwMode="auto">
              <a:xfrm>
                <a:off x="2602" y="706"/>
                <a:ext cx="19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TBA</a:t>
                </a:r>
                <a:endParaRPr lang="en-US">
                  <a:latin typeface="AmerType Md BT" pitchFamily="18" charset="0"/>
                </a:endParaRPr>
              </a:p>
            </p:txBody>
          </p:sp>
          <p:sp>
            <p:nvSpPr>
              <p:cNvPr id="124025" name="Rectangle 84"/>
              <p:cNvSpPr>
                <a:spLocks noChangeArrowheads="1"/>
              </p:cNvSpPr>
              <p:nvPr/>
            </p:nvSpPr>
            <p:spPr bwMode="auto">
              <a:xfrm>
                <a:off x="3312" y="672"/>
                <a:ext cx="46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26" name="Rectangle 85"/>
              <p:cNvSpPr>
                <a:spLocks noChangeArrowheads="1"/>
              </p:cNvSpPr>
              <p:nvPr/>
            </p:nvSpPr>
            <p:spPr bwMode="auto">
              <a:xfrm>
                <a:off x="3370" y="706"/>
                <a:ext cx="4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Advisors</a:t>
                </a:r>
                <a:endParaRPr lang="en-US">
                  <a:latin typeface="AmerType Md BT" pitchFamily="18" charset="0"/>
                </a:endParaRPr>
              </a:p>
            </p:txBody>
          </p:sp>
          <p:sp>
            <p:nvSpPr>
              <p:cNvPr id="124027" name="Rectangle 86"/>
              <p:cNvSpPr>
                <a:spLocks noChangeArrowheads="1"/>
              </p:cNvSpPr>
              <p:nvPr/>
            </p:nvSpPr>
            <p:spPr bwMode="auto">
              <a:xfrm>
                <a:off x="240" y="864"/>
                <a:ext cx="58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28" name="Rectangle 87"/>
              <p:cNvSpPr>
                <a:spLocks noChangeArrowheads="1"/>
              </p:cNvSpPr>
              <p:nvPr/>
            </p:nvSpPr>
            <p:spPr bwMode="auto">
              <a:xfrm>
                <a:off x="298" y="898"/>
                <a:ext cx="27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1:00p</a:t>
                </a:r>
                <a:endParaRPr lang="en-US">
                  <a:latin typeface="AmerType Md BT" pitchFamily="18" charset="0"/>
                </a:endParaRPr>
              </a:p>
            </p:txBody>
          </p:sp>
          <p:sp>
            <p:nvSpPr>
              <p:cNvPr id="124029" name="Rectangle 88"/>
              <p:cNvSpPr>
                <a:spLocks noChangeArrowheads="1"/>
              </p:cNvSpPr>
              <p:nvPr/>
            </p:nvSpPr>
            <p:spPr bwMode="auto">
              <a:xfrm>
                <a:off x="516" y="898"/>
                <a:ext cx="3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a:latin typeface="AmerType Md BT" pitchFamily="18" charset="0"/>
                </a:endParaRPr>
              </a:p>
            </p:txBody>
          </p:sp>
          <p:sp>
            <p:nvSpPr>
              <p:cNvPr id="124030" name="Rectangle 89"/>
              <p:cNvSpPr>
                <a:spLocks noChangeArrowheads="1"/>
              </p:cNvSpPr>
              <p:nvPr/>
            </p:nvSpPr>
            <p:spPr bwMode="auto">
              <a:xfrm>
                <a:off x="548" y="898"/>
                <a:ext cx="27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4:00p</a:t>
                </a:r>
                <a:endParaRPr lang="en-US">
                  <a:latin typeface="AmerType Md BT" pitchFamily="18" charset="0"/>
                </a:endParaRPr>
              </a:p>
            </p:txBody>
          </p:sp>
          <p:sp>
            <p:nvSpPr>
              <p:cNvPr id="124031" name="Rectangle 90"/>
              <p:cNvSpPr>
                <a:spLocks noChangeArrowheads="1"/>
              </p:cNvSpPr>
              <p:nvPr/>
            </p:nvSpPr>
            <p:spPr bwMode="auto">
              <a:xfrm>
                <a:off x="960" y="816"/>
                <a:ext cx="1490"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32" name="Rectangle 91"/>
              <p:cNvSpPr>
                <a:spLocks noChangeArrowheads="1"/>
              </p:cNvSpPr>
              <p:nvPr/>
            </p:nvSpPr>
            <p:spPr bwMode="auto">
              <a:xfrm>
                <a:off x="1018" y="850"/>
                <a:ext cx="8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ID Card Station Open</a:t>
                </a:r>
                <a:endParaRPr lang="en-US">
                  <a:latin typeface="AmerType Md BT" pitchFamily="18" charset="0"/>
                </a:endParaRPr>
              </a:p>
            </p:txBody>
          </p:sp>
          <p:sp>
            <p:nvSpPr>
              <p:cNvPr id="124033" name="Rectangle 92"/>
              <p:cNvSpPr>
                <a:spLocks noChangeArrowheads="1"/>
              </p:cNvSpPr>
              <p:nvPr/>
            </p:nvSpPr>
            <p:spPr bwMode="auto">
              <a:xfrm>
                <a:off x="1018" y="947"/>
                <a:ext cx="96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Student Insurance Open</a:t>
                </a:r>
                <a:endParaRPr lang="en-US">
                  <a:latin typeface="AmerType Md BT" pitchFamily="18" charset="0"/>
                </a:endParaRPr>
              </a:p>
            </p:txBody>
          </p:sp>
          <p:sp>
            <p:nvSpPr>
              <p:cNvPr id="124034" name="Rectangle 93"/>
              <p:cNvSpPr>
                <a:spLocks noChangeArrowheads="1"/>
              </p:cNvSpPr>
              <p:nvPr/>
            </p:nvSpPr>
            <p:spPr bwMode="auto">
              <a:xfrm>
                <a:off x="1018" y="1042"/>
                <a:ext cx="127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Student Financial Services Open</a:t>
                </a:r>
                <a:endParaRPr lang="en-US">
                  <a:latin typeface="AmerType Md BT" pitchFamily="18" charset="0"/>
                </a:endParaRPr>
              </a:p>
            </p:txBody>
          </p:sp>
          <p:sp>
            <p:nvSpPr>
              <p:cNvPr id="124035" name="Rectangle 94"/>
              <p:cNvSpPr>
                <a:spLocks noChangeArrowheads="1"/>
              </p:cNvSpPr>
              <p:nvPr/>
            </p:nvSpPr>
            <p:spPr bwMode="auto">
              <a:xfrm>
                <a:off x="1018" y="1138"/>
                <a:ext cx="82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Student Health Open</a:t>
                </a:r>
                <a:endParaRPr lang="en-US">
                  <a:latin typeface="AmerType Md BT" pitchFamily="18" charset="0"/>
                </a:endParaRPr>
              </a:p>
            </p:txBody>
          </p:sp>
          <p:sp>
            <p:nvSpPr>
              <p:cNvPr id="124036" name="Rectangle 95"/>
              <p:cNvSpPr>
                <a:spLocks noChangeArrowheads="1"/>
              </p:cNvSpPr>
              <p:nvPr/>
            </p:nvSpPr>
            <p:spPr bwMode="auto">
              <a:xfrm>
                <a:off x="2544" y="816"/>
                <a:ext cx="516"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37" name="Rectangle 96"/>
              <p:cNvSpPr>
                <a:spLocks noChangeArrowheads="1"/>
              </p:cNvSpPr>
              <p:nvPr/>
            </p:nvSpPr>
            <p:spPr bwMode="auto">
              <a:xfrm>
                <a:off x="2602" y="850"/>
                <a:ext cx="4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Ad Building</a:t>
                </a:r>
                <a:endParaRPr lang="en-US">
                  <a:latin typeface="AmerType Md BT" pitchFamily="18" charset="0"/>
                </a:endParaRPr>
              </a:p>
            </p:txBody>
          </p:sp>
          <p:sp>
            <p:nvSpPr>
              <p:cNvPr id="124038" name="Rectangle 97"/>
              <p:cNvSpPr>
                <a:spLocks noChangeArrowheads="1"/>
              </p:cNvSpPr>
              <p:nvPr/>
            </p:nvSpPr>
            <p:spPr bwMode="auto">
              <a:xfrm>
                <a:off x="2544" y="1056"/>
                <a:ext cx="61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39" name="Rectangle 98"/>
              <p:cNvSpPr>
                <a:spLocks noChangeArrowheads="1"/>
              </p:cNvSpPr>
              <p:nvPr/>
            </p:nvSpPr>
            <p:spPr bwMode="auto">
              <a:xfrm>
                <a:off x="2602" y="1091"/>
                <a:ext cx="60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Campus Center</a:t>
                </a:r>
                <a:endParaRPr lang="en-US">
                  <a:latin typeface="AmerType Md BT" pitchFamily="18" charset="0"/>
                </a:endParaRPr>
              </a:p>
            </p:txBody>
          </p:sp>
          <p:sp>
            <p:nvSpPr>
              <p:cNvPr id="124040" name="Rectangle 99"/>
              <p:cNvSpPr>
                <a:spLocks noChangeArrowheads="1"/>
              </p:cNvSpPr>
              <p:nvPr/>
            </p:nvSpPr>
            <p:spPr bwMode="auto">
              <a:xfrm>
                <a:off x="3312" y="816"/>
                <a:ext cx="652"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41" name="Rectangle 100"/>
              <p:cNvSpPr>
                <a:spLocks noChangeArrowheads="1"/>
              </p:cNvSpPr>
              <p:nvPr/>
            </p:nvSpPr>
            <p:spPr bwMode="auto">
              <a:xfrm>
                <a:off x="3370" y="850"/>
                <a:ext cx="56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Lois Forrester</a:t>
                </a:r>
                <a:endParaRPr lang="en-US">
                  <a:latin typeface="AmerType Md BT" pitchFamily="18" charset="0"/>
                </a:endParaRPr>
              </a:p>
            </p:txBody>
          </p:sp>
          <p:sp>
            <p:nvSpPr>
              <p:cNvPr id="124042" name="Rectangle 101"/>
              <p:cNvSpPr>
                <a:spLocks noChangeArrowheads="1"/>
              </p:cNvSpPr>
              <p:nvPr/>
            </p:nvSpPr>
            <p:spPr bwMode="auto">
              <a:xfrm>
                <a:off x="3370" y="947"/>
                <a:ext cx="65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Deb Hornbacher</a:t>
                </a:r>
                <a:endParaRPr lang="en-US">
                  <a:latin typeface="AmerType Md BT" pitchFamily="18" charset="0"/>
                </a:endParaRPr>
              </a:p>
            </p:txBody>
          </p:sp>
          <p:sp>
            <p:nvSpPr>
              <p:cNvPr id="124043" name="Rectangle 102"/>
              <p:cNvSpPr>
                <a:spLocks noChangeArrowheads="1"/>
              </p:cNvSpPr>
              <p:nvPr/>
            </p:nvSpPr>
            <p:spPr bwMode="auto">
              <a:xfrm>
                <a:off x="3370" y="1042"/>
                <a:ext cx="61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Derek Bradfield</a:t>
                </a:r>
                <a:endParaRPr lang="en-US">
                  <a:latin typeface="AmerType Md BT" pitchFamily="18" charset="0"/>
                </a:endParaRPr>
              </a:p>
            </p:txBody>
          </p:sp>
          <p:sp>
            <p:nvSpPr>
              <p:cNvPr id="124044" name="Rectangle 103"/>
              <p:cNvSpPr>
                <a:spLocks noChangeArrowheads="1"/>
              </p:cNvSpPr>
              <p:nvPr/>
            </p:nvSpPr>
            <p:spPr bwMode="auto">
              <a:xfrm>
                <a:off x="3370" y="1138"/>
                <a:ext cx="41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Linda Rice</a:t>
                </a:r>
                <a:endParaRPr lang="en-US">
                  <a:latin typeface="AmerType Md BT" pitchFamily="18" charset="0"/>
                </a:endParaRPr>
              </a:p>
            </p:txBody>
          </p:sp>
          <p:sp>
            <p:nvSpPr>
              <p:cNvPr id="124045" name="Rectangle 104"/>
              <p:cNvSpPr>
                <a:spLocks noChangeArrowheads="1"/>
              </p:cNvSpPr>
              <p:nvPr/>
            </p:nvSpPr>
            <p:spPr bwMode="auto">
              <a:xfrm>
                <a:off x="4272" y="816"/>
                <a:ext cx="278"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46" name="Rectangle 105"/>
              <p:cNvSpPr>
                <a:spLocks noChangeArrowheads="1"/>
              </p:cNvSpPr>
              <p:nvPr/>
            </p:nvSpPr>
            <p:spPr bwMode="auto">
              <a:xfrm>
                <a:off x="4330" y="850"/>
                <a:ext cx="20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3399</a:t>
                </a:r>
                <a:endParaRPr lang="en-US">
                  <a:latin typeface="AmerType Md BT" pitchFamily="18" charset="0"/>
                </a:endParaRPr>
              </a:p>
            </p:txBody>
          </p:sp>
          <p:sp>
            <p:nvSpPr>
              <p:cNvPr id="124047" name="Rectangle 106"/>
              <p:cNvSpPr>
                <a:spLocks noChangeArrowheads="1"/>
              </p:cNvSpPr>
              <p:nvPr/>
            </p:nvSpPr>
            <p:spPr bwMode="auto">
              <a:xfrm>
                <a:off x="4330" y="947"/>
                <a:ext cx="20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3097</a:t>
                </a:r>
                <a:endParaRPr lang="en-US">
                  <a:latin typeface="AmerType Md BT" pitchFamily="18" charset="0"/>
                </a:endParaRPr>
              </a:p>
            </p:txBody>
          </p:sp>
          <p:sp>
            <p:nvSpPr>
              <p:cNvPr id="124048" name="Rectangle 107"/>
              <p:cNvSpPr>
                <a:spLocks noChangeArrowheads="1"/>
              </p:cNvSpPr>
              <p:nvPr/>
            </p:nvSpPr>
            <p:spPr bwMode="auto">
              <a:xfrm>
                <a:off x="4330" y="1042"/>
                <a:ext cx="20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6040</a:t>
                </a:r>
                <a:endParaRPr lang="en-US">
                  <a:latin typeface="AmerType Md BT" pitchFamily="18" charset="0"/>
                </a:endParaRPr>
              </a:p>
            </p:txBody>
          </p:sp>
          <p:sp>
            <p:nvSpPr>
              <p:cNvPr id="124049" name="Rectangle 108"/>
              <p:cNvSpPr>
                <a:spLocks noChangeArrowheads="1"/>
              </p:cNvSpPr>
              <p:nvPr/>
            </p:nvSpPr>
            <p:spPr bwMode="auto">
              <a:xfrm>
                <a:off x="4330" y="1138"/>
                <a:ext cx="20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3111</a:t>
                </a:r>
                <a:endParaRPr lang="en-US">
                  <a:latin typeface="AmerType Md BT" pitchFamily="18" charset="0"/>
                </a:endParaRPr>
              </a:p>
            </p:txBody>
          </p:sp>
          <p:sp>
            <p:nvSpPr>
              <p:cNvPr id="124050" name="Rectangle 109"/>
              <p:cNvSpPr>
                <a:spLocks noChangeArrowheads="1"/>
              </p:cNvSpPr>
              <p:nvPr/>
            </p:nvSpPr>
            <p:spPr bwMode="auto">
              <a:xfrm>
                <a:off x="240" y="1296"/>
                <a:ext cx="58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51" name="Rectangle 110"/>
              <p:cNvSpPr>
                <a:spLocks noChangeArrowheads="1"/>
              </p:cNvSpPr>
              <p:nvPr/>
            </p:nvSpPr>
            <p:spPr bwMode="auto">
              <a:xfrm>
                <a:off x="298" y="1330"/>
                <a:ext cx="27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5:00p</a:t>
                </a:r>
                <a:endParaRPr lang="en-US">
                  <a:latin typeface="AmerType Md BT" pitchFamily="18" charset="0"/>
                </a:endParaRPr>
              </a:p>
            </p:txBody>
          </p:sp>
          <p:sp>
            <p:nvSpPr>
              <p:cNvPr id="124052" name="Rectangle 111"/>
              <p:cNvSpPr>
                <a:spLocks noChangeArrowheads="1"/>
              </p:cNvSpPr>
              <p:nvPr/>
            </p:nvSpPr>
            <p:spPr bwMode="auto">
              <a:xfrm>
                <a:off x="516" y="1330"/>
                <a:ext cx="3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a:latin typeface="AmerType Md BT" pitchFamily="18" charset="0"/>
                </a:endParaRPr>
              </a:p>
            </p:txBody>
          </p:sp>
          <p:sp>
            <p:nvSpPr>
              <p:cNvPr id="124053" name="Rectangle 112"/>
              <p:cNvSpPr>
                <a:spLocks noChangeArrowheads="1"/>
              </p:cNvSpPr>
              <p:nvPr/>
            </p:nvSpPr>
            <p:spPr bwMode="auto">
              <a:xfrm>
                <a:off x="548" y="1330"/>
                <a:ext cx="27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6:00p</a:t>
                </a:r>
                <a:endParaRPr lang="en-US">
                  <a:latin typeface="AmerType Md BT" pitchFamily="18" charset="0"/>
                </a:endParaRPr>
              </a:p>
            </p:txBody>
          </p:sp>
          <p:sp>
            <p:nvSpPr>
              <p:cNvPr id="124054" name="Rectangle 113"/>
              <p:cNvSpPr>
                <a:spLocks noChangeArrowheads="1"/>
              </p:cNvSpPr>
              <p:nvPr/>
            </p:nvSpPr>
            <p:spPr bwMode="auto">
              <a:xfrm>
                <a:off x="960" y="1296"/>
                <a:ext cx="48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55" name="Rectangle 114"/>
              <p:cNvSpPr>
                <a:spLocks noChangeArrowheads="1"/>
              </p:cNvSpPr>
              <p:nvPr/>
            </p:nvSpPr>
            <p:spPr bwMode="auto">
              <a:xfrm>
                <a:off x="1018" y="1330"/>
                <a:ext cx="333"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Supper</a:t>
                </a:r>
                <a:endParaRPr lang="en-US">
                  <a:latin typeface="AmerType Md BT" pitchFamily="18" charset="0"/>
                </a:endParaRPr>
              </a:p>
            </p:txBody>
          </p:sp>
          <p:sp>
            <p:nvSpPr>
              <p:cNvPr id="124056" name="Rectangle 115"/>
              <p:cNvSpPr>
                <a:spLocks noChangeArrowheads="1"/>
              </p:cNvSpPr>
              <p:nvPr/>
            </p:nvSpPr>
            <p:spPr bwMode="auto">
              <a:xfrm>
                <a:off x="2544" y="1296"/>
                <a:ext cx="47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57" name="Rectangle 116"/>
              <p:cNvSpPr>
                <a:spLocks noChangeArrowheads="1"/>
              </p:cNvSpPr>
              <p:nvPr/>
            </p:nvSpPr>
            <p:spPr bwMode="auto">
              <a:xfrm>
                <a:off x="2602" y="1330"/>
                <a:ext cx="41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Cafeteria</a:t>
                </a:r>
                <a:endParaRPr lang="en-US">
                  <a:latin typeface="AmerType Md BT" pitchFamily="18" charset="0"/>
                </a:endParaRPr>
              </a:p>
            </p:txBody>
          </p:sp>
          <p:sp>
            <p:nvSpPr>
              <p:cNvPr id="124058" name="Rectangle 117"/>
              <p:cNvSpPr>
                <a:spLocks noChangeArrowheads="1"/>
              </p:cNvSpPr>
              <p:nvPr/>
            </p:nvSpPr>
            <p:spPr bwMode="auto">
              <a:xfrm>
                <a:off x="4800" y="1296"/>
                <a:ext cx="76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59" name="Rectangle 118"/>
              <p:cNvSpPr>
                <a:spLocks noChangeArrowheads="1"/>
              </p:cNvSpPr>
              <p:nvPr/>
            </p:nvSpPr>
            <p:spPr bwMode="auto">
              <a:xfrm>
                <a:off x="4858" y="1330"/>
                <a:ext cx="55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333300"/>
                    </a:solidFill>
                    <a:latin typeface="AmerType Md BT" pitchFamily="18" charset="0"/>
                  </a:rPr>
                  <a:t>Sound/Light Set</a:t>
                </a:r>
                <a:endParaRPr lang="en-US" sz="2000">
                  <a:latin typeface="AmerType Md BT" pitchFamily="18" charset="0"/>
                </a:endParaRPr>
              </a:p>
            </p:txBody>
          </p:sp>
          <p:sp>
            <p:nvSpPr>
              <p:cNvPr id="124060" name="Rectangle 119"/>
              <p:cNvSpPr>
                <a:spLocks noChangeArrowheads="1"/>
              </p:cNvSpPr>
              <p:nvPr/>
            </p:nvSpPr>
            <p:spPr bwMode="auto">
              <a:xfrm>
                <a:off x="5378" y="1330"/>
                <a:ext cx="2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a:t>
                </a:r>
                <a:endParaRPr lang="en-US">
                  <a:latin typeface="AmerType Md BT" pitchFamily="18" charset="0"/>
                </a:endParaRPr>
              </a:p>
            </p:txBody>
          </p:sp>
          <p:sp>
            <p:nvSpPr>
              <p:cNvPr id="124061" name="Rectangle 120"/>
              <p:cNvSpPr>
                <a:spLocks noChangeArrowheads="1"/>
              </p:cNvSpPr>
              <p:nvPr/>
            </p:nvSpPr>
            <p:spPr bwMode="auto">
              <a:xfrm>
                <a:off x="5404" y="1330"/>
                <a:ext cx="10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333300"/>
                    </a:solidFill>
                    <a:latin typeface="AmerType Md BT" pitchFamily="18" charset="0"/>
                  </a:rPr>
                  <a:t>Up</a:t>
                </a:r>
                <a:endParaRPr lang="en-US" sz="2000">
                  <a:latin typeface="AmerType Md BT" pitchFamily="18" charset="0"/>
                </a:endParaRPr>
              </a:p>
            </p:txBody>
          </p:sp>
          <p:sp>
            <p:nvSpPr>
              <p:cNvPr id="124062" name="Rectangle 121"/>
              <p:cNvSpPr>
                <a:spLocks noChangeArrowheads="1"/>
              </p:cNvSpPr>
              <p:nvPr/>
            </p:nvSpPr>
            <p:spPr bwMode="auto">
              <a:xfrm>
                <a:off x="240" y="1536"/>
                <a:ext cx="58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63" name="Rectangle 122"/>
              <p:cNvSpPr>
                <a:spLocks noChangeArrowheads="1"/>
              </p:cNvSpPr>
              <p:nvPr/>
            </p:nvSpPr>
            <p:spPr bwMode="auto">
              <a:xfrm>
                <a:off x="298" y="1570"/>
                <a:ext cx="27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7:00p</a:t>
                </a:r>
                <a:endParaRPr lang="en-US">
                  <a:latin typeface="AmerType Md BT" pitchFamily="18" charset="0"/>
                </a:endParaRPr>
              </a:p>
            </p:txBody>
          </p:sp>
          <p:sp>
            <p:nvSpPr>
              <p:cNvPr id="124064" name="Rectangle 123"/>
              <p:cNvSpPr>
                <a:spLocks noChangeArrowheads="1"/>
              </p:cNvSpPr>
              <p:nvPr/>
            </p:nvSpPr>
            <p:spPr bwMode="auto">
              <a:xfrm>
                <a:off x="516" y="1570"/>
                <a:ext cx="3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a:latin typeface="AmerType Md BT" pitchFamily="18" charset="0"/>
                </a:endParaRPr>
              </a:p>
            </p:txBody>
          </p:sp>
          <p:sp>
            <p:nvSpPr>
              <p:cNvPr id="124065" name="Rectangle 124"/>
              <p:cNvSpPr>
                <a:spLocks noChangeArrowheads="1"/>
              </p:cNvSpPr>
              <p:nvPr/>
            </p:nvSpPr>
            <p:spPr bwMode="auto">
              <a:xfrm>
                <a:off x="548" y="1570"/>
                <a:ext cx="27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9:00p</a:t>
                </a:r>
                <a:endParaRPr lang="en-US">
                  <a:latin typeface="AmerType Md BT" pitchFamily="18" charset="0"/>
                </a:endParaRPr>
              </a:p>
            </p:txBody>
          </p:sp>
          <p:sp>
            <p:nvSpPr>
              <p:cNvPr id="124066" name="Rectangle 125"/>
              <p:cNvSpPr>
                <a:spLocks noChangeArrowheads="1"/>
              </p:cNvSpPr>
              <p:nvPr/>
            </p:nvSpPr>
            <p:spPr bwMode="auto">
              <a:xfrm>
                <a:off x="960" y="1488"/>
                <a:ext cx="83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67" name="Rectangle 126"/>
              <p:cNvSpPr>
                <a:spLocks noChangeArrowheads="1"/>
              </p:cNvSpPr>
              <p:nvPr/>
            </p:nvSpPr>
            <p:spPr bwMode="auto">
              <a:xfrm>
                <a:off x="1018" y="1523"/>
                <a:ext cx="857"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Evening Activities</a:t>
                </a:r>
                <a:endParaRPr lang="en-US">
                  <a:latin typeface="AmerType Md BT" pitchFamily="18" charset="0"/>
                </a:endParaRPr>
              </a:p>
            </p:txBody>
          </p:sp>
          <p:sp>
            <p:nvSpPr>
              <p:cNvPr id="124068" name="Rectangle 127"/>
              <p:cNvSpPr>
                <a:spLocks noChangeArrowheads="1"/>
              </p:cNvSpPr>
              <p:nvPr/>
            </p:nvSpPr>
            <p:spPr bwMode="auto">
              <a:xfrm>
                <a:off x="2544" y="1536"/>
                <a:ext cx="310"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69" name="Rectangle 128"/>
              <p:cNvSpPr>
                <a:spLocks noChangeArrowheads="1"/>
              </p:cNvSpPr>
              <p:nvPr/>
            </p:nvSpPr>
            <p:spPr bwMode="auto">
              <a:xfrm>
                <a:off x="2602" y="1570"/>
                <a:ext cx="19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TBA</a:t>
                </a:r>
                <a:endParaRPr lang="en-US">
                  <a:latin typeface="AmerType Md BT" pitchFamily="18" charset="0"/>
                </a:endParaRPr>
              </a:p>
            </p:txBody>
          </p:sp>
          <p:sp>
            <p:nvSpPr>
              <p:cNvPr id="124070" name="Rectangle 129"/>
              <p:cNvSpPr>
                <a:spLocks noChangeArrowheads="1"/>
              </p:cNvSpPr>
              <p:nvPr/>
            </p:nvSpPr>
            <p:spPr bwMode="auto">
              <a:xfrm>
                <a:off x="3312" y="1536"/>
                <a:ext cx="68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71" name="Rectangle 130"/>
              <p:cNvSpPr>
                <a:spLocks noChangeArrowheads="1"/>
              </p:cNvSpPr>
              <p:nvPr/>
            </p:nvSpPr>
            <p:spPr bwMode="auto">
              <a:xfrm>
                <a:off x="3370" y="1570"/>
                <a:ext cx="723"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Jonathan Shell</a:t>
                </a:r>
                <a:endParaRPr lang="en-US">
                  <a:latin typeface="AmerType Md BT" pitchFamily="18" charset="0"/>
                </a:endParaRPr>
              </a:p>
            </p:txBody>
          </p:sp>
          <p:sp>
            <p:nvSpPr>
              <p:cNvPr id="124072" name="Rectangle 131"/>
              <p:cNvSpPr>
                <a:spLocks noChangeArrowheads="1"/>
              </p:cNvSpPr>
              <p:nvPr/>
            </p:nvSpPr>
            <p:spPr bwMode="auto">
              <a:xfrm>
                <a:off x="4320" y="1536"/>
                <a:ext cx="310"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73" name="Rectangle 132"/>
              <p:cNvSpPr>
                <a:spLocks noChangeArrowheads="1"/>
              </p:cNvSpPr>
              <p:nvPr/>
            </p:nvSpPr>
            <p:spPr bwMode="auto">
              <a:xfrm>
                <a:off x="4378" y="1570"/>
                <a:ext cx="24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3615</a:t>
                </a:r>
                <a:endParaRPr lang="en-US">
                  <a:latin typeface="AmerType Md BT" pitchFamily="18" charset="0"/>
                </a:endParaRPr>
              </a:p>
            </p:txBody>
          </p:sp>
          <p:sp>
            <p:nvSpPr>
              <p:cNvPr id="124074" name="Rectangle 133"/>
              <p:cNvSpPr>
                <a:spLocks noChangeArrowheads="1"/>
              </p:cNvSpPr>
              <p:nvPr/>
            </p:nvSpPr>
            <p:spPr bwMode="auto">
              <a:xfrm>
                <a:off x="240" y="1728"/>
                <a:ext cx="48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75" name="Rectangle 134"/>
              <p:cNvSpPr>
                <a:spLocks noChangeArrowheads="1"/>
              </p:cNvSpPr>
              <p:nvPr/>
            </p:nvSpPr>
            <p:spPr bwMode="auto">
              <a:xfrm>
                <a:off x="298" y="1762"/>
                <a:ext cx="27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8:00p</a:t>
                </a:r>
                <a:endParaRPr lang="en-US">
                  <a:latin typeface="AmerType Md BT" pitchFamily="18" charset="0"/>
                </a:endParaRPr>
              </a:p>
            </p:txBody>
          </p:sp>
          <p:sp>
            <p:nvSpPr>
              <p:cNvPr id="124076" name="Rectangle 135"/>
              <p:cNvSpPr>
                <a:spLocks noChangeArrowheads="1"/>
              </p:cNvSpPr>
              <p:nvPr/>
            </p:nvSpPr>
            <p:spPr bwMode="auto">
              <a:xfrm>
                <a:off x="960" y="1728"/>
                <a:ext cx="1200"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77" name="Rectangle 136"/>
              <p:cNvSpPr>
                <a:spLocks noChangeArrowheads="1"/>
              </p:cNvSpPr>
              <p:nvPr/>
            </p:nvSpPr>
            <p:spPr bwMode="auto">
              <a:xfrm>
                <a:off x="1018" y="1762"/>
                <a:ext cx="131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AFU Praise Band Rehearsal</a:t>
                </a:r>
                <a:endParaRPr lang="en-US">
                  <a:latin typeface="AmerType Md BT" pitchFamily="18" charset="0"/>
                </a:endParaRPr>
              </a:p>
            </p:txBody>
          </p:sp>
          <p:sp>
            <p:nvSpPr>
              <p:cNvPr id="124078" name="Rectangle 137"/>
              <p:cNvSpPr>
                <a:spLocks noChangeArrowheads="1"/>
              </p:cNvSpPr>
              <p:nvPr/>
            </p:nvSpPr>
            <p:spPr bwMode="auto">
              <a:xfrm>
                <a:off x="2544" y="1728"/>
                <a:ext cx="510"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79" name="Rectangle 138"/>
              <p:cNvSpPr>
                <a:spLocks noChangeArrowheads="1"/>
              </p:cNvSpPr>
              <p:nvPr/>
            </p:nvSpPr>
            <p:spPr bwMode="auto">
              <a:xfrm>
                <a:off x="2602" y="1762"/>
                <a:ext cx="45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AFU Tent</a:t>
                </a:r>
                <a:endParaRPr lang="en-US">
                  <a:latin typeface="AmerType Md BT" pitchFamily="18" charset="0"/>
                </a:endParaRPr>
              </a:p>
            </p:txBody>
          </p:sp>
          <p:sp>
            <p:nvSpPr>
              <p:cNvPr id="124080" name="Rectangle 139"/>
              <p:cNvSpPr>
                <a:spLocks noChangeArrowheads="1"/>
              </p:cNvSpPr>
              <p:nvPr/>
            </p:nvSpPr>
            <p:spPr bwMode="auto">
              <a:xfrm>
                <a:off x="3312" y="1680"/>
                <a:ext cx="510"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81" name="Rectangle 140"/>
              <p:cNvSpPr>
                <a:spLocks noChangeArrowheads="1"/>
              </p:cNvSpPr>
              <p:nvPr/>
            </p:nvSpPr>
            <p:spPr bwMode="auto">
              <a:xfrm>
                <a:off x="3370" y="1714"/>
                <a:ext cx="43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Tim King</a:t>
                </a:r>
                <a:endParaRPr lang="en-US">
                  <a:latin typeface="AmerType Md BT" pitchFamily="18" charset="0"/>
                </a:endParaRPr>
              </a:p>
            </p:txBody>
          </p:sp>
          <p:sp>
            <p:nvSpPr>
              <p:cNvPr id="124082" name="Rectangle 141"/>
              <p:cNvSpPr>
                <a:spLocks noChangeArrowheads="1"/>
              </p:cNvSpPr>
              <p:nvPr/>
            </p:nvSpPr>
            <p:spPr bwMode="auto">
              <a:xfrm>
                <a:off x="3370" y="1831"/>
                <a:ext cx="45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N.B. Zork</a:t>
                </a:r>
                <a:endParaRPr lang="en-US">
                  <a:latin typeface="AmerType Md BT" pitchFamily="18" charset="0"/>
                </a:endParaRPr>
              </a:p>
            </p:txBody>
          </p:sp>
          <p:sp>
            <p:nvSpPr>
              <p:cNvPr id="124083" name="Rectangle 142"/>
              <p:cNvSpPr>
                <a:spLocks noChangeArrowheads="1"/>
              </p:cNvSpPr>
              <p:nvPr/>
            </p:nvSpPr>
            <p:spPr bwMode="auto">
              <a:xfrm>
                <a:off x="4224" y="1728"/>
                <a:ext cx="486"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84" name="Rectangle 143"/>
              <p:cNvSpPr>
                <a:spLocks noChangeArrowheads="1"/>
              </p:cNvSpPr>
              <p:nvPr/>
            </p:nvSpPr>
            <p:spPr bwMode="auto">
              <a:xfrm>
                <a:off x="4282" y="1762"/>
                <a:ext cx="15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471</a:t>
                </a:r>
                <a:endParaRPr lang="en-US" sz="2000">
                  <a:latin typeface="AmerType Md BT" pitchFamily="18" charset="0"/>
                </a:endParaRPr>
              </a:p>
            </p:txBody>
          </p:sp>
          <p:sp>
            <p:nvSpPr>
              <p:cNvPr id="124085" name="Rectangle 144"/>
              <p:cNvSpPr>
                <a:spLocks noChangeArrowheads="1"/>
              </p:cNvSpPr>
              <p:nvPr/>
            </p:nvSpPr>
            <p:spPr bwMode="auto">
              <a:xfrm>
                <a:off x="4426" y="1762"/>
                <a:ext cx="3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a:latin typeface="AmerType Md BT" pitchFamily="18" charset="0"/>
                </a:endParaRPr>
              </a:p>
            </p:txBody>
          </p:sp>
          <p:sp>
            <p:nvSpPr>
              <p:cNvPr id="124086" name="Rectangle 145"/>
              <p:cNvSpPr>
                <a:spLocks noChangeArrowheads="1"/>
              </p:cNvSpPr>
              <p:nvPr/>
            </p:nvSpPr>
            <p:spPr bwMode="auto">
              <a:xfrm>
                <a:off x="4458" y="1762"/>
                <a:ext cx="20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7200</a:t>
                </a:r>
                <a:endParaRPr lang="en-US" sz="2000">
                  <a:latin typeface="AmerType Md BT" pitchFamily="18" charset="0"/>
                </a:endParaRPr>
              </a:p>
            </p:txBody>
          </p:sp>
          <p:sp>
            <p:nvSpPr>
              <p:cNvPr id="124087" name="Rectangle 146"/>
              <p:cNvSpPr>
                <a:spLocks noChangeArrowheads="1"/>
              </p:cNvSpPr>
              <p:nvPr/>
            </p:nvSpPr>
            <p:spPr bwMode="auto">
              <a:xfrm>
                <a:off x="4282" y="1878"/>
                <a:ext cx="15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461</a:t>
                </a:r>
                <a:endParaRPr lang="en-US" sz="2000">
                  <a:latin typeface="AmerType Md BT" pitchFamily="18" charset="0"/>
                </a:endParaRPr>
              </a:p>
            </p:txBody>
          </p:sp>
          <p:sp>
            <p:nvSpPr>
              <p:cNvPr id="124088" name="Rectangle 147"/>
              <p:cNvSpPr>
                <a:spLocks noChangeArrowheads="1"/>
              </p:cNvSpPr>
              <p:nvPr/>
            </p:nvSpPr>
            <p:spPr bwMode="auto">
              <a:xfrm>
                <a:off x="4426" y="1878"/>
                <a:ext cx="3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33300"/>
                    </a:solidFill>
                    <a:latin typeface="AmerType Md BT" pitchFamily="18" charset="0"/>
                  </a:rPr>
                  <a:t>-</a:t>
                </a:r>
                <a:endParaRPr lang="en-US">
                  <a:latin typeface="AmerType Md BT" pitchFamily="18" charset="0"/>
                </a:endParaRPr>
              </a:p>
            </p:txBody>
          </p:sp>
          <p:sp>
            <p:nvSpPr>
              <p:cNvPr id="124089" name="Rectangle 148"/>
              <p:cNvSpPr>
                <a:spLocks noChangeArrowheads="1"/>
              </p:cNvSpPr>
              <p:nvPr/>
            </p:nvSpPr>
            <p:spPr bwMode="auto">
              <a:xfrm>
                <a:off x="4458" y="1878"/>
                <a:ext cx="20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0006</a:t>
                </a:r>
                <a:endParaRPr lang="en-US" sz="2000">
                  <a:latin typeface="AmerType Md BT" pitchFamily="18" charset="0"/>
                </a:endParaRPr>
              </a:p>
            </p:txBody>
          </p:sp>
          <p:sp>
            <p:nvSpPr>
              <p:cNvPr id="124090" name="Rectangle 149"/>
              <p:cNvSpPr>
                <a:spLocks noChangeArrowheads="1"/>
              </p:cNvSpPr>
              <p:nvPr/>
            </p:nvSpPr>
            <p:spPr bwMode="auto">
              <a:xfrm>
                <a:off x="240" y="2160"/>
                <a:ext cx="59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91" name="Rectangle 150"/>
              <p:cNvSpPr>
                <a:spLocks noChangeArrowheads="1"/>
              </p:cNvSpPr>
              <p:nvPr/>
            </p:nvSpPr>
            <p:spPr bwMode="auto">
              <a:xfrm>
                <a:off x="302" y="2196"/>
                <a:ext cx="27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8:30a</a:t>
                </a:r>
                <a:endParaRPr lang="en-US">
                  <a:latin typeface="AmerType Md BT" pitchFamily="18" charset="0"/>
                </a:endParaRPr>
              </a:p>
            </p:txBody>
          </p:sp>
          <p:sp>
            <p:nvSpPr>
              <p:cNvPr id="124092" name="Rectangle 151"/>
              <p:cNvSpPr>
                <a:spLocks noChangeArrowheads="1"/>
              </p:cNvSpPr>
              <p:nvPr/>
            </p:nvSpPr>
            <p:spPr bwMode="auto">
              <a:xfrm>
                <a:off x="298" y="2192"/>
                <a:ext cx="27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8:30a</a:t>
                </a:r>
                <a:endParaRPr lang="en-US">
                  <a:latin typeface="AmerType Md BT" pitchFamily="18" charset="0"/>
                </a:endParaRPr>
              </a:p>
            </p:txBody>
          </p:sp>
          <p:sp>
            <p:nvSpPr>
              <p:cNvPr id="124093" name="Rectangle 152"/>
              <p:cNvSpPr>
                <a:spLocks noChangeArrowheads="1"/>
              </p:cNvSpPr>
              <p:nvPr/>
            </p:nvSpPr>
            <p:spPr bwMode="auto">
              <a:xfrm>
                <a:off x="526" y="2196"/>
                <a:ext cx="3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a:t>
                </a:r>
                <a:endParaRPr lang="en-US">
                  <a:latin typeface="AmerType Md BT" pitchFamily="18" charset="0"/>
                </a:endParaRPr>
              </a:p>
            </p:txBody>
          </p:sp>
          <p:sp>
            <p:nvSpPr>
              <p:cNvPr id="124094" name="Rectangle 153"/>
              <p:cNvSpPr>
                <a:spLocks noChangeArrowheads="1"/>
              </p:cNvSpPr>
              <p:nvPr/>
            </p:nvSpPr>
            <p:spPr bwMode="auto">
              <a:xfrm>
                <a:off x="522" y="2192"/>
                <a:ext cx="3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a:t>
                </a:r>
                <a:endParaRPr lang="en-US">
                  <a:latin typeface="AmerType Md BT" pitchFamily="18" charset="0"/>
                </a:endParaRPr>
              </a:p>
            </p:txBody>
          </p:sp>
          <p:sp>
            <p:nvSpPr>
              <p:cNvPr id="124095" name="Rectangle 154"/>
              <p:cNvSpPr>
                <a:spLocks noChangeArrowheads="1"/>
              </p:cNvSpPr>
              <p:nvPr/>
            </p:nvSpPr>
            <p:spPr bwMode="auto">
              <a:xfrm>
                <a:off x="558" y="2196"/>
                <a:ext cx="27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9:00a</a:t>
                </a:r>
                <a:endParaRPr lang="en-US">
                  <a:latin typeface="AmerType Md BT" pitchFamily="18" charset="0"/>
                </a:endParaRPr>
              </a:p>
            </p:txBody>
          </p:sp>
          <p:sp>
            <p:nvSpPr>
              <p:cNvPr id="124096" name="Rectangle 155"/>
              <p:cNvSpPr>
                <a:spLocks noChangeArrowheads="1"/>
              </p:cNvSpPr>
              <p:nvPr/>
            </p:nvSpPr>
            <p:spPr bwMode="auto">
              <a:xfrm>
                <a:off x="554" y="2192"/>
                <a:ext cx="27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9:00a</a:t>
                </a:r>
                <a:endParaRPr lang="en-US">
                  <a:latin typeface="AmerType Md BT" pitchFamily="18" charset="0"/>
                </a:endParaRPr>
              </a:p>
            </p:txBody>
          </p:sp>
          <p:sp>
            <p:nvSpPr>
              <p:cNvPr id="124097" name="Rectangle 156"/>
              <p:cNvSpPr>
                <a:spLocks noChangeArrowheads="1"/>
              </p:cNvSpPr>
              <p:nvPr/>
            </p:nvSpPr>
            <p:spPr bwMode="auto">
              <a:xfrm>
                <a:off x="1008" y="2160"/>
                <a:ext cx="50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98" name="Rectangle 157"/>
              <p:cNvSpPr>
                <a:spLocks noChangeArrowheads="1"/>
              </p:cNvSpPr>
              <p:nvPr/>
            </p:nvSpPr>
            <p:spPr bwMode="auto">
              <a:xfrm>
                <a:off x="1070" y="2196"/>
                <a:ext cx="286"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Check</a:t>
                </a:r>
                <a:endParaRPr lang="en-US">
                  <a:latin typeface="AmerType Md BT" pitchFamily="18" charset="0"/>
                </a:endParaRPr>
              </a:p>
            </p:txBody>
          </p:sp>
          <p:sp>
            <p:nvSpPr>
              <p:cNvPr id="124099" name="Rectangle 158"/>
              <p:cNvSpPr>
                <a:spLocks noChangeArrowheads="1"/>
              </p:cNvSpPr>
              <p:nvPr/>
            </p:nvSpPr>
            <p:spPr bwMode="auto">
              <a:xfrm>
                <a:off x="1066" y="2192"/>
                <a:ext cx="286"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Check</a:t>
                </a:r>
                <a:endParaRPr lang="en-US">
                  <a:latin typeface="AmerType Md BT" pitchFamily="18" charset="0"/>
                </a:endParaRPr>
              </a:p>
            </p:txBody>
          </p:sp>
          <p:sp>
            <p:nvSpPr>
              <p:cNvPr id="124100" name="Rectangle 159"/>
              <p:cNvSpPr>
                <a:spLocks noChangeArrowheads="1"/>
              </p:cNvSpPr>
              <p:nvPr/>
            </p:nvSpPr>
            <p:spPr bwMode="auto">
              <a:xfrm>
                <a:off x="1330" y="2196"/>
                <a:ext cx="3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a:t>
                </a:r>
                <a:endParaRPr lang="en-US">
                  <a:latin typeface="AmerType Md BT" pitchFamily="18" charset="0"/>
                </a:endParaRPr>
              </a:p>
            </p:txBody>
          </p:sp>
          <p:sp>
            <p:nvSpPr>
              <p:cNvPr id="124101" name="Rectangle 160"/>
              <p:cNvSpPr>
                <a:spLocks noChangeArrowheads="1"/>
              </p:cNvSpPr>
              <p:nvPr/>
            </p:nvSpPr>
            <p:spPr bwMode="auto">
              <a:xfrm>
                <a:off x="1326" y="2192"/>
                <a:ext cx="3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a:t>
                </a:r>
                <a:endParaRPr lang="en-US">
                  <a:latin typeface="AmerType Md BT" pitchFamily="18" charset="0"/>
                </a:endParaRPr>
              </a:p>
            </p:txBody>
          </p:sp>
          <p:sp>
            <p:nvSpPr>
              <p:cNvPr id="124102" name="Rectangle 161"/>
              <p:cNvSpPr>
                <a:spLocks noChangeArrowheads="1"/>
              </p:cNvSpPr>
              <p:nvPr/>
            </p:nvSpPr>
            <p:spPr bwMode="auto">
              <a:xfrm>
                <a:off x="1362" y="2196"/>
                <a:ext cx="10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In</a:t>
                </a:r>
                <a:endParaRPr lang="en-US">
                  <a:latin typeface="AmerType Md BT" pitchFamily="18" charset="0"/>
                </a:endParaRPr>
              </a:p>
            </p:txBody>
          </p:sp>
          <p:sp>
            <p:nvSpPr>
              <p:cNvPr id="124103" name="Rectangle 162"/>
              <p:cNvSpPr>
                <a:spLocks noChangeArrowheads="1"/>
              </p:cNvSpPr>
              <p:nvPr/>
            </p:nvSpPr>
            <p:spPr bwMode="auto">
              <a:xfrm>
                <a:off x="1358" y="2192"/>
                <a:ext cx="10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In</a:t>
                </a:r>
                <a:endParaRPr lang="en-US">
                  <a:latin typeface="AmerType Md BT" pitchFamily="18" charset="0"/>
                </a:endParaRPr>
              </a:p>
            </p:txBody>
          </p:sp>
          <p:sp>
            <p:nvSpPr>
              <p:cNvPr id="124104" name="Rectangle 163"/>
              <p:cNvSpPr>
                <a:spLocks noChangeArrowheads="1"/>
              </p:cNvSpPr>
              <p:nvPr/>
            </p:nvSpPr>
            <p:spPr bwMode="auto">
              <a:xfrm>
                <a:off x="2544" y="2160"/>
                <a:ext cx="53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105" name="Rectangle 164"/>
              <p:cNvSpPr>
                <a:spLocks noChangeArrowheads="1"/>
              </p:cNvSpPr>
              <p:nvPr/>
            </p:nvSpPr>
            <p:spPr bwMode="auto">
              <a:xfrm>
                <a:off x="2606" y="2196"/>
                <a:ext cx="45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AFU Tent</a:t>
                </a:r>
                <a:endParaRPr lang="en-US">
                  <a:latin typeface="AmerType Md BT" pitchFamily="18" charset="0"/>
                </a:endParaRPr>
              </a:p>
            </p:txBody>
          </p:sp>
          <p:sp>
            <p:nvSpPr>
              <p:cNvPr id="124106" name="Rectangle 165"/>
              <p:cNvSpPr>
                <a:spLocks noChangeArrowheads="1"/>
              </p:cNvSpPr>
              <p:nvPr/>
            </p:nvSpPr>
            <p:spPr bwMode="auto">
              <a:xfrm>
                <a:off x="2602" y="2192"/>
                <a:ext cx="45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AFU Tent</a:t>
                </a:r>
                <a:endParaRPr lang="en-US">
                  <a:latin typeface="AmerType Md BT" pitchFamily="18" charset="0"/>
                </a:endParaRPr>
              </a:p>
            </p:txBody>
          </p:sp>
          <p:sp>
            <p:nvSpPr>
              <p:cNvPr id="124107" name="Rectangle 166"/>
              <p:cNvSpPr>
                <a:spLocks noChangeArrowheads="1"/>
              </p:cNvSpPr>
              <p:nvPr/>
            </p:nvSpPr>
            <p:spPr bwMode="auto">
              <a:xfrm>
                <a:off x="192" y="2352"/>
                <a:ext cx="64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108" name="Rectangle 167"/>
              <p:cNvSpPr>
                <a:spLocks noChangeArrowheads="1"/>
              </p:cNvSpPr>
              <p:nvPr/>
            </p:nvSpPr>
            <p:spPr bwMode="auto">
              <a:xfrm>
                <a:off x="254" y="2389"/>
                <a:ext cx="27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9:00a</a:t>
                </a:r>
                <a:endParaRPr lang="en-US">
                  <a:latin typeface="AmerType Md BT" pitchFamily="18" charset="0"/>
                </a:endParaRPr>
              </a:p>
            </p:txBody>
          </p:sp>
          <p:sp>
            <p:nvSpPr>
              <p:cNvPr id="124109" name="Rectangle 168"/>
              <p:cNvSpPr>
                <a:spLocks noChangeArrowheads="1"/>
              </p:cNvSpPr>
              <p:nvPr/>
            </p:nvSpPr>
            <p:spPr bwMode="auto">
              <a:xfrm>
                <a:off x="250" y="2384"/>
                <a:ext cx="27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9:00a</a:t>
                </a:r>
                <a:endParaRPr lang="en-US">
                  <a:latin typeface="AmerType Md BT" pitchFamily="18" charset="0"/>
                </a:endParaRPr>
              </a:p>
            </p:txBody>
          </p:sp>
          <p:sp>
            <p:nvSpPr>
              <p:cNvPr id="124110" name="Rectangle 169"/>
              <p:cNvSpPr>
                <a:spLocks noChangeArrowheads="1"/>
              </p:cNvSpPr>
              <p:nvPr/>
            </p:nvSpPr>
            <p:spPr bwMode="auto">
              <a:xfrm>
                <a:off x="478" y="2389"/>
                <a:ext cx="3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a:t>
                </a:r>
                <a:endParaRPr lang="en-US">
                  <a:latin typeface="AmerType Md BT" pitchFamily="18" charset="0"/>
                </a:endParaRPr>
              </a:p>
            </p:txBody>
          </p:sp>
          <p:sp>
            <p:nvSpPr>
              <p:cNvPr id="124111" name="Rectangle 170"/>
              <p:cNvSpPr>
                <a:spLocks noChangeArrowheads="1"/>
              </p:cNvSpPr>
              <p:nvPr/>
            </p:nvSpPr>
            <p:spPr bwMode="auto">
              <a:xfrm>
                <a:off x="474" y="2384"/>
                <a:ext cx="3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a:t>
                </a:r>
                <a:endParaRPr lang="en-US">
                  <a:latin typeface="AmerType Md BT" pitchFamily="18" charset="0"/>
                </a:endParaRPr>
              </a:p>
            </p:txBody>
          </p:sp>
          <p:sp>
            <p:nvSpPr>
              <p:cNvPr id="124112" name="Rectangle 171"/>
              <p:cNvSpPr>
                <a:spLocks noChangeArrowheads="1"/>
              </p:cNvSpPr>
              <p:nvPr/>
            </p:nvSpPr>
            <p:spPr bwMode="auto">
              <a:xfrm>
                <a:off x="510" y="2389"/>
                <a:ext cx="33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10:30a</a:t>
                </a:r>
                <a:endParaRPr lang="en-US">
                  <a:latin typeface="AmerType Md BT" pitchFamily="18" charset="0"/>
                </a:endParaRPr>
              </a:p>
            </p:txBody>
          </p:sp>
          <p:sp>
            <p:nvSpPr>
              <p:cNvPr id="124113" name="Rectangle 172"/>
              <p:cNvSpPr>
                <a:spLocks noChangeArrowheads="1"/>
              </p:cNvSpPr>
              <p:nvPr/>
            </p:nvSpPr>
            <p:spPr bwMode="auto">
              <a:xfrm>
                <a:off x="506" y="2384"/>
                <a:ext cx="33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10:30a</a:t>
                </a:r>
                <a:endParaRPr lang="en-US">
                  <a:latin typeface="AmerType Md BT" pitchFamily="18" charset="0"/>
                </a:endParaRPr>
              </a:p>
            </p:txBody>
          </p:sp>
          <p:sp>
            <p:nvSpPr>
              <p:cNvPr id="124114" name="Rectangle 173"/>
              <p:cNvSpPr>
                <a:spLocks noChangeArrowheads="1"/>
              </p:cNvSpPr>
              <p:nvPr/>
            </p:nvSpPr>
            <p:spPr bwMode="auto">
              <a:xfrm>
                <a:off x="1008" y="2352"/>
                <a:ext cx="75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115" name="Rectangle 174"/>
              <p:cNvSpPr>
                <a:spLocks noChangeArrowheads="1"/>
              </p:cNvSpPr>
              <p:nvPr/>
            </p:nvSpPr>
            <p:spPr bwMode="auto">
              <a:xfrm>
                <a:off x="1070" y="2389"/>
                <a:ext cx="71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Dave Sky Show</a:t>
                </a:r>
                <a:endParaRPr lang="en-US">
                  <a:latin typeface="AmerType Md BT" pitchFamily="18" charset="0"/>
                </a:endParaRPr>
              </a:p>
            </p:txBody>
          </p:sp>
          <p:sp>
            <p:nvSpPr>
              <p:cNvPr id="124116" name="Rectangle 175"/>
              <p:cNvSpPr>
                <a:spLocks noChangeArrowheads="1"/>
              </p:cNvSpPr>
              <p:nvPr/>
            </p:nvSpPr>
            <p:spPr bwMode="auto">
              <a:xfrm>
                <a:off x="1066" y="2384"/>
                <a:ext cx="71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Dave Sky Show</a:t>
                </a:r>
                <a:endParaRPr lang="en-US">
                  <a:latin typeface="AmerType Md BT" pitchFamily="18" charset="0"/>
                </a:endParaRPr>
              </a:p>
            </p:txBody>
          </p:sp>
          <p:sp>
            <p:nvSpPr>
              <p:cNvPr id="124117" name="Rectangle 176"/>
              <p:cNvSpPr>
                <a:spLocks noChangeArrowheads="1"/>
              </p:cNvSpPr>
              <p:nvPr/>
            </p:nvSpPr>
            <p:spPr bwMode="auto">
              <a:xfrm>
                <a:off x="2544" y="2352"/>
                <a:ext cx="53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118" name="Rectangle 177"/>
              <p:cNvSpPr>
                <a:spLocks noChangeArrowheads="1"/>
              </p:cNvSpPr>
              <p:nvPr/>
            </p:nvSpPr>
            <p:spPr bwMode="auto">
              <a:xfrm>
                <a:off x="2606" y="2389"/>
                <a:ext cx="45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AFU Tent</a:t>
                </a:r>
                <a:endParaRPr lang="en-US">
                  <a:latin typeface="AmerType Md BT" pitchFamily="18" charset="0"/>
                </a:endParaRPr>
              </a:p>
            </p:txBody>
          </p:sp>
          <p:sp>
            <p:nvSpPr>
              <p:cNvPr id="124119" name="Rectangle 178"/>
              <p:cNvSpPr>
                <a:spLocks noChangeArrowheads="1"/>
              </p:cNvSpPr>
              <p:nvPr/>
            </p:nvSpPr>
            <p:spPr bwMode="auto">
              <a:xfrm>
                <a:off x="2602" y="2384"/>
                <a:ext cx="45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AFU Tent</a:t>
                </a:r>
                <a:endParaRPr lang="en-US">
                  <a:latin typeface="AmerType Md BT" pitchFamily="18" charset="0"/>
                </a:endParaRPr>
              </a:p>
            </p:txBody>
          </p:sp>
          <p:sp>
            <p:nvSpPr>
              <p:cNvPr id="124120" name="Rectangle 179"/>
              <p:cNvSpPr>
                <a:spLocks noChangeArrowheads="1"/>
              </p:cNvSpPr>
              <p:nvPr/>
            </p:nvSpPr>
            <p:spPr bwMode="auto">
              <a:xfrm>
                <a:off x="3360" y="2320"/>
                <a:ext cx="742"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121" name="Rectangle 180"/>
              <p:cNvSpPr>
                <a:spLocks noChangeArrowheads="1"/>
              </p:cNvSpPr>
              <p:nvPr/>
            </p:nvSpPr>
            <p:spPr bwMode="auto">
              <a:xfrm>
                <a:off x="3420" y="2354"/>
                <a:ext cx="47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C0C0C0"/>
                    </a:solidFill>
                    <a:latin typeface="AmerType Md BT" pitchFamily="18" charset="0"/>
                  </a:rPr>
                  <a:t>Praise Band</a:t>
                </a:r>
                <a:endParaRPr lang="en-US">
                  <a:latin typeface="AmerType Md BT" pitchFamily="18" charset="0"/>
                </a:endParaRPr>
              </a:p>
            </p:txBody>
          </p:sp>
          <p:sp>
            <p:nvSpPr>
              <p:cNvPr id="124122" name="Rectangle 181"/>
              <p:cNvSpPr>
                <a:spLocks noChangeArrowheads="1"/>
              </p:cNvSpPr>
              <p:nvPr/>
            </p:nvSpPr>
            <p:spPr bwMode="auto">
              <a:xfrm>
                <a:off x="3418" y="2353"/>
                <a:ext cx="47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FF0000"/>
                    </a:solidFill>
                    <a:latin typeface="AmerType Md BT" pitchFamily="18" charset="0"/>
                  </a:rPr>
                  <a:t>Praise Band</a:t>
                </a:r>
                <a:endParaRPr lang="en-US">
                  <a:latin typeface="AmerType Md BT" pitchFamily="18" charset="0"/>
                </a:endParaRPr>
              </a:p>
            </p:txBody>
          </p:sp>
          <p:sp>
            <p:nvSpPr>
              <p:cNvPr id="124123" name="Rectangle 182"/>
              <p:cNvSpPr>
                <a:spLocks noChangeArrowheads="1"/>
              </p:cNvSpPr>
              <p:nvPr/>
            </p:nvSpPr>
            <p:spPr bwMode="auto">
              <a:xfrm>
                <a:off x="3420" y="2451"/>
                <a:ext cx="35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C0C0C0"/>
                    </a:solidFill>
                    <a:latin typeface="AmerType Md BT" pitchFamily="18" charset="0"/>
                  </a:rPr>
                  <a:t>Dave Sky</a:t>
                </a:r>
                <a:endParaRPr lang="en-US">
                  <a:latin typeface="AmerType Md BT" pitchFamily="18" charset="0"/>
                </a:endParaRPr>
              </a:p>
            </p:txBody>
          </p:sp>
          <p:sp>
            <p:nvSpPr>
              <p:cNvPr id="124124" name="Rectangle 183"/>
              <p:cNvSpPr>
                <a:spLocks noChangeArrowheads="1"/>
              </p:cNvSpPr>
              <p:nvPr/>
            </p:nvSpPr>
            <p:spPr bwMode="auto">
              <a:xfrm>
                <a:off x="3418" y="2448"/>
                <a:ext cx="35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FF0000"/>
                    </a:solidFill>
                    <a:latin typeface="AmerType Md BT" pitchFamily="18" charset="0"/>
                  </a:rPr>
                  <a:t>Dave Sky</a:t>
                </a:r>
                <a:endParaRPr lang="en-US">
                  <a:latin typeface="AmerType Md BT" pitchFamily="18" charset="0"/>
                </a:endParaRPr>
              </a:p>
            </p:txBody>
          </p:sp>
          <p:sp>
            <p:nvSpPr>
              <p:cNvPr id="124125" name="Rectangle 184"/>
              <p:cNvSpPr>
                <a:spLocks noChangeArrowheads="1"/>
              </p:cNvSpPr>
              <p:nvPr/>
            </p:nvSpPr>
            <p:spPr bwMode="auto">
              <a:xfrm>
                <a:off x="3420" y="2546"/>
                <a:ext cx="72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C0C0C0"/>
                    </a:solidFill>
                    <a:latin typeface="AmerType Md BT" pitchFamily="18" charset="0"/>
                  </a:rPr>
                  <a:t>Show Participants</a:t>
                </a:r>
                <a:endParaRPr lang="en-US">
                  <a:latin typeface="AmerType Md BT" pitchFamily="18" charset="0"/>
                </a:endParaRPr>
              </a:p>
            </p:txBody>
          </p:sp>
          <p:sp>
            <p:nvSpPr>
              <p:cNvPr id="124126" name="Rectangle 185"/>
              <p:cNvSpPr>
                <a:spLocks noChangeArrowheads="1"/>
              </p:cNvSpPr>
              <p:nvPr/>
            </p:nvSpPr>
            <p:spPr bwMode="auto">
              <a:xfrm>
                <a:off x="3418" y="2544"/>
                <a:ext cx="72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FF0000"/>
                    </a:solidFill>
                    <a:latin typeface="AmerType Md BT" pitchFamily="18" charset="0"/>
                  </a:rPr>
                  <a:t>Show Participants</a:t>
                </a:r>
                <a:endParaRPr lang="en-US">
                  <a:latin typeface="AmerType Md BT" pitchFamily="18" charset="0"/>
                </a:endParaRPr>
              </a:p>
            </p:txBody>
          </p:sp>
          <p:sp>
            <p:nvSpPr>
              <p:cNvPr id="124127" name="Rectangle 186"/>
              <p:cNvSpPr>
                <a:spLocks noChangeArrowheads="1"/>
              </p:cNvSpPr>
              <p:nvPr/>
            </p:nvSpPr>
            <p:spPr bwMode="auto">
              <a:xfrm>
                <a:off x="240" y="2640"/>
                <a:ext cx="700"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128" name="Rectangle 187"/>
              <p:cNvSpPr>
                <a:spLocks noChangeArrowheads="1"/>
              </p:cNvSpPr>
              <p:nvPr/>
            </p:nvSpPr>
            <p:spPr bwMode="auto">
              <a:xfrm>
                <a:off x="302" y="2678"/>
                <a:ext cx="33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10:30a</a:t>
                </a:r>
                <a:endParaRPr lang="en-US">
                  <a:latin typeface="AmerType Md BT" pitchFamily="18" charset="0"/>
                </a:endParaRPr>
              </a:p>
            </p:txBody>
          </p:sp>
          <p:sp>
            <p:nvSpPr>
              <p:cNvPr id="124129" name="Rectangle 188"/>
              <p:cNvSpPr>
                <a:spLocks noChangeArrowheads="1"/>
              </p:cNvSpPr>
              <p:nvPr/>
            </p:nvSpPr>
            <p:spPr bwMode="auto">
              <a:xfrm>
                <a:off x="298" y="2672"/>
                <a:ext cx="33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10:30a</a:t>
                </a:r>
                <a:endParaRPr lang="en-US">
                  <a:latin typeface="AmerType Md BT" pitchFamily="18" charset="0"/>
                </a:endParaRPr>
              </a:p>
            </p:txBody>
          </p:sp>
          <p:sp>
            <p:nvSpPr>
              <p:cNvPr id="124130" name="Rectangle 189"/>
              <p:cNvSpPr>
                <a:spLocks noChangeArrowheads="1"/>
              </p:cNvSpPr>
              <p:nvPr/>
            </p:nvSpPr>
            <p:spPr bwMode="auto">
              <a:xfrm>
                <a:off x="574" y="2678"/>
                <a:ext cx="3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a:t>
                </a:r>
                <a:endParaRPr lang="en-US">
                  <a:latin typeface="AmerType Md BT" pitchFamily="18" charset="0"/>
                </a:endParaRPr>
              </a:p>
            </p:txBody>
          </p:sp>
          <p:sp>
            <p:nvSpPr>
              <p:cNvPr id="124131" name="Rectangle 190"/>
              <p:cNvSpPr>
                <a:spLocks noChangeArrowheads="1"/>
              </p:cNvSpPr>
              <p:nvPr/>
            </p:nvSpPr>
            <p:spPr bwMode="auto">
              <a:xfrm>
                <a:off x="570" y="2672"/>
                <a:ext cx="3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a:t>
                </a:r>
                <a:endParaRPr lang="en-US">
                  <a:latin typeface="AmerType Md BT" pitchFamily="18" charset="0"/>
                </a:endParaRPr>
              </a:p>
            </p:txBody>
          </p:sp>
          <p:sp>
            <p:nvSpPr>
              <p:cNvPr id="124132" name="Rectangle 191"/>
              <p:cNvSpPr>
                <a:spLocks noChangeArrowheads="1"/>
              </p:cNvSpPr>
              <p:nvPr/>
            </p:nvSpPr>
            <p:spPr bwMode="auto">
              <a:xfrm>
                <a:off x="606" y="2678"/>
                <a:ext cx="336"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12:00p</a:t>
                </a:r>
                <a:endParaRPr lang="en-US">
                  <a:latin typeface="AmerType Md BT" pitchFamily="18" charset="0"/>
                </a:endParaRPr>
              </a:p>
            </p:txBody>
          </p:sp>
          <p:sp>
            <p:nvSpPr>
              <p:cNvPr id="124133" name="Rectangle 192"/>
              <p:cNvSpPr>
                <a:spLocks noChangeArrowheads="1"/>
              </p:cNvSpPr>
              <p:nvPr/>
            </p:nvSpPr>
            <p:spPr bwMode="auto">
              <a:xfrm>
                <a:off x="602" y="2672"/>
                <a:ext cx="336"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12:00p</a:t>
                </a:r>
                <a:endParaRPr lang="en-US">
                  <a:latin typeface="AmerType Md BT" pitchFamily="18" charset="0"/>
                </a:endParaRPr>
              </a:p>
            </p:txBody>
          </p:sp>
          <p:sp>
            <p:nvSpPr>
              <p:cNvPr id="124134" name="Rectangle 193"/>
              <p:cNvSpPr>
                <a:spLocks noChangeArrowheads="1"/>
              </p:cNvSpPr>
              <p:nvPr/>
            </p:nvSpPr>
            <p:spPr bwMode="auto">
              <a:xfrm>
                <a:off x="1008" y="2640"/>
                <a:ext cx="121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135" name="Rectangle 194"/>
              <p:cNvSpPr>
                <a:spLocks noChangeArrowheads="1"/>
              </p:cNvSpPr>
              <p:nvPr/>
            </p:nvSpPr>
            <p:spPr bwMode="auto">
              <a:xfrm>
                <a:off x="1070" y="2678"/>
                <a:ext cx="125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Group #1: Get Acquainted</a:t>
                </a:r>
                <a:endParaRPr lang="en-US">
                  <a:latin typeface="AmerType Md BT" pitchFamily="18" charset="0"/>
                </a:endParaRPr>
              </a:p>
            </p:txBody>
          </p:sp>
          <p:sp>
            <p:nvSpPr>
              <p:cNvPr id="124136" name="Rectangle 195"/>
              <p:cNvSpPr>
                <a:spLocks noChangeArrowheads="1"/>
              </p:cNvSpPr>
              <p:nvPr/>
            </p:nvSpPr>
            <p:spPr bwMode="auto">
              <a:xfrm>
                <a:off x="1066" y="2672"/>
                <a:ext cx="125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Group #1: Get Acquainted</a:t>
                </a:r>
                <a:endParaRPr lang="en-US">
                  <a:latin typeface="AmerType Md BT" pitchFamily="18" charset="0"/>
                </a:endParaRPr>
              </a:p>
            </p:txBody>
          </p:sp>
          <p:sp>
            <p:nvSpPr>
              <p:cNvPr id="124137" name="Rectangle 196"/>
              <p:cNvSpPr>
                <a:spLocks noChangeArrowheads="1"/>
              </p:cNvSpPr>
              <p:nvPr/>
            </p:nvSpPr>
            <p:spPr bwMode="auto">
              <a:xfrm>
                <a:off x="2448" y="2640"/>
                <a:ext cx="81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138" name="Rectangle 197"/>
              <p:cNvSpPr>
                <a:spLocks noChangeArrowheads="1"/>
              </p:cNvSpPr>
              <p:nvPr/>
            </p:nvSpPr>
            <p:spPr bwMode="auto">
              <a:xfrm>
                <a:off x="2510" y="2678"/>
                <a:ext cx="78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Group Locations</a:t>
                </a:r>
                <a:endParaRPr lang="en-US">
                  <a:latin typeface="AmerType Md BT" pitchFamily="18" charset="0"/>
                </a:endParaRPr>
              </a:p>
            </p:txBody>
          </p:sp>
          <p:sp>
            <p:nvSpPr>
              <p:cNvPr id="124139" name="Rectangle 198"/>
              <p:cNvSpPr>
                <a:spLocks noChangeArrowheads="1"/>
              </p:cNvSpPr>
              <p:nvPr/>
            </p:nvSpPr>
            <p:spPr bwMode="auto">
              <a:xfrm>
                <a:off x="2506" y="2672"/>
                <a:ext cx="65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FF0000"/>
                    </a:solidFill>
                    <a:latin typeface="AmerType Md BT" pitchFamily="18" charset="0"/>
                  </a:rPr>
                  <a:t>Group Locations</a:t>
                </a:r>
                <a:endParaRPr lang="en-US" sz="2000">
                  <a:latin typeface="AmerType Md BT" pitchFamily="18" charset="0"/>
                </a:endParaRPr>
              </a:p>
            </p:txBody>
          </p:sp>
          <p:sp>
            <p:nvSpPr>
              <p:cNvPr id="124140" name="Rectangle 199"/>
              <p:cNvSpPr>
                <a:spLocks noChangeArrowheads="1"/>
              </p:cNvSpPr>
              <p:nvPr/>
            </p:nvSpPr>
            <p:spPr bwMode="auto">
              <a:xfrm>
                <a:off x="3312" y="2640"/>
                <a:ext cx="74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141" name="Rectangle 200"/>
              <p:cNvSpPr>
                <a:spLocks noChangeArrowheads="1"/>
              </p:cNvSpPr>
              <p:nvPr/>
            </p:nvSpPr>
            <p:spPr bwMode="auto">
              <a:xfrm>
                <a:off x="3374" y="2678"/>
                <a:ext cx="69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Group Leaders</a:t>
                </a:r>
                <a:endParaRPr lang="en-US">
                  <a:latin typeface="AmerType Md BT" pitchFamily="18" charset="0"/>
                </a:endParaRPr>
              </a:p>
            </p:txBody>
          </p:sp>
          <p:sp>
            <p:nvSpPr>
              <p:cNvPr id="124142" name="Rectangle 201"/>
              <p:cNvSpPr>
                <a:spLocks noChangeArrowheads="1"/>
              </p:cNvSpPr>
              <p:nvPr/>
            </p:nvSpPr>
            <p:spPr bwMode="auto">
              <a:xfrm>
                <a:off x="3370" y="2672"/>
                <a:ext cx="69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Group Leaders</a:t>
                </a:r>
                <a:endParaRPr lang="en-US">
                  <a:latin typeface="AmerType Md BT" pitchFamily="18" charset="0"/>
                </a:endParaRPr>
              </a:p>
            </p:txBody>
          </p:sp>
          <p:sp>
            <p:nvSpPr>
              <p:cNvPr id="124143" name="Rectangle 202"/>
              <p:cNvSpPr>
                <a:spLocks noChangeArrowheads="1"/>
              </p:cNvSpPr>
              <p:nvPr/>
            </p:nvSpPr>
            <p:spPr bwMode="auto">
              <a:xfrm>
                <a:off x="240" y="2784"/>
                <a:ext cx="70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144" name="Rectangle 203"/>
              <p:cNvSpPr>
                <a:spLocks noChangeArrowheads="1"/>
              </p:cNvSpPr>
              <p:nvPr/>
            </p:nvSpPr>
            <p:spPr bwMode="auto">
              <a:xfrm>
                <a:off x="302" y="2821"/>
                <a:ext cx="336"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12:00p</a:t>
                </a:r>
                <a:endParaRPr lang="en-US">
                  <a:latin typeface="AmerType Md BT" pitchFamily="18" charset="0"/>
                </a:endParaRPr>
              </a:p>
            </p:txBody>
          </p:sp>
          <p:sp>
            <p:nvSpPr>
              <p:cNvPr id="124145" name="Rectangle 204"/>
              <p:cNvSpPr>
                <a:spLocks noChangeArrowheads="1"/>
              </p:cNvSpPr>
              <p:nvPr/>
            </p:nvSpPr>
            <p:spPr bwMode="auto">
              <a:xfrm>
                <a:off x="298" y="2816"/>
                <a:ext cx="336"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12:00p</a:t>
                </a:r>
                <a:endParaRPr lang="en-US">
                  <a:latin typeface="AmerType Md BT" pitchFamily="18" charset="0"/>
                </a:endParaRPr>
              </a:p>
            </p:txBody>
          </p:sp>
          <p:sp>
            <p:nvSpPr>
              <p:cNvPr id="124146" name="Rectangle 205"/>
              <p:cNvSpPr>
                <a:spLocks noChangeArrowheads="1"/>
              </p:cNvSpPr>
              <p:nvPr/>
            </p:nvSpPr>
            <p:spPr bwMode="auto">
              <a:xfrm>
                <a:off x="580" y="2821"/>
                <a:ext cx="3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a:t>
                </a:r>
                <a:endParaRPr lang="en-US">
                  <a:latin typeface="AmerType Md BT" pitchFamily="18" charset="0"/>
                </a:endParaRPr>
              </a:p>
            </p:txBody>
          </p:sp>
          <p:sp>
            <p:nvSpPr>
              <p:cNvPr id="124147" name="Rectangle 206"/>
              <p:cNvSpPr>
                <a:spLocks noChangeArrowheads="1"/>
              </p:cNvSpPr>
              <p:nvPr/>
            </p:nvSpPr>
            <p:spPr bwMode="auto">
              <a:xfrm>
                <a:off x="576" y="2816"/>
                <a:ext cx="3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a:t>
                </a:r>
                <a:endParaRPr lang="en-US">
                  <a:latin typeface="AmerType Md BT" pitchFamily="18" charset="0"/>
                </a:endParaRPr>
              </a:p>
            </p:txBody>
          </p:sp>
          <p:sp>
            <p:nvSpPr>
              <p:cNvPr id="124148" name="Rectangle 207"/>
              <p:cNvSpPr>
                <a:spLocks noChangeArrowheads="1"/>
              </p:cNvSpPr>
              <p:nvPr/>
            </p:nvSpPr>
            <p:spPr bwMode="auto">
              <a:xfrm>
                <a:off x="612" y="2821"/>
                <a:ext cx="336"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12:45p</a:t>
                </a:r>
                <a:endParaRPr lang="en-US">
                  <a:latin typeface="AmerType Md BT" pitchFamily="18" charset="0"/>
                </a:endParaRPr>
              </a:p>
            </p:txBody>
          </p:sp>
          <p:sp>
            <p:nvSpPr>
              <p:cNvPr id="124149" name="Rectangle 208"/>
              <p:cNvSpPr>
                <a:spLocks noChangeArrowheads="1"/>
              </p:cNvSpPr>
              <p:nvPr/>
            </p:nvSpPr>
            <p:spPr bwMode="auto">
              <a:xfrm>
                <a:off x="608" y="2816"/>
                <a:ext cx="336"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12:45p</a:t>
                </a:r>
                <a:endParaRPr lang="en-US">
                  <a:latin typeface="AmerType Md BT" pitchFamily="18" charset="0"/>
                </a:endParaRPr>
              </a:p>
            </p:txBody>
          </p:sp>
          <p:sp>
            <p:nvSpPr>
              <p:cNvPr id="124150" name="Rectangle 209"/>
              <p:cNvSpPr>
                <a:spLocks noChangeArrowheads="1"/>
              </p:cNvSpPr>
              <p:nvPr/>
            </p:nvSpPr>
            <p:spPr bwMode="auto">
              <a:xfrm>
                <a:off x="1008" y="2784"/>
                <a:ext cx="62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151" name="Rectangle 210"/>
              <p:cNvSpPr>
                <a:spLocks noChangeArrowheads="1"/>
              </p:cNvSpPr>
              <p:nvPr/>
            </p:nvSpPr>
            <p:spPr bwMode="auto">
              <a:xfrm>
                <a:off x="1070" y="2821"/>
                <a:ext cx="57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Pizza Lunch</a:t>
                </a:r>
                <a:endParaRPr lang="en-US">
                  <a:latin typeface="AmerType Md BT" pitchFamily="18" charset="0"/>
                </a:endParaRPr>
              </a:p>
            </p:txBody>
          </p:sp>
          <p:sp>
            <p:nvSpPr>
              <p:cNvPr id="124152" name="Rectangle 211"/>
              <p:cNvSpPr>
                <a:spLocks noChangeArrowheads="1"/>
              </p:cNvSpPr>
              <p:nvPr/>
            </p:nvSpPr>
            <p:spPr bwMode="auto">
              <a:xfrm>
                <a:off x="1066" y="2816"/>
                <a:ext cx="57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Pizza Lunch</a:t>
                </a:r>
                <a:endParaRPr lang="en-US">
                  <a:latin typeface="AmerType Md BT" pitchFamily="18" charset="0"/>
                </a:endParaRPr>
              </a:p>
            </p:txBody>
          </p:sp>
          <p:sp>
            <p:nvSpPr>
              <p:cNvPr id="124153" name="Rectangle 212"/>
              <p:cNvSpPr>
                <a:spLocks noChangeArrowheads="1"/>
              </p:cNvSpPr>
              <p:nvPr/>
            </p:nvSpPr>
            <p:spPr bwMode="auto">
              <a:xfrm>
                <a:off x="2448" y="2784"/>
                <a:ext cx="81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154" name="Rectangle 213"/>
              <p:cNvSpPr>
                <a:spLocks noChangeArrowheads="1"/>
              </p:cNvSpPr>
              <p:nvPr/>
            </p:nvSpPr>
            <p:spPr bwMode="auto">
              <a:xfrm>
                <a:off x="2510" y="2821"/>
                <a:ext cx="78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Group Locations</a:t>
                </a:r>
                <a:endParaRPr lang="en-US">
                  <a:latin typeface="AmerType Md BT" pitchFamily="18" charset="0"/>
                </a:endParaRPr>
              </a:p>
            </p:txBody>
          </p:sp>
          <p:sp>
            <p:nvSpPr>
              <p:cNvPr id="124155" name="Rectangle 214"/>
              <p:cNvSpPr>
                <a:spLocks noChangeArrowheads="1"/>
              </p:cNvSpPr>
              <p:nvPr/>
            </p:nvSpPr>
            <p:spPr bwMode="auto">
              <a:xfrm>
                <a:off x="2506" y="2816"/>
                <a:ext cx="65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FF0000"/>
                    </a:solidFill>
                    <a:latin typeface="AmerType Md BT" pitchFamily="18" charset="0"/>
                  </a:rPr>
                  <a:t>Group Locations</a:t>
                </a:r>
                <a:endParaRPr lang="en-US" sz="2000">
                  <a:latin typeface="AmerType Md BT" pitchFamily="18" charset="0"/>
                </a:endParaRPr>
              </a:p>
            </p:txBody>
          </p:sp>
          <p:sp>
            <p:nvSpPr>
              <p:cNvPr id="124156" name="Rectangle 215"/>
              <p:cNvSpPr>
                <a:spLocks noChangeArrowheads="1"/>
              </p:cNvSpPr>
              <p:nvPr/>
            </p:nvSpPr>
            <p:spPr bwMode="auto">
              <a:xfrm>
                <a:off x="3312" y="2784"/>
                <a:ext cx="74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157" name="Rectangle 216"/>
              <p:cNvSpPr>
                <a:spLocks noChangeArrowheads="1"/>
              </p:cNvSpPr>
              <p:nvPr/>
            </p:nvSpPr>
            <p:spPr bwMode="auto">
              <a:xfrm>
                <a:off x="3374" y="2821"/>
                <a:ext cx="69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Group Leaders</a:t>
                </a:r>
                <a:endParaRPr lang="en-US">
                  <a:latin typeface="AmerType Md BT" pitchFamily="18" charset="0"/>
                </a:endParaRPr>
              </a:p>
            </p:txBody>
          </p:sp>
          <p:sp>
            <p:nvSpPr>
              <p:cNvPr id="124158" name="Rectangle 217"/>
              <p:cNvSpPr>
                <a:spLocks noChangeArrowheads="1"/>
              </p:cNvSpPr>
              <p:nvPr/>
            </p:nvSpPr>
            <p:spPr bwMode="auto">
              <a:xfrm>
                <a:off x="3370" y="2816"/>
                <a:ext cx="69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Group Leaders</a:t>
                </a:r>
                <a:endParaRPr lang="en-US">
                  <a:latin typeface="AmerType Md BT" pitchFamily="18" charset="0"/>
                </a:endParaRPr>
              </a:p>
            </p:txBody>
          </p:sp>
          <p:sp>
            <p:nvSpPr>
              <p:cNvPr id="124159" name="Rectangle 218"/>
              <p:cNvSpPr>
                <a:spLocks noChangeArrowheads="1"/>
              </p:cNvSpPr>
              <p:nvPr/>
            </p:nvSpPr>
            <p:spPr bwMode="auto">
              <a:xfrm>
                <a:off x="3312" y="3360"/>
                <a:ext cx="74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160" name="Rectangle 219"/>
              <p:cNvSpPr>
                <a:spLocks noChangeArrowheads="1"/>
              </p:cNvSpPr>
              <p:nvPr/>
            </p:nvSpPr>
            <p:spPr bwMode="auto">
              <a:xfrm>
                <a:off x="3374" y="3397"/>
                <a:ext cx="69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Group Leaders</a:t>
                </a:r>
                <a:endParaRPr lang="en-US">
                  <a:latin typeface="AmerType Md BT" pitchFamily="18" charset="0"/>
                </a:endParaRPr>
              </a:p>
            </p:txBody>
          </p:sp>
          <p:sp>
            <p:nvSpPr>
              <p:cNvPr id="124161" name="Rectangle 220"/>
              <p:cNvSpPr>
                <a:spLocks noChangeArrowheads="1"/>
              </p:cNvSpPr>
              <p:nvPr/>
            </p:nvSpPr>
            <p:spPr bwMode="auto">
              <a:xfrm>
                <a:off x="3370" y="3392"/>
                <a:ext cx="69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Group Leaders</a:t>
                </a:r>
                <a:endParaRPr lang="en-US">
                  <a:latin typeface="AmerType Md BT" pitchFamily="18" charset="0"/>
                </a:endParaRPr>
              </a:p>
            </p:txBody>
          </p:sp>
          <p:sp>
            <p:nvSpPr>
              <p:cNvPr id="124162" name="Rectangle 221"/>
              <p:cNvSpPr>
                <a:spLocks noChangeArrowheads="1"/>
              </p:cNvSpPr>
              <p:nvPr/>
            </p:nvSpPr>
            <p:spPr bwMode="auto">
              <a:xfrm>
                <a:off x="2448" y="3792"/>
                <a:ext cx="53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163" name="Rectangle 222"/>
              <p:cNvSpPr>
                <a:spLocks noChangeArrowheads="1"/>
              </p:cNvSpPr>
              <p:nvPr/>
            </p:nvSpPr>
            <p:spPr bwMode="auto">
              <a:xfrm>
                <a:off x="2510" y="3829"/>
                <a:ext cx="45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AFU Tent</a:t>
                </a:r>
                <a:endParaRPr lang="en-US">
                  <a:latin typeface="AmerType Md BT" pitchFamily="18" charset="0"/>
                </a:endParaRPr>
              </a:p>
            </p:txBody>
          </p:sp>
          <p:sp>
            <p:nvSpPr>
              <p:cNvPr id="124164" name="Rectangle 223"/>
              <p:cNvSpPr>
                <a:spLocks noChangeArrowheads="1"/>
              </p:cNvSpPr>
              <p:nvPr/>
            </p:nvSpPr>
            <p:spPr bwMode="auto">
              <a:xfrm>
                <a:off x="2506" y="3824"/>
                <a:ext cx="45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AFU Tent</a:t>
                </a:r>
                <a:endParaRPr lang="en-US">
                  <a:latin typeface="AmerType Md BT" pitchFamily="18" charset="0"/>
                </a:endParaRPr>
              </a:p>
            </p:txBody>
          </p:sp>
          <p:sp>
            <p:nvSpPr>
              <p:cNvPr id="124165" name="Rectangle 224"/>
              <p:cNvSpPr>
                <a:spLocks noChangeArrowheads="1"/>
              </p:cNvSpPr>
              <p:nvPr/>
            </p:nvSpPr>
            <p:spPr bwMode="auto">
              <a:xfrm>
                <a:off x="240" y="2976"/>
                <a:ext cx="65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166" name="Rectangle 225"/>
              <p:cNvSpPr>
                <a:spLocks noChangeArrowheads="1"/>
              </p:cNvSpPr>
              <p:nvPr/>
            </p:nvSpPr>
            <p:spPr bwMode="auto">
              <a:xfrm>
                <a:off x="302" y="3012"/>
                <a:ext cx="336"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12:45p</a:t>
                </a:r>
                <a:endParaRPr lang="en-US">
                  <a:latin typeface="AmerType Md BT" pitchFamily="18" charset="0"/>
                </a:endParaRPr>
              </a:p>
            </p:txBody>
          </p:sp>
          <p:sp>
            <p:nvSpPr>
              <p:cNvPr id="124167" name="Rectangle 226"/>
              <p:cNvSpPr>
                <a:spLocks noChangeArrowheads="1"/>
              </p:cNvSpPr>
              <p:nvPr/>
            </p:nvSpPr>
            <p:spPr bwMode="auto">
              <a:xfrm>
                <a:off x="298" y="3008"/>
                <a:ext cx="336"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12:45p</a:t>
                </a:r>
                <a:endParaRPr lang="en-US">
                  <a:latin typeface="AmerType Md BT" pitchFamily="18" charset="0"/>
                </a:endParaRPr>
              </a:p>
            </p:txBody>
          </p:sp>
          <p:sp>
            <p:nvSpPr>
              <p:cNvPr id="124168" name="Rectangle 227"/>
              <p:cNvSpPr>
                <a:spLocks noChangeArrowheads="1"/>
              </p:cNvSpPr>
              <p:nvPr/>
            </p:nvSpPr>
            <p:spPr bwMode="auto">
              <a:xfrm>
                <a:off x="580" y="3012"/>
                <a:ext cx="3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a:t>
                </a:r>
                <a:endParaRPr lang="en-US">
                  <a:latin typeface="AmerType Md BT" pitchFamily="18" charset="0"/>
                </a:endParaRPr>
              </a:p>
            </p:txBody>
          </p:sp>
          <p:sp>
            <p:nvSpPr>
              <p:cNvPr id="124169" name="Rectangle 228"/>
              <p:cNvSpPr>
                <a:spLocks noChangeArrowheads="1"/>
              </p:cNvSpPr>
              <p:nvPr/>
            </p:nvSpPr>
            <p:spPr bwMode="auto">
              <a:xfrm>
                <a:off x="576" y="3008"/>
                <a:ext cx="3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a:t>
                </a:r>
                <a:endParaRPr lang="en-US">
                  <a:latin typeface="AmerType Md BT" pitchFamily="18" charset="0"/>
                </a:endParaRPr>
              </a:p>
            </p:txBody>
          </p:sp>
          <p:sp>
            <p:nvSpPr>
              <p:cNvPr id="124170" name="Rectangle 229"/>
              <p:cNvSpPr>
                <a:spLocks noChangeArrowheads="1"/>
              </p:cNvSpPr>
              <p:nvPr/>
            </p:nvSpPr>
            <p:spPr bwMode="auto">
              <a:xfrm>
                <a:off x="612" y="3012"/>
                <a:ext cx="27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4:00p</a:t>
                </a:r>
                <a:endParaRPr lang="en-US">
                  <a:latin typeface="AmerType Md BT" pitchFamily="18" charset="0"/>
                </a:endParaRPr>
              </a:p>
            </p:txBody>
          </p:sp>
          <p:sp>
            <p:nvSpPr>
              <p:cNvPr id="124171" name="Rectangle 230"/>
              <p:cNvSpPr>
                <a:spLocks noChangeArrowheads="1"/>
              </p:cNvSpPr>
              <p:nvPr/>
            </p:nvSpPr>
            <p:spPr bwMode="auto">
              <a:xfrm>
                <a:off x="608" y="3008"/>
                <a:ext cx="27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4:00p</a:t>
                </a:r>
                <a:endParaRPr lang="en-US">
                  <a:latin typeface="AmerType Md BT" pitchFamily="18" charset="0"/>
                </a:endParaRPr>
              </a:p>
            </p:txBody>
          </p:sp>
          <p:sp>
            <p:nvSpPr>
              <p:cNvPr id="124172" name="Rectangle 231"/>
              <p:cNvSpPr>
                <a:spLocks noChangeArrowheads="1"/>
              </p:cNvSpPr>
              <p:nvPr/>
            </p:nvSpPr>
            <p:spPr bwMode="auto">
              <a:xfrm>
                <a:off x="1008" y="2976"/>
                <a:ext cx="127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173" name="Rectangle 232"/>
              <p:cNvSpPr>
                <a:spLocks noChangeArrowheads="1"/>
              </p:cNvSpPr>
              <p:nvPr/>
            </p:nvSpPr>
            <p:spPr bwMode="auto">
              <a:xfrm>
                <a:off x="1070" y="3012"/>
                <a:ext cx="131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Group #2: Group Challenge</a:t>
                </a:r>
                <a:endParaRPr lang="en-US">
                  <a:latin typeface="AmerType Md BT" pitchFamily="18" charset="0"/>
                </a:endParaRPr>
              </a:p>
            </p:txBody>
          </p:sp>
          <p:sp>
            <p:nvSpPr>
              <p:cNvPr id="124174" name="Rectangle 233"/>
              <p:cNvSpPr>
                <a:spLocks noChangeArrowheads="1"/>
              </p:cNvSpPr>
              <p:nvPr/>
            </p:nvSpPr>
            <p:spPr bwMode="auto">
              <a:xfrm>
                <a:off x="1066" y="3008"/>
                <a:ext cx="131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Group #2: Group Challenge</a:t>
                </a:r>
                <a:endParaRPr lang="en-US">
                  <a:latin typeface="AmerType Md BT" pitchFamily="18" charset="0"/>
                </a:endParaRPr>
              </a:p>
            </p:txBody>
          </p:sp>
          <p:sp>
            <p:nvSpPr>
              <p:cNvPr id="124175" name="Rectangle 234"/>
              <p:cNvSpPr>
                <a:spLocks noChangeArrowheads="1"/>
              </p:cNvSpPr>
              <p:nvPr/>
            </p:nvSpPr>
            <p:spPr bwMode="auto">
              <a:xfrm>
                <a:off x="2448" y="2976"/>
                <a:ext cx="94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176" name="Rectangle 235"/>
              <p:cNvSpPr>
                <a:spLocks noChangeArrowheads="1"/>
              </p:cNvSpPr>
              <p:nvPr/>
            </p:nvSpPr>
            <p:spPr bwMode="auto">
              <a:xfrm>
                <a:off x="2510" y="3012"/>
                <a:ext cx="933"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Seminary Dr. Fields</a:t>
                </a:r>
                <a:endParaRPr lang="en-US">
                  <a:latin typeface="AmerType Md BT" pitchFamily="18" charset="0"/>
                </a:endParaRPr>
              </a:p>
            </p:txBody>
          </p:sp>
          <p:sp>
            <p:nvSpPr>
              <p:cNvPr id="124177" name="Rectangle 236"/>
              <p:cNvSpPr>
                <a:spLocks noChangeArrowheads="1"/>
              </p:cNvSpPr>
              <p:nvPr/>
            </p:nvSpPr>
            <p:spPr bwMode="auto">
              <a:xfrm>
                <a:off x="2506" y="3008"/>
                <a:ext cx="933"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Seminary Dr. Fields</a:t>
                </a:r>
                <a:endParaRPr lang="en-US">
                  <a:latin typeface="AmerType Md BT" pitchFamily="18" charset="0"/>
                </a:endParaRPr>
              </a:p>
            </p:txBody>
          </p:sp>
          <p:sp>
            <p:nvSpPr>
              <p:cNvPr id="124178" name="Rectangle 237"/>
              <p:cNvSpPr>
                <a:spLocks noChangeArrowheads="1"/>
              </p:cNvSpPr>
              <p:nvPr/>
            </p:nvSpPr>
            <p:spPr bwMode="auto">
              <a:xfrm>
                <a:off x="3312" y="2976"/>
                <a:ext cx="74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179" name="Rectangle 238"/>
              <p:cNvSpPr>
                <a:spLocks noChangeArrowheads="1"/>
              </p:cNvSpPr>
              <p:nvPr/>
            </p:nvSpPr>
            <p:spPr bwMode="auto">
              <a:xfrm>
                <a:off x="3374" y="3012"/>
                <a:ext cx="69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Group Leaders</a:t>
                </a:r>
                <a:endParaRPr lang="en-US">
                  <a:latin typeface="AmerType Md BT" pitchFamily="18" charset="0"/>
                </a:endParaRPr>
              </a:p>
            </p:txBody>
          </p:sp>
          <p:sp>
            <p:nvSpPr>
              <p:cNvPr id="124180" name="Rectangle 239"/>
              <p:cNvSpPr>
                <a:spLocks noChangeArrowheads="1"/>
              </p:cNvSpPr>
              <p:nvPr/>
            </p:nvSpPr>
            <p:spPr bwMode="auto">
              <a:xfrm>
                <a:off x="3370" y="3008"/>
                <a:ext cx="69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Group Leaders</a:t>
                </a:r>
                <a:endParaRPr lang="en-US">
                  <a:latin typeface="AmerType Md BT" pitchFamily="18" charset="0"/>
                </a:endParaRPr>
              </a:p>
            </p:txBody>
          </p:sp>
          <p:sp>
            <p:nvSpPr>
              <p:cNvPr id="124181" name="Rectangle 240"/>
              <p:cNvSpPr>
                <a:spLocks noChangeArrowheads="1"/>
              </p:cNvSpPr>
              <p:nvPr/>
            </p:nvSpPr>
            <p:spPr bwMode="auto">
              <a:xfrm>
                <a:off x="240" y="3168"/>
                <a:ext cx="60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182" name="Rectangle 241"/>
              <p:cNvSpPr>
                <a:spLocks noChangeArrowheads="1"/>
              </p:cNvSpPr>
              <p:nvPr/>
            </p:nvSpPr>
            <p:spPr bwMode="auto">
              <a:xfrm>
                <a:off x="302" y="3204"/>
                <a:ext cx="27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4:00p</a:t>
                </a:r>
                <a:endParaRPr lang="en-US">
                  <a:latin typeface="AmerType Md BT" pitchFamily="18" charset="0"/>
                </a:endParaRPr>
              </a:p>
            </p:txBody>
          </p:sp>
          <p:sp>
            <p:nvSpPr>
              <p:cNvPr id="124183" name="Rectangle 242"/>
              <p:cNvSpPr>
                <a:spLocks noChangeArrowheads="1"/>
              </p:cNvSpPr>
              <p:nvPr/>
            </p:nvSpPr>
            <p:spPr bwMode="auto">
              <a:xfrm>
                <a:off x="298" y="3201"/>
                <a:ext cx="27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4:00p</a:t>
                </a:r>
                <a:endParaRPr lang="en-US">
                  <a:latin typeface="AmerType Md BT" pitchFamily="18" charset="0"/>
                </a:endParaRPr>
              </a:p>
            </p:txBody>
          </p:sp>
          <p:sp>
            <p:nvSpPr>
              <p:cNvPr id="124184" name="Rectangle 243"/>
              <p:cNvSpPr>
                <a:spLocks noChangeArrowheads="1"/>
              </p:cNvSpPr>
              <p:nvPr/>
            </p:nvSpPr>
            <p:spPr bwMode="auto">
              <a:xfrm>
                <a:off x="532" y="3204"/>
                <a:ext cx="3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a:t>
                </a:r>
                <a:endParaRPr lang="en-US">
                  <a:latin typeface="AmerType Md BT" pitchFamily="18" charset="0"/>
                </a:endParaRPr>
              </a:p>
            </p:txBody>
          </p:sp>
          <p:sp>
            <p:nvSpPr>
              <p:cNvPr id="124185" name="Rectangle 244"/>
              <p:cNvSpPr>
                <a:spLocks noChangeArrowheads="1"/>
              </p:cNvSpPr>
              <p:nvPr/>
            </p:nvSpPr>
            <p:spPr bwMode="auto">
              <a:xfrm>
                <a:off x="528" y="3201"/>
                <a:ext cx="3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a:t>
                </a:r>
                <a:endParaRPr lang="en-US">
                  <a:latin typeface="AmerType Md BT" pitchFamily="18" charset="0"/>
                </a:endParaRPr>
              </a:p>
            </p:txBody>
          </p:sp>
          <p:sp>
            <p:nvSpPr>
              <p:cNvPr id="124186" name="Rectangle 245"/>
              <p:cNvSpPr>
                <a:spLocks noChangeArrowheads="1"/>
              </p:cNvSpPr>
              <p:nvPr/>
            </p:nvSpPr>
            <p:spPr bwMode="auto">
              <a:xfrm>
                <a:off x="564" y="3204"/>
                <a:ext cx="27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5:30p</a:t>
                </a:r>
                <a:endParaRPr lang="en-US">
                  <a:latin typeface="AmerType Md BT" pitchFamily="18" charset="0"/>
                </a:endParaRPr>
              </a:p>
            </p:txBody>
          </p:sp>
          <p:sp>
            <p:nvSpPr>
              <p:cNvPr id="124187" name="Rectangle 246"/>
              <p:cNvSpPr>
                <a:spLocks noChangeArrowheads="1"/>
              </p:cNvSpPr>
              <p:nvPr/>
            </p:nvSpPr>
            <p:spPr bwMode="auto">
              <a:xfrm>
                <a:off x="560" y="3201"/>
                <a:ext cx="27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5:30p</a:t>
                </a:r>
                <a:endParaRPr lang="en-US">
                  <a:latin typeface="AmerType Md BT" pitchFamily="18" charset="0"/>
                </a:endParaRPr>
              </a:p>
            </p:txBody>
          </p:sp>
          <p:sp>
            <p:nvSpPr>
              <p:cNvPr id="124188" name="Rectangle 247"/>
              <p:cNvSpPr>
                <a:spLocks noChangeArrowheads="1"/>
              </p:cNvSpPr>
              <p:nvPr/>
            </p:nvSpPr>
            <p:spPr bwMode="auto">
              <a:xfrm>
                <a:off x="1008" y="3168"/>
                <a:ext cx="370"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189" name="Rectangle 248"/>
              <p:cNvSpPr>
                <a:spLocks noChangeArrowheads="1"/>
              </p:cNvSpPr>
              <p:nvPr/>
            </p:nvSpPr>
            <p:spPr bwMode="auto">
              <a:xfrm>
                <a:off x="1070" y="3204"/>
                <a:ext cx="27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Break</a:t>
                </a:r>
                <a:endParaRPr lang="en-US">
                  <a:latin typeface="AmerType Md BT" pitchFamily="18" charset="0"/>
                </a:endParaRPr>
              </a:p>
            </p:txBody>
          </p:sp>
          <p:sp>
            <p:nvSpPr>
              <p:cNvPr id="124190" name="Rectangle 249"/>
              <p:cNvSpPr>
                <a:spLocks noChangeArrowheads="1"/>
              </p:cNvSpPr>
              <p:nvPr/>
            </p:nvSpPr>
            <p:spPr bwMode="auto">
              <a:xfrm>
                <a:off x="1066" y="3201"/>
                <a:ext cx="27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Break</a:t>
                </a:r>
                <a:endParaRPr lang="en-US">
                  <a:latin typeface="AmerType Md BT" pitchFamily="18" charset="0"/>
                </a:endParaRPr>
              </a:p>
            </p:txBody>
          </p:sp>
          <p:sp>
            <p:nvSpPr>
              <p:cNvPr id="124191" name="Rectangle 250"/>
              <p:cNvSpPr>
                <a:spLocks noChangeArrowheads="1"/>
              </p:cNvSpPr>
              <p:nvPr/>
            </p:nvSpPr>
            <p:spPr bwMode="auto">
              <a:xfrm>
                <a:off x="240" y="3360"/>
                <a:ext cx="34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192" name="Rectangle 251"/>
              <p:cNvSpPr>
                <a:spLocks noChangeArrowheads="1"/>
              </p:cNvSpPr>
              <p:nvPr/>
            </p:nvSpPr>
            <p:spPr bwMode="auto">
              <a:xfrm>
                <a:off x="302" y="3397"/>
                <a:ext cx="27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5:30p</a:t>
                </a:r>
                <a:endParaRPr lang="en-US">
                  <a:latin typeface="AmerType Md BT" pitchFamily="18" charset="0"/>
                </a:endParaRPr>
              </a:p>
            </p:txBody>
          </p:sp>
          <p:sp>
            <p:nvSpPr>
              <p:cNvPr id="124193" name="Rectangle 252"/>
              <p:cNvSpPr>
                <a:spLocks noChangeArrowheads="1"/>
              </p:cNvSpPr>
              <p:nvPr/>
            </p:nvSpPr>
            <p:spPr bwMode="auto">
              <a:xfrm>
                <a:off x="298" y="3392"/>
                <a:ext cx="27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5:30p</a:t>
                </a:r>
                <a:endParaRPr lang="en-US">
                  <a:latin typeface="AmerType Md BT" pitchFamily="18" charset="0"/>
                </a:endParaRPr>
              </a:p>
            </p:txBody>
          </p:sp>
          <p:sp>
            <p:nvSpPr>
              <p:cNvPr id="124194" name="Rectangle 253"/>
              <p:cNvSpPr>
                <a:spLocks noChangeArrowheads="1"/>
              </p:cNvSpPr>
              <p:nvPr/>
            </p:nvSpPr>
            <p:spPr bwMode="auto">
              <a:xfrm>
                <a:off x="1008" y="3360"/>
                <a:ext cx="146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195" name="Rectangle 254"/>
              <p:cNvSpPr>
                <a:spLocks noChangeArrowheads="1"/>
              </p:cNvSpPr>
              <p:nvPr/>
            </p:nvSpPr>
            <p:spPr bwMode="auto">
              <a:xfrm>
                <a:off x="1070" y="3397"/>
                <a:ext cx="1546"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Group #3: Faculty Home Supper</a:t>
                </a:r>
                <a:endParaRPr lang="en-US">
                  <a:latin typeface="AmerType Md BT" pitchFamily="18" charset="0"/>
                </a:endParaRPr>
              </a:p>
            </p:txBody>
          </p:sp>
          <p:sp>
            <p:nvSpPr>
              <p:cNvPr id="124196" name="Rectangle 255"/>
              <p:cNvSpPr>
                <a:spLocks noChangeArrowheads="1"/>
              </p:cNvSpPr>
              <p:nvPr/>
            </p:nvSpPr>
            <p:spPr bwMode="auto">
              <a:xfrm>
                <a:off x="1066" y="3392"/>
                <a:ext cx="129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FF0000"/>
                    </a:solidFill>
                    <a:latin typeface="AmerType Md BT" pitchFamily="18" charset="0"/>
                  </a:rPr>
                  <a:t>Group #3: Faculty Home Supper</a:t>
                </a:r>
                <a:endParaRPr lang="en-US" sz="2000">
                  <a:latin typeface="AmerType Md BT" pitchFamily="18" charset="0"/>
                </a:endParaRPr>
              </a:p>
            </p:txBody>
          </p:sp>
          <p:sp>
            <p:nvSpPr>
              <p:cNvPr id="124197" name="Rectangle 256"/>
              <p:cNvSpPr>
                <a:spLocks noChangeArrowheads="1"/>
              </p:cNvSpPr>
              <p:nvPr/>
            </p:nvSpPr>
            <p:spPr bwMode="auto">
              <a:xfrm>
                <a:off x="2448" y="3360"/>
                <a:ext cx="73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198" name="Rectangle 257"/>
              <p:cNvSpPr>
                <a:spLocks noChangeArrowheads="1"/>
              </p:cNvSpPr>
              <p:nvPr/>
            </p:nvSpPr>
            <p:spPr bwMode="auto">
              <a:xfrm>
                <a:off x="2510" y="3397"/>
                <a:ext cx="703"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Faculty Homes</a:t>
                </a:r>
                <a:endParaRPr lang="en-US">
                  <a:latin typeface="AmerType Md BT" pitchFamily="18" charset="0"/>
                </a:endParaRPr>
              </a:p>
            </p:txBody>
          </p:sp>
          <p:sp>
            <p:nvSpPr>
              <p:cNvPr id="124199" name="Rectangle 258"/>
              <p:cNvSpPr>
                <a:spLocks noChangeArrowheads="1"/>
              </p:cNvSpPr>
              <p:nvPr/>
            </p:nvSpPr>
            <p:spPr bwMode="auto">
              <a:xfrm>
                <a:off x="2506" y="3392"/>
                <a:ext cx="703"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Faculty Homes</a:t>
                </a:r>
                <a:endParaRPr lang="en-US">
                  <a:latin typeface="AmerType Md BT" pitchFamily="18" charset="0"/>
                </a:endParaRPr>
              </a:p>
            </p:txBody>
          </p:sp>
          <p:sp>
            <p:nvSpPr>
              <p:cNvPr id="124200" name="Rectangle 259"/>
              <p:cNvSpPr>
                <a:spLocks noChangeArrowheads="1"/>
              </p:cNvSpPr>
              <p:nvPr/>
            </p:nvSpPr>
            <p:spPr bwMode="auto">
              <a:xfrm>
                <a:off x="240" y="3552"/>
                <a:ext cx="34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201" name="Rectangle 260"/>
              <p:cNvSpPr>
                <a:spLocks noChangeArrowheads="1"/>
              </p:cNvSpPr>
              <p:nvPr/>
            </p:nvSpPr>
            <p:spPr bwMode="auto">
              <a:xfrm>
                <a:off x="302" y="3588"/>
                <a:ext cx="27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7:00p</a:t>
                </a:r>
                <a:endParaRPr lang="en-US">
                  <a:latin typeface="AmerType Md BT" pitchFamily="18" charset="0"/>
                </a:endParaRPr>
              </a:p>
            </p:txBody>
          </p:sp>
          <p:sp>
            <p:nvSpPr>
              <p:cNvPr id="124202" name="Rectangle 261"/>
              <p:cNvSpPr>
                <a:spLocks noChangeArrowheads="1"/>
              </p:cNvSpPr>
              <p:nvPr/>
            </p:nvSpPr>
            <p:spPr bwMode="auto">
              <a:xfrm>
                <a:off x="298" y="3584"/>
                <a:ext cx="27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7:00p</a:t>
                </a:r>
                <a:endParaRPr lang="en-US">
                  <a:latin typeface="AmerType Md BT" pitchFamily="18" charset="0"/>
                </a:endParaRPr>
              </a:p>
            </p:txBody>
          </p:sp>
          <p:sp>
            <p:nvSpPr>
              <p:cNvPr id="124203" name="Rectangle 262"/>
              <p:cNvSpPr>
                <a:spLocks noChangeArrowheads="1"/>
              </p:cNvSpPr>
              <p:nvPr/>
            </p:nvSpPr>
            <p:spPr bwMode="auto">
              <a:xfrm>
                <a:off x="1008" y="3552"/>
                <a:ext cx="102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204" name="Rectangle 263"/>
              <p:cNvSpPr>
                <a:spLocks noChangeArrowheads="1"/>
              </p:cNvSpPr>
              <p:nvPr/>
            </p:nvSpPr>
            <p:spPr bwMode="auto">
              <a:xfrm>
                <a:off x="1070" y="3588"/>
                <a:ext cx="102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Sound Check/Divinity</a:t>
                </a:r>
                <a:endParaRPr lang="en-US">
                  <a:latin typeface="AmerType Md BT" pitchFamily="18" charset="0"/>
                </a:endParaRPr>
              </a:p>
            </p:txBody>
          </p:sp>
          <p:sp>
            <p:nvSpPr>
              <p:cNvPr id="124205" name="Rectangle 264"/>
              <p:cNvSpPr>
                <a:spLocks noChangeArrowheads="1"/>
              </p:cNvSpPr>
              <p:nvPr/>
            </p:nvSpPr>
            <p:spPr bwMode="auto">
              <a:xfrm>
                <a:off x="1066" y="3584"/>
                <a:ext cx="102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Sound Check/Divinity</a:t>
                </a:r>
                <a:endParaRPr lang="en-US">
                  <a:latin typeface="AmerType Md BT" pitchFamily="18" charset="0"/>
                </a:endParaRPr>
              </a:p>
            </p:txBody>
          </p:sp>
          <p:sp>
            <p:nvSpPr>
              <p:cNvPr id="124206" name="Rectangle 265"/>
              <p:cNvSpPr>
                <a:spLocks noChangeArrowheads="1"/>
              </p:cNvSpPr>
              <p:nvPr/>
            </p:nvSpPr>
            <p:spPr bwMode="auto">
              <a:xfrm>
                <a:off x="3312" y="3504"/>
                <a:ext cx="696"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123974" name="Rectangle 266"/>
            <p:cNvSpPr>
              <a:spLocks noChangeArrowheads="1"/>
            </p:cNvSpPr>
            <p:nvPr/>
          </p:nvSpPr>
          <p:spPr bwMode="auto">
            <a:xfrm>
              <a:off x="3374" y="3421"/>
              <a:ext cx="43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Tim King</a:t>
              </a:r>
              <a:endParaRPr lang="en-US">
                <a:latin typeface="AmerType Md BT" pitchFamily="18" charset="0"/>
              </a:endParaRPr>
            </a:p>
          </p:txBody>
        </p:sp>
        <p:sp>
          <p:nvSpPr>
            <p:cNvPr id="123975" name="Rectangle 267"/>
            <p:cNvSpPr>
              <a:spLocks noChangeArrowheads="1"/>
            </p:cNvSpPr>
            <p:nvPr/>
          </p:nvSpPr>
          <p:spPr bwMode="auto">
            <a:xfrm>
              <a:off x="3370" y="3417"/>
              <a:ext cx="43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Tim King</a:t>
              </a:r>
              <a:endParaRPr lang="en-US">
                <a:latin typeface="AmerType Md BT" pitchFamily="18" charset="0"/>
              </a:endParaRPr>
            </a:p>
          </p:txBody>
        </p:sp>
        <p:sp>
          <p:nvSpPr>
            <p:cNvPr id="123976" name="Rectangle 268"/>
            <p:cNvSpPr>
              <a:spLocks noChangeArrowheads="1"/>
            </p:cNvSpPr>
            <p:nvPr/>
          </p:nvSpPr>
          <p:spPr bwMode="auto">
            <a:xfrm>
              <a:off x="3374" y="3526"/>
              <a:ext cx="68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Donnel Josiah</a:t>
              </a:r>
              <a:endParaRPr lang="en-US">
                <a:latin typeface="AmerType Md BT" pitchFamily="18" charset="0"/>
              </a:endParaRPr>
            </a:p>
          </p:txBody>
        </p:sp>
        <p:sp>
          <p:nvSpPr>
            <p:cNvPr id="123977" name="Rectangle 269"/>
            <p:cNvSpPr>
              <a:spLocks noChangeArrowheads="1"/>
            </p:cNvSpPr>
            <p:nvPr/>
          </p:nvSpPr>
          <p:spPr bwMode="auto">
            <a:xfrm>
              <a:off x="3370" y="3523"/>
              <a:ext cx="68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Donnel Josiah</a:t>
              </a:r>
              <a:endParaRPr lang="en-US">
                <a:latin typeface="AmerType Md BT" pitchFamily="18" charset="0"/>
              </a:endParaRPr>
            </a:p>
          </p:txBody>
        </p:sp>
        <p:sp>
          <p:nvSpPr>
            <p:cNvPr id="123978" name="Rectangle 270"/>
            <p:cNvSpPr>
              <a:spLocks noChangeArrowheads="1"/>
            </p:cNvSpPr>
            <p:nvPr/>
          </p:nvSpPr>
          <p:spPr bwMode="auto">
            <a:xfrm>
              <a:off x="4176" y="3388"/>
              <a:ext cx="486"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79" name="Rectangle 271"/>
            <p:cNvSpPr>
              <a:spLocks noChangeArrowheads="1"/>
            </p:cNvSpPr>
            <p:nvPr/>
          </p:nvSpPr>
          <p:spPr bwMode="auto">
            <a:xfrm>
              <a:off x="4238" y="3421"/>
              <a:ext cx="18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471</a:t>
              </a:r>
              <a:endParaRPr lang="en-US">
                <a:latin typeface="AmerType Md BT" pitchFamily="18" charset="0"/>
              </a:endParaRPr>
            </a:p>
          </p:txBody>
        </p:sp>
        <p:sp>
          <p:nvSpPr>
            <p:cNvPr id="123980" name="Rectangle 272"/>
            <p:cNvSpPr>
              <a:spLocks noChangeArrowheads="1"/>
            </p:cNvSpPr>
            <p:nvPr/>
          </p:nvSpPr>
          <p:spPr bwMode="auto">
            <a:xfrm>
              <a:off x="4234" y="3417"/>
              <a:ext cx="18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471</a:t>
              </a:r>
              <a:endParaRPr lang="en-US">
                <a:latin typeface="AmerType Md BT" pitchFamily="18" charset="0"/>
              </a:endParaRPr>
            </a:p>
          </p:txBody>
        </p:sp>
        <p:sp>
          <p:nvSpPr>
            <p:cNvPr id="123981" name="Rectangle 273"/>
            <p:cNvSpPr>
              <a:spLocks noChangeArrowheads="1"/>
            </p:cNvSpPr>
            <p:nvPr/>
          </p:nvSpPr>
          <p:spPr bwMode="auto">
            <a:xfrm>
              <a:off x="4382" y="3421"/>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a:t>
              </a:r>
              <a:endParaRPr lang="en-US">
                <a:latin typeface="AmerType Md BT" pitchFamily="18" charset="0"/>
              </a:endParaRPr>
            </a:p>
          </p:txBody>
        </p:sp>
        <p:sp>
          <p:nvSpPr>
            <p:cNvPr id="123982" name="Rectangle 274"/>
            <p:cNvSpPr>
              <a:spLocks noChangeArrowheads="1"/>
            </p:cNvSpPr>
            <p:nvPr/>
          </p:nvSpPr>
          <p:spPr bwMode="auto">
            <a:xfrm>
              <a:off x="4378" y="3417"/>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a:t>
              </a:r>
              <a:endParaRPr lang="en-US">
                <a:latin typeface="AmerType Md BT" pitchFamily="18" charset="0"/>
              </a:endParaRPr>
            </a:p>
          </p:txBody>
        </p:sp>
        <p:sp>
          <p:nvSpPr>
            <p:cNvPr id="123983" name="Rectangle 275"/>
            <p:cNvSpPr>
              <a:spLocks noChangeArrowheads="1"/>
            </p:cNvSpPr>
            <p:nvPr/>
          </p:nvSpPr>
          <p:spPr bwMode="auto">
            <a:xfrm>
              <a:off x="4414" y="3421"/>
              <a:ext cx="24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7200</a:t>
              </a:r>
              <a:endParaRPr lang="en-US">
                <a:latin typeface="AmerType Md BT" pitchFamily="18" charset="0"/>
              </a:endParaRPr>
            </a:p>
          </p:txBody>
        </p:sp>
        <p:sp>
          <p:nvSpPr>
            <p:cNvPr id="123984" name="Rectangle 276"/>
            <p:cNvSpPr>
              <a:spLocks noChangeArrowheads="1"/>
            </p:cNvSpPr>
            <p:nvPr/>
          </p:nvSpPr>
          <p:spPr bwMode="auto">
            <a:xfrm>
              <a:off x="4410" y="3417"/>
              <a:ext cx="24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7200</a:t>
              </a:r>
              <a:endParaRPr lang="en-US">
                <a:latin typeface="AmerType Md BT" pitchFamily="18" charset="0"/>
              </a:endParaRPr>
            </a:p>
          </p:txBody>
        </p:sp>
        <p:sp>
          <p:nvSpPr>
            <p:cNvPr id="123985" name="Rectangle 277"/>
            <p:cNvSpPr>
              <a:spLocks noChangeArrowheads="1"/>
            </p:cNvSpPr>
            <p:nvPr/>
          </p:nvSpPr>
          <p:spPr bwMode="auto">
            <a:xfrm>
              <a:off x="4238" y="3526"/>
              <a:ext cx="21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a:t>
              </a:r>
              <a:endParaRPr lang="en-US">
                <a:latin typeface="AmerType Md BT" pitchFamily="18" charset="0"/>
              </a:endParaRPr>
            </a:p>
          </p:txBody>
        </p:sp>
        <p:sp>
          <p:nvSpPr>
            <p:cNvPr id="123986" name="Rectangle 278"/>
            <p:cNvSpPr>
              <a:spLocks noChangeArrowheads="1"/>
            </p:cNvSpPr>
            <p:nvPr/>
          </p:nvSpPr>
          <p:spPr bwMode="auto">
            <a:xfrm>
              <a:off x="4234" y="3523"/>
              <a:ext cx="21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a:t>
              </a:r>
              <a:endParaRPr lang="en-US">
                <a:latin typeface="AmerType Md BT" pitchFamily="18" charset="0"/>
              </a:endParaRPr>
            </a:p>
          </p:txBody>
        </p:sp>
        <p:sp>
          <p:nvSpPr>
            <p:cNvPr id="123987" name="Rectangle 279"/>
            <p:cNvSpPr>
              <a:spLocks noChangeArrowheads="1"/>
            </p:cNvSpPr>
            <p:nvPr/>
          </p:nvSpPr>
          <p:spPr bwMode="auto">
            <a:xfrm>
              <a:off x="240" y="3650"/>
              <a:ext cx="656"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88" name="Rectangle 280"/>
            <p:cNvSpPr>
              <a:spLocks noChangeArrowheads="1"/>
            </p:cNvSpPr>
            <p:nvPr/>
          </p:nvSpPr>
          <p:spPr bwMode="auto">
            <a:xfrm>
              <a:off x="302" y="3683"/>
              <a:ext cx="2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8:30p</a:t>
              </a:r>
              <a:endParaRPr lang="en-US">
                <a:latin typeface="AmerType Md BT" pitchFamily="18" charset="0"/>
              </a:endParaRPr>
            </a:p>
          </p:txBody>
        </p:sp>
        <p:sp>
          <p:nvSpPr>
            <p:cNvPr id="123989" name="Rectangle 281"/>
            <p:cNvSpPr>
              <a:spLocks noChangeArrowheads="1"/>
            </p:cNvSpPr>
            <p:nvPr/>
          </p:nvSpPr>
          <p:spPr bwMode="auto">
            <a:xfrm>
              <a:off x="298" y="3680"/>
              <a:ext cx="2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8:30p</a:t>
              </a:r>
              <a:endParaRPr lang="en-US">
                <a:latin typeface="AmerType Md BT" pitchFamily="18" charset="0"/>
              </a:endParaRPr>
            </a:p>
          </p:txBody>
        </p:sp>
        <p:sp>
          <p:nvSpPr>
            <p:cNvPr id="123990" name="Rectangle 282"/>
            <p:cNvSpPr>
              <a:spLocks noChangeArrowheads="1"/>
            </p:cNvSpPr>
            <p:nvPr/>
          </p:nvSpPr>
          <p:spPr bwMode="auto">
            <a:xfrm>
              <a:off x="532" y="3683"/>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a:t>
              </a:r>
              <a:endParaRPr lang="en-US">
                <a:latin typeface="AmerType Md BT" pitchFamily="18" charset="0"/>
              </a:endParaRPr>
            </a:p>
          </p:txBody>
        </p:sp>
        <p:sp>
          <p:nvSpPr>
            <p:cNvPr id="123991" name="Rectangle 283"/>
            <p:cNvSpPr>
              <a:spLocks noChangeArrowheads="1"/>
            </p:cNvSpPr>
            <p:nvPr/>
          </p:nvSpPr>
          <p:spPr bwMode="auto">
            <a:xfrm>
              <a:off x="528" y="3680"/>
              <a:ext cx="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a:t>
              </a:r>
              <a:endParaRPr lang="en-US">
                <a:latin typeface="AmerType Md BT" pitchFamily="18" charset="0"/>
              </a:endParaRPr>
            </a:p>
          </p:txBody>
        </p:sp>
        <p:sp>
          <p:nvSpPr>
            <p:cNvPr id="123992" name="Rectangle 284"/>
            <p:cNvSpPr>
              <a:spLocks noChangeArrowheads="1"/>
            </p:cNvSpPr>
            <p:nvPr/>
          </p:nvSpPr>
          <p:spPr bwMode="auto">
            <a:xfrm>
              <a:off x="564" y="3683"/>
              <a:ext cx="33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10:00p</a:t>
              </a:r>
              <a:endParaRPr lang="en-US">
                <a:latin typeface="AmerType Md BT" pitchFamily="18" charset="0"/>
              </a:endParaRPr>
            </a:p>
          </p:txBody>
        </p:sp>
        <p:sp>
          <p:nvSpPr>
            <p:cNvPr id="123993" name="Rectangle 285"/>
            <p:cNvSpPr>
              <a:spLocks noChangeArrowheads="1"/>
            </p:cNvSpPr>
            <p:nvPr/>
          </p:nvSpPr>
          <p:spPr bwMode="auto">
            <a:xfrm>
              <a:off x="560" y="3680"/>
              <a:ext cx="33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10:00p</a:t>
              </a:r>
              <a:endParaRPr lang="en-US">
                <a:latin typeface="AmerType Md BT" pitchFamily="18" charset="0"/>
              </a:endParaRPr>
            </a:p>
          </p:txBody>
        </p:sp>
        <p:sp>
          <p:nvSpPr>
            <p:cNvPr id="123994" name="Rectangle 286"/>
            <p:cNvSpPr>
              <a:spLocks noChangeArrowheads="1"/>
            </p:cNvSpPr>
            <p:nvPr/>
          </p:nvSpPr>
          <p:spPr bwMode="auto">
            <a:xfrm>
              <a:off x="1008" y="3650"/>
              <a:ext cx="444"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95" name="Rectangle 287"/>
            <p:cNvSpPr>
              <a:spLocks noChangeArrowheads="1"/>
            </p:cNvSpPr>
            <p:nvPr/>
          </p:nvSpPr>
          <p:spPr bwMode="auto">
            <a:xfrm>
              <a:off x="1070" y="3683"/>
              <a:ext cx="36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Vespers</a:t>
              </a:r>
              <a:endParaRPr lang="en-US">
                <a:latin typeface="AmerType Md BT" pitchFamily="18" charset="0"/>
              </a:endParaRPr>
            </a:p>
          </p:txBody>
        </p:sp>
        <p:sp>
          <p:nvSpPr>
            <p:cNvPr id="123996" name="Rectangle 288"/>
            <p:cNvSpPr>
              <a:spLocks noChangeArrowheads="1"/>
            </p:cNvSpPr>
            <p:nvPr/>
          </p:nvSpPr>
          <p:spPr bwMode="auto">
            <a:xfrm>
              <a:off x="1066" y="3680"/>
              <a:ext cx="36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Vespers</a:t>
              </a:r>
              <a:endParaRPr lang="en-US">
                <a:latin typeface="AmerType Md BT" pitchFamily="18" charset="0"/>
              </a:endParaRPr>
            </a:p>
          </p:txBody>
        </p:sp>
        <p:sp>
          <p:nvSpPr>
            <p:cNvPr id="123997" name="Rectangle 289"/>
            <p:cNvSpPr>
              <a:spLocks noChangeArrowheads="1"/>
            </p:cNvSpPr>
            <p:nvPr/>
          </p:nvSpPr>
          <p:spPr bwMode="auto">
            <a:xfrm>
              <a:off x="3312" y="3607"/>
              <a:ext cx="618"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98" name="Rectangle 290"/>
            <p:cNvSpPr>
              <a:spLocks noChangeArrowheads="1"/>
            </p:cNvSpPr>
            <p:nvPr/>
          </p:nvSpPr>
          <p:spPr bwMode="auto">
            <a:xfrm>
              <a:off x="3374" y="3640"/>
              <a:ext cx="56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Praise Band</a:t>
              </a:r>
              <a:endParaRPr lang="en-US">
                <a:latin typeface="AmerType Md BT" pitchFamily="18" charset="0"/>
              </a:endParaRPr>
            </a:p>
          </p:txBody>
        </p:sp>
        <p:sp>
          <p:nvSpPr>
            <p:cNvPr id="123999" name="Rectangle 291"/>
            <p:cNvSpPr>
              <a:spLocks noChangeArrowheads="1"/>
            </p:cNvSpPr>
            <p:nvPr/>
          </p:nvSpPr>
          <p:spPr bwMode="auto">
            <a:xfrm>
              <a:off x="3370" y="3636"/>
              <a:ext cx="56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Praise Band</a:t>
              </a:r>
              <a:endParaRPr lang="en-US">
                <a:latin typeface="AmerType Md BT" pitchFamily="18" charset="0"/>
              </a:endParaRPr>
            </a:p>
          </p:txBody>
        </p:sp>
        <p:sp>
          <p:nvSpPr>
            <p:cNvPr id="124000" name="Rectangle 292"/>
            <p:cNvSpPr>
              <a:spLocks noChangeArrowheads="1"/>
            </p:cNvSpPr>
            <p:nvPr/>
          </p:nvSpPr>
          <p:spPr bwMode="auto">
            <a:xfrm>
              <a:off x="3374" y="3745"/>
              <a:ext cx="38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Divinity</a:t>
              </a:r>
              <a:endParaRPr lang="en-US">
                <a:latin typeface="AmerType Md BT" pitchFamily="18" charset="0"/>
              </a:endParaRPr>
            </a:p>
          </p:txBody>
        </p:sp>
        <p:sp>
          <p:nvSpPr>
            <p:cNvPr id="124001" name="Rectangle 293"/>
            <p:cNvSpPr>
              <a:spLocks noChangeArrowheads="1"/>
            </p:cNvSpPr>
            <p:nvPr/>
          </p:nvSpPr>
          <p:spPr bwMode="auto">
            <a:xfrm>
              <a:off x="3370" y="3742"/>
              <a:ext cx="38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Divinity</a:t>
              </a:r>
              <a:endParaRPr lang="en-US">
                <a:latin typeface="AmerType Md BT" pitchFamily="18" charset="0"/>
              </a:endParaRPr>
            </a:p>
          </p:txBody>
        </p:sp>
        <p:sp>
          <p:nvSpPr>
            <p:cNvPr id="124002" name="Rectangle 294"/>
            <p:cNvSpPr>
              <a:spLocks noChangeArrowheads="1"/>
            </p:cNvSpPr>
            <p:nvPr/>
          </p:nvSpPr>
          <p:spPr bwMode="auto">
            <a:xfrm>
              <a:off x="3374" y="3849"/>
              <a:ext cx="51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Keith Gray</a:t>
              </a:r>
              <a:endParaRPr lang="en-US">
                <a:latin typeface="AmerType Md BT" pitchFamily="18" charset="0"/>
              </a:endParaRPr>
            </a:p>
          </p:txBody>
        </p:sp>
        <p:sp>
          <p:nvSpPr>
            <p:cNvPr id="124003" name="Rectangle 295"/>
            <p:cNvSpPr>
              <a:spLocks noChangeArrowheads="1"/>
            </p:cNvSpPr>
            <p:nvPr/>
          </p:nvSpPr>
          <p:spPr bwMode="auto">
            <a:xfrm>
              <a:off x="3370" y="3846"/>
              <a:ext cx="51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Keith Gray</a:t>
              </a:r>
              <a:endParaRPr lang="en-US">
                <a:latin typeface="AmerType Md BT" pitchFamily="18" charset="0"/>
              </a:endParaRPr>
            </a:p>
          </p:txBody>
        </p:sp>
        <p:sp>
          <p:nvSpPr>
            <p:cNvPr id="124004" name="Rectangle 296"/>
            <p:cNvSpPr>
              <a:spLocks noChangeArrowheads="1"/>
            </p:cNvSpPr>
            <p:nvPr/>
          </p:nvSpPr>
          <p:spPr bwMode="auto">
            <a:xfrm>
              <a:off x="4224" y="3650"/>
              <a:ext cx="310"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005" name="Rectangle 297"/>
            <p:cNvSpPr>
              <a:spLocks noChangeArrowheads="1"/>
            </p:cNvSpPr>
            <p:nvPr/>
          </p:nvSpPr>
          <p:spPr bwMode="auto">
            <a:xfrm>
              <a:off x="4286" y="3683"/>
              <a:ext cx="24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C0C0C0"/>
                  </a:solidFill>
                  <a:latin typeface="AmerType Md BT" pitchFamily="18" charset="0"/>
                </a:rPr>
                <a:t>8498</a:t>
              </a:r>
              <a:endParaRPr lang="en-US">
                <a:latin typeface="AmerType Md BT" pitchFamily="18" charset="0"/>
              </a:endParaRPr>
            </a:p>
          </p:txBody>
        </p:sp>
        <p:sp>
          <p:nvSpPr>
            <p:cNvPr id="124006" name="Rectangle 298"/>
            <p:cNvSpPr>
              <a:spLocks noChangeArrowheads="1"/>
            </p:cNvSpPr>
            <p:nvPr/>
          </p:nvSpPr>
          <p:spPr bwMode="auto">
            <a:xfrm>
              <a:off x="4282" y="3680"/>
              <a:ext cx="24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0000"/>
                  </a:solidFill>
                  <a:latin typeface="AmerType Md BT" pitchFamily="18" charset="0"/>
                </a:rPr>
                <a:t>8498</a:t>
              </a:r>
              <a:endParaRPr lang="en-US">
                <a:latin typeface="AmerType Md BT" pitchFamily="18" charset="0"/>
              </a:endParaRPr>
            </a:p>
          </p:txBody>
        </p:sp>
      </p:grpSp>
      <p:sp>
        <p:nvSpPr>
          <p:cNvPr id="432428" name="Rectangle 300"/>
          <p:cNvSpPr>
            <a:spLocks noChangeArrowheads="1"/>
          </p:cNvSpPr>
          <p:nvPr/>
        </p:nvSpPr>
        <p:spPr bwMode="auto">
          <a:xfrm>
            <a:off x="4876800" y="6172201"/>
            <a:ext cx="3489325"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a:defRPr/>
            </a:pPr>
            <a:r>
              <a:rPr lang="en-US" sz="1400" dirty="0">
                <a:latin typeface="Tahoma" pitchFamily="34" charset="0"/>
                <a:ea typeface="Tahoma" pitchFamily="34" charset="0"/>
                <a:cs typeface="Tahoma" pitchFamily="34" charset="0"/>
              </a:rPr>
              <a:t>Youth Alive  – </a:t>
            </a:r>
            <a:r>
              <a:rPr lang="en-US" sz="1200" dirty="0">
                <a:latin typeface="Tahoma" pitchFamily="34" charset="0"/>
                <a:ea typeface="Tahoma" pitchFamily="34" charset="0"/>
                <a:cs typeface="Tahoma" pitchFamily="34" charset="0"/>
              </a:rPr>
              <a:t>Reducing </a:t>
            </a:r>
            <a:r>
              <a:rPr lang="en-US" sz="1200" i="1" dirty="0">
                <a:latin typeface="Tahoma" pitchFamily="34" charset="0"/>
                <a:ea typeface="Tahoma" pitchFamily="34" charset="0"/>
                <a:cs typeface="Tahoma" pitchFamily="34" charset="0"/>
              </a:rPr>
              <a:t>at risk</a:t>
            </a:r>
            <a:r>
              <a:rPr lang="en-US" sz="1200" dirty="0">
                <a:latin typeface="Tahoma" pitchFamily="34" charset="0"/>
                <a:ea typeface="Tahoma" pitchFamily="34" charset="0"/>
                <a:cs typeface="Tahoma" pitchFamily="34" charset="0"/>
              </a:rPr>
              <a:t> Behaviors</a:t>
            </a:r>
          </a:p>
        </p:txBody>
      </p:sp>
      <p:sp>
        <p:nvSpPr>
          <p:cNvPr id="432430" name="Rectangle 302"/>
          <p:cNvSpPr>
            <a:spLocks noChangeArrowheads="1"/>
          </p:cNvSpPr>
          <p:nvPr/>
        </p:nvSpPr>
        <p:spPr bwMode="auto">
          <a:xfrm>
            <a:off x="8305800" y="6137276"/>
            <a:ext cx="642771"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fld id="{4413A29A-5CA8-4C8F-954C-18A816C23813}" type="slidenum">
              <a:rPr lang="en-US" sz="1400">
                <a:latin typeface="Tahoma" pitchFamily="34" charset="0"/>
                <a:ea typeface="Tahoma" pitchFamily="34" charset="0"/>
                <a:cs typeface="Tahoma" pitchFamily="34" charset="0"/>
              </a:rPr>
              <a:pPr algn="r">
                <a:defRPr/>
              </a:pPr>
              <a:t>140</a:t>
            </a:fld>
            <a:endParaRPr lang="en-US" sz="1400" dirty="0">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04800" y="-152400"/>
            <a:ext cx="8534400" cy="6400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24931" name="Group 3"/>
          <p:cNvGrpSpPr>
            <a:grpSpLocks/>
          </p:cNvGrpSpPr>
          <p:nvPr/>
        </p:nvGrpSpPr>
        <p:grpSpPr bwMode="auto">
          <a:xfrm>
            <a:off x="588963" y="114300"/>
            <a:ext cx="7967663" cy="6134100"/>
            <a:chOff x="371" y="144"/>
            <a:chExt cx="5019" cy="3864"/>
          </a:xfrm>
        </p:grpSpPr>
        <p:sp>
          <p:nvSpPr>
            <p:cNvPr id="124936" name="Rectangle 4"/>
            <p:cNvSpPr>
              <a:spLocks noChangeArrowheads="1"/>
            </p:cNvSpPr>
            <p:nvPr/>
          </p:nvSpPr>
          <p:spPr bwMode="auto">
            <a:xfrm>
              <a:off x="371" y="3011"/>
              <a:ext cx="5018" cy="986"/>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937" name="Rectangle 5"/>
            <p:cNvSpPr>
              <a:spLocks noChangeArrowheads="1"/>
            </p:cNvSpPr>
            <p:nvPr/>
          </p:nvSpPr>
          <p:spPr bwMode="auto">
            <a:xfrm>
              <a:off x="371" y="502"/>
              <a:ext cx="5018" cy="233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938" name="Rectangle 6"/>
            <p:cNvSpPr>
              <a:spLocks noChangeArrowheads="1"/>
            </p:cNvSpPr>
            <p:nvPr/>
          </p:nvSpPr>
          <p:spPr bwMode="auto">
            <a:xfrm>
              <a:off x="4672" y="2832"/>
              <a:ext cx="717" cy="161"/>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939" name="Rectangle 7"/>
            <p:cNvSpPr>
              <a:spLocks noChangeArrowheads="1"/>
            </p:cNvSpPr>
            <p:nvPr/>
          </p:nvSpPr>
          <p:spPr bwMode="auto">
            <a:xfrm>
              <a:off x="4090" y="2832"/>
              <a:ext cx="582" cy="161"/>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940" name="Rectangle 8"/>
            <p:cNvSpPr>
              <a:spLocks noChangeArrowheads="1"/>
            </p:cNvSpPr>
            <p:nvPr/>
          </p:nvSpPr>
          <p:spPr bwMode="auto">
            <a:xfrm>
              <a:off x="3238" y="2832"/>
              <a:ext cx="941" cy="161"/>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941" name="Rectangle 9"/>
            <p:cNvSpPr>
              <a:spLocks noChangeArrowheads="1"/>
            </p:cNvSpPr>
            <p:nvPr/>
          </p:nvSpPr>
          <p:spPr bwMode="auto">
            <a:xfrm>
              <a:off x="2477" y="2832"/>
              <a:ext cx="851" cy="161"/>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942" name="Rectangle 10"/>
            <p:cNvSpPr>
              <a:spLocks noChangeArrowheads="1"/>
            </p:cNvSpPr>
            <p:nvPr/>
          </p:nvSpPr>
          <p:spPr bwMode="auto">
            <a:xfrm>
              <a:off x="416" y="2832"/>
              <a:ext cx="594" cy="161"/>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943" name="Rectangle 11"/>
            <p:cNvSpPr>
              <a:spLocks noChangeArrowheads="1"/>
            </p:cNvSpPr>
            <p:nvPr/>
          </p:nvSpPr>
          <p:spPr bwMode="auto">
            <a:xfrm>
              <a:off x="470" y="2862"/>
              <a:ext cx="5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333300"/>
                  </a:solidFill>
                  <a:latin typeface="AmerType Md BT" pitchFamily="18" charset="0"/>
                </a:rPr>
                <a:t>Sun. Aug. 27</a:t>
              </a:r>
              <a:endParaRPr lang="en-US">
                <a:latin typeface="AmerType Md BT" pitchFamily="18" charset="0"/>
              </a:endParaRPr>
            </a:p>
          </p:txBody>
        </p:sp>
        <p:sp>
          <p:nvSpPr>
            <p:cNvPr id="124944" name="Rectangle 12"/>
            <p:cNvSpPr>
              <a:spLocks noChangeArrowheads="1"/>
            </p:cNvSpPr>
            <p:nvPr/>
          </p:nvSpPr>
          <p:spPr bwMode="auto">
            <a:xfrm>
              <a:off x="1043" y="2832"/>
              <a:ext cx="1460" cy="161"/>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945" name="Rectangle 13"/>
            <p:cNvSpPr>
              <a:spLocks noChangeArrowheads="1"/>
            </p:cNvSpPr>
            <p:nvPr/>
          </p:nvSpPr>
          <p:spPr bwMode="auto">
            <a:xfrm>
              <a:off x="1120" y="2864"/>
              <a:ext cx="6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i="1">
                  <a:solidFill>
                    <a:srgbClr val="333300"/>
                  </a:solidFill>
                  <a:latin typeface="AmerType Md BT" pitchFamily="18" charset="0"/>
                </a:rPr>
                <a:t>ALL FIRED UP </a:t>
              </a:r>
              <a:endParaRPr lang="en-US">
                <a:latin typeface="AmerType Md BT" pitchFamily="18" charset="0"/>
              </a:endParaRPr>
            </a:p>
          </p:txBody>
        </p:sp>
        <p:sp>
          <p:nvSpPr>
            <p:cNvPr id="124946" name="Rectangle 14"/>
            <p:cNvSpPr>
              <a:spLocks noChangeArrowheads="1"/>
            </p:cNvSpPr>
            <p:nvPr/>
          </p:nvSpPr>
          <p:spPr bwMode="auto">
            <a:xfrm>
              <a:off x="1777" y="2862"/>
              <a:ext cx="69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333300"/>
                  </a:solidFill>
                  <a:latin typeface="AmerType Md BT" pitchFamily="18" charset="0"/>
                </a:rPr>
                <a:t>CONCLUDES     </a:t>
              </a:r>
              <a:endParaRPr lang="en-US">
                <a:latin typeface="AmerType Md BT" pitchFamily="18" charset="0"/>
              </a:endParaRPr>
            </a:p>
          </p:txBody>
        </p:sp>
        <p:sp>
          <p:nvSpPr>
            <p:cNvPr id="124947" name="Rectangle 15"/>
            <p:cNvSpPr>
              <a:spLocks noChangeArrowheads="1"/>
            </p:cNvSpPr>
            <p:nvPr/>
          </p:nvSpPr>
          <p:spPr bwMode="auto">
            <a:xfrm>
              <a:off x="4672" y="323"/>
              <a:ext cx="717" cy="161"/>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948" name="Rectangle 16"/>
            <p:cNvSpPr>
              <a:spLocks noChangeArrowheads="1"/>
            </p:cNvSpPr>
            <p:nvPr/>
          </p:nvSpPr>
          <p:spPr bwMode="auto">
            <a:xfrm>
              <a:off x="4090" y="323"/>
              <a:ext cx="582" cy="161"/>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949" name="Rectangle 17"/>
            <p:cNvSpPr>
              <a:spLocks noChangeArrowheads="1"/>
            </p:cNvSpPr>
            <p:nvPr/>
          </p:nvSpPr>
          <p:spPr bwMode="auto">
            <a:xfrm>
              <a:off x="3194" y="323"/>
              <a:ext cx="940" cy="161"/>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950" name="Rectangle 18"/>
            <p:cNvSpPr>
              <a:spLocks noChangeArrowheads="1"/>
            </p:cNvSpPr>
            <p:nvPr/>
          </p:nvSpPr>
          <p:spPr bwMode="auto">
            <a:xfrm>
              <a:off x="2432" y="323"/>
              <a:ext cx="851" cy="161"/>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951" name="Rectangle 19"/>
            <p:cNvSpPr>
              <a:spLocks noChangeArrowheads="1"/>
            </p:cNvSpPr>
            <p:nvPr/>
          </p:nvSpPr>
          <p:spPr bwMode="auto">
            <a:xfrm>
              <a:off x="998" y="323"/>
              <a:ext cx="1520" cy="161"/>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952" name="Rectangle 20"/>
            <p:cNvSpPr>
              <a:spLocks noChangeArrowheads="1"/>
            </p:cNvSpPr>
            <p:nvPr/>
          </p:nvSpPr>
          <p:spPr bwMode="auto">
            <a:xfrm>
              <a:off x="1165" y="355"/>
              <a:ext cx="6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i="1">
                  <a:solidFill>
                    <a:srgbClr val="333300"/>
                  </a:solidFill>
                  <a:latin typeface="AmerType Md BT" pitchFamily="18" charset="0"/>
                </a:rPr>
                <a:t>ALL FIRED UP </a:t>
              </a:r>
              <a:endParaRPr lang="en-US">
                <a:latin typeface="AmerType Md BT" pitchFamily="18" charset="0"/>
              </a:endParaRPr>
            </a:p>
          </p:txBody>
        </p:sp>
        <p:sp>
          <p:nvSpPr>
            <p:cNvPr id="124953" name="Rectangle 21"/>
            <p:cNvSpPr>
              <a:spLocks noChangeArrowheads="1"/>
            </p:cNvSpPr>
            <p:nvPr/>
          </p:nvSpPr>
          <p:spPr bwMode="auto">
            <a:xfrm>
              <a:off x="1822" y="353"/>
              <a:ext cx="68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333300"/>
                  </a:solidFill>
                  <a:latin typeface="AmerType Md BT" pitchFamily="18" charset="0"/>
                </a:rPr>
                <a:t>CONTINUES     </a:t>
              </a:r>
              <a:endParaRPr lang="en-US">
                <a:latin typeface="AmerType Md BT" pitchFamily="18" charset="0"/>
              </a:endParaRPr>
            </a:p>
          </p:txBody>
        </p:sp>
        <p:sp>
          <p:nvSpPr>
            <p:cNvPr id="124954" name="Rectangle 22"/>
            <p:cNvSpPr>
              <a:spLocks noChangeArrowheads="1"/>
            </p:cNvSpPr>
            <p:nvPr/>
          </p:nvSpPr>
          <p:spPr bwMode="auto">
            <a:xfrm>
              <a:off x="371" y="323"/>
              <a:ext cx="762" cy="161"/>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955" name="Rectangle 23"/>
            <p:cNvSpPr>
              <a:spLocks noChangeArrowheads="1"/>
            </p:cNvSpPr>
            <p:nvPr/>
          </p:nvSpPr>
          <p:spPr bwMode="auto">
            <a:xfrm>
              <a:off x="425" y="353"/>
              <a:ext cx="54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333300"/>
                  </a:solidFill>
                  <a:latin typeface="AmerType Md BT" pitchFamily="18" charset="0"/>
                </a:rPr>
                <a:t>Sab. Aug. 26</a:t>
              </a:r>
              <a:endParaRPr lang="en-US">
                <a:latin typeface="AmerType Md BT" pitchFamily="18" charset="0"/>
              </a:endParaRPr>
            </a:p>
          </p:txBody>
        </p:sp>
        <p:sp>
          <p:nvSpPr>
            <p:cNvPr id="124956" name="Line 24"/>
            <p:cNvSpPr>
              <a:spLocks noChangeShapeType="1"/>
            </p:cNvSpPr>
            <p:nvPr/>
          </p:nvSpPr>
          <p:spPr bwMode="auto">
            <a:xfrm>
              <a:off x="1043" y="323"/>
              <a:ext cx="1" cy="3674"/>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57" name="Line 25"/>
            <p:cNvSpPr>
              <a:spLocks noChangeShapeType="1"/>
            </p:cNvSpPr>
            <p:nvPr/>
          </p:nvSpPr>
          <p:spPr bwMode="auto">
            <a:xfrm>
              <a:off x="2477" y="323"/>
              <a:ext cx="1" cy="3674"/>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58" name="Line 26"/>
            <p:cNvSpPr>
              <a:spLocks noChangeShapeType="1"/>
            </p:cNvSpPr>
            <p:nvPr/>
          </p:nvSpPr>
          <p:spPr bwMode="auto">
            <a:xfrm>
              <a:off x="3238" y="323"/>
              <a:ext cx="1" cy="3674"/>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59" name="Line 27"/>
            <p:cNvSpPr>
              <a:spLocks noChangeShapeType="1"/>
            </p:cNvSpPr>
            <p:nvPr/>
          </p:nvSpPr>
          <p:spPr bwMode="auto">
            <a:xfrm>
              <a:off x="4090" y="323"/>
              <a:ext cx="1" cy="3674"/>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60" name="Line 28"/>
            <p:cNvSpPr>
              <a:spLocks noChangeShapeType="1"/>
            </p:cNvSpPr>
            <p:nvPr/>
          </p:nvSpPr>
          <p:spPr bwMode="auto">
            <a:xfrm>
              <a:off x="4672" y="323"/>
              <a:ext cx="1" cy="3674"/>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61" name="Line 29"/>
            <p:cNvSpPr>
              <a:spLocks noChangeShapeType="1"/>
            </p:cNvSpPr>
            <p:nvPr/>
          </p:nvSpPr>
          <p:spPr bwMode="auto">
            <a:xfrm>
              <a:off x="371" y="502"/>
              <a:ext cx="5018"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62" name="Line 30"/>
            <p:cNvSpPr>
              <a:spLocks noChangeShapeType="1"/>
            </p:cNvSpPr>
            <p:nvPr/>
          </p:nvSpPr>
          <p:spPr bwMode="auto">
            <a:xfrm>
              <a:off x="371" y="682"/>
              <a:ext cx="5018"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63" name="Line 31"/>
            <p:cNvSpPr>
              <a:spLocks noChangeShapeType="1"/>
            </p:cNvSpPr>
            <p:nvPr/>
          </p:nvSpPr>
          <p:spPr bwMode="auto">
            <a:xfrm>
              <a:off x="371" y="861"/>
              <a:ext cx="5018"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64" name="Line 32"/>
            <p:cNvSpPr>
              <a:spLocks noChangeShapeType="1"/>
            </p:cNvSpPr>
            <p:nvPr/>
          </p:nvSpPr>
          <p:spPr bwMode="auto">
            <a:xfrm>
              <a:off x="371" y="1040"/>
              <a:ext cx="5018"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65" name="Line 33"/>
            <p:cNvSpPr>
              <a:spLocks noChangeShapeType="1"/>
            </p:cNvSpPr>
            <p:nvPr/>
          </p:nvSpPr>
          <p:spPr bwMode="auto">
            <a:xfrm>
              <a:off x="371" y="1219"/>
              <a:ext cx="5018"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66" name="Line 34"/>
            <p:cNvSpPr>
              <a:spLocks noChangeShapeType="1"/>
            </p:cNvSpPr>
            <p:nvPr/>
          </p:nvSpPr>
          <p:spPr bwMode="auto">
            <a:xfrm>
              <a:off x="371" y="1398"/>
              <a:ext cx="5018"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67" name="Line 35"/>
            <p:cNvSpPr>
              <a:spLocks noChangeShapeType="1"/>
            </p:cNvSpPr>
            <p:nvPr/>
          </p:nvSpPr>
          <p:spPr bwMode="auto">
            <a:xfrm>
              <a:off x="371" y="1578"/>
              <a:ext cx="5018"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68" name="Line 36"/>
            <p:cNvSpPr>
              <a:spLocks noChangeShapeType="1"/>
            </p:cNvSpPr>
            <p:nvPr/>
          </p:nvSpPr>
          <p:spPr bwMode="auto">
            <a:xfrm>
              <a:off x="371" y="2070"/>
              <a:ext cx="5018"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69" name="Line 37"/>
            <p:cNvSpPr>
              <a:spLocks noChangeShapeType="1"/>
            </p:cNvSpPr>
            <p:nvPr/>
          </p:nvSpPr>
          <p:spPr bwMode="auto">
            <a:xfrm>
              <a:off x="371" y="2250"/>
              <a:ext cx="5018"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70" name="Line 38"/>
            <p:cNvSpPr>
              <a:spLocks noChangeShapeType="1"/>
            </p:cNvSpPr>
            <p:nvPr/>
          </p:nvSpPr>
          <p:spPr bwMode="auto">
            <a:xfrm>
              <a:off x="371" y="2429"/>
              <a:ext cx="5018"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71" name="Line 39"/>
            <p:cNvSpPr>
              <a:spLocks noChangeShapeType="1"/>
            </p:cNvSpPr>
            <p:nvPr/>
          </p:nvSpPr>
          <p:spPr bwMode="auto">
            <a:xfrm>
              <a:off x="371" y="2608"/>
              <a:ext cx="5018"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72" name="Line 40"/>
            <p:cNvSpPr>
              <a:spLocks noChangeShapeType="1"/>
            </p:cNvSpPr>
            <p:nvPr/>
          </p:nvSpPr>
          <p:spPr bwMode="auto">
            <a:xfrm>
              <a:off x="371" y="2832"/>
              <a:ext cx="5018"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73" name="Line 41"/>
            <p:cNvSpPr>
              <a:spLocks noChangeShapeType="1"/>
            </p:cNvSpPr>
            <p:nvPr/>
          </p:nvSpPr>
          <p:spPr bwMode="auto">
            <a:xfrm>
              <a:off x="371" y="3011"/>
              <a:ext cx="5018"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74" name="Line 42"/>
            <p:cNvSpPr>
              <a:spLocks noChangeShapeType="1"/>
            </p:cNvSpPr>
            <p:nvPr/>
          </p:nvSpPr>
          <p:spPr bwMode="auto">
            <a:xfrm>
              <a:off x="371" y="3190"/>
              <a:ext cx="5018"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75" name="Line 43"/>
            <p:cNvSpPr>
              <a:spLocks noChangeShapeType="1"/>
            </p:cNvSpPr>
            <p:nvPr/>
          </p:nvSpPr>
          <p:spPr bwMode="auto">
            <a:xfrm>
              <a:off x="371" y="3325"/>
              <a:ext cx="5018"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76" name="Line 44"/>
            <p:cNvSpPr>
              <a:spLocks noChangeShapeType="1"/>
            </p:cNvSpPr>
            <p:nvPr/>
          </p:nvSpPr>
          <p:spPr bwMode="auto">
            <a:xfrm>
              <a:off x="371" y="3459"/>
              <a:ext cx="5018"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77" name="Line 45"/>
            <p:cNvSpPr>
              <a:spLocks noChangeShapeType="1"/>
            </p:cNvSpPr>
            <p:nvPr/>
          </p:nvSpPr>
          <p:spPr bwMode="auto">
            <a:xfrm>
              <a:off x="371" y="3594"/>
              <a:ext cx="5018"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78" name="Line 46"/>
            <p:cNvSpPr>
              <a:spLocks noChangeShapeType="1"/>
            </p:cNvSpPr>
            <p:nvPr/>
          </p:nvSpPr>
          <p:spPr bwMode="auto">
            <a:xfrm>
              <a:off x="371" y="335"/>
              <a:ext cx="5018"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79" name="Line 47"/>
            <p:cNvSpPr>
              <a:spLocks noChangeShapeType="1"/>
            </p:cNvSpPr>
            <p:nvPr/>
          </p:nvSpPr>
          <p:spPr bwMode="auto">
            <a:xfrm>
              <a:off x="371" y="3997"/>
              <a:ext cx="5018"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80" name="Line 48"/>
            <p:cNvSpPr>
              <a:spLocks noChangeShapeType="1"/>
            </p:cNvSpPr>
            <p:nvPr/>
          </p:nvSpPr>
          <p:spPr bwMode="auto">
            <a:xfrm>
              <a:off x="5389" y="323"/>
              <a:ext cx="1" cy="3674"/>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81" name="Line 49"/>
            <p:cNvSpPr>
              <a:spLocks noChangeShapeType="1"/>
            </p:cNvSpPr>
            <p:nvPr/>
          </p:nvSpPr>
          <p:spPr bwMode="auto">
            <a:xfrm>
              <a:off x="371" y="323"/>
              <a:ext cx="1" cy="3674"/>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82" name="Rectangle 50"/>
            <p:cNvSpPr>
              <a:spLocks noChangeArrowheads="1"/>
            </p:cNvSpPr>
            <p:nvPr/>
          </p:nvSpPr>
          <p:spPr bwMode="auto">
            <a:xfrm>
              <a:off x="4762" y="144"/>
              <a:ext cx="35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983" name="Rectangle 51"/>
            <p:cNvSpPr>
              <a:spLocks noChangeArrowheads="1"/>
            </p:cNvSpPr>
            <p:nvPr/>
          </p:nvSpPr>
          <p:spPr bwMode="auto">
            <a:xfrm>
              <a:off x="4816" y="176"/>
              <a:ext cx="28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Page 5</a:t>
              </a:r>
              <a:endParaRPr lang="en-US">
                <a:latin typeface="AmerType Md BT" pitchFamily="18" charset="0"/>
              </a:endParaRPr>
            </a:p>
          </p:txBody>
        </p:sp>
        <p:sp>
          <p:nvSpPr>
            <p:cNvPr id="124984" name="Rectangle 52"/>
            <p:cNvSpPr>
              <a:spLocks noChangeArrowheads="1"/>
            </p:cNvSpPr>
            <p:nvPr/>
          </p:nvSpPr>
          <p:spPr bwMode="auto">
            <a:xfrm>
              <a:off x="371" y="502"/>
              <a:ext cx="31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985" name="Rectangle 53"/>
            <p:cNvSpPr>
              <a:spLocks noChangeArrowheads="1"/>
            </p:cNvSpPr>
            <p:nvPr/>
          </p:nvSpPr>
          <p:spPr bwMode="auto">
            <a:xfrm>
              <a:off x="429" y="536"/>
              <a:ext cx="24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9:30a</a:t>
              </a:r>
              <a:endParaRPr lang="en-US">
                <a:latin typeface="AmerType Md BT" pitchFamily="18" charset="0"/>
              </a:endParaRPr>
            </a:p>
          </p:txBody>
        </p:sp>
        <p:sp>
          <p:nvSpPr>
            <p:cNvPr id="124986" name="Rectangle 54"/>
            <p:cNvSpPr>
              <a:spLocks noChangeArrowheads="1"/>
            </p:cNvSpPr>
            <p:nvPr/>
          </p:nvSpPr>
          <p:spPr bwMode="auto">
            <a:xfrm>
              <a:off x="425" y="532"/>
              <a:ext cx="24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9:30a</a:t>
              </a:r>
              <a:endParaRPr lang="en-US">
                <a:latin typeface="AmerType Md BT" pitchFamily="18" charset="0"/>
              </a:endParaRPr>
            </a:p>
          </p:txBody>
        </p:sp>
        <p:sp>
          <p:nvSpPr>
            <p:cNvPr id="124987" name="Rectangle 55"/>
            <p:cNvSpPr>
              <a:spLocks noChangeArrowheads="1"/>
            </p:cNvSpPr>
            <p:nvPr/>
          </p:nvSpPr>
          <p:spPr bwMode="auto">
            <a:xfrm>
              <a:off x="1088" y="502"/>
              <a:ext cx="95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988" name="Rectangle 56"/>
            <p:cNvSpPr>
              <a:spLocks noChangeArrowheads="1"/>
            </p:cNvSpPr>
            <p:nvPr/>
          </p:nvSpPr>
          <p:spPr bwMode="auto">
            <a:xfrm>
              <a:off x="1146" y="536"/>
              <a:ext cx="95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Continental Breakfast</a:t>
              </a:r>
              <a:endParaRPr lang="en-US">
                <a:latin typeface="AmerType Md BT" pitchFamily="18" charset="0"/>
              </a:endParaRPr>
            </a:p>
          </p:txBody>
        </p:sp>
        <p:sp>
          <p:nvSpPr>
            <p:cNvPr id="124989" name="Rectangle 57"/>
            <p:cNvSpPr>
              <a:spLocks noChangeArrowheads="1"/>
            </p:cNvSpPr>
            <p:nvPr/>
          </p:nvSpPr>
          <p:spPr bwMode="auto">
            <a:xfrm>
              <a:off x="1142" y="532"/>
              <a:ext cx="95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Continental Breakfast</a:t>
              </a:r>
              <a:endParaRPr lang="en-US">
                <a:latin typeface="AmerType Md BT" pitchFamily="18" charset="0"/>
              </a:endParaRPr>
            </a:p>
          </p:txBody>
        </p:sp>
        <p:sp>
          <p:nvSpPr>
            <p:cNvPr id="124990" name="Rectangle 58"/>
            <p:cNvSpPr>
              <a:spLocks noChangeArrowheads="1"/>
            </p:cNvSpPr>
            <p:nvPr/>
          </p:nvSpPr>
          <p:spPr bwMode="auto">
            <a:xfrm>
              <a:off x="2522" y="502"/>
              <a:ext cx="49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991" name="Rectangle 59"/>
            <p:cNvSpPr>
              <a:spLocks noChangeArrowheads="1"/>
            </p:cNvSpPr>
            <p:nvPr/>
          </p:nvSpPr>
          <p:spPr bwMode="auto">
            <a:xfrm>
              <a:off x="2579" y="536"/>
              <a:ext cx="41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AFU Tent</a:t>
              </a:r>
              <a:endParaRPr lang="en-US">
                <a:latin typeface="AmerType Md BT" pitchFamily="18" charset="0"/>
              </a:endParaRPr>
            </a:p>
          </p:txBody>
        </p:sp>
        <p:sp>
          <p:nvSpPr>
            <p:cNvPr id="124992" name="Rectangle 60"/>
            <p:cNvSpPr>
              <a:spLocks noChangeArrowheads="1"/>
            </p:cNvSpPr>
            <p:nvPr/>
          </p:nvSpPr>
          <p:spPr bwMode="auto">
            <a:xfrm>
              <a:off x="2576" y="532"/>
              <a:ext cx="41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AFU Tent</a:t>
              </a:r>
              <a:endParaRPr lang="en-US">
                <a:latin typeface="AmerType Md BT" pitchFamily="18" charset="0"/>
              </a:endParaRPr>
            </a:p>
          </p:txBody>
        </p:sp>
        <p:sp>
          <p:nvSpPr>
            <p:cNvPr id="124993" name="Rectangle 61"/>
            <p:cNvSpPr>
              <a:spLocks noChangeArrowheads="1"/>
            </p:cNvSpPr>
            <p:nvPr/>
          </p:nvSpPr>
          <p:spPr bwMode="auto">
            <a:xfrm>
              <a:off x="3283" y="502"/>
              <a:ext cx="618"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994" name="Rectangle 62"/>
            <p:cNvSpPr>
              <a:spLocks noChangeArrowheads="1"/>
            </p:cNvSpPr>
            <p:nvPr/>
          </p:nvSpPr>
          <p:spPr bwMode="auto">
            <a:xfrm>
              <a:off x="3341" y="536"/>
              <a:ext cx="5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Tricia Ramel</a:t>
              </a:r>
              <a:endParaRPr lang="en-US">
                <a:latin typeface="AmerType Md BT" pitchFamily="18" charset="0"/>
              </a:endParaRPr>
            </a:p>
          </p:txBody>
        </p:sp>
        <p:sp>
          <p:nvSpPr>
            <p:cNvPr id="124995" name="Rectangle 63"/>
            <p:cNvSpPr>
              <a:spLocks noChangeArrowheads="1"/>
            </p:cNvSpPr>
            <p:nvPr/>
          </p:nvSpPr>
          <p:spPr bwMode="auto">
            <a:xfrm>
              <a:off x="3337" y="532"/>
              <a:ext cx="5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Tricia Ramel</a:t>
              </a:r>
              <a:endParaRPr lang="en-US">
                <a:latin typeface="AmerType Md BT" pitchFamily="18" charset="0"/>
              </a:endParaRPr>
            </a:p>
          </p:txBody>
        </p:sp>
        <p:sp>
          <p:nvSpPr>
            <p:cNvPr id="124996" name="Rectangle 64"/>
            <p:cNvSpPr>
              <a:spLocks noChangeArrowheads="1"/>
            </p:cNvSpPr>
            <p:nvPr/>
          </p:nvSpPr>
          <p:spPr bwMode="auto">
            <a:xfrm>
              <a:off x="4090" y="502"/>
              <a:ext cx="28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997" name="Rectangle 65"/>
            <p:cNvSpPr>
              <a:spLocks noChangeArrowheads="1"/>
            </p:cNvSpPr>
            <p:nvPr/>
          </p:nvSpPr>
          <p:spPr bwMode="auto">
            <a:xfrm>
              <a:off x="4147" y="536"/>
              <a:ext cx="19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a:t>
              </a:r>
              <a:endParaRPr lang="en-US">
                <a:latin typeface="AmerType Md BT" pitchFamily="18" charset="0"/>
              </a:endParaRPr>
            </a:p>
          </p:txBody>
        </p:sp>
        <p:sp>
          <p:nvSpPr>
            <p:cNvPr id="124998" name="Rectangle 66"/>
            <p:cNvSpPr>
              <a:spLocks noChangeArrowheads="1"/>
            </p:cNvSpPr>
            <p:nvPr/>
          </p:nvSpPr>
          <p:spPr bwMode="auto">
            <a:xfrm>
              <a:off x="4144" y="532"/>
              <a:ext cx="19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a:t>
              </a:r>
              <a:endParaRPr lang="en-US">
                <a:latin typeface="AmerType Md BT" pitchFamily="18" charset="0"/>
              </a:endParaRPr>
            </a:p>
          </p:txBody>
        </p:sp>
        <p:sp>
          <p:nvSpPr>
            <p:cNvPr id="124999" name="Rectangle 67"/>
            <p:cNvSpPr>
              <a:spLocks noChangeArrowheads="1"/>
            </p:cNvSpPr>
            <p:nvPr/>
          </p:nvSpPr>
          <p:spPr bwMode="auto">
            <a:xfrm>
              <a:off x="371" y="682"/>
              <a:ext cx="31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00" name="Rectangle 68"/>
            <p:cNvSpPr>
              <a:spLocks noChangeArrowheads="1"/>
            </p:cNvSpPr>
            <p:nvPr/>
          </p:nvSpPr>
          <p:spPr bwMode="auto">
            <a:xfrm>
              <a:off x="429" y="715"/>
              <a:ext cx="24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9:50a</a:t>
              </a:r>
              <a:endParaRPr lang="en-US">
                <a:latin typeface="AmerType Md BT" pitchFamily="18" charset="0"/>
              </a:endParaRPr>
            </a:p>
          </p:txBody>
        </p:sp>
        <p:sp>
          <p:nvSpPr>
            <p:cNvPr id="125001" name="Rectangle 69"/>
            <p:cNvSpPr>
              <a:spLocks noChangeArrowheads="1"/>
            </p:cNvSpPr>
            <p:nvPr/>
          </p:nvSpPr>
          <p:spPr bwMode="auto">
            <a:xfrm>
              <a:off x="425" y="712"/>
              <a:ext cx="24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9:50a</a:t>
              </a:r>
              <a:endParaRPr lang="en-US">
                <a:latin typeface="AmerType Md BT" pitchFamily="18" charset="0"/>
              </a:endParaRPr>
            </a:p>
          </p:txBody>
        </p:sp>
        <p:sp>
          <p:nvSpPr>
            <p:cNvPr id="125002" name="Rectangle 70"/>
            <p:cNvSpPr>
              <a:spLocks noChangeArrowheads="1"/>
            </p:cNvSpPr>
            <p:nvPr/>
          </p:nvSpPr>
          <p:spPr bwMode="auto">
            <a:xfrm>
              <a:off x="1088" y="682"/>
              <a:ext cx="653"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03" name="Rectangle 71"/>
            <p:cNvSpPr>
              <a:spLocks noChangeArrowheads="1"/>
            </p:cNvSpPr>
            <p:nvPr/>
          </p:nvSpPr>
          <p:spPr bwMode="auto">
            <a:xfrm>
              <a:off x="1146" y="715"/>
              <a:ext cx="60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Praise Service</a:t>
              </a:r>
              <a:endParaRPr lang="en-US">
                <a:latin typeface="AmerType Md BT" pitchFamily="18" charset="0"/>
              </a:endParaRPr>
            </a:p>
          </p:txBody>
        </p:sp>
        <p:sp>
          <p:nvSpPr>
            <p:cNvPr id="125004" name="Rectangle 72"/>
            <p:cNvSpPr>
              <a:spLocks noChangeArrowheads="1"/>
            </p:cNvSpPr>
            <p:nvPr/>
          </p:nvSpPr>
          <p:spPr bwMode="auto">
            <a:xfrm>
              <a:off x="1142" y="712"/>
              <a:ext cx="60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Praise Service</a:t>
              </a:r>
              <a:endParaRPr lang="en-US">
                <a:latin typeface="AmerType Md BT" pitchFamily="18" charset="0"/>
              </a:endParaRPr>
            </a:p>
          </p:txBody>
        </p:sp>
        <p:sp>
          <p:nvSpPr>
            <p:cNvPr id="125005" name="Rectangle 73"/>
            <p:cNvSpPr>
              <a:spLocks noChangeArrowheads="1"/>
            </p:cNvSpPr>
            <p:nvPr/>
          </p:nvSpPr>
          <p:spPr bwMode="auto">
            <a:xfrm>
              <a:off x="2522" y="682"/>
              <a:ext cx="49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06" name="Rectangle 74"/>
            <p:cNvSpPr>
              <a:spLocks noChangeArrowheads="1"/>
            </p:cNvSpPr>
            <p:nvPr/>
          </p:nvSpPr>
          <p:spPr bwMode="auto">
            <a:xfrm>
              <a:off x="2579" y="715"/>
              <a:ext cx="41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AFU Tent</a:t>
              </a:r>
              <a:endParaRPr lang="en-US">
                <a:latin typeface="AmerType Md BT" pitchFamily="18" charset="0"/>
              </a:endParaRPr>
            </a:p>
          </p:txBody>
        </p:sp>
        <p:sp>
          <p:nvSpPr>
            <p:cNvPr id="125007" name="Rectangle 75"/>
            <p:cNvSpPr>
              <a:spLocks noChangeArrowheads="1"/>
            </p:cNvSpPr>
            <p:nvPr/>
          </p:nvSpPr>
          <p:spPr bwMode="auto">
            <a:xfrm>
              <a:off x="2576" y="712"/>
              <a:ext cx="41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AFU Tent</a:t>
              </a:r>
              <a:endParaRPr lang="en-US">
                <a:latin typeface="AmerType Md BT" pitchFamily="18" charset="0"/>
              </a:endParaRPr>
            </a:p>
          </p:txBody>
        </p:sp>
        <p:sp>
          <p:nvSpPr>
            <p:cNvPr id="125008" name="Rectangle 76"/>
            <p:cNvSpPr>
              <a:spLocks noChangeArrowheads="1"/>
            </p:cNvSpPr>
            <p:nvPr/>
          </p:nvSpPr>
          <p:spPr bwMode="auto">
            <a:xfrm>
              <a:off x="3283" y="682"/>
              <a:ext cx="59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09" name="Rectangle 77"/>
            <p:cNvSpPr>
              <a:spLocks noChangeArrowheads="1"/>
            </p:cNvSpPr>
            <p:nvPr/>
          </p:nvSpPr>
          <p:spPr bwMode="auto">
            <a:xfrm>
              <a:off x="3341" y="715"/>
              <a:ext cx="52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Praise Team</a:t>
              </a:r>
              <a:endParaRPr lang="en-US">
                <a:latin typeface="AmerType Md BT" pitchFamily="18" charset="0"/>
              </a:endParaRPr>
            </a:p>
          </p:txBody>
        </p:sp>
        <p:sp>
          <p:nvSpPr>
            <p:cNvPr id="125010" name="Rectangle 78"/>
            <p:cNvSpPr>
              <a:spLocks noChangeArrowheads="1"/>
            </p:cNvSpPr>
            <p:nvPr/>
          </p:nvSpPr>
          <p:spPr bwMode="auto">
            <a:xfrm>
              <a:off x="3337" y="712"/>
              <a:ext cx="52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Praise Team</a:t>
              </a:r>
              <a:endParaRPr lang="en-US">
                <a:latin typeface="AmerType Md BT" pitchFamily="18" charset="0"/>
              </a:endParaRPr>
            </a:p>
          </p:txBody>
        </p:sp>
        <p:sp>
          <p:nvSpPr>
            <p:cNvPr id="125011" name="Rectangle 79"/>
            <p:cNvSpPr>
              <a:spLocks noChangeArrowheads="1"/>
            </p:cNvSpPr>
            <p:nvPr/>
          </p:nvSpPr>
          <p:spPr bwMode="auto">
            <a:xfrm>
              <a:off x="371" y="861"/>
              <a:ext cx="364"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12" name="Rectangle 80"/>
            <p:cNvSpPr>
              <a:spLocks noChangeArrowheads="1"/>
            </p:cNvSpPr>
            <p:nvPr/>
          </p:nvSpPr>
          <p:spPr bwMode="auto">
            <a:xfrm>
              <a:off x="429" y="895"/>
              <a:ext cx="30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10:10a</a:t>
              </a:r>
              <a:endParaRPr lang="en-US">
                <a:latin typeface="AmerType Md BT" pitchFamily="18" charset="0"/>
              </a:endParaRPr>
            </a:p>
          </p:txBody>
        </p:sp>
        <p:sp>
          <p:nvSpPr>
            <p:cNvPr id="125013" name="Rectangle 81"/>
            <p:cNvSpPr>
              <a:spLocks noChangeArrowheads="1"/>
            </p:cNvSpPr>
            <p:nvPr/>
          </p:nvSpPr>
          <p:spPr bwMode="auto">
            <a:xfrm>
              <a:off x="425" y="891"/>
              <a:ext cx="30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10:10a</a:t>
              </a:r>
              <a:endParaRPr lang="en-US">
                <a:latin typeface="AmerType Md BT" pitchFamily="18" charset="0"/>
              </a:endParaRPr>
            </a:p>
          </p:txBody>
        </p:sp>
        <p:sp>
          <p:nvSpPr>
            <p:cNvPr id="125014" name="Rectangle 82"/>
            <p:cNvSpPr>
              <a:spLocks noChangeArrowheads="1"/>
            </p:cNvSpPr>
            <p:nvPr/>
          </p:nvSpPr>
          <p:spPr bwMode="auto">
            <a:xfrm>
              <a:off x="1088" y="861"/>
              <a:ext cx="1071"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15" name="Rectangle 83"/>
            <p:cNvSpPr>
              <a:spLocks noChangeArrowheads="1"/>
            </p:cNvSpPr>
            <p:nvPr/>
          </p:nvSpPr>
          <p:spPr bwMode="auto">
            <a:xfrm>
              <a:off x="1146" y="895"/>
              <a:ext cx="10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Sabbath School Program</a:t>
              </a:r>
              <a:endParaRPr lang="en-US">
                <a:latin typeface="AmerType Md BT" pitchFamily="18" charset="0"/>
              </a:endParaRPr>
            </a:p>
          </p:txBody>
        </p:sp>
        <p:sp>
          <p:nvSpPr>
            <p:cNvPr id="125016" name="Rectangle 84"/>
            <p:cNvSpPr>
              <a:spLocks noChangeArrowheads="1"/>
            </p:cNvSpPr>
            <p:nvPr/>
          </p:nvSpPr>
          <p:spPr bwMode="auto">
            <a:xfrm>
              <a:off x="1142" y="891"/>
              <a:ext cx="10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Sabbath School Program</a:t>
              </a:r>
              <a:endParaRPr lang="en-US">
                <a:latin typeface="AmerType Md BT" pitchFamily="18" charset="0"/>
              </a:endParaRPr>
            </a:p>
          </p:txBody>
        </p:sp>
        <p:sp>
          <p:nvSpPr>
            <p:cNvPr id="125017" name="Rectangle 85"/>
            <p:cNvSpPr>
              <a:spLocks noChangeArrowheads="1"/>
            </p:cNvSpPr>
            <p:nvPr/>
          </p:nvSpPr>
          <p:spPr bwMode="auto">
            <a:xfrm>
              <a:off x="2522" y="861"/>
              <a:ext cx="49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18" name="Rectangle 86"/>
            <p:cNvSpPr>
              <a:spLocks noChangeArrowheads="1"/>
            </p:cNvSpPr>
            <p:nvPr/>
          </p:nvSpPr>
          <p:spPr bwMode="auto">
            <a:xfrm>
              <a:off x="2579" y="895"/>
              <a:ext cx="41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AFU Tent</a:t>
              </a:r>
              <a:endParaRPr lang="en-US">
                <a:latin typeface="AmerType Md BT" pitchFamily="18" charset="0"/>
              </a:endParaRPr>
            </a:p>
          </p:txBody>
        </p:sp>
        <p:sp>
          <p:nvSpPr>
            <p:cNvPr id="125019" name="Rectangle 87"/>
            <p:cNvSpPr>
              <a:spLocks noChangeArrowheads="1"/>
            </p:cNvSpPr>
            <p:nvPr/>
          </p:nvSpPr>
          <p:spPr bwMode="auto">
            <a:xfrm>
              <a:off x="2576" y="891"/>
              <a:ext cx="41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AFU Tent</a:t>
              </a:r>
              <a:endParaRPr lang="en-US">
                <a:latin typeface="AmerType Md BT" pitchFamily="18" charset="0"/>
              </a:endParaRPr>
            </a:p>
          </p:txBody>
        </p:sp>
        <p:sp>
          <p:nvSpPr>
            <p:cNvPr id="125020" name="Rectangle 88"/>
            <p:cNvSpPr>
              <a:spLocks noChangeArrowheads="1"/>
            </p:cNvSpPr>
            <p:nvPr/>
          </p:nvSpPr>
          <p:spPr bwMode="auto">
            <a:xfrm>
              <a:off x="3194" y="861"/>
              <a:ext cx="965"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21" name="Rectangle 89"/>
            <p:cNvSpPr>
              <a:spLocks noChangeArrowheads="1"/>
            </p:cNvSpPr>
            <p:nvPr/>
          </p:nvSpPr>
          <p:spPr bwMode="auto">
            <a:xfrm>
              <a:off x="3251" y="895"/>
              <a:ext cx="95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Chris Holland/Branch</a:t>
              </a:r>
              <a:endParaRPr lang="en-US">
                <a:latin typeface="AmerType Md BT" pitchFamily="18" charset="0"/>
              </a:endParaRPr>
            </a:p>
          </p:txBody>
        </p:sp>
        <p:sp>
          <p:nvSpPr>
            <p:cNvPr id="125022" name="Rectangle 90"/>
            <p:cNvSpPr>
              <a:spLocks noChangeArrowheads="1"/>
            </p:cNvSpPr>
            <p:nvPr/>
          </p:nvSpPr>
          <p:spPr bwMode="auto">
            <a:xfrm>
              <a:off x="3248" y="891"/>
              <a:ext cx="78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FF0000"/>
                  </a:solidFill>
                  <a:latin typeface="AmerType Md BT" pitchFamily="18" charset="0"/>
                </a:rPr>
                <a:t>Chris Holland/Branch</a:t>
              </a:r>
              <a:endParaRPr lang="en-US" sz="1800">
                <a:latin typeface="AmerType Md BT" pitchFamily="18" charset="0"/>
              </a:endParaRPr>
            </a:p>
          </p:txBody>
        </p:sp>
        <p:sp>
          <p:nvSpPr>
            <p:cNvPr id="125023" name="Rectangle 91"/>
            <p:cNvSpPr>
              <a:spLocks noChangeArrowheads="1"/>
            </p:cNvSpPr>
            <p:nvPr/>
          </p:nvSpPr>
          <p:spPr bwMode="auto">
            <a:xfrm>
              <a:off x="4125" y="883"/>
              <a:ext cx="28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24" name="Rectangle 92"/>
            <p:cNvSpPr>
              <a:spLocks noChangeArrowheads="1"/>
            </p:cNvSpPr>
            <p:nvPr/>
          </p:nvSpPr>
          <p:spPr bwMode="auto">
            <a:xfrm>
              <a:off x="4183" y="917"/>
              <a:ext cx="19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a:t>
              </a:r>
              <a:endParaRPr lang="en-US">
                <a:latin typeface="AmerType Md BT" pitchFamily="18" charset="0"/>
              </a:endParaRPr>
            </a:p>
          </p:txBody>
        </p:sp>
        <p:sp>
          <p:nvSpPr>
            <p:cNvPr id="125025" name="Rectangle 93"/>
            <p:cNvSpPr>
              <a:spLocks noChangeArrowheads="1"/>
            </p:cNvSpPr>
            <p:nvPr/>
          </p:nvSpPr>
          <p:spPr bwMode="auto">
            <a:xfrm>
              <a:off x="4179" y="913"/>
              <a:ext cx="19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a:t>
              </a:r>
              <a:endParaRPr lang="en-US">
                <a:latin typeface="AmerType Md BT" pitchFamily="18" charset="0"/>
              </a:endParaRPr>
            </a:p>
          </p:txBody>
        </p:sp>
        <p:sp>
          <p:nvSpPr>
            <p:cNvPr id="125026" name="Rectangle 94"/>
            <p:cNvSpPr>
              <a:spLocks noChangeArrowheads="1"/>
            </p:cNvSpPr>
            <p:nvPr/>
          </p:nvSpPr>
          <p:spPr bwMode="auto">
            <a:xfrm>
              <a:off x="371" y="1040"/>
              <a:ext cx="364"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27" name="Rectangle 95"/>
            <p:cNvSpPr>
              <a:spLocks noChangeArrowheads="1"/>
            </p:cNvSpPr>
            <p:nvPr/>
          </p:nvSpPr>
          <p:spPr bwMode="auto">
            <a:xfrm>
              <a:off x="429" y="1074"/>
              <a:ext cx="30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10:30a</a:t>
              </a:r>
              <a:endParaRPr lang="en-US">
                <a:latin typeface="AmerType Md BT" pitchFamily="18" charset="0"/>
              </a:endParaRPr>
            </a:p>
          </p:txBody>
        </p:sp>
        <p:sp>
          <p:nvSpPr>
            <p:cNvPr id="125028" name="Rectangle 96"/>
            <p:cNvSpPr>
              <a:spLocks noChangeArrowheads="1"/>
            </p:cNvSpPr>
            <p:nvPr/>
          </p:nvSpPr>
          <p:spPr bwMode="auto">
            <a:xfrm>
              <a:off x="425" y="1070"/>
              <a:ext cx="30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10:30a</a:t>
              </a:r>
              <a:endParaRPr lang="en-US">
                <a:latin typeface="AmerType Md BT" pitchFamily="18" charset="0"/>
              </a:endParaRPr>
            </a:p>
          </p:txBody>
        </p:sp>
        <p:sp>
          <p:nvSpPr>
            <p:cNvPr id="125029" name="Rectangle 97"/>
            <p:cNvSpPr>
              <a:spLocks noChangeArrowheads="1"/>
            </p:cNvSpPr>
            <p:nvPr/>
          </p:nvSpPr>
          <p:spPr bwMode="auto">
            <a:xfrm>
              <a:off x="1088" y="1040"/>
              <a:ext cx="974"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30" name="Rectangle 98"/>
            <p:cNvSpPr>
              <a:spLocks noChangeArrowheads="1"/>
            </p:cNvSpPr>
            <p:nvPr/>
          </p:nvSpPr>
          <p:spPr bwMode="auto">
            <a:xfrm>
              <a:off x="1146" y="1074"/>
              <a:ext cx="97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Group #4: Bible Study</a:t>
              </a:r>
              <a:endParaRPr lang="en-US">
                <a:latin typeface="AmerType Md BT" pitchFamily="18" charset="0"/>
              </a:endParaRPr>
            </a:p>
          </p:txBody>
        </p:sp>
        <p:sp>
          <p:nvSpPr>
            <p:cNvPr id="125031" name="Rectangle 99"/>
            <p:cNvSpPr>
              <a:spLocks noChangeArrowheads="1"/>
            </p:cNvSpPr>
            <p:nvPr/>
          </p:nvSpPr>
          <p:spPr bwMode="auto">
            <a:xfrm>
              <a:off x="1142" y="1070"/>
              <a:ext cx="97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Group #4: Bible Study</a:t>
              </a:r>
              <a:endParaRPr lang="en-US">
                <a:latin typeface="AmerType Md BT" pitchFamily="18" charset="0"/>
              </a:endParaRPr>
            </a:p>
          </p:txBody>
        </p:sp>
        <p:sp>
          <p:nvSpPr>
            <p:cNvPr id="125032" name="Rectangle 100"/>
            <p:cNvSpPr>
              <a:spLocks noChangeArrowheads="1"/>
            </p:cNvSpPr>
            <p:nvPr/>
          </p:nvSpPr>
          <p:spPr bwMode="auto">
            <a:xfrm>
              <a:off x="2522" y="1040"/>
              <a:ext cx="49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33" name="Rectangle 101"/>
            <p:cNvSpPr>
              <a:spLocks noChangeArrowheads="1"/>
            </p:cNvSpPr>
            <p:nvPr/>
          </p:nvSpPr>
          <p:spPr bwMode="auto">
            <a:xfrm>
              <a:off x="2579" y="1074"/>
              <a:ext cx="41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AFU Tent</a:t>
              </a:r>
              <a:endParaRPr lang="en-US">
                <a:latin typeface="AmerType Md BT" pitchFamily="18" charset="0"/>
              </a:endParaRPr>
            </a:p>
          </p:txBody>
        </p:sp>
        <p:sp>
          <p:nvSpPr>
            <p:cNvPr id="125034" name="Rectangle 102"/>
            <p:cNvSpPr>
              <a:spLocks noChangeArrowheads="1"/>
            </p:cNvSpPr>
            <p:nvPr/>
          </p:nvSpPr>
          <p:spPr bwMode="auto">
            <a:xfrm>
              <a:off x="2576" y="1070"/>
              <a:ext cx="41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AFU Tent</a:t>
              </a:r>
              <a:endParaRPr lang="en-US">
                <a:latin typeface="AmerType Md BT" pitchFamily="18" charset="0"/>
              </a:endParaRPr>
            </a:p>
          </p:txBody>
        </p:sp>
        <p:sp>
          <p:nvSpPr>
            <p:cNvPr id="125035" name="Rectangle 103"/>
            <p:cNvSpPr>
              <a:spLocks noChangeArrowheads="1"/>
            </p:cNvSpPr>
            <p:nvPr/>
          </p:nvSpPr>
          <p:spPr bwMode="auto">
            <a:xfrm>
              <a:off x="3283" y="1040"/>
              <a:ext cx="69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36" name="Rectangle 104"/>
            <p:cNvSpPr>
              <a:spLocks noChangeArrowheads="1"/>
            </p:cNvSpPr>
            <p:nvPr/>
          </p:nvSpPr>
          <p:spPr bwMode="auto">
            <a:xfrm>
              <a:off x="3341" y="1074"/>
              <a:ext cx="63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Group Leaders</a:t>
              </a:r>
              <a:endParaRPr lang="en-US">
                <a:latin typeface="AmerType Md BT" pitchFamily="18" charset="0"/>
              </a:endParaRPr>
            </a:p>
          </p:txBody>
        </p:sp>
        <p:sp>
          <p:nvSpPr>
            <p:cNvPr id="125037" name="Rectangle 105"/>
            <p:cNvSpPr>
              <a:spLocks noChangeArrowheads="1"/>
            </p:cNvSpPr>
            <p:nvPr/>
          </p:nvSpPr>
          <p:spPr bwMode="auto">
            <a:xfrm>
              <a:off x="3337" y="1070"/>
              <a:ext cx="63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Group Leaders</a:t>
              </a:r>
              <a:endParaRPr lang="en-US">
                <a:latin typeface="AmerType Md BT" pitchFamily="18" charset="0"/>
              </a:endParaRPr>
            </a:p>
          </p:txBody>
        </p:sp>
        <p:sp>
          <p:nvSpPr>
            <p:cNvPr id="125038" name="Rectangle 106"/>
            <p:cNvSpPr>
              <a:spLocks noChangeArrowheads="1"/>
            </p:cNvSpPr>
            <p:nvPr/>
          </p:nvSpPr>
          <p:spPr bwMode="auto">
            <a:xfrm>
              <a:off x="371" y="1219"/>
              <a:ext cx="364"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39" name="Rectangle 107"/>
            <p:cNvSpPr>
              <a:spLocks noChangeArrowheads="1"/>
            </p:cNvSpPr>
            <p:nvPr/>
          </p:nvSpPr>
          <p:spPr bwMode="auto">
            <a:xfrm>
              <a:off x="429" y="1253"/>
              <a:ext cx="30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11:20a</a:t>
              </a:r>
              <a:endParaRPr lang="en-US">
                <a:latin typeface="AmerType Md BT" pitchFamily="18" charset="0"/>
              </a:endParaRPr>
            </a:p>
          </p:txBody>
        </p:sp>
        <p:sp>
          <p:nvSpPr>
            <p:cNvPr id="125040" name="Rectangle 108"/>
            <p:cNvSpPr>
              <a:spLocks noChangeArrowheads="1"/>
            </p:cNvSpPr>
            <p:nvPr/>
          </p:nvSpPr>
          <p:spPr bwMode="auto">
            <a:xfrm>
              <a:off x="425" y="1249"/>
              <a:ext cx="30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11:20a</a:t>
              </a:r>
              <a:endParaRPr lang="en-US">
                <a:latin typeface="AmerType Md BT" pitchFamily="18" charset="0"/>
              </a:endParaRPr>
            </a:p>
          </p:txBody>
        </p:sp>
        <p:sp>
          <p:nvSpPr>
            <p:cNvPr id="125041" name="Rectangle 109"/>
            <p:cNvSpPr>
              <a:spLocks noChangeArrowheads="1"/>
            </p:cNvSpPr>
            <p:nvPr/>
          </p:nvSpPr>
          <p:spPr bwMode="auto">
            <a:xfrm>
              <a:off x="1088" y="1219"/>
              <a:ext cx="995"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42" name="Rectangle 110"/>
            <p:cNvSpPr>
              <a:spLocks noChangeArrowheads="1"/>
            </p:cNvSpPr>
            <p:nvPr/>
          </p:nvSpPr>
          <p:spPr bwMode="auto">
            <a:xfrm>
              <a:off x="1146" y="1253"/>
              <a:ext cx="93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PMC Welcome Service</a:t>
              </a:r>
              <a:endParaRPr lang="en-US">
                <a:latin typeface="AmerType Md BT" pitchFamily="18" charset="0"/>
              </a:endParaRPr>
            </a:p>
          </p:txBody>
        </p:sp>
        <p:sp>
          <p:nvSpPr>
            <p:cNvPr id="125043" name="Rectangle 111"/>
            <p:cNvSpPr>
              <a:spLocks noChangeArrowheads="1"/>
            </p:cNvSpPr>
            <p:nvPr/>
          </p:nvSpPr>
          <p:spPr bwMode="auto">
            <a:xfrm>
              <a:off x="1142" y="1249"/>
              <a:ext cx="93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PMC Welcome Service</a:t>
              </a:r>
              <a:endParaRPr lang="en-US">
                <a:latin typeface="AmerType Md BT" pitchFamily="18" charset="0"/>
              </a:endParaRPr>
            </a:p>
          </p:txBody>
        </p:sp>
        <p:sp>
          <p:nvSpPr>
            <p:cNvPr id="125044" name="Rectangle 112"/>
            <p:cNvSpPr>
              <a:spLocks noChangeArrowheads="1"/>
            </p:cNvSpPr>
            <p:nvPr/>
          </p:nvSpPr>
          <p:spPr bwMode="auto">
            <a:xfrm>
              <a:off x="2522" y="1219"/>
              <a:ext cx="315"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45" name="Rectangle 113"/>
            <p:cNvSpPr>
              <a:spLocks noChangeArrowheads="1"/>
            </p:cNvSpPr>
            <p:nvPr/>
          </p:nvSpPr>
          <p:spPr bwMode="auto">
            <a:xfrm>
              <a:off x="2579" y="1253"/>
              <a:ext cx="19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PMC</a:t>
              </a:r>
              <a:endParaRPr lang="en-US">
                <a:latin typeface="AmerType Md BT" pitchFamily="18" charset="0"/>
              </a:endParaRPr>
            </a:p>
          </p:txBody>
        </p:sp>
        <p:sp>
          <p:nvSpPr>
            <p:cNvPr id="125046" name="Rectangle 114"/>
            <p:cNvSpPr>
              <a:spLocks noChangeArrowheads="1"/>
            </p:cNvSpPr>
            <p:nvPr/>
          </p:nvSpPr>
          <p:spPr bwMode="auto">
            <a:xfrm>
              <a:off x="2576" y="1249"/>
              <a:ext cx="19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PMC</a:t>
              </a:r>
              <a:endParaRPr lang="en-US">
                <a:latin typeface="AmerType Md BT" pitchFamily="18" charset="0"/>
              </a:endParaRPr>
            </a:p>
          </p:txBody>
        </p:sp>
        <p:sp>
          <p:nvSpPr>
            <p:cNvPr id="125047" name="Rectangle 115"/>
            <p:cNvSpPr>
              <a:spLocks noChangeArrowheads="1"/>
            </p:cNvSpPr>
            <p:nvPr/>
          </p:nvSpPr>
          <p:spPr bwMode="auto">
            <a:xfrm>
              <a:off x="3283" y="1219"/>
              <a:ext cx="670"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48" name="Rectangle 116"/>
            <p:cNvSpPr>
              <a:spLocks noChangeArrowheads="1"/>
            </p:cNvSpPr>
            <p:nvPr/>
          </p:nvSpPr>
          <p:spPr bwMode="auto">
            <a:xfrm>
              <a:off x="3341" y="1253"/>
              <a:ext cx="63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Dwight Nelson</a:t>
              </a:r>
              <a:endParaRPr lang="en-US">
                <a:latin typeface="AmerType Md BT" pitchFamily="18" charset="0"/>
              </a:endParaRPr>
            </a:p>
          </p:txBody>
        </p:sp>
        <p:sp>
          <p:nvSpPr>
            <p:cNvPr id="125049" name="Rectangle 117"/>
            <p:cNvSpPr>
              <a:spLocks noChangeArrowheads="1"/>
            </p:cNvSpPr>
            <p:nvPr/>
          </p:nvSpPr>
          <p:spPr bwMode="auto">
            <a:xfrm>
              <a:off x="3337" y="1249"/>
              <a:ext cx="63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Dwight Nelson</a:t>
              </a:r>
              <a:endParaRPr lang="en-US">
                <a:latin typeface="AmerType Md BT" pitchFamily="18" charset="0"/>
              </a:endParaRPr>
            </a:p>
          </p:txBody>
        </p:sp>
        <p:sp>
          <p:nvSpPr>
            <p:cNvPr id="125050" name="Rectangle 118"/>
            <p:cNvSpPr>
              <a:spLocks noChangeArrowheads="1"/>
            </p:cNvSpPr>
            <p:nvPr/>
          </p:nvSpPr>
          <p:spPr bwMode="auto">
            <a:xfrm>
              <a:off x="4134" y="1219"/>
              <a:ext cx="290"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51" name="Rectangle 119"/>
            <p:cNvSpPr>
              <a:spLocks noChangeArrowheads="1"/>
            </p:cNvSpPr>
            <p:nvPr/>
          </p:nvSpPr>
          <p:spPr bwMode="auto">
            <a:xfrm>
              <a:off x="4192" y="1253"/>
              <a:ext cx="22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3133</a:t>
              </a:r>
              <a:endParaRPr lang="en-US">
                <a:latin typeface="AmerType Md BT" pitchFamily="18" charset="0"/>
              </a:endParaRPr>
            </a:p>
          </p:txBody>
        </p:sp>
        <p:sp>
          <p:nvSpPr>
            <p:cNvPr id="125052" name="Rectangle 120"/>
            <p:cNvSpPr>
              <a:spLocks noChangeArrowheads="1"/>
            </p:cNvSpPr>
            <p:nvPr/>
          </p:nvSpPr>
          <p:spPr bwMode="auto">
            <a:xfrm>
              <a:off x="4189" y="1249"/>
              <a:ext cx="22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3133</a:t>
              </a:r>
              <a:endParaRPr lang="en-US">
                <a:latin typeface="AmerType Md BT" pitchFamily="18" charset="0"/>
              </a:endParaRPr>
            </a:p>
          </p:txBody>
        </p:sp>
        <p:sp>
          <p:nvSpPr>
            <p:cNvPr id="125053" name="Rectangle 121"/>
            <p:cNvSpPr>
              <a:spLocks noChangeArrowheads="1"/>
            </p:cNvSpPr>
            <p:nvPr/>
          </p:nvSpPr>
          <p:spPr bwMode="auto">
            <a:xfrm>
              <a:off x="371" y="1398"/>
              <a:ext cx="32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54" name="Rectangle 122"/>
            <p:cNvSpPr>
              <a:spLocks noChangeArrowheads="1"/>
            </p:cNvSpPr>
            <p:nvPr/>
          </p:nvSpPr>
          <p:spPr bwMode="auto">
            <a:xfrm>
              <a:off x="429" y="1432"/>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1:00p</a:t>
              </a:r>
              <a:endParaRPr lang="en-US">
                <a:latin typeface="AmerType Md BT" pitchFamily="18" charset="0"/>
              </a:endParaRPr>
            </a:p>
          </p:txBody>
        </p:sp>
        <p:sp>
          <p:nvSpPr>
            <p:cNvPr id="125055" name="Rectangle 123"/>
            <p:cNvSpPr>
              <a:spLocks noChangeArrowheads="1"/>
            </p:cNvSpPr>
            <p:nvPr/>
          </p:nvSpPr>
          <p:spPr bwMode="auto">
            <a:xfrm>
              <a:off x="425" y="1428"/>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1:00p</a:t>
              </a:r>
              <a:endParaRPr lang="en-US">
                <a:latin typeface="AmerType Md BT" pitchFamily="18" charset="0"/>
              </a:endParaRPr>
            </a:p>
          </p:txBody>
        </p:sp>
        <p:sp>
          <p:nvSpPr>
            <p:cNvPr id="125056" name="Rectangle 124"/>
            <p:cNvSpPr>
              <a:spLocks noChangeArrowheads="1"/>
            </p:cNvSpPr>
            <p:nvPr/>
          </p:nvSpPr>
          <p:spPr bwMode="auto">
            <a:xfrm>
              <a:off x="1088" y="1398"/>
              <a:ext cx="1008"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57" name="Rectangle 125"/>
            <p:cNvSpPr>
              <a:spLocks noChangeArrowheads="1"/>
            </p:cNvSpPr>
            <p:nvPr/>
          </p:nvSpPr>
          <p:spPr bwMode="auto">
            <a:xfrm>
              <a:off x="1146" y="1432"/>
              <a:ext cx="96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PMC Welcome Potluck</a:t>
              </a:r>
              <a:endParaRPr lang="en-US">
                <a:latin typeface="AmerType Md BT" pitchFamily="18" charset="0"/>
              </a:endParaRPr>
            </a:p>
          </p:txBody>
        </p:sp>
        <p:sp>
          <p:nvSpPr>
            <p:cNvPr id="125058" name="Rectangle 126"/>
            <p:cNvSpPr>
              <a:spLocks noChangeArrowheads="1"/>
            </p:cNvSpPr>
            <p:nvPr/>
          </p:nvSpPr>
          <p:spPr bwMode="auto">
            <a:xfrm>
              <a:off x="1142" y="1428"/>
              <a:ext cx="96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PMC Welcome Potluck</a:t>
              </a:r>
              <a:endParaRPr lang="en-US">
                <a:latin typeface="AmerType Md BT" pitchFamily="18" charset="0"/>
              </a:endParaRPr>
            </a:p>
          </p:txBody>
        </p:sp>
        <p:sp>
          <p:nvSpPr>
            <p:cNvPr id="125059" name="Rectangle 127"/>
            <p:cNvSpPr>
              <a:spLocks noChangeArrowheads="1"/>
            </p:cNvSpPr>
            <p:nvPr/>
          </p:nvSpPr>
          <p:spPr bwMode="auto">
            <a:xfrm>
              <a:off x="2522" y="1398"/>
              <a:ext cx="470"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60" name="Rectangle 128"/>
            <p:cNvSpPr>
              <a:spLocks noChangeArrowheads="1"/>
            </p:cNvSpPr>
            <p:nvPr/>
          </p:nvSpPr>
          <p:spPr bwMode="auto">
            <a:xfrm>
              <a:off x="2579" y="1432"/>
              <a:ext cx="38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Cafeteria</a:t>
              </a:r>
              <a:endParaRPr lang="en-US">
                <a:latin typeface="AmerType Md BT" pitchFamily="18" charset="0"/>
              </a:endParaRPr>
            </a:p>
          </p:txBody>
        </p:sp>
        <p:sp>
          <p:nvSpPr>
            <p:cNvPr id="125061" name="Rectangle 129"/>
            <p:cNvSpPr>
              <a:spLocks noChangeArrowheads="1"/>
            </p:cNvSpPr>
            <p:nvPr/>
          </p:nvSpPr>
          <p:spPr bwMode="auto">
            <a:xfrm>
              <a:off x="2576" y="1428"/>
              <a:ext cx="38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Cafeteria</a:t>
              </a:r>
              <a:endParaRPr lang="en-US">
                <a:latin typeface="AmerType Md BT" pitchFamily="18" charset="0"/>
              </a:endParaRPr>
            </a:p>
          </p:txBody>
        </p:sp>
        <p:sp>
          <p:nvSpPr>
            <p:cNvPr id="125062" name="Rectangle 130"/>
            <p:cNvSpPr>
              <a:spLocks noChangeArrowheads="1"/>
            </p:cNvSpPr>
            <p:nvPr/>
          </p:nvSpPr>
          <p:spPr bwMode="auto">
            <a:xfrm>
              <a:off x="3283" y="1398"/>
              <a:ext cx="70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63" name="Rectangle 131"/>
            <p:cNvSpPr>
              <a:spLocks noChangeArrowheads="1"/>
            </p:cNvSpPr>
            <p:nvPr/>
          </p:nvSpPr>
          <p:spPr bwMode="auto">
            <a:xfrm>
              <a:off x="3341" y="1432"/>
              <a:ext cx="62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PMC Members</a:t>
              </a:r>
              <a:endParaRPr lang="en-US">
                <a:latin typeface="AmerType Md BT" pitchFamily="18" charset="0"/>
              </a:endParaRPr>
            </a:p>
          </p:txBody>
        </p:sp>
        <p:sp>
          <p:nvSpPr>
            <p:cNvPr id="125064" name="Rectangle 132"/>
            <p:cNvSpPr>
              <a:spLocks noChangeArrowheads="1"/>
            </p:cNvSpPr>
            <p:nvPr/>
          </p:nvSpPr>
          <p:spPr bwMode="auto">
            <a:xfrm>
              <a:off x="3337" y="1428"/>
              <a:ext cx="62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PMC Members</a:t>
              </a:r>
              <a:endParaRPr lang="en-US">
                <a:latin typeface="AmerType Md BT" pitchFamily="18" charset="0"/>
              </a:endParaRPr>
            </a:p>
          </p:txBody>
        </p:sp>
        <p:sp>
          <p:nvSpPr>
            <p:cNvPr id="125065" name="Rectangle 133"/>
            <p:cNvSpPr>
              <a:spLocks noChangeArrowheads="1"/>
            </p:cNvSpPr>
            <p:nvPr/>
          </p:nvSpPr>
          <p:spPr bwMode="auto">
            <a:xfrm>
              <a:off x="371" y="1578"/>
              <a:ext cx="56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66" name="Rectangle 134"/>
            <p:cNvSpPr>
              <a:spLocks noChangeArrowheads="1"/>
            </p:cNvSpPr>
            <p:nvPr/>
          </p:nvSpPr>
          <p:spPr bwMode="auto">
            <a:xfrm>
              <a:off x="429" y="1611"/>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2:30p</a:t>
              </a:r>
              <a:endParaRPr lang="en-US">
                <a:latin typeface="AmerType Md BT" pitchFamily="18" charset="0"/>
              </a:endParaRPr>
            </a:p>
          </p:txBody>
        </p:sp>
        <p:sp>
          <p:nvSpPr>
            <p:cNvPr id="125067" name="Rectangle 135"/>
            <p:cNvSpPr>
              <a:spLocks noChangeArrowheads="1"/>
            </p:cNvSpPr>
            <p:nvPr/>
          </p:nvSpPr>
          <p:spPr bwMode="auto">
            <a:xfrm>
              <a:off x="425" y="1608"/>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2:30p</a:t>
              </a:r>
              <a:endParaRPr lang="en-US">
                <a:latin typeface="AmerType Md BT" pitchFamily="18" charset="0"/>
              </a:endParaRPr>
            </a:p>
          </p:txBody>
        </p:sp>
        <p:sp>
          <p:nvSpPr>
            <p:cNvPr id="125068" name="Rectangle 136"/>
            <p:cNvSpPr>
              <a:spLocks noChangeArrowheads="1"/>
            </p:cNvSpPr>
            <p:nvPr/>
          </p:nvSpPr>
          <p:spPr bwMode="auto">
            <a:xfrm>
              <a:off x="644" y="1611"/>
              <a:ext cx="2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a:t>
              </a:r>
              <a:endParaRPr lang="en-US">
                <a:latin typeface="AmerType Md BT" pitchFamily="18" charset="0"/>
              </a:endParaRPr>
            </a:p>
          </p:txBody>
        </p:sp>
        <p:sp>
          <p:nvSpPr>
            <p:cNvPr id="125069" name="Rectangle 137"/>
            <p:cNvSpPr>
              <a:spLocks noChangeArrowheads="1"/>
            </p:cNvSpPr>
            <p:nvPr/>
          </p:nvSpPr>
          <p:spPr bwMode="auto">
            <a:xfrm>
              <a:off x="640" y="1608"/>
              <a:ext cx="2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a:t>
              </a:r>
              <a:endParaRPr lang="en-US">
                <a:latin typeface="AmerType Md BT" pitchFamily="18" charset="0"/>
              </a:endParaRPr>
            </a:p>
          </p:txBody>
        </p:sp>
        <p:sp>
          <p:nvSpPr>
            <p:cNvPr id="125070" name="Rectangle 138"/>
            <p:cNvSpPr>
              <a:spLocks noChangeArrowheads="1"/>
            </p:cNvSpPr>
            <p:nvPr/>
          </p:nvSpPr>
          <p:spPr bwMode="auto">
            <a:xfrm>
              <a:off x="674" y="1611"/>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5:00p</a:t>
              </a:r>
              <a:endParaRPr lang="en-US">
                <a:latin typeface="AmerType Md BT" pitchFamily="18" charset="0"/>
              </a:endParaRPr>
            </a:p>
          </p:txBody>
        </p:sp>
        <p:sp>
          <p:nvSpPr>
            <p:cNvPr id="125071" name="Rectangle 139"/>
            <p:cNvSpPr>
              <a:spLocks noChangeArrowheads="1"/>
            </p:cNvSpPr>
            <p:nvPr/>
          </p:nvSpPr>
          <p:spPr bwMode="auto">
            <a:xfrm>
              <a:off x="670" y="1608"/>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5:00p</a:t>
              </a:r>
              <a:endParaRPr lang="en-US">
                <a:latin typeface="AmerType Md BT" pitchFamily="18" charset="0"/>
              </a:endParaRPr>
            </a:p>
          </p:txBody>
        </p:sp>
        <p:sp>
          <p:nvSpPr>
            <p:cNvPr id="125072" name="Rectangle 140"/>
            <p:cNvSpPr>
              <a:spLocks noChangeArrowheads="1"/>
            </p:cNvSpPr>
            <p:nvPr/>
          </p:nvSpPr>
          <p:spPr bwMode="auto">
            <a:xfrm>
              <a:off x="1079" y="1568"/>
              <a:ext cx="1178"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73" name="Rectangle 141"/>
            <p:cNvSpPr>
              <a:spLocks noChangeArrowheads="1"/>
            </p:cNvSpPr>
            <p:nvPr/>
          </p:nvSpPr>
          <p:spPr bwMode="auto">
            <a:xfrm>
              <a:off x="1135" y="1602"/>
              <a:ext cx="96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C0C0C0"/>
                  </a:solidFill>
                  <a:latin typeface="AmerType Md BT" pitchFamily="18" charset="0"/>
                </a:rPr>
                <a:t>Sabbath Afternoon Options</a:t>
              </a:r>
              <a:endParaRPr lang="en-US">
                <a:latin typeface="AmerType Md BT" pitchFamily="18" charset="0"/>
              </a:endParaRPr>
            </a:p>
          </p:txBody>
        </p:sp>
        <p:sp>
          <p:nvSpPr>
            <p:cNvPr id="125074" name="Rectangle 142"/>
            <p:cNvSpPr>
              <a:spLocks noChangeArrowheads="1"/>
            </p:cNvSpPr>
            <p:nvPr/>
          </p:nvSpPr>
          <p:spPr bwMode="auto">
            <a:xfrm>
              <a:off x="1133" y="1600"/>
              <a:ext cx="96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FF0000"/>
                  </a:solidFill>
                  <a:latin typeface="AmerType Md BT" pitchFamily="18" charset="0"/>
                </a:rPr>
                <a:t>Sabbath Afternoon Options</a:t>
              </a:r>
              <a:endParaRPr lang="en-US">
                <a:latin typeface="AmerType Md BT" pitchFamily="18" charset="0"/>
              </a:endParaRPr>
            </a:p>
          </p:txBody>
        </p:sp>
        <p:sp>
          <p:nvSpPr>
            <p:cNvPr id="125075" name="Rectangle 143"/>
            <p:cNvSpPr>
              <a:spLocks noChangeArrowheads="1"/>
            </p:cNvSpPr>
            <p:nvPr/>
          </p:nvSpPr>
          <p:spPr bwMode="auto">
            <a:xfrm>
              <a:off x="1135" y="1692"/>
              <a:ext cx="4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C0C0C0"/>
                  </a:solidFill>
                  <a:latin typeface="AmerType Md BT" pitchFamily="18" charset="0"/>
                </a:rPr>
                <a:t>•</a:t>
              </a:r>
              <a:endParaRPr lang="en-US">
                <a:latin typeface="AmerType Md BT" pitchFamily="18" charset="0"/>
              </a:endParaRPr>
            </a:p>
          </p:txBody>
        </p:sp>
        <p:sp>
          <p:nvSpPr>
            <p:cNvPr id="125076" name="Rectangle 144"/>
            <p:cNvSpPr>
              <a:spLocks noChangeArrowheads="1"/>
            </p:cNvSpPr>
            <p:nvPr/>
          </p:nvSpPr>
          <p:spPr bwMode="auto">
            <a:xfrm>
              <a:off x="1133" y="1690"/>
              <a:ext cx="4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FF0000"/>
                  </a:solidFill>
                  <a:latin typeface="AmerType Md BT" pitchFamily="18" charset="0"/>
                </a:rPr>
                <a:t>•</a:t>
              </a:r>
              <a:endParaRPr lang="en-US">
                <a:latin typeface="AmerType Md BT" pitchFamily="18" charset="0"/>
              </a:endParaRPr>
            </a:p>
          </p:txBody>
        </p:sp>
        <p:sp>
          <p:nvSpPr>
            <p:cNvPr id="125077" name="Rectangle 145"/>
            <p:cNvSpPr>
              <a:spLocks noChangeArrowheads="1"/>
            </p:cNvSpPr>
            <p:nvPr/>
          </p:nvSpPr>
          <p:spPr bwMode="auto">
            <a:xfrm>
              <a:off x="1161" y="1692"/>
              <a:ext cx="115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C0C0C0"/>
                  </a:solidFill>
                  <a:latin typeface="AmerType Md BT" pitchFamily="18" charset="0"/>
                </a:rPr>
                <a:t>Benton Harbor Street Ministries</a:t>
              </a:r>
              <a:endParaRPr lang="en-US">
                <a:latin typeface="AmerType Md BT" pitchFamily="18" charset="0"/>
              </a:endParaRPr>
            </a:p>
          </p:txBody>
        </p:sp>
        <p:sp>
          <p:nvSpPr>
            <p:cNvPr id="125078" name="Rectangle 146"/>
            <p:cNvSpPr>
              <a:spLocks noChangeArrowheads="1"/>
            </p:cNvSpPr>
            <p:nvPr/>
          </p:nvSpPr>
          <p:spPr bwMode="auto">
            <a:xfrm>
              <a:off x="1159" y="1690"/>
              <a:ext cx="115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FF0000"/>
                  </a:solidFill>
                  <a:latin typeface="AmerType Md BT" pitchFamily="18" charset="0"/>
                </a:rPr>
                <a:t>Benton Harbor Street Ministries</a:t>
              </a:r>
              <a:endParaRPr lang="en-US">
                <a:latin typeface="AmerType Md BT" pitchFamily="18" charset="0"/>
              </a:endParaRPr>
            </a:p>
          </p:txBody>
        </p:sp>
        <p:sp>
          <p:nvSpPr>
            <p:cNvPr id="125079" name="Rectangle 147"/>
            <p:cNvSpPr>
              <a:spLocks noChangeArrowheads="1"/>
            </p:cNvSpPr>
            <p:nvPr/>
          </p:nvSpPr>
          <p:spPr bwMode="auto">
            <a:xfrm>
              <a:off x="1135" y="1781"/>
              <a:ext cx="4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C0C0C0"/>
                  </a:solidFill>
                  <a:latin typeface="AmerType Md BT" pitchFamily="18" charset="0"/>
                </a:rPr>
                <a:t>•</a:t>
              </a:r>
              <a:endParaRPr lang="en-US">
                <a:latin typeface="AmerType Md BT" pitchFamily="18" charset="0"/>
              </a:endParaRPr>
            </a:p>
          </p:txBody>
        </p:sp>
        <p:sp>
          <p:nvSpPr>
            <p:cNvPr id="125080" name="Rectangle 148"/>
            <p:cNvSpPr>
              <a:spLocks noChangeArrowheads="1"/>
            </p:cNvSpPr>
            <p:nvPr/>
          </p:nvSpPr>
          <p:spPr bwMode="auto">
            <a:xfrm>
              <a:off x="1133" y="1779"/>
              <a:ext cx="4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FF0000"/>
                  </a:solidFill>
                  <a:latin typeface="AmerType Md BT" pitchFamily="18" charset="0"/>
                </a:rPr>
                <a:t>•</a:t>
              </a:r>
              <a:endParaRPr lang="en-US">
                <a:latin typeface="AmerType Md BT" pitchFamily="18" charset="0"/>
              </a:endParaRPr>
            </a:p>
          </p:txBody>
        </p:sp>
        <p:sp>
          <p:nvSpPr>
            <p:cNvPr id="125081" name="Rectangle 149"/>
            <p:cNvSpPr>
              <a:spLocks noChangeArrowheads="1"/>
            </p:cNvSpPr>
            <p:nvPr/>
          </p:nvSpPr>
          <p:spPr bwMode="auto">
            <a:xfrm>
              <a:off x="1161" y="1781"/>
              <a:ext cx="958"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C0C0C0"/>
                  </a:solidFill>
                  <a:latin typeface="AmerType Md BT" pitchFamily="18" charset="0"/>
                </a:rPr>
                <a:t>Canoeing, St. Joseph River</a:t>
              </a:r>
              <a:endParaRPr lang="en-US">
                <a:latin typeface="AmerType Md BT" pitchFamily="18" charset="0"/>
              </a:endParaRPr>
            </a:p>
          </p:txBody>
        </p:sp>
        <p:sp>
          <p:nvSpPr>
            <p:cNvPr id="125082" name="Rectangle 150"/>
            <p:cNvSpPr>
              <a:spLocks noChangeArrowheads="1"/>
            </p:cNvSpPr>
            <p:nvPr/>
          </p:nvSpPr>
          <p:spPr bwMode="auto">
            <a:xfrm>
              <a:off x="1159" y="1779"/>
              <a:ext cx="958"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FF0000"/>
                  </a:solidFill>
                  <a:latin typeface="AmerType Md BT" pitchFamily="18" charset="0"/>
                </a:rPr>
                <a:t>Canoeing, St. Joseph River</a:t>
              </a:r>
              <a:endParaRPr lang="en-US">
                <a:latin typeface="AmerType Md BT" pitchFamily="18" charset="0"/>
              </a:endParaRPr>
            </a:p>
          </p:txBody>
        </p:sp>
        <p:sp>
          <p:nvSpPr>
            <p:cNvPr id="125083" name="Rectangle 151"/>
            <p:cNvSpPr>
              <a:spLocks noChangeArrowheads="1"/>
            </p:cNvSpPr>
            <p:nvPr/>
          </p:nvSpPr>
          <p:spPr bwMode="auto">
            <a:xfrm>
              <a:off x="1135" y="1871"/>
              <a:ext cx="4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C0C0C0"/>
                  </a:solidFill>
                  <a:latin typeface="AmerType Md BT" pitchFamily="18" charset="0"/>
                </a:rPr>
                <a:t>•</a:t>
              </a:r>
              <a:endParaRPr lang="en-US">
                <a:latin typeface="AmerType Md BT" pitchFamily="18" charset="0"/>
              </a:endParaRPr>
            </a:p>
          </p:txBody>
        </p:sp>
        <p:sp>
          <p:nvSpPr>
            <p:cNvPr id="125084" name="Rectangle 152"/>
            <p:cNvSpPr>
              <a:spLocks noChangeArrowheads="1"/>
            </p:cNvSpPr>
            <p:nvPr/>
          </p:nvSpPr>
          <p:spPr bwMode="auto">
            <a:xfrm>
              <a:off x="1133" y="1869"/>
              <a:ext cx="4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FF0000"/>
                  </a:solidFill>
                  <a:latin typeface="AmerType Md BT" pitchFamily="18" charset="0"/>
                </a:rPr>
                <a:t>•</a:t>
              </a:r>
              <a:endParaRPr lang="en-US">
                <a:latin typeface="AmerType Md BT" pitchFamily="18" charset="0"/>
              </a:endParaRPr>
            </a:p>
          </p:txBody>
        </p:sp>
        <p:sp>
          <p:nvSpPr>
            <p:cNvPr id="125085" name="Rectangle 153"/>
            <p:cNvSpPr>
              <a:spLocks noChangeArrowheads="1"/>
            </p:cNvSpPr>
            <p:nvPr/>
          </p:nvSpPr>
          <p:spPr bwMode="auto">
            <a:xfrm>
              <a:off x="1161" y="1871"/>
              <a:ext cx="6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C0C0C0"/>
                  </a:solidFill>
                  <a:latin typeface="AmerType Md BT" pitchFamily="18" charset="0"/>
                </a:rPr>
                <a:t>Berrien Bike Tour</a:t>
              </a:r>
              <a:endParaRPr lang="en-US">
                <a:latin typeface="AmerType Md BT" pitchFamily="18" charset="0"/>
              </a:endParaRPr>
            </a:p>
          </p:txBody>
        </p:sp>
        <p:sp>
          <p:nvSpPr>
            <p:cNvPr id="125086" name="Rectangle 154"/>
            <p:cNvSpPr>
              <a:spLocks noChangeArrowheads="1"/>
            </p:cNvSpPr>
            <p:nvPr/>
          </p:nvSpPr>
          <p:spPr bwMode="auto">
            <a:xfrm>
              <a:off x="1159" y="1869"/>
              <a:ext cx="6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FF0000"/>
                  </a:solidFill>
                  <a:latin typeface="AmerType Md BT" pitchFamily="18" charset="0"/>
                </a:rPr>
                <a:t>Berrien Bike Tour</a:t>
              </a:r>
              <a:endParaRPr lang="en-US">
                <a:latin typeface="AmerType Md BT" pitchFamily="18" charset="0"/>
              </a:endParaRPr>
            </a:p>
          </p:txBody>
        </p:sp>
        <p:sp>
          <p:nvSpPr>
            <p:cNvPr id="125087" name="Rectangle 155"/>
            <p:cNvSpPr>
              <a:spLocks noChangeArrowheads="1"/>
            </p:cNvSpPr>
            <p:nvPr/>
          </p:nvSpPr>
          <p:spPr bwMode="auto">
            <a:xfrm>
              <a:off x="1135" y="1960"/>
              <a:ext cx="4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C0C0C0"/>
                  </a:solidFill>
                  <a:latin typeface="AmerType Md BT" pitchFamily="18" charset="0"/>
                </a:rPr>
                <a:t>•</a:t>
              </a:r>
              <a:endParaRPr lang="en-US">
                <a:latin typeface="AmerType Md BT" pitchFamily="18" charset="0"/>
              </a:endParaRPr>
            </a:p>
          </p:txBody>
        </p:sp>
        <p:sp>
          <p:nvSpPr>
            <p:cNvPr id="125088" name="Rectangle 156"/>
            <p:cNvSpPr>
              <a:spLocks noChangeArrowheads="1"/>
            </p:cNvSpPr>
            <p:nvPr/>
          </p:nvSpPr>
          <p:spPr bwMode="auto">
            <a:xfrm>
              <a:off x="1133" y="1959"/>
              <a:ext cx="4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FF0000"/>
                  </a:solidFill>
                  <a:latin typeface="AmerType Md BT" pitchFamily="18" charset="0"/>
                </a:rPr>
                <a:t>•</a:t>
              </a:r>
              <a:endParaRPr lang="en-US">
                <a:latin typeface="AmerType Md BT" pitchFamily="18" charset="0"/>
              </a:endParaRPr>
            </a:p>
          </p:txBody>
        </p:sp>
        <p:sp>
          <p:nvSpPr>
            <p:cNvPr id="125089" name="Rectangle 157"/>
            <p:cNvSpPr>
              <a:spLocks noChangeArrowheads="1"/>
            </p:cNvSpPr>
            <p:nvPr/>
          </p:nvSpPr>
          <p:spPr bwMode="auto">
            <a:xfrm>
              <a:off x="1161" y="1960"/>
              <a:ext cx="44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C0C0C0"/>
                  </a:solidFill>
                  <a:latin typeface="AmerType Md BT" pitchFamily="18" charset="0"/>
                </a:rPr>
                <a:t>Guided Hike</a:t>
              </a:r>
              <a:endParaRPr lang="en-US">
                <a:latin typeface="AmerType Md BT" pitchFamily="18" charset="0"/>
              </a:endParaRPr>
            </a:p>
          </p:txBody>
        </p:sp>
        <p:sp>
          <p:nvSpPr>
            <p:cNvPr id="125090" name="Rectangle 158"/>
            <p:cNvSpPr>
              <a:spLocks noChangeArrowheads="1"/>
            </p:cNvSpPr>
            <p:nvPr/>
          </p:nvSpPr>
          <p:spPr bwMode="auto">
            <a:xfrm>
              <a:off x="1159" y="1959"/>
              <a:ext cx="44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FF0000"/>
                  </a:solidFill>
                  <a:latin typeface="AmerType Md BT" pitchFamily="18" charset="0"/>
                </a:rPr>
                <a:t>Guided Hike</a:t>
              </a:r>
              <a:endParaRPr lang="en-US">
                <a:latin typeface="AmerType Md BT" pitchFamily="18" charset="0"/>
              </a:endParaRPr>
            </a:p>
          </p:txBody>
        </p:sp>
        <p:sp>
          <p:nvSpPr>
            <p:cNvPr id="125091" name="Rectangle 159"/>
            <p:cNvSpPr>
              <a:spLocks noChangeArrowheads="1"/>
            </p:cNvSpPr>
            <p:nvPr/>
          </p:nvSpPr>
          <p:spPr bwMode="auto">
            <a:xfrm>
              <a:off x="371" y="2070"/>
              <a:ext cx="568"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92" name="Rectangle 160"/>
            <p:cNvSpPr>
              <a:spLocks noChangeArrowheads="1"/>
            </p:cNvSpPr>
            <p:nvPr/>
          </p:nvSpPr>
          <p:spPr bwMode="auto">
            <a:xfrm>
              <a:off x="429" y="2104"/>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5:00p</a:t>
              </a:r>
              <a:endParaRPr lang="en-US">
                <a:latin typeface="AmerType Md BT" pitchFamily="18" charset="0"/>
              </a:endParaRPr>
            </a:p>
          </p:txBody>
        </p:sp>
        <p:sp>
          <p:nvSpPr>
            <p:cNvPr id="125093" name="Rectangle 161"/>
            <p:cNvSpPr>
              <a:spLocks noChangeArrowheads="1"/>
            </p:cNvSpPr>
            <p:nvPr/>
          </p:nvSpPr>
          <p:spPr bwMode="auto">
            <a:xfrm>
              <a:off x="425" y="2100"/>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5:00p</a:t>
              </a:r>
              <a:endParaRPr lang="en-US">
                <a:latin typeface="AmerType Md BT" pitchFamily="18" charset="0"/>
              </a:endParaRPr>
            </a:p>
          </p:txBody>
        </p:sp>
        <p:sp>
          <p:nvSpPr>
            <p:cNvPr id="125094" name="Rectangle 162"/>
            <p:cNvSpPr>
              <a:spLocks noChangeArrowheads="1"/>
            </p:cNvSpPr>
            <p:nvPr/>
          </p:nvSpPr>
          <p:spPr bwMode="auto">
            <a:xfrm>
              <a:off x="644" y="2104"/>
              <a:ext cx="2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a:t>
              </a:r>
              <a:endParaRPr lang="en-US">
                <a:latin typeface="AmerType Md BT" pitchFamily="18" charset="0"/>
              </a:endParaRPr>
            </a:p>
          </p:txBody>
        </p:sp>
        <p:sp>
          <p:nvSpPr>
            <p:cNvPr id="125095" name="Rectangle 163"/>
            <p:cNvSpPr>
              <a:spLocks noChangeArrowheads="1"/>
            </p:cNvSpPr>
            <p:nvPr/>
          </p:nvSpPr>
          <p:spPr bwMode="auto">
            <a:xfrm>
              <a:off x="640" y="2100"/>
              <a:ext cx="2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a:t>
              </a:r>
              <a:endParaRPr lang="en-US">
                <a:latin typeface="AmerType Md BT" pitchFamily="18" charset="0"/>
              </a:endParaRPr>
            </a:p>
          </p:txBody>
        </p:sp>
        <p:sp>
          <p:nvSpPr>
            <p:cNvPr id="125096" name="Rectangle 164"/>
            <p:cNvSpPr>
              <a:spLocks noChangeArrowheads="1"/>
            </p:cNvSpPr>
            <p:nvPr/>
          </p:nvSpPr>
          <p:spPr bwMode="auto">
            <a:xfrm>
              <a:off x="674" y="2104"/>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6:30p</a:t>
              </a:r>
              <a:endParaRPr lang="en-US">
                <a:latin typeface="AmerType Md BT" pitchFamily="18" charset="0"/>
              </a:endParaRPr>
            </a:p>
          </p:txBody>
        </p:sp>
        <p:sp>
          <p:nvSpPr>
            <p:cNvPr id="125097" name="Rectangle 165"/>
            <p:cNvSpPr>
              <a:spLocks noChangeArrowheads="1"/>
            </p:cNvSpPr>
            <p:nvPr/>
          </p:nvSpPr>
          <p:spPr bwMode="auto">
            <a:xfrm>
              <a:off x="670" y="2100"/>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6:30p</a:t>
              </a:r>
              <a:endParaRPr lang="en-US">
                <a:latin typeface="AmerType Md BT" pitchFamily="18" charset="0"/>
              </a:endParaRPr>
            </a:p>
          </p:txBody>
        </p:sp>
        <p:sp>
          <p:nvSpPr>
            <p:cNvPr id="125098" name="Rectangle 166"/>
            <p:cNvSpPr>
              <a:spLocks noChangeArrowheads="1"/>
            </p:cNvSpPr>
            <p:nvPr/>
          </p:nvSpPr>
          <p:spPr bwMode="auto">
            <a:xfrm>
              <a:off x="1088" y="2070"/>
              <a:ext cx="388"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099" name="Rectangle 167"/>
            <p:cNvSpPr>
              <a:spLocks noChangeArrowheads="1"/>
            </p:cNvSpPr>
            <p:nvPr/>
          </p:nvSpPr>
          <p:spPr bwMode="auto">
            <a:xfrm>
              <a:off x="1146" y="2104"/>
              <a:ext cx="30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Supper</a:t>
              </a:r>
              <a:endParaRPr lang="en-US">
                <a:latin typeface="AmerType Md BT" pitchFamily="18" charset="0"/>
              </a:endParaRPr>
            </a:p>
          </p:txBody>
        </p:sp>
        <p:sp>
          <p:nvSpPr>
            <p:cNvPr id="125100" name="Rectangle 168"/>
            <p:cNvSpPr>
              <a:spLocks noChangeArrowheads="1"/>
            </p:cNvSpPr>
            <p:nvPr/>
          </p:nvSpPr>
          <p:spPr bwMode="auto">
            <a:xfrm>
              <a:off x="1142" y="2100"/>
              <a:ext cx="30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Supper</a:t>
              </a:r>
              <a:endParaRPr lang="en-US">
                <a:latin typeface="AmerType Md BT" pitchFamily="18" charset="0"/>
              </a:endParaRPr>
            </a:p>
          </p:txBody>
        </p:sp>
        <p:sp>
          <p:nvSpPr>
            <p:cNvPr id="125101" name="Rectangle 169"/>
            <p:cNvSpPr>
              <a:spLocks noChangeArrowheads="1"/>
            </p:cNvSpPr>
            <p:nvPr/>
          </p:nvSpPr>
          <p:spPr bwMode="auto">
            <a:xfrm>
              <a:off x="2522" y="2070"/>
              <a:ext cx="470"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02" name="Rectangle 170"/>
            <p:cNvSpPr>
              <a:spLocks noChangeArrowheads="1"/>
            </p:cNvSpPr>
            <p:nvPr/>
          </p:nvSpPr>
          <p:spPr bwMode="auto">
            <a:xfrm>
              <a:off x="2579" y="2104"/>
              <a:ext cx="38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Cafeteria</a:t>
              </a:r>
              <a:endParaRPr lang="en-US">
                <a:latin typeface="AmerType Md BT" pitchFamily="18" charset="0"/>
              </a:endParaRPr>
            </a:p>
          </p:txBody>
        </p:sp>
        <p:sp>
          <p:nvSpPr>
            <p:cNvPr id="125103" name="Rectangle 171"/>
            <p:cNvSpPr>
              <a:spLocks noChangeArrowheads="1"/>
            </p:cNvSpPr>
            <p:nvPr/>
          </p:nvSpPr>
          <p:spPr bwMode="auto">
            <a:xfrm>
              <a:off x="2576" y="2100"/>
              <a:ext cx="38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Cafeteria</a:t>
              </a:r>
              <a:endParaRPr lang="en-US">
                <a:latin typeface="AmerType Md BT" pitchFamily="18" charset="0"/>
              </a:endParaRPr>
            </a:p>
          </p:txBody>
        </p:sp>
        <p:sp>
          <p:nvSpPr>
            <p:cNvPr id="125104" name="Rectangle 172"/>
            <p:cNvSpPr>
              <a:spLocks noChangeArrowheads="1"/>
            </p:cNvSpPr>
            <p:nvPr/>
          </p:nvSpPr>
          <p:spPr bwMode="auto">
            <a:xfrm>
              <a:off x="371" y="2250"/>
              <a:ext cx="325"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05" name="Rectangle 173"/>
            <p:cNvSpPr>
              <a:spLocks noChangeArrowheads="1"/>
            </p:cNvSpPr>
            <p:nvPr/>
          </p:nvSpPr>
          <p:spPr bwMode="auto">
            <a:xfrm>
              <a:off x="429" y="2283"/>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6:00p</a:t>
              </a:r>
              <a:endParaRPr lang="en-US">
                <a:latin typeface="AmerType Md BT" pitchFamily="18" charset="0"/>
              </a:endParaRPr>
            </a:p>
          </p:txBody>
        </p:sp>
        <p:sp>
          <p:nvSpPr>
            <p:cNvPr id="125106" name="Rectangle 174"/>
            <p:cNvSpPr>
              <a:spLocks noChangeArrowheads="1"/>
            </p:cNvSpPr>
            <p:nvPr/>
          </p:nvSpPr>
          <p:spPr bwMode="auto">
            <a:xfrm>
              <a:off x="425" y="2280"/>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6:00p</a:t>
              </a:r>
              <a:endParaRPr lang="en-US">
                <a:latin typeface="AmerType Md BT" pitchFamily="18" charset="0"/>
              </a:endParaRPr>
            </a:p>
          </p:txBody>
        </p:sp>
        <p:sp>
          <p:nvSpPr>
            <p:cNvPr id="125107" name="Rectangle 175"/>
            <p:cNvSpPr>
              <a:spLocks noChangeArrowheads="1"/>
            </p:cNvSpPr>
            <p:nvPr/>
          </p:nvSpPr>
          <p:spPr bwMode="auto">
            <a:xfrm>
              <a:off x="1088" y="2250"/>
              <a:ext cx="1155"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08" name="Rectangle 176"/>
            <p:cNvSpPr>
              <a:spLocks noChangeArrowheads="1"/>
            </p:cNvSpPr>
            <p:nvPr/>
          </p:nvSpPr>
          <p:spPr bwMode="auto">
            <a:xfrm>
              <a:off x="1146" y="2283"/>
              <a:ext cx="115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Sound Check: J. C. Groove</a:t>
              </a:r>
              <a:endParaRPr lang="en-US">
                <a:latin typeface="AmerType Md BT" pitchFamily="18" charset="0"/>
              </a:endParaRPr>
            </a:p>
          </p:txBody>
        </p:sp>
        <p:sp>
          <p:nvSpPr>
            <p:cNvPr id="125109" name="Rectangle 177"/>
            <p:cNvSpPr>
              <a:spLocks noChangeArrowheads="1"/>
            </p:cNvSpPr>
            <p:nvPr/>
          </p:nvSpPr>
          <p:spPr bwMode="auto">
            <a:xfrm>
              <a:off x="1142" y="2280"/>
              <a:ext cx="115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Sound Check: J. C. Groove</a:t>
              </a:r>
              <a:endParaRPr lang="en-US">
                <a:latin typeface="AmerType Md BT" pitchFamily="18" charset="0"/>
              </a:endParaRPr>
            </a:p>
          </p:txBody>
        </p:sp>
        <p:sp>
          <p:nvSpPr>
            <p:cNvPr id="125110" name="Rectangle 178"/>
            <p:cNvSpPr>
              <a:spLocks noChangeArrowheads="1"/>
            </p:cNvSpPr>
            <p:nvPr/>
          </p:nvSpPr>
          <p:spPr bwMode="auto">
            <a:xfrm>
              <a:off x="2522" y="2250"/>
              <a:ext cx="49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11" name="Rectangle 179"/>
            <p:cNvSpPr>
              <a:spLocks noChangeArrowheads="1"/>
            </p:cNvSpPr>
            <p:nvPr/>
          </p:nvSpPr>
          <p:spPr bwMode="auto">
            <a:xfrm>
              <a:off x="2579" y="2283"/>
              <a:ext cx="41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AFU Tent</a:t>
              </a:r>
              <a:endParaRPr lang="en-US">
                <a:latin typeface="AmerType Md BT" pitchFamily="18" charset="0"/>
              </a:endParaRPr>
            </a:p>
          </p:txBody>
        </p:sp>
        <p:sp>
          <p:nvSpPr>
            <p:cNvPr id="125112" name="Rectangle 180"/>
            <p:cNvSpPr>
              <a:spLocks noChangeArrowheads="1"/>
            </p:cNvSpPr>
            <p:nvPr/>
          </p:nvSpPr>
          <p:spPr bwMode="auto">
            <a:xfrm>
              <a:off x="2576" y="2280"/>
              <a:ext cx="41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AFU Tent</a:t>
              </a:r>
              <a:endParaRPr lang="en-US">
                <a:latin typeface="AmerType Md BT" pitchFamily="18" charset="0"/>
              </a:endParaRPr>
            </a:p>
          </p:txBody>
        </p:sp>
        <p:sp>
          <p:nvSpPr>
            <p:cNvPr id="125113" name="Rectangle 181"/>
            <p:cNvSpPr>
              <a:spLocks noChangeArrowheads="1"/>
            </p:cNvSpPr>
            <p:nvPr/>
          </p:nvSpPr>
          <p:spPr bwMode="auto">
            <a:xfrm>
              <a:off x="3283" y="2250"/>
              <a:ext cx="59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14" name="Rectangle 182"/>
            <p:cNvSpPr>
              <a:spLocks noChangeArrowheads="1"/>
            </p:cNvSpPr>
            <p:nvPr/>
          </p:nvSpPr>
          <p:spPr bwMode="auto">
            <a:xfrm>
              <a:off x="3341" y="2283"/>
              <a:ext cx="54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Kevin Deans</a:t>
              </a:r>
              <a:endParaRPr lang="en-US">
                <a:latin typeface="AmerType Md BT" pitchFamily="18" charset="0"/>
              </a:endParaRPr>
            </a:p>
          </p:txBody>
        </p:sp>
        <p:sp>
          <p:nvSpPr>
            <p:cNvPr id="125115" name="Rectangle 183"/>
            <p:cNvSpPr>
              <a:spLocks noChangeArrowheads="1"/>
            </p:cNvSpPr>
            <p:nvPr/>
          </p:nvSpPr>
          <p:spPr bwMode="auto">
            <a:xfrm>
              <a:off x="3337" y="2280"/>
              <a:ext cx="54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Kevin Deans</a:t>
              </a:r>
              <a:endParaRPr lang="en-US">
                <a:latin typeface="AmerType Md BT" pitchFamily="18" charset="0"/>
              </a:endParaRPr>
            </a:p>
          </p:txBody>
        </p:sp>
        <p:sp>
          <p:nvSpPr>
            <p:cNvPr id="125116" name="Rectangle 184"/>
            <p:cNvSpPr>
              <a:spLocks noChangeArrowheads="1"/>
            </p:cNvSpPr>
            <p:nvPr/>
          </p:nvSpPr>
          <p:spPr bwMode="auto">
            <a:xfrm>
              <a:off x="4179" y="2250"/>
              <a:ext cx="290"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17" name="Rectangle 185"/>
            <p:cNvSpPr>
              <a:spLocks noChangeArrowheads="1"/>
            </p:cNvSpPr>
            <p:nvPr/>
          </p:nvSpPr>
          <p:spPr bwMode="auto">
            <a:xfrm>
              <a:off x="4237" y="2283"/>
              <a:ext cx="19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a:t>
              </a:r>
              <a:endParaRPr lang="en-US">
                <a:latin typeface="AmerType Md BT" pitchFamily="18" charset="0"/>
              </a:endParaRPr>
            </a:p>
          </p:txBody>
        </p:sp>
        <p:sp>
          <p:nvSpPr>
            <p:cNvPr id="125118" name="Rectangle 186"/>
            <p:cNvSpPr>
              <a:spLocks noChangeArrowheads="1"/>
            </p:cNvSpPr>
            <p:nvPr/>
          </p:nvSpPr>
          <p:spPr bwMode="auto">
            <a:xfrm>
              <a:off x="4233" y="2280"/>
              <a:ext cx="19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a:t>
              </a:r>
              <a:endParaRPr lang="en-US">
                <a:latin typeface="AmerType Md BT" pitchFamily="18" charset="0"/>
              </a:endParaRPr>
            </a:p>
          </p:txBody>
        </p:sp>
        <p:sp>
          <p:nvSpPr>
            <p:cNvPr id="125119" name="Rectangle 187"/>
            <p:cNvSpPr>
              <a:spLocks noChangeArrowheads="1"/>
            </p:cNvSpPr>
            <p:nvPr/>
          </p:nvSpPr>
          <p:spPr bwMode="auto">
            <a:xfrm>
              <a:off x="371" y="2429"/>
              <a:ext cx="56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20" name="Rectangle 188"/>
            <p:cNvSpPr>
              <a:spLocks noChangeArrowheads="1"/>
            </p:cNvSpPr>
            <p:nvPr/>
          </p:nvSpPr>
          <p:spPr bwMode="auto">
            <a:xfrm>
              <a:off x="429" y="2463"/>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7:00p</a:t>
              </a:r>
              <a:endParaRPr lang="en-US">
                <a:latin typeface="AmerType Md BT" pitchFamily="18" charset="0"/>
              </a:endParaRPr>
            </a:p>
          </p:txBody>
        </p:sp>
        <p:sp>
          <p:nvSpPr>
            <p:cNvPr id="125121" name="Rectangle 189"/>
            <p:cNvSpPr>
              <a:spLocks noChangeArrowheads="1"/>
            </p:cNvSpPr>
            <p:nvPr/>
          </p:nvSpPr>
          <p:spPr bwMode="auto">
            <a:xfrm>
              <a:off x="425" y="2459"/>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7:00p</a:t>
              </a:r>
              <a:endParaRPr lang="en-US">
                <a:latin typeface="AmerType Md BT" pitchFamily="18" charset="0"/>
              </a:endParaRPr>
            </a:p>
          </p:txBody>
        </p:sp>
        <p:sp>
          <p:nvSpPr>
            <p:cNvPr id="125122" name="Rectangle 190"/>
            <p:cNvSpPr>
              <a:spLocks noChangeArrowheads="1"/>
            </p:cNvSpPr>
            <p:nvPr/>
          </p:nvSpPr>
          <p:spPr bwMode="auto">
            <a:xfrm>
              <a:off x="644" y="2463"/>
              <a:ext cx="2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a:t>
              </a:r>
              <a:endParaRPr lang="en-US">
                <a:latin typeface="AmerType Md BT" pitchFamily="18" charset="0"/>
              </a:endParaRPr>
            </a:p>
          </p:txBody>
        </p:sp>
        <p:sp>
          <p:nvSpPr>
            <p:cNvPr id="125123" name="Rectangle 191"/>
            <p:cNvSpPr>
              <a:spLocks noChangeArrowheads="1"/>
            </p:cNvSpPr>
            <p:nvPr/>
          </p:nvSpPr>
          <p:spPr bwMode="auto">
            <a:xfrm>
              <a:off x="640" y="2459"/>
              <a:ext cx="2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a:t>
              </a:r>
              <a:endParaRPr lang="en-US">
                <a:latin typeface="AmerType Md BT" pitchFamily="18" charset="0"/>
              </a:endParaRPr>
            </a:p>
          </p:txBody>
        </p:sp>
        <p:sp>
          <p:nvSpPr>
            <p:cNvPr id="125124" name="Rectangle 192"/>
            <p:cNvSpPr>
              <a:spLocks noChangeArrowheads="1"/>
            </p:cNvSpPr>
            <p:nvPr/>
          </p:nvSpPr>
          <p:spPr bwMode="auto">
            <a:xfrm>
              <a:off x="674" y="2463"/>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8:30p</a:t>
              </a:r>
              <a:endParaRPr lang="en-US">
                <a:latin typeface="AmerType Md BT" pitchFamily="18" charset="0"/>
              </a:endParaRPr>
            </a:p>
          </p:txBody>
        </p:sp>
        <p:sp>
          <p:nvSpPr>
            <p:cNvPr id="125125" name="Rectangle 193"/>
            <p:cNvSpPr>
              <a:spLocks noChangeArrowheads="1"/>
            </p:cNvSpPr>
            <p:nvPr/>
          </p:nvSpPr>
          <p:spPr bwMode="auto">
            <a:xfrm>
              <a:off x="670" y="2459"/>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8:30p</a:t>
              </a:r>
              <a:endParaRPr lang="en-US">
                <a:latin typeface="AmerType Md BT" pitchFamily="18" charset="0"/>
              </a:endParaRPr>
            </a:p>
          </p:txBody>
        </p:sp>
        <p:sp>
          <p:nvSpPr>
            <p:cNvPr id="125126" name="Rectangle 194"/>
            <p:cNvSpPr>
              <a:spLocks noChangeArrowheads="1"/>
            </p:cNvSpPr>
            <p:nvPr/>
          </p:nvSpPr>
          <p:spPr bwMode="auto">
            <a:xfrm>
              <a:off x="1088" y="2429"/>
              <a:ext cx="103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27" name="Rectangle 195"/>
            <p:cNvSpPr>
              <a:spLocks noChangeArrowheads="1"/>
            </p:cNvSpPr>
            <p:nvPr/>
          </p:nvSpPr>
          <p:spPr bwMode="auto">
            <a:xfrm>
              <a:off x="1146" y="2463"/>
              <a:ext cx="10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Group #5 (Watermelon)</a:t>
              </a:r>
              <a:endParaRPr lang="en-US">
                <a:latin typeface="AmerType Md BT" pitchFamily="18" charset="0"/>
              </a:endParaRPr>
            </a:p>
          </p:txBody>
        </p:sp>
        <p:sp>
          <p:nvSpPr>
            <p:cNvPr id="125128" name="Rectangle 196"/>
            <p:cNvSpPr>
              <a:spLocks noChangeArrowheads="1"/>
            </p:cNvSpPr>
            <p:nvPr/>
          </p:nvSpPr>
          <p:spPr bwMode="auto">
            <a:xfrm>
              <a:off x="1142" y="2459"/>
              <a:ext cx="10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Group #5 (Watermelon)</a:t>
              </a:r>
              <a:endParaRPr lang="en-US">
                <a:latin typeface="AmerType Md BT" pitchFamily="18" charset="0"/>
              </a:endParaRPr>
            </a:p>
          </p:txBody>
        </p:sp>
        <p:sp>
          <p:nvSpPr>
            <p:cNvPr id="125129" name="Rectangle 197"/>
            <p:cNvSpPr>
              <a:spLocks noChangeArrowheads="1"/>
            </p:cNvSpPr>
            <p:nvPr/>
          </p:nvSpPr>
          <p:spPr bwMode="auto">
            <a:xfrm>
              <a:off x="2522" y="2429"/>
              <a:ext cx="75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30" name="Rectangle 198"/>
            <p:cNvSpPr>
              <a:spLocks noChangeArrowheads="1"/>
            </p:cNvSpPr>
            <p:nvPr/>
          </p:nvSpPr>
          <p:spPr bwMode="auto">
            <a:xfrm>
              <a:off x="2579" y="2463"/>
              <a:ext cx="71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Group Locations</a:t>
              </a:r>
              <a:endParaRPr lang="en-US">
                <a:latin typeface="AmerType Md BT" pitchFamily="18" charset="0"/>
              </a:endParaRPr>
            </a:p>
          </p:txBody>
        </p:sp>
        <p:sp>
          <p:nvSpPr>
            <p:cNvPr id="125131" name="Rectangle 199"/>
            <p:cNvSpPr>
              <a:spLocks noChangeArrowheads="1"/>
            </p:cNvSpPr>
            <p:nvPr/>
          </p:nvSpPr>
          <p:spPr bwMode="auto">
            <a:xfrm>
              <a:off x="2576" y="2459"/>
              <a:ext cx="6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dirty="0">
                  <a:solidFill>
                    <a:srgbClr val="FF0000"/>
                  </a:solidFill>
                  <a:latin typeface="AmerType Md BT" pitchFamily="18" charset="0"/>
                </a:rPr>
                <a:t>Group Locations</a:t>
              </a:r>
              <a:endParaRPr lang="en-US" sz="2000" dirty="0">
                <a:latin typeface="AmerType Md BT" pitchFamily="18" charset="0"/>
              </a:endParaRPr>
            </a:p>
          </p:txBody>
        </p:sp>
        <p:sp>
          <p:nvSpPr>
            <p:cNvPr id="125132" name="Rectangle 200"/>
            <p:cNvSpPr>
              <a:spLocks noChangeArrowheads="1"/>
            </p:cNvSpPr>
            <p:nvPr/>
          </p:nvSpPr>
          <p:spPr bwMode="auto">
            <a:xfrm>
              <a:off x="3283" y="2429"/>
              <a:ext cx="69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33" name="Rectangle 201"/>
            <p:cNvSpPr>
              <a:spLocks noChangeArrowheads="1"/>
            </p:cNvSpPr>
            <p:nvPr/>
          </p:nvSpPr>
          <p:spPr bwMode="auto">
            <a:xfrm>
              <a:off x="3341" y="2463"/>
              <a:ext cx="63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Group Leaders</a:t>
              </a:r>
              <a:endParaRPr lang="en-US">
                <a:latin typeface="AmerType Md BT" pitchFamily="18" charset="0"/>
              </a:endParaRPr>
            </a:p>
          </p:txBody>
        </p:sp>
        <p:sp>
          <p:nvSpPr>
            <p:cNvPr id="125134" name="Rectangle 202"/>
            <p:cNvSpPr>
              <a:spLocks noChangeArrowheads="1"/>
            </p:cNvSpPr>
            <p:nvPr/>
          </p:nvSpPr>
          <p:spPr bwMode="auto">
            <a:xfrm>
              <a:off x="3337" y="2459"/>
              <a:ext cx="63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Group Leaders</a:t>
              </a:r>
              <a:endParaRPr lang="en-US">
                <a:latin typeface="AmerType Md BT" pitchFamily="18" charset="0"/>
              </a:endParaRPr>
            </a:p>
          </p:txBody>
        </p:sp>
        <p:sp>
          <p:nvSpPr>
            <p:cNvPr id="125135" name="Rectangle 203"/>
            <p:cNvSpPr>
              <a:spLocks noChangeArrowheads="1"/>
            </p:cNvSpPr>
            <p:nvPr/>
          </p:nvSpPr>
          <p:spPr bwMode="auto">
            <a:xfrm>
              <a:off x="371" y="2608"/>
              <a:ext cx="325"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36" name="Rectangle 204"/>
            <p:cNvSpPr>
              <a:spLocks noChangeArrowheads="1"/>
            </p:cNvSpPr>
            <p:nvPr/>
          </p:nvSpPr>
          <p:spPr bwMode="auto">
            <a:xfrm>
              <a:off x="429" y="2642"/>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8:30p</a:t>
              </a:r>
              <a:endParaRPr lang="en-US">
                <a:latin typeface="AmerType Md BT" pitchFamily="18" charset="0"/>
              </a:endParaRPr>
            </a:p>
          </p:txBody>
        </p:sp>
        <p:sp>
          <p:nvSpPr>
            <p:cNvPr id="125137" name="Rectangle 205"/>
            <p:cNvSpPr>
              <a:spLocks noChangeArrowheads="1"/>
            </p:cNvSpPr>
            <p:nvPr/>
          </p:nvSpPr>
          <p:spPr bwMode="auto">
            <a:xfrm>
              <a:off x="425" y="2638"/>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8:30p</a:t>
              </a:r>
              <a:endParaRPr lang="en-US">
                <a:latin typeface="AmerType Md BT" pitchFamily="18" charset="0"/>
              </a:endParaRPr>
            </a:p>
          </p:txBody>
        </p:sp>
        <p:sp>
          <p:nvSpPr>
            <p:cNvPr id="125138" name="Rectangle 206"/>
            <p:cNvSpPr>
              <a:spLocks noChangeArrowheads="1"/>
            </p:cNvSpPr>
            <p:nvPr/>
          </p:nvSpPr>
          <p:spPr bwMode="auto">
            <a:xfrm>
              <a:off x="1088" y="2608"/>
              <a:ext cx="420"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39" name="Rectangle 207"/>
            <p:cNvSpPr>
              <a:spLocks noChangeArrowheads="1"/>
            </p:cNvSpPr>
            <p:nvPr/>
          </p:nvSpPr>
          <p:spPr bwMode="auto">
            <a:xfrm>
              <a:off x="1146" y="2642"/>
              <a:ext cx="33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Concert</a:t>
              </a:r>
              <a:endParaRPr lang="en-US">
                <a:latin typeface="AmerType Md BT" pitchFamily="18" charset="0"/>
              </a:endParaRPr>
            </a:p>
          </p:txBody>
        </p:sp>
        <p:sp>
          <p:nvSpPr>
            <p:cNvPr id="125140" name="Rectangle 208"/>
            <p:cNvSpPr>
              <a:spLocks noChangeArrowheads="1"/>
            </p:cNvSpPr>
            <p:nvPr/>
          </p:nvSpPr>
          <p:spPr bwMode="auto">
            <a:xfrm>
              <a:off x="1142" y="2638"/>
              <a:ext cx="33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Concert</a:t>
              </a:r>
              <a:endParaRPr lang="en-US">
                <a:latin typeface="AmerType Md BT" pitchFamily="18" charset="0"/>
              </a:endParaRPr>
            </a:p>
          </p:txBody>
        </p:sp>
        <p:sp>
          <p:nvSpPr>
            <p:cNvPr id="125141" name="Rectangle 209"/>
            <p:cNvSpPr>
              <a:spLocks noChangeArrowheads="1"/>
            </p:cNvSpPr>
            <p:nvPr/>
          </p:nvSpPr>
          <p:spPr bwMode="auto">
            <a:xfrm>
              <a:off x="2522" y="2608"/>
              <a:ext cx="49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42" name="Rectangle 210"/>
            <p:cNvSpPr>
              <a:spLocks noChangeArrowheads="1"/>
            </p:cNvSpPr>
            <p:nvPr/>
          </p:nvSpPr>
          <p:spPr bwMode="auto">
            <a:xfrm>
              <a:off x="2579" y="2642"/>
              <a:ext cx="41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AFU Tent</a:t>
              </a:r>
              <a:endParaRPr lang="en-US">
                <a:latin typeface="AmerType Md BT" pitchFamily="18" charset="0"/>
              </a:endParaRPr>
            </a:p>
          </p:txBody>
        </p:sp>
        <p:sp>
          <p:nvSpPr>
            <p:cNvPr id="125143" name="Rectangle 211"/>
            <p:cNvSpPr>
              <a:spLocks noChangeArrowheads="1"/>
            </p:cNvSpPr>
            <p:nvPr/>
          </p:nvSpPr>
          <p:spPr bwMode="auto">
            <a:xfrm>
              <a:off x="2576" y="2638"/>
              <a:ext cx="41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AFU Tent</a:t>
              </a:r>
              <a:endParaRPr lang="en-US">
                <a:latin typeface="AmerType Md BT" pitchFamily="18" charset="0"/>
              </a:endParaRPr>
            </a:p>
          </p:txBody>
        </p:sp>
        <p:sp>
          <p:nvSpPr>
            <p:cNvPr id="125144" name="Rectangle 212"/>
            <p:cNvSpPr>
              <a:spLocks noChangeArrowheads="1"/>
            </p:cNvSpPr>
            <p:nvPr/>
          </p:nvSpPr>
          <p:spPr bwMode="auto">
            <a:xfrm>
              <a:off x="3283" y="2563"/>
              <a:ext cx="57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45" name="Rectangle 213"/>
            <p:cNvSpPr>
              <a:spLocks noChangeArrowheads="1"/>
            </p:cNvSpPr>
            <p:nvPr/>
          </p:nvSpPr>
          <p:spPr bwMode="auto">
            <a:xfrm>
              <a:off x="3341" y="2597"/>
              <a:ext cx="52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Praise Band</a:t>
              </a:r>
              <a:endParaRPr lang="en-US">
                <a:latin typeface="AmerType Md BT" pitchFamily="18" charset="0"/>
              </a:endParaRPr>
            </a:p>
          </p:txBody>
        </p:sp>
        <p:sp>
          <p:nvSpPr>
            <p:cNvPr id="125146" name="Rectangle 214"/>
            <p:cNvSpPr>
              <a:spLocks noChangeArrowheads="1"/>
            </p:cNvSpPr>
            <p:nvPr/>
          </p:nvSpPr>
          <p:spPr bwMode="auto">
            <a:xfrm>
              <a:off x="3337" y="2593"/>
              <a:ext cx="52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Praise Band</a:t>
              </a:r>
              <a:endParaRPr lang="en-US">
                <a:latin typeface="AmerType Md BT" pitchFamily="18" charset="0"/>
              </a:endParaRPr>
            </a:p>
          </p:txBody>
        </p:sp>
        <p:sp>
          <p:nvSpPr>
            <p:cNvPr id="125147" name="Rectangle 215"/>
            <p:cNvSpPr>
              <a:spLocks noChangeArrowheads="1"/>
            </p:cNvSpPr>
            <p:nvPr/>
          </p:nvSpPr>
          <p:spPr bwMode="auto">
            <a:xfrm>
              <a:off x="3341" y="2705"/>
              <a:ext cx="50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J.C. Groove</a:t>
              </a:r>
              <a:endParaRPr lang="en-US">
                <a:latin typeface="AmerType Md BT" pitchFamily="18" charset="0"/>
              </a:endParaRPr>
            </a:p>
          </p:txBody>
        </p:sp>
        <p:sp>
          <p:nvSpPr>
            <p:cNvPr id="125148" name="Rectangle 216"/>
            <p:cNvSpPr>
              <a:spLocks noChangeArrowheads="1"/>
            </p:cNvSpPr>
            <p:nvPr/>
          </p:nvSpPr>
          <p:spPr bwMode="auto">
            <a:xfrm>
              <a:off x="3337" y="2701"/>
              <a:ext cx="50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J.C. Groove</a:t>
              </a:r>
              <a:endParaRPr lang="en-US">
                <a:latin typeface="AmerType Md BT" pitchFamily="18" charset="0"/>
              </a:endParaRPr>
            </a:p>
          </p:txBody>
        </p:sp>
        <p:sp>
          <p:nvSpPr>
            <p:cNvPr id="125149" name="Rectangle 217"/>
            <p:cNvSpPr>
              <a:spLocks noChangeArrowheads="1"/>
            </p:cNvSpPr>
            <p:nvPr/>
          </p:nvSpPr>
          <p:spPr bwMode="auto">
            <a:xfrm>
              <a:off x="416" y="3011"/>
              <a:ext cx="364"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50" name="Rectangle 218"/>
            <p:cNvSpPr>
              <a:spLocks noChangeArrowheads="1"/>
            </p:cNvSpPr>
            <p:nvPr/>
          </p:nvSpPr>
          <p:spPr bwMode="auto">
            <a:xfrm>
              <a:off x="474" y="3045"/>
              <a:ext cx="30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10:00a</a:t>
              </a:r>
              <a:endParaRPr lang="en-US">
                <a:latin typeface="AmerType Md BT" pitchFamily="18" charset="0"/>
              </a:endParaRPr>
            </a:p>
          </p:txBody>
        </p:sp>
        <p:sp>
          <p:nvSpPr>
            <p:cNvPr id="125151" name="Rectangle 219"/>
            <p:cNvSpPr>
              <a:spLocks noChangeArrowheads="1"/>
            </p:cNvSpPr>
            <p:nvPr/>
          </p:nvSpPr>
          <p:spPr bwMode="auto">
            <a:xfrm>
              <a:off x="470" y="3041"/>
              <a:ext cx="30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10:00a</a:t>
              </a:r>
              <a:endParaRPr lang="en-US">
                <a:latin typeface="AmerType Md BT" pitchFamily="18" charset="0"/>
              </a:endParaRPr>
            </a:p>
          </p:txBody>
        </p:sp>
        <p:sp>
          <p:nvSpPr>
            <p:cNvPr id="125152" name="Rectangle 220"/>
            <p:cNvSpPr>
              <a:spLocks noChangeArrowheads="1"/>
            </p:cNvSpPr>
            <p:nvPr/>
          </p:nvSpPr>
          <p:spPr bwMode="auto">
            <a:xfrm>
              <a:off x="1088" y="3011"/>
              <a:ext cx="39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53" name="Rectangle 221"/>
            <p:cNvSpPr>
              <a:spLocks noChangeArrowheads="1"/>
            </p:cNvSpPr>
            <p:nvPr/>
          </p:nvSpPr>
          <p:spPr bwMode="auto">
            <a:xfrm>
              <a:off x="1146" y="3045"/>
              <a:ext cx="32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Brunch</a:t>
              </a:r>
              <a:endParaRPr lang="en-US">
                <a:latin typeface="AmerType Md BT" pitchFamily="18" charset="0"/>
              </a:endParaRPr>
            </a:p>
          </p:txBody>
        </p:sp>
        <p:sp>
          <p:nvSpPr>
            <p:cNvPr id="125154" name="Rectangle 222"/>
            <p:cNvSpPr>
              <a:spLocks noChangeArrowheads="1"/>
            </p:cNvSpPr>
            <p:nvPr/>
          </p:nvSpPr>
          <p:spPr bwMode="auto">
            <a:xfrm>
              <a:off x="1142" y="3041"/>
              <a:ext cx="32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Brunch</a:t>
              </a:r>
              <a:endParaRPr lang="en-US">
                <a:latin typeface="AmerType Md BT" pitchFamily="18" charset="0"/>
              </a:endParaRPr>
            </a:p>
          </p:txBody>
        </p:sp>
        <p:sp>
          <p:nvSpPr>
            <p:cNvPr id="125155" name="Rectangle 223"/>
            <p:cNvSpPr>
              <a:spLocks noChangeArrowheads="1"/>
            </p:cNvSpPr>
            <p:nvPr/>
          </p:nvSpPr>
          <p:spPr bwMode="auto">
            <a:xfrm>
              <a:off x="2522" y="3011"/>
              <a:ext cx="470"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56" name="Rectangle 224"/>
            <p:cNvSpPr>
              <a:spLocks noChangeArrowheads="1"/>
            </p:cNvSpPr>
            <p:nvPr/>
          </p:nvSpPr>
          <p:spPr bwMode="auto">
            <a:xfrm>
              <a:off x="2579" y="3045"/>
              <a:ext cx="38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Cafeteria</a:t>
              </a:r>
              <a:endParaRPr lang="en-US">
                <a:latin typeface="AmerType Md BT" pitchFamily="18" charset="0"/>
              </a:endParaRPr>
            </a:p>
          </p:txBody>
        </p:sp>
        <p:sp>
          <p:nvSpPr>
            <p:cNvPr id="125157" name="Rectangle 225"/>
            <p:cNvSpPr>
              <a:spLocks noChangeArrowheads="1"/>
            </p:cNvSpPr>
            <p:nvPr/>
          </p:nvSpPr>
          <p:spPr bwMode="auto">
            <a:xfrm>
              <a:off x="2576" y="3041"/>
              <a:ext cx="38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Cafeteria</a:t>
              </a:r>
              <a:endParaRPr lang="en-US">
                <a:latin typeface="AmerType Md BT" pitchFamily="18" charset="0"/>
              </a:endParaRPr>
            </a:p>
          </p:txBody>
        </p:sp>
        <p:sp>
          <p:nvSpPr>
            <p:cNvPr id="125158" name="Rectangle 226"/>
            <p:cNvSpPr>
              <a:spLocks noChangeArrowheads="1"/>
            </p:cNvSpPr>
            <p:nvPr/>
          </p:nvSpPr>
          <p:spPr bwMode="auto">
            <a:xfrm>
              <a:off x="416" y="3190"/>
              <a:ext cx="370"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59" name="Rectangle 227"/>
            <p:cNvSpPr>
              <a:spLocks noChangeArrowheads="1"/>
            </p:cNvSpPr>
            <p:nvPr/>
          </p:nvSpPr>
          <p:spPr bwMode="auto">
            <a:xfrm>
              <a:off x="474" y="3224"/>
              <a:ext cx="30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12:30p</a:t>
              </a:r>
              <a:endParaRPr lang="en-US">
                <a:latin typeface="AmerType Md BT" pitchFamily="18" charset="0"/>
              </a:endParaRPr>
            </a:p>
          </p:txBody>
        </p:sp>
        <p:sp>
          <p:nvSpPr>
            <p:cNvPr id="125160" name="Rectangle 228"/>
            <p:cNvSpPr>
              <a:spLocks noChangeArrowheads="1"/>
            </p:cNvSpPr>
            <p:nvPr/>
          </p:nvSpPr>
          <p:spPr bwMode="auto">
            <a:xfrm>
              <a:off x="470" y="3220"/>
              <a:ext cx="30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12:30p</a:t>
              </a:r>
              <a:endParaRPr lang="en-US">
                <a:latin typeface="AmerType Md BT" pitchFamily="18" charset="0"/>
              </a:endParaRPr>
            </a:p>
          </p:txBody>
        </p:sp>
        <p:sp>
          <p:nvSpPr>
            <p:cNvPr id="125161" name="Rectangle 229"/>
            <p:cNvSpPr>
              <a:spLocks noChangeArrowheads="1"/>
            </p:cNvSpPr>
            <p:nvPr/>
          </p:nvSpPr>
          <p:spPr bwMode="auto">
            <a:xfrm>
              <a:off x="1088" y="3190"/>
              <a:ext cx="127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62" name="Rectangle 230"/>
            <p:cNvSpPr>
              <a:spLocks noChangeArrowheads="1"/>
            </p:cNvSpPr>
            <p:nvPr/>
          </p:nvSpPr>
          <p:spPr bwMode="auto">
            <a:xfrm>
              <a:off x="1146" y="3224"/>
              <a:ext cx="129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Load Buses for Warren Dunes</a:t>
              </a:r>
              <a:endParaRPr lang="en-US">
                <a:latin typeface="AmerType Md BT" pitchFamily="18" charset="0"/>
              </a:endParaRPr>
            </a:p>
          </p:txBody>
        </p:sp>
        <p:sp>
          <p:nvSpPr>
            <p:cNvPr id="125163" name="Rectangle 231"/>
            <p:cNvSpPr>
              <a:spLocks noChangeArrowheads="1"/>
            </p:cNvSpPr>
            <p:nvPr/>
          </p:nvSpPr>
          <p:spPr bwMode="auto">
            <a:xfrm>
              <a:off x="1142" y="3220"/>
              <a:ext cx="129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Load Buses for Warren Dunes</a:t>
              </a:r>
              <a:endParaRPr lang="en-US">
                <a:latin typeface="AmerType Md BT" pitchFamily="18" charset="0"/>
              </a:endParaRPr>
            </a:p>
          </p:txBody>
        </p:sp>
        <p:sp>
          <p:nvSpPr>
            <p:cNvPr id="125164" name="Rectangle 232"/>
            <p:cNvSpPr>
              <a:spLocks noChangeArrowheads="1"/>
            </p:cNvSpPr>
            <p:nvPr/>
          </p:nvSpPr>
          <p:spPr bwMode="auto">
            <a:xfrm>
              <a:off x="2522" y="3190"/>
              <a:ext cx="80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65" name="Rectangle 233"/>
            <p:cNvSpPr>
              <a:spLocks noChangeArrowheads="1"/>
            </p:cNvSpPr>
            <p:nvPr/>
          </p:nvSpPr>
          <p:spPr bwMode="auto">
            <a:xfrm>
              <a:off x="2579" y="3224"/>
              <a:ext cx="73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PMC Parking Lot</a:t>
              </a:r>
              <a:endParaRPr lang="en-US">
                <a:latin typeface="AmerType Md BT" pitchFamily="18" charset="0"/>
              </a:endParaRPr>
            </a:p>
          </p:txBody>
        </p:sp>
        <p:sp>
          <p:nvSpPr>
            <p:cNvPr id="125166" name="Rectangle 234"/>
            <p:cNvSpPr>
              <a:spLocks noChangeArrowheads="1"/>
            </p:cNvSpPr>
            <p:nvPr/>
          </p:nvSpPr>
          <p:spPr bwMode="auto">
            <a:xfrm>
              <a:off x="2576" y="3220"/>
              <a:ext cx="73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PMC Parking Lot</a:t>
              </a:r>
              <a:endParaRPr lang="en-US">
                <a:latin typeface="AmerType Md BT" pitchFamily="18" charset="0"/>
              </a:endParaRPr>
            </a:p>
          </p:txBody>
        </p:sp>
        <p:sp>
          <p:nvSpPr>
            <p:cNvPr id="125167" name="Rectangle 235"/>
            <p:cNvSpPr>
              <a:spLocks noChangeArrowheads="1"/>
            </p:cNvSpPr>
            <p:nvPr/>
          </p:nvSpPr>
          <p:spPr bwMode="auto">
            <a:xfrm>
              <a:off x="416" y="3325"/>
              <a:ext cx="567"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68" name="Rectangle 236"/>
            <p:cNvSpPr>
              <a:spLocks noChangeArrowheads="1"/>
            </p:cNvSpPr>
            <p:nvPr/>
          </p:nvSpPr>
          <p:spPr bwMode="auto">
            <a:xfrm>
              <a:off x="474" y="3359"/>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1:00p</a:t>
              </a:r>
              <a:endParaRPr lang="en-US">
                <a:latin typeface="AmerType Md BT" pitchFamily="18" charset="0"/>
              </a:endParaRPr>
            </a:p>
          </p:txBody>
        </p:sp>
        <p:sp>
          <p:nvSpPr>
            <p:cNvPr id="125169" name="Rectangle 237"/>
            <p:cNvSpPr>
              <a:spLocks noChangeArrowheads="1"/>
            </p:cNvSpPr>
            <p:nvPr/>
          </p:nvSpPr>
          <p:spPr bwMode="auto">
            <a:xfrm>
              <a:off x="470" y="3355"/>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1:00p</a:t>
              </a:r>
              <a:endParaRPr lang="en-US">
                <a:latin typeface="AmerType Md BT" pitchFamily="18" charset="0"/>
              </a:endParaRPr>
            </a:p>
          </p:txBody>
        </p:sp>
        <p:sp>
          <p:nvSpPr>
            <p:cNvPr id="125170" name="Rectangle 238"/>
            <p:cNvSpPr>
              <a:spLocks noChangeArrowheads="1"/>
            </p:cNvSpPr>
            <p:nvPr/>
          </p:nvSpPr>
          <p:spPr bwMode="auto">
            <a:xfrm>
              <a:off x="689" y="3359"/>
              <a:ext cx="2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a:t>
              </a:r>
              <a:endParaRPr lang="en-US">
                <a:latin typeface="AmerType Md BT" pitchFamily="18" charset="0"/>
              </a:endParaRPr>
            </a:p>
          </p:txBody>
        </p:sp>
        <p:sp>
          <p:nvSpPr>
            <p:cNvPr id="125171" name="Rectangle 239"/>
            <p:cNvSpPr>
              <a:spLocks noChangeArrowheads="1"/>
            </p:cNvSpPr>
            <p:nvPr/>
          </p:nvSpPr>
          <p:spPr bwMode="auto">
            <a:xfrm>
              <a:off x="685" y="3355"/>
              <a:ext cx="2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a:t>
              </a:r>
              <a:endParaRPr lang="en-US">
                <a:latin typeface="AmerType Md BT" pitchFamily="18" charset="0"/>
              </a:endParaRPr>
            </a:p>
          </p:txBody>
        </p:sp>
        <p:sp>
          <p:nvSpPr>
            <p:cNvPr id="125172" name="Rectangle 240"/>
            <p:cNvSpPr>
              <a:spLocks noChangeArrowheads="1"/>
            </p:cNvSpPr>
            <p:nvPr/>
          </p:nvSpPr>
          <p:spPr bwMode="auto">
            <a:xfrm>
              <a:off x="718" y="3359"/>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5:00p</a:t>
              </a:r>
              <a:endParaRPr lang="en-US">
                <a:latin typeface="AmerType Md BT" pitchFamily="18" charset="0"/>
              </a:endParaRPr>
            </a:p>
          </p:txBody>
        </p:sp>
        <p:sp>
          <p:nvSpPr>
            <p:cNvPr id="125173" name="Rectangle 241"/>
            <p:cNvSpPr>
              <a:spLocks noChangeArrowheads="1"/>
            </p:cNvSpPr>
            <p:nvPr/>
          </p:nvSpPr>
          <p:spPr bwMode="auto">
            <a:xfrm>
              <a:off x="715" y="3355"/>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5:00p</a:t>
              </a:r>
              <a:endParaRPr lang="en-US">
                <a:latin typeface="AmerType Md BT" pitchFamily="18" charset="0"/>
              </a:endParaRPr>
            </a:p>
          </p:txBody>
        </p:sp>
        <p:sp>
          <p:nvSpPr>
            <p:cNvPr id="125174" name="Rectangle 242"/>
            <p:cNvSpPr>
              <a:spLocks noChangeArrowheads="1"/>
            </p:cNvSpPr>
            <p:nvPr/>
          </p:nvSpPr>
          <p:spPr bwMode="auto">
            <a:xfrm>
              <a:off x="1088" y="3325"/>
              <a:ext cx="58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75" name="Rectangle 243"/>
            <p:cNvSpPr>
              <a:spLocks noChangeArrowheads="1"/>
            </p:cNvSpPr>
            <p:nvPr/>
          </p:nvSpPr>
          <p:spPr bwMode="auto">
            <a:xfrm>
              <a:off x="1146" y="3359"/>
              <a:ext cx="52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Beach Party</a:t>
              </a:r>
              <a:endParaRPr lang="en-US">
                <a:latin typeface="AmerType Md BT" pitchFamily="18" charset="0"/>
              </a:endParaRPr>
            </a:p>
          </p:txBody>
        </p:sp>
        <p:sp>
          <p:nvSpPr>
            <p:cNvPr id="125176" name="Rectangle 244"/>
            <p:cNvSpPr>
              <a:spLocks noChangeArrowheads="1"/>
            </p:cNvSpPr>
            <p:nvPr/>
          </p:nvSpPr>
          <p:spPr bwMode="auto">
            <a:xfrm>
              <a:off x="1142" y="3355"/>
              <a:ext cx="52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Beach Party</a:t>
              </a:r>
              <a:endParaRPr lang="en-US">
                <a:latin typeface="AmerType Md BT" pitchFamily="18" charset="0"/>
              </a:endParaRPr>
            </a:p>
          </p:txBody>
        </p:sp>
        <p:sp>
          <p:nvSpPr>
            <p:cNvPr id="125177" name="Rectangle 245"/>
            <p:cNvSpPr>
              <a:spLocks noChangeArrowheads="1"/>
            </p:cNvSpPr>
            <p:nvPr/>
          </p:nvSpPr>
          <p:spPr bwMode="auto">
            <a:xfrm>
              <a:off x="2477" y="3325"/>
              <a:ext cx="69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78" name="Rectangle 246"/>
            <p:cNvSpPr>
              <a:spLocks noChangeArrowheads="1"/>
            </p:cNvSpPr>
            <p:nvPr/>
          </p:nvSpPr>
          <p:spPr bwMode="auto">
            <a:xfrm>
              <a:off x="2557" y="3359"/>
              <a:ext cx="62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Warren Dunes</a:t>
              </a:r>
              <a:endParaRPr lang="en-US">
                <a:latin typeface="AmerType Md BT" pitchFamily="18" charset="0"/>
              </a:endParaRPr>
            </a:p>
          </p:txBody>
        </p:sp>
        <p:sp>
          <p:nvSpPr>
            <p:cNvPr id="125179" name="Rectangle 247"/>
            <p:cNvSpPr>
              <a:spLocks noChangeArrowheads="1"/>
            </p:cNvSpPr>
            <p:nvPr/>
          </p:nvSpPr>
          <p:spPr bwMode="auto">
            <a:xfrm>
              <a:off x="2553" y="3355"/>
              <a:ext cx="62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Warren Dunes</a:t>
              </a:r>
              <a:endParaRPr lang="en-US">
                <a:latin typeface="AmerType Md BT" pitchFamily="18" charset="0"/>
              </a:endParaRPr>
            </a:p>
          </p:txBody>
        </p:sp>
        <p:sp>
          <p:nvSpPr>
            <p:cNvPr id="125180" name="Rectangle 248"/>
            <p:cNvSpPr>
              <a:spLocks noChangeArrowheads="1"/>
            </p:cNvSpPr>
            <p:nvPr/>
          </p:nvSpPr>
          <p:spPr bwMode="auto">
            <a:xfrm>
              <a:off x="3283" y="3325"/>
              <a:ext cx="6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81" name="Rectangle 249"/>
            <p:cNvSpPr>
              <a:spLocks noChangeArrowheads="1"/>
            </p:cNvSpPr>
            <p:nvPr/>
          </p:nvSpPr>
          <p:spPr bwMode="auto">
            <a:xfrm>
              <a:off x="3341" y="3359"/>
              <a:ext cx="5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Tricia Ramel</a:t>
              </a:r>
              <a:endParaRPr lang="en-US">
                <a:latin typeface="AmerType Md BT" pitchFamily="18" charset="0"/>
              </a:endParaRPr>
            </a:p>
          </p:txBody>
        </p:sp>
        <p:sp>
          <p:nvSpPr>
            <p:cNvPr id="125182" name="Rectangle 250"/>
            <p:cNvSpPr>
              <a:spLocks noChangeArrowheads="1"/>
            </p:cNvSpPr>
            <p:nvPr/>
          </p:nvSpPr>
          <p:spPr bwMode="auto">
            <a:xfrm>
              <a:off x="3337" y="3355"/>
              <a:ext cx="5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Tricia Ramel</a:t>
              </a:r>
              <a:endParaRPr lang="en-US">
                <a:latin typeface="AmerType Md BT" pitchFamily="18" charset="0"/>
              </a:endParaRPr>
            </a:p>
          </p:txBody>
        </p:sp>
        <p:sp>
          <p:nvSpPr>
            <p:cNvPr id="125183" name="Rectangle 251"/>
            <p:cNvSpPr>
              <a:spLocks noChangeArrowheads="1"/>
            </p:cNvSpPr>
            <p:nvPr/>
          </p:nvSpPr>
          <p:spPr bwMode="auto">
            <a:xfrm>
              <a:off x="4134" y="3325"/>
              <a:ext cx="290"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84" name="Rectangle 252"/>
            <p:cNvSpPr>
              <a:spLocks noChangeArrowheads="1"/>
            </p:cNvSpPr>
            <p:nvPr/>
          </p:nvSpPr>
          <p:spPr bwMode="auto">
            <a:xfrm>
              <a:off x="4192" y="3359"/>
              <a:ext cx="19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a:t>
              </a:r>
              <a:endParaRPr lang="en-US">
                <a:latin typeface="AmerType Md BT" pitchFamily="18" charset="0"/>
              </a:endParaRPr>
            </a:p>
          </p:txBody>
        </p:sp>
        <p:sp>
          <p:nvSpPr>
            <p:cNvPr id="125185" name="Rectangle 253"/>
            <p:cNvSpPr>
              <a:spLocks noChangeArrowheads="1"/>
            </p:cNvSpPr>
            <p:nvPr/>
          </p:nvSpPr>
          <p:spPr bwMode="auto">
            <a:xfrm>
              <a:off x="4189" y="3355"/>
              <a:ext cx="19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a:t>
              </a:r>
              <a:endParaRPr lang="en-US">
                <a:latin typeface="AmerType Md BT" pitchFamily="18" charset="0"/>
              </a:endParaRPr>
            </a:p>
          </p:txBody>
        </p:sp>
        <p:sp>
          <p:nvSpPr>
            <p:cNvPr id="125186" name="Rectangle 254"/>
            <p:cNvSpPr>
              <a:spLocks noChangeArrowheads="1"/>
            </p:cNvSpPr>
            <p:nvPr/>
          </p:nvSpPr>
          <p:spPr bwMode="auto">
            <a:xfrm>
              <a:off x="416" y="3459"/>
              <a:ext cx="325"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87" name="Rectangle 255"/>
            <p:cNvSpPr>
              <a:spLocks noChangeArrowheads="1"/>
            </p:cNvSpPr>
            <p:nvPr/>
          </p:nvSpPr>
          <p:spPr bwMode="auto">
            <a:xfrm>
              <a:off x="474" y="3493"/>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5:00p</a:t>
              </a:r>
              <a:endParaRPr lang="en-US">
                <a:latin typeface="AmerType Md BT" pitchFamily="18" charset="0"/>
              </a:endParaRPr>
            </a:p>
          </p:txBody>
        </p:sp>
        <p:sp>
          <p:nvSpPr>
            <p:cNvPr id="125188" name="Rectangle 256"/>
            <p:cNvSpPr>
              <a:spLocks noChangeArrowheads="1"/>
            </p:cNvSpPr>
            <p:nvPr/>
          </p:nvSpPr>
          <p:spPr bwMode="auto">
            <a:xfrm>
              <a:off x="470" y="3489"/>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5:00p</a:t>
              </a:r>
              <a:endParaRPr lang="en-US">
                <a:latin typeface="AmerType Md BT" pitchFamily="18" charset="0"/>
              </a:endParaRPr>
            </a:p>
          </p:txBody>
        </p:sp>
        <p:sp>
          <p:nvSpPr>
            <p:cNvPr id="125189" name="Rectangle 257"/>
            <p:cNvSpPr>
              <a:spLocks noChangeArrowheads="1"/>
            </p:cNvSpPr>
            <p:nvPr/>
          </p:nvSpPr>
          <p:spPr bwMode="auto">
            <a:xfrm>
              <a:off x="1088" y="3459"/>
              <a:ext cx="385"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90" name="Rectangle 258"/>
            <p:cNvSpPr>
              <a:spLocks noChangeArrowheads="1"/>
            </p:cNvSpPr>
            <p:nvPr/>
          </p:nvSpPr>
          <p:spPr bwMode="auto">
            <a:xfrm>
              <a:off x="1146" y="3493"/>
              <a:ext cx="3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Return</a:t>
              </a:r>
              <a:endParaRPr lang="en-US">
                <a:latin typeface="AmerType Md BT" pitchFamily="18" charset="0"/>
              </a:endParaRPr>
            </a:p>
          </p:txBody>
        </p:sp>
        <p:sp>
          <p:nvSpPr>
            <p:cNvPr id="125191" name="Rectangle 259"/>
            <p:cNvSpPr>
              <a:spLocks noChangeArrowheads="1"/>
            </p:cNvSpPr>
            <p:nvPr/>
          </p:nvSpPr>
          <p:spPr bwMode="auto">
            <a:xfrm>
              <a:off x="1142" y="3489"/>
              <a:ext cx="3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Return</a:t>
              </a:r>
              <a:endParaRPr lang="en-US">
                <a:latin typeface="AmerType Md BT" pitchFamily="18" charset="0"/>
              </a:endParaRPr>
            </a:p>
          </p:txBody>
        </p:sp>
        <p:sp>
          <p:nvSpPr>
            <p:cNvPr id="125192" name="Rectangle 260"/>
            <p:cNvSpPr>
              <a:spLocks noChangeArrowheads="1"/>
            </p:cNvSpPr>
            <p:nvPr/>
          </p:nvSpPr>
          <p:spPr bwMode="auto">
            <a:xfrm>
              <a:off x="2522" y="3459"/>
              <a:ext cx="80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93" name="Rectangle 261"/>
            <p:cNvSpPr>
              <a:spLocks noChangeArrowheads="1"/>
            </p:cNvSpPr>
            <p:nvPr/>
          </p:nvSpPr>
          <p:spPr bwMode="auto">
            <a:xfrm>
              <a:off x="2579" y="3493"/>
              <a:ext cx="73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PMC Parking Lot</a:t>
              </a:r>
              <a:endParaRPr lang="en-US">
                <a:latin typeface="AmerType Md BT" pitchFamily="18" charset="0"/>
              </a:endParaRPr>
            </a:p>
          </p:txBody>
        </p:sp>
        <p:sp>
          <p:nvSpPr>
            <p:cNvPr id="125194" name="Rectangle 262"/>
            <p:cNvSpPr>
              <a:spLocks noChangeArrowheads="1"/>
            </p:cNvSpPr>
            <p:nvPr/>
          </p:nvSpPr>
          <p:spPr bwMode="auto">
            <a:xfrm>
              <a:off x="2576" y="3489"/>
              <a:ext cx="66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FF0000"/>
                  </a:solidFill>
                  <a:latin typeface="AmerType Md BT" pitchFamily="18" charset="0"/>
                </a:rPr>
                <a:t>PMC Parking Lot</a:t>
              </a:r>
              <a:endParaRPr lang="en-US" sz="2000">
                <a:latin typeface="AmerType Md BT" pitchFamily="18" charset="0"/>
              </a:endParaRPr>
            </a:p>
          </p:txBody>
        </p:sp>
        <p:sp>
          <p:nvSpPr>
            <p:cNvPr id="125195" name="Rectangle 263"/>
            <p:cNvSpPr>
              <a:spLocks noChangeArrowheads="1"/>
            </p:cNvSpPr>
            <p:nvPr/>
          </p:nvSpPr>
          <p:spPr bwMode="auto">
            <a:xfrm>
              <a:off x="416" y="3683"/>
              <a:ext cx="567"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196" name="Rectangle 264"/>
            <p:cNvSpPr>
              <a:spLocks noChangeArrowheads="1"/>
            </p:cNvSpPr>
            <p:nvPr/>
          </p:nvSpPr>
          <p:spPr bwMode="auto">
            <a:xfrm>
              <a:off x="474" y="3717"/>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6:00p</a:t>
              </a:r>
              <a:endParaRPr lang="en-US">
                <a:latin typeface="AmerType Md BT" pitchFamily="18" charset="0"/>
              </a:endParaRPr>
            </a:p>
          </p:txBody>
        </p:sp>
        <p:sp>
          <p:nvSpPr>
            <p:cNvPr id="125197" name="Rectangle 265"/>
            <p:cNvSpPr>
              <a:spLocks noChangeArrowheads="1"/>
            </p:cNvSpPr>
            <p:nvPr/>
          </p:nvSpPr>
          <p:spPr bwMode="auto">
            <a:xfrm>
              <a:off x="470" y="3713"/>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6:00p</a:t>
              </a:r>
              <a:endParaRPr lang="en-US">
                <a:latin typeface="AmerType Md BT" pitchFamily="18" charset="0"/>
              </a:endParaRPr>
            </a:p>
          </p:txBody>
        </p:sp>
        <p:sp>
          <p:nvSpPr>
            <p:cNvPr id="125198" name="Rectangle 266"/>
            <p:cNvSpPr>
              <a:spLocks noChangeArrowheads="1"/>
            </p:cNvSpPr>
            <p:nvPr/>
          </p:nvSpPr>
          <p:spPr bwMode="auto">
            <a:xfrm>
              <a:off x="689" y="3717"/>
              <a:ext cx="2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a:t>
              </a:r>
              <a:endParaRPr lang="en-US">
                <a:latin typeface="AmerType Md BT" pitchFamily="18" charset="0"/>
              </a:endParaRPr>
            </a:p>
          </p:txBody>
        </p:sp>
        <p:sp>
          <p:nvSpPr>
            <p:cNvPr id="125199" name="Rectangle 267"/>
            <p:cNvSpPr>
              <a:spLocks noChangeArrowheads="1"/>
            </p:cNvSpPr>
            <p:nvPr/>
          </p:nvSpPr>
          <p:spPr bwMode="auto">
            <a:xfrm>
              <a:off x="685" y="3713"/>
              <a:ext cx="2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a:t>
              </a:r>
              <a:endParaRPr lang="en-US">
                <a:latin typeface="AmerType Md BT" pitchFamily="18" charset="0"/>
              </a:endParaRPr>
            </a:p>
          </p:txBody>
        </p:sp>
        <p:sp>
          <p:nvSpPr>
            <p:cNvPr id="125200" name="Rectangle 268"/>
            <p:cNvSpPr>
              <a:spLocks noChangeArrowheads="1"/>
            </p:cNvSpPr>
            <p:nvPr/>
          </p:nvSpPr>
          <p:spPr bwMode="auto">
            <a:xfrm>
              <a:off x="718" y="3717"/>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8:30p</a:t>
              </a:r>
              <a:endParaRPr lang="en-US">
                <a:latin typeface="AmerType Md BT" pitchFamily="18" charset="0"/>
              </a:endParaRPr>
            </a:p>
          </p:txBody>
        </p:sp>
        <p:sp>
          <p:nvSpPr>
            <p:cNvPr id="125201" name="Rectangle 269"/>
            <p:cNvSpPr>
              <a:spLocks noChangeArrowheads="1"/>
            </p:cNvSpPr>
            <p:nvPr/>
          </p:nvSpPr>
          <p:spPr bwMode="auto">
            <a:xfrm>
              <a:off x="715" y="3713"/>
              <a:ext cx="2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8:30p</a:t>
              </a:r>
              <a:endParaRPr lang="en-US">
                <a:latin typeface="AmerType Md BT" pitchFamily="18" charset="0"/>
              </a:endParaRPr>
            </a:p>
          </p:txBody>
        </p:sp>
        <p:sp>
          <p:nvSpPr>
            <p:cNvPr id="125202" name="Rectangle 270"/>
            <p:cNvSpPr>
              <a:spLocks noChangeArrowheads="1"/>
            </p:cNvSpPr>
            <p:nvPr/>
          </p:nvSpPr>
          <p:spPr bwMode="auto">
            <a:xfrm>
              <a:off x="1088" y="3594"/>
              <a:ext cx="821"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203" name="Rectangle 271"/>
            <p:cNvSpPr>
              <a:spLocks noChangeArrowheads="1"/>
            </p:cNvSpPr>
            <p:nvPr/>
          </p:nvSpPr>
          <p:spPr bwMode="auto">
            <a:xfrm>
              <a:off x="1144" y="3625"/>
              <a:ext cx="44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i="1">
                  <a:solidFill>
                    <a:srgbClr val="C0C0C0"/>
                  </a:solidFill>
                  <a:latin typeface="AmerType Md BT" pitchFamily="18" charset="0"/>
                </a:rPr>
                <a:t>All Fired Up</a:t>
              </a:r>
              <a:endParaRPr lang="en-US">
                <a:latin typeface="AmerType Md BT" pitchFamily="18" charset="0"/>
              </a:endParaRPr>
            </a:p>
          </p:txBody>
        </p:sp>
        <p:sp>
          <p:nvSpPr>
            <p:cNvPr id="125204" name="Rectangle 272"/>
            <p:cNvSpPr>
              <a:spLocks noChangeArrowheads="1"/>
            </p:cNvSpPr>
            <p:nvPr/>
          </p:nvSpPr>
          <p:spPr bwMode="auto">
            <a:xfrm>
              <a:off x="1142" y="3624"/>
              <a:ext cx="44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i="1">
                  <a:solidFill>
                    <a:srgbClr val="FF0000"/>
                  </a:solidFill>
                  <a:latin typeface="AmerType Md BT" pitchFamily="18" charset="0"/>
                </a:rPr>
                <a:t>All Fired Up</a:t>
              </a:r>
              <a:endParaRPr lang="en-US">
                <a:latin typeface="AmerType Md BT" pitchFamily="18" charset="0"/>
              </a:endParaRPr>
            </a:p>
          </p:txBody>
        </p:sp>
        <p:sp>
          <p:nvSpPr>
            <p:cNvPr id="125205" name="Rectangle 273"/>
            <p:cNvSpPr>
              <a:spLocks noChangeArrowheads="1"/>
            </p:cNvSpPr>
            <p:nvPr/>
          </p:nvSpPr>
          <p:spPr bwMode="auto">
            <a:xfrm>
              <a:off x="1553" y="3627"/>
              <a:ext cx="328"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C0C0C0"/>
                  </a:solidFill>
                  <a:latin typeface="AmerType Md BT" pitchFamily="18" charset="0"/>
                </a:rPr>
                <a:t>Barbecue</a:t>
              </a:r>
              <a:endParaRPr lang="en-US">
                <a:latin typeface="AmerType Md BT" pitchFamily="18" charset="0"/>
              </a:endParaRPr>
            </a:p>
          </p:txBody>
        </p:sp>
        <p:sp>
          <p:nvSpPr>
            <p:cNvPr id="125206" name="Rectangle 274"/>
            <p:cNvSpPr>
              <a:spLocks noChangeArrowheads="1"/>
            </p:cNvSpPr>
            <p:nvPr/>
          </p:nvSpPr>
          <p:spPr bwMode="auto">
            <a:xfrm>
              <a:off x="1551" y="3626"/>
              <a:ext cx="328"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FF0000"/>
                  </a:solidFill>
                  <a:latin typeface="AmerType Md BT" pitchFamily="18" charset="0"/>
                </a:rPr>
                <a:t>Barbecue</a:t>
              </a:r>
              <a:endParaRPr lang="en-US">
                <a:latin typeface="AmerType Md BT" pitchFamily="18" charset="0"/>
              </a:endParaRPr>
            </a:p>
          </p:txBody>
        </p:sp>
        <p:sp>
          <p:nvSpPr>
            <p:cNvPr id="125207" name="Rectangle 275"/>
            <p:cNvSpPr>
              <a:spLocks noChangeArrowheads="1"/>
            </p:cNvSpPr>
            <p:nvPr/>
          </p:nvSpPr>
          <p:spPr bwMode="auto">
            <a:xfrm>
              <a:off x="1144" y="3717"/>
              <a:ext cx="328"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C0C0C0"/>
                  </a:solidFill>
                  <a:latin typeface="AmerType Md BT" pitchFamily="18" charset="0"/>
                </a:rPr>
                <a:t>Elections</a:t>
              </a:r>
              <a:endParaRPr lang="en-US">
                <a:latin typeface="AmerType Md BT" pitchFamily="18" charset="0"/>
              </a:endParaRPr>
            </a:p>
          </p:txBody>
        </p:sp>
        <p:sp>
          <p:nvSpPr>
            <p:cNvPr id="125208" name="Rectangle 276"/>
            <p:cNvSpPr>
              <a:spLocks noChangeArrowheads="1"/>
            </p:cNvSpPr>
            <p:nvPr/>
          </p:nvSpPr>
          <p:spPr bwMode="auto">
            <a:xfrm>
              <a:off x="1142" y="3715"/>
              <a:ext cx="328"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FF0000"/>
                  </a:solidFill>
                  <a:latin typeface="AmerType Md BT" pitchFamily="18" charset="0"/>
                </a:rPr>
                <a:t>Elections</a:t>
              </a:r>
              <a:endParaRPr lang="en-US">
                <a:latin typeface="AmerType Md BT" pitchFamily="18" charset="0"/>
              </a:endParaRPr>
            </a:p>
          </p:txBody>
        </p:sp>
        <p:sp>
          <p:nvSpPr>
            <p:cNvPr id="125209" name="Rectangle 277"/>
            <p:cNvSpPr>
              <a:spLocks noChangeArrowheads="1"/>
            </p:cNvSpPr>
            <p:nvPr/>
          </p:nvSpPr>
          <p:spPr bwMode="auto">
            <a:xfrm>
              <a:off x="1144" y="3807"/>
              <a:ext cx="47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C0C0C0"/>
                  </a:solidFill>
                  <a:latin typeface="AmerType Md BT" pitchFamily="18" charset="0"/>
                </a:rPr>
                <a:t>Group Talent</a:t>
              </a:r>
              <a:endParaRPr lang="en-US">
                <a:latin typeface="AmerType Md BT" pitchFamily="18" charset="0"/>
              </a:endParaRPr>
            </a:p>
          </p:txBody>
        </p:sp>
        <p:sp>
          <p:nvSpPr>
            <p:cNvPr id="125210" name="Rectangle 278"/>
            <p:cNvSpPr>
              <a:spLocks noChangeArrowheads="1"/>
            </p:cNvSpPr>
            <p:nvPr/>
          </p:nvSpPr>
          <p:spPr bwMode="auto">
            <a:xfrm>
              <a:off x="1142" y="3805"/>
              <a:ext cx="47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FF0000"/>
                  </a:solidFill>
                  <a:latin typeface="AmerType Md BT" pitchFamily="18" charset="0"/>
                </a:rPr>
                <a:t>Group Talent</a:t>
              </a:r>
              <a:endParaRPr lang="en-US">
                <a:latin typeface="AmerType Md BT" pitchFamily="18" charset="0"/>
              </a:endParaRPr>
            </a:p>
          </p:txBody>
        </p:sp>
        <p:sp>
          <p:nvSpPr>
            <p:cNvPr id="125211" name="Rectangle 279"/>
            <p:cNvSpPr>
              <a:spLocks noChangeArrowheads="1"/>
            </p:cNvSpPr>
            <p:nvPr/>
          </p:nvSpPr>
          <p:spPr bwMode="auto">
            <a:xfrm>
              <a:off x="1144" y="3896"/>
              <a:ext cx="1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C0C0C0"/>
                  </a:solidFill>
                  <a:latin typeface="AmerType Md BT" pitchFamily="18" charset="0"/>
                </a:rPr>
                <a:t>Wrap</a:t>
              </a:r>
              <a:endParaRPr lang="en-US">
                <a:latin typeface="AmerType Md BT" pitchFamily="18" charset="0"/>
              </a:endParaRPr>
            </a:p>
          </p:txBody>
        </p:sp>
        <p:sp>
          <p:nvSpPr>
            <p:cNvPr id="125212" name="Rectangle 280"/>
            <p:cNvSpPr>
              <a:spLocks noChangeArrowheads="1"/>
            </p:cNvSpPr>
            <p:nvPr/>
          </p:nvSpPr>
          <p:spPr bwMode="auto">
            <a:xfrm>
              <a:off x="1142" y="3894"/>
              <a:ext cx="1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FF0000"/>
                  </a:solidFill>
                  <a:latin typeface="AmerType Md BT" pitchFamily="18" charset="0"/>
                </a:rPr>
                <a:t>Wrap</a:t>
              </a:r>
              <a:endParaRPr lang="en-US">
                <a:latin typeface="AmerType Md BT" pitchFamily="18" charset="0"/>
              </a:endParaRPr>
            </a:p>
          </p:txBody>
        </p:sp>
        <p:sp>
          <p:nvSpPr>
            <p:cNvPr id="125213" name="Rectangle 281"/>
            <p:cNvSpPr>
              <a:spLocks noChangeArrowheads="1"/>
            </p:cNvSpPr>
            <p:nvPr/>
          </p:nvSpPr>
          <p:spPr bwMode="auto">
            <a:xfrm>
              <a:off x="1331" y="3896"/>
              <a:ext cx="2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C0C0C0"/>
                  </a:solidFill>
                  <a:latin typeface="AmerType Md BT" pitchFamily="18" charset="0"/>
                </a:rPr>
                <a:t>-</a:t>
              </a:r>
              <a:endParaRPr lang="en-US">
                <a:latin typeface="AmerType Md BT" pitchFamily="18" charset="0"/>
              </a:endParaRPr>
            </a:p>
          </p:txBody>
        </p:sp>
        <p:sp>
          <p:nvSpPr>
            <p:cNvPr id="125214" name="Rectangle 282"/>
            <p:cNvSpPr>
              <a:spLocks noChangeArrowheads="1"/>
            </p:cNvSpPr>
            <p:nvPr/>
          </p:nvSpPr>
          <p:spPr bwMode="auto">
            <a:xfrm>
              <a:off x="1329" y="3894"/>
              <a:ext cx="2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FF0000"/>
                  </a:solidFill>
                  <a:latin typeface="AmerType Md BT" pitchFamily="18" charset="0"/>
                </a:rPr>
                <a:t>-</a:t>
              </a:r>
              <a:endParaRPr lang="en-US">
                <a:latin typeface="AmerType Md BT" pitchFamily="18" charset="0"/>
              </a:endParaRPr>
            </a:p>
          </p:txBody>
        </p:sp>
        <p:sp>
          <p:nvSpPr>
            <p:cNvPr id="125215" name="Rectangle 283"/>
            <p:cNvSpPr>
              <a:spLocks noChangeArrowheads="1"/>
            </p:cNvSpPr>
            <p:nvPr/>
          </p:nvSpPr>
          <p:spPr bwMode="auto">
            <a:xfrm>
              <a:off x="1355" y="3896"/>
              <a:ext cx="32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C0C0C0"/>
                  </a:solidFill>
                  <a:latin typeface="AmerType Md BT" pitchFamily="18" charset="0"/>
                </a:rPr>
                <a:t>Up Video</a:t>
              </a:r>
              <a:endParaRPr lang="en-US">
                <a:latin typeface="AmerType Md BT" pitchFamily="18" charset="0"/>
              </a:endParaRPr>
            </a:p>
          </p:txBody>
        </p:sp>
        <p:sp>
          <p:nvSpPr>
            <p:cNvPr id="125216" name="Rectangle 284"/>
            <p:cNvSpPr>
              <a:spLocks noChangeArrowheads="1"/>
            </p:cNvSpPr>
            <p:nvPr/>
          </p:nvSpPr>
          <p:spPr bwMode="auto">
            <a:xfrm>
              <a:off x="1353" y="3894"/>
              <a:ext cx="32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FF0000"/>
                  </a:solidFill>
                  <a:latin typeface="AmerType Md BT" pitchFamily="18" charset="0"/>
                </a:rPr>
                <a:t>Up Video</a:t>
              </a:r>
              <a:endParaRPr lang="en-US">
                <a:latin typeface="AmerType Md BT" pitchFamily="18" charset="0"/>
              </a:endParaRPr>
            </a:p>
          </p:txBody>
        </p:sp>
        <p:sp>
          <p:nvSpPr>
            <p:cNvPr id="125217" name="Rectangle 285"/>
            <p:cNvSpPr>
              <a:spLocks noChangeArrowheads="1"/>
            </p:cNvSpPr>
            <p:nvPr/>
          </p:nvSpPr>
          <p:spPr bwMode="auto">
            <a:xfrm>
              <a:off x="2522" y="3594"/>
              <a:ext cx="49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218" name="Rectangle 286"/>
            <p:cNvSpPr>
              <a:spLocks noChangeArrowheads="1"/>
            </p:cNvSpPr>
            <p:nvPr/>
          </p:nvSpPr>
          <p:spPr bwMode="auto">
            <a:xfrm>
              <a:off x="2579" y="3627"/>
              <a:ext cx="41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AFU Tent</a:t>
              </a:r>
              <a:endParaRPr lang="en-US">
                <a:latin typeface="AmerType Md BT" pitchFamily="18" charset="0"/>
              </a:endParaRPr>
            </a:p>
          </p:txBody>
        </p:sp>
        <p:sp>
          <p:nvSpPr>
            <p:cNvPr id="125219" name="Rectangle 287"/>
            <p:cNvSpPr>
              <a:spLocks noChangeArrowheads="1"/>
            </p:cNvSpPr>
            <p:nvPr/>
          </p:nvSpPr>
          <p:spPr bwMode="auto">
            <a:xfrm>
              <a:off x="2576" y="3624"/>
              <a:ext cx="41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AFU Tent</a:t>
              </a:r>
              <a:endParaRPr lang="en-US">
                <a:latin typeface="AmerType Md BT" pitchFamily="18" charset="0"/>
              </a:endParaRPr>
            </a:p>
          </p:txBody>
        </p:sp>
        <p:sp>
          <p:nvSpPr>
            <p:cNvPr id="125220" name="Rectangle 288"/>
            <p:cNvSpPr>
              <a:spLocks noChangeArrowheads="1"/>
            </p:cNvSpPr>
            <p:nvPr/>
          </p:nvSpPr>
          <p:spPr bwMode="auto">
            <a:xfrm>
              <a:off x="3274" y="3584"/>
              <a:ext cx="597"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221" name="Rectangle 289"/>
            <p:cNvSpPr>
              <a:spLocks noChangeArrowheads="1"/>
            </p:cNvSpPr>
            <p:nvPr/>
          </p:nvSpPr>
          <p:spPr bwMode="auto">
            <a:xfrm>
              <a:off x="3330" y="3618"/>
              <a:ext cx="38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C0C0C0"/>
                  </a:solidFill>
                  <a:latin typeface="AmerType Md BT" pitchFamily="18" charset="0"/>
                </a:rPr>
                <a:t>Becky May</a:t>
              </a:r>
              <a:endParaRPr lang="en-US">
                <a:latin typeface="AmerType Md BT" pitchFamily="18" charset="0"/>
              </a:endParaRPr>
            </a:p>
          </p:txBody>
        </p:sp>
        <p:sp>
          <p:nvSpPr>
            <p:cNvPr id="125222" name="Rectangle 290"/>
            <p:cNvSpPr>
              <a:spLocks noChangeArrowheads="1"/>
            </p:cNvSpPr>
            <p:nvPr/>
          </p:nvSpPr>
          <p:spPr bwMode="auto">
            <a:xfrm>
              <a:off x="3328" y="3616"/>
              <a:ext cx="38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FF0000"/>
                  </a:solidFill>
                  <a:latin typeface="AmerType Md BT" pitchFamily="18" charset="0"/>
                </a:rPr>
                <a:t>Becky May</a:t>
              </a:r>
              <a:endParaRPr lang="en-US">
                <a:latin typeface="AmerType Md BT" pitchFamily="18" charset="0"/>
              </a:endParaRPr>
            </a:p>
          </p:txBody>
        </p:sp>
        <p:sp>
          <p:nvSpPr>
            <p:cNvPr id="125223" name="Rectangle 291"/>
            <p:cNvSpPr>
              <a:spLocks noChangeArrowheads="1"/>
            </p:cNvSpPr>
            <p:nvPr/>
          </p:nvSpPr>
          <p:spPr bwMode="auto">
            <a:xfrm>
              <a:off x="3330" y="3797"/>
              <a:ext cx="52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C0C0C0"/>
                  </a:solidFill>
                  <a:latin typeface="AmerType Md BT" pitchFamily="18" charset="0"/>
                </a:rPr>
                <a:t>Group Leaders</a:t>
              </a:r>
              <a:endParaRPr lang="en-US">
                <a:latin typeface="AmerType Md BT" pitchFamily="18" charset="0"/>
              </a:endParaRPr>
            </a:p>
          </p:txBody>
        </p:sp>
        <p:sp>
          <p:nvSpPr>
            <p:cNvPr id="125224" name="Rectangle 292"/>
            <p:cNvSpPr>
              <a:spLocks noChangeArrowheads="1"/>
            </p:cNvSpPr>
            <p:nvPr/>
          </p:nvSpPr>
          <p:spPr bwMode="auto">
            <a:xfrm>
              <a:off x="3328" y="3795"/>
              <a:ext cx="52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FF0000"/>
                  </a:solidFill>
                  <a:latin typeface="AmerType Md BT" pitchFamily="18" charset="0"/>
                </a:rPr>
                <a:t>Group Leaders</a:t>
              </a:r>
              <a:endParaRPr lang="en-US">
                <a:latin typeface="AmerType Md BT" pitchFamily="18" charset="0"/>
              </a:endParaRPr>
            </a:p>
          </p:txBody>
        </p:sp>
        <p:sp>
          <p:nvSpPr>
            <p:cNvPr id="125225" name="Rectangle 293"/>
            <p:cNvSpPr>
              <a:spLocks noChangeArrowheads="1"/>
            </p:cNvSpPr>
            <p:nvPr/>
          </p:nvSpPr>
          <p:spPr bwMode="auto">
            <a:xfrm>
              <a:off x="3330" y="3887"/>
              <a:ext cx="49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C0C0C0"/>
                  </a:solidFill>
                  <a:latin typeface="AmerType Md BT" pitchFamily="18" charset="0"/>
                </a:rPr>
                <a:t>Larry Stewart</a:t>
              </a:r>
              <a:endParaRPr lang="en-US">
                <a:latin typeface="AmerType Md BT" pitchFamily="18" charset="0"/>
              </a:endParaRPr>
            </a:p>
          </p:txBody>
        </p:sp>
        <p:sp>
          <p:nvSpPr>
            <p:cNvPr id="125226" name="Rectangle 294"/>
            <p:cNvSpPr>
              <a:spLocks noChangeArrowheads="1"/>
            </p:cNvSpPr>
            <p:nvPr/>
          </p:nvSpPr>
          <p:spPr bwMode="auto">
            <a:xfrm>
              <a:off x="3328" y="3885"/>
              <a:ext cx="49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FF0000"/>
                  </a:solidFill>
                  <a:latin typeface="AmerType Md BT" pitchFamily="18" charset="0"/>
                </a:rPr>
                <a:t>Larry Stewart</a:t>
              </a:r>
              <a:endParaRPr lang="en-US">
                <a:latin typeface="AmerType Md BT" pitchFamily="18" charset="0"/>
              </a:endParaRPr>
            </a:p>
          </p:txBody>
        </p:sp>
        <p:sp>
          <p:nvSpPr>
            <p:cNvPr id="125227" name="Rectangle 295"/>
            <p:cNvSpPr>
              <a:spLocks noChangeArrowheads="1"/>
            </p:cNvSpPr>
            <p:nvPr/>
          </p:nvSpPr>
          <p:spPr bwMode="auto">
            <a:xfrm>
              <a:off x="4116" y="3594"/>
              <a:ext cx="28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228" name="Rectangle 296"/>
            <p:cNvSpPr>
              <a:spLocks noChangeArrowheads="1"/>
            </p:cNvSpPr>
            <p:nvPr/>
          </p:nvSpPr>
          <p:spPr bwMode="auto">
            <a:xfrm>
              <a:off x="4174" y="3627"/>
              <a:ext cx="22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3591</a:t>
              </a:r>
              <a:endParaRPr lang="en-US">
                <a:latin typeface="AmerType Md BT" pitchFamily="18" charset="0"/>
              </a:endParaRPr>
            </a:p>
          </p:txBody>
        </p:sp>
        <p:sp>
          <p:nvSpPr>
            <p:cNvPr id="125229" name="Rectangle 297"/>
            <p:cNvSpPr>
              <a:spLocks noChangeArrowheads="1"/>
            </p:cNvSpPr>
            <p:nvPr/>
          </p:nvSpPr>
          <p:spPr bwMode="auto">
            <a:xfrm>
              <a:off x="4170" y="3624"/>
              <a:ext cx="22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3591</a:t>
              </a:r>
              <a:endParaRPr lang="en-US">
                <a:latin typeface="AmerType Md BT" pitchFamily="18" charset="0"/>
              </a:endParaRPr>
            </a:p>
          </p:txBody>
        </p:sp>
        <p:sp>
          <p:nvSpPr>
            <p:cNvPr id="125230" name="Rectangle 298"/>
            <p:cNvSpPr>
              <a:spLocks noChangeArrowheads="1"/>
            </p:cNvSpPr>
            <p:nvPr/>
          </p:nvSpPr>
          <p:spPr bwMode="auto">
            <a:xfrm>
              <a:off x="4116" y="3818"/>
              <a:ext cx="28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231" name="Rectangle 299"/>
            <p:cNvSpPr>
              <a:spLocks noChangeArrowheads="1"/>
            </p:cNvSpPr>
            <p:nvPr/>
          </p:nvSpPr>
          <p:spPr bwMode="auto">
            <a:xfrm>
              <a:off x="4174" y="3851"/>
              <a:ext cx="19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C0C0C0"/>
                  </a:solidFill>
                  <a:latin typeface="AmerType Md BT" pitchFamily="18" charset="0"/>
                </a:rPr>
                <a:t>????</a:t>
              </a:r>
              <a:endParaRPr lang="en-US">
                <a:latin typeface="AmerType Md BT" pitchFamily="18" charset="0"/>
              </a:endParaRPr>
            </a:p>
          </p:txBody>
        </p:sp>
        <p:sp>
          <p:nvSpPr>
            <p:cNvPr id="125232" name="Rectangle 300"/>
            <p:cNvSpPr>
              <a:spLocks noChangeArrowheads="1"/>
            </p:cNvSpPr>
            <p:nvPr/>
          </p:nvSpPr>
          <p:spPr bwMode="auto">
            <a:xfrm>
              <a:off x="4170" y="3848"/>
              <a:ext cx="19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AmerType Md BT" pitchFamily="18" charset="0"/>
                </a:rPr>
                <a:t>????</a:t>
              </a:r>
              <a:endParaRPr lang="en-US">
                <a:latin typeface="AmerType Md BT" pitchFamily="18" charset="0"/>
              </a:endParaRPr>
            </a:p>
          </p:txBody>
        </p:sp>
      </p:grpSp>
      <p:sp>
        <p:nvSpPr>
          <p:cNvPr id="433454" name="Rectangle 302"/>
          <p:cNvSpPr>
            <a:spLocks noChangeArrowheads="1"/>
          </p:cNvSpPr>
          <p:nvPr/>
        </p:nvSpPr>
        <p:spPr bwMode="auto">
          <a:xfrm>
            <a:off x="4572000" y="6248401"/>
            <a:ext cx="3616325"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a:defRPr/>
            </a:pPr>
            <a:r>
              <a:rPr lang="en-US" sz="1400" dirty="0">
                <a:latin typeface="Tahoma" pitchFamily="34" charset="0"/>
                <a:ea typeface="Tahoma" pitchFamily="34" charset="0"/>
                <a:cs typeface="Tahoma" pitchFamily="34" charset="0"/>
              </a:rPr>
              <a:t>Youth Alive  – </a:t>
            </a:r>
            <a:r>
              <a:rPr lang="en-US" sz="1200" dirty="0">
                <a:latin typeface="Tahoma" pitchFamily="34" charset="0"/>
                <a:ea typeface="Tahoma" pitchFamily="34" charset="0"/>
                <a:cs typeface="Tahoma" pitchFamily="34" charset="0"/>
              </a:rPr>
              <a:t>Reducing </a:t>
            </a:r>
            <a:r>
              <a:rPr lang="en-US" sz="1200" i="1" dirty="0">
                <a:latin typeface="Tahoma" pitchFamily="34" charset="0"/>
                <a:ea typeface="Tahoma" pitchFamily="34" charset="0"/>
                <a:cs typeface="Tahoma" pitchFamily="34" charset="0"/>
              </a:rPr>
              <a:t>at risk</a:t>
            </a:r>
            <a:r>
              <a:rPr lang="en-US" sz="1200" dirty="0">
                <a:latin typeface="Tahoma" pitchFamily="34" charset="0"/>
                <a:ea typeface="Tahoma" pitchFamily="34" charset="0"/>
                <a:cs typeface="Tahoma" pitchFamily="34" charset="0"/>
              </a:rPr>
              <a:t> Behaviors</a:t>
            </a:r>
          </a:p>
        </p:txBody>
      </p:sp>
      <p:sp>
        <p:nvSpPr>
          <p:cNvPr id="433456" name="Rectangle 304"/>
          <p:cNvSpPr>
            <a:spLocks noChangeArrowheads="1"/>
          </p:cNvSpPr>
          <p:nvPr/>
        </p:nvSpPr>
        <p:spPr bwMode="auto">
          <a:xfrm>
            <a:off x="8229600" y="6248401"/>
            <a:ext cx="533400"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fld id="{D267EC98-8F85-4D20-9687-A8EC84DCCB19}" type="slidenum">
              <a:rPr lang="en-US" sz="1400">
                <a:latin typeface="Tahoma" pitchFamily="34" charset="0"/>
                <a:ea typeface="Tahoma" pitchFamily="34" charset="0"/>
                <a:cs typeface="Tahoma" pitchFamily="34" charset="0"/>
              </a:rPr>
              <a:pPr algn="r">
                <a:defRPr/>
              </a:pPr>
              <a:t>141</a:t>
            </a:fld>
            <a:endParaRPr lang="en-US" sz="1400" dirty="0">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4179" name="Rectangle 3"/>
          <p:cNvSpPr>
            <a:spLocks noChangeArrowheads="1"/>
          </p:cNvSpPr>
          <p:nvPr/>
        </p:nvSpPr>
        <p:spPr bwMode="auto">
          <a:xfrm>
            <a:off x="4572000" y="6172201"/>
            <a:ext cx="37338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a:defRPr/>
            </a:pPr>
            <a:r>
              <a:rPr lang="en-US" sz="1400" dirty="0">
                <a:latin typeface="Tahoma" pitchFamily="34" charset="0"/>
                <a:ea typeface="Tahoma" pitchFamily="34" charset="0"/>
                <a:cs typeface="Tahoma" pitchFamily="34" charset="0"/>
              </a:rPr>
              <a:t>Youth Alive  – </a:t>
            </a:r>
            <a:r>
              <a:rPr lang="en-US" sz="1200" dirty="0">
                <a:latin typeface="Tahoma" pitchFamily="34" charset="0"/>
                <a:ea typeface="Tahoma" pitchFamily="34" charset="0"/>
                <a:cs typeface="Tahoma" pitchFamily="34" charset="0"/>
              </a:rPr>
              <a:t>Reducing </a:t>
            </a:r>
            <a:r>
              <a:rPr lang="en-US" sz="1200" i="1" dirty="0">
                <a:latin typeface="Tahoma" pitchFamily="34" charset="0"/>
                <a:ea typeface="Tahoma" pitchFamily="34" charset="0"/>
                <a:cs typeface="Tahoma" pitchFamily="34" charset="0"/>
              </a:rPr>
              <a:t>at risk</a:t>
            </a:r>
            <a:r>
              <a:rPr lang="en-US" sz="1200" dirty="0">
                <a:latin typeface="Tahoma" pitchFamily="34" charset="0"/>
                <a:ea typeface="Tahoma" pitchFamily="34" charset="0"/>
                <a:cs typeface="Tahoma" pitchFamily="34" charset="0"/>
              </a:rPr>
              <a:t> Behaviors</a:t>
            </a:r>
          </a:p>
        </p:txBody>
      </p:sp>
      <p:sp>
        <p:nvSpPr>
          <p:cNvPr id="434181" name="Rectangle 5"/>
          <p:cNvSpPr>
            <a:spLocks noChangeArrowheads="1"/>
          </p:cNvSpPr>
          <p:nvPr/>
        </p:nvSpPr>
        <p:spPr bwMode="auto">
          <a:xfrm>
            <a:off x="8077200" y="6172201"/>
            <a:ext cx="687805"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fld id="{2793B5F7-EBCE-4B9B-9539-89ADF714FB49}" type="slidenum">
              <a:rPr lang="en-US" sz="1400">
                <a:latin typeface="Tahoma" pitchFamily="34" charset="0"/>
                <a:ea typeface="Tahoma" pitchFamily="34" charset="0"/>
                <a:cs typeface="Tahoma" pitchFamily="34" charset="0"/>
              </a:rPr>
              <a:pPr algn="r">
                <a:defRPr/>
              </a:pPr>
              <a:t>142</a:t>
            </a:fld>
            <a:endParaRPr lang="en-US" sz="1400" dirty="0">
              <a:latin typeface="Tahoma" pitchFamily="34" charset="0"/>
              <a:ea typeface="Tahoma" pitchFamily="34" charset="0"/>
              <a:cs typeface="Tahoma" pitchFamily="34" charset="0"/>
            </a:endParaRPr>
          </a:p>
        </p:txBody>
      </p:sp>
      <p:sp>
        <p:nvSpPr>
          <p:cNvPr id="125958" name="Rectangle 6"/>
          <p:cNvSpPr>
            <a:spLocks noChangeArrowheads="1"/>
          </p:cNvSpPr>
          <p:nvPr/>
        </p:nvSpPr>
        <p:spPr bwMode="auto">
          <a:xfrm>
            <a:off x="0" y="228600"/>
            <a:ext cx="9144000" cy="5867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25959" name="Group 7"/>
          <p:cNvGrpSpPr>
            <a:grpSpLocks/>
          </p:cNvGrpSpPr>
          <p:nvPr/>
        </p:nvGrpSpPr>
        <p:grpSpPr bwMode="auto">
          <a:xfrm>
            <a:off x="304800" y="228600"/>
            <a:ext cx="8610600" cy="5638800"/>
            <a:chOff x="192" y="144"/>
            <a:chExt cx="5377" cy="2766"/>
          </a:xfrm>
        </p:grpSpPr>
        <p:sp>
          <p:nvSpPr>
            <p:cNvPr id="125960" name="Rectangle 8"/>
            <p:cNvSpPr>
              <a:spLocks noChangeArrowheads="1"/>
            </p:cNvSpPr>
            <p:nvPr/>
          </p:nvSpPr>
          <p:spPr bwMode="auto">
            <a:xfrm>
              <a:off x="4800" y="317"/>
              <a:ext cx="768" cy="15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61" name="Rectangle 9"/>
            <p:cNvSpPr>
              <a:spLocks noChangeArrowheads="1"/>
            </p:cNvSpPr>
            <p:nvPr/>
          </p:nvSpPr>
          <p:spPr bwMode="auto">
            <a:xfrm>
              <a:off x="4176" y="317"/>
              <a:ext cx="624" cy="15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62" name="Rectangle 10"/>
            <p:cNvSpPr>
              <a:spLocks noChangeArrowheads="1"/>
            </p:cNvSpPr>
            <p:nvPr/>
          </p:nvSpPr>
          <p:spPr bwMode="auto">
            <a:xfrm>
              <a:off x="3216" y="317"/>
              <a:ext cx="1008" cy="15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63" name="Rectangle 11"/>
            <p:cNvSpPr>
              <a:spLocks noChangeArrowheads="1"/>
            </p:cNvSpPr>
            <p:nvPr/>
          </p:nvSpPr>
          <p:spPr bwMode="auto">
            <a:xfrm>
              <a:off x="2400" y="317"/>
              <a:ext cx="912" cy="15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64" name="Rectangle 12"/>
            <p:cNvSpPr>
              <a:spLocks noChangeArrowheads="1"/>
            </p:cNvSpPr>
            <p:nvPr/>
          </p:nvSpPr>
          <p:spPr bwMode="auto">
            <a:xfrm>
              <a:off x="902" y="338"/>
              <a:ext cx="1556" cy="15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65" name="Rectangle 13"/>
            <p:cNvSpPr>
              <a:spLocks noChangeArrowheads="1"/>
            </p:cNvSpPr>
            <p:nvPr/>
          </p:nvSpPr>
          <p:spPr bwMode="auto">
            <a:xfrm>
              <a:off x="960" y="367"/>
              <a:ext cx="138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dirty="0" smtClean="0">
                  <a:solidFill>
                    <a:srgbClr val="333300"/>
                  </a:solidFill>
                  <a:latin typeface="AmerType Md BT" pitchFamily="18" charset="0"/>
                </a:rPr>
                <a:t>FRESHMAN </a:t>
              </a:r>
              <a:r>
                <a:rPr lang="en-US" sz="1100" b="1" dirty="0">
                  <a:solidFill>
                    <a:srgbClr val="333300"/>
                  </a:solidFill>
                  <a:latin typeface="AmerType Md BT" pitchFamily="18" charset="0"/>
                </a:rPr>
                <a:t>SEMINAR                    </a:t>
              </a:r>
              <a:endParaRPr lang="en-US" dirty="0">
                <a:latin typeface="AmerType Md BT" pitchFamily="18" charset="0"/>
              </a:endParaRPr>
            </a:p>
          </p:txBody>
        </p:sp>
        <p:sp>
          <p:nvSpPr>
            <p:cNvPr id="125966" name="Rectangle 14"/>
            <p:cNvSpPr>
              <a:spLocks noChangeArrowheads="1"/>
            </p:cNvSpPr>
            <p:nvPr/>
          </p:nvSpPr>
          <p:spPr bwMode="auto">
            <a:xfrm>
              <a:off x="230" y="338"/>
              <a:ext cx="670" cy="15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67" name="Rectangle 15"/>
            <p:cNvSpPr>
              <a:spLocks noChangeArrowheads="1"/>
            </p:cNvSpPr>
            <p:nvPr/>
          </p:nvSpPr>
          <p:spPr bwMode="auto">
            <a:xfrm>
              <a:off x="288" y="367"/>
              <a:ext cx="58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333300"/>
                  </a:solidFill>
                  <a:latin typeface="AmerType Md BT" pitchFamily="18" charset="0"/>
                </a:rPr>
                <a:t>Mon. Aug. 28</a:t>
              </a:r>
              <a:endParaRPr lang="en-US">
                <a:latin typeface="AmerType Md BT" pitchFamily="18" charset="0"/>
              </a:endParaRPr>
            </a:p>
          </p:txBody>
        </p:sp>
        <p:sp>
          <p:nvSpPr>
            <p:cNvPr id="125968" name="Line 16"/>
            <p:cNvSpPr>
              <a:spLocks noChangeShapeType="1"/>
            </p:cNvSpPr>
            <p:nvPr/>
          </p:nvSpPr>
          <p:spPr bwMode="auto">
            <a:xfrm>
              <a:off x="912" y="317"/>
              <a:ext cx="1" cy="2592"/>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69" name="Line 17"/>
            <p:cNvSpPr>
              <a:spLocks noChangeShapeType="1"/>
            </p:cNvSpPr>
            <p:nvPr/>
          </p:nvSpPr>
          <p:spPr bwMode="auto">
            <a:xfrm>
              <a:off x="2448" y="317"/>
              <a:ext cx="1" cy="2592"/>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70" name="Line 18"/>
            <p:cNvSpPr>
              <a:spLocks noChangeShapeType="1"/>
            </p:cNvSpPr>
            <p:nvPr/>
          </p:nvSpPr>
          <p:spPr bwMode="auto">
            <a:xfrm>
              <a:off x="3264" y="317"/>
              <a:ext cx="1" cy="2592"/>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71" name="Line 19"/>
            <p:cNvSpPr>
              <a:spLocks noChangeShapeType="1"/>
            </p:cNvSpPr>
            <p:nvPr/>
          </p:nvSpPr>
          <p:spPr bwMode="auto">
            <a:xfrm>
              <a:off x="4176" y="317"/>
              <a:ext cx="1" cy="2592"/>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72" name="Line 20"/>
            <p:cNvSpPr>
              <a:spLocks noChangeShapeType="1"/>
            </p:cNvSpPr>
            <p:nvPr/>
          </p:nvSpPr>
          <p:spPr bwMode="auto">
            <a:xfrm>
              <a:off x="4800" y="317"/>
              <a:ext cx="1" cy="2592"/>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73" name="Line 21"/>
            <p:cNvSpPr>
              <a:spLocks noChangeShapeType="1"/>
            </p:cNvSpPr>
            <p:nvPr/>
          </p:nvSpPr>
          <p:spPr bwMode="auto">
            <a:xfrm>
              <a:off x="192" y="490"/>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74" name="Line 22"/>
            <p:cNvSpPr>
              <a:spLocks noChangeShapeType="1"/>
            </p:cNvSpPr>
            <p:nvPr/>
          </p:nvSpPr>
          <p:spPr bwMode="auto">
            <a:xfrm>
              <a:off x="192" y="662"/>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75" name="Line 23"/>
            <p:cNvSpPr>
              <a:spLocks noChangeShapeType="1"/>
            </p:cNvSpPr>
            <p:nvPr/>
          </p:nvSpPr>
          <p:spPr bwMode="auto">
            <a:xfrm>
              <a:off x="192" y="1742"/>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76" name="Line 24"/>
            <p:cNvSpPr>
              <a:spLocks noChangeShapeType="1"/>
            </p:cNvSpPr>
            <p:nvPr/>
          </p:nvSpPr>
          <p:spPr bwMode="auto">
            <a:xfrm>
              <a:off x="192" y="2909"/>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77" name="Line 25"/>
            <p:cNvSpPr>
              <a:spLocks noChangeShapeType="1"/>
            </p:cNvSpPr>
            <p:nvPr/>
          </p:nvSpPr>
          <p:spPr bwMode="auto">
            <a:xfrm>
              <a:off x="192" y="317"/>
              <a:ext cx="5376" cy="1"/>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78" name="Line 26"/>
            <p:cNvSpPr>
              <a:spLocks noChangeShapeType="1"/>
            </p:cNvSpPr>
            <p:nvPr/>
          </p:nvSpPr>
          <p:spPr bwMode="auto">
            <a:xfrm>
              <a:off x="5568" y="317"/>
              <a:ext cx="1" cy="2592"/>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79" name="Line 27"/>
            <p:cNvSpPr>
              <a:spLocks noChangeShapeType="1"/>
            </p:cNvSpPr>
            <p:nvPr/>
          </p:nvSpPr>
          <p:spPr bwMode="auto">
            <a:xfrm>
              <a:off x="192" y="317"/>
              <a:ext cx="1" cy="2592"/>
            </a:xfrm>
            <a:prstGeom prst="line">
              <a:avLst/>
            </a:prstGeom>
            <a:noFill/>
            <a:ln w="9525">
              <a:solidFill>
                <a:srgbClr val="33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80" name="Rectangle 28"/>
            <p:cNvSpPr>
              <a:spLocks noChangeArrowheads="1"/>
            </p:cNvSpPr>
            <p:nvPr/>
          </p:nvSpPr>
          <p:spPr bwMode="auto">
            <a:xfrm>
              <a:off x="4944" y="144"/>
              <a:ext cx="378"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81" name="Rectangle 29"/>
            <p:cNvSpPr>
              <a:spLocks noChangeArrowheads="1"/>
            </p:cNvSpPr>
            <p:nvPr/>
          </p:nvSpPr>
          <p:spPr bwMode="auto">
            <a:xfrm>
              <a:off x="5002" y="175"/>
              <a:ext cx="27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Page 6</a:t>
              </a:r>
              <a:endParaRPr lang="en-US">
                <a:latin typeface="AmerType Md BT" pitchFamily="18" charset="0"/>
              </a:endParaRPr>
            </a:p>
          </p:txBody>
        </p:sp>
        <p:sp>
          <p:nvSpPr>
            <p:cNvPr id="125982" name="Rectangle 30"/>
            <p:cNvSpPr>
              <a:spLocks noChangeArrowheads="1"/>
            </p:cNvSpPr>
            <p:nvPr/>
          </p:nvSpPr>
          <p:spPr bwMode="auto">
            <a:xfrm>
              <a:off x="240" y="490"/>
              <a:ext cx="33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83" name="Rectangle 31"/>
            <p:cNvSpPr>
              <a:spLocks noChangeArrowheads="1"/>
            </p:cNvSpPr>
            <p:nvPr/>
          </p:nvSpPr>
          <p:spPr bwMode="auto">
            <a:xfrm>
              <a:off x="298" y="521"/>
              <a:ext cx="24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9:30a</a:t>
              </a:r>
              <a:endParaRPr lang="en-US">
                <a:latin typeface="AmerType Md BT" pitchFamily="18" charset="0"/>
              </a:endParaRPr>
            </a:p>
          </p:txBody>
        </p:sp>
        <p:sp>
          <p:nvSpPr>
            <p:cNvPr id="125984" name="Rectangle 32"/>
            <p:cNvSpPr>
              <a:spLocks noChangeArrowheads="1"/>
            </p:cNvSpPr>
            <p:nvPr/>
          </p:nvSpPr>
          <p:spPr bwMode="auto">
            <a:xfrm>
              <a:off x="912" y="490"/>
              <a:ext cx="740"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85" name="Rectangle 33"/>
            <p:cNvSpPr>
              <a:spLocks noChangeArrowheads="1"/>
            </p:cNvSpPr>
            <p:nvPr/>
          </p:nvSpPr>
          <p:spPr bwMode="auto">
            <a:xfrm>
              <a:off x="970" y="521"/>
              <a:ext cx="68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General Session</a:t>
              </a:r>
              <a:endParaRPr lang="en-US">
                <a:latin typeface="AmerType Md BT" pitchFamily="18" charset="0"/>
              </a:endParaRPr>
            </a:p>
          </p:txBody>
        </p:sp>
        <p:sp>
          <p:nvSpPr>
            <p:cNvPr id="125986" name="Rectangle 34"/>
            <p:cNvSpPr>
              <a:spLocks noChangeArrowheads="1"/>
            </p:cNvSpPr>
            <p:nvPr/>
          </p:nvSpPr>
          <p:spPr bwMode="auto">
            <a:xfrm>
              <a:off x="2448" y="490"/>
              <a:ext cx="88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87" name="Rectangle 35"/>
            <p:cNvSpPr>
              <a:spLocks noChangeArrowheads="1"/>
            </p:cNvSpPr>
            <p:nvPr/>
          </p:nvSpPr>
          <p:spPr bwMode="auto">
            <a:xfrm>
              <a:off x="2506" y="521"/>
              <a:ext cx="737"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PMC Youth Chapel</a:t>
              </a:r>
              <a:endParaRPr lang="en-US" sz="2000">
                <a:latin typeface="AmerType Md BT" pitchFamily="18" charset="0"/>
              </a:endParaRPr>
            </a:p>
          </p:txBody>
        </p:sp>
        <p:sp>
          <p:nvSpPr>
            <p:cNvPr id="125988" name="Rectangle 36"/>
            <p:cNvSpPr>
              <a:spLocks noChangeArrowheads="1"/>
            </p:cNvSpPr>
            <p:nvPr/>
          </p:nvSpPr>
          <p:spPr bwMode="auto">
            <a:xfrm>
              <a:off x="3312" y="490"/>
              <a:ext cx="560"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89" name="Rectangle 37"/>
            <p:cNvSpPr>
              <a:spLocks noChangeArrowheads="1"/>
            </p:cNvSpPr>
            <p:nvPr/>
          </p:nvSpPr>
          <p:spPr bwMode="auto">
            <a:xfrm>
              <a:off x="3370" y="521"/>
              <a:ext cx="50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Joe Warren</a:t>
              </a:r>
              <a:endParaRPr lang="en-US">
                <a:latin typeface="AmerType Md BT" pitchFamily="18" charset="0"/>
              </a:endParaRPr>
            </a:p>
          </p:txBody>
        </p:sp>
        <p:sp>
          <p:nvSpPr>
            <p:cNvPr id="125990" name="Rectangle 38"/>
            <p:cNvSpPr>
              <a:spLocks noChangeArrowheads="1"/>
            </p:cNvSpPr>
            <p:nvPr/>
          </p:nvSpPr>
          <p:spPr bwMode="auto">
            <a:xfrm>
              <a:off x="4262" y="468"/>
              <a:ext cx="310"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91" name="Rectangle 39"/>
            <p:cNvSpPr>
              <a:spLocks noChangeArrowheads="1"/>
            </p:cNvSpPr>
            <p:nvPr/>
          </p:nvSpPr>
          <p:spPr bwMode="auto">
            <a:xfrm>
              <a:off x="4320" y="499"/>
              <a:ext cx="2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3168</a:t>
              </a:r>
              <a:endParaRPr lang="en-US">
                <a:latin typeface="AmerType Md BT" pitchFamily="18" charset="0"/>
              </a:endParaRPr>
            </a:p>
          </p:txBody>
        </p:sp>
        <p:sp>
          <p:nvSpPr>
            <p:cNvPr id="125992" name="Rectangle 40"/>
            <p:cNvSpPr>
              <a:spLocks noChangeArrowheads="1"/>
            </p:cNvSpPr>
            <p:nvPr/>
          </p:nvSpPr>
          <p:spPr bwMode="auto">
            <a:xfrm>
              <a:off x="240" y="706"/>
              <a:ext cx="674"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93" name="Rectangle 41"/>
            <p:cNvSpPr>
              <a:spLocks noChangeArrowheads="1"/>
            </p:cNvSpPr>
            <p:nvPr/>
          </p:nvSpPr>
          <p:spPr bwMode="auto">
            <a:xfrm>
              <a:off x="298" y="737"/>
              <a:ext cx="270"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10:00a</a:t>
              </a:r>
              <a:endParaRPr lang="en-US" sz="2000">
                <a:latin typeface="AmerType Md BT" pitchFamily="18" charset="0"/>
              </a:endParaRPr>
            </a:p>
          </p:txBody>
        </p:sp>
        <p:sp>
          <p:nvSpPr>
            <p:cNvPr id="125994" name="Rectangle 42"/>
            <p:cNvSpPr>
              <a:spLocks noChangeArrowheads="1"/>
            </p:cNvSpPr>
            <p:nvPr/>
          </p:nvSpPr>
          <p:spPr bwMode="auto">
            <a:xfrm>
              <a:off x="558" y="737"/>
              <a:ext cx="2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a:t>
              </a:r>
              <a:endParaRPr lang="en-US">
                <a:latin typeface="AmerType Md BT" pitchFamily="18" charset="0"/>
              </a:endParaRPr>
            </a:p>
          </p:txBody>
        </p:sp>
        <p:sp>
          <p:nvSpPr>
            <p:cNvPr id="125995" name="Rectangle 43"/>
            <p:cNvSpPr>
              <a:spLocks noChangeArrowheads="1"/>
            </p:cNvSpPr>
            <p:nvPr/>
          </p:nvSpPr>
          <p:spPr bwMode="auto">
            <a:xfrm>
              <a:off x="590" y="737"/>
              <a:ext cx="270"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10:45a</a:t>
              </a:r>
              <a:endParaRPr lang="en-US" sz="2000">
                <a:latin typeface="AmerType Md BT" pitchFamily="18" charset="0"/>
              </a:endParaRPr>
            </a:p>
          </p:txBody>
        </p:sp>
        <p:sp>
          <p:nvSpPr>
            <p:cNvPr id="125996" name="Rectangle 44"/>
            <p:cNvSpPr>
              <a:spLocks noChangeArrowheads="1"/>
            </p:cNvSpPr>
            <p:nvPr/>
          </p:nvSpPr>
          <p:spPr bwMode="auto">
            <a:xfrm>
              <a:off x="912" y="706"/>
              <a:ext cx="638"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97" name="Rectangle 45"/>
            <p:cNvSpPr>
              <a:spLocks noChangeArrowheads="1"/>
            </p:cNvSpPr>
            <p:nvPr/>
          </p:nvSpPr>
          <p:spPr bwMode="auto">
            <a:xfrm>
              <a:off x="970" y="737"/>
              <a:ext cx="58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Workshop #1</a:t>
              </a:r>
              <a:endParaRPr lang="en-US">
                <a:latin typeface="AmerType Md BT" pitchFamily="18" charset="0"/>
              </a:endParaRPr>
            </a:p>
          </p:txBody>
        </p:sp>
        <p:sp>
          <p:nvSpPr>
            <p:cNvPr id="125998" name="Rectangle 46"/>
            <p:cNvSpPr>
              <a:spLocks noChangeArrowheads="1"/>
            </p:cNvSpPr>
            <p:nvPr/>
          </p:nvSpPr>
          <p:spPr bwMode="auto">
            <a:xfrm>
              <a:off x="2448" y="706"/>
              <a:ext cx="310"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99" name="Rectangle 47"/>
            <p:cNvSpPr>
              <a:spLocks noChangeArrowheads="1"/>
            </p:cNvSpPr>
            <p:nvPr/>
          </p:nvSpPr>
          <p:spPr bwMode="auto">
            <a:xfrm>
              <a:off x="2506" y="737"/>
              <a:ext cx="17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TBA</a:t>
              </a:r>
              <a:endParaRPr lang="en-US">
                <a:latin typeface="AmerType Md BT" pitchFamily="18" charset="0"/>
              </a:endParaRPr>
            </a:p>
          </p:txBody>
        </p:sp>
        <p:sp>
          <p:nvSpPr>
            <p:cNvPr id="126000" name="Rectangle 48"/>
            <p:cNvSpPr>
              <a:spLocks noChangeArrowheads="1"/>
            </p:cNvSpPr>
            <p:nvPr/>
          </p:nvSpPr>
          <p:spPr bwMode="auto">
            <a:xfrm>
              <a:off x="3312" y="706"/>
              <a:ext cx="514"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001" name="Rectangle 49"/>
            <p:cNvSpPr>
              <a:spLocks noChangeArrowheads="1"/>
            </p:cNvSpPr>
            <p:nvPr/>
          </p:nvSpPr>
          <p:spPr bwMode="auto">
            <a:xfrm>
              <a:off x="3370" y="737"/>
              <a:ext cx="45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Presenters</a:t>
              </a:r>
              <a:endParaRPr lang="en-US">
                <a:latin typeface="AmerType Md BT" pitchFamily="18" charset="0"/>
              </a:endParaRPr>
            </a:p>
          </p:txBody>
        </p:sp>
        <p:sp>
          <p:nvSpPr>
            <p:cNvPr id="126002" name="Rectangle 50"/>
            <p:cNvSpPr>
              <a:spLocks noChangeArrowheads="1"/>
            </p:cNvSpPr>
            <p:nvPr/>
          </p:nvSpPr>
          <p:spPr bwMode="auto">
            <a:xfrm>
              <a:off x="960" y="835"/>
              <a:ext cx="1106" cy="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003" name="Rectangle 51"/>
            <p:cNvSpPr>
              <a:spLocks noChangeArrowheads="1"/>
            </p:cNvSpPr>
            <p:nvPr/>
          </p:nvSpPr>
          <p:spPr bwMode="auto">
            <a:xfrm>
              <a:off x="1018" y="866"/>
              <a:ext cx="50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Study Skills</a:t>
              </a:r>
              <a:endParaRPr lang="en-US">
                <a:latin typeface="AmerType Md BT" pitchFamily="18" charset="0"/>
              </a:endParaRPr>
            </a:p>
          </p:txBody>
        </p:sp>
        <p:sp>
          <p:nvSpPr>
            <p:cNvPr id="126004" name="Rectangle 52"/>
            <p:cNvSpPr>
              <a:spLocks noChangeArrowheads="1"/>
            </p:cNvSpPr>
            <p:nvPr/>
          </p:nvSpPr>
          <p:spPr bwMode="auto">
            <a:xfrm>
              <a:off x="1018" y="971"/>
              <a:ext cx="81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Health and Fitness</a:t>
              </a:r>
              <a:endParaRPr lang="en-US">
                <a:latin typeface="AmerType Md BT" pitchFamily="18" charset="0"/>
              </a:endParaRPr>
            </a:p>
          </p:txBody>
        </p:sp>
        <p:sp>
          <p:nvSpPr>
            <p:cNvPr id="126005" name="Rectangle 53"/>
            <p:cNvSpPr>
              <a:spLocks noChangeArrowheads="1"/>
            </p:cNvSpPr>
            <p:nvPr/>
          </p:nvSpPr>
          <p:spPr bwMode="auto">
            <a:xfrm>
              <a:off x="1018" y="1073"/>
              <a:ext cx="64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Web Resources</a:t>
              </a:r>
              <a:endParaRPr lang="en-US">
                <a:latin typeface="AmerType Md BT" pitchFamily="18" charset="0"/>
              </a:endParaRPr>
            </a:p>
          </p:txBody>
        </p:sp>
        <p:sp>
          <p:nvSpPr>
            <p:cNvPr id="126006" name="Rectangle 54"/>
            <p:cNvSpPr>
              <a:spLocks noChangeArrowheads="1"/>
            </p:cNvSpPr>
            <p:nvPr/>
          </p:nvSpPr>
          <p:spPr bwMode="auto">
            <a:xfrm>
              <a:off x="1018" y="1178"/>
              <a:ext cx="107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Stress/Time Management</a:t>
              </a:r>
              <a:endParaRPr lang="en-US">
                <a:latin typeface="AmerType Md BT" pitchFamily="18" charset="0"/>
              </a:endParaRPr>
            </a:p>
          </p:txBody>
        </p:sp>
        <p:sp>
          <p:nvSpPr>
            <p:cNvPr id="126007" name="Rectangle 55"/>
            <p:cNvSpPr>
              <a:spLocks noChangeArrowheads="1"/>
            </p:cNvSpPr>
            <p:nvPr/>
          </p:nvSpPr>
          <p:spPr bwMode="auto">
            <a:xfrm>
              <a:off x="1018" y="1280"/>
              <a:ext cx="51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Goal Setting</a:t>
              </a:r>
              <a:endParaRPr lang="en-US">
                <a:latin typeface="AmerType Md BT" pitchFamily="18" charset="0"/>
              </a:endParaRPr>
            </a:p>
          </p:txBody>
        </p:sp>
        <p:sp>
          <p:nvSpPr>
            <p:cNvPr id="126008" name="Rectangle 56"/>
            <p:cNvSpPr>
              <a:spLocks noChangeArrowheads="1"/>
            </p:cNvSpPr>
            <p:nvPr/>
          </p:nvSpPr>
          <p:spPr bwMode="auto">
            <a:xfrm>
              <a:off x="1018" y="1385"/>
              <a:ext cx="58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Relationships</a:t>
              </a:r>
              <a:endParaRPr lang="en-US">
                <a:latin typeface="AmerType Md BT" pitchFamily="18" charset="0"/>
              </a:endParaRPr>
            </a:p>
          </p:txBody>
        </p:sp>
        <p:sp>
          <p:nvSpPr>
            <p:cNvPr id="126009" name="Rectangle 57"/>
            <p:cNvSpPr>
              <a:spLocks noChangeArrowheads="1"/>
            </p:cNvSpPr>
            <p:nvPr/>
          </p:nvSpPr>
          <p:spPr bwMode="auto">
            <a:xfrm>
              <a:off x="1018" y="1487"/>
              <a:ext cx="83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Managing Finances</a:t>
              </a:r>
              <a:endParaRPr lang="en-US">
                <a:latin typeface="AmerType Md BT" pitchFamily="18" charset="0"/>
              </a:endParaRPr>
            </a:p>
          </p:txBody>
        </p:sp>
        <p:sp>
          <p:nvSpPr>
            <p:cNvPr id="126010" name="Rectangle 58"/>
            <p:cNvSpPr>
              <a:spLocks noChangeArrowheads="1"/>
            </p:cNvSpPr>
            <p:nvPr/>
          </p:nvSpPr>
          <p:spPr bwMode="auto">
            <a:xfrm>
              <a:off x="1018" y="1592"/>
              <a:ext cx="84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Growing Spiritually</a:t>
              </a:r>
              <a:endParaRPr lang="en-US">
                <a:latin typeface="AmerType Md BT" pitchFamily="18" charset="0"/>
              </a:endParaRPr>
            </a:p>
          </p:txBody>
        </p:sp>
        <p:sp>
          <p:nvSpPr>
            <p:cNvPr id="126011" name="Rectangle 59"/>
            <p:cNvSpPr>
              <a:spLocks noChangeArrowheads="1"/>
            </p:cNvSpPr>
            <p:nvPr/>
          </p:nvSpPr>
          <p:spPr bwMode="auto">
            <a:xfrm>
              <a:off x="3360" y="835"/>
              <a:ext cx="796" cy="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012" name="Rectangle 60"/>
            <p:cNvSpPr>
              <a:spLocks noChangeArrowheads="1"/>
            </p:cNvSpPr>
            <p:nvPr/>
          </p:nvSpPr>
          <p:spPr bwMode="auto">
            <a:xfrm>
              <a:off x="3418" y="866"/>
              <a:ext cx="57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Karen Tilstra</a:t>
              </a:r>
              <a:endParaRPr lang="en-US">
                <a:latin typeface="AmerType Md BT" pitchFamily="18" charset="0"/>
              </a:endParaRPr>
            </a:p>
          </p:txBody>
        </p:sp>
        <p:sp>
          <p:nvSpPr>
            <p:cNvPr id="126013" name="Rectangle 61"/>
            <p:cNvSpPr>
              <a:spLocks noChangeArrowheads="1"/>
            </p:cNvSpPr>
            <p:nvPr/>
          </p:nvSpPr>
          <p:spPr bwMode="auto">
            <a:xfrm>
              <a:off x="3418" y="971"/>
              <a:ext cx="58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Lillian Bueno</a:t>
              </a:r>
              <a:endParaRPr lang="en-US">
                <a:latin typeface="AmerType Md BT" pitchFamily="18" charset="0"/>
              </a:endParaRPr>
            </a:p>
          </p:txBody>
        </p:sp>
        <p:sp>
          <p:nvSpPr>
            <p:cNvPr id="126014" name="Rectangle 62"/>
            <p:cNvSpPr>
              <a:spLocks noChangeArrowheads="1"/>
            </p:cNvSpPr>
            <p:nvPr/>
          </p:nvSpPr>
          <p:spPr bwMode="auto">
            <a:xfrm>
              <a:off x="3418" y="1073"/>
              <a:ext cx="47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Jerry Burr</a:t>
              </a:r>
              <a:endParaRPr lang="en-US">
                <a:latin typeface="AmerType Md BT" pitchFamily="18" charset="0"/>
              </a:endParaRPr>
            </a:p>
          </p:txBody>
        </p:sp>
        <p:sp>
          <p:nvSpPr>
            <p:cNvPr id="126015" name="Rectangle 63"/>
            <p:cNvSpPr>
              <a:spLocks noChangeArrowheads="1"/>
            </p:cNvSpPr>
            <p:nvPr/>
          </p:nvSpPr>
          <p:spPr bwMode="auto">
            <a:xfrm>
              <a:off x="3418" y="1178"/>
              <a:ext cx="6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Skip MacCarty</a:t>
              </a:r>
              <a:endParaRPr lang="en-US">
                <a:latin typeface="AmerType Md BT" pitchFamily="18" charset="0"/>
              </a:endParaRPr>
            </a:p>
          </p:txBody>
        </p:sp>
        <p:sp>
          <p:nvSpPr>
            <p:cNvPr id="126016" name="Rectangle 64"/>
            <p:cNvSpPr>
              <a:spLocks noChangeArrowheads="1"/>
            </p:cNvSpPr>
            <p:nvPr/>
          </p:nvSpPr>
          <p:spPr bwMode="auto">
            <a:xfrm>
              <a:off x="3418" y="1280"/>
              <a:ext cx="72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Neal VanderWall</a:t>
              </a:r>
              <a:endParaRPr lang="en-US">
                <a:latin typeface="AmerType Md BT" pitchFamily="18" charset="0"/>
              </a:endParaRPr>
            </a:p>
          </p:txBody>
        </p:sp>
        <p:sp>
          <p:nvSpPr>
            <p:cNvPr id="126017" name="Rectangle 65"/>
            <p:cNvSpPr>
              <a:spLocks noChangeArrowheads="1"/>
            </p:cNvSpPr>
            <p:nvPr/>
          </p:nvSpPr>
          <p:spPr bwMode="auto">
            <a:xfrm>
              <a:off x="3418" y="1385"/>
              <a:ext cx="62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Herdly Paolini</a:t>
              </a:r>
              <a:endParaRPr lang="en-US">
                <a:latin typeface="AmerType Md BT" pitchFamily="18" charset="0"/>
              </a:endParaRPr>
            </a:p>
          </p:txBody>
        </p:sp>
        <p:sp>
          <p:nvSpPr>
            <p:cNvPr id="126018" name="Rectangle 66"/>
            <p:cNvSpPr>
              <a:spLocks noChangeArrowheads="1"/>
            </p:cNvSpPr>
            <p:nvPr/>
          </p:nvSpPr>
          <p:spPr bwMode="auto">
            <a:xfrm>
              <a:off x="3418" y="1487"/>
              <a:ext cx="67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Derek Bradfield</a:t>
              </a:r>
              <a:endParaRPr lang="en-US">
                <a:latin typeface="AmerType Md BT" pitchFamily="18" charset="0"/>
              </a:endParaRPr>
            </a:p>
          </p:txBody>
        </p:sp>
        <p:sp>
          <p:nvSpPr>
            <p:cNvPr id="126019" name="Rectangle 67"/>
            <p:cNvSpPr>
              <a:spLocks noChangeArrowheads="1"/>
            </p:cNvSpPr>
            <p:nvPr/>
          </p:nvSpPr>
          <p:spPr bwMode="auto">
            <a:xfrm>
              <a:off x="3418" y="1592"/>
              <a:ext cx="64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Wanda Vaz (?)</a:t>
              </a:r>
              <a:endParaRPr lang="en-US">
                <a:latin typeface="AmerType Md BT" pitchFamily="18" charset="0"/>
              </a:endParaRPr>
            </a:p>
          </p:txBody>
        </p:sp>
        <p:sp>
          <p:nvSpPr>
            <p:cNvPr id="126020" name="Rectangle 68"/>
            <p:cNvSpPr>
              <a:spLocks noChangeArrowheads="1"/>
            </p:cNvSpPr>
            <p:nvPr/>
          </p:nvSpPr>
          <p:spPr bwMode="auto">
            <a:xfrm>
              <a:off x="4272" y="835"/>
              <a:ext cx="310" cy="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021" name="Rectangle 69"/>
            <p:cNvSpPr>
              <a:spLocks noChangeArrowheads="1"/>
            </p:cNvSpPr>
            <p:nvPr/>
          </p:nvSpPr>
          <p:spPr bwMode="auto">
            <a:xfrm>
              <a:off x="4330" y="866"/>
              <a:ext cx="2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6205</a:t>
              </a:r>
              <a:endParaRPr lang="en-US">
                <a:latin typeface="AmerType Md BT" pitchFamily="18" charset="0"/>
              </a:endParaRPr>
            </a:p>
          </p:txBody>
        </p:sp>
        <p:sp>
          <p:nvSpPr>
            <p:cNvPr id="126022" name="Rectangle 70"/>
            <p:cNvSpPr>
              <a:spLocks noChangeArrowheads="1"/>
            </p:cNvSpPr>
            <p:nvPr/>
          </p:nvSpPr>
          <p:spPr bwMode="auto">
            <a:xfrm>
              <a:off x="4330" y="971"/>
              <a:ext cx="2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3449</a:t>
              </a:r>
              <a:endParaRPr lang="en-US">
                <a:latin typeface="AmerType Md BT" pitchFamily="18" charset="0"/>
              </a:endParaRPr>
            </a:p>
          </p:txBody>
        </p:sp>
        <p:sp>
          <p:nvSpPr>
            <p:cNvPr id="126023" name="Rectangle 71"/>
            <p:cNvSpPr>
              <a:spLocks noChangeArrowheads="1"/>
            </p:cNvSpPr>
            <p:nvPr/>
          </p:nvSpPr>
          <p:spPr bwMode="auto">
            <a:xfrm>
              <a:off x="4330" y="1073"/>
              <a:ext cx="2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6571</a:t>
              </a:r>
              <a:endParaRPr lang="en-US">
                <a:latin typeface="AmerType Md BT" pitchFamily="18" charset="0"/>
              </a:endParaRPr>
            </a:p>
          </p:txBody>
        </p:sp>
        <p:sp>
          <p:nvSpPr>
            <p:cNvPr id="126024" name="Rectangle 72"/>
            <p:cNvSpPr>
              <a:spLocks noChangeArrowheads="1"/>
            </p:cNvSpPr>
            <p:nvPr/>
          </p:nvSpPr>
          <p:spPr bwMode="auto">
            <a:xfrm>
              <a:off x="4330" y="1178"/>
              <a:ext cx="2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6154</a:t>
              </a:r>
              <a:endParaRPr lang="en-US">
                <a:latin typeface="AmerType Md BT" pitchFamily="18" charset="0"/>
              </a:endParaRPr>
            </a:p>
          </p:txBody>
        </p:sp>
        <p:sp>
          <p:nvSpPr>
            <p:cNvPr id="126025" name="Rectangle 73"/>
            <p:cNvSpPr>
              <a:spLocks noChangeArrowheads="1"/>
            </p:cNvSpPr>
            <p:nvPr/>
          </p:nvSpPr>
          <p:spPr bwMode="auto">
            <a:xfrm>
              <a:off x="4330" y="1280"/>
              <a:ext cx="19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a:t>
              </a:r>
              <a:endParaRPr lang="en-US">
                <a:latin typeface="AmerType Md BT" pitchFamily="18" charset="0"/>
              </a:endParaRPr>
            </a:p>
          </p:txBody>
        </p:sp>
        <p:sp>
          <p:nvSpPr>
            <p:cNvPr id="126026" name="Rectangle 74"/>
            <p:cNvSpPr>
              <a:spLocks noChangeArrowheads="1"/>
            </p:cNvSpPr>
            <p:nvPr/>
          </p:nvSpPr>
          <p:spPr bwMode="auto">
            <a:xfrm>
              <a:off x="4330" y="1385"/>
              <a:ext cx="2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3470</a:t>
              </a:r>
              <a:endParaRPr lang="en-US">
                <a:latin typeface="AmerType Md BT" pitchFamily="18" charset="0"/>
              </a:endParaRPr>
            </a:p>
          </p:txBody>
        </p:sp>
        <p:sp>
          <p:nvSpPr>
            <p:cNvPr id="126027" name="Rectangle 75"/>
            <p:cNvSpPr>
              <a:spLocks noChangeArrowheads="1"/>
            </p:cNvSpPr>
            <p:nvPr/>
          </p:nvSpPr>
          <p:spPr bwMode="auto">
            <a:xfrm>
              <a:off x="4330" y="1487"/>
              <a:ext cx="2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6040</a:t>
              </a:r>
              <a:endParaRPr lang="en-US">
                <a:latin typeface="AmerType Md BT" pitchFamily="18" charset="0"/>
              </a:endParaRPr>
            </a:p>
          </p:txBody>
        </p:sp>
        <p:sp>
          <p:nvSpPr>
            <p:cNvPr id="126028" name="Rectangle 76"/>
            <p:cNvSpPr>
              <a:spLocks noChangeArrowheads="1"/>
            </p:cNvSpPr>
            <p:nvPr/>
          </p:nvSpPr>
          <p:spPr bwMode="auto">
            <a:xfrm>
              <a:off x="4330" y="1592"/>
              <a:ext cx="2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3437</a:t>
              </a:r>
              <a:endParaRPr lang="en-US">
                <a:latin typeface="AmerType Md BT" pitchFamily="18" charset="0"/>
              </a:endParaRPr>
            </a:p>
          </p:txBody>
        </p:sp>
        <p:sp>
          <p:nvSpPr>
            <p:cNvPr id="126029" name="Rectangle 77"/>
            <p:cNvSpPr>
              <a:spLocks noChangeArrowheads="1"/>
            </p:cNvSpPr>
            <p:nvPr/>
          </p:nvSpPr>
          <p:spPr bwMode="auto">
            <a:xfrm>
              <a:off x="240" y="1786"/>
              <a:ext cx="674"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030" name="Rectangle 78"/>
            <p:cNvSpPr>
              <a:spLocks noChangeArrowheads="1"/>
            </p:cNvSpPr>
            <p:nvPr/>
          </p:nvSpPr>
          <p:spPr bwMode="auto">
            <a:xfrm>
              <a:off x="298" y="1817"/>
              <a:ext cx="270"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11:00a</a:t>
              </a:r>
              <a:endParaRPr lang="en-US" sz="2000">
                <a:latin typeface="AmerType Md BT" pitchFamily="18" charset="0"/>
              </a:endParaRPr>
            </a:p>
          </p:txBody>
        </p:sp>
        <p:sp>
          <p:nvSpPr>
            <p:cNvPr id="126031" name="Rectangle 79"/>
            <p:cNvSpPr>
              <a:spLocks noChangeArrowheads="1"/>
            </p:cNvSpPr>
            <p:nvPr/>
          </p:nvSpPr>
          <p:spPr bwMode="auto">
            <a:xfrm>
              <a:off x="558" y="1817"/>
              <a:ext cx="2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a:t>
              </a:r>
              <a:endParaRPr lang="en-US">
                <a:latin typeface="AmerType Md BT" pitchFamily="18" charset="0"/>
              </a:endParaRPr>
            </a:p>
          </p:txBody>
        </p:sp>
        <p:sp>
          <p:nvSpPr>
            <p:cNvPr id="126032" name="Rectangle 80"/>
            <p:cNvSpPr>
              <a:spLocks noChangeArrowheads="1"/>
            </p:cNvSpPr>
            <p:nvPr/>
          </p:nvSpPr>
          <p:spPr bwMode="auto">
            <a:xfrm>
              <a:off x="590" y="1817"/>
              <a:ext cx="270"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333300"/>
                  </a:solidFill>
                  <a:latin typeface="AmerType Md BT" pitchFamily="18" charset="0"/>
                </a:rPr>
                <a:t>11:45a</a:t>
              </a:r>
              <a:endParaRPr lang="en-US" sz="2000">
                <a:latin typeface="AmerType Md BT" pitchFamily="18" charset="0"/>
              </a:endParaRPr>
            </a:p>
          </p:txBody>
        </p:sp>
        <p:sp>
          <p:nvSpPr>
            <p:cNvPr id="126033" name="Rectangle 81"/>
            <p:cNvSpPr>
              <a:spLocks noChangeArrowheads="1"/>
            </p:cNvSpPr>
            <p:nvPr/>
          </p:nvSpPr>
          <p:spPr bwMode="auto">
            <a:xfrm>
              <a:off x="912" y="1786"/>
              <a:ext cx="638"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034" name="Rectangle 82"/>
            <p:cNvSpPr>
              <a:spLocks noChangeArrowheads="1"/>
            </p:cNvSpPr>
            <p:nvPr/>
          </p:nvSpPr>
          <p:spPr bwMode="auto">
            <a:xfrm>
              <a:off x="970" y="1817"/>
              <a:ext cx="58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Workshop #2</a:t>
              </a:r>
              <a:endParaRPr lang="en-US">
                <a:latin typeface="AmerType Md BT" pitchFamily="18" charset="0"/>
              </a:endParaRPr>
            </a:p>
          </p:txBody>
        </p:sp>
        <p:sp>
          <p:nvSpPr>
            <p:cNvPr id="126035" name="Rectangle 83"/>
            <p:cNvSpPr>
              <a:spLocks noChangeArrowheads="1"/>
            </p:cNvSpPr>
            <p:nvPr/>
          </p:nvSpPr>
          <p:spPr bwMode="auto">
            <a:xfrm>
              <a:off x="2592" y="1786"/>
              <a:ext cx="310"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036" name="Rectangle 84"/>
            <p:cNvSpPr>
              <a:spLocks noChangeArrowheads="1"/>
            </p:cNvSpPr>
            <p:nvPr/>
          </p:nvSpPr>
          <p:spPr bwMode="auto">
            <a:xfrm>
              <a:off x="2650" y="1817"/>
              <a:ext cx="17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TBA</a:t>
              </a:r>
              <a:endParaRPr lang="en-US">
                <a:latin typeface="AmerType Md BT" pitchFamily="18" charset="0"/>
              </a:endParaRPr>
            </a:p>
          </p:txBody>
        </p:sp>
        <p:sp>
          <p:nvSpPr>
            <p:cNvPr id="126037" name="Rectangle 85"/>
            <p:cNvSpPr>
              <a:spLocks noChangeArrowheads="1"/>
            </p:cNvSpPr>
            <p:nvPr/>
          </p:nvSpPr>
          <p:spPr bwMode="auto">
            <a:xfrm>
              <a:off x="3312" y="1742"/>
              <a:ext cx="514"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038" name="Rectangle 86"/>
            <p:cNvSpPr>
              <a:spLocks noChangeArrowheads="1"/>
            </p:cNvSpPr>
            <p:nvPr/>
          </p:nvSpPr>
          <p:spPr bwMode="auto">
            <a:xfrm>
              <a:off x="3370" y="1773"/>
              <a:ext cx="45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Presenters</a:t>
              </a:r>
              <a:endParaRPr lang="en-US">
                <a:latin typeface="AmerType Md BT" pitchFamily="18" charset="0"/>
              </a:endParaRPr>
            </a:p>
          </p:txBody>
        </p:sp>
        <p:sp>
          <p:nvSpPr>
            <p:cNvPr id="126039" name="Rectangle 87"/>
            <p:cNvSpPr>
              <a:spLocks noChangeArrowheads="1"/>
            </p:cNvSpPr>
            <p:nvPr/>
          </p:nvSpPr>
          <p:spPr bwMode="auto">
            <a:xfrm>
              <a:off x="960" y="1915"/>
              <a:ext cx="1106" cy="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040" name="Rectangle 88"/>
            <p:cNvSpPr>
              <a:spLocks noChangeArrowheads="1"/>
            </p:cNvSpPr>
            <p:nvPr/>
          </p:nvSpPr>
          <p:spPr bwMode="auto">
            <a:xfrm>
              <a:off x="1018" y="1946"/>
              <a:ext cx="50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Study Skills</a:t>
              </a:r>
              <a:endParaRPr lang="en-US">
                <a:latin typeface="AmerType Md BT" pitchFamily="18" charset="0"/>
              </a:endParaRPr>
            </a:p>
          </p:txBody>
        </p:sp>
        <p:sp>
          <p:nvSpPr>
            <p:cNvPr id="126041" name="Rectangle 89"/>
            <p:cNvSpPr>
              <a:spLocks noChangeArrowheads="1"/>
            </p:cNvSpPr>
            <p:nvPr/>
          </p:nvSpPr>
          <p:spPr bwMode="auto">
            <a:xfrm>
              <a:off x="1018" y="2051"/>
              <a:ext cx="81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Health and Fitness</a:t>
              </a:r>
              <a:endParaRPr lang="en-US">
                <a:latin typeface="AmerType Md BT" pitchFamily="18" charset="0"/>
              </a:endParaRPr>
            </a:p>
          </p:txBody>
        </p:sp>
        <p:sp>
          <p:nvSpPr>
            <p:cNvPr id="126042" name="Rectangle 90"/>
            <p:cNvSpPr>
              <a:spLocks noChangeArrowheads="1"/>
            </p:cNvSpPr>
            <p:nvPr/>
          </p:nvSpPr>
          <p:spPr bwMode="auto">
            <a:xfrm>
              <a:off x="1018" y="2153"/>
              <a:ext cx="64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Web Resources</a:t>
              </a:r>
              <a:endParaRPr lang="en-US">
                <a:latin typeface="AmerType Md BT" pitchFamily="18" charset="0"/>
              </a:endParaRPr>
            </a:p>
          </p:txBody>
        </p:sp>
        <p:sp>
          <p:nvSpPr>
            <p:cNvPr id="126043" name="Rectangle 91"/>
            <p:cNvSpPr>
              <a:spLocks noChangeArrowheads="1"/>
            </p:cNvSpPr>
            <p:nvPr/>
          </p:nvSpPr>
          <p:spPr bwMode="auto">
            <a:xfrm>
              <a:off x="1018" y="2258"/>
              <a:ext cx="107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Stress/Time Management</a:t>
              </a:r>
              <a:endParaRPr lang="en-US">
                <a:latin typeface="AmerType Md BT" pitchFamily="18" charset="0"/>
              </a:endParaRPr>
            </a:p>
          </p:txBody>
        </p:sp>
        <p:sp>
          <p:nvSpPr>
            <p:cNvPr id="126044" name="Rectangle 92"/>
            <p:cNvSpPr>
              <a:spLocks noChangeArrowheads="1"/>
            </p:cNvSpPr>
            <p:nvPr/>
          </p:nvSpPr>
          <p:spPr bwMode="auto">
            <a:xfrm>
              <a:off x="1018" y="2360"/>
              <a:ext cx="51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Goal Setting</a:t>
              </a:r>
              <a:endParaRPr lang="en-US">
                <a:latin typeface="AmerType Md BT" pitchFamily="18" charset="0"/>
              </a:endParaRPr>
            </a:p>
          </p:txBody>
        </p:sp>
        <p:sp>
          <p:nvSpPr>
            <p:cNvPr id="126045" name="Rectangle 93"/>
            <p:cNvSpPr>
              <a:spLocks noChangeArrowheads="1"/>
            </p:cNvSpPr>
            <p:nvPr/>
          </p:nvSpPr>
          <p:spPr bwMode="auto">
            <a:xfrm>
              <a:off x="1018" y="2465"/>
              <a:ext cx="58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Relationships</a:t>
              </a:r>
              <a:endParaRPr lang="en-US">
                <a:latin typeface="AmerType Md BT" pitchFamily="18" charset="0"/>
              </a:endParaRPr>
            </a:p>
          </p:txBody>
        </p:sp>
        <p:sp>
          <p:nvSpPr>
            <p:cNvPr id="126046" name="Rectangle 94"/>
            <p:cNvSpPr>
              <a:spLocks noChangeArrowheads="1"/>
            </p:cNvSpPr>
            <p:nvPr/>
          </p:nvSpPr>
          <p:spPr bwMode="auto">
            <a:xfrm>
              <a:off x="1018" y="2567"/>
              <a:ext cx="83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Managing Finances</a:t>
              </a:r>
              <a:endParaRPr lang="en-US">
                <a:latin typeface="AmerType Md BT" pitchFamily="18" charset="0"/>
              </a:endParaRPr>
            </a:p>
          </p:txBody>
        </p:sp>
        <p:sp>
          <p:nvSpPr>
            <p:cNvPr id="126047" name="Rectangle 95"/>
            <p:cNvSpPr>
              <a:spLocks noChangeArrowheads="1"/>
            </p:cNvSpPr>
            <p:nvPr/>
          </p:nvSpPr>
          <p:spPr bwMode="auto">
            <a:xfrm>
              <a:off x="1018" y="2672"/>
              <a:ext cx="84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Growing Spiritually</a:t>
              </a:r>
              <a:endParaRPr lang="en-US">
                <a:latin typeface="AmerType Md BT" pitchFamily="18" charset="0"/>
              </a:endParaRPr>
            </a:p>
          </p:txBody>
        </p:sp>
        <p:sp>
          <p:nvSpPr>
            <p:cNvPr id="126048" name="Rectangle 96"/>
            <p:cNvSpPr>
              <a:spLocks noChangeArrowheads="1"/>
            </p:cNvSpPr>
            <p:nvPr/>
          </p:nvSpPr>
          <p:spPr bwMode="auto">
            <a:xfrm>
              <a:off x="3360" y="1872"/>
              <a:ext cx="796" cy="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049" name="Rectangle 97"/>
            <p:cNvSpPr>
              <a:spLocks noChangeArrowheads="1"/>
            </p:cNvSpPr>
            <p:nvPr/>
          </p:nvSpPr>
          <p:spPr bwMode="auto">
            <a:xfrm>
              <a:off x="3418" y="1903"/>
              <a:ext cx="57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Karen Tilstra</a:t>
              </a:r>
              <a:endParaRPr lang="en-US">
                <a:latin typeface="AmerType Md BT" pitchFamily="18" charset="0"/>
              </a:endParaRPr>
            </a:p>
          </p:txBody>
        </p:sp>
        <p:sp>
          <p:nvSpPr>
            <p:cNvPr id="126050" name="Rectangle 98"/>
            <p:cNvSpPr>
              <a:spLocks noChangeArrowheads="1"/>
            </p:cNvSpPr>
            <p:nvPr/>
          </p:nvSpPr>
          <p:spPr bwMode="auto">
            <a:xfrm>
              <a:off x="3418" y="2007"/>
              <a:ext cx="58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Lillian Bueno</a:t>
              </a:r>
              <a:endParaRPr lang="en-US">
                <a:latin typeface="AmerType Md BT" pitchFamily="18" charset="0"/>
              </a:endParaRPr>
            </a:p>
          </p:txBody>
        </p:sp>
        <p:sp>
          <p:nvSpPr>
            <p:cNvPr id="126051" name="Rectangle 99"/>
            <p:cNvSpPr>
              <a:spLocks noChangeArrowheads="1"/>
            </p:cNvSpPr>
            <p:nvPr/>
          </p:nvSpPr>
          <p:spPr bwMode="auto">
            <a:xfrm>
              <a:off x="3418" y="2110"/>
              <a:ext cx="47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Jerry Burr</a:t>
              </a:r>
              <a:endParaRPr lang="en-US">
                <a:latin typeface="AmerType Md BT" pitchFamily="18" charset="0"/>
              </a:endParaRPr>
            </a:p>
          </p:txBody>
        </p:sp>
        <p:sp>
          <p:nvSpPr>
            <p:cNvPr id="126052" name="Rectangle 100"/>
            <p:cNvSpPr>
              <a:spLocks noChangeArrowheads="1"/>
            </p:cNvSpPr>
            <p:nvPr/>
          </p:nvSpPr>
          <p:spPr bwMode="auto">
            <a:xfrm>
              <a:off x="3418" y="2214"/>
              <a:ext cx="6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Skip MacCarty</a:t>
              </a:r>
              <a:endParaRPr lang="en-US">
                <a:latin typeface="AmerType Md BT" pitchFamily="18" charset="0"/>
              </a:endParaRPr>
            </a:p>
          </p:txBody>
        </p:sp>
        <p:sp>
          <p:nvSpPr>
            <p:cNvPr id="126053" name="Rectangle 101"/>
            <p:cNvSpPr>
              <a:spLocks noChangeArrowheads="1"/>
            </p:cNvSpPr>
            <p:nvPr/>
          </p:nvSpPr>
          <p:spPr bwMode="auto">
            <a:xfrm>
              <a:off x="3418" y="2317"/>
              <a:ext cx="72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Neal VanderWall</a:t>
              </a:r>
              <a:endParaRPr lang="en-US">
                <a:latin typeface="AmerType Md BT" pitchFamily="18" charset="0"/>
              </a:endParaRPr>
            </a:p>
          </p:txBody>
        </p:sp>
        <p:sp>
          <p:nvSpPr>
            <p:cNvPr id="126054" name="Rectangle 102"/>
            <p:cNvSpPr>
              <a:spLocks noChangeArrowheads="1"/>
            </p:cNvSpPr>
            <p:nvPr/>
          </p:nvSpPr>
          <p:spPr bwMode="auto">
            <a:xfrm>
              <a:off x="3418" y="2421"/>
              <a:ext cx="62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Herdly Paolini</a:t>
              </a:r>
              <a:endParaRPr lang="en-US">
                <a:latin typeface="AmerType Md BT" pitchFamily="18" charset="0"/>
              </a:endParaRPr>
            </a:p>
          </p:txBody>
        </p:sp>
        <p:sp>
          <p:nvSpPr>
            <p:cNvPr id="126055" name="Rectangle 103"/>
            <p:cNvSpPr>
              <a:spLocks noChangeArrowheads="1"/>
            </p:cNvSpPr>
            <p:nvPr/>
          </p:nvSpPr>
          <p:spPr bwMode="auto">
            <a:xfrm>
              <a:off x="3418" y="2524"/>
              <a:ext cx="67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Derek Bradfield</a:t>
              </a:r>
              <a:endParaRPr lang="en-US">
                <a:latin typeface="AmerType Md BT" pitchFamily="18" charset="0"/>
              </a:endParaRPr>
            </a:p>
          </p:txBody>
        </p:sp>
        <p:sp>
          <p:nvSpPr>
            <p:cNvPr id="126056" name="Rectangle 104"/>
            <p:cNvSpPr>
              <a:spLocks noChangeArrowheads="1"/>
            </p:cNvSpPr>
            <p:nvPr/>
          </p:nvSpPr>
          <p:spPr bwMode="auto">
            <a:xfrm>
              <a:off x="3418" y="2628"/>
              <a:ext cx="64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Wanda Vaz (?)</a:t>
              </a:r>
              <a:endParaRPr lang="en-US">
                <a:latin typeface="AmerType Md BT" pitchFamily="18" charset="0"/>
              </a:endParaRPr>
            </a:p>
          </p:txBody>
        </p:sp>
        <p:sp>
          <p:nvSpPr>
            <p:cNvPr id="126057" name="Rectangle 105"/>
            <p:cNvSpPr>
              <a:spLocks noChangeArrowheads="1"/>
            </p:cNvSpPr>
            <p:nvPr/>
          </p:nvSpPr>
          <p:spPr bwMode="auto">
            <a:xfrm>
              <a:off x="4320" y="1872"/>
              <a:ext cx="310" cy="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058" name="Rectangle 106"/>
            <p:cNvSpPr>
              <a:spLocks noChangeArrowheads="1"/>
            </p:cNvSpPr>
            <p:nvPr/>
          </p:nvSpPr>
          <p:spPr bwMode="auto">
            <a:xfrm>
              <a:off x="4378" y="1903"/>
              <a:ext cx="2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6205</a:t>
              </a:r>
              <a:endParaRPr lang="en-US">
                <a:latin typeface="AmerType Md BT" pitchFamily="18" charset="0"/>
              </a:endParaRPr>
            </a:p>
          </p:txBody>
        </p:sp>
        <p:sp>
          <p:nvSpPr>
            <p:cNvPr id="126059" name="Rectangle 107"/>
            <p:cNvSpPr>
              <a:spLocks noChangeArrowheads="1"/>
            </p:cNvSpPr>
            <p:nvPr/>
          </p:nvSpPr>
          <p:spPr bwMode="auto">
            <a:xfrm>
              <a:off x="4378" y="2007"/>
              <a:ext cx="2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3449</a:t>
              </a:r>
              <a:endParaRPr lang="en-US">
                <a:latin typeface="AmerType Md BT" pitchFamily="18" charset="0"/>
              </a:endParaRPr>
            </a:p>
          </p:txBody>
        </p:sp>
        <p:sp>
          <p:nvSpPr>
            <p:cNvPr id="126060" name="Rectangle 108"/>
            <p:cNvSpPr>
              <a:spLocks noChangeArrowheads="1"/>
            </p:cNvSpPr>
            <p:nvPr/>
          </p:nvSpPr>
          <p:spPr bwMode="auto">
            <a:xfrm>
              <a:off x="4378" y="2110"/>
              <a:ext cx="2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6571</a:t>
              </a:r>
              <a:endParaRPr lang="en-US">
                <a:latin typeface="AmerType Md BT" pitchFamily="18" charset="0"/>
              </a:endParaRPr>
            </a:p>
          </p:txBody>
        </p:sp>
        <p:sp>
          <p:nvSpPr>
            <p:cNvPr id="126061" name="Rectangle 109"/>
            <p:cNvSpPr>
              <a:spLocks noChangeArrowheads="1"/>
            </p:cNvSpPr>
            <p:nvPr/>
          </p:nvSpPr>
          <p:spPr bwMode="auto">
            <a:xfrm>
              <a:off x="4378" y="2214"/>
              <a:ext cx="2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6154</a:t>
              </a:r>
              <a:endParaRPr lang="en-US">
                <a:latin typeface="AmerType Md BT" pitchFamily="18" charset="0"/>
              </a:endParaRPr>
            </a:p>
          </p:txBody>
        </p:sp>
        <p:sp>
          <p:nvSpPr>
            <p:cNvPr id="126062" name="Rectangle 110"/>
            <p:cNvSpPr>
              <a:spLocks noChangeArrowheads="1"/>
            </p:cNvSpPr>
            <p:nvPr/>
          </p:nvSpPr>
          <p:spPr bwMode="auto">
            <a:xfrm>
              <a:off x="4378" y="2317"/>
              <a:ext cx="19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a:t>
              </a:r>
              <a:endParaRPr lang="en-US">
                <a:latin typeface="AmerType Md BT" pitchFamily="18" charset="0"/>
              </a:endParaRPr>
            </a:p>
          </p:txBody>
        </p:sp>
        <p:sp>
          <p:nvSpPr>
            <p:cNvPr id="126063" name="Rectangle 111"/>
            <p:cNvSpPr>
              <a:spLocks noChangeArrowheads="1"/>
            </p:cNvSpPr>
            <p:nvPr/>
          </p:nvSpPr>
          <p:spPr bwMode="auto">
            <a:xfrm>
              <a:off x="4378" y="2421"/>
              <a:ext cx="2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3470</a:t>
              </a:r>
              <a:endParaRPr lang="en-US">
                <a:latin typeface="AmerType Md BT" pitchFamily="18" charset="0"/>
              </a:endParaRPr>
            </a:p>
          </p:txBody>
        </p:sp>
        <p:sp>
          <p:nvSpPr>
            <p:cNvPr id="126064" name="Rectangle 112"/>
            <p:cNvSpPr>
              <a:spLocks noChangeArrowheads="1"/>
            </p:cNvSpPr>
            <p:nvPr/>
          </p:nvSpPr>
          <p:spPr bwMode="auto">
            <a:xfrm>
              <a:off x="4378" y="2524"/>
              <a:ext cx="2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6040</a:t>
              </a:r>
              <a:endParaRPr lang="en-US">
                <a:latin typeface="AmerType Md BT" pitchFamily="18" charset="0"/>
              </a:endParaRPr>
            </a:p>
          </p:txBody>
        </p:sp>
        <p:sp>
          <p:nvSpPr>
            <p:cNvPr id="126065" name="Rectangle 113"/>
            <p:cNvSpPr>
              <a:spLocks noChangeArrowheads="1"/>
            </p:cNvSpPr>
            <p:nvPr/>
          </p:nvSpPr>
          <p:spPr bwMode="auto">
            <a:xfrm>
              <a:off x="4378" y="2628"/>
              <a:ext cx="2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333300"/>
                  </a:solidFill>
                  <a:latin typeface="AmerType Md BT" pitchFamily="18" charset="0"/>
                </a:rPr>
                <a:t>3437</a:t>
              </a:r>
              <a:endParaRPr lang="en-US">
                <a:latin typeface="AmerType Md BT"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4724400" y="5715001"/>
            <a:ext cx="4114800" cy="655319"/>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latin typeface="Tahoma" pitchFamily="34" charset="0"/>
                <a:ea typeface="Tahoma" pitchFamily="34" charset="0"/>
                <a:cs typeface="Tahoma" pitchFamily="34" charset="0"/>
              </a:rPr>
              <a:t>Youth Alive – Reducing </a:t>
            </a:r>
            <a:r>
              <a:rPr lang="en-US" sz="1400" i="1" dirty="0">
                <a:latin typeface="Tahoma" pitchFamily="34" charset="0"/>
                <a:ea typeface="Tahoma" pitchFamily="34" charset="0"/>
                <a:cs typeface="Tahoma" pitchFamily="34" charset="0"/>
              </a:rPr>
              <a:t>at risk</a:t>
            </a:r>
            <a:r>
              <a:rPr lang="en-US" sz="1400" dirty="0">
                <a:latin typeface="Tahoma" pitchFamily="34" charset="0"/>
                <a:ea typeface="Tahoma" pitchFamily="34" charset="0"/>
                <a:cs typeface="Tahoma" pitchFamily="34" charset="0"/>
              </a:rPr>
              <a:t> Behaviors</a:t>
            </a:r>
          </a:p>
        </p:txBody>
      </p:sp>
      <p:sp>
        <p:nvSpPr>
          <p:cNvPr id="6" name="Slide Number Placeholder 3"/>
          <p:cNvSpPr>
            <a:spLocks noGrp="1"/>
          </p:cNvSpPr>
          <p:nvPr>
            <p:ph type="sldNum" sz="quarter" idx="11"/>
          </p:nvPr>
        </p:nvSpPr>
        <p:spPr>
          <a:xfrm>
            <a:off x="8284482" y="6096000"/>
            <a:ext cx="5507719" cy="2743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132A35-FED7-9C40-80BF-DFEA551B3820}" type="slidenum">
              <a:rPr lang="en-US" sz="1400">
                <a:latin typeface="Tahoma" pitchFamily="34" charset="0"/>
                <a:ea typeface="Tahoma" pitchFamily="34" charset="0"/>
                <a:cs typeface="Tahoma" pitchFamily="34" charset="0"/>
              </a:rPr>
              <a:pPr eaLnBrk="1" hangingPunct="1"/>
              <a:t>143</a:t>
            </a:fld>
            <a:endParaRPr lang="en-US" sz="1400">
              <a:latin typeface="Tahoma" pitchFamily="34" charset="0"/>
              <a:ea typeface="Tahoma" pitchFamily="34" charset="0"/>
              <a:cs typeface="Tahoma" pitchFamily="34" charset="0"/>
            </a:endParaRPr>
          </a:p>
        </p:txBody>
      </p:sp>
      <p:sp>
        <p:nvSpPr>
          <p:cNvPr id="591875" name="Rectangle 3"/>
          <p:cNvSpPr>
            <a:spLocks noGrp="1" noChangeArrowheads="1"/>
          </p:cNvSpPr>
          <p:nvPr>
            <p:ph type="title"/>
          </p:nvPr>
        </p:nvSpPr>
        <p:spPr>
          <a:xfrm rot="21579706">
            <a:off x="3733210" y="2818512"/>
            <a:ext cx="4877612" cy="701675"/>
          </a:xfrm>
        </p:spPr>
        <p:txBody>
          <a:bodyPr>
            <a:normAutofit/>
          </a:bodyPr>
          <a:lstStyle/>
          <a:p>
            <a:pPr algn="r" eaLnBrk="1" hangingPunct="1"/>
            <a:r>
              <a:rPr lang="en-US" sz="4000" dirty="0">
                <a:solidFill>
                  <a:schemeClr val="tx1"/>
                </a:solidFill>
                <a:latin typeface="Tahoma" pitchFamily="34" charset="0"/>
                <a:ea typeface="Tahoma" pitchFamily="34" charset="0"/>
                <a:cs typeface="Tahoma" pitchFamily="34" charset="0"/>
              </a:rPr>
              <a:t>Recommendation</a:t>
            </a:r>
          </a:p>
        </p:txBody>
      </p:sp>
      <p:pic>
        <p:nvPicPr>
          <p:cNvPr id="159746" name="Picture 2" descr="C:\Users\thomasn\Pictures\Thinkstock hmpix4\Thinkstock Nancy\people\142290329 (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0" r="91172"/>
                    </a14:imgEffect>
                  </a14:imgLayer>
                </a14:imgProps>
              </a:ext>
              <a:ext uri="{28A0092B-C50C-407E-A947-70E740481C1C}">
                <a14:useLocalDpi xmlns:a14="http://schemas.microsoft.com/office/drawing/2010/main" val="0"/>
              </a:ext>
            </a:extLst>
          </a:blip>
          <a:srcRect r="18704"/>
          <a:stretch/>
        </p:blipFill>
        <p:spPr bwMode="auto">
          <a:xfrm>
            <a:off x="-165265" y="609600"/>
            <a:ext cx="5699166" cy="4670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92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a:xfrm>
            <a:off x="4648200" y="5715000"/>
            <a:ext cx="4343400" cy="7315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latin typeface="Tahoma" pitchFamily="34" charset="0"/>
                <a:ea typeface="Tahoma" pitchFamily="34" charset="0"/>
                <a:cs typeface="Tahoma" pitchFamily="34" charset="0"/>
              </a:rPr>
              <a:t>Youth Alive – Reducing </a:t>
            </a:r>
            <a:r>
              <a:rPr lang="en-US" sz="1400" i="1" dirty="0">
                <a:latin typeface="Tahoma" pitchFamily="34" charset="0"/>
                <a:ea typeface="Tahoma" pitchFamily="34" charset="0"/>
                <a:cs typeface="Tahoma" pitchFamily="34" charset="0"/>
              </a:rPr>
              <a:t>at risk</a:t>
            </a:r>
            <a:r>
              <a:rPr lang="en-US" sz="1400" dirty="0">
                <a:latin typeface="Tahoma" pitchFamily="34" charset="0"/>
                <a:ea typeface="Tahoma" pitchFamily="34" charset="0"/>
                <a:cs typeface="Tahoma" pitchFamily="34" charset="0"/>
              </a:rPr>
              <a:t> Behaviors</a:t>
            </a:r>
          </a:p>
        </p:txBody>
      </p:sp>
      <p:sp>
        <p:nvSpPr>
          <p:cNvPr id="6" name="Slide Number Placeholder 4"/>
          <p:cNvSpPr>
            <a:spLocks noGrp="1"/>
          </p:cNvSpPr>
          <p:nvPr>
            <p:ph type="sldNum" sz="quarter" idx="11"/>
          </p:nvPr>
        </p:nvSpPr>
        <p:spPr>
          <a:xfrm>
            <a:off x="8284482" y="6172200"/>
            <a:ext cx="5507719" cy="2743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5996BC-4167-4547-92E5-CB82E99F72AB}" type="slidenum">
              <a:rPr lang="en-US" sz="1400">
                <a:latin typeface="Tahoma" pitchFamily="34" charset="0"/>
                <a:ea typeface="Tahoma" pitchFamily="34" charset="0"/>
                <a:cs typeface="Tahoma" pitchFamily="34" charset="0"/>
              </a:rPr>
              <a:pPr eaLnBrk="1" hangingPunct="1"/>
              <a:t>144</a:t>
            </a:fld>
            <a:endParaRPr lang="en-US" sz="1400" dirty="0">
              <a:latin typeface="Tahoma" pitchFamily="34" charset="0"/>
              <a:ea typeface="Tahoma" pitchFamily="34" charset="0"/>
              <a:cs typeface="Tahoma" pitchFamily="34" charset="0"/>
            </a:endParaRPr>
          </a:p>
        </p:txBody>
      </p:sp>
      <p:sp>
        <p:nvSpPr>
          <p:cNvPr id="592899" name="Rectangle 3"/>
          <p:cNvSpPr>
            <a:spLocks noGrp="1" noChangeArrowheads="1"/>
          </p:cNvSpPr>
          <p:nvPr>
            <p:ph type="title"/>
          </p:nvPr>
        </p:nvSpPr>
        <p:spPr>
          <a:xfrm>
            <a:off x="152400" y="715964"/>
            <a:ext cx="2895600" cy="579437"/>
          </a:xfrm>
        </p:spPr>
        <p:txBody>
          <a:bodyPr>
            <a:normAutofit fontScale="90000"/>
          </a:bodyPr>
          <a:lstStyle/>
          <a:p>
            <a:pPr eaLnBrk="1" hangingPunct="1">
              <a:defRPr/>
            </a:pPr>
            <a:r>
              <a:rPr lang="en-US" sz="3200" dirty="0" smtClean="0">
                <a:solidFill>
                  <a:srgbClr val="FFFF7D"/>
                </a:solidFill>
                <a:latin typeface="Tahoma" pitchFamily="34" charset="0"/>
                <a:ea typeface="Tahoma" pitchFamily="34" charset="0"/>
                <a:cs typeface="Tahoma" pitchFamily="34" charset="0"/>
              </a:rPr>
              <a:t>     </a:t>
            </a:r>
            <a:r>
              <a:rPr lang="en-US" sz="3600" dirty="0" smtClean="0">
                <a:solidFill>
                  <a:srgbClr val="FFFF7D"/>
                </a:solidFill>
                <a:latin typeface="Tahoma" pitchFamily="34" charset="0"/>
                <a:ea typeface="Tahoma" pitchFamily="34" charset="0"/>
                <a:cs typeface="Tahoma" pitchFamily="34" charset="0"/>
              </a:rPr>
              <a:t>Whereas</a:t>
            </a:r>
          </a:p>
        </p:txBody>
      </p:sp>
      <p:sp>
        <p:nvSpPr>
          <p:cNvPr id="592900" name="Rectangle 4"/>
          <p:cNvSpPr>
            <a:spLocks noGrp="1" noChangeArrowheads="1"/>
          </p:cNvSpPr>
          <p:nvPr>
            <p:ph type="body" idx="1"/>
          </p:nvPr>
        </p:nvSpPr>
        <p:spPr>
          <a:xfrm>
            <a:off x="228600" y="1981200"/>
            <a:ext cx="9144000" cy="4724400"/>
          </a:xfrm>
          <a:effectLst/>
        </p:spPr>
        <p:txBody>
          <a:bodyPr lIns="92075" tIns="46038" rIns="92075" bIns="46038">
            <a:normAutofit/>
          </a:bodyPr>
          <a:lstStyle/>
          <a:p>
            <a:pPr eaLnBrk="1" hangingPunct="1">
              <a:buClr>
                <a:srgbClr val="6600CC"/>
              </a:buClr>
            </a:pPr>
            <a:r>
              <a:rPr lang="en-US" sz="2400" dirty="0">
                <a:latin typeface="Tahoma" pitchFamily="34" charset="0"/>
                <a:ea typeface="Tahoma" pitchFamily="34" charset="0"/>
                <a:cs typeface="Tahoma" pitchFamily="34" charset="0"/>
              </a:rPr>
              <a:t>Protection of youth from unhealthy lifestyles and their </a:t>
            </a:r>
            <a:r>
              <a:rPr lang="en-US" sz="2400" dirty="0" smtClean="0">
                <a:latin typeface="Tahoma" pitchFamily="34" charset="0"/>
                <a:ea typeface="Tahoma" pitchFamily="34" charset="0"/>
                <a:cs typeface="Tahoma" pitchFamily="34" charset="0"/>
              </a:rPr>
              <a:t>consequences, </a:t>
            </a:r>
            <a:r>
              <a:rPr lang="en-US" sz="2400" dirty="0">
                <a:latin typeface="Tahoma" pitchFamily="34" charset="0"/>
                <a:ea typeface="Tahoma" pitchFamily="34" charset="0"/>
                <a:cs typeface="Tahoma" pitchFamily="34" charset="0"/>
              </a:rPr>
              <a:t>is a concern to the Youth, Education, </a:t>
            </a:r>
            <a:endParaRPr lang="en-US" sz="2400" dirty="0" smtClean="0">
              <a:latin typeface="Tahoma" pitchFamily="34" charset="0"/>
              <a:ea typeface="Tahoma" pitchFamily="34" charset="0"/>
              <a:cs typeface="Tahoma" pitchFamily="34" charset="0"/>
            </a:endParaRPr>
          </a:p>
          <a:p>
            <a:pPr marL="118872" indent="0" eaLnBrk="1" hangingPunct="1">
              <a:buClr>
                <a:srgbClr val="6600CC"/>
              </a:buClr>
              <a:buNone/>
            </a:pPr>
            <a:r>
              <a:rPr lang="en-US" sz="2400" dirty="0">
                <a:latin typeface="Tahoma" pitchFamily="34" charset="0"/>
                <a:ea typeface="Tahoma" pitchFamily="34" charset="0"/>
                <a:cs typeface="Tahoma" pitchFamily="34" charset="0"/>
              </a:rPr>
              <a:t> </a:t>
            </a:r>
            <a:r>
              <a:rPr lang="en-US" sz="2400" dirty="0" smtClean="0">
                <a:latin typeface="Tahoma" pitchFamily="34" charset="0"/>
                <a:ea typeface="Tahoma" pitchFamily="34" charset="0"/>
                <a:cs typeface="Tahoma" pitchFamily="34" charset="0"/>
              </a:rPr>
              <a:t>  Health </a:t>
            </a:r>
            <a:r>
              <a:rPr lang="en-US" sz="2400" dirty="0">
                <a:latin typeface="Tahoma" pitchFamily="34" charset="0"/>
                <a:ea typeface="Tahoma" pitchFamily="34" charset="0"/>
                <a:cs typeface="Tahoma" pitchFamily="34" charset="0"/>
              </a:rPr>
              <a:t>and Family Ministries departments</a:t>
            </a:r>
            <a:r>
              <a:rPr lang="en-US" sz="2400" dirty="0" smtClean="0">
                <a:latin typeface="Tahoma" pitchFamily="34" charset="0"/>
                <a:ea typeface="Tahoma" pitchFamily="34" charset="0"/>
                <a:cs typeface="Tahoma" pitchFamily="34" charset="0"/>
              </a:rPr>
              <a:t>.</a:t>
            </a:r>
          </a:p>
          <a:p>
            <a:pPr marL="118872" indent="0" eaLnBrk="1" hangingPunct="1">
              <a:buClr>
                <a:srgbClr val="6600CC"/>
              </a:buClr>
              <a:buNone/>
            </a:pPr>
            <a:endParaRPr lang="en-US" sz="2400" dirty="0">
              <a:latin typeface="Tahoma" pitchFamily="34" charset="0"/>
              <a:ea typeface="Tahoma" pitchFamily="34" charset="0"/>
              <a:cs typeface="Tahoma" pitchFamily="34" charset="0"/>
            </a:endParaRPr>
          </a:p>
          <a:p>
            <a:pPr eaLnBrk="1" hangingPunct="1">
              <a:buClr>
                <a:srgbClr val="6600CC"/>
              </a:buClr>
            </a:pPr>
            <a:r>
              <a:rPr lang="en-US" sz="2400" dirty="0">
                <a:latin typeface="Tahoma" pitchFamily="34" charset="0"/>
                <a:ea typeface="Tahoma" pitchFamily="34" charset="0"/>
                <a:cs typeface="Tahoma" pitchFamily="34" charset="0"/>
              </a:rPr>
              <a:t>Scientific studies reveal the importance of the vertical and horizontal connectedness, in reducing </a:t>
            </a:r>
            <a:r>
              <a:rPr lang="en-US" sz="2400" i="1" dirty="0">
                <a:latin typeface="Tahoma" pitchFamily="34" charset="0"/>
                <a:ea typeface="Tahoma" pitchFamily="34" charset="0"/>
                <a:cs typeface="Tahoma" pitchFamily="34" charset="0"/>
              </a:rPr>
              <a:t>at-risk</a:t>
            </a:r>
            <a:r>
              <a:rPr lang="en-US" sz="2400" dirty="0">
                <a:latin typeface="Tahoma" pitchFamily="34" charset="0"/>
                <a:ea typeface="Tahoma" pitchFamily="34" charset="0"/>
                <a:cs typeface="Tahoma" pitchFamily="34" charset="0"/>
              </a:rPr>
              <a:t> </a:t>
            </a:r>
            <a:r>
              <a:rPr lang="en-US" sz="2400" dirty="0" smtClean="0">
                <a:latin typeface="Tahoma" pitchFamily="34" charset="0"/>
                <a:ea typeface="Tahoma" pitchFamily="34" charset="0"/>
                <a:cs typeface="Tahoma" pitchFamily="34" charset="0"/>
              </a:rPr>
              <a:t>behavior</a:t>
            </a:r>
          </a:p>
          <a:p>
            <a:pPr marL="118872" indent="0" eaLnBrk="1" hangingPunct="1">
              <a:buClr>
                <a:srgbClr val="6600CC"/>
              </a:buClr>
              <a:buNone/>
            </a:pPr>
            <a:r>
              <a:rPr lang="en-US" sz="2400" dirty="0" smtClean="0">
                <a:latin typeface="Tahoma" pitchFamily="34" charset="0"/>
                <a:ea typeface="Tahoma" pitchFamily="34" charset="0"/>
                <a:cs typeface="Tahoma" pitchFamily="34" charset="0"/>
              </a:rPr>
              <a:t>    among </a:t>
            </a:r>
            <a:r>
              <a:rPr lang="en-US" sz="2400" dirty="0">
                <a:latin typeface="Tahoma" pitchFamily="34" charset="0"/>
                <a:ea typeface="Tahoma" pitchFamily="34" charset="0"/>
                <a:cs typeface="Tahoma" pitchFamily="34" charset="0"/>
              </a:rPr>
              <a:t>youth</a:t>
            </a:r>
            <a:r>
              <a:rPr lang="en-US" sz="2400" dirty="0" smtClean="0">
                <a:latin typeface="Tahoma" pitchFamily="34" charset="0"/>
                <a:ea typeface="Tahoma" pitchFamily="34" charset="0"/>
                <a:cs typeface="Tahoma" pitchFamily="34" charset="0"/>
              </a:rPr>
              <a:t>.</a:t>
            </a:r>
          </a:p>
          <a:p>
            <a:pPr marL="118872" indent="0" eaLnBrk="1" hangingPunct="1">
              <a:buClr>
                <a:srgbClr val="6600CC"/>
              </a:buClr>
              <a:buNone/>
            </a:pPr>
            <a:endParaRPr lang="en-US" sz="2400" dirty="0">
              <a:latin typeface="Tahoma" pitchFamily="34" charset="0"/>
              <a:ea typeface="Tahoma" pitchFamily="34" charset="0"/>
              <a:cs typeface="Tahoma" pitchFamily="34" charset="0"/>
            </a:endParaRPr>
          </a:p>
          <a:p>
            <a:pPr eaLnBrk="1" hangingPunct="1">
              <a:buClr>
                <a:srgbClr val="6600CC"/>
              </a:buClr>
            </a:pPr>
            <a:r>
              <a:rPr lang="en-US" sz="2400" dirty="0">
                <a:latin typeface="Tahoma" pitchFamily="34" charset="0"/>
                <a:ea typeface="Tahoma" pitchFamily="34" charset="0"/>
                <a:cs typeface="Tahoma" pitchFamily="34" charset="0"/>
              </a:rPr>
              <a:t>The Youth Alive model, provides a milieu of small group settings, where both education and support can be given, therefore it is recommended that:</a:t>
            </a:r>
          </a:p>
        </p:txBody>
      </p:sp>
      <p:pic>
        <p:nvPicPr>
          <p:cNvPr id="160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304800"/>
            <a:ext cx="1339444"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72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2900">
                                            <p:txEl>
                                              <p:pRg st="0" end="0"/>
                                            </p:txEl>
                                          </p:spTgt>
                                        </p:tgtEl>
                                        <p:attrNameLst>
                                          <p:attrName>style.visibility</p:attrName>
                                        </p:attrNameLst>
                                      </p:cBhvr>
                                      <p:to>
                                        <p:strVal val="visible"/>
                                      </p:to>
                                    </p:set>
                                    <p:animEffect transition="in" filter="fade">
                                      <p:cBhvr>
                                        <p:cTn id="7" dur="500"/>
                                        <p:tgtEl>
                                          <p:spTgt spid="59290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92900">
                                            <p:txEl>
                                              <p:pRg st="1" end="1"/>
                                            </p:txEl>
                                          </p:spTgt>
                                        </p:tgtEl>
                                        <p:attrNameLst>
                                          <p:attrName>style.visibility</p:attrName>
                                        </p:attrNameLst>
                                      </p:cBhvr>
                                      <p:to>
                                        <p:strVal val="visible"/>
                                      </p:to>
                                    </p:set>
                                    <p:animEffect transition="in" filter="fade">
                                      <p:cBhvr>
                                        <p:cTn id="10" dur="500"/>
                                        <p:tgtEl>
                                          <p:spTgt spid="59290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92900">
                                            <p:txEl>
                                              <p:pRg st="3" end="3"/>
                                            </p:txEl>
                                          </p:spTgt>
                                        </p:tgtEl>
                                        <p:attrNameLst>
                                          <p:attrName>style.visibility</p:attrName>
                                        </p:attrNameLst>
                                      </p:cBhvr>
                                      <p:to>
                                        <p:strVal val="visible"/>
                                      </p:to>
                                    </p:set>
                                    <p:animEffect transition="in" filter="fade">
                                      <p:cBhvr>
                                        <p:cTn id="15" dur="500"/>
                                        <p:tgtEl>
                                          <p:spTgt spid="592900">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92900">
                                            <p:txEl>
                                              <p:pRg st="4" end="4"/>
                                            </p:txEl>
                                          </p:spTgt>
                                        </p:tgtEl>
                                        <p:attrNameLst>
                                          <p:attrName>style.visibility</p:attrName>
                                        </p:attrNameLst>
                                      </p:cBhvr>
                                      <p:to>
                                        <p:strVal val="visible"/>
                                      </p:to>
                                    </p:set>
                                    <p:animEffect transition="in" filter="fade">
                                      <p:cBhvr>
                                        <p:cTn id="18" dur="500"/>
                                        <p:tgtEl>
                                          <p:spTgt spid="592900">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92900">
                                            <p:txEl>
                                              <p:pRg st="6" end="6"/>
                                            </p:txEl>
                                          </p:spTgt>
                                        </p:tgtEl>
                                        <p:attrNameLst>
                                          <p:attrName>style.visibility</p:attrName>
                                        </p:attrNameLst>
                                      </p:cBhvr>
                                      <p:to>
                                        <p:strVal val="visible"/>
                                      </p:to>
                                    </p:set>
                                    <p:animEffect transition="in" filter="fade">
                                      <p:cBhvr>
                                        <p:cTn id="23" dur="500"/>
                                        <p:tgtEl>
                                          <p:spTgt spid="59290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a:xfrm>
            <a:off x="4800600" y="5791201"/>
            <a:ext cx="4419600" cy="655319"/>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solidFill>
                  <a:srgbClr val="FFFFFF"/>
                </a:solidFill>
                <a:latin typeface="Tahoma" pitchFamily="34" charset="0"/>
                <a:ea typeface="Tahoma" pitchFamily="34" charset="0"/>
                <a:cs typeface="Tahoma" pitchFamily="34" charset="0"/>
              </a:rPr>
              <a:t>Youth Alive – Reducing </a:t>
            </a:r>
            <a:r>
              <a:rPr lang="en-US" sz="1400" i="1" dirty="0">
                <a:solidFill>
                  <a:srgbClr val="FFFFFF"/>
                </a:solidFill>
                <a:latin typeface="Tahoma" pitchFamily="34" charset="0"/>
                <a:ea typeface="Tahoma" pitchFamily="34" charset="0"/>
                <a:cs typeface="Tahoma" pitchFamily="34" charset="0"/>
              </a:rPr>
              <a:t>at risk</a:t>
            </a:r>
            <a:r>
              <a:rPr lang="en-US" sz="1400" dirty="0">
                <a:solidFill>
                  <a:srgbClr val="FFFFFF"/>
                </a:solidFill>
                <a:latin typeface="Tahoma" pitchFamily="34" charset="0"/>
                <a:ea typeface="Tahoma" pitchFamily="34" charset="0"/>
                <a:cs typeface="Tahoma" pitchFamily="34" charset="0"/>
              </a:rPr>
              <a:t> Behaviors</a:t>
            </a:r>
          </a:p>
        </p:txBody>
      </p:sp>
      <p:sp>
        <p:nvSpPr>
          <p:cNvPr id="5" name="Slide Number Placeholder 3"/>
          <p:cNvSpPr>
            <a:spLocks noGrp="1"/>
          </p:cNvSpPr>
          <p:nvPr>
            <p:ph type="sldNum" sz="quarter" idx="11"/>
          </p:nvPr>
        </p:nvSpPr>
        <p:spPr>
          <a:xfrm>
            <a:off x="8284482" y="6172200"/>
            <a:ext cx="5507719" cy="2743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EB2434-A211-9D4B-83A8-5CC2079A62DF}" type="slidenum">
              <a:rPr lang="en-US" sz="1400">
                <a:latin typeface="Tahoma" pitchFamily="34" charset="0"/>
                <a:ea typeface="Tahoma" pitchFamily="34" charset="0"/>
                <a:cs typeface="Tahoma" pitchFamily="34" charset="0"/>
              </a:rPr>
              <a:pPr eaLnBrk="1" hangingPunct="1"/>
              <a:t>145</a:t>
            </a:fld>
            <a:endParaRPr lang="en-US" sz="1400" dirty="0">
              <a:latin typeface="Tahoma" pitchFamily="34" charset="0"/>
              <a:ea typeface="Tahoma" pitchFamily="34" charset="0"/>
              <a:cs typeface="Tahoma" pitchFamily="34" charset="0"/>
            </a:endParaRPr>
          </a:p>
        </p:txBody>
      </p:sp>
      <p:graphicFrame>
        <p:nvGraphicFramePr>
          <p:cNvPr id="29698" name="Object 2"/>
          <p:cNvGraphicFramePr>
            <a:graphicFrameLocks noChangeAspect="1"/>
          </p:cNvGraphicFramePr>
          <p:nvPr>
            <p:extLst>
              <p:ext uri="{D42A27DB-BD31-4B8C-83A1-F6EECF244321}">
                <p14:modId xmlns:p14="http://schemas.microsoft.com/office/powerpoint/2010/main" val="482120251"/>
              </p:ext>
            </p:extLst>
          </p:nvPr>
        </p:nvGraphicFramePr>
        <p:xfrm>
          <a:off x="0" y="-76199"/>
          <a:ext cx="9144000" cy="6323013"/>
        </p:xfrm>
        <a:graphic>
          <a:graphicData uri="http://schemas.openxmlformats.org/presentationml/2006/ole">
            <mc:AlternateContent xmlns:mc="http://schemas.openxmlformats.org/markup-compatibility/2006">
              <mc:Choice xmlns:v="urn:schemas-microsoft-com:vml" Requires="v">
                <p:oleObj spid="_x0000_s146547" name="CorelDRAW" r:id="rId3" imgW="2773080" imgH="2149560" progId="CorelDraw.Graphic.7">
                  <p:embed/>
                </p:oleObj>
              </mc:Choice>
              <mc:Fallback>
                <p:oleObj name="CorelDRAW" r:id="rId3" imgW="2773080" imgH="2149560" progId="CorelDraw.Graphic.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199"/>
                        <a:ext cx="9144000" cy="6323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93923" name="Rectangle 3"/>
          <p:cNvSpPr>
            <a:spLocks noGrp="1" noChangeArrowheads="1"/>
          </p:cNvSpPr>
          <p:nvPr>
            <p:ph type="title"/>
          </p:nvPr>
        </p:nvSpPr>
        <p:spPr>
          <a:xfrm>
            <a:off x="381000" y="1308100"/>
            <a:ext cx="8458200" cy="3416300"/>
          </a:xfrm>
        </p:spPr>
        <p:txBody>
          <a:bodyPr/>
          <a:lstStyle/>
          <a:p>
            <a:pPr algn="ctr" eaLnBrk="1" hangingPunct="1"/>
            <a:r>
              <a:rPr lang="en-US" sz="3600" dirty="0">
                <a:solidFill>
                  <a:srgbClr val="FFFFFF"/>
                </a:solidFill>
                <a:latin typeface="Tahoma" pitchFamily="34" charset="0"/>
                <a:ea typeface="Tahoma" pitchFamily="34" charset="0"/>
                <a:cs typeface="Tahoma" pitchFamily="34" charset="0"/>
              </a:rPr>
              <a:t>Every regular youth program will incorporate the </a:t>
            </a:r>
            <a:r>
              <a:rPr lang="en-US" sz="3600" dirty="0">
                <a:solidFill>
                  <a:schemeClr val="accent5"/>
                </a:solidFill>
                <a:latin typeface="Tahoma" pitchFamily="34" charset="0"/>
                <a:ea typeface="Tahoma" pitchFamily="34" charset="0"/>
                <a:cs typeface="Tahoma" pitchFamily="34" charset="0"/>
              </a:rPr>
              <a:t>3 F</a:t>
            </a:r>
            <a:r>
              <a:rPr lang="ja-JP" altLang="en-US" sz="3600" dirty="0">
                <a:solidFill>
                  <a:schemeClr val="accent5"/>
                </a:solidFill>
                <a:latin typeface="Tahoma" pitchFamily="34" charset="0"/>
                <a:cs typeface="Tahoma" pitchFamily="34" charset="0"/>
              </a:rPr>
              <a:t>’</a:t>
            </a:r>
            <a:r>
              <a:rPr lang="en-US" sz="3600" dirty="0">
                <a:solidFill>
                  <a:schemeClr val="accent5"/>
                </a:solidFill>
                <a:latin typeface="Tahoma" pitchFamily="34" charset="0"/>
                <a:ea typeface="Tahoma" pitchFamily="34" charset="0"/>
                <a:cs typeface="Tahoma" pitchFamily="34" charset="0"/>
              </a:rPr>
              <a:t>s Youth Alive principles</a:t>
            </a:r>
            <a:r>
              <a:rPr lang="en-US" sz="3600" dirty="0">
                <a:solidFill>
                  <a:srgbClr val="FFFFFF"/>
                </a:solidFill>
                <a:latin typeface="Tahoma" pitchFamily="34" charset="0"/>
                <a:ea typeface="Tahoma" pitchFamily="34" charset="0"/>
                <a:cs typeface="Tahoma" pitchFamily="34" charset="0"/>
              </a:rPr>
              <a:t> so there is the connectedness with the Lord and with each other, thus reducing greatly the </a:t>
            </a:r>
            <a:r>
              <a:rPr lang="ja-JP" altLang="en-US" sz="3600" dirty="0">
                <a:solidFill>
                  <a:schemeClr val="accent5"/>
                </a:solidFill>
                <a:latin typeface="Tahoma" pitchFamily="34" charset="0"/>
                <a:cs typeface="Tahoma" pitchFamily="34" charset="0"/>
              </a:rPr>
              <a:t>“</a:t>
            </a:r>
            <a:r>
              <a:rPr lang="en-US" sz="3600" dirty="0">
                <a:solidFill>
                  <a:schemeClr val="accent5"/>
                </a:solidFill>
                <a:latin typeface="Tahoma" pitchFamily="34" charset="0"/>
                <a:ea typeface="Tahoma" pitchFamily="34" charset="0"/>
                <a:cs typeface="Tahoma" pitchFamily="34" charset="0"/>
              </a:rPr>
              <a:t>at risk</a:t>
            </a:r>
            <a:r>
              <a:rPr lang="ja-JP" altLang="en-US" sz="3600" dirty="0">
                <a:solidFill>
                  <a:schemeClr val="accent5"/>
                </a:solidFill>
                <a:latin typeface="Tahoma" pitchFamily="34" charset="0"/>
                <a:cs typeface="Tahoma" pitchFamily="34" charset="0"/>
              </a:rPr>
              <a:t>”</a:t>
            </a:r>
            <a:r>
              <a:rPr lang="en-US" sz="3600" dirty="0">
                <a:solidFill>
                  <a:schemeClr val="accent5"/>
                </a:solidFill>
                <a:latin typeface="Tahoma" pitchFamily="34" charset="0"/>
                <a:ea typeface="Tahoma" pitchFamily="34" charset="0"/>
                <a:cs typeface="Tahoma" pitchFamily="34" charset="0"/>
              </a:rPr>
              <a:t> </a:t>
            </a:r>
            <a:r>
              <a:rPr lang="en-US" sz="3600" dirty="0">
                <a:solidFill>
                  <a:srgbClr val="FFFFFF"/>
                </a:solidFill>
                <a:latin typeface="Tahoma" pitchFamily="34" charset="0"/>
                <a:ea typeface="Tahoma" pitchFamily="34" charset="0"/>
                <a:cs typeface="Tahoma" pitchFamily="34" charset="0"/>
              </a:rPr>
              <a:t>behaviors.</a:t>
            </a:r>
          </a:p>
        </p:txBody>
      </p:sp>
    </p:spTree>
    <p:extLst>
      <p:ext uri="{BB962C8B-B14F-4D97-AF65-F5344CB8AC3E}">
        <p14:creationId xmlns:p14="http://schemas.microsoft.com/office/powerpoint/2010/main" val="4040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0" y="304800"/>
            <a:ext cx="9144000" cy="114300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gn="ctr"/>
            <a:r>
              <a:rPr lang="en-US" sz="3400" b="0" dirty="0" smtClean="0">
                <a:solidFill>
                  <a:schemeClr val="tx1"/>
                </a:solidFill>
                <a:latin typeface="Tahoma" pitchFamily="34" charset="0"/>
                <a:ea typeface="Tahoma" pitchFamily="34" charset="0"/>
                <a:cs typeface="Tahoma" pitchFamily="34" charset="0"/>
              </a:rPr>
              <a:t>Youth Alive</a:t>
            </a:r>
          </a:p>
          <a:p>
            <a:pPr algn="ctr"/>
            <a:r>
              <a:rPr lang="en-US" sz="3400" b="0" dirty="0" smtClean="0">
                <a:solidFill>
                  <a:schemeClr val="tx1"/>
                </a:solidFill>
                <a:latin typeface="Tahoma" pitchFamily="34" charset="0"/>
                <a:ea typeface="Tahoma" pitchFamily="34" charset="0"/>
                <a:cs typeface="Tahoma" pitchFamily="34" charset="0"/>
              </a:rPr>
              <a:t>Reducing </a:t>
            </a:r>
            <a:r>
              <a:rPr lang="en-US" sz="3400" b="0" i="1" dirty="0" smtClean="0">
                <a:solidFill>
                  <a:schemeClr val="tx1"/>
                </a:solidFill>
                <a:latin typeface="Tahoma" pitchFamily="34" charset="0"/>
                <a:ea typeface="Tahoma" pitchFamily="34" charset="0"/>
                <a:cs typeface="Tahoma" pitchFamily="34" charset="0"/>
              </a:rPr>
              <a:t>at risk </a:t>
            </a:r>
            <a:r>
              <a:rPr lang="en-US" sz="3400" b="0" dirty="0" smtClean="0">
                <a:solidFill>
                  <a:schemeClr val="tx1"/>
                </a:solidFill>
                <a:latin typeface="Tahoma" pitchFamily="34" charset="0"/>
                <a:ea typeface="Tahoma" pitchFamily="34" charset="0"/>
                <a:cs typeface="Tahoma" pitchFamily="34" charset="0"/>
              </a:rPr>
              <a:t>Behaviors</a:t>
            </a:r>
          </a:p>
        </p:txBody>
      </p:sp>
      <p:pic>
        <p:nvPicPr>
          <p:cNvPr id="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657351"/>
            <a:ext cx="2409288" cy="276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04" y="1639051"/>
            <a:ext cx="1563705" cy="1796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1577" y="1445566"/>
            <a:ext cx="1206683" cy="138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3" y="1898452"/>
            <a:ext cx="2707729" cy="311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713500" y="5997714"/>
            <a:ext cx="2056973" cy="707886"/>
          </a:xfrm>
          <a:prstGeom prst="rect">
            <a:avLst/>
          </a:prstGeom>
          <a:noFill/>
        </p:spPr>
        <p:txBody>
          <a:bodyPr wrap="none" rtlCol="0">
            <a:spAutoFit/>
          </a:bodyPr>
          <a:lstStyle/>
          <a:p>
            <a:pPr algn="ctr"/>
            <a:r>
              <a:rPr lang="en-US" sz="4000" dirty="0" smtClean="0">
                <a:solidFill>
                  <a:prstClr val="white"/>
                </a:solidFill>
                <a:latin typeface="Tahoma" pitchFamily="34" charset="0"/>
                <a:ea typeface="Tahoma" pitchFamily="34" charset="0"/>
                <a:cs typeface="Tahoma" pitchFamily="34" charset="0"/>
              </a:rPr>
              <a:t>The End</a:t>
            </a:r>
            <a:endParaRPr lang="en-US" sz="4000" dirty="0">
              <a:solidFill>
                <a:prstClr val="white"/>
              </a:solidFill>
              <a:latin typeface="Tahoma" pitchFamily="34" charset="0"/>
              <a:ea typeface="Tahoma" pitchFamily="34" charset="0"/>
              <a:cs typeface="Tahoma" pitchFamily="34" charset="0"/>
            </a:endParaRPr>
          </a:p>
        </p:txBody>
      </p:sp>
      <p:sp>
        <p:nvSpPr>
          <p:cNvPr id="13" name="TextBox 12"/>
          <p:cNvSpPr txBox="1"/>
          <p:nvPr/>
        </p:nvSpPr>
        <p:spPr>
          <a:xfrm>
            <a:off x="1221637" y="4963180"/>
            <a:ext cx="6774911" cy="523220"/>
          </a:xfrm>
          <a:prstGeom prst="rect">
            <a:avLst/>
          </a:prstGeom>
          <a:noFill/>
        </p:spPr>
        <p:txBody>
          <a:bodyPr wrap="none" rtlCol="0">
            <a:spAutoFit/>
          </a:bodyPr>
          <a:lstStyle/>
          <a:p>
            <a:pPr algn="ctr"/>
            <a:r>
              <a:rPr lang="en-US" sz="2800" dirty="0" smtClean="0">
                <a:solidFill>
                  <a:prstClr val="white"/>
                </a:solidFill>
              </a:rPr>
              <a:t>6</a:t>
            </a:r>
            <a:r>
              <a:rPr lang="en-US" sz="2800" baseline="30000" dirty="0" smtClean="0">
                <a:solidFill>
                  <a:prstClr val="white"/>
                </a:solidFill>
              </a:rPr>
              <a:t>th</a:t>
            </a:r>
            <a:r>
              <a:rPr lang="en-US" sz="2800" dirty="0" smtClean="0">
                <a:solidFill>
                  <a:prstClr val="white"/>
                </a:solidFill>
              </a:rPr>
              <a:t> AAIM Tri-Divisional HIV/AIDS Advisory</a:t>
            </a:r>
            <a:endParaRPr lang="en-US" sz="2800" dirty="0" smtClean="0">
              <a:solidFill>
                <a:prstClr val="white"/>
              </a:solidFill>
            </a:endParaRPr>
          </a:p>
        </p:txBody>
      </p:sp>
    </p:spTree>
    <p:extLst>
      <p:ext uri="{BB962C8B-B14F-4D97-AF65-F5344CB8AC3E}">
        <p14:creationId xmlns:p14="http://schemas.microsoft.com/office/powerpoint/2010/main" val="424504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title"/>
          </p:nvPr>
        </p:nvSpPr>
        <p:spPr>
          <a:xfrm>
            <a:off x="1143000" y="2698750"/>
            <a:ext cx="3581401" cy="2101850"/>
          </a:xfrm>
        </p:spPr>
        <p:txBody>
          <a:bodyPr>
            <a:normAutofit fontScale="90000"/>
          </a:bodyPr>
          <a:lstStyle/>
          <a:p>
            <a:pPr algn="ctr" eaLnBrk="1" hangingPunct="1"/>
            <a:r>
              <a:rPr lang="en-US" sz="4000" b="0" dirty="0" smtClean="0">
                <a:solidFill>
                  <a:schemeClr val="tx1"/>
                </a:solidFill>
                <a:latin typeface="Tahoma" pitchFamily="34" charset="0"/>
                <a:ea typeface="Tahoma" pitchFamily="34" charset="0"/>
                <a:cs typeface="Tahoma" pitchFamily="34" charset="0"/>
              </a:rPr>
              <a:t>AOD-related offenses, are  a tremendous drain on the Nation’s resources</a:t>
            </a:r>
          </a:p>
        </p:txBody>
      </p:sp>
      <p:sp>
        <p:nvSpPr>
          <p:cNvPr id="487" name="Footer Placeholder 2"/>
          <p:cNvSpPr>
            <a:spLocks noGrp="1"/>
          </p:cNvSpPr>
          <p:nvPr>
            <p:ph type="ftr" sz="quarter" idx="11"/>
          </p:nvPr>
        </p:nvSpPr>
        <p:spPr>
          <a:xfrm>
            <a:off x="563880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488" name="Slide Number Placeholder 3"/>
          <p:cNvSpPr>
            <a:spLocks noGrp="1"/>
          </p:cNvSpPr>
          <p:nvPr>
            <p:ph type="sldNum" sz="quarter" idx="12"/>
          </p:nvPr>
        </p:nvSpPr>
        <p:spPr>
          <a:xfrm>
            <a:off x="8077200" y="6172200"/>
            <a:ext cx="733864" cy="274320"/>
          </a:xfrm>
        </p:spPr>
        <p:txBody>
          <a:bodyPr/>
          <a:lstStyle/>
          <a:p>
            <a:pPr>
              <a:defRPr/>
            </a:pPr>
            <a:fld id="{C71964ED-B02E-479D-8468-A7D33728AA6F}" type="slidenum">
              <a:rPr lang="en-US">
                <a:latin typeface="Tahoma" pitchFamily="34" charset="0"/>
                <a:ea typeface="Tahoma" pitchFamily="34" charset="0"/>
                <a:cs typeface="Tahoma" pitchFamily="34" charset="0"/>
              </a:rPr>
              <a:pPr>
                <a:defRPr/>
              </a:pPr>
              <a:t>15</a:t>
            </a:fld>
            <a:endParaRPr lang="en-US" dirty="0">
              <a:latin typeface="Tahoma" pitchFamily="34" charset="0"/>
              <a:ea typeface="Tahoma" pitchFamily="34" charset="0"/>
              <a:cs typeface="Tahoma" pitchFamily="34" charset="0"/>
            </a:endParaRPr>
          </a:p>
        </p:txBody>
      </p:sp>
      <p:sp>
        <p:nvSpPr>
          <p:cNvPr id="17413" name="Rectangle 809"/>
          <p:cNvSpPr>
            <a:spLocks noChangeArrowheads="1"/>
          </p:cNvSpPr>
          <p:nvPr/>
        </p:nvSpPr>
        <p:spPr bwMode="auto">
          <a:xfrm>
            <a:off x="-2540000" y="4767264"/>
            <a:ext cx="1587" cy="25400"/>
          </a:xfrm>
          <a:prstGeom prst="rect">
            <a:avLst/>
          </a:prstGeom>
          <a:solidFill>
            <a:srgbClr val="CC99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14" name="Freeform 821"/>
          <p:cNvSpPr>
            <a:spLocks/>
          </p:cNvSpPr>
          <p:nvPr/>
        </p:nvSpPr>
        <p:spPr bwMode="auto">
          <a:xfrm>
            <a:off x="-2492375" y="4740275"/>
            <a:ext cx="1587" cy="26988"/>
          </a:xfrm>
          <a:custGeom>
            <a:avLst/>
            <a:gdLst>
              <a:gd name="T0" fmla="*/ 0 w 1587"/>
              <a:gd name="T1" fmla="*/ 0 h 17"/>
              <a:gd name="T2" fmla="*/ 0 w 1587"/>
              <a:gd name="T3" fmla="*/ 23813 h 17"/>
              <a:gd name="T4" fmla="*/ 0 w 1587"/>
              <a:gd name="T5" fmla="*/ 26988 h 17"/>
              <a:gd name="T6" fmla="*/ 0 w 1587"/>
              <a:gd name="T7" fmla="*/ 0 h 17"/>
              <a:gd name="T8" fmla="*/ 0 w 1587"/>
              <a:gd name="T9" fmla="*/ 0 h 17"/>
              <a:gd name="T10" fmla="*/ 0 w 1587"/>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7" h="17">
                <a:moveTo>
                  <a:pt x="0" y="0"/>
                </a:moveTo>
                <a:lnTo>
                  <a:pt x="0" y="15"/>
                </a:lnTo>
                <a:lnTo>
                  <a:pt x="0" y="17"/>
                </a:lnTo>
                <a:lnTo>
                  <a:pt x="0" y="0"/>
                </a:lnTo>
                <a:close/>
              </a:path>
            </a:pathLst>
          </a:custGeom>
          <a:solidFill>
            <a:srgbClr val="CC99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15" name="Rectangle 605"/>
          <p:cNvSpPr>
            <a:spLocks noChangeArrowheads="1"/>
          </p:cNvSpPr>
          <p:nvPr/>
        </p:nvSpPr>
        <p:spPr bwMode="auto">
          <a:xfrm>
            <a:off x="-3122613" y="4711701"/>
            <a:ext cx="1588" cy="25400"/>
          </a:xfrm>
          <a:prstGeom prst="rect">
            <a:avLst/>
          </a:prstGeom>
          <a:solidFill>
            <a:srgbClr val="CC99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16" name="Freeform 617"/>
          <p:cNvSpPr>
            <a:spLocks/>
          </p:cNvSpPr>
          <p:nvPr/>
        </p:nvSpPr>
        <p:spPr bwMode="auto">
          <a:xfrm>
            <a:off x="-3074987" y="4686301"/>
            <a:ext cx="1588" cy="25400"/>
          </a:xfrm>
          <a:custGeom>
            <a:avLst/>
            <a:gdLst>
              <a:gd name="T0" fmla="*/ 0 w 1588"/>
              <a:gd name="T1" fmla="*/ 0 h 16"/>
              <a:gd name="T2" fmla="*/ 0 w 1588"/>
              <a:gd name="T3" fmla="*/ 23813 h 16"/>
              <a:gd name="T4" fmla="*/ 0 w 1588"/>
              <a:gd name="T5" fmla="*/ 25400 h 16"/>
              <a:gd name="T6" fmla="*/ 0 w 1588"/>
              <a:gd name="T7" fmla="*/ 0 h 16"/>
              <a:gd name="T8" fmla="*/ 0 w 1588"/>
              <a:gd name="T9" fmla="*/ 0 h 16"/>
              <a:gd name="T10" fmla="*/ 0 w 1588"/>
              <a:gd name="T11" fmla="*/ 0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16">
                <a:moveTo>
                  <a:pt x="0" y="0"/>
                </a:moveTo>
                <a:lnTo>
                  <a:pt x="0" y="15"/>
                </a:lnTo>
                <a:lnTo>
                  <a:pt x="0" y="16"/>
                </a:lnTo>
                <a:lnTo>
                  <a:pt x="0" y="0"/>
                </a:lnTo>
                <a:close/>
              </a:path>
            </a:pathLst>
          </a:custGeom>
          <a:solidFill>
            <a:srgbClr val="CC99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aphicFrame>
        <p:nvGraphicFramePr>
          <p:cNvPr id="17417" name="Object 619"/>
          <p:cNvGraphicFramePr>
            <a:graphicFrameLocks noChangeAspect="1"/>
          </p:cNvGraphicFramePr>
          <p:nvPr>
            <p:extLst>
              <p:ext uri="{D42A27DB-BD31-4B8C-83A1-F6EECF244321}">
                <p14:modId xmlns:p14="http://schemas.microsoft.com/office/powerpoint/2010/main" val="4192440691"/>
              </p:ext>
            </p:extLst>
          </p:nvPr>
        </p:nvGraphicFramePr>
        <p:xfrm>
          <a:off x="1" y="0"/>
          <a:ext cx="4633913" cy="6400800"/>
        </p:xfrm>
        <a:graphic>
          <a:graphicData uri="http://schemas.openxmlformats.org/presentationml/2006/ole">
            <mc:AlternateContent xmlns:mc="http://schemas.openxmlformats.org/markup-compatibility/2006">
              <mc:Choice xmlns:v="urn:schemas-microsoft-com:vml" Requires="v">
                <p:oleObj spid="_x0000_s17706" name="CorelDRAW" r:id="rId3" imgW="3128173" imgH="4630597" progId="CorelDraw.Graphic.7">
                  <p:embed/>
                </p:oleObj>
              </mc:Choice>
              <mc:Fallback>
                <p:oleObj name="CorelDRAW" r:id="rId3" imgW="3128173" imgH="4630597" progId="CorelDraw.Graphic.7">
                  <p:embed/>
                  <p:pic>
                    <p:nvPicPr>
                      <p:cNvPr id="0" name="Object 6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633913" cy="6400800"/>
                      </a:xfrm>
                      <a:prstGeom prst="rect">
                        <a:avLst/>
                      </a:prstGeom>
                      <a:noFill/>
                      <a:ln>
                        <a:noFill/>
                      </a:ln>
                      <a:effectLst/>
                      <a:extLst/>
                    </p:spPr>
                  </p:pic>
                </p:oleObj>
              </mc:Fallback>
            </mc:AlternateContent>
          </a:graphicData>
        </a:graphic>
      </p:graphicFrame>
      <p:pic>
        <p:nvPicPr>
          <p:cNvPr id="17419" name="Picture 1095" descr="Stack_of_coin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3429001" y="5257800"/>
            <a:ext cx="7778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096" descr="Stack_of_coin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2895601" y="4114800"/>
            <a:ext cx="7778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097" descr="Stack_of_coin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1600201" y="4724400"/>
            <a:ext cx="7778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1098" descr="Stack_of_coin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5105401" y="3048000"/>
            <a:ext cx="7778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52" name="Picture 244" descr="C:\Users\thomasn\Pictures\Thinkstock hmpix4\Thinkstock Nancy\objects, maps, books Symbols\sb10069894e-001.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953000" y="3352800"/>
            <a:ext cx="3108324" cy="2070788"/>
          </a:xfrm>
          <a:prstGeom prst="rect">
            <a:avLst/>
          </a:prstGeom>
          <a:noFill/>
          <a:extLst>
            <a:ext uri="{909E8E84-426E-40dd-AFC4-6F175D3DCCD1}">
              <a14:hiddenFill xmlns:a14="http://schemas.microsoft.com/office/drawing/2010/main">
                <a:solidFill>
                  <a:srgbClr val="FFFFFF"/>
                </a:solidFill>
              </a14:hiddenFill>
            </a:ext>
          </a:extLst>
        </p:spPr>
      </p:pic>
      <p:pic>
        <p:nvPicPr>
          <p:cNvPr id="17654" name="Picture 24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648200" y="0"/>
            <a:ext cx="44958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a:xfrm>
            <a:off x="3097213" y="304800"/>
            <a:ext cx="8637587" cy="762000"/>
          </a:xfrm>
        </p:spPr>
        <p:txBody>
          <a:bodyPr>
            <a:normAutofit/>
          </a:bodyPr>
          <a:lstStyle/>
          <a:p>
            <a:pPr eaLnBrk="1" hangingPunct="1"/>
            <a:r>
              <a:rPr lang="en-US" sz="4000" dirty="0" smtClean="0">
                <a:solidFill>
                  <a:srgbClr val="E88852"/>
                </a:solidFill>
                <a:latin typeface="Tahoma" pitchFamily="34" charset="0"/>
                <a:ea typeface="Tahoma" pitchFamily="34" charset="0"/>
                <a:cs typeface="Tahoma" pitchFamily="34" charset="0"/>
              </a:rPr>
              <a:t>Challenge </a:t>
            </a:r>
          </a:p>
        </p:txBody>
      </p:sp>
      <p:sp>
        <p:nvSpPr>
          <p:cNvPr id="5" name="Footer Placeholder 2"/>
          <p:cNvSpPr>
            <a:spLocks noGrp="1"/>
          </p:cNvSpPr>
          <p:nvPr>
            <p:ph type="ftr" sz="quarter" idx="11"/>
          </p:nvPr>
        </p:nvSpPr>
        <p:spPr>
          <a:xfrm>
            <a:off x="5410202" y="6123511"/>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6" name="Slide Number Placeholder 3"/>
          <p:cNvSpPr>
            <a:spLocks noGrp="1"/>
          </p:cNvSpPr>
          <p:nvPr>
            <p:ph type="sldNum" sz="quarter" idx="12"/>
          </p:nvPr>
        </p:nvSpPr>
        <p:spPr>
          <a:xfrm>
            <a:off x="7924800" y="6126480"/>
            <a:ext cx="733864" cy="274320"/>
          </a:xfrm>
        </p:spPr>
        <p:txBody>
          <a:bodyPr/>
          <a:lstStyle/>
          <a:p>
            <a:pPr>
              <a:defRPr/>
            </a:pPr>
            <a:fld id="{312A06DF-C0F1-41D4-8C5C-2712D0DE3F39}" type="slidenum">
              <a:rPr lang="en-US">
                <a:latin typeface="Tahoma" pitchFamily="34" charset="0"/>
                <a:ea typeface="Tahoma" pitchFamily="34" charset="0"/>
                <a:cs typeface="Tahoma" pitchFamily="34" charset="0"/>
              </a:rPr>
              <a:pPr>
                <a:defRPr/>
              </a:pPr>
              <a:t>16</a:t>
            </a:fld>
            <a:endParaRPr lang="en-US" dirty="0">
              <a:latin typeface="Tahoma" pitchFamily="34" charset="0"/>
              <a:ea typeface="Tahoma" pitchFamily="34" charset="0"/>
              <a:cs typeface="Tahoma" pitchFamily="34" charset="0"/>
            </a:endParaRPr>
          </a:p>
        </p:txBody>
      </p:sp>
      <p:pic>
        <p:nvPicPr>
          <p:cNvPr id="118786" name="Picture 2" descr="http://www.marketingwithabook.com/media/judge-alex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747" t="35382" b="11276"/>
          <a:stretch/>
        </p:blipFill>
        <p:spPr bwMode="auto">
          <a:xfrm>
            <a:off x="1256312" y="1477780"/>
            <a:ext cx="2706088" cy="4161021"/>
          </a:xfrm>
          <a:prstGeom prst="rect">
            <a:avLst/>
          </a:prstGeom>
          <a:noFill/>
          <a:extLst>
            <a:ext uri="{909E8E84-426E-40dd-AFC4-6F175D3DCCD1}">
              <a14:hiddenFill xmlns:a14="http://schemas.microsoft.com/office/drawing/2010/main">
                <a:solidFill>
                  <a:srgbClr val="FFFFFF"/>
                </a:solidFill>
              </a14:hiddenFill>
            </a:ext>
          </a:extLst>
        </p:spPr>
      </p:pic>
      <p:pic>
        <p:nvPicPr>
          <p:cNvPr id="118788" name="Picture 4" descr="C:\Users\thomasn\Pictures\ppt options\medical\alcohol smoking\Smoking--28636[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760"/>
          <a:stretch/>
        </p:blipFill>
        <p:spPr bwMode="auto">
          <a:xfrm>
            <a:off x="7010400" y="3857501"/>
            <a:ext cx="1752600" cy="20586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95800" y="1219201"/>
            <a:ext cx="3962400" cy="3046988"/>
          </a:xfrm>
          <a:prstGeom prst="rect">
            <a:avLst/>
          </a:prstGeom>
          <a:noFill/>
        </p:spPr>
        <p:txBody>
          <a:bodyPr wrap="square" rtlCol="0">
            <a:spAutoFit/>
          </a:bodyPr>
          <a:lstStyle/>
          <a:p>
            <a:pPr algn="ctr"/>
            <a:r>
              <a:rPr lang="en-US" sz="3200" dirty="0" smtClean="0">
                <a:latin typeface="Tahoma" pitchFamily="34" charset="0"/>
                <a:ea typeface="Tahoma" pitchFamily="34" charset="0"/>
                <a:cs typeface="Tahoma" pitchFamily="34" charset="0"/>
              </a:rPr>
              <a:t>Legislation ignores</a:t>
            </a:r>
          </a:p>
          <a:p>
            <a:pPr algn="ctr"/>
            <a:r>
              <a:rPr lang="en-US" sz="3200" dirty="0">
                <a:latin typeface="Tahoma" pitchFamily="34" charset="0"/>
                <a:ea typeface="Tahoma" pitchFamily="34" charset="0"/>
                <a:cs typeface="Tahoma" pitchFamily="34" charset="0"/>
              </a:rPr>
              <a:t>m</a:t>
            </a:r>
            <a:r>
              <a:rPr lang="en-US" sz="3200" dirty="0" smtClean="0">
                <a:latin typeface="Tahoma" pitchFamily="34" charset="0"/>
                <a:ea typeface="Tahoma" pitchFamily="34" charset="0"/>
                <a:cs typeface="Tahoma" pitchFamily="34" charset="0"/>
              </a:rPr>
              <a:t>ost dangerous drugs:</a:t>
            </a:r>
          </a:p>
          <a:p>
            <a:pPr algn="ctr"/>
            <a:endParaRPr lang="en-US" sz="3200" dirty="0">
              <a:latin typeface="Tahoma" pitchFamily="34" charset="0"/>
              <a:ea typeface="Tahoma" pitchFamily="34" charset="0"/>
              <a:cs typeface="Tahoma" pitchFamily="34" charset="0"/>
            </a:endParaRPr>
          </a:p>
          <a:p>
            <a:pPr algn="ctr"/>
            <a:r>
              <a:rPr lang="en-US" sz="3200" dirty="0" smtClean="0">
                <a:solidFill>
                  <a:srgbClr val="E88852"/>
                </a:solidFill>
                <a:latin typeface="Tahoma" pitchFamily="34" charset="0"/>
                <a:ea typeface="Tahoma" pitchFamily="34" charset="0"/>
                <a:cs typeface="Tahoma" pitchFamily="34" charset="0"/>
              </a:rPr>
              <a:t>Alcohol and Nicotine!</a:t>
            </a:r>
            <a:endParaRPr lang="en-US" sz="3200" dirty="0">
              <a:solidFill>
                <a:srgbClr val="E88852"/>
              </a:solidFill>
              <a:latin typeface="Tahoma" pitchFamily="34" charset="0"/>
              <a:ea typeface="Tahoma" pitchFamily="34" charset="0"/>
              <a:cs typeface="Tahoma" pitchFamily="34" charset="0"/>
            </a:endParaRPr>
          </a:p>
        </p:txBody>
      </p:sp>
      <p:pic>
        <p:nvPicPr>
          <p:cNvPr id="118791" name="Picture 7" descr="http://www.cksinfo.com/clipart/food/beveragesdrinks/alcohol/big-bee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800" r="100000"/>
                    </a14:imgEffect>
                  </a14:imgLayer>
                </a14:imgProps>
              </a:ext>
              <a:ext uri="{28A0092B-C50C-407E-A947-70E740481C1C}">
                <a14:useLocalDpi xmlns:a14="http://schemas.microsoft.com/office/drawing/2010/main" val="0"/>
              </a:ext>
            </a:extLst>
          </a:blip>
          <a:srcRect/>
          <a:stretch>
            <a:fillRect/>
          </a:stretch>
        </p:blipFill>
        <p:spPr bwMode="auto">
          <a:xfrm>
            <a:off x="4572001" y="4246474"/>
            <a:ext cx="1731767" cy="18495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a:xfrm>
            <a:off x="569368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11" name="Slide Number Placeholder 3"/>
          <p:cNvSpPr>
            <a:spLocks noGrp="1"/>
          </p:cNvSpPr>
          <p:nvPr>
            <p:ph type="sldNum" sz="quarter" idx="12"/>
          </p:nvPr>
        </p:nvSpPr>
        <p:spPr>
          <a:xfrm>
            <a:off x="8204396" y="6172200"/>
            <a:ext cx="733864" cy="274320"/>
          </a:xfrm>
        </p:spPr>
        <p:txBody>
          <a:bodyPr/>
          <a:lstStyle/>
          <a:p>
            <a:pPr>
              <a:defRPr/>
            </a:pPr>
            <a:fld id="{0D83BE4E-3BE4-43A1-BC30-BB10782DAEDE}" type="slidenum">
              <a:rPr lang="en-US">
                <a:latin typeface="Tahoma" pitchFamily="34" charset="0"/>
                <a:ea typeface="Tahoma" pitchFamily="34" charset="0"/>
                <a:cs typeface="Tahoma" pitchFamily="34" charset="0"/>
              </a:rPr>
              <a:pPr>
                <a:defRPr/>
              </a:pPr>
              <a:t>17</a:t>
            </a:fld>
            <a:endParaRPr lang="en-US" dirty="0">
              <a:latin typeface="Tahoma" pitchFamily="34" charset="0"/>
              <a:ea typeface="Tahoma" pitchFamily="34" charset="0"/>
              <a:cs typeface="Tahoma" pitchFamily="34" charset="0"/>
            </a:endParaRPr>
          </a:p>
        </p:txBody>
      </p:sp>
      <p:sp>
        <p:nvSpPr>
          <p:cNvPr id="356355" name="Text Box 3"/>
          <p:cNvSpPr txBox="1">
            <a:spLocks noChangeArrowheads="1"/>
          </p:cNvSpPr>
          <p:nvPr/>
        </p:nvSpPr>
        <p:spPr bwMode="auto">
          <a:xfrm>
            <a:off x="1182495" y="5257801"/>
            <a:ext cx="69012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kumimoji="1" lang="en-US" sz="3200" dirty="0">
                <a:latin typeface="Tahoma" pitchFamily="34" charset="0"/>
                <a:ea typeface="Tahoma" pitchFamily="34" charset="0"/>
                <a:cs typeface="Tahoma" pitchFamily="34" charset="0"/>
              </a:rPr>
              <a:t>69 SDA academies in US and Canada</a:t>
            </a:r>
          </a:p>
        </p:txBody>
      </p:sp>
      <p:sp>
        <p:nvSpPr>
          <p:cNvPr id="356358" name="Rectangle 6"/>
          <p:cNvSpPr>
            <a:spLocks noChangeArrowheads="1"/>
          </p:cNvSpPr>
          <p:nvPr/>
        </p:nvSpPr>
        <p:spPr bwMode="auto">
          <a:xfrm>
            <a:off x="1905002" y="411541"/>
            <a:ext cx="5413598"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defRPr/>
            </a:pPr>
            <a:r>
              <a:rPr kumimoji="1" lang="en-US" sz="2600" dirty="0">
                <a:latin typeface="Tahoma" pitchFamily="34" charset="0"/>
                <a:ea typeface="Tahoma" pitchFamily="34" charset="0"/>
                <a:cs typeface="Tahoma" pitchFamily="34" charset="0"/>
              </a:rPr>
              <a:t>Study done </a:t>
            </a:r>
            <a:r>
              <a:rPr kumimoji="1" lang="en-US" sz="2600" dirty="0" smtClean="0">
                <a:latin typeface="Tahoma" pitchFamily="34" charset="0"/>
                <a:ea typeface="Tahoma" pitchFamily="34" charset="0"/>
                <a:cs typeface="Tahoma" pitchFamily="34" charset="0"/>
              </a:rPr>
              <a:t>by</a:t>
            </a:r>
            <a:endParaRPr kumimoji="1" lang="en-US" sz="2600" dirty="0">
              <a:latin typeface="Tahoma" pitchFamily="34" charset="0"/>
              <a:ea typeface="Tahoma" pitchFamily="34" charset="0"/>
              <a:cs typeface="Tahoma" pitchFamily="34" charset="0"/>
            </a:endParaRPr>
          </a:p>
          <a:p>
            <a:pPr algn="ctr" eaLnBrk="0" hangingPunct="0">
              <a:defRPr/>
            </a:pPr>
            <a:r>
              <a:rPr kumimoji="1" lang="en-US" sz="2600" dirty="0">
                <a:latin typeface="Tahoma" pitchFamily="34" charset="0"/>
                <a:ea typeface="Tahoma" pitchFamily="34" charset="0"/>
                <a:cs typeface="Tahoma" pitchFamily="34" charset="0"/>
              </a:rPr>
              <a:t>Dr. Gary Hopkins and his associates</a:t>
            </a:r>
            <a:br>
              <a:rPr kumimoji="1" lang="en-US" sz="2600" dirty="0">
                <a:latin typeface="Tahoma" pitchFamily="34" charset="0"/>
                <a:ea typeface="Tahoma" pitchFamily="34" charset="0"/>
                <a:cs typeface="Tahoma" pitchFamily="34" charset="0"/>
              </a:rPr>
            </a:br>
            <a:r>
              <a:rPr kumimoji="1" lang="en-US" sz="2600" dirty="0">
                <a:latin typeface="Tahoma" pitchFamily="34" charset="0"/>
                <a:ea typeface="Tahoma" pitchFamily="34" charset="0"/>
                <a:cs typeface="Tahoma" pitchFamily="34" charset="0"/>
              </a:rPr>
              <a:t>1994-1995</a:t>
            </a:r>
          </a:p>
        </p:txBody>
      </p:sp>
      <p:pic>
        <p:nvPicPr>
          <p:cNvPr id="19467" name="Picture 14" descr="fla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21653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8" descr="Canada">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09116"/>
            <a:ext cx="1905000" cy="1292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8" name="Picture 2" descr="C:\Users\thomasn\Downloads\96936221.jpg"/>
          <p:cNvPicPr>
            <a:picLocks noChangeAspect="1" noChangeArrowheads="1"/>
          </p:cNvPicPr>
          <p:nvPr/>
        </p:nvPicPr>
        <p:blipFill rotWithShape="1">
          <a:blip r:embed="rId5">
            <a:extLst>
              <a:ext uri="{28A0092B-C50C-407E-A947-70E740481C1C}">
                <a14:useLocalDpi xmlns:a14="http://schemas.microsoft.com/office/drawing/2010/main" val="0"/>
              </a:ext>
            </a:extLst>
          </a:blip>
          <a:srcRect l="21824" t="17636" b="3782"/>
          <a:stretch/>
        </p:blipFill>
        <p:spPr bwMode="auto">
          <a:xfrm>
            <a:off x="2811667" y="2514600"/>
            <a:ext cx="3600266" cy="2429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866157" y="452252"/>
            <a:ext cx="7600951" cy="457200"/>
          </a:xfrm>
        </p:spPr>
        <p:txBody>
          <a:bodyPr/>
          <a:lstStyle/>
          <a:p>
            <a:pPr algn="ctr" eaLnBrk="1" hangingPunct="1"/>
            <a:r>
              <a:rPr lang="en-US" sz="2400" b="0" dirty="0" smtClean="0">
                <a:solidFill>
                  <a:srgbClr val="F1B593"/>
                </a:solidFill>
                <a:latin typeface="Tahoma" pitchFamily="34" charset="0"/>
                <a:ea typeface="Tahoma" pitchFamily="34" charset="0"/>
                <a:cs typeface="Tahoma" pitchFamily="34" charset="0"/>
              </a:rPr>
              <a:t>Study by Dr. Gary Hopkins &amp; Associates</a:t>
            </a:r>
          </a:p>
        </p:txBody>
      </p:sp>
      <p:sp>
        <p:nvSpPr>
          <p:cNvPr id="39" name="Footer Placeholder 2"/>
          <p:cNvSpPr>
            <a:spLocks noGrp="1"/>
          </p:cNvSpPr>
          <p:nvPr>
            <p:ph type="ftr" sz="quarter" idx="11"/>
          </p:nvPr>
        </p:nvSpPr>
        <p:spPr>
          <a:xfrm>
            <a:off x="563880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40" name="Slide Number Placeholder 3"/>
          <p:cNvSpPr>
            <a:spLocks noGrp="1"/>
          </p:cNvSpPr>
          <p:nvPr>
            <p:ph type="sldNum" sz="quarter" idx="12"/>
          </p:nvPr>
        </p:nvSpPr>
        <p:spPr>
          <a:xfrm>
            <a:off x="8077200" y="6172200"/>
            <a:ext cx="733864" cy="274320"/>
          </a:xfrm>
        </p:spPr>
        <p:txBody>
          <a:bodyPr/>
          <a:lstStyle/>
          <a:p>
            <a:pPr>
              <a:defRPr/>
            </a:pPr>
            <a:fld id="{D123C4FE-1532-4CFF-BBA4-096D9A50D6DF}" type="slidenum">
              <a:rPr lang="en-US">
                <a:latin typeface="Tahoma" pitchFamily="34" charset="0"/>
                <a:ea typeface="Tahoma" pitchFamily="34" charset="0"/>
                <a:cs typeface="Tahoma" pitchFamily="34" charset="0"/>
              </a:rPr>
              <a:pPr>
                <a:defRPr/>
              </a:pPr>
              <a:t>18</a:t>
            </a:fld>
            <a:endParaRPr lang="en-US" dirty="0">
              <a:latin typeface="Tahoma" pitchFamily="34" charset="0"/>
              <a:ea typeface="Tahoma" pitchFamily="34" charset="0"/>
              <a:cs typeface="Tahoma" pitchFamily="34" charset="0"/>
            </a:endParaRPr>
          </a:p>
        </p:txBody>
      </p:sp>
      <p:sp>
        <p:nvSpPr>
          <p:cNvPr id="20485" name="Line 3"/>
          <p:cNvSpPr>
            <a:spLocks noChangeShapeType="1"/>
          </p:cNvSpPr>
          <p:nvPr/>
        </p:nvSpPr>
        <p:spPr bwMode="auto">
          <a:xfrm>
            <a:off x="685800" y="1524000"/>
            <a:ext cx="0" cy="449580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6" name="Line 4"/>
          <p:cNvSpPr>
            <a:spLocks noChangeShapeType="1"/>
          </p:cNvSpPr>
          <p:nvPr/>
        </p:nvSpPr>
        <p:spPr bwMode="auto">
          <a:xfrm>
            <a:off x="685800" y="6019800"/>
            <a:ext cx="77724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7" name="Line 5"/>
          <p:cNvSpPr>
            <a:spLocks noChangeShapeType="1"/>
          </p:cNvSpPr>
          <p:nvPr/>
        </p:nvSpPr>
        <p:spPr bwMode="auto">
          <a:xfrm flipV="1">
            <a:off x="8458200" y="1524000"/>
            <a:ext cx="0" cy="449580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8" name="Line 6"/>
          <p:cNvSpPr>
            <a:spLocks noChangeShapeType="1"/>
          </p:cNvSpPr>
          <p:nvPr/>
        </p:nvSpPr>
        <p:spPr bwMode="auto">
          <a:xfrm>
            <a:off x="685800" y="1524000"/>
            <a:ext cx="77724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9" name="Line 7"/>
          <p:cNvSpPr>
            <a:spLocks noChangeShapeType="1"/>
          </p:cNvSpPr>
          <p:nvPr/>
        </p:nvSpPr>
        <p:spPr bwMode="auto">
          <a:xfrm>
            <a:off x="685800" y="2209800"/>
            <a:ext cx="77724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0" name="Line 8"/>
          <p:cNvSpPr>
            <a:spLocks noChangeShapeType="1"/>
          </p:cNvSpPr>
          <p:nvPr/>
        </p:nvSpPr>
        <p:spPr bwMode="auto">
          <a:xfrm>
            <a:off x="685800" y="2819400"/>
            <a:ext cx="77724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1" name="Line 9"/>
          <p:cNvSpPr>
            <a:spLocks noChangeShapeType="1"/>
          </p:cNvSpPr>
          <p:nvPr/>
        </p:nvSpPr>
        <p:spPr bwMode="auto">
          <a:xfrm>
            <a:off x="685800" y="3429000"/>
            <a:ext cx="77724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2" name="Line 10"/>
          <p:cNvSpPr>
            <a:spLocks noChangeShapeType="1"/>
          </p:cNvSpPr>
          <p:nvPr/>
        </p:nvSpPr>
        <p:spPr bwMode="auto">
          <a:xfrm>
            <a:off x="685800" y="4114800"/>
            <a:ext cx="77724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3" name="Line 11"/>
          <p:cNvSpPr>
            <a:spLocks noChangeShapeType="1"/>
          </p:cNvSpPr>
          <p:nvPr/>
        </p:nvSpPr>
        <p:spPr bwMode="auto">
          <a:xfrm>
            <a:off x="685800" y="4876800"/>
            <a:ext cx="77724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4" name="Line 12"/>
          <p:cNvSpPr>
            <a:spLocks noChangeShapeType="1"/>
          </p:cNvSpPr>
          <p:nvPr/>
        </p:nvSpPr>
        <p:spPr bwMode="auto">
          <a:xfrm>
            <a:off x="685800" y="5486400"/>
            <a:ext cx="77724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5" name="Line 13"/>
          <p:cNvSpPr>
            <a:spLocks noChangeShapeType="1"/>
          </p:cNvSpPr>
          <p:nvPr/>
        </p:nvSpPr>
        <p:spPr bwMode="auto">
          <a:xfrm flipH="1">
            <a:off x="3429000" y="1524000"/>
            <a:ext cx="0" cy="449580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6" name="Line 14"/>
          <p:cNvSpPr>
            <a:spLocks noChangeShapeType="1"/>
          </p:cNvSpPr>
          <p:nvPr/>
        </p:nvSpPr>
        <p:spPr bwMode="auto">
          <a:xfrm flipH="1">
            <a:off x="6248400" y="1524000"/>
            <a:ext cx="0" cy="449580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7391" name="Rectangle 15"/>
          <p:cNvSpPr>
            <a:spLocks noChangeArrowheads="1"/>
          </p:cNvSpPr>
          <p:nvPr/>
        </p:nvSpPr>
        <p:spPr bwMode="auto">
          <a:xfrm>
            <a:off x="1219201" y="2286000"/>
            <a:ext cx="11576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kumimoji="1" lang="en-US" dirty="0">
                <a:solidFill>
                  <a:srgbClr val="FFFFFF"/>
                </a:solidFill>
                <a:effectLst>
                  <a:outerShdw blurRad="38100" dist="38100" dir="2700000" algn="tl">
                    <a:srgbClr val="000000"/>
                  </a:outerShdw>
                </a:effectLst>
                <a:latin typeface="Tahoma" pitchFamily="34" charset="0"/>
                <a:ea typeface="Tahoma" pitchFamily="34" charset="0"/>
                <a:cs typeface="Tahoma" pitchFamily="34" charset="0"/>
              </a:rPr>
              <a:t>Alcohol</a:t>
            </a:r>
            <a:endParaRPr kumimoji="1" lang="en-US" dirty="0">
              <a:solidFill>
                <a:srgbClr val="FFFFFF"/>
              </a:solidFill>
              <a:latin typeface="Tahoma" pitchFamily="34" charset="0"/>
              <a:ea typeface="Tahoma" pitchFamily="34" charset="0"/>
              <a:cs typeface="Tahoma" pitchFamily="34" charset="0"/>
            </a:endParaRPr>
          </a:p>
        </p:txBody>
      </p:sp>
      <p:sp>
        <p:nvSpPr>
          <p:cNvPr id="20498" name="Rectangle 16"/>
          <p:cNvSpPr>
            <a:spLocks noChangeArrowheads="1"/>
          </p:cNvSpPr>
          <p:nvPr/>
        </p:nvSpPr>
        <p:spPr bwMode="auto">
          <a:xfrm>
            <a:off x="914400" y="1600200"/>
            <a:ext cx="2480294"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en-US" sz="1600" dirty="0">
                <a:solidFill>
                  <a:srgbClr val="FFFF7D"/>
                </a:solidFill>
                <a:latin typeface="Tahoma" pitchFamily="34" charset="0"/>
                <a:ea typeface="Tahoma" pitchFamily="34" charset="0"/>
                <a:cs typeface="Tahoma" pitchFamily="34" charset="0"/>
              </a:rPr>
              <a:t>Substance Used by Youth</a:t>
            </a:r>
          </a:p>
        </p:txBody>
      </p:sp>
      <p:sp>
        <p:nvSpPr>
          <p:cNvPr id="20499" name="Rectangle 17"/>
          <p:cNvSpPr>
            <a:spLocks noChangeArrowheads="1"/>
          </p:cNvSpPr>
          <p:nvPr/>
        </p:nvSpPr>
        <p:spPr bwMode="auto">
          <a:xfrm>
            <a:off x="3576166" y="1600200"/>
            <a:ext cx="2606033"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kumimoji="1" lang="en-US" sz="1400" dirty="0">
                <a:solidFill>
                  <a:srgbClr val="FFFF7D"/>
                </a:solidFill>
                <a:latin typeface="Tahoma" pitchFamily="34" charset="0"/>
                <a:ea typeface="Tahoma" pitchFamily="34" charset="0"/>
                <a:cs typeface="Tahoma" pitchFamily="34" charset="0"/>
              </a:rPr>
              <a:t>Adventist Youth attending SDA</a:t>
            </a:r>
          </a:p>
          <a:p>
            <a:pPr algn="ctr" eaLnBrk="0" hangingPunct="0"/>
            <a:r>
              <a:rPr kumimoji="1" lang="en-US" sz="1400" dirty="0">
                <a:solidFill>
                  <a:srgbClr val="FFFF7D"/>
                </a:solidFill>
                <a:latin typeface="Tahoma" pitchFamily="34" charset="0"/>
                <a:ea typeface="Tahoma" pitchFamily="34" charset="0"/>
                <a:cs typeface="Tahoma" pitchFamily="34" charset="0"/>
              </a:rPr>
              <a:t> schools</a:t>
            </a:r>
          </a:p>
        </p:txBody>
      </p:sp>
      <p:sp>
        <p:nvSpPr>
          <p:cNvPr id="20500" name="Rectangle 18"/>
          <p:cNvSpPr>
            <a:spLocks noChangeArrowheads="1"/>
          </p:cNvSpPr>
          <p:nvPr/>
        </p:nvSpPr>
        <p:spPr bwMode="auto">
          <a:xfrm>
            <a:off x="6333205" y="1600200"/>
            <a:ext cx="2087816"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kumimoji="1" lang="en-US" sz="1400" dirty="0">
                <a:solidFill>
                  <a:srgbClr val="FFFF7D"/>
                </a:solidFill>
                <a:latin typeface="Tahoma" pitchFamily="34" charset="0"/>
                <a:ea typeface="Tahoma" pitchFamily="34" charset="0"/>
                <a:cs typeface="Tahoma" pitchFamily="34" charset="0"/>
              </a:rPr>
              <a:t>Non-Adventist Youth </a:t>
            </a:r>
          </a:p>
          <a:p>
            <a:pPr algn="ctr" eaLnBrk="0" hangingPunct="0"/>
            <a:r>
              <a:rPr kumimoji="1" lang="en-US" sz="1400" dirty="0">
                <a:solidFill>
                  <a:srgbClr val="FFFF7D"/>
                </a:solidFill>
                <a:latin typeface="Tahoma" pitchFamily="34" charset="0"/>
                <a:ea typeface="Tahoma" pitchFamily="34" charset="0"/>
                <a:cs typeface="Tahoma" pitchFamily="34" charset="0"/>
              </a:rPr>
              <a:t>attending public schools</a:t>
            </a:r>
          </a:p>
        </p:txBody>
      </p:sp>
      <p:sp>
        <p:nvSpPr>
          <p:cNvPr id="20501" name="Rectangle 19"/>
          <p:cNvSpPr>
            <a:spLocks noChangeArrowheads="1"/>
          </p:cNvSpPr>
          <p:nvPr/>
        </p:nvSpPr>
        <p:spPr bwMode="auto">
          <a:xfrm>
            <a:off x="1219202" y="2895601"/>
            <a:ext cx="12824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en-US" dirty="0">
                <a:solidFill>
                  <a:srgbClr val="FFFFFF"/>
                </a:solidFill>
                <a:latin typeface="Tahoma" pitchFamily="34" charset="0"/>
                <a:ea typeface="Tahoma" pitchFamily="34" charset="0"/>
                <a:cs typeface="Tahoma" pitchFamily="34" charset="0"/>
              </a:rPr>
              <a:t>Tobacco</a:t>
            </a:r>
          </a:p>
        </p:txBody>
      </p:sp>
      <p:sp>
        <p:nvSpPr>
          <p:cNvPr id="20502" name="Rectangle 20"/>
          <p:cNvSpPr>
            <a:spLocks noChangeArrowheads="1"/>
          </p:cNvSpPr>
          <p:nvPr/>
        </p:nvSpPr>
        <p:spPr bwMode="auto">
          <a:xfrm>
            <a:off x="1219200" y="3581401"/>
            <a:ext cx="15183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en-US" dirty="0">
                <a:solidFill>
                  <a:srgbClr val="FFFFFF"/>
                </a:solidFill>
                <a:latin typeface="Tahoma" pitchFamily="34" charset="0"/>
                <a:ea typeface="Tahoma" pitchFamily="34" charset="0"/>
                <a:cs typeface="Tahoma" pitchFamily="34" charset="0"/>
              </a:rPr>
              <a:t>Marijuana</a:t>
            </a:r>
          </a:p>
        </p:txBody>
      </p:sp>
      <p:sp>
        <p:nvSpPr>
          <p:cNvPr id="20503" name="Rectangle 21"/>
          <p:cNvSpPr>
            <a:spLocks noChangeArrowheads="1"/>
          </p:cNvSpPr>
          <p:nvPr/>
        </p:nvSpPr>
        <p:spPr bwMode="auto">
          <a:xfrm>
            <a:off x="1219202" y="4267201"/>
            <a:ext cx="12442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en-US" dirty="0">
                <a:solidFill>
                  <a:srgbClr val="FFFFFF"/>
                </a:solidFill>
                <a:latin typeface="Tahoma" pitchFamily="34" charset="0"/>
                <a:ea typeface="Tahoma" pitchFamily="34" charset="0"/>
                <a:cs typeface="Tahoma" pitchFamily="34" charset="0"/>
              </a:rPr>
              <a:t>Cocaine</a:t>
            </a:r>
          </a:p>
        </p:txBody>
      </p:sp>
      <p:sp>
        <p:nvSpPr>
          <p:cNvPr id="20504" name="Rectangle 22"/>
          <p:cNvSpPr>
            <a:spLocks noChangeArrowheads="1"/>
          </p:cNvSpPr>
          <p:nvPr/>
        </p:nvSpPr>
        <p:spPr bwMode="auto">
          <a:xfrm>
            <a:off x="762000" y="4953000"/>
            <a:ext cx="27194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en-US" sz="1800" dirty="0">
                <a:solidFill>
                  <a:srgbClr val="FFFFFF"/>
                </a:solidFill>
                <a:latin typeface="Tahoma" pitchFamily="34" charset="0"/>
                <a:ea typeface="Tahoma" pitchFamily="34" charset="0"/>
                <a:cs typeface="Tahoma" pitchFamily="34" charset="0"/>
              </a:rPr>
              <a:t>Hard drug (non-Cocaine)</a:t>
            </a:r>
          </a:p>
        </p:txBody>
      </p:sp>
      <p:sp>
        <p:nvSpPr>
          <p:cNvPr id="20505" name="Rectangle 23"/>
          <p:cNvSpPr>
            <a:spLocks noChangeArrowheads="1"/>
          </p:cNvSpPr>
          <p:nvPr/>
        </p:nvSpPr>
        <p:spPr bwMode="auto">
          <a:xfrm>
            <a:off x="762001" y="5486400"/>
            <a:ext cx="24366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en-US" sz="2000" dirty="0">
                <a:solidFill>
                  <a:srgbClr val="FFFFFF"/>
                </a:solidFill>
                <a:latin typeface="Tahoma" pitchFamily="34" charset="0"/>
                <a:ea typeface="Tahoma" pitchFamily="34" charset="0"/>
                <a:cs typeface="Tahoma" pitchFamily="34" charset="0"/>
              </a:rPr>
              <a:t>Injected illegal drug</a:t>
            </a:r>
          </a:p>
        </p:txBody>
      </p:sp>
      <p:sp>
        <p:nvSpPr>
          <p:cNvPr id="20506" name="Rectangle 24"/>
          <p:cNvSpPr>
            <a:spLocks noChangeArrowheads="1"/>
          </p:cNvSpPr>
          <p:nvPr/>
        </p:nvSpPr>
        <p:spPr bwMode="auto">
          <a:xfrm>
            <a:off x="4286251" y="2286001"/>
            <a:ext cx="107657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en-US" dirty="0">
                <a:solidFill>
                  <a:srgbClr val="FFFFFF"/>
                </a:solidFill>
                <a:latin typeface="Tahoma" pitchFamily="34" charset="0"/>
                <a:ea typeface="Tahoma" pitchFamily="34" charset="0"/>
                <a:cs typeface="Tahoma" pitchFamily="34" charset="0"/>
              </a:rPr>
              <a:t>45.7%</a:t>
            </a:r>
          </a:p>
        </p:txBody>
      </p:sp>
      <p:sp>
        <p:nvSpPr>
          <p:cNvPr id="20507" name="Rectangle 25"/>
          <p:cNvSpPr>
            <a:spLocks noChangeArrowheads="1"/>
          </p:cNvSpPr>
          <p:nvPr/>
        </p:nvSpPr>
        <p:spPr bwMode="auto">
          <a:xfrm>
            <a:off x="6800851" y="2286001"/>
            <a:ext cx="107657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en-US" dirty="0">
                <a:solidFill>
                  <a:srgbClr val="FFFFFF"/>
                </a:solidFill>
                <a:latin typeface="Tahoma" pitchFamily="34" charset="0"/>
                <a:ea typeface="Tahoma" pitchFamily="34" charset="0"/>
                <a:cs typeface="Tahoma" pitchFamily="34" charset="0"/>
              </a:rPr>
              <a:t>81.7%</a:t>
            </a:r>
          </a:p>
        </p:txBody>
      </p:sp>
      <p:sp>
        <p:nvSpPr>
          <p:cNvPr id="20508" name="Rectangle 26"/>
          <p:cNvSpPr>
            <a:spLocks noChangeArrowheads="1"/>
          </p:cNvSpPr>
          <p:nvPr/>
        </p:nvSpPr>
        <p:spPr bwMode="auto">
          <a:xfrm>
            <a:off x="4286252" y="2895601"/>
            <a:ext cx="82266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en-US" dirty="0">
                <a:solidFill>
                  <a:srgbClr val="FFFFFF"/>
                </a:solidFill>
                <a:latin typeface="Tahoma" pitchFamily="34" charset="0"/>
                <a:ea typeface="Tahoma" pitchFamily="34" charset="0"/>
                <a:cs typeface="Tahoma" pitchFamily="34" charset="0"/>
              </a:rPr>
              <a:t>31%</a:t>
            </a:r>
          </a:p>
        </p:txBody>
      </p:sp>
      <p:sp>
        <p:nvSpPr>
          <p:cNvPr id="20509" name="Rectangle 27"/>
          <p:cNvSpPr>
            <a:spLocks noChangeArrowheads="1"/>
          </p:cNvSpPr>
          <p:nvPr/>
        </p:nvSpPr>
        <p:spPr bwMode="auto">
          <a:xfrm>
            <a:off x="6800851" y="2895601"/>
            <a:ext cx="10839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en-US" dirty="0">
                <a:solidFill>
                  <a:srgbClr val="FFFFFF"/>
                </a:solidFill>
                <a:latin typeface="Tahoma" pitchFamily="34" charset="0"/>
                <a:ea typeface="Tahoma" pitchFamily="34" charset="0"/>
                <a:cs typeface="Tahoma" pitchFamily="34" charset="0"/>
              </a:rPr>
              <a:t>71.3%</a:t>
            </a:r>
          </a:p>
        </p:txBody>
      </p:sp>
      <p:sp>
        <p:nvSpPr>
          <p:cNvPr id="20510" name="Rectangle 28"/>
          <p:cNvSpPr>
            <a:spLocks noChangeArrowheads="1"/>
          </p:cNvSpPr>
          <p:nvPr/>
        </p:nvSpPr>
        <p:spPr bwMode="auto">
          <a:xfrm>
            <a:off x="4286252" y="3581401"/>
            <a:ext cx="82266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en-US" dirty="0">
                <a:solidFill>
                  <a:srgbClr val="FFFFFF"/>
                </a:solidFill>
                <a:latin typeface="Tahoma" pitchFamily="34" charset="0"/>
                <a:ea typeface="Tahoma" pitchFamily="34" charset="0"/>
                <a:cs typeface="Tahoma" pitchFamily="34" charset="0"/>
              </a:rPr>
              <a:t>16%</a:t>
            </a:r>
          </a:p>
        </p:txBody>
      </p:sp>
      <p:sp>
        <p:nvSpPr>
          <p:cNvPr id="20511" name="Rectangle 29"/>
          <p:cNvSpPr>
            <a:spLocks noChangeArrowheads="1"/>
          </p:cNvSpPr>
          <p:nvPr/>
        </p:nvSpPr>
        <p:spPr bwMode="auto">
          <a:xfrm>
            <a:off x="6800851" y="3581401"/>
            <a:ext cx="10613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en-US" dirty="0">
                <a:solidFill>
                  <a:srgbClr val="FFFFFF"/>
                </a:solidFill>
                <a:latin typeface="Tahoma" pitchFamily="34" charset="0"/>
                <a:ea typeface="Tahoma" pitchFamily="34" charset="0"/>
                <a:cs typeface="Tahoma" pitchFamily="34" charset="0"/>
              </a:rPr>
              <a:t>37.2%</a:t>
            </a:r>
          </a:p>
        </p:txBody>
      </p:sp>
      <p:sp>
        <p:nvSpPr>
          <p:cNvPr id="20512" name="Rectangle 30"/>
          <p:cNvSpPr>
            <a:spLocks noChangeArrowheads="1"/>
          </p:cNvSpPr>
          <p:nvPr/>
        </p:nvSpPr>
        <p:spPr bwMode="auto">
          <a:xfrm>
            <a:off x="4286250" y="4267200"/>
            <a:ext cx="9715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kumimoji="1" lang="en-US" dirty="0">
                <a:solidFill>
                  <a:srgbClr val="FFFFFF"/>
                </a:solidFill>
                <a:latin typeface="Tahoma" pitchFamily="34" charset="0"/>
                <a:ea typeface="Tahoma" pitchFamily="34" charset="0"/>
                <a:cs typeface="Tahoma" pitchFamily="34" charset="0"/>
              </a:rPr>
              <a:t>3.5%</a:t>
            </a:r>
          </a:p>
        </p:txBody>
      </p:sp>
      <p:sp>
        <p:nvSpPr>
          <p:cNvPr id="20513" name="Rectangle 31"/>
          <p:cNvSpPr>
            <a:spLocks noChangeArrowheads="1"/>
          </p:cNvSpPr>
          <p:nvPr/>
        </p:nvSpPr>
        <p:spPr bwMode="auto">
          <a:xfrm>
            <a:off x="6800850" y="4343401"/>
            <a:ext cx="9126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en-US" dirty="0">
                <a:solidFill>
                  <a:srgbClr val="FFFFFF"/>
                </a:solidFill>
                <a:latin typeface="Tahoma" pitchFamily="34" charset="0"/>
                <a:ea typeface="Tahoma" pitchFamily="34" charset="0"/>
                <a:cs typeface="Tahoma" pitchFamily="34" charset="0"/>
              </a:rPr>
              <a:t>4.8%</a:t>
            </a:r>
          </a:p>
        </p:txBody>
      </p:sp>
      <p:sp>
        <p:nvSpPr>
          <p:cNvPr id="20514" name="Rectangle 32"/>
          <p:cNvSpPr>
            <a:spLocks noChangeArrowheads="1"/>
          </p:cNvSpPr>
          <p:nvPr/>
        </p:nvSpPr>
        <p:spPr bwMode="auto">
          <a:xfrm>
            <a:off x="4286252" y="4953001"/>
            <a:ext cx="8930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en-US" dirty="0">
                <a:solidFill>
                  <a:srgbClr val="FFFFFF"/>
                </a:solidFill>
                <a:latin typeface="Tahoma" pitchFamily="34" charset="0"/>
                <a:ea typeface="Tahoma" pitchFamily="34" charset="0"/>
                <a:cs typeface="Tahoma" pitchFamily="34" charset="0"/>
              </a:rPr>
              <a:t>7.6%</a:t>
            </a:r>
          </a:p>
        </p:txBody>
      </p:sp>
      <p:sp>
        <p:nvSpPr>
          <p:cNvPr id="20515" name="Rectangle 33"/>
          <p:cNvSpPr>
            <a:spLocks noChangeArrowheads="1"/>
          </p:cNvSpPr>
          <p:nvPr/>
        </p:nvSpPr>
        <p:spPr bwMode="auto">
          <a:xfrm>
            <a:off x="6800851" y="4953001"/>
            <a:ext cx="10839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en-US" dirty="0">
                <a:solidFill>
                  <a:srgbClr val="FFFFFF"/>
                </a:solidFill>
                <a:latin typeface="Tahoma" pitchFamily="34" charset="0"/>
                <a:ea typeface="Tahoma" pitchFamily="34" charset="0"/>
                <a:cs typeface="Tahoma" pitchFamily="34" charset="0"/>
              </a:rPr>
              <a:t>18.4%</a:t>
            </a:r>
          </a:p>
        </p:txBody>
      </p:sp>
      <p:sp>
        <p:nvSpPr>
          <p:cNvPr id="20516" name="Rectangle 34"/>
          <p:cNvSpPr>
            <a:spLocks noChangeArrowheads="1"/>
          </p:cNvSpPr>
          <p:nvPr/>
        </p:nvSpPr>
        <p:spPr bwMode="auto">
          <a:xfrm>
            <a:off x="4286251" y="5486401"/>
            <a:ext cx="9156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en-US" dirty="0">
                <a:solidFill>
                  <a:srgbClr val="FFFFFF"/>
                </a:solidFill>
                <a:latin typeface="Tahoma" pitchFamily="34" charset="0"/>
                <a:ea typeface="Tahoma" pitchFamily="34" charset="0"/>
                <a:cs typeface="Tahoma" pitchFamily="34" charset="0"/>
              </a:rPr>
              <a:t>0.9%</a:t>
            </a:r>
          </a:p>
        </p:txBody>
      </p:sp>
      <p:sp>
        <p:nvSpPr>
          <p:cNvPr id="20517" name="Rectangle 35"/>
          <p:cNvSpPr>
            <a:spLocks noChangeArrowheads="1"/>
          </p:cNvSpPr>
          <p:nvPr/>
        </p:nvSpPr>
        <p:spPr bwMode="auto">
          <a:xfrm>
            <a:off x="6877051" y="5486401"/>
            <a:ext cx="9156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en-US" dirty="0">
                <a:solidFill>
                  <a:srgbClr val="FFFFFF"/>
                </a:solidFill>
                <a:latin typeface="Tahoma" pitchFamily="34" charset="0"/>
                <a:ea typeface="Tahoma" pitchFamily="34" charset="0"/>
                <a:cs typeface="Tahoma" pitchFamily="34" charset="0"/>
              </a:rPr>
              <a:t>2.4%</a:t>
            </a:r>
          </a:p>
        </p:txBody>
      </p:sp>
      <p:pic>
        <p:nvPicPr>
          <p:cNvPr id="20518" name="Picture 42" descr="smoking"/>
          <p:cNvPicPr>
            <a:picLocks noChangeAspect="1" noChangeArrowheads="1"/>
          </p:cNvPicPr>
          <p:nvPr/>
        </p:nvPicPr>
        <p:blipFill rotWithShape="1">
          <a:blip r:embed="rId2">
            <a:extLst>
              <a:ext uri="{28A0092B-C50C-407E-A947-70E740481C1C}">
                <a14:useLocalDpi xmlns:a14="http://schemas.microsoft.com/office/drawing/2010/main" val="0"/>
              </a:ext>
            </a:extLst>
          </a:blip>
          <a:srcRect l="20739"/>
          <a:stretch/>
        </p:blipFill>
        <p:spPr bwMode="auto">
          <a:xfrm>
            <a:off x="621877" y="304800"/>
            <a:ext cx="132872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2" descr="C:\Users\thomasn\Pictures\ppt options\medical\alcohol smoking\big-beer[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4718" y="305224"/>
            <a:ext cx="1069829" cy="11425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a:xfrm>
            <a:off x="0" y="76201"/>
            <a:ext cx="9144000" cy="1311275"/>
          </a:xfrm>
        </p:spPr>
        <p:txBody>
          <a:bodyPr>
            <a:normAutofit/>
          </a:bodyPr>
          <a:lstStyle/>
          <a:p>
            <a:pPr algn="ctr" eaLnBrk="1" hangingPunct="1"/>
            <a:r>
              <a:rPr lang="en-US" sz="3200" b="0" dirty="0" smtClean="0">
                <a:solidFill>
                  <a:schemeClr val="accent4">
                    <a:lumMod val="60000"/>
                    <a:lumOff val="40000"/>
                  </a:schemeClr>
                </a:solidFill>
                <a:latin typeface="Tahoma" pitchFamily="34" charset="0"/>
                <a:ea typeface="Tahoma" pitchFamily="34" charset="0"/>
                <a:cs typeface="Tahoma" pitchFamily="34" charset="0"/>
              </a:rPr>
              <a:t>Study by Dr. Gary Hopkins &amp; Associates</a:t>
            </a:r>
          </a:p>
        </p:txBody>
      </p:sp>
      <p:sp>
        <p:nvSpPr>
          <p:cNvPr id="31" name="Footer Placeholder 2"/>
          <p:cNvSpPr>
            <a:spLocks noGrp="1"/>
          </p:cNvSpPr>
          <p:nvPr>
            <p:ph type="ftr" sz="quarter" idx="11"/>
          </p:nvPr>
        </p:nvSpPr>
        <p:spPr>
          <a:xfrm>
            <a:off x="584608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32" name="Slide Number Placeholder 3"/>
          <p:cNvSpPr>
            <a:spLocks noGrp="1"/>
          </p:cNvSpPr>
          <p:nvPr>
            <p:ph type="sldNum" sz="quarter" idx="12"/>
          </p:nvPr>
        </p:nvSpPr>
        <p:spPr>
          <a:xfrm>
            <a:off x="8204396" y="6172200"/>
            <a:ext cx="733864" cy="274320"/>
          </a:xfrm>
        </p:spPr>
        <p:txBody>
          <a:bodyPr/>
          <a:lstStyle/>
          <a:p>
            <a:pPr>
              <a:defRPr/>
            </a:pPr>
            <a:fld id="{3D428ECF-7E62-490B-AE14-D00E485A23B7}" type="slidenum">
              <a:rPr lang="en-US">
                <a:latin typeface="Tahoma" pitchFamily="34" charset="0"/>
                <a:ea typeface="Tahoma" pitchFamily="34" charset="0"/>
                <a:cs typeface="Tahoma" pitchFamily="34" charset="0"/>
              </a:rPr>
              <a:pPr>
                <a:defRPr/>
              </a:pPr>
              <a:t>19</a:t>
            </a:fld>
            <a:endParaRPr lang="en-US" dirty="0">
              <a:latin typeface="Tahoma" pitchFamily="34" charset="0"/>
              <a:ea typeface="Tahoma" pitchFamily="34" charset="0"/>
              <a:cs typeface="Tahoma" pitchFamily="34" charset="0"/>
            </a:endParaRPr>
          </a:p>
        </p:txBody>
      </p:sp>
      <p:sp>
        <p:nvSpPr>
          <p:cNvPr id="21509" name="Line 3"/>
          <p:cNvSpPr>
            <a:spLocks noChangeShapeType="1"/>
          </p:cNvSpPr>
          <p:nvPr/>
        </p:nvSpPr>
        <p:spPr bwMode="auto">
          <a:xfrm flipH="1">
            <a:off x="304800" y="1371600"/>
            <a:ext cx="0" cy="350520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0" name="Line 5"/>
          <p:cNvSpPr>
            <a:spLocks noChangeShapeType="1"/>
          </p:cNvSpPr>
          <p:nvPr/>
        </p:nvSpPr>
        <p:spPr bwMode="auto">
          <a:xfrm flipV="1">
            <a:off x="8763000" y="1371600"/>
            <a:ext cx="0" cy="350520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1" name="Line 6"/>
          <p:cNvSpPr>
            <a:spLocks noChangeShapeType="1"/>
          </p:cNvSpPr>
          <p:nvPr/>
        </p:nvSpPr>
        <p:spPr bwMode="auto">
          <a:xfrm flipV="1">
            <a:off x="304800" y="1371600"/>
            <a:ext cx="84582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2" name="Line 7"/>
          <p:cNvSpPr>
            <a:spLocks noChangeShapeType="1"/>
          </p:cNvSpPr>
          <p:nvPr/>
        </p:nvSpPr>
        <p:spPr bwMode="auto">
          <a:xfrm flipH="1">
            <a:off x="3429000" y="1371600"/>
            <a:ext cx="0" cy="350520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3" name="Line 8"/>
          <p:cNvSpPr>
            <a:spLocks noChangeShapeType="1"/>
          </p:cNvSpPr>
          <p:nvPr/>
        </p:nvSpPr>
        <p:spPr bwMode="auto">
          <a:xfrm flipH="1">
            <a:off x="6248400" y="1371600"/>
            <a:ext cx="0" cy="350520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4" name="Line 4"/>
          <p:cNvSpPr>
            <a:spLocks noChangeShapeType="1"/>
          </p:cNvSpPr>
          <p:nvPr/>
        </p:nvSpPr>
        <p:spPr bwMode="auto">
          <a:xfrm>
            <a:off x="304800" y="4876800"/>
            <a:ext cx="84582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5" name="Line 9"/>
          <p:cNvSpPr>
            <a:spLocks noChangeShapeType="1"/>
          </p:cNvSpPr>
          <p:nvPr/>
        </p:nvSpPr>
        <p:spPr bwMode="auto">
          <a:xfrm>
            <a:off x="304800" y="2286000"/>
            <a:ext cx="84582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6" name="Line 10"/>
          <p:cNvSpPr>
            <a:spLocks noChangeShapeType="1"/>
          </p:cNvSpPr>
          <p:nvPr/>
        </p:nvSpPr>
        <p:spPr bwMode="auto">
          <a:xfrm>
            <a:off x="304800" y="2605644"/>
            <a:ext cx="84582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7" name="Line 11"/>
          <p:cNvSpPr>
            <a:spLocks noChangeShapeType="1"/>
          </p:cNvSpPr>
          <p:nvPr/>
        </p:nvSpPr>
        <p:spPr bwMode="auto">
          <a:xfrm>
            <a:off x="304800" y="3429000"/>
            <a:ext cx="84582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8" name="Line 12"/>
          <p:cNvSpPr>
            <a:spLocks noChangeShapeType="1"/>
          </p:cNvSpPr>
          <p:nvPr/>
        </p:nvSpPr>
        <p:spPr bwMode="auto">
          <a:xfrm>
            <a:off x="304800" y="4114800"/>
            <a:ext cx="84582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9" name="Text Box 13"/>
          <p:cNvSpPr txBox="1">
            <a:spLocks noChangeArrowheads="1"/>
          </p:cNvSpPr>
          <p:nvPr/>
        </p:nvSpPr>
        <p:spPr bwMode="auto">
          <a:xfrm>
            <a:off x="609600" y="1524001"/>
            <a:ext cx="2362200" cy="33855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kumimoji="1" lang="en-US" sz="1600" dirty="0">
                <a:solidFill>
                  <a:srgbClr val="FFFF7D"/>
                </a:solidFill>
              </a:rPr>
              <a:t>Substance Used by Youth</a:t>
            </a:r>
          </a:p>
        </p:txBody>
      </p:sp>
      <p:sp>
        <p:nvSpPr>
          <p:cNvPr id="21520" name="Text Box 14"/>
          <p:cNvSpPr txBox="1">
            <a:spLocks noChangeArrowheads="1"/>
          </p:cNvSpPr>
          <p:nvPr/>
        </p:nvSpPr>
        <p:spPr bwMode="auto">
          <a:xfrm>
            <a:off x="3712476" y="1524000"/>
            <a:ext cx="2231124"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kumimoji="1" lang="en-US" sz="1400" dirty="0">
                <a:solidFill>
                  <a:srgbClr val="FFFF7D"/>
                </a:solidFill>
              </a:rPr>
              <a:t>Adventist Youth using drugs</a:t>
            </a:r>
          </a:p>
          <a:p>
            <a:r>
              <a:rPr kumimoji="1" lang="en-US" sz="1400" dirty="0">
                <a:solidFill>
                  <a:srgbClr val="FFFF7D"/>
                </a:solidFill>
              </a:rPr>
              <a:t>and alcohol before 13 </a:t>
            </a:r>
            <a:r>
              <a:rPr kumimoji="1" lang="en-US" sz="1400" dirty="0" smtClean="0">
                <a:solidFill>
                  <a:srgbClr val="FFFF7D"/>
                </a:solidFill>
              </a:rPr>
              <a:t>yrs.</a:t>
            </a:r>
            <a:endParaRPr kumimoji="1" lang="en-US" sz="1400" dirty="0">
              <a:solidFill>
                <a:srgbClr val="FFFF7D"/>
              </a:solidFill>
            </a:endParaRPr>
          </a:p>
        </p:txBody>
      </p:sp>
      <p:sp>
        <p:nvSpPr>
          <p:cNvPr id="21521" name="Text Box 15"/>
          <p:cNvSpPr txBox="1">
            <a:spLocks noChangeArrowheads="1"/>
          </p:cNvSpPr>
          <p:nvPr/>
        </p:nvSpPr>
        <p:spPr bwMode="auto">
          <a:xfrm>
            <a:off x="6315075" y="1524001"/>
            <a:ext cx="2362200"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kumimoji="1" lang="en-US" sz="1400" dirty="0">
                <a:solidFill>
                  <a:srgbClr val="FFFF7D"/>
                </a:solidFill>
              </a:rPr>
              <a:t>Non-Adventist Youth using </a:t>
            </a:r>
          </a:p>
          <a:p>
            <a:r>
              <a:rPr kumimoji="1" lang="en-US" sz="1400" dirty="0">
                <a:solidFill>
                  <a:srgbClr val="FFFF7D"/>
                </a:solidFill>
              </a:rPr>
              <a:t>drugs/alcohol before 13 </a:t>
            </a:r>
            <a:r>
              <a:rPr kumimoji="1" lang="en-US" sz="1400" dirty="0" smtClean="0">
                <a:solidFill>
                  <a:srgbClr val="FFFF7D"/>
                </a:solidFill>
              </a:rPr>
              <a:t>yrs.</a:t>
            </a:r>
            <a:endParaRPr kumimoji="1" lang="en-US" sz="1400" dirty="0">
              <a:solidFill>
                <a:srgbClr val="FFFF7D"/>
              </a:solidFill>
            </a:endParaRPr>
          </a:p>
        </p:txBody>
      </p:sp>
      <p:sp>
        <p:nvSpPr>
          <p:cNvPr id="21522" name="Text Box 16"/>
          <p:cNvSpPr txBox="1">
            <a:spLocks noChangeArrowheads="1"/>
          </p:cNvSpPr>
          <p:nvPr/>
        </p:nvSpPr>
        <p:spPr bwMode="auto">
          <a:xfrm>
            <a:off x="990600" y="2133600"/>
            <a:ext cx="11753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kumimoji="1" lang="en-US" dirty="0"/>
              <a:t>Alcohol</a:t>
            </a:r>
          </a:p>
        </p:txBody>
      </p:sp>
      <p:sp>
        <p:nvSpPr>
          <p:cNvPr id="21523" name="Text Box 17"/>
          <p:cNvSpPr txBox="1">
            <a:spLocks noChangeArrowheads="1"/>
          </p:cNvSpPr>
          <p:nvPr/>
        </p:nvSpPr>
        <p:spPr bwMode="auto">
          <a:xfrm>
            <a:off x="4191001" y="2057400"/>
            <a:ext cx="9797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kumimoji="1" lang="en-US" dirty="0"/>
              <a:t>20.2%</a:t>
            </a:r>
          </a:p>
        </p:txBody>
      </p:sp>
      <p:sp>
        <p:nvSpPr>
          <p:cNvPr id="21524" name="Text Box 18"/>
          <p:cNvSpPr txBox="1">
            <a:spLocks noChangeArrowheads="1"/>
          </p:cNvSpPr>
          <p:nvPr/>
        </p:nvSpPr>
        <p:spPr bwMode="auto">
          <a:xfrm>
            <a:off x="4191001" y="2819400"/>
            <a:ext cx="9797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kumimoji="1" lang="en-US" dirty="0"/>
              <a:t>13.6%</a:t>
            </a:r>
          </a:p>
        </p:txBody>
      </p:sp>
      <p:sp>
        <p:nvSpPr>
          <p:cNvPr id="21525" name="Text Box 19"/>
          <p:cNvSpPr txBox="1">
            <a:spLocks noChangeArrowheads="1"/>
          </p:cNvSpPr>
          <p:nvPr/>
        </p:nvSpPr>
        <p:spPr bwMode="auto">
          <a:xfrm>
            <a:off x="990600" y="3581400"/>
            <a:ext cx="14478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kumimoji="1" lang="en-US" dirty="0"/>
              <a:t>Marijuana</a:t>
            </a:r>
          </a:p>
        </p:txBody>
      </p:sp>
      <p:sp>
        <p:nvSpPr>
          <p:cNvPr id="21526" name="Text Box 20"/>
          <p:cNvSpPr txBox="1">
            <a:spLocks noChangeArrowheads="1"/>
          </p:cNvSpPr>
          <p:nvPr/>
        </p:nvSpPr>
        <p:spPr bwMode="auto">
          <a:xfrm>
            <a:off x="4362450" y="3581400"/>
            <a:ext cx="8258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kumimoji="1" lang="en-US" dirty="0"/>
              <a:t>7.6%</a:t>
            </a:r>
          </a:p>
        </p:txBody>
      </p:sp>
      <p:sp>
        <p:nvSpPr>
          <p:cNvPr id="21527" name="Text Box 21"/>
          <p:cNvSpPr txBox="1">
            <a:spLocks noChangeArrowheads="1"/>
          </p:cNvSpPr>
          <p:nvPr/>
        </p:nvSpPr>
        <p:spPr bwMode="auto">
          <a:xfrm>
            <a:off x="7010401" y="3581400"/>
            <a:ext cx="9797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kumimoji="1" lang="en-US" dirty="0"/>
              <a:t>12.5%</a:t>
            </a:r>
          </a:p>
        </p:txBody>
      </p:sp>
      <p:sp>
        <p:nvSpPr>
          <p:cNvPr id="21528" name="Text Box 22"/>
          <p:cNvSpPr txBox="1">
            <a:spLocks noChangeArrowheads="1"/>
          </p:cNvSpPr>
          <p:nvPr/>
        </p:nvSpPr>
        <p:spPr bwMode="auto">
          <a:xfrm>
            <a:off x="1066800" y="4267200"/>
            <a:ext cx="11913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kumimoji="1" lang="en-US" dirty="0"/>
              <a:t>Cocaine</a:t>
            </a:r>
          </a:p>
        </p:txBody>
      </p:sp>
      <p:sp>
        <p:nvSpPr>
          <p:cNvPr id="21529" name="Text Box 23"/>
          <p:cNvSpPr txBox="1">
            <a:spLocks noChangeArrowheads="1"/>
          </p:cNvSpPr>
          <p:nvPr/>
        </p:nvSpPr>
        <p:spPr bwMode="auto">
          <a:xfrm>
            <a:off x="4362450" y="4267200"/>
            <a:ext cx="8258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kumimoji="1" lang="en-US" dirty="0"/>
              <a:t>0.6%</a:t>
            </a:r>
          </a:p>
        </p:txBody>
      </p:sp>
      <p:sp>
        <p:nvSpPr>
          <p:cNvPr id="21530" name="Text Box 24"/>
          <p:cNvSpPr txBox="1">
            <a:spLocks noChangeArrowheads="1"/>
          </p:cNvSpPr>
          <p:nvPr/>
        </p:nvSpPr>
        <p:spPr bwMode="auto">
          <a:xfrm>
            <a:off x="7181850" y="4267200"/>
            <a:ext cx="8258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kumimoji="1" lang="en-US" dirty="0"/>
              <a:t>1.2%</a:t>
            </a:r>
          </a:p>
        </p:txBody>
      </p:sp>
      <p:sp>
        <p:nvSpPr>
          <p:cNvPr id="21531" name="Rectangle 25"/>
          <p:cNvSpPr>
            <a:spLocks noChangeArrowheads="1"/>
          </p:cNvSpPr>
          <p:nvPr/>
        </p:nvSpPr>
        <p:spPr bwMode="auto">
          <a:xfrm>
            <a:off x="990600" y="2819400"/>
            <a:ext cx="12211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en-US" dirty="0"/>
              <a:t>Tobacco</a:t>
            </a:r>
          </a:p>
        </p:txBody>
      </p:sp>
      <p:sp>
        <p:nvSpPr>
          <p:cNvPr id="21532" name="Rectangle 29"/>
          <p:cNvSpPr>
            <a:spLocks noChangeArrowheads="1"/>
          </p:cNvSpPr>
          <p:nvPr/>
        </p:nvSpPr>
        <p:spPr bwMode="auto">
          <a:xfrm>
            <a:off x="7010401" y="2057400"/>
            <a:ext cx="9797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en-US" dirty="0"/>
              <a:t>32.4%</a:t>
            </a:r>
          </a:p>
        </p:txBody>
      </p:sp>
      <p:sp>
        <p:nvSpPr>
          <p:cNvPr id="21533" name="Rectangle 30"/>
          <p:cNvSpPr>
            <a:spLocks noChangeArrowheads="1"/>
          </p:cNvSpPr>
          <p:nvPr/>
        </p:nvSpPr>
        <p:spPr bwMode="auto">
          <a:xfrm>
            <a:off x="7010401" y="2819400"/>
            <a:ext cx="9797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en-US" dirty="0"/>
              <a:t>24.9%</a:t>
            </a:r>
          </a:p>
        </p:txBody>
      </p:sp>
      <p:pic>
        <p:nvPicPr>
          <p:cNvPr id="21534" name="Picture 35" descr="marijuana%2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105400"/>
            <a:ext cx="1447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36" descr="cocai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4775" y="51816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6" name="Picture 37" descr="female_marijuana_leaf_(animated_on_fi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5181601"/>
            <a:ext cx="13716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2370" name="Rectangle 2"/>
          <p:cNvSpPr>
            <a:spLocks noGrp="1" noChangeArrowheads="1"/>
          </p:cNvSpPr>
          <p:nvPr>
            <p:ph type="title"/>
          </p:nvPr>
        </p:nvSpPr>
        <p:spPr>
          <a:xfrm rot="40293">
            <a:off x="3951773" y="639493"/>
            <a:ext cx="5108575" cy="1301750"/>
          </a:xfrm>
          <a:noFill/>
        </p:spPr>
        <p:txBody>
          <a:bodyPr lIns="92075" tIns="46038" rIns="92075" bIns="46038" anchor="ctr">
            <a:noAutofit/>
          </a:bodyPr>
          <a:lstStyle/>
          <a:p>
            <a:pPr algn="ctr" eaLnBrk="1" hangingPunct="1"/>
            <a:r>
              <a:rPr lang="en-US" sz="5400" dirty="0" smtClean="0">
                <a:solidFill>
                  <a:srgbClr val="6B8BE7"/>
                </a:solidFill>
                <a:latin typeface="Tahoma" pitchFamily="34" charset="0"/>
                <a:ea typeface="Tahoma" pitchFamily="34" charset="0"/>
                <a:cs typeface="Tahoma" pitchFamily="34" charset="0"/>
              </a:rPr>
              <a:t>Welcome!</a:t>
            </a:r>
          </a:p>
        </p:txBody>
      </p:sp>
      <p:sp>
        <p:nvSpPr>
          <p:cNvPr id="5" name="Footer Placeholder 2"/>
          <p:cNvSpPr>
            <a:spLocks noGrp="1"/>
          </p:cNvSpPr>
          <p:nvPr>
            <p:ph type="ftr" sz="quarter" idx="11"/>
          </p:nvPr>
        </p:nvSpPr>
        <p:spPr>
          <a:xfrm>
            <a:off x="571500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6" name="Slide Number Placeholder 3"/>
          <p:cNvSpPr>
            <a:spLocks noGrp="1"/>
          </p:cNvSpPr>
          <p:nvPr>
            <p:ph type="sldNum" sz="quarter" idx="12"/>
          </p:nvPr>
        </p:nvSpPr>
        <p:spPr>
          <a:xfrm>
            <a:off x="8077200" y="6172200"/>
            <a:ext cx="733864" cy="274320"/>
          </a:xfrm>
        </p:spPr>
        <p:txBody>
          <a:bodyPr/>
          <a:lstStyle/>
          <a:p>
            <a:pPr>
              <a:defRPr/>
            </a:pPr>
            <a:fld id="{BBAEEEB6-920C-4433-8F7F-81D4147A11EE}" type="slidenum">
              <a:rPr lang="en-US">
                <a:latin typeface="Tahoma" pitchFamily="34" charset="0"/>
                <a:ea typeface="Tahoma" pitchFamily="34" charset="0"/>
                <a:cs typeface="Tahoma" pitchFamily="34" charset="0"/>
              </a:rPr>
              <a:pPr>
                <a:defRPr/>
              </a:pPr>
              <a:t>2</a:t>
            </a:fld>
            <a:endParaRPr lang="en-US" dirty="0">
              <a:latin typeface="Tahoma" pitchFamily="34" charset="0"/>
              <a:ea typeface="Tahoma" pitchFamily="34" charset="0"/>
              <a:cs typeface="Tahoma" pitchFamily="34" charset="0"/>
            </a:endParaRPr>
          </a:p>
        </p:txBody>
      </p:sp>
      <p:pic>
        <p:nvPicPr>
          <p:cNvPr id="4101"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4286" r="12078"/>
          <a:stretch/>
        </p:blipFill>
        <p:spPr bwMode="auto">
          <a:xfrm>
            <a:off x="4191002" y="2180812"/>
            <a:ext cx="4281055" cy="383898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r="11164"/>
          <a:stretch/>
        </p:blipFill>
        <p:spPr bwMode="auto">
          <a:xfrm>
            <a:off x="685800" y="533400"/>
            <a:ext cx="3124200" cy="263760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a:xfrm>
            <a:off x="0" y="457200"/>
            <a:ext cx="9144000" cy="641350"/>
          </a:xfrm>
        </p:spPr>
        <p:txBody>
          <a:bodyPr>
            <a:normAutofit/>
          </a:bodyPr>
          <a:lstStyle/>
          <a:p>
            <a:pPr algn="ctr" eaLnBrk="1" hangingPunct="1"/>
            <a:r>
              <a:rPr lang="en-US" sz="3600" b="0" dirty="0" smtClean="0">
                <a:solidFill>
                  <a:schemeClr val="accent4">
                    <a:lumMod val="60000"/>
                    <a:lumOff val="40000"/>
                  </a:schemeClr>
                </a:solidFill>
                <a:latin typeface="Tahoma" pitchFamily="34" charset="0"/>
                <a:ea typeface="Tahoma" pitchFamily="34" charset="0"/>
                <a:cs typeface="Tahoma" pitchFamily="34" charset="0"/>
              </a:rPr>
              <a:t>Study by Dr. Gary Hopkins &amp; Associates</a:t>
            </a:r>
          </a:p>
        </p:txBody>
      </p:sp>
      <p:sp>
        <p:nvSpPr>
          <p:cNvPr id="22533" name="Rectangle 3"/>
          <p:cNvSpPr>
            <a:spLocks noGrp="1" noChangeArrowheads="1"/>
          </p:cNvSpPr>
          <p:nvPr>
            <p:ph idx="1"/>
          </p:nvPr>
        </p:nvSpPr>
        <p:spPr>
          <a:xfrm>
            <a:off x="685800" y="1828800"/>
            <a:ext cx="7924800" cy="3352800"/>
          </a:xfrm>
          <a:ln>
            <a:solidFill>
              <a:srgbClr val="FFFFFF"/>
            </a:solidFill>
            <a:miter lim="800000"/>
            <a:headEnd/>
            <a:tailEnd/>
          </a:ln>
        </p:spPr>
        <p:txBody>
          <a:bodyPr/>
          <a:lstStyle/>
          <a:p>
            <a:pPr eaLnBrk="1" hangingPunct="1">
              <a:buFont typeface="Wingdings" pitchFamily="2" charset="2"/>
              <a:buNone/>
            </a:pPr>
            <a:r>
              <a:rPr lang="en-US" sz="2000" dirty="0" smtClean="0">
                <a:solidFill>
                  <a:schemeClr val="accent2">
                    <a:lumMod val="60000"/>
                    <a:lumOff val="40000"/>
                  </a:schemeClr>
                </a:solidFill>
                <a:latin typeface="Tahoma" pitchFamily="34" charset="0"/>
                <a:ea typeface="Tahoma" pitchFamily="34" charset="0"/>
                <a:cs typeface="Tahoma" pitchFamily="34" charset="0"/>
              </a:rPr>
              <a:t>Adventist Youth and Sexual</a:t>
            </a:r>
          </a:p>
          <a:p>
            <a:pPr eaLnBrk="1" hangingPunct="1">
              <a:buFont typeface="Wingdings" pitchFamily="2" charset="2"/>
              <a:buNone/>
            </a:pPr>
            <a:r>
              <a:rPr lang="en-US" sz="2000" dirty="0" smtClean="0">
                <a:solidFill>
                  <a:schemeClr val="accent2">
                    <a:lumMod val="60000"/>
                    <a:lumOff val="40000"/>
                  </a:schemeClr>
                </a:solidFill>
                <a:latin typeface="Tahoma" pitchFamily="34" charset="0"/>
                <a:ea typeface="Tahoma" pitchFamily="34" charset="0"/>
                <a:cs typeface="Tahoma" pitchFamily="34" charset="0"/>
              </a:rPr>
              <a:t>Experience  (SDA Schools)</a:t>
            </a:r>
          </a:p>
          <a:p>
            <a:pPr algn="ctr" eaLnBrk="1" hangingPunct="1">
              <a:buFont typeface="Wingdings" pitchFamily="2" charset="2"/>
              <a:buNone/>
            </a:pPr>
            <a:r>
              <a:rPr lang="en-US" sz="2000" dirty="0" smtClean="0">
                <a:latin typeface="Tahoma" pitchFamily="34" charset="0"/>
                <a:ea typeface="Tahoma" pitchFamily="34" charset="0"/>
                <a:cs typeface="Tahoma" pitchFamily="34" charset="0"/>
              </a:rPr>
              <a:t>						</a:t>
            </a:r>
          </a:p>
        </p:txBody>
      </p:sp>
      <p:sp>
        <p:nvSpPr>
          <p:cNvPr id="9" name="Footer Placeholder 3"/>
          <p:cNvSpPr>
            <a:spLocks noGrp="1"/>
          </p:cNvSpPr>
          <p:nvPr>
            <p:ph type="ftr" sz="quarter" idx="11"/>
          </p:nvPr>
        </p:nvSpPr>
        <p:spPr>
          <a:xfrm>
            <a:off x="561748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10" name="Slide Number Placeholder 4"/>
          <p:cNvSpPr>
            <a:spLocks noGrp="1"/>
          </p:cNvSpPr>
          <p:nvPr>
            <p:ph type="sldNum" sz="quarter" idx="12"/>
          </p:nvPr>
        </p:nvSpPr>
        <p:spPr>
          <a:xfrm>
            <a:off x="8001000" y="6172200"/>
            <a:ext cx="733864" cy="274320"/>
          </a:xfrm>
        </p:spPr>
        <p:txBody>
          <a:bodyPr/>
          <a:lstStyle/>
          <a:p>
            <a:pPr>
              <a:defRPr/>
            </a:pPr>
            <a:fld id="{FF45D66A-A4FC-446A-99A5-C707B253FFFC}" type="slidenum">
              <a:rPr lang="en-US">
                <a:latin typeface="Tahoma" pitchFamily="34" charset="0"/>
                <a:ea typeface="Tahoma" pitchFamily="34" charset="0"/>
                <a:cs typeface="Tahoma" pitchFamily="34" charset="0"/>
              </a:rPr>
              <a:pPr>
                <a:defRPr/>
              </a:pPr>
              <a:t>20</a:t>
            </a:fld>
            <a:endParaRPr lang="en-US" dirty="0">
              <a:latin typeface="Tahoma" pitchFamily="34" charset="0"/>
              <a:ea typeface="Tahoma" pitchFamily="34" charset="0"/>
              <a:cs typeface="Tahoma" pitchFamily="34" charset="0"/>
            </a:endParaRPr>
          </a:p>
        </p:txBody>
      </p:sp>
      <p:sp>
        <p:nvSpPr>
          <p:cNvPr id="22534" name="Line 5"/>
          <p:cNvSpPr>
            <a:spLocks noChangeShapeType="1"/>
          </p:cNvSpPr>
          <p:nvPr/>
        </p:nvSpPr>
        <p:spPr bwMode="auto">
          <a:xfrm>
            <a:off x="4419600" y="1828800"/>
            <a:ext cx="0" cy="335280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5" name="Line 6"/>
          <p:cNvSpPr>
            <a:spLocks noChangeShapeType="1"/>
          </p:cNvSpPr>
          <p:nvPr/>
        </p:nvSpPr>
        <p:spPr bwMode="auto">
          <a:xfrm>
            <a:off x="762000" y="2976748"/>
            <a:ext cx="78486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6" name="Text Box 7"/>
          <p:cNvSpPr txBox="1">
            <a:spLocks noChangeArrowheads="1"/>
          </p:cNvSpPr>
          <p:nvPr/>
        </p:nvSpPr>
        <p:spPr bwMode="auto">
          <a:xfrm>
            <a:off x="1524001" y="3505201"/>
            <a:ext cx="211468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kumimoji="1" lang="en-US" sz="4400" b="1" dirty="0">
                <a:solidFill>
                  <a:schemeClr val="accent2">
                    <a:lumMod val="75000"/>
                  </a:schemeClr>
                </a:solidFill>
                <a:latin typeface="Tahoma" pitchFamily="34" charset="0"/>
                <a:ea typeface="Tahoma" pitchFamily="34" charset="0"/>
                <a:cs typeface="Tahoma" pitchFamily="34" charset="0"/>
              </a:rPr>
              <a:t>16.3%</a:t>
            </a:r>
          </a:p>
        </p:txBody>
      </p:sp>
      <p:sp>
        <p:nvSpPr>
          <p:cNvPr id="22537" name="Rectangle 8"/>
          <p:cNvSpPr>
            <a:spLocks noChangeArrowheads="1"/>
          </p:cNvSpPr>
          <p:nvPr/>
        </p:nvSpPr>
        <p:spPr bwMode="auto">
          <a:xfrm>
            <a:off x="5562601" y="3505201"/>
            <a:ext cx="211468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en-US" sz="4400" b="1" dirty="0">
                <a:solidFill>
                  <a:srgbClr val="CA5656"/>
                </a:solidFill>
                <a:latin typeface="Tahoma" pitchFamily="34" charset="0"/>
                <a:ea typeface="Tahoma" pitchFamily="34" charset="0"/>
                <a:cs typeface="Tahoma" pitchFamily="34" charset="0"/>
              </a:rPr>
              <a:t>53.1%</a:t>
            </a:r>
          </a:p>
        </p:txBody>
      </p:sp>
      <p:sp>
        <p:nvSpPr>
          <p:cNvPr id="3" name="TextBox 2"/>
          <p:cNvSpPr txBox="1"/>
          <p:nvPr/>
        </p:nvSpPr>
        <p:spPr>
          <a:xfrm>
            <a:off x="4572000" y="1879938"/>
            <a:ext cx="3886200" cy="1015663"/>
          </a:xfrm>
          <a:prstGeom prst="rect">
            <a:avLst/>
          </a:prstGeom>
          <a:noFill/>
        </p:spPr>
        <p:txBody>
          <a:bodyPr wrap="square" rtlCol="0">
            <a:spAutoFit/>
          </a:bodyPr>
          <a:lstStyle/>
          <a:p>
            <a:pPr algn="ctr"/>
            <a:r>
              <a:rPr lang="en-US" sz="2000" dirty="0" smtClean="0">
                <a:solidFill>
                  <a:schemeClr val="accent5">
                    <a:lumMod val="60000"/>
                    <a:lumOff val="40000"/>
                  </a:schemeClr>
                </a:solidFill>
                <a:latin typeface="Tahoma" pitchFamily="34" charset="0"/>
                <a:ea typeface="Tahoma" pitchFamily="34" charset="0"/>
                <a:cs typeface="Tahoma" pitchFamily="34" charset="0"/>
              </a:rPr>
              <a:t>Non-Adventist Youth and</a:t>
            </a:r>
          </a:p>
          <a:p>
            <a:pPr algn="ctr"/>
            <a:r>
              <a:rPr lang="en-US" sz="2000" dirty="0" smtClean="0">
                <a:solidFill>
                  <a:schemeClr val="accent5">
                    <a:lumMod val="60000"/>
                    <a:lumOff val="40000"/>
                  </a:schemeClr>
                </a:solidFill>
                <a:latin typeface="Tahoma" pitchFamily="34" charset="0"/>
                <a:ea typeface="Tahoma" pitchFamily="34" charset="0"/>
                <a:cs typeface="Tahoma" pitchFamily="34" charset="0"/>
              </a:rPr>
              <a:t>Sexual Experience</a:t>
            </a:r>
          </a:p>
          <a:p>
            <a:pPr algn="ctr"/>
            <a:r>
              <a:rPr lang="en-US" sz="2000" dirty="0" smtClean="0">
                <a:solidFill>
                  <a:schemeClr val="accent5">
                    <a:lumMod val="60000"/>
                    <a:lumOff val="40000"/>
                  </a:schemeClr>
                </a:solidFill>
                <a:latin typeface="Tahoma" pitchFamily="34" charset="0"/>
                <a:ea typeface="Tahoma" pitchFamily="34" charset="0"/>
                <a:cs typeface="Tahoma" pitchFamily="34" charset="0"/>
              </a:rPr>
              <a:t>(Public Schools)</a:t>
            </a:r>
            <a:endParaRPr lang="en-US" sz="2000" dirty="0">
              <a:solidFill>
                <a:schemeClr val="accent5">
                  <a:lumMod val="60000"/>
                  <a:lumOff val="40000"/>
                </a:schemeClr>
              </a:solidFill>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6" name="Rectangle 2"/>
          <p:cNvSpPr>
            <a:spLocks noGrp="1" noChangeArrowheads="1"/>
          </p:cNvSpPr>
          <p:nvPr>
            <p:ph type="title"/>
          </p:nvPr>
        </p:nvSpPr>
        <p:spPr>
          <a:xfrm>
            <a:off x="762001" y="304800"/>
            <a:ext cx="7600951" cy="701675"/>
          </a:xfrm>
        </p:spPr>
        <p:txBody>
          <a:bodyPr/>
          <a:lstStyle/>
          <a:p>
            <a:pPr algn="ctr" eaLnBrk="1" hangingPunct="1"/>
            <a:r>
              <a:rPr lang="en-US" sz="4000" b="0" dirty="0" smtClean="0">
                <a:solidFill>
                  <a:schemeClr val="tx1"/>
                </a:solidFill>
                <a:latin typeface="Tahoma" pitchFamily="34" charset="0"/>
                <a:ea typeface="Tahoma" pitchFamily="34" charset="0"/>
                <a:cs typeface="Tahoma" pitchFamily="34" charset="0"/>
              </a:rPr>
              <a:t>Realizing Youth</a:t>
            </a:r>
            <a:endParaRPr lang="en-US" b="0" dirty="0" smtClean="0">
              <a:solidFill>
                <a:schemeClr val="tx1"/>
              </a:solidFill>
              <a:latin typeface="Tahoma" pitchFamily="34" charset="0"/>
              <a:ea typeface="Tahoma" pitchFamily="34" charset="0"/>
              <a:cs typeface="Tahoma" pitchFamily="34" charset="0"/>
            </a:endParaRPr>
          </a:p>
        </p:txBody>
      </p:sp>
      <p:sp>
        <p:nvSpPr>
          <p:cNvPr id="360451" name="Rectangle 3"/>
          <p:cNvSpPr>
            <a:spLocks noGrp="1" noChangeArrowheads="1"/>
          </p:cNvSpPr>
          <p:nvPr>
            <p:ph idx="1"/>
          </p:nvPr>
        </p:nvSpPr>
        <p:spPr>
          <a:xfrm>
            <a:off x="533400" y="1371600"/>
            <a:ext cx="4495800" cy="4343400"/>
          </a:xfrm>
        </p:spPr>
        <p:txBody>
          <a:bodyPr>
            <a:normAutofit fontScale="92500" lnSpcReduction="10000"/>
          </a:bodyPr>
          <a:lstStyle/>
          <a:p>
            <a:pPr eaLnBrk="1" hangingPunct="1">
              <a:buClr>
                <a:schemeClr val="bg1"/>
              </a:buClr>
              <a:buFont typeface="Arial" pitchFamily="34" charset="0"/>
              <a:buChar char="•"/>
            </a:pPr>
            <a:r>
              <a:rPr lang="en-US" sz="2600" dirty="0" smtClean="0">
                <a:latin typeface="Tahoma" pitchFamily="34" charset="0"/>
                <a:ea typeface="Tahoma" pitchFamily="34" charset="0"/>
                <a:cs typeface="Tahoma" pitchFamily="34" charset="0"/>
              </a:rPr>
              <a:t>Belong to the youth department</a:t>
            </a:r>
          </a:p>
          <a:p>
            <a:pPr eaLnBrk="1" hangingPunct="1">
              <a:buClr>
                <a:schemeClr val="bg1"/>
              </a:buClr>
              <a:buFont typeface="Arial" pitchFamily="34" charset="0"/>
              <a:buChar char="•"/>
            </a:pPr>
            <a:endParaRPr lang="en-US" sz="2600" dirty="0" smtClean="0">
              <a:latin typeface="Tahoma" pitchFamily="34" charset="0"/>
              <a:ea typeface="Tahoma" pitchFamily="34" charset="0"/>
              <a:cs typeface="Tahoma" pitchFamily="34" charset="0"/>
            </a:endParaRPr>
          </a:p>
          <a:p>
            <a:pPr eaLnBrk="1" hangingPunct="1">
              <a:buClr>
                <a:schemeClr val="bg1"/>
              </a:buClr>
              <a:buFont typeface="Arial" pitchFamily="34" charset="0"/>
              <a:buChar char="•"/>
            </a:pPr>
            <a:r>
              <a:rPr lang="en-US" sz="2600" dirty="0" smtClean="0">
                <a:latin typeface="Tahoma" pitchFamily="34" charset="0"/>
                <a:ea typeface="Tahoma" pitchFamily="34" charset="0"/>
                <a:cs typeface="Tahoma" pitchFamily="34" charset="0"/>
              </a:rPr>
              <a:t>Are in schools that are being supervised by the education department</a:t>
            </a:r>
          </a:p>
          <a:p>
            <a:pPr eaLnBrk="1" hangingPunct="1">
              <a:buClr>
                <a:schemeClr val="bg1"/>
              </a:buClr>
              <a:buFont typeface="Arial" pitchFamily="34" charset="0"/>
              <a:buChar char="•"/>
            </a:pPr>
            <a:endParaRPr lang="en-US" sz="2600" dirty="0" smtClean="0">
              <a:latin typeface="Tahoma" pitchFamily="34" charset="0"/>
              <a:ea typeface="Tahoma" pitchFamily="34" charset="0"/>
              <a:cs typeface="Tahoma" pitchFamily="34" charset="0"/>
            </a:endParaRPr>
          </a:p>
          <a:p>
            <a:pPr eaLnBrk="1" hangingPunct="1">
              <a:buClr>
                <a:schemeClr val="bg1"/>
              </a:buClr>
              <a:buFont typeface="Arial" pitchFamily="34" charset="0"/>
              <a:buChar char="•"/>
            </a:pPr>
            <a:r>
              <a:rPr lang="en-US" sz="2600" dirty="0" smtClean="0">
                <a:latin typeface="Tahoma" pitchFamily="34" charset="0"/>
                <a:ea typeface="Tahoma" pitchFamily="34" charset="0"/>
                <a:cs typeface="Tahoma" pitchFamily="34" charset="0"/>
              </a:rPr>
              <a:t>Have drug problems that are health problems</a:t>
            </a:r>
          </a:p>
          <a:p>
            <a:pPr eaLnBrk="1" hangingPunct="1">
              <a:buClr>
                <a:schemeClr val="bg1"/>
              </a:buClr>
              <a:buFont typeface="Arial" pitchFamily="34" charset="0"/>
              <a:buChar char="•"/>
            </a:pPr>
            <a:endParaRPr lang="en-US" sz="2600" dirty="0" smtClean="0">
              <a:latin typeface="Tahoma" pitchFamily="34" charset="0"/>
              <a:ea typeface="Tahoma" pitchFamily="34" charset="0"/>
              <a:cs typeface="Tahoma" pitchFamily="34" charset="0"/>
            </a:endParaRPr>
          </a:p>
          <a:p>
            <a:pPr eaLnBrk="1" hangingPunct="1">
              <a:buClr>
                <a:schemeClr val="bg1"/>
              </a:buClr>
              <a:buFont typeface="Arial" pitchFamily="34" charset="0"/>
              <a:buChar char="•"/>
            </a:pPr>
            <a:r>
              <a:rPr lang="en-US" sz="2600" dirty="0" smtClean="0">
                <a:latin typeface="Tahoma" pitchFamily="34" charset="0"/>
                <a:ea typeface="Tahoma" pitchFamily="34" charset="0"/>
                <a:cs typeface="Tahoma" pitchFamily="34" charset="0"/>
              </a:rPr>
              <a:t>Belong to a family led by Family Ministries Department</a:t>
            </a:r>
          </a:p>
          <a:p>
            <a:pPr eaLnBrk="1" hangingPunct="1">
              <a:buClr>
                <a:schemeClr val="bg1"/>
              </a:buClr>
              <a:buFont typeface="Wingdings" pitchFamily="2" charset="2"/>
              <a:buNone/>
            </a:pPr>
            <a:endParaRPr lang="en-US" sz="2600" dirty="0" smtClean="0">
              <a:latin typeface="Tahoma" pitchFamily="34" charset="0"/>
              <a:ea typeface="Tahoma" pitchFamily="34" charset="0"/>
              <a:cs typeface="Tahoma" pitchFamily="34" charset="0"/>
            </a:endParaRPr>
          </a:p>
        </p:txBody>
      </p:sp>
      <p:sp>
        <p:nvSpPr>
          <p:cNvPr id="8" name="Footer Placeholder 3"/>
          <p:cNvSpPr>
            <a:spLocks noGrp="1"/>
          </p:cNvSpPr>
          <p:nvPr>
            <p:ph type="ftr" sz="quarter" idx="11"/>
          </p:nvPr>
        </p:nvSpPr>
        <p:spPr>
          <a:xfrm>
            <a:off x="569368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9" name="Slide Number Placeholder 4"/>
          <p:cNvSpPr>
            <a:spLocks noGrp="1"/>
          </p:cNvSpPr>
          <p:nvPr>
            <p:ph type="sldNum" sz="quarter" idx="12"/>
          </p:nvPr>
        </p:nvSpPr>
        <p:spPr>
          <a:xfrm>
            <a:off x="8077200" y="6172200"/>
            <a:ext cx="733864" cy="274320"/>
          </a:xfrm>
        </p:spPr>
        <p:txBody>
          <a:bodyPr/>
          <a:lstStyle/>
          <a:p>
            <a:pPr>
              <a:defRPr/>
            </a:pPr>
            <a:fld id="{9193F6D5-66B6-4E7F-A6F7-6FE9982EA9DE}" type="slidenum">
              <a:rPr lang="en-US">
                <a:latin typeface="Tahoma" pitchFamily="34" charset="0"/>
                <a:ea typeface="Tahoma" pitchFamily="34" charset="0"/>
                <a:cs typeface="Tahoma" pitchFamily="34" charset="0"/>
              </a:rPr>
              <a:pPr>
                <a:defRPr/>
              </a:pPr>
              <a:t>21</a:t>
            </a:fld>
            <a:endParaRPr lang="en-US" dirty="0">
              <a:latin typeface="Tahoma" pitchFamily="34" charset="0"/>
              <a:ea typeface="Tahoma" pitchFamily="34" charset="0"/>
              <a:cs typeface="Tahoma" pitchFamily="34" charset="0"/>
            </a:endParaRPr>
          </a:p>
        </p:txBody>
      </p:sp>
      <p:pic>
        <p:nvPicPr>
          <p:cNvPr id="148483" name="Picture 3" descr="C:\Users\thomasn\Downloads\86491126.jpg"/>
          <p:cNvPicPr>
            <a:picLocks noChangeAspect="1" noChangeArrowheads="1"/>
          </p:cNvPicPr>
          <p:nvPr/>
        </p:nvPicPr>
        <p:blipFill rotWithShape="1">
          <a:blip r:embed="rId2">
            <a:extLst>
              <a:ext uri="{28A0092B-C50C-407E-A947-70E740481C1C}">
                <a14:useLocalDpi xmlns:a14="http://schemas.microsoft.com/office/drawing/2010/main" val="0"/>
              </a:ext>
            </a:extLst>
          </a:blip>
          <a:srcRect l="16605" t="11793" r="20502" b="37573"/>
          <a:stretch/>
        </p:blipFill>
        <p:spPr bwMode="auto">
          <a:xfrm>
            <a:off x="5318790" y="3297382"/>
            <a:ext cx="2041436" cy="2475017"/>
          </a:xfrm>
          <a:prstGeom prst="rect">
            <a:avLst/>
          </a:prstGeom>
          <a:noFill/>
          <a:extLst>
            <a:ext uri="{909E8E84-426E-40dd-AFC4-6F175D3DCCD1}">
              <a14:hiddenFill xmlns:a14="http://schemas.microsoft.com/office/drawing/2010/main">
                <a:solidFill>
                  <a:srgbClr val="FFFFFF"/>
                </a:solidFill>
              </a14:hiddenFill>
            </a:ext>
          </a:extLst>
        </p:spPr>
      </p:pic>
      <p:pic>
        <p:nvPicPr>
          <p:cNvPr id="148482" name="Picture 2" descr="C:\Users\thomasn\Downloads\dv1940089.jpg"/>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0025" r="13323" b="37365"/>
          <a:stretch/>
        </p:blipFill>
        <p:spPr bwMode="auto">
          <a:xfrm>
            <a:off x="6539348" y="1219200"/>
            <a:ext cx="1918852" cy="21888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0451">
                                            <p:txEl>
                                              <p:pRg st="0" end="0"/>
                                            </p:txEl>
                                          </p:spTgt>
                                        </p:tgtEl>
                                        <p:attrNameLst>
                                          <p:attrName>style.visibility</p:attrName>
                                        </p:attrNameLst>
                                      </p:cBhvr>
                                      <p:to>
                                        <p:strVal val="visible"/>
                                      </p:to>
                                    </p:set>
                                    <p:animEffect transition="in" filter="fade">
                                      <p:cBhvr>
                                        <p:cTn id="7" dur="500"/>
                                        <p:tgtEl>
                                          <p:spTgt spid="3604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0451">
                                            <p:txEl>
                                              <p:pRg st="2" end="2"/>
                                            </p:txEl>
                                          </p:spTgt>
                                        </p:tgtEl>
                                        <p:attrNameLst>
                                          <p:attrName>style.visibility</p:attrName>
                                        </p:attrNameLst>
                                      </p:cBhvr>
                                      <p:to>
                                        <p:strVal val="visible"/>
                                      </p:to>
                                    </p:set>
                                    <p:animEffect transition="in" filter="fade">
                                      <p:cBhvr>
                                        <p:cTn id="12" dur="500"/>
                                        <p:tgtEl>
                                          <p:spTgt spid="3604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0451">
                                            <p:txEl>
                                              <p:pRg st="4" end="4"/>
                                            </p:txEl>
                                          </p:spTgt>
                                        </p:tgtEl>
                                        <p:attrNameLst>
                                          <p:attrName>style.visibility</p:attrName>
                                        </p:attrNameLst>
                                      </p:cBhvr>
                                      <p:to>
                                        <p:strVal val="visible"/>
                                      </p:to>
                                    </p:set>
                                    <p:animEffect transition="in" filter="fade">
                                      <p:cBhvr>
                                        <p:cTn id="17" dur="500"/>
                                        <p:tgtEl>
                                          <p:spTgt spid="36045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0451">
                                            <p:txEl>
                                              <p:pRg st="6" end="6"/>
                                            </p:txEl>
                                          </p:spTgt>
                                        </p:tgtEl>
                                        <p:attrNameLst>
                                          <p:attrName>style.visibility</p:attrName>
                                        </p:attrNameLst>
                                      </p:cBhvr>
                                      <p:to>
                                        <p:strVal val="visible"/>
                                      </p:to>
                                    </p:set>
                                    <p:animEffect transition="in" filter="fade">
                                      <p:cBhvr>
                                        <p:cTn id="22" dur="500"/>
                                        <p:tgtEl>
                                          <p:spTgt spid="3604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a:xfrm>
            <a:off x="0" y="0"/>
            <a:ext cx="9144000" cy="3441700"/>
          </a:xfrm>
          <a:extLst>
            <a:ext uri="{91240B29-F687-4f45-9708-019B960494DF}">
              <a14:hiddenLine xmlns:a14="http://schemas.microsoft.com/office/drawing/2010/main" w="76200" cap="flat" cmpd="sng">
                <a:solidFill>
                  <a:srgbClr val="008080"/>
                </a:solidFill>
                <a:prstDash val="dashDot"/>
                <a:miter lim="800000"/>
                <a:headEnd/>
                <a:tailEnd/>
              </a14:hiddenLine>
            </a:ext>
          </a:extLst>
        </p:spPr>
        <p:txBody>
          <a:bodyPr>
            <a:noAutofit/>
          </a:bodyPr>
          <a:lstStyle/>
          <a:p>
            <a:pPr algn="ctr" eaLnBrk="1" hangingPunct="1"/>
            <a:r>
              <a:rPr lang="en-US" sz="3600" b="0" dirty="0" smtClean="0">
                <a:solidFill>
                  <a:srgbClr val="F5CCB5"/>
                </a:solidFill>
                <a:latin typeface="Tahoma" pitchFamily="34" charset="0"/>
                <a:ea typeface="Tahoma" pitchFamily="34" charset="0"/>
                <a:cs typeface="Tahoma" pitchFamily="34" charset="0"/>
              </a:rPr>
              <a:t>GC’s Youth, Education, Health &amp; Family Ministries departments collaboratively launch the Youth Alive Program </a:t>
            </a:r>
          </a:p>
        </p:txBody>
      </p:sp>
      <p:sp>
        <p:nvSpPr>
          <p:cNvPr id="4" name="Footer Placeholder 2"/>
          <p:cNvSpPr>
            <a:spLocks noGrp="1"/>
          </p:cNvSpPr>
          <p:nvPr>
            <p:ph type="ftr" sz="quarter" idx="11"/>
          </p:nvPr>
        </p:nvSpPr>
        <p:spPr>
          <a:xfrm>
            <a:off x="5540210" y="612648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5" name="Slide Number Placeholder 3"/>
          <p:cNvSpPr>
            <a:spLocks noGrp="1"/>
          </p:cNvSpPr>
          <p:nvPr>
            <p:ph type="sldNum" sz="quarter" idx="12"/>
          </p:nvPr>
        </p:nvSpPr>
        <p:spPr>
          <a:xfrm>
            <a:off x="8001000" y="6172200"/>
            <a:ext cx="733864" cy="274320"/>
          </a:xfrm>
        </p:spPr>
        <p:txBody>
          <a:bodyPr/>
          <a:lstStyle/>
          <a:p>
            <a:pPr>
              <a:defRPr/>
            </a:pPr>
            <a:fld id="{AD0EDCE1-4D71-4C09-BD38-88164BCCBD9C}" type="slidenum">
              <a:rPr lang="en-US"/>
              <a:pPr>
                <a:defRPr/>
              </a:pPr>
              <a:t>22</a:t>
            </a:fld>
            <a:endParaRPr lang="en-US" dirty="0"/>
          </a:p>
        </p:txBody>
      </p:sp>
      <p:pic>
        <p:nvPicPr>
          <p:cNvPr id="24581" name="Picture 10" descr="bayh_business_summit0309"/>
          <p:cNvPicPr>
            <a:picLocks noChangeAspect="1" noChangeArrowheads="1"/>
          </p:cNvPicPr>
          <p:nvPr/>
        </p:nvPicPr>
        <p:blipFill rotWithShape="1">
          <a:blip r:embed="rId2">
            <a:extLst>
              <a:ext uri="{28A0092B-C50C-407E-A947-70E740481C1C}">
                <a14:useLocalDpi xmlns:a14="http://schemas.microsoft.com/office/drawing/2010/main" val="0"/>
              </a:ext>
            </a:extLst>
          </a:blip>
          <a:srcRect t="5223" b="24151"/>
          <a:stretch/>
        </p:blipFill>
        <p:spPr bwMode="auto">
          <a:xfrm>
            <a:off x="486889" y="2901538"/>
            <a:ext cx="5034519" cy="281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67400" y="3733801"/>
            <a:ext cx="2590800" cy="1200329"/>
          </a:xfrm>
          <a:prstGeom prst="rect">
            <a:avLst/>
          </a:prstGeom>
        </p:spPr>
        <p:txBody>
          <a:bodyPr wrap="square">
            <a:spAutoFit/>
          </a:bodyPr>
          <a:lstStyle/>
          <a:p>
            <a:pPr algn="ctr"/>
            <a:r>
              <a:rPr lang="en-US" sz="3600" dirty="0" smtClean="0">
                <a:solidFill>
                  <a:srgbClr val="E88852"/>
                </a:solidFill>
                <a:latin typeface="Tahoma" pitchFamily="34" charset="0"/>
                <a:ea typeface="Tahoma" pitchFamily="34" charset="0"/>
                <a:cs typeface="Tahoma" pitchFamily="34" charset="0"/>
              </a:rPr>
              <a:t>to </a:t>
            </a:r>
            <a:r>
              <a:rPr lang="en-US" sz="3600" dirty="0">
                <a:solidFill>
                  <a:srgbClr val="E88852"/>
                </a:solidFill>
                <a:latin typeface="Tahoma" pitchFamily="34" charset="0"/>
                <a:ea typeface="Tahoma" pitchFamily="34" charset="0"/>
                <a:cs typeface="Tahoma" pitchFamily="34" charset="0"/>
              </a:rPr>
              <a:t>save </a:t>
            </a:r>
            <a:r>
              <a:rPr lang="en-US" sz="3600" dirty="0" smtClean="0">
                <a:solidFill>
                  <a:srgbClr val="E88852"/>
                </a:solidFill>
                <a:latin typeface="Tahoma" pitchFamily="34" charset="0"/>
                <a:ea typeface="Tahoma" pitchFamily="34" charset="0"/>
                <a:cs typeface="Tahoma" pitchFamily="34" charset="0"/>
              </a:rPr>
              <a:t>our</a:t>
            </a:r>
          </a:p>
          <a:p>
            <a:pPr algn="ctr"/>
            <a:r>
              <a:rPr lang="en-US" sz="3600" dirty="0" smtClean="0">
                <a:solidFill>
                  <a:srgbClr val="E88852"/>
                </a:solidFill>
                <a:latin typeface="Tahoma" pitchFamily="34" charset="0"/>
                <a:ea typeface="Tahoma" pitchFamily="34" charset="0"/>
                <a:cs typeface="Tahoma" pitchFamily="34" charset="0"/>
              </a:rPr>
              <a:t> </a:t>
            </a:r>
            <a:r>
              <a:rPr lang="en-US" sz="3600" dirty="0">
                <a:solidFill>
                  <a:srgbClr val="E88852"/>
                </a:solidFill>
                <a:latin typeface="Tahoma" pitchFamily="34" charset="0"/>
                <a:ea typeface="Tahoma" pitchFamily="34" charset="0"/>
                <a:cs typeface="Tahoma" pitchFamily="34" charset="0"/>
              </a:rPr>
              <a:t>youth!</a:t>
            </a:r>
            <a:endParaRPr lang="en-US" dirty="0">
              <a:solidFill>
                <a:srgbClr val="E8885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a:xfrm>
            <a:off x="76200" y="958851"/>
            <a:ext cx="3657600" cy="1555750"/>
          </a:xfrm>
        </p:spPr>
        <p:txBody>
          <a:bodyPr>
            <a:normAutofit/>
          </a:bodyPr>
          <a:lstStyle/>
          <a:p>
            <a:pPr algn="ctr" eaLnBrk="1" hangingPunct="1"/>
            <a:r>
              <a:rPr lang="en-US" sz="4000" b="0" dirty="0" smtClean="0">
                <a:solidFill>
                  <a:srgbClr val="F2BB9C"/>
                </a:solidFill>
                <a:latin typeface="Tahoma" pitchFamily="34" charset="0"/>
                <a:ea typeface="Tahoma" pitchFamily="34" charset="0"/>
                <a:cs typeface="Tahoma" pitchFamily="34" charset="0"/>
              </a:rPr>
              <a:t>Supporting Study</a:t>
            </a:r>
          </a:p>
        </p:txBody>
      </p:sp>
      <p:sp>
        <p:nvSpPr>
          <p:cNvPr id="7" name="Footer Placeholder 2"/>
          <p:cNvSpPr>
            <a:spLocks noGrp="1"/>
          </p:cNvSpPr>
          <p:nvPr>
            <p:ph type="ftr" sz="quarter" idx="11"/>
          </p:nvPr>
        </p:nvSpPr>
        <p:spPr>
          <a:xfrm>
            <a:off x="579120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8" name="Slide Number Placeholder 3"/>
          <p:cNvSpPr>
            <a:spLocks noGrp="1"/>
          </p:cNvSpPr>
          <p:nvPr>
            <p:ph type="sldNum" sz="quarter" idx="12"/>
          </p:nvPr>
        </p:nvSpPr>
        <p:spPr>
          <a:xfrm>
            <a:off x="8204396" y="6172200"/>
            <a:ext cx="733864" cy="274320"/>
          </a:xfrm>
        </p:spPr>
        <p:txBody>
          <a:bodyPr/>
          <a:lstStyle/>
          <a:p>
            <a:pPr>
              <a:defRPr/>
            </a:pPr>
            <a:fld id="{299D4AF9-EFB2-4037-80A4-D2BD65F9A6F4}" type="slidenum">
              <a:rPr lang="en-US">
                <a:latin typeface="Tahoma" pitchFamily="34" charset="0"/>
                <a:ea typeface="Tahoma" pitchFamily="34" charset="0"/>
                <a:cs typeface="Tahoma" pitchFamily="34" charset="0"/>
              </a:rPr>
              <a:pPr>
                <a:defRPr/>
              </a:pPr>
              <a:t>23</a:t>
            </a:fld>
            <a:endParaRPr lang="en-US" dirty="0">
              <a:latin typeface="Tahoma" pitchFamily="34" charset="0"/>
              <a:ea typeface="Tahoma" pitchFamily="34" charset="0"/>
              <a:cs typeface="Tahoma" pitchFamily="34" charset="0"/>
            </a:endParaRPr>
          </a:p>
        </p:txBody>
      </p:sp>
      <p:pic>
        <p:nvPicPr>
          <p:cNvPr id="25605" name="Picture 3" descr="NatlLongStudy-ADD9-25-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99305"/>
            <a:ext cx="4826000" cy="558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708903" y="3200401"/>
            <a:ext cx="4596899" cy="584775"/>
          </a:xfrm>
          <a:prstGeom prst="rect">
            <a:avLst/>
          </a:prstGeom>
          <a:noFill/>
        </p:spPr>
        <p:txBody>
          <a:bodyPr wrap="none" rtlCol="0">
            <a:spAutoFit/>
          </a:bodyPr>
          <a:lstStyle/>
          <a:p>
            <a:pPr algn="ctr"/>
            <a:r>
              <a:rPr lang="en-US" sz="1600" dirty="0" smtClean="0">
                <a:solidFill>
                  <a:srgbClr val="0070C0"/>
                </a:solidFill>
                <a:latin typeface="Tahoma" pitchFamily="34" charset="0"/>
                <a:ea typeface="Tahoma" pitchFamily="34" charset="0"/>
                <a:cs typeface="Tahoma" pitchFamily="34" charset="0"/>
              </a:rPr>
              <a:t>National Longitudinal Study of Adolescent Health</a:t>
            </a:r>
          </a:p>
          <a:p>
            <a:pPr algn="ctr"/>
            <a:r>
              <a:rPr lang="en-US" sz="1600" dirty="0" smtClean="0">
                <a:solidFill>
                  <a:srgbClr val="0070C0"/>
                </a:solidFill>
                <a:latin typeface="Tahoma" pitchFamily="34" charset="0"/>
                <a:ea typeface="Tahoma" pitchFamily="34" charset="0"/>
                <a:cs typeface="Tahoma" pitchFamily="34" charset="0"/>
              </a:rPr>
              <a:t>(ADD)</a:t>
            </a:r>
            <a:endParaRPr lang="en-US" sz="1600" dirty="0">
              <a:solidFill>
                <a:srgbClr val="0070C0"/>
              </a:solidFill>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a:xfrm>
            <a:off x="0" y="381000"/>
            <a:ext cx="9144000" cy="762000"/>
          </a:xfrm>
        </p:spPr>
        <p:txBody>
          <a:bodyPr>
            <a:normAutofit/>
          </a:bodyPr>
          <a:lstStyle/>
          <a:p>
            <a:pPr algn="ctr" eaLnBrk="1" hangingPunct="1"/>
            <a:r>
              <a:rPr lang="en-US" sz="3200" b="0" dirty="0" smtClean="0">
                <a:solidFill>
                  <a:schemeClr val="accent5">
                    <a:lumMod val="60000"/>
                    <a:lumOff val="40000"/>
                  </a:schemeClr>
                </a:solidFill>
                <a:latin typeface="Tahoma" pitchFamily="34" charset="0"/>
                <a:ea typeface="Tahoma" pitchFamily="34" charset="0"/>
                <a:cs typeface="Tahoma" pitchFamily="34" charset="0"/>
              </a:rPr>
              <a:t>Published in JAMA, 1997</a:t>
            </a:r>
          </a:p>
        </p:txBody>
      </p:sp>
      <p:sp>
        <p:nvSpPr>
          <p:cNvPr id="211971" name="Rectangle 3"/>
          <p:cNvSpPr>
            <a:spLocks noGrp="1" noChangeArrowheads="1"/>
          </p:cNvSpPr>
          <p:nvPr>
            <p:ph idx="1"/>
          </p:nvPr>
        </p:nvSpPr>
        <p:spPr>
          <a:xfrm>
            <a:off x="457201" y="1143000"/>
            <a:ext cx="8815387" cy="4114800"/>
          </a:xfrm>
        </p:spPr>
        <p:txBody>
          <a:bodyPr/>
          <a:lstStyle/>
          <a:p>
            <a:pPr eaLnBrk="1" hangingPunct="1">
              <a:buClr>
                <a:srgbClr val="6B8BE7"/>
              </a:buClr>
            </a:pPr>
            <a:r>
              <a:rPr lang="en-US" dirty="0" smtClean="0">
                <a:latin typeface="Tahoma" pitchFamily="34" charset="0"/>
                <a:ea typeface="Tahoma" pitchFamily="34" charset="0"/>
                <a:cs typeface="Tahoma" pitchFamily="34" charset="0"/>
              </a:rPr>
              <a:t>Involved 90,000 teenagers</a:t>
            </a:r>
          </a:p>
          <a:p>
            <a:pPr eaLnBrk="1" hangingPunct="1">
              <a:buClr>
                <a:srgbClr val="6B8BE7"/>
              </a:buClr>
            </a:pPr>
            <a:r>
              <a:rPr lang="en-US" dirty="0" smtClean="0">
                <a:solidFill>
                  <a:srgbClr val="F2BB9C"/>
                </a:solidFill>
                <a:latin typeface="Tahoma" pitchFamily="34" charset="0"/>
                <a:ea typeface="Tahoma" pitchFamily="34" charset="0"/>
                <a:cs typeface="Tahoma" pitchFamily="34" charset="0"/>
              </a:rPr>
              <a:t>18,000 parents across U.S.</a:t>
            </a:r>
          </a:p>
          <a:p>
            <a:pPr eaLnBrk="1" hangingPunct="1">
              <a:buClr>
                <a:srgbClr val="6B8BE7"/>
              </a:buClr>
            </a:pPr>
            <a:r>
              <a:rPr lang="en-US" dirty="0" smtClean="0">
                <a:latin typeface="Tahoma" pitchFamily="34" charset="0"/>
                <a:ea typeface="Tahoma" pitchFamily="34" charset="0"/>
                <a:cs typeface="Tahoma" pitchFamily="34" charset="0"/>
              </a:rPr>
              <a:t>Provides 2 vital factors protecting children and youth from </a:t>
            </a:r>
            <a:r>
              <a:rPr lang="en-US" i="1" dirty="0" smtClean="0">
                <a:solidFill>
                  <a:srgbClr val="6B8BE7"/>
                </a:solidFill>
                <a:latin typeface="Tahoma" pitchFamily="34" charset="0"/>
                <a:ea typeface="Tahoma" pitchFamily="34" charset="0"/>
                <a:cs typeface="Tahoma" pitchFamily="34" charset="0"/>
              </a:rPr>
              <a:t>at risk</a:t>
            </a:r>
            <a:r>
              <a:rPr lang="en-US" dirty="0" smtClean="0">
                <a:solidFill>
                  <a:srgbClr val="6B8BE7"/>
                </a:solidFill>
                <a:latin typeface="Tahoma" pitchFamily="34" charset="0"/>
                <a:ea typeface="Tahoma" pitchFamily="34" charset="0"/>
                <a:cs typeface="Tahoma" pitchFamily="34" charset="0"/>
              </a:rPr>
              <a:t> </a:t>
            </a:r>
            <a:r>
              <a:rPr lang="en-US" dirty="0" smtClean="0">
                <a:latin typeface="Tahoma" pitchFamily="34" charset="0"/>
                <a:ea typeface="Tahoma" pitchFamily="34" charset="0"/>
                <a:cs typeface="Tahoma" pitchFamily="34" charset="0"/>
              </a:rPr>
              <a:t>behaviors</a:t>
            </a:r>
          </a:p>
        </p:txBody>
      </p:sp>
      <p:sp>
        <p:nvSpPr>
          <p:cNvPr id="6" name="Footer Placeholder 3"/>
          <p:cNvSpPr>
            <a:spLocks noGrp="1"/>
          </p:cNvSpPr>
          <p:nvPr>
            <p:ph type="ftr" sz="quarter" idx="11"/>
          </p:nvPr>
        </p:nvSpPr>
        <p:spPr>
          <a:xfrm>
            <a:off x="563880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7" name="Slide Number Placeholder 4"/>
          <p:cNvSpPr>
            <a:spLocks noGrp="1"/>
          </p:cNvSpPr>
          <p:nvPr>
            <p:ph type="sldNum" sz="quarter" idx="12"/>
          </p:nvPr>
        </p:nvSpPr>
        <p:spPr>
          <a:xfrm>
            <a:off x="8077200" y="6172200"/>
            <a:ext cx="733864" cy="274320"/>
          </a:xfrm>
        </p:spPr>
        <p:txBody>
          <a:bodyPr/>
          <a:lstStyle/>
          <a:p>
            <a:pPr>
              <a:defRPr/>
            </a:pPr>
            <a:fld id="{D6E6D8BD-1349-43E7-A404-5B5270005934}" type="slidenum">
              <a:rPr lang="en-US">
                <a:latin typeface="Tahoma" pitchFamily="34" charset="0"/>
                <a:ea typeface="Tahoma" pitchFamily="34" charset="0"/>
                <a:cs typeface="Tahoma" pitchFamily="34" charset="0"/>
              </a:rPr>
              <a:pPr>
                <a:defRPr/>
              </a:pPr>
              <a:t>24</a:t>
            </a:fld>
            <a:endParaRPr lang="en-US" dirty="0">
              <a:latin typeface="Tahoma" pitchFamily="34" charset="0"/>
              <a:ea typeface="Tahoma" pitchFamily="34" charset="0"/>
              <a:cs typeface="Tahoma" pitchFamily="34" charset="0"/>
            </a:endParaRPr>
          </a:p>
        </p:txBody>
      </p:sp>
      <p:pic>
        <p:nvPicPr>
          <p:cNvPr id="120834" name="Picture 2" descr="http://upload.wikimedia.org/wikipedia/commons/e/ee/Italian_teenagers_Venice_200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88" t="8749" r="12133"/>
          <a:stretch/>
        </p:blipFill>
        <p:spPr bwMode="auto">
          <a:xfrm>
            <a:off x="3048000" y="3495264"/>
            <a:ext cx="3042480" cy="25245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971">
                                            <p:txEl>
                                              <p:pRg st="0" end="0"/>
                                            </p:txEl>
                                          </p:spTgt>
                                        </p:tgtEl>
                                        <p:attrNameLst>
                                          <p:attrName>style.visibility</p:attrName>
                                        </p:attrNameLst>
                                      </p:cBhvr>
                                      <p:to>
                                        <p:strVal val="visible"/>
                                      </p:to>
                                    </p:set>
                                    <p:animEffect transition="in" filter="fade">
                                      <p:cBhvr>
                                        <p:cTn id="7" dur="500"/>
                                        <p:tgtEl>
                                          <p:spTgt spid="2119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1971">
                                            <p:txEl>
                                              <p:pRg st="1" end="1"/>
                                            </p:txEl>
                                          </p:spTgt>
                                        </p:tgtEl>
                                        <p:attrNameLst>
                                          <p:attrName>style.visibility</p:attrName>
                                        </p:attrNameLst>
                                      </p:cBhvr>
                                      <p:to>
                                        <p:strVal val="visible"/>
                                      </p:to>
                                    </p:set>
                                    <p:animEffect transition="in" filter="fade">
                                      <p:cBhvr>
                                        <p:cTn id="12" dur="500"/>
                                        <p:tgtEl>
                                          <p:spTgt spid="2119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1971">
                                            <p:txEl>
                                              <p:pRg st="2" end="2"/>
                                            </p:txEl>
                                          </p:spTgt>
                                        </p:tgtEl>
                                        <p:attrNameLst>
                                          <p:attrName>style.visibility</p:attrName>
                                        </p:attrNameLst>
                                      </p:cBhvr>
                                      <p:to>
                                        <p:strVal val="visible"/>
                                      </p:to>
                                    </p:set>
                                    <p:animEffect transition="in" filter="fade">
                                      <p:cBhvr>
                                        <p:cTn id="17" dur="500"/>
                                        <p:tgtEl>
                                          <p:spTgt spid="2119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2" name="Rectangle 2"/>
          <p:cNvSpPr>
            <a:spLocks noGrp="1" noChangeArrowheads="1"/>
          </p:cNvSpPr>
          <p:nvPr>
            <p:ph type="title"/>
          </p:nvPr>
        </p:nvSpPr>
        <p:spPr>
          <a:xfrm>
            <a:off x="506413" y="533400"/>
            <a:ext cx="8637588" cy="762000"/>
          </a:xfrm>
        </p:spPr>
        <p:txBody>
          <a:bodyPr>
            <a:normAutofit/>
          </a:bodyPr>
          <a:lstStyle/>
          <a:p>
            <a:pPr eaLnBrk="1" hangingPunct="1"/>
            <a:r>
              <a:rPr lang="en-US" sz="4000" dirty="0" smtClean="0">
                <a:solidFill>
                  <a:srgbClr val="6B8BE7"/>
                </a:solidFill>
                <a:latin typeface="Tahoma" pitchFamily="34" charset="0"/>
                <a:ea typeface="Tahoma" pitchFamily="34" charset="0"/>
                <a:cs typeface="Tahoma" pitchFamily="34" charset="0"/>
              </a:rPr>
              <a:t>Examples of </a:t>
            </a:r>
            <a:r>
              <a:rPr lang="en-US" sz="4000" i="1" dirty="0" smtClean="0">
                <a:solidFill>
                  <a:srgbClr val="FFFFC9"/>
                </a:solidFill>
                <a:latin typeface="Tahoma" pitchFamily="34" charset="0"/>
                <a:ea typeface="Tahoma" pitchFamily="34" charset="0"/>
                <a:cs typeface="Tahoma" pitchFamily="34" charset="0"/>
              </a:rPr>
              <a:t>at-risk</a:t>
            </a:r>
            <a:r>
              <a:rPr lang="en-US" sz="4000" dirty="0" smtClean="0">
                <a:solidFill>
                  <a:srgbClr val="6B8BE7"/>
                </a:solidFill>
                <a:latin typeface="Tahoma" pitchFamily="34" charset="0"/>
                <a:ea typeface="Tahoma" pitchFamily="34" charset="0"/>
                <a:cs typeface="Tahoma" pitchFamily="34" charset="0"/>
              </a:rPr>
              <a:t> behaviors: </a:t>
            </a:r>
          </a:p>
        </p:txBody>
      </p:sp>
      <p:sp>
        <p:nvSpPr>
          <p:cNvPr id="250883" name="Rectangle 3"/>
          <p:cNvSpPr>
            <a:spLocks noGrp="1" noChangeArrowheads="1"/>
          </p:cNvSpPr>
          <p:nvPr>
            <p:ph idx="1"/>
          </p:nvPr>
        </p:nvSpPr>
        <p:spPr>
          <a:xfrm>
            <a:off x="381001" y="2209800"/>
            <a:ext cx="8208963" cy="4114800"/>
          </a:xfrm>
        </p:spPr>
        <p:txBody>
          <a:bodyPr/>
          <a:lstStyle/>
          <a:p>
            <a:pPr eaLnBrk="1" hangingPunct="1"/>
            <a:r>
              <a:rPr lang="en-US" dirty="0" smtClean="0">
                <a:solidFill>
                  <a:srgbClr val="FFFFC9"/>
                </a:solidFill>
                <a:latin typeface="Tahoma" pitchFamily="34" charset="0"/>
                <a:ea typeface="Tahoma" pitchFamily="34" charset="0"/>
                <a:cs typeface="Tahoma" pitchFamily="34" charset="0"/>
              </a:rPr>
              <a:t>Premarital sexual activity</a:t>
            </a:r>
          </a:p>
          <a:p>
            <a:pPr eaLnBrk="1" hangingPunct="1"/>
            <a:r>
              <a:rPr lang="en-US" dirty="0" smtClean="0">
                <a:solidFill>
                  <a:srgbClr val="FFFFC9"/>
                </a:solidFill>
                <a:latin typeface="Tahoma" pitchFamily="34" charset="0"/>
                <a:ea typeface="Tahoma" pitchFamily="34" charset="0"/>
                <a:cs typeface="Tahoma" pitchFamily="34" charset="0"/>
              </a:rPr>
              <a:t>Violence</a:t>
            </a:r>
          </a:p>
          <a:p>
            <a:pPr eaLnBrk="1" hangingPunct="1"/>
            <a:r>
              <a:rPr lang="en-US" dirty="0" smtClean="0">
                <a:solidFill>
                  <a:srgbClr val="FFFFC9"/>
                </a:solidFill>
                <a:latin typeface="Tahoma" pitchFamily="34" charset="0"/>
                <a:ea typeface="Tahoma" pitchFamily="34" charset="0"/>
                <a:cs typeface="Tahoma" pitchFamily="34" charset="0"/>
              </a:rPr>
              <a:t>Suicidal attempts</a:t>
            </a:r>
          </a:p>
          <a:p>
            <a:pPr eaLnBrk="1" hangingPunct="1"/>
            <a:r>
              <a:rPr lang="en-US" dirty="0" smtClean="0">
                <a:solidFill>
                  <a:srgbClr val="FFFFC9"/>
                </a:solidFill>
                <a:latin typeface="Tahoma" pitchFamily="34" charset="0"/>
                <a:ea typeface="Tahoma" pitchFamily="34" charset="0"/>
                <a:cs typeface="Tahoma" pitchFamily="34" charset="0"/>
              </a:rPr>
              <a:t>Drug use</a:t>
            </a:r>
          </a:p>
        </p:txBody>
      </p:sp>
      <p:sp>
        <p:nvSpPr>
          <p:cNvPr id="5" name="Footer Placeholder 3"/>
          <p:cNvSpPr>
            <a:spLocks noGrp="1"/>
          </p:cNvSpPr>
          <p:nvPr>
            <p:ph type="ftr" sz="quarter" idx="11"/>
          </p:nvPr>
        </p:nvSpPr>
        <p:spPr>
          <a:xfrm>
            <a:off x="571500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6" name="Slide Number Placeholder 4"/>
          <p:cNvSpPr>
            <a:spLocks noGrp="1"/>
          </p:cNvSpPr>
          <p:nvPr>
            <p:ph type="sldNum" sz="quarter" idx="12"/>
          </p:nvPr>
        </p:nvSpPr>
        <p:spPr>
          <a:xfrm>
            <a:off x="8204396" y="6172200"/>
            <a:ext cx="733864" cy="274320"/>
          </a:xfrm>
        </p:spPr>
        <p:txBody>
          <a:bodyPr/>
          <a:lstStyle/>
          <a:p>
            <a:pPr>
              <a:defRPr/>
            </a:pPr>
            <a:fld id="{771761AA-9243-477C-9B1C-A8019E5FC23A}" type="slidenum">
              <a:rPr lang="en-US">
                <a:latin typeface="Tahoma" pitchFamily="34" charset="0"/>
                <a:ea typeface="Tahoma" pitchFamily="34" charset="0"/>
                <a:cs typeface="Tahoma" pitchFamily="34" charset="0"/>
              </a:rPr>
              <a:pPr>
                <a:defRPr/>
              </a:pPr>
              <a:t>25</a:t>
            </a:fld>
            <a:endParaRPr lang="en-US" dirty="0">
              <a:latin typeface="Tahoma" pitchFamily="34" charset="0"/>
              <a:ea typeface="Tahoma" pitchFamily="34" charset="0"/>
              <a:cs typeface="Tahoma" pitchFamily="34" charset="0"/>
            </a:endParaRPr>
          </a:p>
        </p:txBody>
      </p:sp>
      <p:pic>
        <p:nvPicPr>
          <p:cNvPr id="149506" name="Picture 2" descr="C:\Users\thomasn\Pictures\Thinkstock hmpix4\Thinkstock Nancy\people\82556833.jpg"/>
          <p:cNvPicPr>
            <a:picLocks noChangeAspect="1" noChangeArrowheads="1"/>
          </p:cNvPicPr>
          <p:nvPr/>
        </p:nvPicPr>
        <p:blipFill rotWithShape="1">
          <a:blip r:embed="rId2">
            <a:extLst>
              <a:ext uri="{28A0092B-C50C-407E-A947-70E740481C1C}">
                <a14:useLocalDpi xmlns:a14="http://schemas.microsoft.com/office/drawing/2010/main" val="0"/>
              </a:ext>
            </a:extLst>
          </a:blip>
          <a:srcRect l="26774"/>
          <a:stretch/>
        </p:blipFill>
        <p:spPr bwMode="auto">
          <a:xfrm>
            <a:off x="5715000" y="2057400"/>
            <a:ext cx="2911056" cy="26430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883">
                                            <p:txEl>
                                              <p:pRg st="0" end="0"/>
                                            </p:txEl>
                                          </p:spTgt>
                                        </p:tgtEl>
                                        <p:attrNameLst>
                                          <p:attrName>style.visibility</p:attrName>
                                        </p:attrNameLst>
                                      </p:cBhvr>
                                      <p:to>
                                        <p:strVal val="visible"/>
                                      </p:to>
                                    </p:set>
                                    <p:animEffect transition="in" filter="fade">
                                      <p:cBhvr>
                                        <p:cTn id="7" dur="500"/>
                                        <p:tgtEl>
                                          <p:spTgt spid="2508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0883">
                                            <p:txEl>
                                              <p:pRg st="1" end="1"/>
                                            </p:txEl>
                                          </p:spTgt>
                                        </p:tgtEl>
                                        <p:attrNameLst>
                                          <p:attrName>style.visibility</p:attrName>
                                        </p:attrNameLst>
                                      </p:cBhvr>
                                      <p:to>
                                        <p:strVal val="visible"/>
                                      </p:to>
                                    </p:set>
                                    <p:animEffect transition="in" filter="fade">
                                      <p:cBhvr>
                                        <p:cTn id="12" dur="500"/>
                                        <p:tgtEl>
                                          <p:spTgt spid="2508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0883">
                                            <p:txEl>
                                              <p:pRg st="2" end="2"/>
                                            </p:txEl>
                                          </p:spTgt>
                                        </p:tgtEl>
                                        <p:attrNameLst>
                                          <p:attrName>style.visibility</p:attrName>
                                        </p:attrNameLst>
                                      </p:cBhvr>
                                      <p:to>
                                        <p:strVal val="visible"/>
                                      </p:to>
                                    </p:set>
                                    <p:animEffect transition="in" filter="fade">
                                      <p:cBhvr>
                                        <p:cTn id="17" dur="500"/>
                                        <p:tgtEl>
                                          <p:spTgt spid="2508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0883">
                                            <p:txEl>
                                              <p:pRg st="3" end="3"/>
                                            </p:txEl>
                                          </p:spTgt>
                                        </p:tgtEl>
                                        <p:attrNameLst>
                                          <p:attrName>style.visibility</p:attrName>
                                        </p:attrNameLst>
                                      </p:cBhvr>
                                      <p:to>
                                        <p:strVal val="visible"/>
                                      </p:to>
                                    </p:set>
                                    <p:animEffect transition="in" filter="fade">
                                      <p:cBhvr>
                                        <p:cTn id="22" dur="500"/>
                                        <p:tgtEl>
                                          <p:spTgt spid="2508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6" name="Rectangle 3"/>
          <p:cNvSpPr>
            <a:spLocks noGrp="1" noChangeArrowheads="1"/>
          </p:cNvSpPr>
          <p:nvPr>
            <p:ph type="title"/>
          </p:nvPr>
        </p:nvSpPr>
        <p:spPr>
          <a:xfrm>
            <a:off x="1676400" y="457201"/>
            <a:ext cx="5486400" cy="701675"/>
          </a:xfrm>
        </p:spPr>
        <p:txBody>
          <a:bodyPr>
            <a:normAutofit/>
          </a:bodyPr>
          <a:lstStyle/>
          <a:p>
            <a:pPr algn="ctr" eaLnBrk="1" hangingPunct="1"/>
            <a:r>
              <a:rPr lang="en-US" sz="4000" dirty="0" smtClean="0">
                <a:solidFill>
                  <a:schemeClr val="accent1">
                    <a:lumMod val="60000"/>
                    <a:lumOff val="40000"/>
                  </a:schemeClr>
                </a:solidFill>
                <a:latin typeface="Tahoma" pitchFamily="34" charset="0"/>
                <a:ea typeface="Tahoma" pitchFamily="34" charset="0"/>
                <a:cs typeface="Tahoma" pitchFamily="34" charset="0"/>
              </a:rPr>
              <a:t>Two vital factors </a:t>
            </a:r>
            <a:endParaRPr lang="en-US" sz="5400" dirty="0" smtClean="0">
              <a:solidFill>
                <a:schemeClr val="accent1">
                  <a:lumMod val="60000"/>
                  <a:lumOff val="40000"/>
                </a:schemeClr>
              </a:solidFill>
              <a:latin typeface="Tahoma" pitchFamily="34" charset="0"/>
              <a:ea typeface="Tahoma" pitchFamily="34" charset="0"/>
              <a:cs typeface="Tahoma" pitchFamily="34" charset="0"/>
            </a:endParaRPr>
          </a:p>
        </p:txBody>
      </p:sp>
      <p:sp>
        <p:nvSpPr>
          <p:cNvPr id="212996" name="Rectangle 4"/>
          <p:cNvSpPr>
            <a:spLocks noGrp="1" noChangeArrowheads="1"/>
          </p:cNvSpPr>
          <p:nvPr>
            <p:ph idx="1"/>
          </p:nvPr>
        </p:nvSpPr>
        <p:spPr>
          <a:xfrm>
            <a:off x="457200" y="2133600"/>
            <a:ext cx="8229600" cy="4191000"/>
          </a:xfrm>
        </p:spPr>
        <p:txBody>
          <a:bodyPr>
            <a:normAutofit/>
          </a:bodyPr>
          <a:lstStyle/>
          <a:p>
            <a:pPr eaLnBrk="1" hangingPunct="1">
              <a:lnSpc>
                <a:spcPct val="90000"/>
              </a:lnSpc>
              <a:buFont typeface="Wingdings" pitchFamily="2" charset="2"/>
              <a:buNone/>
            </a:pPr>
            <a:r>
              <a:rPr lang="en-US" sz="4000" dirty="0" smtClean="0">
                <a:solidFill>
                  <a:srgbClr val="6B8BE7"/>
                </a:solidFill>
                <a:latin typeface="Tahoma" pitchFamily="34" charset="0"/>
                <a:ea typeface="Tahoma" pitchFamily="34" charset="0"/>
                <a:cs typeface="Tahoma" pitchFamily="34" charset="0"/>
              </a:rPr>
              <a:t>Factor #1.	Getting connected with God</a:t>
            </a:r>
            <a:endParaRPr lang="en-US" sz="4000" dirty="0" smtClean="0">
              <a:latin typeface="Tahoma" pitchFamily="34" charset="0"/>
              <a:ea typeface="Tahoma" pitchFamily="34" charset="0"/>
              <a:cs typeface="Tahoma" pitchFamily="34" charset="0"/>
            </a:endParaRPr>
          </a:p>
          <a:p>
            <a:pPr eaLnBrk="1" hangingPunct="1">
              <a:lnSpc>
                <a:spcPct val="90000"/>
              </a:lnSpc>
              <a:buFont typeface="Wingdings" pitchFamily="2" charset="2"/>
              <a:buNone/>
            </a:pPr>
            <a:endParaRPr lang="en-US" sz="4000" dirty="0" smtClean="0">
              <a:latin typeface="Tahoma" pitchFamily="34" charset="0"/>
              <a:ea typeface="Tahoma" pitchFamily="34" charset="0"/>
              <a:cs typeface="Tahoma" pitchFamily="34" charset="0"/>
            </a:endParaRPr>
          </a:p>
          <a:p>
            <a:pPr eaLnBrk="1" hangingPunct="1">
              <a:lnSpc>
                <a:spcPct val="90000"/>
              </a:lnSpc>
              <a:buFont typeface="Wingdings" pitchFamily="2" charset="2"/>
              <a:buNone/>
            </a:pPr>
            <a:r>
              <a:rPr lang="en-US" sz="4000" dirty="0" smtClean="0">
                <a:solidFill>
                  <a:srgbClr val="67B569"/>
                </a:solidFill>
                <a:latin typeface="Tahoma" pitchFamily="34" charset="0"/>
                <a:ea typeface="Tahoma" pitchFamily="34" charset="0"/>
                <a:cs typeface="Tahoma" pitchFamily="34" charset="0"/>
              </a:rPr>
              <a:t>Factor #2.	Getting connected with one another</a:t>
            </a:r>
          </a:p>
        </p:txBody>
      </p:sp>
      <p:sp>
        <p:nvSpPr>
          <p:cNvPr id="9" name="Footer Placeholder 3"/>
          <p:cNvSpPr>
            <a:spLocks noGrp="1"/>
          </p:cNvSpPr>
          <p:nvPr>
            <p:ph type="ftr" sz="quarter" idx="11"/>
          </p:nvPr>
        </p:nvSpPr>
        <p:spPr>
          <a:xfrm>
            <a:off x="576988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10" name="Slide Number Placeholder 4"/>
          <p:cNvSpPr>
            <a:spLocks noGrp="1"/>
          </p:cNvSpPr>
          <p:nvPr>
            <p:ph type="sldNum" sz="quarter" idx="12"/>
          </p:nvPr>
        </p:nvSpPr>
        <p:spPr>
          <a:xfrm>
            <a:off x="8204396" y="6172200"/>
            <a:ext cx="733864" cy="274320"/>
          </a:xfrm>
        </p:spPr>
        <p:txBody>
          <a:bodyPr/>
          <a:lstStyle/>
          <a:p>
            <a:pPr>
              <a:defRPr/>
            </a:pPr>
            <a:fld id="{04B2E766-910F-4EB4-8811-93C9E3E65E53}" type="slidenum">
              <a:rPr lang="en-US">
                <a:latin typeface="Tahoma" pitchFamily="34" charset="0"/>
                <a:ea typeface="Tahoma" pitchFamily="34" charset="0"/>
                <a:cs typeface="Tahoma" pitchFamily="34" charset="0"/>
              </a:rPr>
              <a:pPr>
                <a:defRPr/>
              </a:pPr>
              <a:t>26</a:t>
            </a:fld>
            <a:endParaRPr lang="en-US" dirty="0">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2996">
                                            <p:txEl>
                                              <p:pRg st="0" end="0"/>
                                            </p:txEl>
                                          </p:spTgt>
                                        </p:tgtEl>
                                        <p:attrNameLst>
                                          <p:attrName>style.visibility</p:attrName>
                                        </p:attrNameLst>
                                      </p:cBhvr>
                                      <p:to>
                                        <p:strVal val="visible"/>
                                      </p:to>
                                    </p:set>
                                    <p:animEffect transition="in" filter="fade">
                                      <p:cBhvr>
                                        <p:cTn id="7" dur="500"/>
                                        <p:tgtEl>
                                          <p:spTgt spid="2129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2996">
                                            <p:txEl>
                                              <p:pRg st="2" end="2"/>
                                            </p:txEl>
                                          </p:spTgt>
                                        </p:tgtEl>
                                        <p:attrNameLst>
                                          <p:attrName>style.visibility</p:attrName>
                                        </p:attrNameLst>
                                      </p:cBhvr>
                                      <p:to>
                                        <p:strVal val="visible"/>
                                      </p:to>
                                    </p:set>
                                    <p:animEffect transition="in" filter="fade">
                                      <p:cBhvr>
                                        <p:cTn id="12" dur="500"/>
                                        <p:tgtEl>
                                          <p:spTgt spid="2129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5"/>
          <p:cNvSpPr>
            <a:spLocks noGrp="1" noChangeArrowheads="1"/>
          </p:cNvSpPr>
          <p:nvPr>
            <p:ph type="title"/>
          </p:nvPr>
        </p:nvSpPr>
        <p:spPr>
          <a:xfrm>
            <a:off x="1981200" y="2743201"/>
            <a:ext cx="5486400" cy="854075"/>
          </a:xfrm>
        </p:spPr>
        <p:txBody>
          <a:bodyPr/>
          <a:lstStyle/>
          <a:p>
            <a:pPr algn="ctr" eaLnBrk="1" hangingPunct="1"/>
            <a:r>
              <a:rPr lang="en-US" sz="5000" dirty="0" smtClean="0">
                <a:solidFill>
                  <a:srgbClr val="6B8BE7"/>
                </a:solidFill>
                <a:latin typeface="Tahoma" pitchFamily="34" charset="0"/>
                <a:ea typeface="Tahoma" pitchFamily="34" charset="0"/>
                <a:cs typeface="Tahoma" pitchFamily="34" charset="0"/>
              </a:rPr>
              <a:t>Factor #1</a:t>
            </a:r>
          </a:p>
        </p:txBody>
      </p:sp>
      <p:sp>
        <p:nvSpPr>
          <p:cNvPr id="8" name="Footer Placeholder 3"/>
          <p:cNvSpPr>
            <a:spLocks noGrp="1"/>
          </p:cNvSpPr>
          <p:nvPr>
            <p:ph type="ftr" sz="quarter" idx="11"/>
          </p:nvPr>
        </p:nvSpPr>
        <p:spPr>
          <a:xfrm>
            <a:off x="5486402" y="612648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9" name="Slide Number Placeholder 4"/>
          <p:cNvSpPr>
            <a:spLocks noGrp="1"/>
          </p:cNvSpPr>
          <p:nvPr>
            <p:ph type="sldNum" sz="quarter" idx="12"/>
          </p:nvPr>
        </p:nvSpPr>
        <p:spPr>
          <a:xfrm>
            <a:off x="8001000" y="6126480"/>
            <a:ext cx="733864" cy="274320"/>
          </a:xfrm>
        </p:spPr>
        <p:txBody>
          <a:bodyPr/>
          <a:lstStyle/>
          <a:p>
            <a:pPr>
              <a:defRPr/>
            </a:pPr>
            <a:fld id="{13A03E1A-5463-4B46-BDA3-7F1527B2F080}" type="slidenum">
              <a:rPr lang="en-US">
                <a:latin typeface="Tahoma" pitchFamily="34" charset="0"/>
                <a:ea typeface="Tahoma" pitchFamily="34" charset="0"/>
                <a:cs typeface="Tahoma" pitchFamily="34" charset="0"/>
              </a:rPr>
              <a:pPr>
                <a:defRPr/>
              </a:pPr>
              <a:t>27</a:t>
            </a:fld>
            <a:endParaRPr lang="en-US" dirty="0">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4" name="Rectangle 2"/>
          <p:cNvSpPr>
            <a:spLocks noGrp="1" noChangeArrowheads="1"/>
          </p:cNvSpPr>
          <p:nvPr>
            <p:ph idx="1"/>
          </p:nvPr>
        </p:nvSpPr>
        <p:spPr>
          <a:xfrm>
            <a:off x="1143000" y="706582"/>
            <a:ext cx="7239000" cy="914400"/>
          </a:xfrm>
        </p:spPr>
        <p:txBody>
          <a:bodyPr>
            <a:normAutofit fontScale="92500"/>
          </a:bodyPr>
          <a:lstStyle/>
          <a:p>
            <a:pPr eaLnBrk="1" hangingPunct="1">
              <a:buFont typeface="Wingdings" pitchFamily="2" charset="2"/>
              <a:buNone/>
            </a:pPr>
            <a:r>
              <a:rPr lang="en-US" sz="4000" b="1" dirty="0" smtClean="0">
                <a:solidFill>
                  <a:srgbClr val="6B8BE7"/>
                </a:solidFill>
                <a:latin typeface="Tahoma" pitchFamily="34" charset="0"/>
                <a:ea typeface="Tahoma" pitchFamily="34" charset="0"/>
                <a:cs typeface="Tahoma" pitchFamily="34" charset="0"/>
              </a:rPr>
              <a:t>Getting connected with God</a:t>
            </a:r>
          </a:p>
        </p:txBody>
      </p:sp>
      <p:sp>
        <p:nvSpPr>
          <p:cNvPr id="7" name="Footer Placeholder 3"/>
          <p:cNvSpPr>
            <a:spLocks noGrp="1"/>
          </p:cNvSpPr>
          <p:nvPr>
            <p:ph type="ftr" sz="quarter" idx="11"/>
          </p:nvPr>
        </p:nvSpPr>
        <p:spPr>
          <a:xfrm>
            <a:off x="548640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8" name="Slide Number Placeholder 4"/>
          <p:cNvSpPr>
            <a:spLocks noGrp="1"/>
          </p:cNvSpPr>
          <p:nvPr>
            <p:ph type="sldNum" sz="quarter" idx="12"/>
          </p:nvPr>
        </p:nvSpPr>
        <p:spPr>
          <a:xfrm>
            <a:off x="8001000" y="6172200"/>
            <a:ext cx="733864" cy="274320"/>
          </a:xfrm>
        </p:spPr>
        <p:txBody>
          <a:bodyPr/>
          <a:lstStyle/>
          <a:p>
            <a:pPr>
              <a:defRPr/>
            </a:pPr>
            <a:fld id="{0D3FD87B-DC86-433A-97B8-072D9CCD003D}" type="slidenum">
              <a:rPr lang="en-US">
                <a:latin typeface="Tahoma" pitchFamily="34" charset="0"/>
                <a:ea typeface="Tahoma" pitchFamily="34" charset="0"/>
                <a:cs typeface="Tahoma" pitchFamily="34" charset="0"/>
              </a:rPr>
              <a:pPr>
                <a:defRPr/>
              </a:pPr>
              <a:t>28</a:t>
            </a:fld>
            <a:endParaRPr lang="en-US" dirty="0">
              <a:latin typeface="Tahoma" pitchFamily="34" charset="0"/>
              <a:ea typeface="Tahoma" pitchFamily="34" charset="0"/>
              <a:cs typeface="Tahoma" pitchFamily="34" charset="0"/>
            </a:endParaRPr>
          </a:p>
        </p:txBody>
      </p:sp>
      <p:sp>
        <p:nvSpPr>
          <p:cNvPr id="215043" name="Text Box 3"/>
          <p:cNvSpPr txBox="1">
            <a:spLocks noChangeArrowheads="1"/>
          </p:cNvSpPr>
          <p:nvPr/>
        </p:nvSpPr>
        <p:spPr bwMode="auto">
          <a:xfrm>
            <a:off x="1600200" y="1905000"/>
            <a:ext cx="5791200" cy="3970318"/>
          </a:xfrm>
          <a:prstGeom prst="rect">
            <a:avLst/>
          </a:prstGeom>
          <a:noFill/>
          <a:ln w="76200" cap="rnd">
            <a:solidFill>
              <a:schemeClr val="tx2"/>
            </a:solidFill>
            <a:prstDash val="sysDot"/>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kumimoji="1" lang="en-US" sz="3600" dirty="0">
                <a:solidFill>
                  <a:srgbClr val="B0C1F2"/>
                </a:solidFill>
                <a:latin typeface="Tahoma" pitchFamily="34" charset="0"/>
                <a:ea typeface="Tahoma" pitchFamily="34" charset="0"/>
                <a:cs typeface="Tahoma" pitchFamily="34" charset="0"/>
              </a:rPr>
              <a:t>When religion and prayer are important</a:t>
            </a:r>
          </a:p>
          <a:p>
            <a:pPr algn="ctr" eaLnBrk="0" hangingPunct="0">
              <a:defRPr/>
            </a:pPr>
            <a:r>
              <a:rPr kumimoji="1" lang="en-US" sz="3600" dirty="0">
                <a:solidFill>
                  <a:srgbClr val="B0C1F2"/>
                </a:solidFill>
                <a:latin typeface="Tahoma" pitchFamily="34" charset="0"/>
                <a:ea typeface="Tahoma" pitchFamily="34" charset="0"/>
                <a:cs typeface="Tahoma" pitchFamily="34" charset="0"/>
              </a:rPr>
              <a:t>to an adolescent, they are less likely to smoke,</a:t>
            </a:r>
          </a:p>
          <a:p>
            <a:pPr algn="ctr" eaLnBrk="0" hangingPunct="0">
              <a:defRPr/>
            </a:pPr>
            <a:r>
              <a:rPr kumimoji="1" lang="en-US" sz="3600" dirty="0">
                <a:solidFill>
                  <a:srgbClr val="B0C1F2"/>
                </a:solidFill>
                <a:latin typeface="Tahoma" pitchFamily="34" charset="0"/>
                <a:ea typeface="Tahoma" pitchFamily="34" charset="0"/>
                <a:cs typeface="Tahoma" pitchFamily="34" charset="0"/>
              </a:rPr>
              <a:t>drink or become involved in premarital sexual</a:t>
            </a:r>
          </a:p>
          <a:p>
            <a:pPr algn="ctr" eaLnBrk="0" hangingPunct="0">
              <a:defRPr/>
            </a:pPr>
            <a:r>
              <a:rPr kumimoji="1" lang="en-US" sz="3600" dirty="0">
                <a:solidFill>
                  <a:srgbClr val="B0C1F2"/>
                </a:solidFill>
                <a:latin typeface="Tahoma" pitchFamily="34" charset="0"/>
                <a:ea typeface="Tahoma" pitchFamily="34" charset="0"/>
                <a:cs typeface="Tahoma" pitchFamily="34" charset="0"/>
              </a:rPr>
              <a:t>activity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a:xfrm>
            <a:off x="2133601" y="379572"/>
            <a:ext cx="4843463" cy="701675"/>
          </a:xfrm>
        </p:spPr>
        <p:txBody>
          <a:bodyPr/>
          <a:lstStyle/>
          <a:p>
            <a:pPr algn="ctr" eaLnBrk="1" hangingPunct="1"/>
            <a:r>
              <a:rPr lang="en-US" sz="4000" b="0" dirty="0" smtClean="0">
                <a:solidFill>
                  <a:schemeClr val="accent4">
                    <a:lumMod val="60000"/>
                    <a:lumOff val="40000"/>
                  </a:schemeClr>
                </a:solidFill>
                <a:latin typeface="Tahoma" pitchFamily="34" charset="0"/>
                <a:ea typeface="Tahoma" pitchFamily="34" charset="0"/>
                <a:cs typeface="Tahoma" pitchFamily="34" charset="0"/>
              </a:rPr>
              <a:t>Drugs used</a:t>
            </a:r>
          </a:p>
        </p:txBody>
      </p:sp>
      <p:sp>
        <p:nvSpPr>
          <p:cNvPr id="362499" name="Rectangle 3"/>
          <p:cNvSpPr>
            <a:spLocks noGrp="1" noChangeArrowheads="1"/>
          </p:cNvSpPr>
          <p:nvPr>
            <p:ph idx="1"/>
          </p:nvPr>
        </p:nvSpPr>
        <p:spPr>
          <a:xfrm>
            <a:off x="76200" y="1828801"/>
            <a:ext cx="6748463" cy="2925763"/>
          </a:xfrm>
        </p:spPr>
        <p:txBody>
          <a:bodyPr>
            <a:normAutofit/>
          </a:bodyPr>
          <a:lstStyle/>
          <a:p>
            <a:pPr eaLnBrk="1" hangingPunct="1">
              <a:buClr>
                <a:schemeClr val="accent4">
                  <a:lumMod val="75000"/>
                </a:schemeClr>
              </a:buClr>
            </a:pPr>
            <a:r>
              <a:rPr lang="en-US" sz="2900" dirty="0" smtClean="0">
                <a:latin typeface="Tahoma" pitchFamily="34" charset="0"/>
                <a:ea typeface="Tahoma" pitchFamily="34" charset="0"/>
                <a:cs typeface="Tahoma" pitchFamily="34" charset="0"/>
              </a:rPr>
              <a:t>Due to significant maladjustments</a:t>
            </a:r>
          </a:p>
          <a:p>
            <a:pPr eaLnBrk="1" hangingPunct="1">
              <a:buClr>
                <a:schemeClr val="accent4">
                  <a:lumMod val="75000"/>
                </a:schemeClr>
              </a:buClr>
            </a:pPr>
            <a:endParaRPr lang="en-US" sz="2900" dirty="0" smtClean="0">
              <a:latin typeface="Tahoma" pitchFamily="34" charset="0"/>
              <a:ea typeface="Tahoma" pitchFamily="34" charset="0"/>
              <a:cs typeface="Tahoma" pitchFamily="34" charset="0"/>
            </a:endParaRPr>
          </a:p>
          <a:p>
            <a:pPr eaLnBrk="1" hangingPunct="1">
              <a:buClr>
                <a:schemeClr val="accent4">
                  <a:lumMod val="75000"/>
                </a:schemeClr>
              </a:buClr>
            </a:pPr>
            <a:r>
              <a:rPr lang="en-US" sz="2900" dirty="0" smtClean="0">
                <a:latin typeface="Tahoma" pitchFamily="34" charset="0"/>
                <a:ea typeface="Tahoma" pitchFamily="34" charset="0"/>
                <a:cs typeface="Tahoma" pitchFamily="34" charset="0"/>
              </a:rPr>
              <a:t>To escape from problems faced</a:t>
            </a:r>
          </a:p>
          <a:p>
            <a:pPr eaLnBrk="1" hangingPunct="1">
              <a:buClr>
                <a:schemeClr val="accent4">
                  <a:lumMod val="75000"/>
                </a:schemeClr>
              </a:buClr>
            </a:pPr>
            <a:endParaRPr lang="en-US" sz="2900" dirty="0" smtClean="0">
              <a:latin typeface="Tahoma" pitchFamily="34" charset="0"/>
              <a:ea typeface="Tahoma" pitchFamily="34" charset="0"/>
              <a:cs typeface="Tahoma" pitchFamily="34" charset="0"/>
            </a:endParaRPr>
          </a:p>
          <a:p>
            <a:pPr eaLnBrk="1" hangingPunct="1">
              <a:buClr>
                <a:schemeClr val="accent4">
                  <a:lumMod val="75000"/>
                </a:schemeClr>
              </a:buClr>
            </a:pPr>
            <a:r>
              <a:rPr lang="en-US" sz="2900" dirty="0" smtClean="0">
                <a:latin typeface="Tahoma" pitchFamily="34" charset="0"/>
                <a:ea typeface="Tahoma" pitchFamily="34" charset="0"/>
                <a:cs typeface="Tahoma" pitchFamily="34" charset="0"/>
              </a:rPr>
              <a:t>Ranging from peer pressures to crises at home or in the work place</a:t>
            </a:r>
          </a:p>
        </p:txBody>
      </p:sp>
      <p:sp>
        <p:nvSpPr>
          <p:cNvPr id="15" name="Footer Placeholder 3"/>
          <p:cNvSpPr>
            <a:spLocks noGrp="1"/>
          </p:cNvSpPr>
          <p:nvPr>
            <p:ph type="ftr" sz="quarter" idx="11"/>
          </p:nvPr>
        </p:nvSpPr>
        <p:spPr>
          <a:xfrm>
            <a:off x="548640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16" name="Slide Number Placeholder 4"/>
          <p:cNvSpPr>
            <a:spLocks noGrp="1"/>
          </p:cNvSpPr>
          <p:nvPr>
            <p:ph type="sldNum" sz="quarter" idx="12"/>
          </p:nvPr>
        </p:nvSpPr>
        <p:spPr>
          <a:xfrm>
            <a:off x="8001000" y="6172200"/>
            <a:ext cx="733864" cy="274320"/>
          </a:xfrm>
        </p:spPr>
        <p:txBody>
          <a:bodyPr/>
          <a:lstStyle/>
          <a:p>
            <a:pPr>
              <a:defRPr/>
            </a:pPr>
            <a:fld id="{9E3230C1-17A6-43B6-9654-56A7F629E0B1}" type="slidenum">
              <a:rPr lang="en-US">
                <a:latin typeface="Tahoma" pitchFamily="34" charset="0"/>
                <a:ea typeface="Tahoma" pitchFamily="34" charset="0"/>
                <a:cs typeface="Tahoma" pitchFamily="34" charset="0"/>
              </a:rPr>
              <a:pPr>
                <a:defRPr/>
              </a:pPr>
              <a:t>29</a:t>
            </a:fld>
            <a:endParaRPr lang="en-US" dirty="0">
              <a:latin typeface="Tahoma" pitchFamily="34" charset="0"/>
              <a:ea typeface="Tahoma" pitchFamily="34" charset="0"/>
              <a:cs typeface="Tahoma" pitchFamily="34" charset="0"/>
            </a:endParaRPr>
          </a:p>
        </p:txBody>
      </p:sp>
      <p:pic>
        <p:nvPicPr>
          <p:cNvPr id="147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977580"/>
            <a:ext cx="2286000" cy="267062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2499">
                                            <p:txEl>
                                              <p:pRg st="0" end="0"/>
                                            </p:txEl>
                                          </p:spTgt>
                                        </p:tgtEl>
                                        <p:attrNameLst>
                                          <p:attrName>style.visibility</p:attrName>
                                        </p:attrNameLst>
                                      </p:cBhvr>
                                      <p:to>
                                        <p:strVal val="visible"/>
                                      </p:to>
                                    </p:set>
                                    <p:animEffect transition="in" filter="fade">
                                      <p:cBhvr>
                                        <p:cTn id="7" dur="500"/>
                                        <p:tgtEl>
                                          <p:spTgt spid="3624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2499">
                                            <p:txEl>
                                              <p:pRg st="2" end="2"/>
                                            </p:txEl>
                                          </p:spTgt>
                                        </p:tgtEl>
                                        <p:attrNameLst>
                                          <p:attrName>style.visibility</p:attrName>
                                        </p:attrNameLst>
                                      </p:cBhvr>
                                      <p:to>
                                        <p:strVal val="visible"/>
                                      </p:to>
                                    </p:set>
                                    <p:animEffect transition="in" filter="fade">
                                      <p:cBhvr>
                                        <p:cTn id="12" dur="500"/>
                                        <p:tgtEl>
                                          <p:spTgt spid="3624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2499">
                                            <p:txEl>
                                              <p:pRg st="4" end="4"/>
                                            </p:txEl>
                                          </p:spTgt>
                                        </p:tgtEl>
                                        <p:attrNameLst>
                                          <p:attrName>style.visibility</p:attrName>
                                        </p:attrNameLst>
                                      </p:cBhvr>
                                      <p:to>
                                        <p:strVal val="visible"/>
                                      </p:to>
                                    </p:set>
                                    <p:animEffect transition="in" filter="fade">
                                      <p:cBhvr>
                                        <p:cTn id="17" dur="500"/>
                                        <p:tgtEl>
                                          <p:spTgt spid="3624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457201" y="304801"/>
            <a:ext cx="4868863" cy="885825"/>
          </a:xfrm>
          <a:noFill/>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lIns="92075" tIns="46038" rIns="92075" bIns="46038" anchor="ctr">
            <a:normAutofit/>
          </a:bodyPr>
          <a:lstStyle/>
          <a:p>
            <a:pPr eaLnBrk="1" hangingPunct="1"/>
            <a:r>
              <a:rPr lang="en-US" sz="4800" dirty="0" smtClean="0">
                <a:solidFill>
                  <a:srgbClr val="FFFF7D"/>
                </a:solidFill>
                <a:latin typeface="Tahoma" pitchFamily="34" charset="0"/>
                <a:ea typeface="Tahoma" pitchFamily="34" charset="0"/>
                <a:cs typeface="Tahoma" pitchFamily="34" charset="0"/>
              </a:rPr>
              <a:t>Presentation</a:t>
            </a:r>
          </a:p>
        </p:txBody>
      </p:sp>
      <p:sp>
        <p:nvSpPr>
          <p:cNvPr id="443395" name="Rectangle 3"/>
          <p:cNvSpPr>
            <a:spLocks noGrp="1" noChangeArrowheads="1"/>
          </p:cNvSpPr>
          <p:nvPr>
            <p:ph idx="1"/>
          </p:nvPr>
        </p:nvSpPr>
        <p:spPr>
          <a:xfrm>
            <a:off x="228600" y="4038600"/>
            <a:ext cx="8686800" cy="2971800"/>
          </a:xfrm>
          <a:noFill/>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lIns="92075" tIns="46038" rIns="92075" bIns="46038"/>
          <a:lstStyle/>
          <a:p>
            <a:pPr algn="ctr" eaLnBrk="1" hangingPunct="1">
              <a:lnSpc>
                <a:spcPct val="85000"/>
              </a:lnSpc>
              <a:spcBef>
                <a:spcPct val="0"/>
              </a:spcBef>
              <a:buFont typeface="Wingdings" pitchFamily="2" charset="2"/>
              <a:buNone/>
            </a:pPr>
            <a:endParaRPr lang="en-US" dirty="0" smtClean="0">
              <a:solidFill>
                <a:srgbClr val="FFFF7D"/>
              </a:solidFill>
              <a:latin typeface="Tahoma" pitchFamily="34" charset="0"/>
              <a:ea typeface="Tahoma" pitchFamily="34" charset="0"/>
              <a:cs typeface="Tahoma" pitchFamily="34" charset="0"/>
            </a:endParaRPr>
          </a:p>
          <a:p>
            <a:pPr algn="ctr" eaLnBrk="1" hangingPunct="1">
              <a:lnSpc>
                <a:spcPct val="85000"/>
              </a:lnSpc>
              <a:spcBef>
                <a:spcPct val="0"/>
              </a:spcBef>
            </a:pPr>
            <a:endParaRPr lang="en-US" dirty="0" smtClean="0">
              <a:solidFill>
                <a:srgbClr val="FFFF7D"/>
              </a:solidFill>
              <a:latin typeface="Tahoma" pitchFamily="34" charset="0"/>
              <a:ea typeface="Tahoma" pitchFamily="34" charset="0"/>
              <a:cs typeface="Tahoma" pitchFamily="34" charset="0"/>
            </a:endParaRPr>
          </a:p>
          <a:p>
            <a:pPr marL="118872" indent="0" algn="ctr" eaLnBrk="1" hangingPunct="1">
              <a:lnSpc>
                <a:spcPct val="85000"/>
              </a:lnSpc>
              <a:spcBef>
                <a:spcPct val="0"/>
              </a:spcBef>
              <a:buNone/>
            </a:pPr>
            <a:r>
              <a:rPr lang="en-US" dirty="0">
                <a:solidFill>
                  <a:srgbClr val="FFFF7D"/>
                </a:solidFill>
                <a:latin typeface="Tahoma" pitchFamily="34" charset="0"/>
                <a:ea typeface="Tahoma" pitchFamily="34" charset="0"/>
                <a:cs typeface="Tahoma" pitchFamily="34" charset="0"/>
              </a:rPr>
              <a:t>i</a:t>
            </a:r>
            <a:r>
              <a:rPr lang="en-US" dirty="0" smtClean="0">
                <a:solidFill>
                  <a:srgbClr val="FFFF7D"/>
                </a:solidFill>
                <a:latin typeface="Tahoma" pitchFamily="34" charset="0"/>
                <a:ea typeface="Tahoma" pitchFamily="34" charset="0"/>
                <a:cs typeface="Tahoma" pitchFamily="34" charset="0"/>
              </a:rPr>
              <a:t>nformation on how a comprehensive prevention approach, to youth’s </a:t>
            </a:r>
            <a:r>
              <a:rPr lang="en-US" i="1" dirty="0" smtClean="0">
                <a:latin typeface="Tahoma" pitchFamily="34" charset="0"/>
                <a:ea typeface="Tahoma" pitchFamily="34" charset="0"/>
                <a:cs typeface="Tahoma" pitchFamily="34" charset="0"/>
              </a:rPr>
              <a:t>at-risk</a:t>
            </a:r>
            <a:r>
              <a:rPr lang="en-US" dirty="0" smtClean="0">
                <a:solidFill>
                  <a:srgbClr val="FFFF7D"/>
                </a:solidFill>
                <a:latin typeface="Tahoma" pitchFamily="34" charset="0"/>
                <a:ea typeface="Tahoma" pitchFamily="34" charset="0"/>
                <a:cs typeface="Tahoma" pitchFamily="34" charset="0"/>
              </a:rPr>
              <a:t> behavior problems, works best</a:t>
            </a:r>
          </a:p>
        </p:txBody>
      </p:sp>
      <p:sp>
        <p:nvSpPr>
          <p:cNvPr id="5" name="Footer Placeholder 3"/>
          <p:cNvSpPr>
            <a:spLocks noGrp="1"/>
          </p:cNvSpPr>
          <p:nvPr>
            <p:ph type="ftr" sz="quarter" idx="11"/>
          </p:nvPr>
        </p:nvSpPr>
        <p:spPr>
          <a:xfrm>
            <a:off x="563880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6" name="Slide Number Placeholder 4"/>
          <p:cNvSpPr>
            <a:spLocks noGrp="1"/>
          </p:cNvSpPr>
          <p:nvPr>
            <p:ph type="sldNum" sz="quarter" idx="12"/>
          </p:nvPr>
        </p:nvSpPr>
        <p:spPr>
          <a:xfrm>
            <a:off x="8001000" y="6172200"/>
            <a:ext cx="733864" cy="274320"/>
          </a:xfrm>
        </p:spPr>
        <p:txBody>
          <a:bodyPr/>
          <a:lstStyle/>
          <a:p>
            <a:pPr>
              <a:defRPr/>
            </a:pPr>
            <a:fld id="{433F844F-CEC1-4998-A695-0CEEF6F03D69}" type="slidenum">
              <a:rPr lang="en-US">
                <a:latin typeface="Tahoma" pitchFamily="34" charset="0"/>
                <a:ea typeface="Tahoma" pitchFamily="34" charset="0"/>
                <a:cs typeface="Tahoma" pitchFamily="34" charset="0"/>
              </a:rPr>
              <a:pPr>
                <a:defRPr/>
              </a:pPr>
              <a:t>3</a:t>
            </a:fld>
            <a:endParaRPr lang="en-US" dirty="0">
              <a:latin typeface="Tahoma" pitchFamily="34" charset="0"/>
              <a:ea typeface="Tahoma" pitchFamily="34" charset="0"/>
              <a:cs typeface="Tahoma" pitchFamily="34" charset="0"/>
            </a:endParaRPr>
          </a:p>
        </p:txBody>
      </p:sp>
      <p:pic>
        <p:nvPicPr>
          <p:cNvPr id="5126"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5527" t="4695" b="13786"/>
          <a:stretch/>
        </p:blipFill>
        <p:spPr bwMode="auto">
          <a:xfrm>
            <a:off x="2064330" y="1801206"/>
            <a:ext cx="5022271" cy="29993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90800" y="1143000"/>
            <a:ext cx="3917676" cy="584775"/>
          </a:xfrm>
          <a:prstGeom prst="rect">
            <a:avLst/>
          </a:prstGeom>
          <a:noFill/>
        </p:spPr>
        <p:txBody>
          <a:bodyPr wrap="none" rtlCol="0">
            <a:spAutoFit/>
          </a:bodyPr>
          <a:lstStyle/>
          <a:p>
            <a:r>
              <a:rPr lang="en-US" sz="3200" dirty="0">
                <a:solidFill>
                  <a:srgbClr val="FFFF7D"/>
                </a:solidFill>
                <a:latin typeface="Tahoma" pitchFamily="34" charset="0"/>
                <a:ea typeface="Tahoma" pitchFamily="34" charset="0"/>
                <a:cs typeface="Tahoma" pitchFamily="34" charset="0"/>
              </a:rPr>
              <a:t>w</a:t>
            </a:r>
            <a:r>
              <a:rPr lang="en-US" sz="3200" dirty="0" smtClean="0">
                <a:solidFill>
                  <a:srgbClr val="FFFF7D"/>
                </a:solidFill>
                <a:latin typeface="Tahoma" pitchFamily="34" charset="0"/>
                <a:ea typeface="Tahoma" pitchFamily="34" charset="0"/>
                <a:cs typeface="Tahoma" pitchFamily="34" charset="0"/>
              </a:rPr>
              <a:t>ill provide you with</a:t>
            </a:r>
            <a:endParaRPr lang="en-US" sz="3200" dirty="0">
              <a:solidFill>
                <a:srgbClr val="FFFF7D"/>
              </a:solidFill>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3"/>
          <p:cNvSpPr>
            <a:spLocks noGrp="1" noChangeArrowheads="1"/>
          </p:cNvSpPr>
          <p:nvPr>
            <p:ph type="title"/>
          </p:nvPr>
        </p:nvSpPr>
        <p:spPr>
          <a:xfrm>
            <a:off x="838200" y="1065213"/>
            <a:ext cx="7720012" cy="2287587"/>
          </a:xfrm>
        </p:spPr>
        <p:txBody>
          <a:bodyPr>
            <a:normAutofit fontScale="90000"/>
          </a:bodyPr>
          <a:lstStyle/>
          <a:p>
            <a:pPr algn="ctr" eaLnBrk="1" hangingPunct="1"/>
            <a:r>
              <a:rPr lang="en-US" sz="4000" b="0" dirty="0" smtClean="0">
                <a:solidFill>
                  <a:schemeClr val="tx1"/>
                </a:solidFill>
                <a:latin typeface="Tahoma" pitchFamily="34" charset="0"/>
                <a:ea typeface="Tahoma" pitchFamily="34" charset="0"/>
                <a:cs typeface="Tahoma" pitchFamily="34" charset="0"/>
              </a:rPr>
              <a:t>Drug use then is a </a:t>
            </a:r>
            <a:r>
              <a:rPr lang="en-US" sz="4000" b="0" i="1" dirty="0" smtClean="0">
                <a:solidFill>
                  <a:schemeClr val="accent1">
                    <a:lumMod val="40000"/>
                    <a:lumOff val="60000"/>
                  </a:schemeClr>
                </a:solidFill>
                <a:latin typeface="Tahoma" pitchFamily="34" charset="0"/>
                <a:ea typeface="Tahoma" pitchFamily="34" charset="0"/>
                <a:cs typeface="Tahoma" pitchFamily="34" charset="0"/>
              </a:rPr>
              <a:t>symptom,</a:t>
            </a:r>
            <a:r>
              <a:rPr lang="en-US" sz="4000" b="0" i="1" dirty="0" smtClean="0">
                <a:solidFill>
                  <a:schemeClr val="tx1"/>
                </a:solidFill>
                <a:latin typeface="Tahoma" pitchFamily="34" charset="0"/>
                <a:ea typeface="Tahoma" pitchFamily="34" charset="0"/>
                <a:cs typeface="Tahoma" pitchFamily="34" charset="0"/>
              </a:rPr>
              <a:t/>
            </a:r>
            <a:br>
              <a:rPr lang="en-US" sz="4000" b="0" i="1" dirty="0" smtClean="0">
                <a:solidFill>
                  <a:schemeClr val="tx1"/>
                </a:solidFill>
                <a:latin typeface="Tahoma" pitchFamily="34" charset="0"/>
                <a:ea typeface="Tahoma" pitchFamily="34" charset="0"/>
                <a:cs typeface="Tahoma" pitchFamily="34" charset="0"/>
              </a:rPr>
            </a:br>
            <a:r>
              <a:rPr lang="en-US" sz="4000" b="0" dirty="0" smtClean="0">
                <a:solidFill>
                  <a:schemeClr val="tx1"/>
                </a:solidFill>
                <a:latin typeface="Tahoma" pitchFamily="34" charset="0"/>
                <a:ea typeface="Tahoma" pitchFamily="34" charset="0"/>
                <a:cs typeface="Tahoma" pitchFamily="34" charset="0"/>
              </a:rPr>
              <a:t>not a cause, of personal and social maladjustment</a:t>
            </a:r>
            <a:br>
              <a:rPr lang="en-US" sz="4000" b="0" dirty="0" smtClean="0">
                <a:solidFill>
                  <a:schemeClr val="tx1"/>
                </a:solidFill>
                <a:latin typeface="Tahoma" pitchFamily="34" charset="0"/>
                <a:ea typeface="Tahoma" pitchFamily="34" charset="0"/>
                <a:cs typeface="Tahoma" pitchFamily="34" charset="0"/>
              </a:rPr>
            </a:br>
            <a:r>
              <a:rPr lang="en-US" sz="4000" b="0" i="1" dirty="0" smtClean="0">
                <a:solidFill>
                  <a:schemeClr val="tx1"/>
                </a:solidFill>
                <a:latin typeface="Tahoma" pitchFamily="34" charset="0"/>
                <a:ea typeface="Tahoma" pitchFamily="34" charset="0"/>
                <a:cs typeface="Tahoma" pitchFamily="34" charset="0"/>
              </a:rPr>
              <a:t> </a:t>
            </a:r>
            <a:br>
              <a:rPr lang="en-US" sz="4000" b="0" i="1" dirty="0" smtClean="0">
                <a:solidFill>
                  <a:schemeClr val="tx1"/>
                </a:solidFill>
                <a:latin typeface="Tahoma" pitchFamily="34" charset="0"/>
                <a:ea typeface="Tahoma" pitchFamily="34" charset="0"/>
                <a:cs typeface="Tahoma" pitchFamily="34" charset="0"/>
              </a:rPr>
            </a:br>
            <a:r>
              <a:rPr lang="en-US" sz="4000" b="0" dirty="0" smtClean="0">
                <a:solidFill>
                  <a:schemeClr val="tx1"/>
                </a:solidFill>
                <a:latin typeface="Tahoma" pitchFamily="34" charset="0"/>
                <a:ea typeface="Tahoma" pitchFamily="34" charset="0"/>
                <a:cs typeface="Tahoma" pitchFamily="34" charset="0"/>
              </a:rPr>
              <a:t/>
            </a:r>
            <a:br>
              <a:rPr lang="en-US" sz="4000" b="0" dirty="0" smtClean="0">
                <a:solidFill>
                  <a:schemeClr val="tx1"/>
                </a:solidFill>
                <a:latin typeface="Tahoma" pitchFamily="34" charset="0"/>
                <a:ea typeface="Tahoma" pitchFamily="34" charset="0"/>
                <a:cs typeface="Tahoma" pitchFamily="34" charset="0"/>
              </a:rPr>
            </a:br>
            <a:endParaRPr lang="en-US" sz="4000" b="0" dirty="0" smtClean="0">
              <a:solidFill>
                <a:schemeClr val="tx1"/>
              </a:solidFill>
              <a:latin typeface="Tahoma" pitchFamily="34" charset="0"/>
              <a:ea typeface="Tahoma" pitchFamily="34" charset="0"/>
              <a:cs typeface="Tahoma" pitchFamily="34" charset="0"/>
            </a:endParaRPr>
          </a:p>
        </p:txBody>
      </p:sp>
      <p:sp>
        <p:nvSpPr>
          <p:cNvPr id="6" name="Footer Placeholder 2"/>
          <p:cNvSpPr>
            <a:spLocks noGrp="1"/>
          </p:cNvSpPr>
          <p:nvPr>
            <p:ph type="ftr" sz="quarter" idx="11"/>
          </p:nvPr>
        </p:nvSpPr>
        <p:spPr>
          <a:xfrm>
            <a:off x="548640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7" name="Slide Number Placeholder 3"/>
          <p:cNvSpPr>
            <a:spLocks noGrp="1"/>
          </p:cNvSpPr>
          <p:nvPr>
            <p:ph type="sldNum" sz="quarter" idx="12"/>
          </p:nvPr>
        </p:nvSpPr>
        <p:spPr>
          <a:xfrm>
            <a:off x="8001000" y="6172200"/>
            <a:ext cx="733864" cy="274320"/>
          </a:xfrm>
        </p:spPr>
        <p:txBody>
          <a:bodyPr/>
          <a:lstStyle/>
          <a:p>
            <a:pPr>
              <a:defRPr/>
            </a:pPr>
            <a:fld id="{FF1344A8-1C37-4571-98CA-37F398420F3C}" type="slidenum">
              <a:rPr lang="en-US">
                <a:latin typeface="Tahoma" pitchFamily="34" charset="0"/>
                <a:ea typeface="Tahoma" pitchFamily="34" charset="0"/>
                <a:cs typeface="Tahoma" pitchFamily="34" charset="0"/>
              </a:rPr>
              <a:pPr>
                <a:defRPr/>
              </a:pPr>
              <a:t>30</a:t>
            </a:fld>
            <a:endParaRPr lang="en-US" dirty="0">
              <a:latin typeface="Tahoma" pitchFamily="34" charset="0"/>
              <a:ea typeface="Tahoma" pitchFamily="34" charset="0"/>
              <a:cs typeface="Tahoma" pitchFamily="34" charset="0"/>
            </a:endParaRPr>
          </a:p>
        </p:txBody>
      </p:sp>
      <p:pic>
        <p:nvPicPr>
          <p:cNvPr id="150530" name="Picture 2" descr="C:\Users\thomasn\Pictures\Thinkstock hmpix4\Thinkstock Nancy\Temperance\92373617 - alcohol &amp; tobacc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314" b="14203"/>
          <a:stretch/>
        </p:blipFill>
        <p:spPr bwMode="auto">
          <a:xfrm>
            <a:off x="1600200" y="2446318"/>
            <a:ext cx="5924550" cy="36061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6" name="Rectangle 2"/>
          <p:cNvSpPr>
            <a:spLocks noGrp="1" noChangeArrowheads="1"/>
          </p:cNvSpPr>
          <p:nvPr>
            <p:ph type="title"/>
          </p:nvPr>
        </p:nvSpPr>
        <p:spPr>
          <a:xfrm>
            <a:off x="838200" y="381000"/>
            <a:ext cx="7162800" cy="1066800"/>
          </a:xfrm>
        </p:spPr>
        <p:txBody>
          <a:bodyPr>
            <a:normAutofit fontScale="90000"/>
          </a:bodyPr>
          <a:lstStyle/>
          <a:p>
            <a:pPr eaLnBrk="1" hangingPunct="1"/>
            <a:r>
              <a:rPr lang="en-US" sz="3200" b="0" dirty="0" smtClean="0">
                <a:solidFill>
                  <a:srgbClr val="FFC000"/>
                </a:solidFill>
                <a:latin typeface="Tahoma" pitchFamily="34" charset="0"/>
                <a:ea typeface="Tahoma" pitchFamily="34" charset="0"/>
                <a:cs typeface="Tahoma" pitchFamily="34" charset="0"/>
              </a:rPr>
              <a:t> Drugs used to produce</a:t>
            </a:r>
            <a:br>
              <a:rPr lang="en-US" sz="3200" b="0" dirty="0" smtClean="0">
                <a:solidFill>
                  <a:srgbClr val="FFC000"/>
                </a:solidFill>
                <a:latin typeface="Tahoma" pitchFamily="34" charset="0"/>
                <a:ea typeface="Tahoma" pitchFamily="34" charset="0"/>
                <a:cs typeface="Tahoma" pitchFamily="34" charset="0"/>
              </a:rPr>
            </a:br>
            <a:r>
              <a:rPr lang="en-US" sz="3200" b="0" dirty="0" smtClean="0">
                <a:solidFill>
                  <a:srgbClr val="FFC000"/>
                </a:solidFill>
                <a:latin typeface="Tahoma" pitchFamily="34" charset="0"/>
                <a:ea typeface="Tahoma" pitchFamily="34" charset="0"/>
                <a:cs typeface="Tahoma" pitchFamily="34" charset="0"/>
              </a:rPr>
              <a:t> psychological dependence</a:t>
            </a:r>
            <a:endParaRPr lang="en-US" b="0" dirty="0" smtClean="0">
              <a:solidFill>
                <a:srgbClr val="FFC000"/>
              </a:solidFill>
              <a:latin typeface="Tahoma" pitchFamily="34" charset="0"/>
              <a:ea typeface="Tahoma" pitchFamily="34" charset="0"/>
              <a:cs typeface="Tahoma" pitchFamily="34" charset="0"/>
            </a:endParaRPr>
          </a:p>
        </p:txBody>
      </p:sp>
      <p:sp>
        <p:nvSpPr>
          <p:cNvPr id="364547" name="Rectangle 3"/>
          <p:cNvSpPr>
            <a:spLocks noGrp="1" noChangeArrowheads="1"/>
          </p:cNvSpPr>
          <p:nvPr>
            <p:ph idx="1"/>
          </p:nvPr>
        </p:nvSpPr>
        <p:spPr>
          <a:xfrm>
            <a:off x="609600" y="1828800"/>
            <a:ext cx="7848600" cy="4267200"/>
          </a:xfrm>
        </p:spPr>
        <p:txBody>
          <a:bodyPr>
            <a:normAutofit fontScale="92500" lnSpcReduction="10000"/>
          </a:bodyPr>
          <a:lstStyle/>
          <a:p>
            <a:pPr eaLnBrk="1" hangingPunct="1">
              <a:buClr>
                <a:srgbClr val="FF0000"/>
              </a:buClr>
            </a:pPr>
            <a:r>
              <a:rPr lang="en-US" sz="2800" dirty="0" smtClean="0">
                <a:latin typeface="Tahoma" pitchFamily="34" charset="0"/>
                <a:ea typeface="Tahoma" pitchFamily="34" charset="0"/>
                <a:cs typeface="Tahoma" pitchFamily="34" charset="0"/>
              </a:rPr>
              <a:t>Particularly mood and</a:t>
            </a:r>
            <a:br>
              <a:rPr lang="en-US" sz="2800" dirty="0" smtClean="0">
                <a:latin typeface="Tahoma" pitchFamily="34" charset="0"/>
                <a:ea typeface="Tahoma" pitchFamily="34" charset="0"/>
                <a:cs typeface="Tahoma" pitchFamily="34" charset="0"/>
              </a:rPr>
            </a:br>
            <a:r>
              <a:rPr lang="en-US" sz="2800" dirty="0" smtClean="0">
                <a:latin typeface="Tahoma" pitchFamily="34" charset="0"/>
                <a:ea typeface="Tahoma" pitchFamily="34" charset="0"/>
                <a:cs typeface="Tahoma" pitchFamily="34" charset="0"/>
              </a:rPr>
              <a:t>sensational altering drugs affecting the central nervous system</a:t>
            </a:r>
          </a:p>
          <a:p>
            <a:pPr eaLnBrk="1" hangingPunct="1">
              <a:buClr>
                <a:srgbClr val="FF0000"/>
              </a:buClr>
            </a:pPr>
            <a:r>
              <a:rPr lang="en-US" sz="2800" dirty="0" smtClean="0">
                <a:latin typeface="Tahoma" pitchFamily="34" charset="0"/>
                <a:ea typeface="Tahoma" pitchFamily="34" charset="0"/>
                <a:cs typeface="Tahoma" pitchFamily="34" charset="0"/>
              </a:rPr>
              <a:t>Make them feel better than they have ever felt in their lives </a:t>
            </a:r>
          </a:p>
          <a:p>
            <a:pPr eaLnBrk="1" hangingPunct="1">
              <a:buClr>
                <a:srgbClr val="FF0000"/>
              </a:buClr>
              <a:buFont typeface="Wingdings" pitchFamily="2" charset="2"/>
              <a:buNone/>
            </a:pPr>
            <a:r>
              <a:rPr lang="en-US" sz="2800" dirty="0" smtClean="0">
                <a:latin typeface="Tahoma" pitchFamily="34" charset="0"/>
                <a:ea typeface="Tahoma" pitchFamily="34" charset="0"/>
                <a:cs typeface="Tahoma" pitchFamily="34" charset="0"/>
              </a:rPr>
              <a:t>	-	anxiety and tension reduced</a:t>
            </a:r>
          </a:p>
          <a:p>
            <a:pPr eaLnBrk="1" hangingPunct="1">
              <a:buClr>
                <a:srgbClr val="FF0000"/>
              </a:buClr>
              <a:buFont typeface="Wingdings" pitchFamily="2" charset="2"/>
              <a:buNone/>
            </a:pPr>
            <a:r>
              <a:rPr lang="en-US" sz="2800" dirty="0" smtClean="0">
                <a:latin typeface="Tahoma" pitchFamily="34" charset="0"/>
                <a:ea typeface="Tahoma" pitchFamily="34" charset="0"/>
                <a:cs typeface="Tahoma" pitchFamily="34" charset="0"/>
              </a:rPr>
              <a:t>	-	feel elated, euphoric or other pleasurable mood changes</a:t>
            </a:r>
          </a:p>
          <a:p>
            <a:pPr eaLnBrk="1" hangingPunct="1">
              <a:buClr>
                <a:srgbClr val="FF0000"/>
              </a:buClr>
              <a:buFont typeface="Wingdings" pitchFamily="2" charset="2"/>
              <a:buNone/>
            </a:pPr>
            <a:r>
              <a:rPr lang="en-US" sz="2800" dirty="0" smtClean="0">
                <a:latin typeface="Tahoma" pitchFamily="34" charset="0"/>
                <a:ea typeface="Tahoma" pitchFamily="34" charset="0"/>
                <a:cs typeface="Tahoma" pitchFamily="34" charset="0"/>
              </a:rPr>
              <a:t>	-	provide relief from boredom and alleviate pain</a:t>
            </a:r>
          </a:p>
          <a:p>
            <a:pPr eaLnBrk="1" hangingPunct="1">
              <a:buClr>
                <a:srgbClr val="FF0000"/>
              </a:buClr>
              <a:buFont typeface="Wingdings" pitchFamily="2" charset="2"/>
              <a:buNone/>
            </a:pPr>
            <a:r>
              <a:rPr lang="en-US" sz="2800" dirty="0" smtClean="0">
                <a:latin typeface="Tahoma" pitchFamily="34" charset="0"/>
                <a:ea typeface="Tahoma" pitchFamily="34" charset="0"/>
                <a:cs typeface="Tahoma" pitchFamily="34" charset="0"/>
              </a:rPr>
              <a:t>	-	increase mental and physical ability</a:t>
            </a:r>
          </a:p>
          <a:p>
            <a:pPr eaLnBrk="1" hangingPunct="1">
              <a:buClr>
                <a:srgbClr val="FF0000"/>
              </a:buClr>
              <a:buFont typeface="Wingdings" pitchFamily="2" charset="2"/>
              <a:buNone/>
            </a:pPr>
            <a:r>
              <a:rPr lang="en-US" sz="2800" dirty="0" smtClean="0">
                <a:latin typeface="Tahoma" pitchFamily="34" charset="0"/>
                <a:ea typeface="Tahoma" pitchFamily="34" charset="0"/>
                <a:cs typeface="Tahoma" pitchFamily="34" charset="0"/>
              </a:rPr>
              <a:t>	-	provide temporary distortion of reality</a:t>
            </a:r>
          </a:p>
        </p:txBody>
      </p:sp>
      <p:sp>
        <p:nvSpPr>
          <p:cNvPr id="6" name="Footer Placeholder 3"/>
          <p:cNvSpPr>
            <a:spLocks noGrp="1"/>
          </p:cNvSpPr>
          <p:nvPr>
            <p:ph type="ftr" sz="quarter" idx="11"/>
          </p:nvPr>
        </p:nvSpPr>
        <p:spPr>
          <a:xfrm>
            <a:off x="525780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7" name="Slide Number Placeholder 4"/>
          <p:cNvSpPr>
            <a:spLocks noGrp="1"/>
          </p:cNvSpPr>
          <p:nvPr>
            <p:ph type="sldNum" sz="quarter" idx="12"/>
          </p:nvPr>
        </p:nvSpPr>
        <p:spPr>
          <a:xfrm>
            <a:off x="7772400" y="6172200"/>
            <a:ext cx="733864" cy="274320"/>
          </a:xfrm>
        </p:spPr>
        <p:txBody>
          <a:bodyPr/>
          <a:lstStyle/>
          <a:p>
            <a:pPr>
              <a:defRPr/>
            </a:pPr>
            <a:fld id="{5D2EC7F7-CEC0-4421-BB77-AFA4B42735B9}" type="slidenum">
              <a:rPr lang="en-US">
                <a:latin typeface="Tahoma" pitchFamily="34" charset="0"/>
                <a:ea typeface="Tahoma" pitchFamily="34" charset="0"/>
                <a:cs typeface="Tahoma" pitchFamily="34" charset="0"/>
              </a:rPr>
              <a:pPr>
                <a:defRPr/>
              </a:pPr>
              <a:t>31</a:t>
            </a:fld>
            <a:endParaRPr lang="en-US" dirty="0">
              <a:latin typeface="Tahoma" pitchFamily="34" charset="0"/>
              <a:ea typeface="Tahoma" pitchFamily="34" charset="0"/>
              <a:cs typeface="Tahoma" pitchFamily="34" charset="0"/>
            </a:endParaRPr>
          </a:p>
        </p:txBody>
      </p:sp>
      <p:pic>
        <p:nvPicPr>
          <p:cNvPr id="151554" name="Picture 2" descr="C:\Users\thomasn\Pictures\Public Domain images\people\file353124578562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76200"/>
            <a:ext cx="2844800" cy="2133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4547">
                                            <p:txEl>
                                              <p:pRg st="0" end="0"/>
                                            </p:txEl>
                                          </p:spTgt>
                                        </p:tgtEl>
                                        <p:attrNameLst>
                                          <p:attrName>style.visibility</p:attrName>
                                        </p:attrNameLst>
                                      </p:cBhvr>
                                      <p:to>
                                        <p:strVal val="visible"/>
                                      </p:to>
                                    </p:set>
                                    <p:animEffect transition="in" filter="fade">
                                      <p:cBhvr>
                                        <p:cTn id="7" dur="500"/>
                                        <p:tgtEl>
                                          <p:spTgt spid="3645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4547">
                                            <p:txEl>
                                              <p:pRg st="1" end="1"/>
                                            </p:txEl>
                                          </p:spTgt>
                                        </p:tgtEl>
                                        <p:attrNameLst>
                                          <p:attrName>style.visibility</p:attrName>
                                        </p:attrNameLst>
                                      </p:cBhvr>
                                      <p:to>
                                        <p:strVal val="visible"/>
                                      </p:to>
                                    </p:set>
                                    <p:animEffect transition="in" filter="fade">
                                      <p:cBhvr>
                                        <p:cTn id="12" dur="500"/>
                                        <p:tgtEl>
                                          <p:spTgt spid="3645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4547">
                                            <p:txEl>
                                              <p:pRg st="2" end="2"/>
                                            </p:txEl>
                                          </p:spTgt>
                                        </p:tgtEl>
                                        <p:attrNameLst>
                                          <p:attrName>style.visibility</p:attrName>
                                        </p:attrNameLst>
                                      </p:cBhvr>
                                      <p:to>
                                        <p:strVal val="visible"/>
                                      </p:to>
                                    </p:set>
                                    <p:animEffect transition="in" filter="fade">
                                      <p:cBhvr>
                                        <p:cTn id="17" dur="500"/>
                                        <p:tgtEl>
                                          <p:spTgt spid="3645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4547">
                                            <p:txEl>
                                              <p:pRg st="3" end="3"/>
                                            </p:txEl>
                                          </p:spTgt>
                                        </p:tgtEl>
                                        <p:attrNameLst>
                                          <p:attrName>style.visibility</p:attrName>
                                        </p:attrNameLst>
                                      </p:cBhvr>
                                      <p:to>
                                        <p:strVal val="visible"/>
                                      </p:to>
                                    </p:set>
                                    <p:animEffect transition="in" filter="fade">
                                      <p:cBhvr>
                                        <p:cTn id="22" dur="500"/>
                                        <p:tgtEl>
                                          <p:spTgt spid="3645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4547">
                                            <p:txEl>
                                              <p:pRg st="4" end="4"/>
                                            </p:txEl>
                                          </p:spTgt>
                                        </p:tgtEl>
                                        <p:attrNameLst>
                                          <p:attrName>style.visibility</p:attrName>
                                        </p:attrNameLst>
                                      </p:cBhvr>
                                      <p:to>
                                        <p:strVal val="visible"/>
                                      </p:to>
                                    </p:set>
                                    <p:animEffect transition="in" filter="fade">
                                      <p:cBhvr>
                                        <p:cTn id="27" dur="500"/>
                                        <p:tgtEl>
                                          <p:spTgt spid="3645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4547">
                                            <p:txEl>
                                              <p:pRg st="5" end="5"/>
                                            </p:txEl>
                                          </p:spTgt>
                                        </p:tgtEl>
                                        <p:attrNameLst>
                                          <p:attrName>style.visibility</p:attrName>
                                        </p:attrNameLst>
                                      </p:cBhvr>
                                      <p:to>
                                        <p:strVal val="visible"/>
                                      </p:to>
                                    </p:set>
                                    <p:animEffect transition="in" filter="fade">
                                      <p:cBhvr>
                                        <p:cTn id="32" dur="500"/>
                                        <p:tgtEl>
                                          <p:spTgt spid="36454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64547">
                                            <p:txEl>
                                              <p:pRg st="6" end="6"/>
                                            </p:txEl>
                                          </p:spTgt>
                                        </p:tgtEl>
                                        <p:attrNameLst>
                                          <p:attrName>style.visibility</p:attrName>
                                        </p:attrNameLst>
                                      </p:cBhvr>
                                      <p:to>
                                        <p:strVal val="visible"/>
                                      </p:to>
                                    </p:set>
                                    <p:animEffect transition="in" filter="fade">
                                      <p:cBhvr>
                                        <p:cTn id="37" dur="500"/>
                                        <p:tgtEl>
                                          <p:spTgt spid="3645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381000" y="1689100"/>
            <a:ext cx="8305800" cy="4483100"/>
          </a:xfrm>
        </p:spPr>
        <p:txBody>
          <a:bodyPr>
            <a:normAutofit/>
          </a:bodyPr>
          <a:lstStyle/>
          <a:p>
            <a:pPr algn="ctr" eaLnBrk="1" hangingPunct="1"/>
            <a:r>
              <a:rPr lang="en-US" sz="5400" dirty="0" smtClean="0">
                <a:solidFill>
                  <a:srgbClr val="FFC000"/>
                </a:solidFill>
                <a:latin typeface="Tahoma" pitchFamily="34" charset="0"/>
                <a:ea typeface="Tahoma" pitchFamily="34" charset="0"/>
                <a:cs typeface="Tahoma" pitchFamily="34" charset="0"/>
              </a:rPr>
              <a:t>Impact of drugs</a:t>
            </a:r>
            <a:br>
              <a:rPr lang="en-US" sz="5400" dirty="0" smtClean="0">
                <a:solidFill>
                  <a:srgbClr val="FFC000"/>
                </a:solidFill>
                <a:latin typeface="Tahoma" pitchFamily="34" charset="0"/>
                <a:ea typeface="Tahoma" pitchFamily="34" charset="0"/>
                <a:cs typeface="Tahoma" pitchFamily="34" charset="0"/>
              </a:rPr>
            </a:br>
            <a:r>
              <a:rPr lang="en-US" sz="5400" dirty="0" smtClean="0">
                <a:solidFill>
                  <a:srgbClr val="FFC000"/>
                </a:solidFill>
                <a:latin typeface="Tahoma" pitchFamily="34" charset="0"/>
                <a:ea typeface="Tahoma" pitchFamily="34" charset="0"/>
                <a:cs typeface="Tahoma" pitchFamily="34" charset="0"/>
              </a:rPr>
              <a:t>is</a:t>
            </a:r>
            <a:br>
              <a:rPr lang="en-US" sz="5400" dirty="0" smtClean="0">
                <a:solidFill>
                  <a:srgbClr val="FFC000"/>
                </a:solidFill>
                <a:latin typeface="Tahoma" pitchFamily="34" charset="0"/>
                <a:ea typeface="Tahoma" pitchFamily="34" charset="0"/>
                <a:cs typeface="Tahoma" pitchFamily="34" charset="0"/>
              </a:rPr>
            </a:br>
            <a:r>
              <a:rPr lang="en-US" sz="5400" dirty="0" smtClean="0">
                <a:solidFill>
                  <a:srgbClr val="FFC000"/>
                </a:solidFill>
                <a:latin typeface="Tahoma" pitchFamily="34" charset="0"/>
                <a:ea typeface="Tahoma" pitchFamily="34" charset="0"/>
                <a:cs typeface="Tahoma" pitchFamily="34" charset="0"/>
              </a:rPr>
              <a:t>powerful ! !</a:t>
            </a:r>
          </a:p>
        </p:txBody>
      </p:sp>
      <p:sp>
        <p:nvSpPr>
          <p:cNvPr id="4" name="Footer Placeholder 3"/>
          <p:cNvSpPr>
            <a:spLocks noGrp="1"/>
          </p:cNvSpPr>
          <p:nvPr>
            <p:ph type="ftr" sz="quarter" idx="11"/>
          </p:nvPr>
        </p:nvSpPr>
        <p:spPr>
          <a:xfrm>
            <a:off x="5388882" y="60960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5" name="Slide Number Placeholder 4"/>
          <p:cNvSpPr>
            <a:spLocks noGrp="1"/>
          </p:cNvSpPr>
          <p:nvPr>
            <p:ph type="sldNum" sz="quarter" idx="12"/>
          </p:nvPr>
        </p:nvSpPr>
        <p:spPr>
          <a:xfrm>
            <a:off x="8001000" y="6096000"/>
            <a:ext cx="733864" cy="274320"/>
          </a:xfrm>
        </p:spPr>
        <p:txBody>
          <a:bodyPr/>
          <a:lstStyle/>
          <a:p>
            <a:pPr>
              <a:defRPr/>
            </a:pPr>
            <a:fld id="{1F8FA0E5-D71F-423E-B1E9-29193A96847E}" type="slidenum">
              <a:rPr lang="en-US">
                <a:latin typeface="Tahoma" pitchFamily="34" charset="0"/>
                <a:ea typeface="Tahoma" pitchFamily="34" charset="0"/>
                <a:cs typeface="Tahoma" pitchFamily="34" charset="0"/>
              </a:rPr>
              <a:pPr>
                <a:defRPr/>
              </a:pPr>
              <a:t>32</a:t>
            </a:fld>
            <a:endParaRPr lang="en-US" dirty="0">
              <a:latin typeface="Tahoma" pitchFamily="34" charset="0"/>
              <a:ea typeface="Tahoma" pitchFamily="34" charset="0"/>
              <a:cs typeface="Tahoma" pitchFamily="34" charset="0"/>
            </a:endParaRPr>
          </a:p>
        </p:txBody>
      </p:sp>
      <p:pic>
        <p:nvPicPr>
          <p:cNvPr id="34821" name="Picture 4" descr="drug-recall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518160"/>
            <a:ext cx="2743200" cy="19202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365570"/>
                                        </p:tgtEl>
                                        <p:attrNameLst>
                                          <p:attrName>style.visibility</p:attrName>
                                        </p:attrNameLst>
                                      </p:cBhvr>
                                      <p:to>
                                        <p:strVal val="visible"/>
                                      </p:to>
                                    </p:set>
                                    <p:anim calcmode="lin" valueType="num">
                                      <p:cBhvr>
                                        <p:cTn id="7" dur="500" fill="hold"/>
                                        <p:tgtEl>
                                          <p:spTgt spid="365570"/>
                                        </p:tgtEl>
                                        <p:attrNameLst>
                                          <p:attrName>ppt_w</p:attrName>
                                        </p:attrNameLst>
                                      </p:cBhvr>
                                      <p:tavLst>
                                        <p:tav tm="0">
                                          <p:val>
                                            <p:strVal val="2/3*#ppt_w"/>
                                          </p:val>
                                        </p:tav>
                                        <p:tav tm="100000">
                                          <p:val>
                                            <p:strVal val="#ppt_w"/>
                                          </p:val>
                                        </p:tav>
                                      </p:tavLst>
                                    </p:anim>
                                    <p:anim calcmode="lin" valueType="num">
                                      <p:cBhvr>
                                        <p:cTn id="8" dur="500" fill="hold"/>
                                        <p:tgtEl>
                                          <p:spTgt spid="36557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0"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6594" name="Rectangle 2"/>
          <p:cNvSpPr>
            <a:spLocks noGrp="1" noChangeArrowheads="1"/>
          </p:cNvSpPr>
          <p:nvPr>
            <p:ph idx="1"/>
          </p:nvPr>
        </p:nvSpPr>
        <p:spPr>
          <a:xfrm>
            <a:off x="914400" y="685800"/>
            <a:ext cx="7315200" cy="1828800"/>
          </a:xfrm>
        </p:spPr>
        <p:txBody>
          <a:bodyPr/>
          <a:lstStyle/>
          <a:p>
            <a:pPr algn="ctr" eaLnBrk="1" hangingPunct="1">
              <a:buFont typeface="Wingdings" pitchFamily="2" charset="2"/>
              <a:buNone/>
            </a:pPr>
            <a:r>
              <a:rPr lang="en-US" dirty="0" smtClean="0">
                <a:latin typeface="Tahoma" pitchFamily="34" charset="0"/>
                <a:ea typeface="Tahoma" pitchFamily="34" charset="0"/>
                <a:cs typeface="Tahoma" pitchFamily="34" charset="0"/>
              </a:rPr>
              <a:t>Removing the power of a drug makes people feel </a:t>
            </a:r>
            <a:r>
              <a:rPr lang="en-US" dirty="0" smtClean="0">
                <a:solidFill>
                  <a:srgbClr val="CDACE6"/>
                </a:solidFill>
                <a:latin typeface="Tahoma" pitchFamily="34" charset="0"/>
                <a:ea typeface="Tahoma" pitchFamily="34" charset="0"/>
                <a:cs typeface="Tahoma" pitchFamily="34" charset="0"/>
              </a:rPr>
              <a:t>“lost”</a:t>
            </a:r>
          </a:p>
        </p:txBody>
      </p:sp>
      <p:sp>
        <p:nvSpPr>
          <p:cNvPr id="8" name="Footer Placeholder 3"/>
          <p:cNvSpPr>
            <a:spLocks noGrp="1"/>
          </p:cNvSpPr>
          <p:nvPr>
            <p:ph type="ftr" sz="quarter" idx="11"/>
          </p:nvPr>
        </p:nvSpPr>
        <p:spPr>
          <a:xfrm>
            <a:off x="5465082" y="60960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9" name="Slide Number Placeholder 4"/>
          <p:cNvSpPr>
            <a:spLocks noGrp="1"/>
          </p:cNvSpPr>
          <p:nvPr>
            <p:ph type="sldNum" sz="quarter" idx="12"/>
          </p:nvPr>
        </p:nvSpPr>
        <p:spPr>
          <a:xfrm>
            <a:off x="8001000" y="6096000"/>
            <a:ext cx="733864" cy="274320"/>
          </a:xfrm>
        </p:spPr>
        <p:txBody>
          <a:bodyPr/>
          <a:lstStyle/>
          <a:p>
            <a:pPr>
              <a:defRPr/>
            </a:pPr>
            <a:fld id="{494A1D43-CDA1-409D-9FED-34257FA51855}" type="slidenum">
              <a:rPr lang="en-US">
                <a:latin typeface="Tahoma" pitchFamily="34" charset="0"/>
                <a:ea typeface="Tahoma" pitchFamily="34" charset="0"/>
                <a:cs typeface="Tahoma" pitchFamily="34" charset="0"/>
              </a:rPr>
              <a:pPr>
                <a:defRPr/>
              </a:pPr>
              <a:t>33</a:t>
            </a:fld>
            <a:endParaRPr lang="en-US" dirty="0">
              <a:latin typeface="Tahoma" pitchFamily="34" charset="0"/>
              <a:ea typeface="Tahoma" pitchFamily="34" charset="0"/>
              <a:cs typeface="Tahoma" pitchFamily="34" charset="0"/>
            </a:endParaRPr>
          </a:p>
        </p:txBody>
      </p:sp>
      <p:pic>
        <p:nvPicPr>
          <p:cNvPr id="152579" name="Picture 3" descr="C:\Users\thomasn\Pictures\Thinkstock hmpix4\Thinkstock Nancy\Drug-Proofing Kids,CHARTERS for KK\122275282 - sad gir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2057400"/>
            <a:ext cx="5943600" cy="39546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8" name="Rectangle 2"/>
          <p:cNvSpPr>
            <a:spLocks noGrp="1" noChangeArrowheads="1"/>
          </p:cNvSpPr>
          <p:nvPr>
            <p:ph type="title"/>
          </p:nvPr>
        </p:nvSpPr>
        <p:spPr>
          <a:xfrm>
            <a:off x="748145" y="685800"/>
            <a:ext cx="7772400" cy="1066800"/>
          </a:xfrm>
        </p:spPr>
        <p:txBody>
          <a:bodyPr>
            <a:normAutofit fontScale="90000"/>
          </a:bodyPr>
          <a:lstStyle/>
          <a:p>
            <a:pPr algn="ctr" eaLnBrk="1" hangingPunct="1"/>
            <a:r>
              <a:rPr lang="en-US" sz="3200" b="0" dirty="0" smtClean="0">
                <a:solidFill>
                  <a:schemeClr val="tx1"/>
                </a:solidFill>
                <a:latin typeface="Tahoma" pitchFamily="34" charset="0"/>
                <a:ea typeface="Tahoma" pitchFamily="34" charset="0"/>
                <a:cs typeface="Tahoma" pitchFamily="34" charset="0"/>
              </a:rPr>
              <a:t>Introduce a power </a:t>
            </a:r>
            <a:r>
              <a:rPr lang="en-US" sz="3200" b="0" dirty="0" smtClean="0">
                <a:solidFill>
                  <a:srgbClr val="CDACE6"/>
                </a:solidFill>
                <a:latin typeface="Tahoma" pitchFamily="34" charset="0"/>
                <a:ea typeface="Tahoma" pitchFamily="34" charset="0"/>
                <a:cs typeface="Tahoma" pitchFamily="34" charset="0"/>
              </a:rPr>
              <a:t>STRONGER</a:t>
            </a:r>
            <a:r>
              <a:rPr lang="en-US" sz="3200" b="0" dirty="0" smtClean="0">
                <a:solidFill>
                  <a:schemeClr val="tx1"/>
                </a:solidFill>
                <a:latin typeface="Tahoma" pitchFamily="34" charset="0"/>
                <a:ea typeface="Tahoma" pitchFamily="34" charset="0"/>
                <a:cs typeface="Tahoma" pitchFamily="34" charset="0"/>
              </a:rPr>
              <a:t> than the power of drugs!!</a:t>
            </a:r>
          </a:p>
        </p:txBody>
      </p:sp>
      <p:sp>
        <p:nvSpPr>
          <p:cNvPr id="367619" name="Rectangle 3"/>
          <p:cNvSpPr>
            <a:spLocks noGrp="1" noChangeArrowheads="1"/>
          </p:cNvSpPr>
          <p:nvPr>
            <p:ph idx="1"/>
          </p:nvPr>
        </p:nvSpPr>
        <p:spPr>
          <a:xfrm>
            <a:off x="457200" y="3263735"/>
            <a:ext cx="4419600" cy="914400"/>
          </a:xfrm>
        </p:spPr>
        <p:txBody>
          <a:bodyPr>
            <a:normAutofit/>
          </a:bodyPr>
          <a:lstStyle/>
          <a:p>
            <a:pPr algn="ctr" eaLnBrk="1" hangingPunct="1">
              <a:buFont typeface="Wingdings" pitchFamily="2" charset="2"/>
              <a:buNone/>
            </a:pPr>
            <a:r>
              <a:rPr lang="en-US" sz="4800" dirty="0" smtClean="0">
                <a:latin typeface="Tahoma" pitchFamily="34" charset="0"/>
                <a:ea typeface="Tahoma" pitchFamily="34" charset="0"/>
                <a:cs typeface="Tahoma" pitchFamily="34" charset="0"/>
              </a:rPr>
              <a:t>JESUS CHRIST</a:t>
            </a:r>
          </a:p>
          <a:p>
            <a:pPr eaLnBrk="1" hangingPunct="1">
              <a:buFont typeface="Wingdings" pitchFamily="2" charset="2"/>
              <a:buNone/>
            </a:pPr>
            <a:endParaRPr lang="en-US" sz="4800" dirty="0" smtClean="0">
              <a:latin typeface="Tahoma" pitchFamily="34" charset="0"/>
              <a:ea typeface="Tahoma" pitchFamily="34" charset="0"/>
              <a:cs typeface="Tahoma" pitchFamily="34" charset="0"/>
            </a:endParaRPr>
          </a:p>
        </p:txBody>
      </p:sp>
      <p:sp>
        <p:nvSpPr>
          <p:cNvPr id="7" name="Footer Placeholder 3"/>
          <p:cNvSpPr>
            <a:spLocks noGrp="1"/>
          </p:cNvSpPr>
          <p:nvPr>
            <p:ph type="ftr" sz="quarter" idx="11"/>
          </p:nvPr>
        </p:nvSpPr>
        <p:spPr>
          <a:xfrm>
            <a:off x="5334002" y="612648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8" name="Slide Number Placeholder 4"/>
          <p:cNvSpPr>
            <a:spLocks noGrp="1"/>
          </p:cNvSpPr>
          <p:nvPr>
            <p:ph type="sldNum" sz="quarter" idx="12"/>
          </p:nvPr>
        </p:nvSpPr>
        <p:spPr>
          <a:xfrm>
            <a:off x="7924800" y="6145283"/>
            <a:ext cx="733864" cy="274320"/>
          </a:xfrm>
        </p:spPr>
        <p:txBody>
          <a:bodyPr/>
          <a:lstStyle/>
          <a:p>
            <a:pPr>
              <a:defRPr/>
            </a:pPr>
            <a:fld id="{8BC7DEDD-EB2A-4515-AFB2-7D4F0E4F856F}" type="slidenum">
              <a:rPr lang="en-US">
                <a:solidFill>
                  <a:schemeClr val="tx1"/>
                </a:solidFill>
                <a:latin typeface="Tahoma" pitchFamily="34" charset="0"/>
                <a:ea typeface="Tahoma" pitchFamily="34" charset="0"/>
                <a:cs typeface="Tahoma" pitchFamily="34" charset="0"/>
              </a:rPr>
              <a:pPr>
                <a:defRPr/>
              </a:pPr>
              <a:t>34</a:t>
            </a:fld>
            <a:endParaRPr lang="en-US" dirty="0">
              <a:solidFill>
                <a:schemeClr val="tx1"/>
              </a:solidFill>
              <a:latin typeface="Tahoma" pitchFamily="34" charset="0"/>
              <a:ea typeface="Tahoma" pitchFamily="34" charset="0"/>
              <a:cs typeface="Tahoma" pitchFamily="34" charset="0"/>
            </a:endParaRPr>
          </a:p>
        </p:txBody>
      </p:sp>
      <p:pic>
        <p:nvPicPr>
          <p:cNvPr id="153602" name="Picture 2" descr="C:\Users\thomasn\Pictures\Thinkstock hmpix4\Thinkstock Nancy\Jesus,Bible stories, Bibles\155228514.jpg"/>
          <p:cNvPicPr>
            <a:picLocks noChangeAspect="1" noChangeArrowheads="1"/>
          </p:cNvPicPr>
          <p:nvPr/>
        </p:nvPicPr>
        <p:blipFill rotWithShape="1">
          <a:blip r:embed="rId3">
            <a:extLst>
              <a:ext uri="{28A0092B-C50C-407E-A947-70E740481C1C}">
                <a14:useLocalDpi xmlns:a14="http://schemas.microsoft.com/office/drawing/2010/main" val="0"/>
              </a:ext>
            </a:extLst>
          </a:blip>
          <a:srcRect l="8150" r="10703"/>
          <a:stretch/>
        </p:blipFill>
        <p:spPr bwMode="auto">
          <a:xfrm>
            <a:off x="5047013" y="2362200"/>
            <a:ext cx="3586348" cy="29443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animEffect transition="in" filter="fade">
                                      <p:cBhvr>
                                        <p:cTn id="7" dur="500"/>
                                        <p:tgtEl>
                                          <p:spTgt spid="3676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1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p:cNvSpPr>
            <a:spLocks noGrp="1" noChangeArrowheads="1"/>
          </p:cNvSpPr>
          <p:nvPr>
            <p:ph type="title"/>
          </p:nvPr>
        </p:nvSpPr>
        <p:spPr>
          <a:xfrm>
            <a:off x="609600" y="3673476"/>
            <a:ext cx="7772400" cy="1431925"/>
          </a:xfrm>
        </p:spPr>
        <p:txBody>
          <a:bodyPr>
            <a:normAutofit/>
          </a:bodyPr>
          <a:lstStyle/>
          <a:p>
            <a:pPr algn="ctr" eaLnBrk="1" hangingPunct="1"/>
            <a:r>
              <a:rPr lang="en-US" sz="4000" b="0" dirty="0" smtClean="0">
                <a:solidFill>
                  <a:srgbClr val="FFFFC9"/>
                </a:solidFill>
                <a:latin typeface="Tahoma" pitchFamily="34" charset="0"/>
                <a:ea typeface="Tahoma" pitchFamily="34" charset="0"/>
                <a:cs typeface="Tahoma" pitchFamily="34" charset="0"/>
              </a:rPr>
              <a:t>“I can do all things through him who gives me  strength.”</a:t>
            </a:r>
          </a:p>
        </p:txBody>
      </p:sp>
      <p:sp>
        <p:nvSpPr>
          <p:cNvPr id="11" name="Footer Placeholder 2"/>
          <p:cNvSpPr>
            <a:spLocks noGrp="1"/>
          </p:cNvSpPr>
          <p:nvPr>
            <p:ph type="ftr" sz="quarter" idx="11"/>
          </p:nvPr>
        </p:nvSpPr>
        <p:spPr>
          <a:xfrm>
            <a:off x="5465082" y="60960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12" name="Slide Number Placeholder 3"/>
          <p:cNvSpPr>
            <a:spLocks noGrp="1"/>
          </p:cNvSpPr>
          <p:nvPr>
            <p:ph type="sldNum" sz="quarter" idx="12"/>
          </p:nvPr>
        </p:nvSpPr>
        <p:spPr>
          <a:xfrm>
            <a:off x="8001000" y="6096000"/>
            <a:ext cx="733864" cy="274320"/>
          </a:xfrm>
        </p:spPr>
        <p:txBody>
          <a:bodyPr/>
          <a:lstStyle/>
          <a:p>
            <a:pPr>
              <a:defRPr/>
            </a:pPr>
            <a:fld id="{7A7A83BB-2A1E-4254-84AF-5568D7E7F807}" type="slidenum">
              <a:rPr lang="en-US">
                <a:solidFill>
                  <a:schemeClr val="tx1"/>
                </a:solidFill>
                <a:latin typeface="Tahoma" pitchFamily="34" charset="0"/>
                <a:ea typeface="Tahoma" pitchFamily="34" charset="0"/>
                <a:cs typeface="Tahoma" pitchFamily="34" charset="0"/>
              </a:rPr>
              <a:pPr>
                <a:defRPr/>
              </a:pPr>
              <a:t>35</a:t>
            </a:fld>
            <a:endParaRPr lang="en-US" dirty="0">
              <a:solidFill>
                <a:schemeClr val="tx1"/>
              </a:solidFill>
              <a:latin typeface="Tahoma" pitchFamily="34" charset="0"/>
              <a:ea typeface="Tahoma" pitchFamily="34" charset="0"/>
              <a:cs typeface="Tahoma" pitchFamily="34" charset="0"/>
            </a:endParaRPr>
          </a:p>
        </p:txBody>
      </p:sp>
      <p:sp>
        <p:nvSpPr>
          <p:cNvPr id="368644" name="Text Box 4"/>
          <p:cNvSpPr txBox="1">
            <a:spLocks noChangeArrowheads="1"/>
          </p:cNvSpPr>
          <p:nvPr/>
        </p:nvSpPr>
        <p:spPr bwMode="auto">
          <a:xfrm>
            <a:off x="838200" y="6031468"/>
            <a:ext cx="17945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kumimoji="1" lang="en-US" sz="1800" i="1" dirty="0">
                <a:solidFill>
                  <a:srgbClr val="FFFF7D"/>
                </a:solidFill>
                <a:latin typeface="Tahoma" pitchFamily="34" charset="0"/>
                <a:ea typeface="Tahoma" pitchFamily="34" charset="0"/>
                <a:cs typeface="Tahoma" pitchFamily="34" charset="0"/>
              </a:rPr>
              <a:t>Philippians </a:t>
            </a:r>
            <a:r>
              <a:rPr kumimoji="1" lang="en-US" sz="1800" dirty="0">
                <a:solidFill>
                  <a:srgbClr val="FFFF7D"/>
                </a:solidFill>
                <a:latin typeface="Tahoma" pitchFamily="34" charset="0"/>
                <a:ea typeface="Tahoma" pitchFamily="34" charset="0"/>
                <a:cs typeface="Tahoma" pitchFamily="34" charset="0"/>
              </a:rPr>
              <a:t>4:13</a:t>
            </a:r>
          </a:p>
        </p:txBody>
      </p:sp>
      <p:sp>
        <p:nvSpPr>
          <p:cNvPr id="368650" name="Rectangle 10"/>
          <p:cNvSpPr>
            <a:spLocks noChangeArrowheads="1"/>
          </p:cNvSpPr>
          <p:nvPr/>
        </p:nvSpPr>
        <p:spPr bwMode="auto">
          <a:xfrm>
            <a:off x="762002" y="1167826"/>
            <a:ext cx="37340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kumimoji="1" lang="en-US" sz="3200" dirty="0">
                <a:solidFill>
                  <a:srgbClr val="FFFF7D"/>
                </a:solidFill>
                <a:latin typeface="Tahoma" pitchFamily="34" charset="0"/>
                <a:ea typeface="Tahoma" pitchFamily="34" charset="0"/>
                <a:cs typeface="Tahoma" pitchFamily="34" charset="0"/>
              </a:rPr>
              <a:t>Biblically Supported</a:t>
            </a:r>
          </a:p>
        </p:txBody>
      </p:sp>
      <p:pic>
        <p:nvPicPr>
          <p:cNvPr id="117764" name="Picture 4" descr="C:\Users\thomasn\Pictures\ppt options\Bibles,Jesus and Bible pics\DSC03364.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606" b="94575" l="1270" r="100000"/>
                    </a14:imgEffect>
                  </a14:imgLayer>
                </a14:imgProps>
              </a:ext>
              <a:ext uri="{28A0092B-C50C-407E-A947-70E740481C1C}">
                <a14:useLocalDpi xmlns:a14="http://schemas.microsoft.com/office/drawing/2010/main" val="0"/>
              </a:ext>
            </a:extLst>
          </a:blip>
          <a:srcRect/>
          <a:stretch>
            <a:fillRect/>
          </a:stretch>
        </p:blipFill>
        <p:spPr bwMode="auto">
          <a:xfrm>
            <a:off x="4469081" y="457200"/>
            <a:ext cx="4038600" cy="3028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5"/>
          <p:cNvSpPr>
            <a:spLocks noGrp="1" noChangeArrowheads="1"/>
          </p:cNvSpPr>
          <p:nvPr>
            <p:ph type="title"/>
          </p:nvPr>
        </p:nvSpPr>
        <p:spPr>
          <a:xfrm>
            <a:off x="1981200" y="2743201"/>
            <a:ext cx="5486400" cy="854075"/>
          </a:xfrm>
        </p:spPr>
        <p:txBody>
          <a:bodyPr/>
          <a:lstStyle/>
          <a:p>
            <a:pPr algn="ctr" eaLnBrk="1" hangingPunct="1"/>
            <a:r>
              <a:rPr lang="en-US" sz="5000" dirty="0" smtClean="0">
                <a:solidFill>
                  <a:srgbClr val="6B8BE7"/>
                </a:solidFill>
                <a:latin typeface="Tahoma" pitchFamily="34" charset="0"/>
                <a:ea typeface="Tahoma" pitchFamily="34" charset="0"/>
                <a:cs typeface="Tahoma" pitchFamily="34" charset="0"/>
              </a:rPr>
              <a:t>Factor #2</a:t>
            </a:r>
          </a:p>
        </p:txBody>
      </p:sp>
      <p:sp>
        <p:nvSpPr>
          <p:cNvPr id="8" name="Footer Placeholder 3"/>
          <p:cNvSpPr>
            <a:spLocks noGrp="1"/>
          </p:cNvSpPr>
          <p:nvPr>
            <p:ph type="ftr" sz="quarter" idx="11"/>
          </p:nvPr>
        </p:nvSpPr>
        <p:spPr>
          <a:xfrm>
            <a:off x="5486402" y="60960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9" name="Slide Number Placeholder 4"/>
          <p:cNvSpPr>
            <a:spLocks noGrp="1"/>
          </p:cNvSpPr>
          <p:nvPr>
            <p:ph type="sldNum" sz="quarter" idx="12"/>
          </p:nvPr>
        </p:nvSpPr>
        <p:spPr>
          <a:xfrm>
            <a:off x="8001000" y="6096000"/>
            <a:ext cx="733864" cy="274320"/>
          </a:xfrm>
        </p:spPr>
        <p:txBody>
          <a:bodyPr/>
          <a:lstStyle/>
          <a:p>
            <a:pPr>
              <a:defRPr/>
            </a:pPr>
            <a:fld id="{95F59126-03C6-43FD-BDB5-05F0B7BCE8D2}" type="slidenum">
              <a:rPr lang="en-US">
                <a:latin typeface="Tahoma" pitchFamily="34" charset="0"/>
                <a:ea typeface="Tahoma" pitchFamily="34" charset="0"/>
                <a:cs typeface="Tahoma" pitchFamily="34" charset="0"/>
              </a:rPr>
              <a:pPr>
                <a:defRPr/>
              </a:pPr>
              <a:t>36</a:t>
            </a:fld>
            <a:endParaRPr lang="en-US" dirty="0">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40" name="Rectangle 2"/>
          <p:cNvSpPr>
            <a:spLocks noGrp="1" noChangeArrowheads="1"/>
          </p:cNvSpPr>
          <p:nvPr>
            <p:ph idx="1"/>
          </p:nvPr>
        </p:nvSpPr>
        <p:spPr>
          <a:xfrm>
            <a:off x="292100" y="381000"/>
            <a:ext cx="8686800" cy="914400"/>
          </a:xfrm>
        </p:spPr>
        <p:txBody>
          <a:bodyPr>
            <a:normAutofit/>
          </a:bodyPr>
          <a:lstStyle/>
          <a:p>
            <a:pPr algn="ctr" eaLnBrk="1" hangingPunct="1">
              <a:buFont typeface="Wingdings" pitchFamily="2" charset="2"/>
              <a:buNone/>
            </a:pPr>
            <a:r>
              <a:rPr lang="en-US" dirty="0" smtClean="0">
                <a:solidFill>
                  <a:srgbClr val="FFFF7D"/>
                </a:solidFill>
                <a:latin typeface="Tahoma" pitchFamily="34" charset="0"/>
                <a:ea typeface="Tahoma" pitchFamily="34" charset="0"/>
                <a:cs typeface="Tahoma" pitchFamily="34" charset="0"/>
              </a:rPr>
              <a:t>Getting Connected with one another</a:t>
            </a:r>
          </a:p>
        </p:txBody>
      </p:sp>
      <p:sp>
        <p:nvSpPr>
          <p:cNvPr id="7" name="Footer Placeholder 3"/>
          <p:cNvSpPr>
            <a:spLocks noGrp="1"/>
          </p:cNvSpPr>
          <p:nvPr>
            <p:ph type="ftr" sz="quarter" idx="11"/>
          </p:nvPr>
        </p:nvSpPr>
        <p:spPr>
          <a:xfrm>
            <a:off x="54650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8" name="Slide Number Placeholder 4"/>
          <p:cNvSpPr>
            <a:spLocks noGrp="1"/>
          </p:cNvSpPr>
          <p:nvPr>
            <p:ph type="sldNum" sz="quarter" idx="12"/>
          </p:nvPr>
        </p:nvSpPr>
        <p:spPr>
          <a:xfrm>
            <a:off x="8077200" y="6172200"/>
            <a:ext cx="733864" cy="274320"/>
          </a:xfrm>
        </p:spPr>
        <p:txBody>
          <a:bodyPr/>
          <a:lstStyle/>
          <a:p>
            <a:pPr>
              <a:defRPr/>
            </a:pPr>
            <a:fld id="{49DF4549-4EBB-4C04-BF23-F433B36F03B3}" type="slidenum">
              <a:rPr lang="en-US">
                <a:solidFill>
                  <a:schemeClr val="tx1"/>
                </a:solidFill>
                <a:latin typeface="Tahoma" pitchFamily="34" charset="0"/>
                <a:ea typeface="Tahoma" pitchFamily="34" charset="0"/>
                <a:cs typeface="Tahoma" pitchFamily="34" charset="0"/>
              </a:rPr>
              <a:pPr>
                <a:defRPr/>
              </a:pPr>
              <a:t>37</a:t>
            </a:fld>
            <a:endParaRPr lang="en-US" dirty="0">
              <a:solidFill>
                <a:schemeClr val="tx1"/>
              </a:solidFill>
              <a:latin typeface="Tahoma" pitchFamily="34" charset="0"/>
              <a:ea typeface="Tahoma" pitchFamily="34" charset="0"/>
              <a:cs typeface="Tahoma" pitchFamily="34" charset="0"/>
            </a:endParaRPr>
          </a:p>
        </p:txBody>
      </p:sp>
      <p:sp>
        <p:nvSpPr>
          <p:cNvPr id="217092" name="Text Box 4"/>
          <p:cNvSpPr txBox="1">
            <a:spLocks noChangeArrowheads="1"/>
          </p:cNvSpPr>
          <p:nvPr/>
        </p:nvSpPr>
        <p:spPr bwMode="auto">
          <a:xfrm>
            <a:off x="990600" y="1295400"/>
            <a:ext cx="73914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kumimoji="1" lang="en-US" dirty="0">
                <a:solidFill>
                  <a:srgbClr val="D4E9CD"/>
                </a:solidFill>
                <a:latin typeface="Tahoma" pitchFamily="34" charset="0"/>
                <a:ea typeface="Tahoma" pitchFamily="34" charset="0"/>
                <a:cs typeface="Tahoma" pitchFamily="34" charset="0"/>
              </a:rPr>
              <a:t>Independent of race, ethnicity, family structure and </a:t>
            </a:r>
          </a:p>
          <a:p>
            <a:pPr algn="ctr" eaLnBrk="0" hangingPunct="0">
              <a:defRPr/>
            </a:pPr>
            <a:r>
              <a:rPr kumimoji="1" lang="en-US" dirty="0">
                <a:solidFill>
                  <a:srgbClr val="D4E9CD"/>
                </a:solidFill>
                <a:latin typeface="Tahoma" pitchFamily="34" charset="0"/>
                <a:ea typeface="Tahoma" pitchFamily="34" charset="0"/>
                <a:cs typeface="Tahoma" pitchFamily="34" charset="0"/>
              </a:rPr>
              <a:t>poverty status, </a:t>
            </a:r>
            <a:r>
              <a:rPr kumimoji="1" lang="en-US" dirty="0">
                <a:solidFill>
                  <a:srgbClr val="FFFF7D"/>
                </a:solidFill>
                <a:latin typeface="Tahoma" pitchFamily="34" charset="0"/>
                <a:ea typeface="Tahoma" pitchFamily="34" charset="0"/>
                <a:cs typeface="Tahoma" pitchFamily="34" charset="0"/>
              </a:rPr>
              <a:t>adolescents who are connected </a:t>
            </a:r>
            <a:r>
              <a:rPr kumimoji="1" lang="en-US" dirty="0">
                <a:solidFill>
                  <a:srgbClr val="D4E9CD"/>
                </a:solidFill>
                <a:latin typeface="Tahoma" pitchFamily="34" charset="0"/>
                <a:ea typeface="Tahoma" pitchFamily="34" charset="0"/>
                <a:cs typeface="Tahoma" pitchFamily="34" charset="0"/>
              </a:rPr>
              <a:t>to </a:t>
            </a:r>
            <a:r>
              <a:rPr kumimoji="1" lang="en-US" dirty="0" smtClean="0">
                <a:solidFill>
                  <a:srgbClr val="D4E9CD"/>
                </a:solidFill>
                <a:latin typeface="Tahoma" pitchFamily="34" charset="0"/>
                <a:ea typeface="Tahoma" pitchFamily="34" charset="0"/>
                <a:cs typeface="Tahoma" pitchFamily="34" charset="0"/>
              </a:rPr>
              <a:t>their parents</a:t>
            </a:r>
            <a:r>
              <a:rPr kumimoji="1" lang="en-US" dirty="0">
                <a:solidFill>
                  <a:srgbClr val="D4E9CD"/>
                </a:solidFill>
                <a:latin typeface="Tahoma" pitchFamily="34" charset="0"/>
                <a:ea typeface="Tahoma" pitchFamily="34" charset="0"/>
                <a:cs typeface="Tahoma" pitchFamily="34" charset="0"/>
              </a:rPr>
              <a:t>, to their families, and to their school </a:t>
            </a:r>
            <a:r>
              <a:rPr kumimoji="1" lang="en-US" dirty="0" smtClean="0">
                <a:solidFill>
                  <a:srgbClr val="D4E9CD"/>
                </a:solidFill>
                <a:latin typeface="Tahoma" pitchFamily="34" charset="0"/>
                <a:ea typeface="Tahoma" pitchFamily="34" charset="0"/>
                <a:cs typeface="Tahoma" pitchFamily="34" charset="0"/>
              </a:rPr>
              <a:t>community are </a:t>
            </a:r>
            <a:r>
              <a:rPr kumimoji="1" lang="en-US" dirty="0">
                <a:solidFill>
                  <a:srgbClr val="D4E9CD"/>
                </a:solidFill>
                <a:latin typeface="Tahoma" pitchFamily="34" charset="0"/>
                <a:ea typeface="Tahoma" pitchFamily="34" charset="0"/>
                <a:cs typeface="Tahoma" pitchFamily="34" charset="0"/>
              </a:rPr>
              <a:t>protected from many risk behaviors such as premarital sexual activity, violence, emotional distress, suicidal attempts and drug use.</a:t>
            </a:r>
          </a:p>
        </p:txBody>
      </p:sp>
      <p:pic>
        <p:nvPicPr>
          <p:cNvPr id="147458" name="Picture 2" descr="C:\Users\thomasn\Pictures\ppt options\people\groups\happy-people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047" b="8870"/>
          <a:stretch/>
        </p:blipFill>
        <p:spPr bwMode="auto">
          <a:xfrm>
            <a:off x="2819400" y="3823857"/>
            <a:ext cx="3740109" cy="21959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8786" name="Picture 2" descr="http://www.breathtaking-photos.com/admin/images/sixfourty/103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64" name="Rectangle 2"/>
          <p:cNvSpPr>
            <a:spLocks noGrp="1" noChangeArrowheads="1"/>
          </p:cNvSpPr>
          <p:nvPr>
            <p:ph type="title"/>
          </p:nvPr>
        </p:nvSpPr>
        <p:spPr>
          <a:xfrm>
            <a:off x="2362200" y="457200"/>
            <a:ext cx="7772400" cy="762000"/>
          </a:xfrm>
        </p:spPr>
        <p:txBody>
          <a:bodyPr>
            <a:normAutofit fontScale="90000"/>
          </a:bodyPr>
          <a:lstStyle/>
          <a:p>
            <a:pPr algn="ctr" eaLnBrk="1" hangingPunct="1"/>
            <a:r>
              <a:rPr lang="en-US" sz="4400" b="0" dirty="0" smtClean="0">
                <a:solidFill>
                  <a:srgbClr val="000000"/>
                </a:solidFill>
                <a:latin typeface="Tahoma" pitchFamily="34" charset="0"/>
                <a:ea typeface="Tahoma" pitchFamily="34" charset="0"/>
                <a:cs typeface="Tahoma" pitchFamily="34" charset="0"/>
              </a:rPr>
              <a:t>Man</a:t>
            </a:r>
            <a:r>
              <a:rPr lang="en-US" b="0" dirty="0" smtClean="0">
                <a:solidFill>
                  <a:srgbClr val="000000"/>
                </a:solidFill>
                <a:latin typeface="Tahoma" pitchFamily="34" charset="0"/>
                <a:ea typeface="Tahoma" pitchFamily="34" charset="0"/>
                <a:cs typeface="Tahoma" pitchFamily="34" charset="0"/>
              </a:rPr>
              <a:t> is not an island</a:t>
            </a:r>
          </a:p>
        </p:txBody>
      </p:sp>
      <p:sp>
        <p:nvSpPr>
          <p:cNvPr id="5" name="Footer Placeholder 3"/>
          <p:cNvSpPr>
            <a:spLocks noGrp="1"/>
          </p:cNvSpPr>
          <p:nvPr>
            <p:ph type="ftr" sz="quarter" idx="11"/>
          </p:nvPr>
        </p:nvSpPr>
        <p:spPr>
          <a:xfrm>
            <a:off x="5562602" y="6096000"/>
            <a:ext cx="5507719" cy="274320"/>
          </a:xfrm>
        </p:spPr>
        <p:txBody>
          <a:bodyPr/>
          <a:lstStyle/>
          <a:p>
            <a:pPr>
              <a:defRPr/>
            </a:pPr>
            <a:r>
              <a:rPr lang="en-US" dirty="0">
                <a:solidFill>
                  <a:srgbClr val="000000"/>
                </a:solidFill>
                <a:latin typeface="Tahoma" pitchFamily="34" charset="0"/>
                <a:ea typeface="Tahoma" pitchFamily="34" charset="0"/>
                <a:cs typeface="Tahoma" pitchFamily="34" charset="0"/>
              </a:rPr>
              <a:t>Youth Alive – Reducing </a:t>
            </a:r>
            <a:r>
              <a:rPr lang="en-US" i="1" dirty="0">
                <a:solidFill>
                  <a:srgbClr val="000000"/>
                </a:solidFill>
                <a:latin typeface="Tahoma" pitchFamily="34" charset="0"/>
                <a:ea typeface="Tahoma" pitchFamily="34" charset="0"/>
                <a:cs typeface="Tahoma" pitchFamily="34" charset="0"/>
              </a:rPr>
              <a:t>at risk</a:t>
            </a:r>
            <a:r>
              <a:rPr lang="en-US" dirty="0">
                <a:solidFill>
                  <a:srgbClr val="000000"/>
                </a:solidFill>
                <a:latin typeface="Tahoma" pitchFamily="34" charset="0"/>
                <a:ea typeface="Tahoma" pitchFamily="34" charset="0"/>
                <a:cs typeface="Tahoma" pitchFamily="34" charset="0"/>
              </a:rPr>
              <a:t> Behaviors</a:t>
            </a:r>
          </a:p>
        </p:txBody>
      </p:sp>
      <p:sp>
        <p:nvSpPr>
          <p:cNvPr id="6" name="Slide Number Placeholder 4"/>
          <p:cNvSpPr>
            <a:spLocks noGrp="1"/>
          </p:cNvSpPr>
          <p:nvPr>
            <p:ph type="sldNum" sz="quarter" idx="12"/>
          </p:nvPr>
        </p:nvSpPr>
        <p:spPr>
          <a:xfrm>
            <a:off x="8001000" y="6096000"/>
            <a:ext cx="733864" cy="274320"/>
          </a:xfrm>
        </p:spPr>
        <p:txBody>
          <a:bodyPr/>
          <a:lstStyle/>
          <a:p>
            <a:pPr>
              <a:defRPr/>
            </a:pPr>
            <a:fld id="{5DE36E1F-E31F-4EDF-90BA-37463B72FF75}" type="slidenum">
              <a:rPr lang="en-US">
                <a:solidFill>
                  <a:srgbClr val="000000"/>
                </a:solidFill>
                <a:latin typeface="Tahoma" pitchFamily="34" charset="0"/>
                <a:ea typeface="Tahoma" pitchFamily="34" charset="0"/>
                <a:cs typeface="Tahoma" pitchFamily="34" charset="0"/>
              </a:rPr>
              <a:pPr>
                <a:defRPr/>
              </a:pPr>
              <a:t>38</a:t>
            </a:fld>
            <a:endParaRPr lang="en-US" dirty="0">
              <a:solidFill>
                <a:srgbClr val="000000"/>
              </a:solidFill>
              <a:latin typeface="Tahoma" pitchFamily="34" charset="0"/>
              <a:ea typeface="Tahoma" pitchFamily="34" charset="0"/>
              <a:cs typeface="Tahoma" pitchFamily="34" charset="0"/>
            </a:endParaRPr>
          </a:p>
        </p:txBody>
      </p:sp>
      <p:sp>
        <p:nvSpPr>
          <p:cNvPr id="371718" name="Rectangle 6"/>
          <p:cNvSpPr>
            <a:spLocks noChangeArrowheads="1"/>
          </p:cNvSpPr>
          <p:nvPr/>
        </p:nvSpPr>
        <p:spPr bwMode="auto">
          <a:xfrm>
            <a:off x="8610600" y="65532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0" hangingPunct="0">
              <a:defRPr/>
            </a:pPr>
            <a:endParaRPr lang="en-US" sz="1400" b="1" dirty="0">
              <a:solidFill>
                <a:srgbClr val="000056"/>
              </a:solidFill>
              <a:effectLst>
                <a:outerShdw blurRad="38100" dist="38100" dir="2700000" algn="tl">
                  <a:srgbClr val="000000"/>
                </a:outerShdw>
              </a:effectLst>
              <a:latin typeface="AmerType Md BT"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8" name="Rectangle 2"/>
          <p:cNvSpPr>
            <a:spLocks noGrp="1" noChangeArrowheads="1"/>
          </p:cNvSpPr>
          <p:nvPr>
            <p:ph type="title"/>
          </p:nvPr>
        </p:nvSpPr>
        <p:spPr>
          <a:xfrm>
            <a:off x="0" y="228600"/>
            <a:ext cx="9067800" cy="1219200"/>
          </a:xfrm>
          <a:noFill/>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nchor="ctr">
            <a:normAutofit/>
          </a:bodyPr>
          <a:lstStyle/>
          <a:p>
            <a:pPr algn="ctr" eaLnBrk="1" hangingPunct="1"/>
            <a:r>
              <a:rPr lang="en-US" sz="4000" b="0" dirty="0" smtClean="0">
                <a:solidFill>
                  <a:schemeClr val="tx1"/>
                </a:solidFill>
                <a:latin typeface="Tahoma" pitchFamily="34" charset="0"/>
                <a:ea typeface="Tahoma" pitchFamily="34" charset="0"/>
                <a:cs typeface="Tahoma" pitchFamily="34" charset="0"/>
              </a:rPr>
              <a:t> Biblically Supported</a:t>
            </a:r>
          </a:p>
        </p:txBody>
      </p:sp>
      <p:sp>
        <p:nvSpPr>
          <p:cNvPr id="7" name="Footer Placeholder 3"/>
          <p:cNvSpPr>
            <a:spLocks noGrp="1"/>
          </p:cNvSpPr>
          <p:nvPr>
            <p:ph type="ftr" sz="quarter" idx="11"/>
          </p:nvPr>
        </p:nvSpPr>
        <p:spPr>
          <a:xfrm>
            <a:off x="5617482" y="6126480"/>
            <a:ext cx="5507719" cy="274320"/>
          </a:xfrm>
        </p:spPr>
        <p:txBody>
          <a:bodyPr/>
          <a:lstStyle/>
          <a:p>
            <a:pPr>
              <a:defRPr/>
            </a:pPr>
            <a:r>
              <a:rPr lang="en-US" dirty="0">
                <a:latin typeface="+mn-lt"/>
                <a:ea typeface="Tahoma" pitchFamily="34" charset="0"/>
                <a:cs typeface="Tahoma" pitchFamily="34" charset="0"/>
              </a:rPr>
              <a:t>Youth Alive – Reducing </a:t>
            </a:r>
            <a:r>
              <a:rPr lang="en-US" i="1" dirty="0">
                <a:latin typeface="+mn-lt"/>
                <a:ea typeface="Tahoma" pitchFamily="34" charset="0"/>
                <a:cs typeface="Tahoma" pitchFamily="34" charset="0"/>
              </a:rPr>
              <a:t>at risk</a:t>
            </a:r>
            <a:r>
              <a:rPr lang="en-US" dirty="0">
                <a:latin typeface="+mn-lt"/>
                <a:ea typeface="Tahoma" pitchFamily="34" charset="0"/>
                <a:cs typeface="Tahoma" pitchFamily="34" charset="0"/>
              </a:rPr>
              <a:t> Behaviors</a:t>
            </a:r>
          </a:p>
        </p:txBody>
      </p:sp>
      <p:sp>
        <p:nvSpPr>
          <p:cNvPr id="8" name="Slide Number Placeholder 4"/>
          <p:cNvSpPr>
            <a:spLocks noGrp="1"/>
          </p:cNvSpPr>
          <p:nvPr>
            <p:ph type="sldNum" sz="quarter" idx="12"/>
          </p:nvPr>
        </p:nvSpPr>
        <p:spPr>
          <a:xfrm>
            <a:off x="8001000" y="6096000"/>
            <a:ext cx="733864" cy="274320"/>
          </a:xfrm>
        </p:spPr>
        <p:txBody>
          <a:bodyPr/>
          <a:lstStyle/>
          <a:p>
            <a:pPr>
              <a:defRPr/>
            </a:pPr>
            <a:fld id="{FCCC4DEF-6304-4B9C-92A6-47F447AA909B}" type="slidenum">
              <a:rPr lang="en-US">
                <a:latin typeface="+mn-lt"/>
                <a:ea typeface="Tahoma" pitchFamily="34" charset="0"/>
                <a:cs typeface="Tahoma" pitchFamily="34" charset="0"/>
              </a:rPr>
              <a:pPr>
                <a:defRPr/>
              </a:pPr>
              <a:t>39</a:t>
            </a:fld>
            <a:endParaRPr lang="en-US" dirty="0">
              <a:latin typeface="+mn-lt"/>
              <a:ea typeface="Tahoma" pitchFamily="34" charset="0"/>
              <a:cs typeface="Tahoma" pitchFamily="34" charset="0"/>
            </a:endParaRPr>
          </a:p>
        </p:txBody>
      </p:sp>
      <p:sp>
        <p:nvSpPr>
          <p:cNvPr id="3" name="TextBox 2"/>
          <p:cNvSpPr txBox="1"/>
          <p:nvPr/>
        </p:nvSpPr>
        <p:spPr>
          <a:xfrm>
            <a:off x="609601" y="1447800"/>
            <a:ext cx="8075993" cy="1077218"/>
          </a:xfrm>
          <a:prstGeom prst="rect">
            <a:avLst/>
          </a:prstGeom>
          <a:noFill/>
        </p:spPr>
        <p:txBody>
          <a:bodyPr wrap="none" rtlCol="0">
            <a:spAutoFit/>
          </a:bodyPr>
          <a:lstStyle/>
          <a:p>
            <a:pPr algn="ctr"/>
            <a:r>
              <a:rPr lang="en-US" sz="3200" dirty="0" smtClean="0">
                <a:solidFill>
                  <a:srgbClr val="CDACE6"/>
                </a:solidFill>
                <a:latin typeface="Tahoma" pitchFamily="34" charset="0"/>
                <a:ea typeface="Tahoma" pitchFamily="34" charset="0"/>
                <a:cs typeface="Tahoma" pitchFamily="34" charset="0"/>
              </a:rPr>
              <a:t>“For none of us lives to himself, and no one</a:t>
            </a:r>
          </a:p>
          <a:p>
            <a:pPr algn="ctr"/>
            <a:r>
              <a:rPr lang="en-US" sz="3200" dirty="0">
                <a:solidFill>
                  <a:srgbClr val="CDACE6"/>
                </a:solidFill>
                <a:latin typeface="Tahoma" pitchFamily="34" charset="0"/>
                <a:ea typeface="Tahoma" pitchFamily="34" charset="0"/>
                <a:cs typeface="Tahoma" pitchFamily="34" charset="0"/>
              </a:rPr>
              <a:t>d</a:t>
            </a:r>
            <a:r>
              <a:rPr lang="en-US" sz="3200" dirty="0" smtClean="0">
                <a:solidFill>
                  <a:srgbClr val="CDACE6"/>
                </a:solidFill>
                <a:latin typeface="Tahoma" pitchFamily="34" charset="0"/>
                <a:ea typeface="Tahoma" pitchFamily="34" charset="0"/>
                <a:cs typeface="Tahoma" pitchFamily="34" charset="0"/>
              </a:rPr>
              <a:t>ies to himself.”</a:t>
            </a:r>
            <a:endParaRPr lang="en-US" sz="3200" dirty="0">
              <a:solidFill>
                <a:srgbClr val="CDACE6"/>
              </a:solidFill>
              <a:latin typeface="Tahoma" pitchFamily="34" charset="0"/>
              <a:ea typeface="Tahoma" pitchFamily="34" charset="0"/>
              <a:cs typeface="Tahoma" pitchFamily="34" charset="0"/>
            </a:endParaRPr>
          </a:p>
        </p:txBody>
      </p:sp>
      <p:sp>
        <p:nvSpPr>
          <p:cNvPr id="4" name="TextBox 3"/>
          <p:cNvSpPr txBox="1"/>
          <p:nvPr/>
        </p:nvSpPr>
        <p:spPr>
          <a:xfrm>
            <a:off x="609600" y="6093023"/>
            <a:ext cx="1528624" cy="369332"/>
          </a:xfrm>
          <a:prstGeom prst="rect">
            <a:avLst/>
          </a:prstGeom>
          <a:noFill/>
        </p:spPr>
        <p:txBody>
          <a:bodyPr wrap="none" rtlCol="0">
            <a:spAutoFit/>
          </a:bodyPr>
          <a:lstStyle/>
          <a:p>
            <a:r>
              <a:rPr lang="en-US" sz="1800" dirty="0" smtClean="0">
                <a:latin typeface="Tahoma" pitchFamily="34" charset="0"/>
                <a:ea typeface="Tahoma" pitchFamily="34" charset="0"/>
                <a:cs typeface="Tahoma" pitchFamily="34" charset="0"/>
              </a:rPr>
              <a:t>Romans 14:7</a:t>
            </a:r>
            <a:endParaRPr lang="en-US" sz="1800" dirty="0">
              <a:latin typeface="Tahoma" pitchFamily="34" charset="0"/>
              <a:ea typeface="Tahoma" pitchFamily="34" charset="0"/>
              <a:cs typeface="Tahoma" pitchFamily="34" charset="0"/>
            </a:endParaRPr>
          </a:p>
        </p:txBody>
      </p:sp>
      <p:pic>
        <p:nvPicPr>
          <p:cNvPr id="165890" name="Picture 2" descr="C:\Users\thomasn\Pictures\Thinkstock hmpix4\Thinkstock Nancy\Jesus,Bible stories, Bibles\86480755.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48" b="99542" l="0" r="97641"/>
                    </a14:imgEffect>
                  </a14:imgLayer>
                </a14:imgProps>
              </a:ext>
              <a:ext uri="{28A0092B-C50C-407E-A947-70E740481C1C}">
                <a14:useLocalDpi xmlns:a14="http://schemas.microsoft.com/office/drawing/2010/main" val="0"/>
              </a:ext>
            </a:extLst>
          </a:blip>
          <a:srcRect/>
          <a:stretch>
            <a:fillRect/>
          </a:stretch>
        </p:blipFill>
        <p:spPr bwMode="auto">
          <a:xfrm>
            <a:off x="1600200" y="2541353"/>
            <a:ext cx="5997809" cy="4001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152400" y="381001"/>
            <a:ext cx="7391400" cy="1190625"/>
          </a:xfrm>
        </p:spPr>
        <p:txBody>
          <a:bodyPr>
            <a:normAutofit/>
          </a:bodyPr>
          <a:lstStyle/>
          <a:p>
            <a:pPr algn="ctr" eaLnBrk="1" hangingPunct="1"/>
            <a:r>
              <a:rPr lang="en-US" sz="3200" dirty="0" smtClean="0">
                <a:solidFill>
                  <a:srgbClr val="FFFF7D"/>
                </a:solidFill>
                <a:latin typeface="Tahoma" pitchFamily="34" charset="0"/>
                <a:ea typeface="Tahoma" pitchFamily="34" charset="0"/>
                <a:cs typeface="Tahoma" pitchFamily="34" charset="0"/>
              </a:rPr>
              <a:t>US Bureau of Justice Statistics</a:t>
            </a:r>
            <a:br>
              <a:rPr lang="en-US" sz="3200" dirty="0" smtClean="0">
                <a:solidFill>
                  <a:srgbClr val="FFFF7D"/>
                </a:solidFill>
                <a:latin typeface="Tahoma" pitchFamily="34" charset="0"/>
                <a:ea typeface="Tahoma" pitchFamily="34" charset="0"/>
                <a:cs typeface="Tahoma" pitchFamily="34" charset="0"/>
              </a:rPr>
            </a:br>
            <a:r>
              <a:rPr lang="en-US" sz="3200" dirty="0" smtClean="0">
                <a:solidFill>
                  <a:srgbClr val="FFFF7D"/>
                </a:solidFill>
                <a:latin typeface="Tahoma" pitchFamily="34" charset="0"/>
                <a:ea typeface="Tahoma" pitchFamily="34" charset="0"/>
                <a:cs typeface="Tahoma" pitchFamily="34" charset="0"/>
              </a:rPr>
              <a:t>2002</a:t>
            </a:r>
          </a:p>
        </p:txBody>
      </p:sp>
      <p:sp>
        <p:nvSpPr>
          <p:cNvPr id="195587" name="Rectangle 3"/>
          <p:cNvSpPr>
            <a:spLocks noGrp="1" noChangeArrowheads="1"/>
          </p:cNvSpPr>
          <p:nvPr>
            <p:ph sz="half" idx="1"/>
          </p:nvPr>
        </p:nvSpPr>
        <p:spPr>
          <a:xfrm>
            <a:off x="228601" y="1752600"/>
            <a:ext cx="4356100" cy="4419600"/>
          </a:xfrm>
        </p:spPr>
        <p:txBody>
          <a:bodyPr>
            <a:noAutofit/>
          </a:bodyPr>
          <a:lstStyle/>
          <a:p>
            <a:pPr eaLnBrk="1" hangingPunct="1">
              <a:lnSpc>
                <a:spcPct val="90000"/>
              </a:lnSpc>
            </a:pPr>
            <a:r>
              <a:rPr lang="en-US" sz="2300" dirty="0" smtClean="0">
                <a:solidFill>
                  <a:srgbClr val="FFFF7D"/>
                </a:solidFill>
                <a:latin typeface="Tahoma" pitchFamily="34" charset="0"/>
                <a:ea typeface="Tahoma" pitchFamily="34" charset="0"/>
                <a:cs typeface="Tahoma" pitchFamily="34" charset="0"/>
              </a:rPr>
              <a:t>National Crime</a:t>
            </a:r>
          </a:p>
          <a:p>
            <a:pPr marL="118872" indent="0" eaLnBrk="1" hangingPunct="1">
              <a:lnSpc>
                <a:spcPct val="90000"/>
              </a:lnSpc>
              <a:buNone/>
            </a:pPr>
            <a:r>
              <a:rPr lang="en-US" sz="2300" dirty="0" smtClean="0">
                <a:solidFill>
                  <a:srgbClr val="FFFF7D"/>
                </a:solidFill>
                <a:latin typeface="Tahoma" pitchFamily="34" charset="0"/>
                <a:ea typeface="Tahoma" pitchFamily="34" charset="0"/>
                <a:cs typeface="Tahoma" pitchFamily="34" charset="0"/>
              </a:rPr>
              <a:t>    Victimization Survey</a:t>
            </a:r>
          </a:p>
          <a:p>
            <a:pPr eaLnBrk="1" hangingPunct="1">
              <a:lnSpc>
                <a:spcPct val="90000"/>
              </a:lnSpc>
            </a:pPr>
            <a:r>
              <a:rPr lang="en-US" sz="2300" dirty="0" smtClean="0">
                <a:latin typeface="Tahoma" pitchFamily="34" charset="0"/>
                <a:ea typeface="Tahoma" pitchFamily="34" charset="0"/>
                <a:cs typeface="Tahoma" pitchFamily="34" charset="0"/>
              </a:rPr>
              <a:t>Law Enforcement Management &amp; Administrative Statistics</a:t>
            </a:r>
          </a:p>
          <a:p>
            <a:pPr eaLnBrk="1" hangingPunct="1">
              <a:lnSpc>
                <a:spcPct val="90000"/>
              </a:lnSpc>
            </a:pPr>
            <a:r>
              <a:rPr lang="en-US" sz="2300" dirty="0" smtClean="0">
                <a:solidFill>
                  <a:srgbClr val="FFFF7D"/>
                </a:solidFill>
                <a:latin typeface="Tahoma" pitchFamily="34" charset="0"/>
                <a:ea typeface="Tahoma" pitchFamily="34" charset="0"/>
                <a:cs typeface="Tahoma" pitchFamily="34" charset="0"/>
              </a:rPr>
              <a:t>Federal Justice Statistics Program</a:t>
            </a:r>
          </a:p>
          <a:p>
            <a:pPr eaLnBrk="1" hangingPunct="1">
              <a:lnSpc>
                <a:spcPct val="90000"/>
              </a:lnSpc>
            </a:pPr>
            <a:r>
              <a:rPr lang="en-US" sz="2300" dirty="0" smtClean="0">
                <a:latin typeface="Tahoma" pitchFamily="34" charset="0"/>
                <a:ea typeface="Tahoma" pitchFamily="34" charset="0"/>
                <a:cs typeface="Tahoma" pitchFamily="34" charset="0"/>
              </a:rPr>
              <a:t>National Judicial Reporting Program</a:t>
            </a:r>
          </a:p>
          <a:p>
            <a:pPr eaLnBrk="1" hangingPunct="1">
              <a:lnSpc>
                <a:spcPct val="90000"/>
              </a:lnSpc>
            </a:pPr>
            <a:r>
              <a:rPr lang="en-US" sz="2300" dirty="0" smtClean="0">
                <a:solidFill>
                  <a:srgbClr val="FFFF7D"/>
                </a:solidFill>
                <a:latin typeface="Tahoma" pitchFamily="34" charset="0"/>
                <a:ea typeface="Tahoma" pitchFamily="34" charset="0"/>
                <a:cs typeface="Tahoma" pitchFamily="34" charset="0"/>
              </a:rPr>
              <a:t>State Court Processing Statistics</a:t>
            </a:r>
          </a:p>
          <a:p>
            <a:pPr eaLnBrk="1" hangingPunct="1">
              <a:lnSpc>
                <a:spcPct val="90000"/>
              </a:lnSpc>
            </a:pPr>
            <a:r>
              <a:rPr lang="en-US" sz="2300" dirty="0" smtClean="0">
                <a:latin typeface="Tahoma" pitchFamily="34" charset="0"/>
                <a:ea typeface="Tahoma" pitchFamily="34" charset="0"/>
                <a:cs typeface="Tahoma" pitchFamily="34" charset="0"/>
              </a:rPr>
              <a:t>National Survey of Prosecutors</a:t>
            </a:r>
          </a:p>
          <a:p>
            <a:pPr eaLnBrk="1" hangingPunct="1">
              <a:lnSpc>
                <a:spcPct val="90000"/>
              </a:lnSpc>
            </a:pPr>
            <a:r>
              <a:rPr lang="en-US" sz="2300" dirty="0" smtClean="0">
                <a:solidFill>
                  <a:srgbClr val="FFFF7D"/>
                </a:solidFill>
                <a:latin typeface="Tahoma" pitchFamily="34" charset="0"/>
                <a:ea typeface="Tahoma" pitchFamily="34" charset="0"/>
                <a:cs typeface="Tahoma" pitchFamily="34" charset="0"/>
              </a:rPr>
              <a:t>National Prisoner Statistics</a:t>
            </a:r>
          </a:p>
        </p:txBody>
      </p:sp>
      <p:sp>
        <p:nvSpPr>
          <p:cNvPr id="195590" name="Rectangle 6"/>
          <p:cNvSpPr>
            <a:spLocks noGrp="1" noChangeArrowheads="1"/>
          </p:cNvSpPr>
          <p:nvPr>
            <p:ph sz="half" idx="2"/>
          </p:nvPr>
        </p:nvSpPr>
        <p:spPr>
          <a:xfrm>
            <a:off x="4038600" y="1676400"/>
            <a:ext cx="5486400" cy="4459288"/>
          </a:xfrm>
        </p:spPr>
        <p:txBody>
          <a:bodyPr>
            <a:normAutofit/>
          </a:bodyPr>
          <a:lstStyle/>
          <a:p>
            <a:pPr eaLnBrk="1" hangingPunct="1"/>
            <a:r>
              <a:rPr lang="en-US" sz="2300" dirty="0" smtClean="0">
                <a:solidFill>
                  <a:srgbClr val="FFFF7D"/>
                </a:solidFill>
                <a:latin typeface="Tahoma" pitchFamily="34" charset="0"/>
                <a:ea typeface="Tahoma" pitchFamily="34" charset="0"/>
                <a:cs typeface="Tahoma" pitchFamily="34" charset="0"/>
              </a:rPr>
              <a:t>Census of State &amp; Federal</a:t>
            </a:r>
          </a:p>
          <a:p>
            <a:pPr marL="118872" indent="0" eaLnBrk="1" hangingPunct="1">
              <a:buNone/>
            </a:pPr>
            <a:r>
              <a:rPr lang="en-US" sz="2300" dirty="0" smtClean="0">
                <a:solidFill>
                  <a:srgbClr val="FFFF7D"/>
                </a:solidFill>
                <a:latin typeface="Tahoma" pitchFamily="34" charset="0"/>
                <a:ea typeface="Tahoma" pitchFamily="34" charset="0"/>
                <a:cs typeface="Tahoma" pitchFamily="34" charset="0"/>
              </a:rPr>
              <a:t>    Correctional Facilities</a:t>
            </a:r>
          </a:p>
          <a:p>
            <a:pPr eaLnBrk="1" hangingPunct="1"/>
            <a:r>
              <a:rPr lang="en-US" sz="2300" dirty="0" smtClean="0">
                <a:latin typeface="Tahoma" pitchFamily="34" charset="0"/>
                <a:ea typeface="Tahoma" pitchFamily="34" charset="0"/>
                <a:cs typeface="Tahoma" pitchFamily="34" charset="0"/>
              </a:rPr>
              <a:t>Census of Jails</a:t>
            </a:r>
          </a:p>
          <a:p>
            <a:pPr eaLnBrk="1" hangingPunct="1"/>
            <a:r>
              <a:rPr lang="en-US" sz="2300" dirty="0" smtClean="0">
                <a:solidFill>
                  <a:srgbClr val="FFFF7D"/>
                </a:solidFill>
                <a:latin typeface="Tahoma" pitchFamily="34" charset="0"/>
                <a:ea typeface="Tahoma" pitchFamily="34" charset="0"/>
                <a:cs typeface="Tahoma" pitchFamily="34" charset="0"/>
              </a:rPr>
              <a:t>Survey of Inmates in Local Jails</a:t>
            </a:r>
          </a:p>
          <a:p>
            <a:pPr eaLnBrk="1" hangingPunct="1"/>
            <a:r>
              <a:rPr lang="en-US" sz="2300" dirty="0" smtClean="0">
                <a:latin typeface="Tahoma" pitchFamily="34" charset="0"/>
                <a:ea typeface="Tahoma" pitchFamily="34" charset="0"/>
                <a:cs typeface="Tahoma" pitchFamily="34" charset="0"/>
              </a:rPr>
              <a:t>Surveys of Inmates in State Correctional Facilities/Federal Correctional Facilities</a:t>
            </a:r>
          </a:p>
          <a:p>
            <a:pPr eaLnBrk="1" hangingPunct="1"/>
            <a:r>
              <a:rPr lang="en-US" sz="2300" dirty="0" smtClean="0">
                <a:solidFill>
                  <a:srgbClr val="FFFF7D"/>
                </a:solidFill>
                <a:latin typeface="Tahoma" pitchFamily="34" charset="0"/>
                <a:ea typeface="Tahoma" pitchFamily="34" charset="0"/>
                <a:cs typeface="Tahoma" pitchFamily="34" charset="0"/>
              </a:rPr>
              <a:t>Survey of Adults on Probation</a:t>
            </a:r>
          </a:p>
          <a:p>
            <a:pPr eaLnBrk="1" hangingPunct="1"/>
            <a:r>
              <a:rPr lang="en-US" sz="2300" dirty="0" smtClean="0">
                <a:latin typeface="Tahoma" pitchFamily="34" charset="0"/>
                <a:ea typeface="Tahoma" pitchFamily="34" charset="0"/>
                <a:cs typeface="Tahoma" pitchFamily="34" charset="0"/>
              </a:rPr>
              <a:t>Annual Probation Data Survey &amp; Parole Data Survey</a:t>
            </a:r>
          </a:p>
          <a:p>
            <a:pPr eaLnBrk="1" hangingPunct="1"/>
            <a:r>
              <a:rPr lang="en-US" sz="2300" dirty="0" smtClean="0">
                <a:solidFill>
                  <a:srgbClr val="FFFF7D"/>
                </a:solidFill>
                <a:latin typeface="Tahoma" pitchFamily="34" charset="0"/>
                <a:ea typeface="Tahoma" pitchFamily="34" charset="0"/>
                <a:cs typeface="Tahoma" pitchFamily="34" charset="0"/>
              </a:rPr>
              <a:t>Source book of Criminal </a:t>
            </a:r>
            <a:r>
              <a:rPr lang="en-US" sz="2300" smtClean="0">
                <a:solidFill>
                  <a:srgbClr val="FFFF7D"/>
                </a:solidFill>
                <a:latin typeface="Tahoma" pitchFamily="34" charset="0"/>
                <a:ea typeface="Tahoma" pitchFamily="34" charset="0"/>
                <a:cs typeface="Tahoma" pitchFamily="34" charset="0"/>
              </a:rPr>
              <a:t>Justice Statistics</a:t>
            </a:r>
            <a:endParaRPr lang="en-US" sz="2300" dirty="0" smtClean="0">
              <a:solidFill>
                <a:srgbClr val="FFFF7D"/>
              </a:solidFill>
              <a:latin typeface="Tahoma" pitchFamily="34" charset="0"/>
              <a:ea typeface="Tahoma" pitchFamily="34" charset="0"/>
              <a:cs typeface="Tahoma" pitchFamily="34" charset="0"/>
            </a:endParaRPr>
          </a:p>
        </p:txBody>
      </p:sp>
      <p:sp>
        <p:nvSpPr>
          <p:cNvPr id="6" name="Footer Placeholder 4"/>
          <p:cNvSpPr>
            <a:spLocks noGrp="1"/>
          </p:cNvSpPr>
          <p:nvPr>
            <p:ph type="ftr" sz="quarter" idx="11"/>
          </p:nvPr>
        </p:nvSpPr>
        <p:spPr>
          <a:xfrm>
            <a:off x="571500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7" name="Slide Number Placeholder 5"/>
          <p:cNvSpPr>
            <a:spLocks noGrp="1"/>
          </p:cNvSpPr>
          <p:nvPr>
            <p:ph type="sldNum" sz="quarter" idx="12"/>
          </p:nvPr>
        </p:nvSpPr>
        <p:spPr>
          <a:xfrm>
            <a:off x="8077200" y="6172200"/>
            <a:ext cx="733864" cy="274320"/>
          </a:xfrm>
        </p:spPr>
        <p:txBody>
          <a:bodyPr/>
          <a:lstStyle/>
          <a:p>
            <a:pPr>
              <a:defRPr/>
            </a:pPr>
            <a:fld id="{D7D52586-DFF1-4E4F-8A39-C7B043749542}" type="slidenum">
              <a:rPr lang="en-US">
                <a:latin typeface="Tahoma" pitchFamily="34" charset="0"/>
                <a:ea typeface="Tahoma" pitchFamily="34" charset="0"/>
                <a:cs typeface="Tahoma" pitchFamily="34" charset="0"/>
              </a:rPr>
              <a:pPr>
                <a:defRPr/>
              </a:pPr>
              <a:t>4</a:t>
            </a:fld>
            <a:endParaRPr lang="en-US" dirty="0">
              <a:latin typeface="Tahoma" pitchFamily="34" charset="0"/>
              <a:ea typeface="Tahoma" pitchFamily="34" charset="0"/>
              <a:cs typeface="Tahoma" pitchFamily="34" charset="0"/>
            </a:endParaRPr>
          </a:p>
        </p:txBody>
      </p:sp>
      <p:pic>
        <p:nvPicPr>
          <p:cNvPr id="6151" name="Picture 5" descr="img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488244"/>
            <a:ext cx="1219200" cy="11881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p:cNvSpPr>
            <a:spLocks noGrp="1" noChangeArrowheads="1"/>
          </p:cNvSpPr>
          <p:nvPr>
            <p:ph type="title"/>
          </p:nvPr>
        </p:nvSpPr>
        <p:spPr>
          <a:xfrm>
            <a:off x="3581400" y="1844664"/>
            <a:ext cx="4419600" cy="2289175"/>
          </a:xfrm>
        </p:spPr>
        <p:txBody>
          <a:bodyPr>
            <a:normAutofit/>
          </a:bodyPr>
          <a:lstStyle/>
          <a:p>
            <a:pPr algn="ctr" eaLnBrk="1" hangingPunct="1"/>
            <a:r>
              <a:rPr lang="en-US" sz="3600" b="0" dirty="0" smtClean="0">
                <a:solidFill>
                  <a:schemeClr val="tx1"/>
                </a:solidFill>
                <a:latin typeface="Tahoma" pitchFamily="34" charset="0"/>
                <a:ea typeface="Tahoma" pitchFamily="34" charset="0"/>
                <a:cs typeface="Tahoma" pitchFamily="34" charset="0"/>
              </a:rPr>
              <a:t>Youth Alive </a:t>
            </a:r>
            <a:r>
              <a:rPr lang="en-US" sz="3600" b="0" dirty="0" smtClean="0">
                <a:solidFill>
                  <a:srgbClr val="FFFF7D"/>
                </a:solidFill>
                <a:latin typeface="Tahoma" pitchFamily="34" charset="0"/>
                <a:ea typeface="Tahoma" pitchFamily="34" charset="0"/>
                <a:cs typeface="Tahoma" pitchFamily="34" charset="0"/>
              </a:rPr>
              <a:t>incorporates these two important factors!</a:t>
            </a:r>
          </a:p>
        </p:txBody>
      </p:sp>
      <p:sp>
        <p:nvSpPr>
          <p:cNvPr id="22" name="Footer Placeholder 3"/>
          <p:cNvSpPr>
            <a:spLocks noGrp="1"/>
          </p:cNvSpPr>
          <p:nvPr>
            <p:ph type="ftr" sz="quarter" idx="11"/>
          </p:nvPr>
        </p:nvSpPr>
        <p:spPr>
          <a:xfrm>
            <a:off x="5410202" y="60960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3" name="Slide Number Placeholder 4"/>
          <p:cNvSpPr>
            <a:spLocks noGrp="1"/>
          </p:cNvSpPr>
          <p:nvPr>
            <p:ph type="sldNum" sz="quarter" idx="12"/>
          </p:nvPr>
        </p:nvSpPr>
        <p:spPr>
          <a:xfrm>
            <a:off x="8001000" y="6096000"/>
            <a:ext cx="733864" cy="274320"/>
          </a:xfrm>
        </p:spPr>
        <p:txBody>
          <a:bodyPr/>
          <a:lstStyle/>
          <a:p>
            <a:pPr>
              <a:defRPr/>
            </a:pPr>
            <a:fld id="{8E0471EB-D172-4F2C-B56C-CF425FBEC73F}" type="slidenum">
              <a:rPr lang="en-US">
                <a:solidFill>
                  <a:schemeClr val="tx1"/>
                </a:solidFill>
                <a:latin typeface="Tahoma" pitchFamily="34" charset="0"/>
                <a:ea typeface="Tahoma" pitchFamily="34" charset="0"/>
                <a:cs typeface="Tahoma" pitchFamily="34" charset="0"/>
              </a:rPr>
              <a:pPr>
                <a:defRPr/>
              </a:pPr>
              <a:t>40</a:t>
            </a:fld>
            <a:endParaRPr lang="en-US" dirty="0">
              <a:solidFill>
                <a:schemeClr val="tx1"/>
              </a:solidFill>
              <a:latin typeface="Tahoma" pitchFamily="34" charset="0"/>
              <a:ea typeface="Tahoma" pitchFamily="34" charset="0"/>
              <a:cs typeface="Tahoma" pitchFamily="34" charset="0"/>
            </a:endParaRPr>
          </a:p>
        </p:txBody>
      </p:sp>
      <p:grpSp>
        <p:nvGrpSpPr>
          <p:cNvPr id="43013" name="Group 10"/>
          <p:cNvGrpSpPr>
            <a:grpSpLocks/>
          </p:cNvGrpSpPr>
          <p:nvPr/>
        </p:nvGrpSpPr>
        <p:grpSpPr bwMode="auto">
          <a:xfrm flipH="1">
            <a:off x="841375" y="1108075"/>
            <a:ext cx="2133600" cy="4259263"/>
            <a:chOff x="-2016" y="1056"/>
            <a:chExt cx="1344" cy="2683"/>
          </a:xfrm>
        </p:grpSpPr>
        <p:sp>
          <p:nvSpPr>
            <p:cNvPr id="376843" name="Freeform 11"/>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76844" name="Freeform 12"/>
            <p:cNvSpPr>
              <a:spLocks/>
            </p:cNvSpPr>
            <p:nvPr/>
          </p:nvSpPr>
          <p:spPr bwMode="auto">
            <a:xfrm>
              <a:off x="-1673" y="2182"/>
              <a:ext cx="98"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3016" name="Freeform 13"/>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17" name="Freeform 14"/>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18" name="Freeform 15"/>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19" name="Freeform 16"/>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20" name="Freeform 17"/>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21" name="Freeform 18"/>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22" name="Freeform 19"/>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23" name="Freeform 20"/>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24" name="Freeform 21"/>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25" name="Freeform 22"/>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26" name="Freeform 23"/>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27" name="Freeform 24"/>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28" name="Freeform 25"/>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29" name="Freeform 26"/>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p:cNvSpPr>
            <a:spLocks noGrp="1" noChangeArrowheads="1"/>
          </p:cNvSpPr>
          <p:nvPr>
            <p:ph type="title"/>
          </p:nvPr>
        </p:nvSpPr>
        <p:spPr>
          <a:xfrm>
            <a:off x="1066800" y="685800"/>
            <a:ext cx="8991600" cy="641350"/>
          </a:xfrm>
        </p:spPr>
        <p:txBody>
          <a:bodyPr/>
          <a:lstStyle/>
          <a:p>
            <a:pPr eaLnBrk="1" hangingPunct="1"/>
            <a:r>
              <a:rPr lang="en-US" sz="3600" b="0" dirty="0" smtClean="0">
                <a:solidFill>
                  <a:schemeClr val="tx1"/>
                </a:solidFill>
                <a:latin typeface="Tahoma" pitchFamily="34" charset="0"/>
                <a:ea typeface="Tahoma" pitchFamily="34" charset="0"/>
                <a:cs typeface="Tahoma" pitchFamily="34" charset="0"/>
              </a:rPr>
              <a:t>Youth Alive has </a:t>
            </a:r>
            <a:r>
              <a:rPr lang="en-US" sz="3600" b="0" dirty="0" smtClean="0">
                <a:solidFill>
                  <a:srgbClr val="FFFF7D"/>
                </a:solidFill>
                <a:latin typeface="Tahoma" pitchFamily="34" charset="0"/>
                <a:ea typeface="Tahoma" pitchFamily="34" charset="0"/>
                <a:cs typeface="Tahoma" pitchFamily="34" charset="0"/>
              </a:rPr>
              <a:t>five elements</a:t>
            </a:r>
          </a:p>
        </p:txBody>
      </p:sp>
      <p:sp>
        <p:nvSpPr>
          <p:cNvPr id="27" name="Footer Placeholder 3"/>
          <p:cNvSpPr>
            <a:spLocks noGrp="1"/>
          </p:cNvSpPr>
          <p:nvPr>
            <p:ph type="ftr" sz="quarter" idx="11"/>
          </p:nvPr>
        </p:nvSpPr>
        <p:spPr>
          <a:xfrm>
            <a:off x="5236482" y="60960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8" name="Slide Number Placeholder 4"/>
          <p:cNvSpPr>
            <a:spLocks noGrp="1"/>
          </p:cNvSpPr>
          <p:nvPr>
            <p:ph type="sldNum" sz="quarter" idx="12"/>
          </p:nvPr>
        </p:nvSpPr>
        <p:spPr>
          <a:xfrm>
            <a:off x="7924800" y="6096000"/>
            <a:ext cx="733864" cy="274320"/>
          </a:xfrm>
        </p:spPr>
        <p:txBody>
          <a:bodyPr/>
          <a:lstStyle/>
          <a:p>
            <a:pPr>
              <a:defRPr/>
            </a:pPr>
            <a:fld id="{DC3941E7-0120-4A04-BA29-ACF75F9D5755}" type="slidenum">
              <a:rPr lang="en-US">
                <a:solidFill>
                  <a:schemeClr val="tx1"/>
                </a:solidFill>
                <a:latin typeface="Tahoma" pitchFamily="34" charset="0"/>
                <a:ea typeface="Tahoma" pitchFamily="34" charset="0"/>
                <a:cs typeface="Tahoma" pitchFamily="34" charset="0"/>
              </a:rPr>
              <a:pPr>
                <a:defRPr/>
              </a:pPr>
              <a:t>41</a:t>
            </a:fld>
            <a:endParaRPr lang="en-US" dirty="0">
              <a:solidFill>
                <a:schemeClr val="tx1"/>
              </a:solidFill>
              <a:latin typeface="Tahoma" pitchFamily="34" charset="0"/>
              <a:ea typeface="Tahoma" pitchFamily="34" charset="0"/>
              <a:cs typeface="Tahoma" pitchFamily="34" charset="0"/>
            </a:endParaRPr>
          </a:p>
        </p:txBody>
      </p:sp>
      <p:sp>
        <p:nvSpPr>
          <p:cNvPr id="218116" name="Text Box 4"/>
          <p:cNvSpPr txBox="1">
            <a:spLocks noChangeArrowheads="1"/>
          </p:cNvSpPr>
          <p:nvPr/>
        </p:nvSpPr>
        <p:spPr bwMode="auto">
          <a:xfrm>
            <a:off x="1524001" y="2217738"/>
            <a:ext cx="39313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457200" indent="-457200" eaLnBrk="0" hangingPunct="0">
              <a:buClr>
                <a:srgbClr val="FFFF00"/>
              </a:buClr>
              <a:buFont typeface="Arial" pitchFamily="34" charset="0"/>
              <a:buChar char="•"/>
              <a:defRPr/>
            </a:pPr>
            <a:r>
              <a:rPr lang="en-US" sz="2800" dirty="0">
                <a:latin typeface="Tahoma" pitchFamily="34" charset="0"/>
                <a:ea typeface="Tahoma" pitchFamily="34" charset="0"/>
                <a:cs typeface="Tahoma" pitchFamily="34" charset="0"/>
              </a:rPr>
              <a:t>Accurate information</a:t>
            </a:r>
          </a:p>
        </p:txBody>
      </p:sp>
      <p:sp>
        <p:nvSpPr>
          <p:cNvPr id="218118" name="Rectangle 6"/>
          <p:cNvSpPr>
            <a:spLocks noChangeArrowheads="1"/>
          </p:cNvSpPr>
          <p:nvPr/>
        </p:nvSpPr>
        <p:spPr bwMode="auto">
          <a:xfrm>
            <a:off x="1524000" y="2827338"/>
            <a:ext cx="52600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457200" indent="-457200" eaLnBrk="0" hangingPunct="0">
              <a:buClr>
                <a:srgbClr val="FFFF00"/>
              </a:buClr>
              <a:buFont typeface="Arial" pitchFamily="34" charset="0"/>
              <a:buChar char="•"/>
              <a:defRPr/>
            </a:pPr>
            <a:r>
              <a:rPr lang="en-US" sz="2800" dirty="0">
                <a:latin typeface="Tahoma" pitchFamily="34" charset="0"/>
                <a:ea typeface="Tahoma" pitchFamily="34" charset="0"/>
                <a:cs typeface="Tahoma" pitchFamily="34" charset="0"/>
              </a:rPr>
              <a:t>Personal and spiritual growth</a:t>
            </a:r>
          </a:p>
        </p:txBody>
      </p:sp>
      <p:sp>
        <p:nvSpPr>
          <p:cNvPr id="218119" name="Rectangle 7"/>
          <p:cNvSpPr>
            <a:spLocks noChangeArrowheads="1"/>
          </p:cNvSpPr>
          <p:nvPr/>
        </p:nvSpPr>
        <p:spPr bwMode="auto">
          <a:xfrm>
            <a:off x="1524000" y="3560763"/>
            <a:ext cx="47679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457200" indent="-457200" eaLnBrk="0" hangingPunct="0">
              <a:buClr>
                <a:srgbClr val="FFFF00"/>
              </a:buClr>
              <a:buFont typeface="Arial" pitchFamily="34" charset="0"/>
              <a:buChar char="•"/>
              <a:defRPr/>
            </a:pPr>
            <a:r>
              <a:rPr lang="en-US" sz="2800" dirty="0">
                <a:latin typeface="Tahoma" pitchFamily="34" charset="0"/>
                <a:ea typeface="Tahoma" pitchFamily="34" charset="0"/>
                <a:cs typeface="Tahoma" pitchFamily="34" charset="0"/>
              </a:rPr>
              <a:t>Positive social alternatives</a:t>
            </a:r>
          </a:p>
        </p:txBody>
      </p:sp>
      <p:sp>
        <p:nvSpPr>
          <p:cNvPr id="218120" name="Rectangle 8"/>
          <p:cNvSpPr>
            <a:spLocks noChangeArrowheads="1"/>
          </p:cNvSpPr>
          <p:nvPr/>
        </p:nvSpPr>
        <p:spPr bwMode="auto">
          <a:xfrm>
            <a:off x="1524000" y="4214813"/>
            <a:ext cx="61120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457200" indent="-457200" eaLnBrk="0" hangingPunct="0">
              <a:buClr>
                <a:srgbClr val="FFFF00"/>
              </a:buClr>
              <a:buFont typeface="Arial" pitchFamily="34" charset="0"/>
              <a:buChar char="•"/>
              <a:defRPr/>
            </a:pPr>
            <a:r>
              <a:rPr lang="en-US" sz="2800" dirty="0">
                <a:latin typeface="Tahoma" pitchFamily="34" charset="0"/>
                <a:ea typeface="Tahoma" pitchFamily="34" charset="0"/>
                <a:cs typeface="Tahoma" pitchFamily="34" charset="0"/>
              </a:rPr>
              <a:t>Involvement in community change</a:t>
            </a:r>
          </a:p>
        </p:txBody>
      </p:sp>
      <p:sp>
        <p:nvSpPr>
          <p:cNvPr id="218121" name="Rectangle 9"/>
          <p:cNvSpPr>
            <a:spLocks noChangeArrowheads="1"/>
          </p:cNvSpPr>
          <p:nvPr/>
        </p:nvSpPr>
        <p:spPr bwMode="auto">
          <a:xfrm>
            <a:off x="1524000" y="4819650"/>
            <a:ext cx="35882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457200" indent="-457200" eaLnBrk="0" hangingPunct="0">
              <a:buClr>
                <a:srgbClr val="FFFF00"/>
              </a:buClr>
              <a:buFont typeface="Arial" pitchFamily="34" charset="0"/>
              <a:buChar char="•"/>
              <a:defRPr/>
            </a:pPr>
            <a:r>
              <a:rPr lang="en-US" sz="2800" dirty="0">
                <a:latin typeface="Tahoma" pitchFamily="34" charset="0"/>
                <a:ea typeface="Tahoma" pitchFamily="34" charset="0"/>
                <a:cs typeface="Tahoma" pitchFamily="34" charset="0"/>
              </a:rPr>
              <a:t>Leadership activity</a:t>
            </a:r>
          </a:p>
        </p:txBody>
      </p:sp>
      <p:grpSp>
        <p:nvGrpSpPr>
          <p:cNvPr id="44042" name="Group 35"/>
          <p:cNvGrpSpPr>
            <a:grpSpLocks/>
          </p:cNvGrpSpPr>
          <p:nvPr/>
        </p:nvGrpSpPr>
        <p:grpSpPr bwMode="auto">
          <a:xfrm flipH="1">
            <a:off x="6428195" y="1440657"/>
            <a:ext cx="2133600" cy="4259263"/>
            <a:chOff x="-2016" y="1056"/>
            <a:chExt cx="1344" cy="2683"/>
          </a:xfrm>
        </p:grpSpPr>
        <p:sp>
          <p:nvSpPr>
            <p:cNvPr id="218131" name="Freeform 19"/>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18132" name="Freeform 20"/>
            <p:cNvSpPr>
              <a:spLocks/>
            </p:cNvSpPr>
            <p:nvPr/>
          </p:nvSpPr>
          <p:spPr bwMode="auto">
            <a:xfrm>
              <a:off x="-1673" y="2182"/>
              <a:ext cx="98"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4045" name="Freeform 21"/>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46" name="Freeform 22"/>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47" name="Freeform 23"/>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48" name="Freeform 24"/>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49" name="Freeform 25"/>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50" name="Freeform 26"/>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51" name="Freeform 27"/>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52" name="Freeform 28"/>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53" name="Freeform 29"/>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54" name="Freeform 30"/>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55" name="Freeform 31"/>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56" name="Freeform 32"/>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57" name="Freeform 33"/>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58" name="Freeform 34"/>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16"/>
                                        </p:tgtEl>
                                        <p:attrNameLst>
                                          <p:attrName>style.visibility</p:attrName>
                                        </p:attrNameLst>
                                      </p:cBhvr>
                                      <p:to>
                                        <p:strVal val="visible"/>
                                      </p:to>
                                    </p:set>
                                    <p:animEffect transition="in" filter="fade">
                                      <p:cBhvr>
                                        <p:cTn id="7" dur="500"/>
                                        <p:tgtEl>
                                          <p:spTgt spid="2181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8118"/>
                                        </p:tgtEl>
                                        <p:attrNameLst>
                                          <p:attrName>style.visibility</p:attrName>
                                        </p:attrNameLst>
                                      </p:cBhvr>
                                      <p:to>
                                        <p:strVal val="visible"/>
                                      </p:to>
                                    </p:set>
                                    <p:animEffect transition="in" filter="fade">
                                      <p:cBhvr>
                                        <p:cTn id="12" dur="500"/>
                                        <p:tgtEl>
                                          <p:spTgt spid="2181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8119"/>
                                        </p:tgtEl>
                                        <p:attrNameLst>
                                          <p:attrName>style.visibility</p:attrName>
                                        </p:attrNameLst>
                                      </p:cBhvr>
                                      <p:to>
                                        <p:strVal val="visible"/>
                                      </p:to>
                                    </p:set>
                                    <p:animEffect transition="in" filter="fade">
                                      <p:cBhvr>
                                        <p:cTn id="17" dur="500"/>
                                        <p:tgtEl>
                                          <p:spTgt spid="2181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8120"/>
                                        </p:tgtEl>
                                        <p:attrNameLst>
                                          <p:attrName>style.visibility</p:attrName>
                                        </p:attrNameLst>
                                      </p:cBhvr>
                                      <p:to>
                                        <p:strVal val="visible"/>
                                      </p:to>
                                    </p:set>
                                    <p:animEffect transition="in" filter="fade">
                                      <p:cBhvr>
                                        <p:cTn id="22" dur="500"/>
                                        <p:tgtEl>
                                          <p:spTgt spid="2181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8121"/>
                                        </p:tgtEl>
                                        <p:attrNameLst>
                                          <p:attrName>style.visibility</p:attrName>
                                        </p:attrNameLst>
                                      </p:cBhvr>
                                      <p:to>
                                        <p:strVal val="visible"/>
                                      </p:to>
                                    </p:set>
                                    <p:animEffect transition="in" filter="fade">
                                      <p:cBhvr>
                                        <p:cTn id="27" dur="500"/>
                                        <p:tgtEl>
                                          <p:spTgt spid="218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6" grpId="0"/>
      <p:bldP spid="218118" grpId="0"/>
      <p:bldP spid="218119" grpId="0"/>
      <p:bldP spid="218120" grpId="0"/>
      <p:bldP spid="2181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3"/>
          <p:cNvSpPr>
            <a:spLocks noGrp="1"/>
          </p:cNvSpPr>
          <p:nvPr>
            <p:ph type="ftr" sz="quarter" idx="11"/>
          </p:nvPr>
        </p:nvSpPr>
        <p:spPr>
          <a:xfrm>
            <a:off x="5388882" y="60960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6" name="Slide Number Placeholder 4"/>
          <p:cNvSpPr>
            <a:spLocks noGrp="1"/>
          </p:cNvSpPr>
          <p:nvPr>
            <p:ph type="sldNum" sz="quarter" idx="12"/>
          </p:nvPr>
        </p:nvSpPr>
        <p:spPr>
          <a:xfrm>
            <a:off x="8001000" y="6096000"/>
            <a:ext cx="733864" cy="274320"/>
          </a:xfrm>
        </p:spPr>
        <p:txBody>
          <a:bodyPr/>
          <a:lstStyle/>
          <a:p>
            <a:pPr>
              <a:defRPr/>
            </a:pPr>
            <a:fld id="{B492577D-15C5-4372-A8D3-C3CC9F1FC3FE}" type="slidenum">
              <a:rPr lang="en-US">
                <a:solidFill>
                  <a:schemeClr val="tx1"/>
                </a:solidFill>
                <a:latin typeface="Tahoma" pitchFamily="34" charset="0"/>
                <a:ea typeface="Tahoma" pitchFamily="34" charset="0"/>
                <a:cs typeface="Tahoma" pitchFamily="34" charset="0"/>
              </a:rPr>
              <a:pPr>
                <a:defRPr/>
              </a:pPr>
              <a:t>42</a:t>
            </a:fld>
            <a:endParaRPr lang="en-US" dirty="0">
              <a:solidFill>
                <a:schemeClr val="tx1"/>
              </a:solidFill>
              <a:latin typeface="Tahoma" pitchFamily="34" charset="0"/>
              <a:ea typeface="Tahoma" pitchFamily="34" charset="0"/>
              <a:cs typeface="Tahoma" pitchFamily="34" charset="0"/>
            </a:endParaRPr>
          </a:p>
        </p:txBody>
      </p:sp>
      <p:sp>
        <p:nvSpPr>
          <p:cNvPr id="254984" name="Text Box 8"/>
          <p:cNvSpPr txBox="1">
            <a:spLocks noChangeArrowheads="1"/>
          </p:cNvSpPr>
          <p:nvPr/>
        </p:nvSpPr>
        <p:spPr bwMode="auto">
          <a:xfrm>
            <a:off x="1066800" y="2706470"/>
            <a:ext cx="498636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571500" indent="-571500" eaLnBrk="0" hangingPunct="0">
              <a:buClr>
                <a:srgbClr val="FFFF00"/>
              </a:buClr>
              <a:buFont typeface="Arial" pitchFamily="34" charset="0"/>
              <a:buChar char="•"/>
              <a:defRPr/>
            </a:pPr>
            <a:r>
              <a:rPr lang="en-US" sz="3600" dirty="0">
                <a:latin typeface="Tahoma" pitchFamily="34" charset="0"/>
                <a:ea typeface="Tahoma" pitchFamily="34" charset="0"/>
                <a:cs typeface="Tahoma" pitchFamily="34" charset="0"/>
              </a:rPr>
              <a:t>Accurate information</a:t>
            </a:r>
          </a:p>
        </p:txBody>
      </p:sp>
      <p:grpSp>
        <p:nvGrpSpPr>
          <p:cNvPr id="45061" name="Group 11"/>
          <p:cNvGrpSpPr>
            <a:grpSpLocks/>
          </p:cNvGrpSpPr>
          <p:nvPr/>
        </p:nvGrpSpPr>
        <p:grpSpPr bwMode="auto">
          <a:xfrm flipH="1">
            <a:off x="6477000" y="1219201"/>
            <a:ext cx="2133600" cy="4259263"/>
            <a:chOff x="-2016" y="1056"/>
            <a:chExt cx="1344" cy="2683"/>
          </a:xfrm>
        </p:grpSpPr>
        <p:sp>
          <p:nvSpPr>
            <p:cNvPr id="254988" name="Freeform 12"/>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54989" name="Freeform 13"/>
            <p:cNvSpPr>
              <a:spLocks/>
            </p:cNvSpPr>
            <p:nvPr/>
          </p:nvSpPr>
          <p:spPr bwMode="auto">
            <a:xfrm>
              <a:off x="-1673" y="2182"/>
              <a:ext cx="98"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5064" name="Freeform 14"/>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65" name="Freeform 15"/>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66" name="Freeform 16"/>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67" name="Freeform 17"/>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68" name="Freeform 18"/>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69" name="Freeform 19"/>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0" name="Freeform 20"/>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1" name="Freeform 21"/>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2" name="Freeform 22"/>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3" name="Freeform 23"/>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4" name="Freeform 24"/>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5" name="Freeform 25"/>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6" name="Freeform 26"/>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7" name="Freeform 27"/>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163" name="Rectangle 3"/>
          <p:cNvSpPr>
            <a:spLocks noGrp="1" noChangeArrowheads="1"/>
          </p:cNvSpPr>
          <p:nvPr>
            <p:ph idx="1"/>
          </p:nvPr>
        </p:nvSpPr>
        <p:spPr>
          <a:xfrm>
            <a:off x="1066800" y="1295400"/>
            <a:ext cx="7239000" cy="4267200"/>
          </a:xfrm>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ormAutofit/>
          </a:bodyPr>
          <a:lstStyle/>
          <a:p>
            <a:pPr eaLnBrk="1" hangingPunct="1">
              <a:lnSpc>
                <a:spcPct val="90000"/>
              </a:lnSpc>
              <a:buClr>
                <a:srgbClr val="FF00FF"/>
              </a:buClr>
            </a:pPr>
            <a:r>
              <a:rPr lang="en-US" sz="3600" dirty="0" smtClean="0">
                <a:latin typeface="Tahoma" pitchFamily="34" charset="0"/>
                <a:ea typeface="Tahoma" pitchFamily="34" charset="0"/>
                <a:cs typeface="Tahoma" pitchFamily="34" charset="0"/>
              </a:rPr>
              <a:t>Needed to make informed decisions not to use drugs</a:t>
            </a:r>
          </a:p>
          <a:p>
            <a:pPr eaLnBrk="1" hangingPunct="1">
              <a:lnSpc>
                <a:spcPct val="90000"/>
              </a:lnSpc>
              <a:buClr>
                <a:srgbClr val="FF00FF"/>
              </a:buClr>
            </a:pPr>
            <a:endParaRPr lang="en-US" sz="3600" dirty="0" smtClean="0">
              <a:latin typeface="Tahoma" pitchFamily="34" charset="0"/>
              <a:ea typeface="Tahoma" pitchFamily="34" charset="0"/>
              <a:cs typeface="Tahoma" pitchFamily="34" charset="0"/>
            </a:endParaRPr>
          </a:p>
          <a:p>
            <a:pPr eaLnBrk="1" hangingPunct="1">
              <a:lnSpc>
                <a:spcPct val="90000"/>
              </a:lnSpc>
              <a:buClr>
                <a:srgbClr val="FF00FF"/>
              </a:buClr>
            </a:pPr>
            <a:r>
              <a:rPr lang="en-US" sz="3600" dirty="0" smtClean="0">
                <a:latin typeface="Tahoma" pitchFamily="34" charset="0"/>
                <a:ea typeface="Tahoma" pitchFamily="34" charset="0"/>
                <a:cs typeface="Tahoma" pitchFamily="34" charset="0"/>
              </a:rPr>
              <a:t>Can be given in the form of workshops or in the general presentation</a:t>
            </a:r>
          </a:p>
          <a:p>
            <a:pPr eaLnBrk="1" hangingPunct="1">
              <a:lnSpc>
                <a:spcPct val="90000"/>
              </a:lnSpc>
              <a:buClr>
                <a:srgbClr val="FF00FF"/>
              </a:buClr>
              <a:buFont typeface="Wingdings" pitchFamily="2" charset="2"/>
              <a:buNone/>
            </a:pPr>
            <a:endParaRPr lang="en-US" sz="3600" dirty="0" smtClean="0">
              <a:latin typeface="Tahoma" pitchFamily="34" charset="0"/>
              <a:ea typeface="Tahoma" pitchFamily="34" charset="0"/>
              <a:cs typeface="Tahoma" pitchFamily="34" charset="0"/>
            </a:endParaRPr>
          </a:p>
        </p:txBody>
      </p:sp>
      <p:sp>
        <p:nvSpPr>
          <p:cNvPr id="8" name="Footer Placeholder 3"/>
          <p:cNvSpPr>
            <a:spLocks noGrp="1"/>
          </p:cNvSpPr>
          <p:nvPr>
            <p:ph type="ftr" sz="quarter" idx="11"/>
          </p:nvPr>
        </p:nvSpPr>
        <p:spPr>
          <a:xfrm>
            <a:off x="5486402" y="60960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9" name="Slide Number Placeholder 4"/>
          <p:cNvSpPr>
            <a:spLocks noGrp="1"/>
          </p:cNvSpPr>
          <p:nvPr>
            <p:ph type="sldNum" sz="quarter" idx="12"/>
          </p:nvPr>
        </p:nvSpPr>
        <p:spPr>
          <a:xfrm>
            <a:off x="8001000" y="6096000"/>
            <a:ext cx="733864" cy="274320"/>
          </a:xfrm>
        </p:spPr>
        <p:txBody>
          <a:bodyPr/>
          <a:lstStyle/>
          <a:p>
            <a:pPr>
              <a:defRPr/>
            </a:pPr>
            <a:fld id="{C6820CCA-49FD-4CCA-A9D8-DD9594806F39}" type="slidenum">
              <a:rPr lang="en-US">
                <a:latin typeface="Tahoma" pitchFamily="34" charset="0"/>
                <a:ea typeface="Tahoma" pitchFamily="34" charset="0"/>
                <a:cs typeface="Tahoma" pitchFamily="34" charset="0"/>
              </a:rPr>
              <a:pPr>
                <a:defRPr/>
              </a:pPr>
              <a:t>43</a:t>
            </a:fld>
            <a:endParaRPr lang="en-US" dirty="0">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163">
                                            <p:txEl>
                                              <p:pRg st="0" end="0"/>
                                            </p:txEl>
                                          </p:spTgt>
                                        </p:tgtEl>
                                        <p:attrNameLst>
                                          <p:attrName>style.visibility</p:attrName>
                                        </p:attrNameLst>
                                      </p:cBhvr>
                                      <p:to>
                                        <p:strVal val="visible"/>
                                      </p:to>
                                    </p:set>
                                    <p:animEffect transition="in" filter="fade">
                                      <p:cBhvr>
                                        <p:cTn id="7" dur="500"/>
                                        <p:tgtEl>
                                          <p:spTgt spid="2201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0163">
                                            <p:txEl>
                                              <p:pRg st="2" end="2"/>
                                            </p:txEl>
                                          </p:spTgt>
                                        </p:tgtEl>
                                        <p:attrNameLst>
                                          <p:attrName>style.visibility</p:attrName>
                                        </p:attrNameLst>
                                      </p:cBhvr>
                                      <p:to>
                                        <p:strVal val="visible"/>
                                      </p:to>
                                    </p:set>
                                    <p:animEffect transition="in" filter="fade">
                                      <p:cBhvr>
                                        <p:cTn id="12" dur="500"/>
                                        <p:tgtEl>
                                          <p:spTgt spid="2201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1"/>
          <p:cNvSpPr>
            <a:spLocks noGrp="1"/>
          </p:cNvSpPr>
          <p:nvPr>
            <p:ph type="ftr" sz="quarter" idx="11"/>
          </p:nvPr>
        </p:nvSpPr>
        <p:spPr>
          <a:xfrm>
            <a:off x="5410202" y="60960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10" name="Slide Number Placeholder 2"/>
          <p:cNvSpPr>
            <a:spLocks noGrp="1"/>
          </p:cNvSpPr>
          <p:nvPr>
            <p:ph type="sldNum" sz="quarter" idx="12"/>
          </p:nvPr>
        </p:nvSpPr>
        <p:spPr>
          <a:xfrm>
            <a:off x="7924800" y="6096000"/>
            <a:ext cx="733864" cy="274320"/>
          </a:xfrm>
        </p:spPr>
        <p:txBody>
          <a:bodyPr/>
          <a:lstStyle/>
          <a:p>
            <a:pPr>
              <a:defRPr/>
            </a:pPr>
            <a:fld id="{002F6268-8DA9-4E2D-8481-EA474AF083BB}" type="slidenum">
              <a:rPr lang="en-US">
                <a:latin typeface="Tahoma" pitchFamily="34" charset="0"/>
                <a:ea typeface="Tahoma" pitchFamily="34" charset="0"/>
                <a:cs typeface="Tahoma" pitchFamily="34" charset="0"/>
              </a:rPr>
              <a:pPr>
                <a:defRPr/>
              </a:pPr>
              <a:t>44</a:t>
            </a:fld>
            <a:endParaRPr lang="en-US" dirty="0">
              <a:latin typeface="Tahoma" pitchFamily="34" charset="0"/>
              <a:ea typeface="Tahoma" pitchFamily="34" charset="0"/>
              <a:cs typeface="Tahoma" pitchFamily="34" charset="0"/>
            </a:endParaRPr>
          </a:p>
        </p:txBody>
      </p:sp>
      <p:pic>
        <p:nvPicPr>
          <p:cNvPr id="47109" name="Picture 12" descr="Ay2ys-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1371600"/>
            <a:ext cx="839893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38200" y="457200"/>
            <a:ext cx="7736220" cy="707886"/>
          </a:xfrm>
          <a:prstGeom prst="rect">
            <a:avLst/>
          </a:prstGeom>
          <a:noFill/>
        </p:spPr>
        <p:txBody>
          <a:bodyPr wrap="none" rtlCol="0">
            <a:spAutoFit/>
          </a:bodyPr>
          <a:lstStyle/>
          <a:p>
            <a:r>
              <a:rPr lang="en-US" sz="4000" dirty="0" smtClean="0">
                <a:latin typeface="Tahoma" pitchFamily="34" charset="0"/>
                <a:ea typeface="Tahoma" pitchFamily="34" charset="0"/>
                <a:cs typeface="Tahoma" pitchFamily="34" charset="0"/>
              </a:rPr>
              <a:t>Workshops in Various Classrooms</a:t>
            </a:r>
            <a:endParaRPr lang="en-US" sz="4000" dirty="0">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1"/>
          <p:cNvSpPr>
            <a:spLocks noGrp="1"/>
          </p:cNvSpPr>
          <p:nvPr>
            <p:ph type="ftr" sz="quarter" idx="11"/>
          </p:nvPr>
        </p:nvSpPr>
        <p:spPr>
          <a:xfrm>
            <a:off x="5312682" y="60960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10" name="Slide Number Placeholder 2"/>
          <p:cNvSpPr>
            <a:spLocks noGrp="1"/>
          </p:cNvSpPr>
          <p:nvPr>
            <p:ph type="sldNum" sz="quarter" idx="12"/>
          </p:nvPr>
        </p:nvSpPr>
        <p:spPr>
          <a:xfrm>
            <a:off x="7924800" y="6096000"/>
            <a:ext cx="733864" cy="274320"/>
          </a:xfrm>
        </p:spPr>
        <p:txBody>
          <a:bodyPr/>
          <a:lstStyle/>
          <a:p>
            <a:pPr>
              <a:defRPr/>
            </a:pPr>
            <a:fld id="{6201C8B5-F079-42E4-9DB8-828AA2032A19}" type="slidenum">
              <a:rPr lang="en-US">
                <a:latin typeface="Tahoma" pitchFamily="34" charset="0"/>
                <a:ea typeface="Tahoma" pitchFamily="34" charset="0"/>
                <a:cs typeface="Tahoma" pitchFamily="34" charset="0"/>
              </a:rPr>
              <a:pPr>
                <a:defRPr/>
              </a:pPr>
              <a:t>45</a:t>
            </a:fld>
            <a:endParaRPr lang="en-US" dirty="0">
              <a:latin typeface="Tahoma" pitchFamily="34" charset="0"/>
              <a:ea typeface="Tahoma" pitchFamily="34" charset="0"/>
              <a:cs typeface="Tahoma" pitchFamily="34" charset="0"/>
            </a:endParaRPr>
          </a:p>
        </p:txBody>
      </p:sp>
      <p:pic>
        <p:nvPicPr>
          <p:cNvPr id="4813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95400"/>
            <a:ext cx="747251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67001" y="457200"/>
            <a:ext cx="3769237" cy="707886"/>
          </a:xfrm>
          <a:prstGeom prst="rect">
            <a:avLst/>
          </a:prstGeom>
          <a:noFill/>
        </p:spPr>
        <p:txBody>
          <a:bodyPr wrap="none" rtlCol="0">
            <a:spAutoFit/>
          </a:bodyPr>
          <a:lstStyle/>
          <a:p>
            <a:r>
              <a:rPr lang="en-US" sz="4000" dirty="0" smtClean="0">
                <a:latin typeface="Tahoma" pitchFamily="34" charset="0"/>
                <a:ea typeface="Tahoma" pitchFamily="34" charset="0"/>
                <a:cs typeface="Tahoma" pitchFamily="34" charset="0"/>
              </a:rPr>
              <a:t>General Session</a:t>
            </a:r>
            <a:endParaRPr lang="en-US" sz="4000" dirty="0">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a:xfrm>
            <a:off x="548640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4" name="Slide Number Placeholder 2"/>
          <p:cNvSpPr>
            <a:spLocks noGrp="1"/>
          </p:cNvSpPr>
          <p:nvPr>
            <p:ph type="sldNum" sz="quarter" idx="12"/>
          </p:nvPr>
        </p:nvSpPr>
        <p:spPr>
          <a:xfrm>
            <a:off x="8001000" y="6172200"/>
            <a:ext cx="733864" cy="274320"/>
          </a:xfrm>
        </p:spPr>
        <p:txBody>
          <a:bodyPr/>
          <a:lstStyle/>
          <a:p>
            <a:pPr>
              <a:defRPr/>
            </a:pPr>
            <a:fld id="{F8401E7A-9800-4CB2-8FB9-61638167A9BE}" type="slidenum">
              <a:rPr lang="en-US">
                <a:latin typeface="Tahoma" pitchFamily="34" charset="0"/>
                <a:ea typeface="Tahoma" pitchFamily="34" charset="0"/>
                <a:cs typeface="Tahoma" pitchFamily="34" charset="0"/>
              </a:rPr>
              <a:pPr>
                <a:defRPr/>
              </a:pPr>
              <a:t>46</a:t>
            </a:fld>
            <a:endParaRPr lang="en-US" dirty="0">
              <a:latin typeface="Tahoma" pitchFamily="34" charset="0"/>
              <a:ea typeface="Tahoma" pitchFamily="34" charset="0"/>
              <a:cs typeface="Tahoma" pitchFamily="34" charset="0"/>
            </a:endParaRPr>
          </a:p>
        </p:txBody>
      </p:sp>
      <p:pic>
        <p:nvPicPr>
          <p:cNvPr id="49156" name="Picture 2051" descr="PYTSTP#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533400"/>
            <a:ext cx="7905751"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a:xfrm>
            <a:off x="531268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4" name="Slide Number Placeholder 2"/>
          <p:cNvSpPr>
            <a:spLocks noGrp="1"/>
          </p:cNvSpPr>
          <p:nvPr>
            <p:ph type="sldNum" sz="quarter" idx="12"/>
          </p:nvPr>
        </p:nvSpPr>
        <p:spPr>
          <a:xfrm>
            <a:off x="7876736" y="6172200"/>
            <a:ext cx="733864" cy="274320"/>
          </a:xfrm>
        </p:spPr>
        <p:txBody>
          <a:bodyPr/>
          <a:lstStyle/>
          <a:p>
            <a:pPr>
              <a:defRPr/>
            </a:pPr>
            <a:fld id="{D16E8920-34D5-4B7D-81EF-7D1EA2255EB0}" type="slidenum">
              <a:rPr lang="en-US">
                <a:latin typeface="Tahoma" pitchFamily="34" charset="0"/>
                <a:ea typeface="Tahoma" pitchFamily="34" charset="0"/>
                <a:cs typeface="Tahoma" pitchFamily="34" charset="0"/>
              </a:rPr>
              <a:pPr>
                <a:defRPr/>
              </a:pPr>
              <a:t>47</a:t>
            </a:fld>
            <a:endParaRPr lang="en-US" dirty="0">
              <a:latin typeface="Tahoma" pitchFamily="34" charset="0"/>
              <a:ea typeface="Tahoma" pitchFamily="34" charset="0"/>
              <a:cs typeface="Tahoma" pitchFamily="34" charset="0"/>
            </a:endParaRPr>
          </a:p>
        </p:txBody>
      </p:sp>
      <p:pic>
        <p:nvPicPr>
          <p:cNvPr id="50180" name="Picture 1027" descr="PYTSTP-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32460"/>
            <a:ext cx="7926981" cy="563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4" name="Rectangle 2"/>
          <p:cNvSpPr>
            <a:spLocks noGrp="1" noChangeArrowheads="1"/>
          </p:cNvSpPr>
          <p:nvPr>
            <p:ph type="title"/>
          </p:nvPr>
        </p:nvSpPr>
        <p:spPr>
          <a:xfrm>
            <a:off x="3429000" y="393866"/>
            <a:ext cx="3962400" cy="641350"/>
          </a:xfrm>
        </p:spPr>
        <p:txBody>
          <a:bodyPr>
            <a:noAutofit/>
          </a:bodyPr>
          <a:lstStyle/>
          <a:p>
            <a:pPr algn="r" eaLnBrk="1" hangingPunct="1"/>
            <a:r>
              <a:rPr lang="en-US" sz="4000" b="0" dirty="0" smtClean="0">
                <a:solidFill>
                  <a:schemeClr val="tx1"/>
                </a:solidFill>
                <a:latin typeface="Tahoma" pitchFamily="34" charset="0"/>
                <a:ea typeface="Tahoma" pitchFamily="34" charset="0"/>
                <a:cs typeface="Tahoma" pitchFamily="34" charset="0"/>
              </a:rPr>
              <a:t>Maryland Study</a:t>
            </a:r>
          </a:p>
        </p:txBody>
      </p:sp>
      <p:sp>
        <p:nvSpPr>
          <p:cNvPr id="346115" name="Rectangle 3"/>
          <p:cNvSpPr>
            <a:spLocks noGrp="1" noChangeArrowheads="1"/>
          </p:cNvSpPr>
          <p:nvPr>
            <p:ph idx="1"/>
          </p:nvPr>
        </p:nvSpPr>
        <p:spPr>
          <a:xfrm>
            <a:off x="4191000" y="1771403"/>
            <a:ext cx="4343400" cy="4648200"/>
          </a:xfrm>
        </p:spPr>
        <p:txBody>
          <a:bodyPr>
            <a:normAutofit/>
          </a:bodyPr>
          <a:lstStyle/>
          <a:p>
            <a:pPr eaLnBrk="1" hangingPunct="1">
              <a:lnSpc>
                <a:spcPct val="90000"/>
              </a:lnSpc>
            </a:pPr>
            <a:r>
              <a:rPr lang="en-US" sz="3600" dirty="0" smtClean="0">
                <a:latin typeface="Tahoma" pitchFamily="34" charset="0"/>
                <a:ea typeface="Tahoma" pitchFamily="34" charset="0"/>
                <a:cs typeface="Tahoma" pitchFamily="34" charset="0"/>
              </a:rPr>
              <a:t>Joe Camel more recognizable to 6-year-olds</a:t>
            </a:r>
          </a:p>
          <a:p>
            <a:pPr eaLnBrk="1" hangingPunct="1">
              <a:lnSpc>
                <a:spcPct val="90000"/>
              </a:lnSpc>
            </a:pPr>
            <a:endParaRPr lang="en-US" sz="3600" dirty="0" smtClean="0">
              <a:latin typeface="Tahoma" pitchFamily="34" charset="0"/>
              <a:ea typeface="Tahoma" pitchFamily="34" charset="0"/>
              <a:cs typeface="Tahoma" pitchFamily="34" charset="0"/>
            </a:endParaRPr>
          </a:p>
          <a:p>
            <a:pPr eaLnBrk="1" hangingPunct="1">
              <a:lnSpc>
                <a:spcPct val="90000"/>
              </a:lnSpc>
            </a:pPr>
            <a:r>
              <a:rPr lang="en-US" sz="3600" dirty="0" smtClean="0">
                <a:latin typeface="Tahoma" pitchFamily="34" charset="0"/>
                <a:ea typeface="Tahoma" pitchFamily="34" charset="0"/>
                <a:cs typeface="Tahoma" pitchFamily="34" charset="0"/>
              </a:rPr>
              <a:t>They think he is cool &amp; interesting</a:t>
            </a:r>
          </a:p>
        </p:txBody>
      </p:sp>
      <p:sp>
        <p:nvSpPr>
          <p:cNvPr id="6" name="Footer Placeholder 3"/>
          <p:cNvSpPr>
            <a:spLocks noGrp="1"/>
          </p:cNvSpPr>
          <p:nvPr>
            <p:ph type="ftr" sz="quarter" idx="11"/>
          </p:nvPr>
        </p:nvSpPr>
        <p:spPr>
          <a:xfrm>
            <a:off x="53888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7" name="Slide Number Placeholder 4"/>
          <p:cNvSpPr>
            <a:spLocks noGrp="1"/>
          </p:cNvSpPr>
          <p:nvPr>
            <p:ph type="sldNum" sz="quarter" idx="12"/>
          </p:nvPr>
        </p:nvSpPr>
        <p:spPr>
          <a:xfrm>
            <a:off x="7924800" y="6172200"/>
            <a:ext cx="733864" cy="274320"/>
          </a:xfrm>
        </p:spPr>
        <p:txBody>
          <a:bodyPr/>
          <a:lstStyle/>
          <a:p>
            <a:pPr>
              <a:defRPr/>
            </a:pPr>
            <a:fld id="{74F77BBF-F5CB-4B25-972B-FC9C13E8B22D}" type="slidenum">
              <a:rPr lang="en-US">
                <a:solidFill>
                  <a:schemeClr val="tx1"/>
                </a:solidFill>
                <a:latin typeface="Tahoma" pitchFamily="34" charset="0"/>
                <a:ea typeface="Tahoma" pitchFamily="34" charset="0"/>
                <a:cs typeface="Tahoma" pitchFamily="34" charset="0"/>
              </a:rPr>
              <a:pPr>
                <a:defRPr/>
              </a:pPr>
              <a:t>48</a:t>
            </a:fld>
            <a:endParaRPr lang="en-US" dirty="0">
              <a:solidFill>
                <a:schemeClr val="tx1"/>
              </a:solidFill>
              <a:latin typeface="Tahoma" pitchFamily="34" charset="0"/>
              <a:ea typeface="Tahoma" pitchFamily="34" charset="0"/>
              <a:cs typeface="Tahoma" pitchFamily="34" charset="0"/>
            </a:endParaRPr>
          </a:p>
        </p:txBody>
      </p:sp>
      <p:pic>
        <p:nvPicPr>
          <p:cNvPr id="51206" name="Picture 4" descr="maryland"/>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555" t="15936" r="4303" b="7530"/>
          <a:stretch>
            <a:fillRect/>
          </a:stretch>
        </p:blipFill>
        <p:spPr bwMode="auto">
          <a:xfrm>
            <a:off x="2286000" y="381001"/>
            <a:ext cx="175260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8" descr="JOE%20CAM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48866"/>
            <a:ext cx="2971800" cy="4399533"/>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6115">
                                            <p:txEl>
                                              <p:pRg st="0" end="0"/>
                                            </p:txEl>
                                          </p:spTgt>
                                        </p:tgtEl>
                                        <p:attrNameLst>
                                          <p:attrName>style.visibility</p:attrName>
                                        </p:attrNameLst>
                                      </p:cBhvr>
                                      <p:to>
                                        <p:strVal val="visible"/>
                                      </p:to>
                                    </p:set>
                                    <p:animEffect transition="in" filter="fade">
                                      <p:cBhvr>
                                        <p:cTn id="7" dur="500"/>
                                        <p:tgtEl>
                                          <p:spTgt spid="3461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6115">
                                            <p:txEl>
                                              <p:pRg st="2" end="2"/>
                                            </p:txEl>
                                          </p:spTgt>
                                        </p:tgtEl>
                                        <p:attrNameLst>
                                          <p:attrName>style.visibility</p:attrName>
                                        </p:attrNameLst>
                                      </p:cBhvr>
                                      <p:to>
                                        <p:strVal val="visible"/>
                                      </p:to>
                                    </p:set>
                                    <p:animEffect transition="in" filter="fade">
                                      <p:cBhvr>
                                        <p:cTn id="12" dur="500"/>
                                        <p:tgtEl>
                                          <p:spTgt spid="3461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8" name="Rectangle 2"/>
          <p:cNvSpPr>
            <a:spLocks noGrp="1" noChangeArrowheads="1"/>
          </p:cNvSpPr>
          <p:nvPr>
            <p:ph type="title"/>
          </p:nvPr>
        </p:nvSpPr>
        <p:spPr>
          <a:xfrm>
            <a:off x="990600" y="304801"/>
            <a:ext cx="6781800" cy="731837"/>
          </a:xfrm>
        </p:spPr>
        <p:txBody>
          <a:bodyPr>
            <a:normAutofit/>
          </a:bodyPr>
          <a:lstStyle/>
          <a:p>
            <a:pPr algn="r" eaLnBrk="1" hangingPunct="1"/>
            <a:r>
              <a:rPr lang="en-US" sz="4000" b="0" dirty="0" smtClean="0">
                <a:solidFill>
                  <a:schemeClr val="tx1"/>
                </a:solidFill>
                <a:latin typeface="Tahoma" pitchFamily="34" charset="0"/>
                <a:ea typeface="Tahoma" pitchFamily="34" charset="0"/>
                <a:cs typeface="Tahoma" pitchFamily="34" charset="0"/>
              </a:rPr>
              <a:t>R. J. </a:t>
            </a:r>
            <a:r>
              <a:rPr lang="en-US" sz="4000" b="0" dirty="0" err="1" smtClean="0">
                <a:solidFill>
                  <a:schemeClr val="tx1"/>
                </a:solidFill>
                <a:latin typeface="Tahoma" pitchFamily="34" charset="0"/>
                <a:ea typeface="Tahoma" pitchFamily="34" charset="0"/>
                <a:cs typeface="Tahoma" pitchFamily="34" charset="0"/>
              </a:rPr>
              <a:t>Reynold</a:t>
            </a:r>
            <a:r>
              <a:rPr lang="en-US" sz="4000" b="0" dirty="0" smtClean="0">
                <a:solidFill>
                  <a:schemeClr val="tx1"/>
                </a:solidFill>
                <a:latin typeface="Tahoma" pitchFamily="34" charset="0"/>
                <a:ea typeface="Tahoma" pitchFamily="34" charset="0"/>
                <a:cs typeface="Tahoma" pitchFamily="34" charset="0"/>
              </a:rPr>
              <a:t> Discovered….</a:t>
            </a:r>
          </a:p>
        </p:txBody>
      </p:sp>
      <p:sp>
        <p:nvSpPr>
          <p:cNvPr id="347139" name="Rectangle 3"/>
          <p:cNvSpPr>
            <a:spLocks noGrp="1" noChangeArrowheads="1"/>
          </p:cNvSpPr>
          <p:nvPr>
            <p:ph idx="1"/>
          </p:nvPr>
        </p:nvSpPr>
        <p:spPr>
          <a:xfrm>
            <a:off x="352426" y="1295400"/>
            <a:ext cx="5362575" cy="4876800"/>
          </a:xfrm>
        </p:spPr>
        <p:txBody>
          <a:bodyPr>
            <a:normAutofit fontScale="92500" lnSpcReduction="20000"/>
          </a:bodyPr>
          <a:lstStyle/>
          <a:p>
            <a:pPr eaLnBrk="1" hangingPunct="1">
              <a:lnSpc>
                <a:spcPct val="90000"/>
              </a:lnSpc>
            </a:pPr>
            <a:r>
              <a:rPr lang="en-US" sz="3200" dirty="0" smtClean="0">
                <a:solidFill>
                  <a:srgbClr val="FFFF7D"/>
                </a:solidFill>
                <a:latin typeface="Tahoma" pitchFamily="34" charset="0"/>
                <a:ea typeface="Tahoma" pitchFamily="34" charset="0"/>
                <a:cs typeface="Tahoma" pitchFamily="34" charset="0"/>
              </a:rPr>
              <a:t>Within 3 years of Joe Camel in advertisements</a:t>
            </a:r>
          </a:p>
          <a:p>
            <a:pPr eaLnBrk="1" hangingPunct="1">
              <a:lnSpc>
                <a:spcPct val="90000"/>
              </a:lnSpc>
            </a:pPr>
            <a:endParaRPr lang="en-US" sz="3200" dirty="0" smtClean="0">
              <a:solidFill>
                <a:srgbClr val="FFFF7D"/>
              </a:solidFill>
              <a:latin typeface="Tahoma" pitchFamily="34" charset="0"/>
              <a:ea typeface="Tahoma" pitchFamily="34" charset="0"/>
              <a:cs typeface="Tahoma" pitchFamily="34" charset="0"/>
            </a:endParaRPr>
          </a:p>
          <a:p>
            <a:pPr eaLnBrk="1" hangingPunct="1">
              <a:lnSpc>
                <a:spcPct val="90000"/>
              </a:lnSpc>
            </a:pPr>
            <a:r>
              <a:rPr lang="en-US" sz="3200" dirty="0" smtClean="0">
                <a:latin typeface="Tahoma" pitchFamily="34" charset="0"/>
                <a:ea typeface="Tahoma" pitchFamily="34" charset="0"/>
                <a:cs typeface="Tahoma" pitchFamily="34" charset="0"/>
              </a:rPr>
              <a:t>Before Joe Camel - 0.5% smokers &lt;18 years old used Camel brand</a:t>
            </a:r>
          </a:p>
          <a:p>
            <a:pPr eaLnBrk="1" hangingPunct="1">
              <a:lnSpc>
                <a:spcPct val="90000"/>
              </a:lnSpc>
            </a:pPr>
            <a:endParaRPr lang="en-US" sz="3200" dirty="0" smtClean="0">
              <a:latin typeface="Tahoma" pitchFamily="34" charset="0"/>
              <a:ea typeface="Tahoma" pitchFamily="34" charset="0"/>
              <a:cs typeface="Tahoma" pitchFamily="34" charset="0"/>
            </a:endParaRPr>
          </a:p>
          <a:p>
            <a:pPr eaLnBrk="1" hangingPunct="1">
              <a:lnSpc>
                <a:spcPct val="90000"/>
              </a:lnSpc>
            </a:pPr>
            <a:r>
              <a:rPr lang="en-US" sz="3200" dirty="0" smtClean="0">
                <a:solidFill>
                  <a:srgbClr val="FFFF7D"/>
                </a:solidFill>
                <a:latin typeface="Tahoma" pitchFamily="34" charset="0"/>
                <a:ea typeface="Tahoma" pitchFamily="34" charset="0"/>
                <a:cs typeface="Tahoma" pitchFamily="34" charset="0"/>
              </a:rPr>
              <a:t>After Joe Camel - 32.8% smoking youth use Camel brand</a:t>
            </a:r>
          </a:p>
          <a:p>
            <a:pPr eaLnBrk="1" hangingPunct="1">
              <a:lnSpc>
                <a:spcPct val="90000"/>
              </a:lnSpc>
            </a:pPr>
            <a:endParaRPr lang="en-US" sz="3200" dirty="0" smtClean="0">
              <a:solidFill>
                <a:srgbClr val="FFFF7D"/>
              </a:solidFill>
              <a:latin typeface="Tahoma" pitchFamily="34" charset="0"/>
              <a:ea typeface="Tahoma" pitchFamily="34" charset="0"/>
              <a:cs typeface="Tahoma" pitchFamily="34" charset="0"/>
            </a:endParaRPr>
          </a:p>
          <a:p>
            <a:pPr eaLnBrk="1" hangingPunct="1">
              <a:lnSpc>
                <a:spcPct val="90000"/>
              </a:lnSpc>
            </a:pPr>
            <a:r>
              <a:rPr lang="en-US" sz="3200" dirty="0" smtClean="0">
                <a:latin typeface="Tahoma" pitchFamily="34" charset="0"/>
                <a:ea typeface="Tahoma" pitchFamily="34" charset="0"/>
                <a:cs typeface="Tahoma" pitchFamily="34" charset="0"/>
              </a:rPr>
              <a:t>Illegal sales to minors jumped from $6 million to $476 million</a:t>
            </a:r>
          </a:p>
        </p:txBody>
      </p:sp>
      <p:sp>
        <p:nvSpPr>
          <p:cNvPr id="5" name="Footer Placeholder 3"/>
          <p:cNvSpPr>
            <a:spLocks noGrp="1"/>
          </p:cNvSpPr>
          <p:nvPr>
            <p:ph type="ftr" sz="quarter" idx="11"/>
          </p:nvPr>
        </p:nvSpPr>
        <p:spPr>
          <a:xfrm>
            <a:off x="55412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6" name="Slide Number Placeholder 4"/>
          <p:cNvSpPr>
            <a:spLocks noGrp="1"/>
          </p:cNvSpPr>
          <p:nvPr>
            <p:ph type="sldNum" sz="quarter" idx="12"/>
          </p:nvPr>
        </p:nvSpPr>
        <p:spPr>
          <a:xfrm>
            <a:off x="8077200" y="6172200"/>
            <a:ext cx="733864" cy="274320"/>
          </a:xfrm>
        </p:spPr>
        <p:txBody>
          <a:bodyPr/>
          <a:lstStyle/>
          <a:p>
            <a:pPr>
              <a:defRPr/>
            </a:pPr>
            <a:fld id="{98ADE7DB-65D6-4F2B-847F-F15E7E8FA33F}" type="slidenum">
              <a:rPr lang="en-US">
                <a:solidFill>
                  <a:schemeClr val="tx1"/>
                </a:solidFill>
                <a:latin typeface="Tahoma" pitchFamily="34" charset="0"/>
                <a:ea typeface="Tahoma" pitchFamily="34" charset="0"/>
                <a:cs typeface="Tahoma" pitchFamily="34" charset="0"/>
              </a:rPr>
              <a:pPr>
                <a:defRPr/>
              </a:pPr>
              <a:t>49</a:t>
            </a:fld>
            <a:endParaRPr lang="en-US">
              <a:solidFill>
                <a:schemeClr val="tx1"/>
              </a:solidFill>
              <a:latin typeface="Tahoma" pitchFamily="34" charset="0"/>
              <a:ea typeface="Tahoma" pitchFamily="34" charset="0"/>
              <a:cs typeface="Tahoma" pitchFamily="34" charset="0"/>
            </a:endParaRPr>
          </a:p>
        </p:txBody>
      </p:sp>
      <p:pic>
        <p:nvPicPr>
          <p:cNvPr id="52230" name="Picture 7" descr="money"/>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1" y="1447800"/>
            <a:ext cx="2952751"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7139">
                                            <p:txEl>
                                              <p:pRg st="0" end="0"/>
                                            </p:txEl>
                                          </p:spTgt>
                                        </p:tgtEl>
                                        <p:attrNameLst>
                                          <p:attrName>style.visibility</p:attrName>
                                        </p:attrNameLst>
                                      </p:cBhvr>
                                      <p:to>
                                        <p:strVal val="visible"/>
                                      </p:to>
                                    </p:set>
                                    <p:animEffect transition="in" filter="fade">
                                      <p:cBhvr>
                                        <p:cTn id="7" dur="500"/>
                                        <p:tgtEl>
                                          <p:spTgt spid="3471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7139">
                                            <p:txEl>
                                              <p:pRg st="2" end="2"/>
                                            </p:txEl>
                                          </p:spTgt>
                                        </p:tgtEl>
                                        <p:attrNameLst>
                                          <p:attrName>style.visibility</p:attrName>
                                        </p:attrNameLst>
                                      </p:cBhvr>
                                      <p:to>
                                        <p:strVal val="visible"/>
                                      </p:to>
                                    </p:set>
                                    <p:animEffect transition="in" filter="fade">
                                      <p:cBhvr>
                                        <p:cTn id="12" dur="500"/>
                                        <p:tgtEl>
                                          <p:spTgt spid="3471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7139">
                                            <p:txEl>
                                              <p:pRg st="4" end="4"/>
                                            </p:txEl>
                                          </p:spTgt>
                                        </p:tgtEl>
                                        <p:attrNameLst>
                                          <p:attrName>style.visibility</p:attrName>
                                        </p:attrNameLst>
                                      </p:cBhvr>
                                      <p:to>
                                        <p:strVal val="visible"/>
                                      </p:to>
                                    </p:set>
                                    <p:animEffect transition="in" filter="fade">
                                      <p:cBhvr>
                                        <p:cTn id="17" dur="500"/>
                                        <p:tgtEl>
                                          <p:spTgt spid="34713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7139">
                                            <p:txEl>
                                              <p:pRg st="6" end="6"/>
                                            </p:txEl>
                                          </p:spTgt>
                                        </p:tgtEl>
                                        <p:attrNameLst>
                                          <p:attrName>style.visibility</p:attrName>
                                        </p:attrNameLst>
                                      </p:cBhvr>
                                      <p:to>
                                        <p:strVal val="visible"/>
                                      </p:to>
                                    </p:set>
                                    <p:animEffect transition="in" filter="fade">
                                      <p:cBhvr>
                                        <p:cTn id="22" dur="500"/>
                                        <p:tgtEl>
                                          <p:spTgt spid="3471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506413" y="381000"/>
            <a:ext cx="8637587" cy="823912"/>
          </a:xfrm>
        </p:spPr>
        <p:txBody>
          <a:bodyPr>
            <a:normAutofit/>
          </a:bodyPr>
          <a:lstStyle/>
          <a:p>
            <a:pPr eaLnBrk="1" hangingPunct="1"/>
            <a:r>
              <a:rPr lang="en-US" sz="4000" dirty="0" smtClean="0">
                <a:solidFill>
                  <a:schemeClr val="tx1"/>
                </a:solidFill>
                <a:latin typeface="Tahoma" pitchFamily="34" charset="0"/>
                <a:ea typeface="Tahoma" pitchFamily="34" charset="0"/>
                <a:cs typeface="Tahoma" pitchFamily="34" charset="0"/>
              </a:rPr>
              <a:t>Statistics show</a:t>
            </a:r>
          </a:p>
        </p:txBody>
      </p:sp>
      <p:sp>
        <p:nvSpPr>
          <p:cNvPr id="444419" name="Rectangle 3"/>
          <p:cNvSpPr>
            <a:spLocks noGrp="1" noChangeArrowheads="1"/>
          </p:cNvSpPr>
          <p:nvPr>
            <p:ph idx="1"/>
          </p:nvPr>
        </p:nvSpPr>
        <p:spPr>
          <a:xfrm>
            <a:off x="0" y="1600200"/>
            <a:ext cx="8915400" cy="1462644"/>
          </a:xfrm>
        </p:spPr>
        <p:txBody>
          <a:bodyPr>
            <a:noAutofit/>
          </a:bodyPr>
          <a:lstStyle/>
          <a:p>
            <a:pPr algn="ctr" eaLnBrk="1" hangingPunct="1">
              <a:lnSpc>
                <a:spcPct val="90000"/>
              </a:lnSpc>
              <a:buFont typeface="Wingdings" pitchFamily="2" charset="2"/>
              <a:buNone/>
            </a:pPr>
            <a:r>
              <a:rPr lang="en-US" sz="3800" dirty="0" smtClean="0">
                <a:solidFill>
                  <a:srgbClr val="FFFF7D"/>
                </a:solidFill>
                <a:latin typeface="Tahoma" pitchFamily="34" charset="0"/>
                <a:ea typeface="Tahoma" pitchFamily="34" charset="0"/>
                <a:cs typeface="Tahoma" pitchFamily="34" charset="0"/>
              </a:rPr>
              <a:t>  crime related to</a:t>
            </a:r>
            <a:br>
              <a:rPr lang="en-US" sz="3800" dirty="0" smtClean="0">
                <a:solidFill>
                  <a:srgbClr val="FFFF7D"/>
                </a:solidFill>
                <a:latin typeface="Tahoma" pitchFamily="34" charset="0"/>
                <a:ea typeface="Tahoma" pitchFamily="34" charset="0"/>
                <a:cs typeface="Tahoma" pitchFamily="34" charset="0"/>
              </a:rPr>
            </a:br>
            <a:r>
              <a:rPr lang="en-US" sz="3800" dirty="0" smtClean="0">
                <a:solidFill>
                  <a:srgbClr val="FFFF7D"/>
                </a:solidFill>
                <a:latin typeface="Tahoma" pitchFamily="34" charset="0"/>
                <a:ea typeface="Tahoma" pitchFamily="34" charset="0"/>
                <a:cs typeface="Tahoma" pitchFamily="34" charset="0"/>
              </a:rPr>
              <a:t> Alcohol and other drugs (AOD) </a:t>
            </a:r>
          </a:p>
        </p:txBody>
      </p:sp>
      <p:sp>
        <p:nvSpPr>
          <p:cNvPr id="9" name="Footer Placeholder 3"/>
          <p:cNvSpPr>
            <a:spLocks noGrp="1"/>
          </p:cNvSpPr>
          <p:nvPr>
            <p:ph type="ftr" sz="quarter" idx="11"/>
          </p:nvPr>
        </p:nvSpPr>
        <p:spPr>
          <a:xfrm>
            <a:off x="571500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10" name="Slide Number Placeholder 4"/>
          <p:cNvSpPr>
            <a:spLocks noGrp="1"/>
          </p:cNvSpPr>
          <p:nvPr>
            <p:ph type="sldNum" sz="quarter" idx="12"/>
          </p:nvPr>
        </p:nvSpPr>
        <p:spPr>
          <a:xfrm>
            <a:off x="8077200" y="6172200"/>
            <a:ext cx="733864" cy="274320"/>
          </a:xfrm>
        </p:spPr>
        <p:txBody>
          <a:bodyPr/>
          <a:lstStyle/>
          <a:p>
            <a:pPr>
              <a:defRPr/>
            </a:pPr>
            <a:fld id="{1880F6F6-0605-4DFD-B5C1-2ABF7128F4D5}" type="slidenum">
              <a:rPr lang="en-US">
                <a:latin typeface="Tahoma" pitchFamily="34" charset="0"/>
                <a:ea typeface="Tahoma" pitchFamily="34" charset="0"/>
                <a:cs typeface="Tahoma" pitchFamily="34" charset="0"/>
              </a:rPr>
              <a:pPr>
                <a:defRPr/>
              </a:pPr>
              <a:t>5</a:t>
            </a:fld>
            <a:endParaRPr lang="en-US" dirty="0">
              <a:latin typeface="Tahoma" pitchFamily="34" charset="0"/>
              <a:ea typeface="Tahoma" pitchFamily="34" charset="0"/>
              <a:cs typeface="Tahoma" pitchFamily="34" charset="0"/>
            </a:endParaRPr>
          </a:p>
        </p:txBody>
      </p:sp>
      <p:pic>
        <p:nvPicPr>
          <p:cNvPr id="161795" name="Picture 3" descr="C:\Users\thomasn\Pictures\Thinkstock hmpix4\Thinkstock Nancy\Alcohol, wine, drunk people\1039925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605" y="3450407"/>
            <a:ext cx="2600325" cy="2721793"/>
          </a:xfrm>
          <a:prstGeom prst="rect">
            <a:avLst/>
          </a:prstGeom>
          <a:noFill/>
          <a:extLst>
            <a:ext uri="{909E8E84-426E-40dd-AFC4-6F175D3DCCD1}">
              <a14:hiddenFill xmlns:a14="http://schemas.microsoft.com/office/drawing/2010/main">
                <a:solidFill>
                  <a:srgbClr val="FFFFFF"/>
                </a:solidFill>
              </a14:hiddenFill>
            </a:ext>
          </a:extLst>
        </p:spPr>
      </p:pic>
      <p:pic>
        <p:nvPicPr>
          <p:cNvPr id="161796" name="Picture 4" descr="C:\Users\thomasn\Pictures\Thinkstock hmpix4\Thinkstock Nancy\Temperance\78480065 - Marijuana pi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3429000"/>
            <a:ext cx="4114800"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4419">
                                            <p:txEl>
                                              <p:pRg st="0" end="0"/>
                                            </p:txEl>
                                          </p:spTgt>
                                        </p:tgtEl>
                                        <p:attrNameLst>
                                          <p:attrName>style.visibility</p:attrName>
                                        </p:attrNameLst>
                                      </p:cBhvr>
                                      <p:to>
                                        <p:strVal val="visible"/>
                                      </p:to>
                                    </p:set>
                                    <p:animEffect transition="in" filter="fade">
                                      <p:cBhvr>
                                        <p:cTn id="7" dur="500"/>
                                        <p:tgtEl>
                                          <p:spTgt spid="4444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19"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1"/>
          </p:nvPr>
        </p:nvSpPr>
        <p:spPr>
          <a:xfrm>
            <a:off x="5160282" y="60960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5" name="Slide Number Placeholder 2"/>
          <p:cNvSpPr>
            <a:spLocks noGrp="1"/>
          </p:cNvSpPr>
          <p:nvPr>
            <p:ph type="sldNum" sz="quarter" idx="12"/>
          </p:nvPr>
        </p:nvSpPr>
        <p:spPr>
          <a:xfrm>
            <a:off x="7772400" y="6096000"/>
            <a:ext cx="733864" cy="274320"/>
          </a:xfrm>
        </p:spPr>
        <p:txBody>
          <a:bodyPr/>
          <a:lstStyle/>
          <a:p>
            <a:pPr>
              <a:defRPr/>
            </a:pPr>
            <a:fld id="{6FE7DDEB-23FD-45CA-9369-14C05FC0A8EF}" type="slidenum">
              <a:rPr lang="en-US">
                <a:latin typeface="Tahoma" pitchFamily="34" charset="0"/>
                <a:ea typeface="Tahoma" pitchFamily="34" charset="0"/>
                <a:cs typeface="Tahoma" pitchFamily="34" charset="0"/>
              </a:rPr>
              <a:pPr>
                <a:defRPr/>
              </a:pPr>
              <a:t>50</a:t>
            </a:fld>
            <a:endParaRPr lang="en-US">
              <a:latin typeface="Tahoma" pitchFamily="34" charset="0"/>
              <a:ea typeface="Tahoma" pitchFamily="34" charset="0"/>
              <a:cs typeface="Tahoma" pitchFamily="34" charset="0"/>
            </a:endParaRPr>
          </a:p>
        </p:txBody>
      </p:sp>
      <p:sp>
        <p:nvSpPr>
          <p:cNvPr id="348162" name="Text Box 2"/>
          <p:cNvSpPr txBox="1">
            <a:spLocks noChangeArrowheads="1"/>
          </p:cNvSpPr>
          <p:nvPr/>
        </p:nvSpPr>
        <p:spPr bwMode="auto">
          <a:xfrm>
            <a:off x="838200" y="228601"/>
            <a:ext cx="6400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defRPr/>
            </a:pPr>
            <a:r>
              <a:rPr lang="en-US" sz="4000" dirty="0">
                <a:solidFill>
                  <a:srgbClr val="FFFF7D"/>
                </a:solidFill>
                <a:latin typeface="Tahoma" pitchFamily="34" charset="0"/>
                <a:ea typeface="Tahoma" pitchFamily="34" charset="0"/>
                <a:cs typeface="Tahoma" pitchFamily="34" charset="0"/>
              </a:rPr>
              <a:t>Hospitalized Joe Camel</a:t>
            </a:r>
          </a:p>
        </p:txBody>
      </p:sp>
      <p:pic>
        <p:nvPicPr>
          <p:cNvPr id="53253" name="Picture 7" descr="Sick Joe Cam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021" y="1143000"/>
            <a:ext cx="7261579"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a:xfrm>
            <a:off x="5410202" y="6128459"/>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4" name="Slide Number Placeholder 2"/>
          <p:cNvSpPr>
            <a:spLocks noGrp="1"/>
          </p:cNvSpPr>
          <p:nvPr>
            <p:ph type="sldNum" sz="quarter" idx="12"/>
          </p:nvPr>
        </p:nvSpPr>
        <p:spPr>
          <a:xfrm>
            <a:off x="7924800" y="6126480"/>
            <a:ext cx="733864" cy="274320"/>
          </a:xfrm>
        </p:spPr>
        <p:txBody>
          <a:bodyPr/>
          <a:lstStyle/>
          <a:p>
            <a:pPr>
              <a:defRPr/>
            </a:pPr>
            <a:fld id="{F338D034-92BF-4371-8F7D-F238C9B47FB9}" type="slidenum">
              <a:rPr lang="en-US">
                <a:latin typeface="Tahoma" pitchFamily="34" charset="0"/>
                <a:ea typeface="Tahoma" pitchFamily="34" charset="0"/>
                <a:cs typeface="Tahoma" pitchFamily="34" charset="0"/>
              </a:rPr>
              <a:pPr>
                <a:defRPr/>
              </a:pPr>
              <a:t>51</a:t>
            </a:fld>
            <a:endParaRPr lang="en-US" dirty="0">
              <a:latin typeface="Tahoma" pitchFamily="34" charset="0"/>
              <a:ea typeface="Tahoma" pitchFamily="34" charset="0"/>
              <a:cs typeface="Tahoma" pitchFamily="34" charset="0"/>
            </a:endParaRPr>
          </a:p>
        </p:txBody>
      </p:sp>
      <p:pic>
        <p:nvPicPr>
          <p:cNvPr id="54276" name="Picture 3" descr="#56-emphys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33401"/>
            <a:ext cx="81534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a:xfrm>
            <a:off x="5410202" y="60960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4" name="Slide Number Placeholder 2"/>
          <p:cNvSpPr>
            <a:spLocks noGrp="1"/>
          </p:cNvSpPr>
          <p:nvPr>
            <p:ph type="sldNum" sz="quarter" idx="12"/>
          </p:nvPr>
        </p:nvSpPr>
        <p:spPr>
          <a:xfrm>
            <a:off x="8001000" y="6096000"/>
            <a:ext cx="733864" cy="274320"/>
          </a:xfrm>
        </p:spPr>
        <p:txBody>
          <a:bodyPr/>
          <a:lstStyle/>
          <a:p>
            <a:pPr>
              <a:defRPr/>
            </a:pPr>
            <a:fld id="{74F7BC4A-1F1A-4F5C-AA74-1CCE65D8DEE8}" type="slidenum">
              <a:rPr lang="en-US">
                <a:latin typeface="Tahoma" pitchFamily="34" charset="0"/>
                <a:ea typeface="Tahoma" pitchFamily="34" charset="0"/>
                <a:cs typeface="Tahoma" pitchFamily="34" charset="0"/>
              </a:rPr>
              <a:pPr>
                <a:defRPr/>
              </a:pPr>
              <a:t>52</a:t>
            </a:fld>
            <a:endParaRPr lang="en-US">
              <a:latin typeface="Tahoma" pitchFamily="34" charset="0"/>
              <a:ea typeface="Tahoma" pitchFamily="34" charset="0"/>
              <a:cs typeface="Tahoma" pitchFamily="34" charset="0"/>
            </a:endParaRPr>
          </a:p>
        </p:txBody>
      </p:sp>
      <p:pic>
        <p:nvPicPr>
          <p:cNvPr id="55300" name="Picture 3" descr="Hmttr-#52-openh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1" y="457200"/>
            <a:ext cx="8191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1"/>
          </p:nvPr>
        </p:nvSpPr>
        <p:spPr>
          <a:xfrm>
            <a:off x="538888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5" name="Slide Number Placeholder 2"/>
          <p:cNvSpPr>
            <a:spLocks noGrp="1"/>
          </p:cNvSpPr>
          <p:nvPr>
            <p:ph type="sldNum" sz="quarter" idx="12"/>
          </p:nvPr>
        </p:nvSpPr>
        <p:spPr>
          <a:xfrm>
            <a:off x="7924800" y="6172200"/>
            <a:ext cx="733864" cy="274320"/>
          </a:xfrm>
        </p:spPr>
        <p:txBody>
          <a:bodyPr/>
          <a:lstStyle/>
          <a:p>
            <a:pPr>
              <a:defRPr/>
            </a:pPr>
            <a:fld id="{A5A157B3-5E2B-43AE-B1C5-550D2D3E06AF}" type="slidenum">
              <a:rPr lang="en-US">
                <a:latin typeface="Tahoma" pitchFamily="34" charset="0"/>
                <a:ea typeface="Tahoma" pitchFamily="34" charset="0"/>
                <a:cs typeface="Tahoma" pitchFamily="34" charset="0"/>
              </a:rPr>
              <a:pPr>
                <a:defRPr/>
              </a:pPr>
              <a:t>53</a:t>
            </a:fld>
            <a:endParaRPr lang="en-US" dirty="0">
              <a:latin typeface="Tahoma" pitchFamily="34" charset="0"/>
              <a:ea typeface="Tahoma" pitchFamily="34" charset="0"/>
              <a:cs typeface="Tahoma" pitchFamily="34" charset="0"/>
            </a:endParaRPr>
          </a:p>
        </p:txBody>
      </p:sp>
      <p:sp>
        <p:nvSpPr>
          <p:cNvPr id="381955" name="Text Box 3"/>
          <p:cNvSpPr txBox="1">
            <a:spLocks noChangeArrowheads="1"/>
          </p:cNvSpPr>
          <p:nvPr/>
        </p:nvSpPr>
        <p:spPr bwMode="auto">
          <a:xfrm>
            <a:off x="2445434" y="381000"/>
            <a:ext cx="418396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hangingPunct="0">
              <a:defRPr/>
            </a:pPr>
            <a:r>
              <a:rPr lang="en-US" sz="4000" dirty="0" err="1">
                <a:solidFill>
                  <a:srgbClr val="00B0F0"/>
                </a:solidFill>
                <a:latin typeface="Tahoma" pitchFamily="34" charset="0"/>
                <a:ea typeface="Tahoma" pitchFamily="34" charset="0"/>
                <a:cs typeface="Tahoma" pitchFamily="34" charset="0"/>
              </a:rPr>
              <a:t>Buerger’s</a:t>
            </a:r>
            <a:r>
              <a:rPr lang="en-US" sz="4000" dirty="0">
                <a:solidFill>
                  <a:srgbClr val="00B0F0"/>
                </a:solidFill>
                <a:latin typeface="Tahoma" pitchFamily="34" charset="0"/>
                <a:ea typeface="Tahoma" pitchFamily="34" charset="0"/>
                <a:cs typeface="Tahoma" pitchFamily="34" charset="0"/>
              </a:rPr>
              <a:t> Disease</a:t>
            </a:r>
          </a:p>
        </p:txBody>
      </p:sp>
      <p:pic>
        <p:nvPicPr>
          <p:cNvPr id="56325" name="Picture 4" descr="buerger's dise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19200"/>
            <a:ext cx="7645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81955"/>
                                        </p:tgtEl>
                                        <p:attrNameLst>
                                          <p:attrName>style.visibility</p:attrName>
                                        </p:attrNameLst>
                                      </p:cBhvr>
                                      <p:to>
                                        <p:strVal val="visible"/>
                                      </p:to>
                                    </p:set>
                                    <p:animEffect transition="in" filter="dissolve">
                                      <p:cBhvr>
                                        <p:cTn id="7" dur="500"/>
                                        <p:tgtEl>
                                          <p:spTgt spid="381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5"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1"/>
          </p:nvPr>
        </p:nvSpPr>
        <p:spPr>
          <a:xfrm>
            <a:off x="5312682" y="60960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5" name="Slide Number Placeholder 2"/>
          <p:cNvSpPr>
            <a:spLocks noGrp="1"/>
          </p:cNvSpPr>
          <p:nvPr>
            <p:ph type="sldNum" sz="quarter" idx="12"/>
          </p:nvPr>
        </p:nvSpPr>
        <p:spPr>
          <a:xfrm>
            <a:off x="7848600" y="6096000"/>
            <a:ext cx="733864" cy="274320"/>
          </a:xfrm>
        </p:spPr>
        <p:txBody>
          <a:bodyPr/>
          <a:lstStyle/>
          <a:p>
            <a:pPr>
              <a:defRPr/>
            </a:pPr>
            <a:fld id="{69AD2768-8372-44C2-B4B9-443A11EBDF4C}" type="slidenum">
              <a:rPr lang="en-US">
                <a:solidFill>
                  <a:schemeClr val="tx1"/>
                </a:solidFill>
                <a:latin typeface="Tahoma" pitchFamily="34" charset="0"/>
                <a:ea typeface="Tahoma" pitchFamily="34" charset="0"/>
                <a:cs typeface="Tahoma" pitchFamily="34" charset="0"/>
              </a:rPr>
              <a:pPr>
                <a:defRPr/>
              </a:pPr>
              <a:t>54</a:t>
            </a:fld>
            <a:endParaRPr lang="en-US">
              <a:solidFill>
                <a:schemeClr val="tx1"/>
              </a:solidFill>
              <a:latin typeface="Tahoma" pitchFamily="34" charset="0"/>
              <a:ea typeface="Tahoma" pitchFamily="34" charset="0"/>
              <a:cs typeface="Tahoma" pitchFamily="34" charset="0"/>
            </a:endParaRPr>
          </a:p>
        </p:txBody>
      </p:sp>
      <p:sp>
        <p:nvSpPr>
          <p:cNvPr id="382979" name="Text Box 3"/>
          <p:cNvSpPr txBox="1">
            <a:spLocks noChangeArrowheads="1"/>
          </p:cNvSpPr>
          <p:nvPr/>
        </p:nvSpPr>
        <p:spPr bwMode="auto">
          <a:xfrm>
            <a:off x="2196946" y="304800"/>
            <a:ext cx="435625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hangingPunct="0">
              <a:defRPr/>
            </a:pPr>
            <a:r>
              <a:rPr lang="en-US" sz="4000" dirty="0">
                <a:solidFill>
                  <a:srgbClr val="A86ED4"/>
                </a:solidFill>
                <a:latin typeface="Tahoma" pitchFamily="34" charset="0"/>
                <a:ea typeface="Tahoma" pitchFamily="34" charset="0"/>
                <a:cs typeface="Tahoma" pitchFamily="34" charset="0"/>
              </a:rPr>
              <a:t>Raynaud’s Disease</a:t>
            </a:r>
          </a:p>
        </p:txBody>
      </p:sp>
      <p:pic>
        <p:nvPicPr>
          <p:cNvPr id="57349" name="Picture 4" descr="Hmttr-#53-Raynaud's dise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1086508"/>
            <a:ext cx="7857809" cy="47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82979"/>
                                        </p:tgtEl>
                                        <p:attrNameLst>
                                          <p:attrName>style.visibility</p:attrName>
                                        </p:attrNameLst>
                                      </p:cBhvr>
                                      <p:to>
                                        <p:strVal val="visible"/>
                                      </p:to>
                                    </p:set>
                                    <p:animEffect transition="in" filter="dissolve">
                                      <p:cBhvr>
                                        <p:cTn id="7" dur="500"/>
                                        <p:tgtEl>
                                          <p:spTgt spid="382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79"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a:xfrm>
            <a:off x="546508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4" name="Slide Number Placeholder 2"/>
          <p:cNvSpPr>
            <a:spLocks noGrp="1"/>
          </p:cNvSpPr>
          <p:nvPr>
            <p:ph type="sldNum" sz="quarter" idx="12"/>
          </p:nvPr>
        </p:nvSpPr>
        <p:spPr>
          <a:xfrm>
            <a:off x="7952936" y="6172200"/>
            <a:ext cx="733864" cy="274320"/>
          </a:xfrm>
        </p:spPr>
        <p:txBody>
          <a:bodyPr/>
          <a:lstStyle/>
          <a:p>
            <a:pPr>
              <a:defRPr/>
            </a:pPr>
            <a:fld id="{87776EE6-59B0-42B2-AADA-95698EC5941A}" type="slidenum">
              <a:rPr lang="en-US">
                <a:latin typeface="Tahoma" pitchFamily="34" charset="0"/>
                <a:ea typeface="Tahoma" pitchFamily="34" charset="0"/>
                <a:cs typeface="Tahoma" pitchFamily="34" charset="0"/>
              </a:rPr>
              <a:pPr>
                <a:defRPr/>
              </a:pPr>
              <a:t>55</a:t>
            </a:fld>
            <a:endParaRPr lang="en-US" dirty="0">
              <a:latin typeface="Tahoma" pitchFamily="34" charset="0"/>
              <a:ea typeface="Tahoma" pitchFamily="34" charset="0"/>
              <a:cs typeface="Tahoma" pitchFamily="34" charset="0"/>
            </a:endParaRPr>
          </a:p>
        </p:txBody>
      </p:sp>
      <p:pic>
        <p:nvPicPr>
          <p:cNvPr id="58372" name="Picture 3" descr="bab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458190"/>
            <a:ext cx="8403595" cy="540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3"/>
          <p:cNvSpPr>
            <a:spLocks noGrp="1"/>
          </p:cNvSpPr>
          <p:nvPr>
            <p:ph type="ftr" sz="quarter" idx="11"/>
          </p:nvPr>
        </p:nvSpPr>
        <p:spPr>
          <a:xfrm>
            <a:off x="5388882" y="60960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6" name="Slide Number Placeholder 4"/>
          <p:cNvSpPr>
            <a:spLocks noGrp="1"/>
          </p:cNvSpPr>
          <p:nvPr>
            <p:ph type="sldNum" sz="quarter" idx="12"/>
          </p:nvPr>
        </p:nvSpPr>
        <p:spPr>
          <a:xfrm>
            <a:off x="8001000" y="6096000"/>
            <a:ext cx="733864" cy="274320"/>
          </a:xfrm>
        </p:spPr>
        <p:txBody>
          <a:bodyPr/>
          <a:lstStyle/>
          <a:p>
            <a:pPr>
              <a:defRPr/>
            </a:pPr>
            <a:fld id="{9347F02D-277F-4816-B35B-201440C60FE3}" type="slidenum">
              <a:rPr lang="en-US">
                <a:solidFill>
                  <a:schemeClr val="tx1"/>
                </a:solidFill>
                <a:latin typeface="Tahoma" pitchFamily="34" charset="0"/>
                <a:ea typeface="Tahoma" pitchFamily="34" charset="0"/>
                <a:cs typeface="Tahoma" pitchFamily="34" charset="0"/>
              </a:rPr>
              <a:pPr>
                <a:defRPr/>
              </a:pPr>
              <a:t>56</a:t>
            </a:fld>
            <a:endParaRPr lang="en-US" dirty="0">
              <a:solidFill>
                <a:schemeClr val="tx1"/>
              </a:solidFill>
              <a:latin typeface="Tahoma" pitchFamily="34" charset="0"/>
              <a:ea typeface="Tahoma" pitchFamily="34" charset="0"/>
              <a:cs typeface="Tahoma" pitchFamily="34" charset="0"/>
            </a:endParaRPr>
          </a:p>
        </p:txBody>
      </p:sp>
      <p:sp>
        <p:nvSpPr>
          <p:cNvPr id="256008" name="Rectangle 8"/>
          <p:cNvSpPr>
            <a:spLocks noChangeArrowheads="1"/>
          </p:cNvSpPr>
          <p:nvPr/>
        </p:nvSpPr>
        <p:spPr bwMode="auto">
          <a:xfrm>
            <a:off x="609600" y="2667000"/>
            <a:ext cx="442589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571500" indent="-571500" algn="ctr" eaLnBrk="0" hangingPunct="0">
              <a:buClr>
                <a:srgbClr val="FFFF00"/>
              </a:buClr>
              <a:buFont typeface="Arial" pitchFamily="34" charset="0"/>
              <a:buChar char="•"/>
              <a:defRPr/>
            </a:pPr>
            <a:r>
              <a:rPr lang="en-US" sz="3600" dirty="0">
                <a:solidFill>
                  <a:srgbClr val="B9DBAD"/>
                </a:solidFill>
                <a:latin typeface="Tahoma" pitchFamily="34" charset="0"/>
                <a:ea typeface="Tahoma" pitchFamily="34" charset="0"/>
                <a:cs typeface="Tahoma" pitchFamily="34" charset="0"/>
              </a:rPr>
              <a:t>Personal </a:t>
            </a:r>
            <a:r>
              <a:rPr lang="en-US" sz="3600" dirty="0" smtClean="0">
                <a:solidFill>
                  <a:srgbClr val="B9DBAD"/>
                </a:solidFill>
                <a:latin typeface="Tahoma" pitchFamily="34" charset="0"/>
                <a:ea typeface="Tahoma" pitchFamily="34" charset="0"/>
                <a:cs typeface="Tahoma" pitchFamily="34" charset="0"/>
              </a:rPr>
              <a:t>and</a:t>
            </a:r>
            <a:br>
              <a:rPr lang="en-US" sz="3600" dirty="0" smtClean="0">
                <a:solidFill>
                  <a:srgbClr val="B9DBAD"/>
                </a:solidFill>
                <a:latin typeface="Tahoma" pitchFamily="34" charset="0"/>
                <a:ea typeface="Tahoma" pitchFamily="34" charset="0"/>
                <a:cs typeface="Tahoma" pitchFamily="34" charset="0"/>
              </a:rPr>
            </a:br>
            <a:r>
              <a:rPr lang="en-US" sz="3600" dirty="0" smtClean="0">
                <a:solidFill>
                  <a:srgbClr val="B9DBAD"/>
                </a:solidFill>
                <a:latin typeface="Tahoma" pitchFamily="34" charset="0"/>
                <a:ea typeface="Tahoma" pitchFamily="34" charset="0"/>
                <a:cs typeface="Tahoma" pitchFamily="34" charset="0"/>
              </a:rPr>
              <a:t> spiritual growth</a:t>
            </a:r>
            <a:endParaRPr lang="en-US" sz="3600" dirty="0">
              <a:solidFill>
                <a:srgbClr val="B9DBAD"/>
              </a:solidFill>
              <a:latin typeface="Tahoma" pitchFamily="34" charset="0"/>
              <a:ea typeface="Tahoma" pitchFamily="34" charset="0"/>
              <a:cs typeface="Tahoma" pitchFamily="34" charset="0"/>
            </a:endParaRPr>
          </a:p>
        </p:txBody>
      </p:sp>
      <p:grpSp>
        <p:nvGrpSpPr>
          <p:cNvPr id="59397" name="Group 10"/>
          <p:cNvGrpSpPr>
            <a:grpSpLocks/>
          </p:cNvGrpSpPr>
          <p:nvPr/>
        </p:nvGrpSpPr>
        <p:grpSpPr bwMode="auto">
          <a:xfrm flipH="1">
            <a:off x="5715001" y="805658"/>
            <a:ext cx="2703513" cy="4680743"/>
            <a:chOff x="-2016" y="1056"/>
            <a:chExt cx="1344" cy="2683"/>
          </a:xfrm>
        </p:grpSpPr>
        <p:sp>
          <p:nvSpPr>
            <p:cNvPr id="256011" name="Freeform 11"/>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56012" name="Freeform 12"/>
            <p:cNvSpPr>
              <a:spLocks/>
            </p:cNvSpPr>
            <p:nvPr/>
          </p:nvSpPr>
          <p:spPr bwMode="auto">
            <a:xfrm>
              <a:off x="-1673" y="2182"/>
              <a:ext cx="98"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59400" name="Freeform 13"/>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401" name="Freeform 14"/>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402" name="Freeform 15"/>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403" name="Freeform 16"/>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404" name="Freeform 17"/>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405" name="Freeform 18"/>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406" name="Freeform 19"/>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407" name="Freeform 20"/>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408" name="Freeform 21"/>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409" name="Freeform 22"/>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410" name="Freeform 23"/>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411" name="Freeform 24"/>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412" name="Freeform 25"/>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413" name="Freeform 26"/>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08"/>
                                        </p:tgtEl>
                                        <p:attrNameLst>
                                          <p:attrName>style.visibility</p:attrName>
                                        </p:attrNameLst>
                                      </p:cBhvr>
                                      <p:to>
                                        <p:strVal val="visible"/>
                                      </p:to>
                                    </p:set>
                                    <p:animEffect transition="in" filter="fade">
                                      <p:cBhvr>
                                        <p:cTn id="7" dur="500"/>
                                        <p:tgtEl>
                                          <p:spTgt spid="2560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8" grpId="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3" name="Rectangle 3"/>
          <p:cNvSpPr>
            <a:spLocks noGrp="1" noChangeArrowheads="1"/>
          </p:cNvSpPr>
          <p:nvPr>
            <p:ph idx="1"/>
          </p:nvPr>
        </p:nvSpPr>
        <p:spPr>
          <a:xfrm>
            <a:off x="457200" y="609600"/>
            <a:ext cx="7010400" cy="4724400"/>
          </a:xfrm>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ormAutofit/>
          </a:bodyPr>
          <a:lstStyle/>
          <a:p>
            <a:pPr eaLnBrk="1" hangingPunct="1">
              <a:lnSpc>
                <a:spcPct val="90000"/>
              </a:lnSpc>
              <a:buClr>
                <a:srgbClr val="FF00FF"/>
              </a:buClr>
            </a:pPr>
            <a:r>
              <a:rPr lang="en-US" sz="3000" dirty="0" smtClean="0">
                <a:latin typeface="Tahoma" pitchFamily="34" charset="0"/>
                <a:ea typeface="Tahoma" pitchFamily="34" charset="0"/>
                <a:cs typeface="Tahoma" pitchFamily="34" charset="0"/>
              </a:rPr>
              <a:t>Can be developed in small</a:t>
            </a:r>
          </a:p>
          <a:p>
            <a:pPr marL="118872" indent="0" eaLnBrk="1" hangingPunct="1">
              <a:lnSpc>
                <a:spcPct val="90000"/>
              </a:lnSpc>
              <a:buClr>
                <a:srgbClr val="FF00FF"/>
              </a:buClr>
              <a:buNone/>
            </a:pPr>
            <a:r>
              <a:rPr lang="en-US" sz="3000" dirty="0" smtClean="0">
                <a:latin typeface="Tahoma" pitchFamily="34" charset="0"/>
                <a:ea typeface="Tahoma" pitchFamily="34" charset="0"/>
                <a:cs typeface="Tahoma" pitchFamily="34" charset="0"/>
              </a:rPr>
              <a:t>   Friendship Group (FG) consisting of</a:t>
            </a:r>
          </a:p>
          <a:p>
            <a:pPr marL="118872" indent="0" eaLnBrk="1" hangingPunct="1">
              <a:lnSpc>
                <a:spcPct val="90000"/>
              </a:lnSpc>
              <a:buClr>
                <a:srgbClr val="FF00FF"/>
              </a:buClr>
              <a:buNone/>
            </a:pPr>
            <a:r>
              <a:rPr lang="en-US" sz="3000" dirty="0">
                <a:latin typeface="Tahoma" pitchFamily="34" charset="0"/>
                <a:ea typeface="Tahoma" pitchFamily="34" charset="0"/>
                <a:cs typeface="Tahoma" pitchFamily="34" charset="0"/>
              </a:rPr>
              <a:t> </a:t>
            </a:r>
            <a:r>
              <a:rPr lang="en-US" sz="3000" dirty="0" smtClean="0">
                <a:latin typeface="Tahoma" pitchFamily="34" charset="0"/>
                <a:ea typeface="Tahoma" pitchFamily="34" charset="0"/>
                <a:cs typeface="Tahoma" pitchFamily="34" charset="0"/>
              </a:rPr>
              <a:t>  10-12 members          </a:t>
            </a:r>
          </a:p>
          <a:p>
            <a:pPr eaLnBrk="1" hangingPunct="1">
              <a:lnSpc>
                <a:spcPct val="90000"/>
              </a:lnSpc>
              <a:buClr>
                <a:srgbClr val="FF00FF"/>
              </a:buClr>
            </a:pPr>
            <a:r>
              <a:rPr lang="en-US" sz="3000" dirty="0" smtClean="0">
                <a:latin typeface="Tahoma" pitchFamily="34" charset="0"/>
                <a:ea typeface="Tahoma" pitchFamily="34" charset="0"/>
                <a:cs typeface="Tahoma" pitchFamily="34" charset="0"/>
              </a:rPr>
              <a:t>Abides by ground rules </a:t>
            </a:r>
            <a:r>
              <a:rPr lang="en-US" sz="3000" dirty="0" smtClean="0">
                <a:solidFill>
                  <a:srgbClr val="BC8EDE"/>
                </a:solidFill>
                <a:latin typeface="Tahoma" pitchFamily="34" charset="0"/>
                <a:ea typeface="Tahoma" pitchFamily="34" charset="0"/>
                <a:cs typeface="Tahoma" pitchFamily="34" charset="0"/>
              </a:rPr>
              <a:t>“no put downs”</a:t>
            </a:r>
          </a:p>
          <a:p>
            <a:pPr eaLnBrk="1" hangingPunct="1">
              <a:lnSpc>
                <a:spcPct val="90000"/>
              </a:lnSpc>
              <a:buClr>
                <a:srgbClr val="FF00FF"/>
              </a:buClr>
            </a:pPr>
            <a:r>
              <a:rPr lang="en-US" sz="3000" dirty="0" smtClean="0">
                <a:latin typeface="Tahoma" pitchFamily="34" charset="0"/>
                <a:ea typeface="Tahoma" pitchFamily="34" charset="0"/>
                <a:cs typeface="Tahoma" pitchFamily="34" charset="0"/>
              </a:rPr>
              <a:t>Believes in </a:t>
            </a:r>
            <a:r>
              <a:rPr lang="en-US" sz="3000" dirty="0" smtClean="0">
                <a:solidFill>
                  <a:srgbClr val="BC8EDE"/>
                </a:solidFill>
                <a:latin typeface="Tahoma" pitchFamily="34" charset="0"/>
                <a:ea typeface="Tahoma" pitchFamily="34" charset="0"/>
                <a:cs typeface="Tahoma" pitchFamily="34" charset="0"/>
              </a:rPr>
              <a:t>“Honor, Dignity and Respect”	</a:t>
            </a:r>
          </a:p>
        </p:txBody>
      </p:sp>
      <p:sp>
        <p:nvSpPr>
          <p:cNvPr id="9" name="Footer Placeholder 3"/>
          <p:cNvSpPr>
            <a:spLocks noGrp="1"/>
          </p:cNvSpPr>
          <p:nvPr>
            <p:ph type="ftr" sz="quarter" idx="11"/>
          </p:nvPr>
        </p:nvSpPr>
        <p:spPr>
          <a:xfrm>
            <a:off x="5465082" y="60960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10" name="Slide Number Placeholder 4"/>
          <p:cNvSpPr>
            <a:spLocks noGrp="1"/>
          </p:cNvSpPr>
          <p:nvPr>
            <p:ph type="sldNum" sz="quarter" idx="12"/>
          </p:nvPr>
        </p:nvSpPr>
        <p:spPr>
          <a:xfrm>
            <a:off x="7924800" y="6096000"/>
            <a:ext cx="733864" cy="274320"/>
          </a:xfrm>
        </p:spPr>
        <p:txBody>
          <a:bodyPr/>
          <a:lstStyle/>
          <a:p>
            <a:pPr>
              <a:defRPr/>
            </a:pPr>
            <a:fld id="{AEB9857A-968F-42DA-858C-11C11B0EC8E5}" type="slidenum">
              <a:rPr lang="en-US">
                <a:solidFill>
                  <a:schemeClr val="tx1"/>
                </a:solidFill>
                <a:latin typeface="Tahoma" pitchFamily="34" charset="0"/>
                <a:ea typeface="Tahoma" pitchFamily="34" charset="0"/>
                <a:cs typeface="Tahoma" pitchFamily="34" charset="0"/>
              </a:rPr>
              <a:pPr>
                <a:defRPr/>
              </a:pPr>
              <a:t>57</a:t>
            </a:fld>
            <a:endParaRPr lang="en-US" dirty="0">
              <a:solidFill>
                <a:schemeClr val="tx1"/>
              </a:solidFill>
              <a:latin typeface="Tahoma" pitchFamily="34" charset="0"/>
              <a:ea typeface="Tahoma" pitchFamily="34" charset="0"/>
              <a:cs typeface="Tahoma" pitchFamily="34" charset="0"/>
            </a:endParaRPr>
          </a:p>
        </p:txBody>
      </p:sp>
      <p:pic>
        <p:nvPicPr>
          <p:cNvPr id="60421" name="Picture 1026"/>
          <p:cNvPicPr>
            <a:picLocks noChangeAspect="1" noChangeArrowheads="1"/>
          </p:cNvPicPr>
          <p:nvPr/>
        </p:nvPicPr>
        <p:blipFill rotWithShape="1">
          <a:blip r:embed="rId2">
            <a:extLst>
              <a:ext uri="{28A0092B-C50C-407E-A947-70E740481C1C}">
                <a14:useLocalDpi xmlns:a14="http://schemas.microsoft.com/office/drawing/2010/main" val="0"/>
              </a:ext>
            </a:extLst>
          </a:blip>
          <a:srcRect t="12253" b="29705"/>
          <a:stretch/>
        </p:blipFill>
        <p:spPr bwMode="auto">
          <a:xfrm>
            <a:off x="2743200" y="3505200"/>
            <a:ext cx="4343401" cy="238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403">
                                            <p:txEl>
                                              <p:pRg st="0" end="0"/>
                                            </p:txEl>
                                          </p:spTgt>
                                        </p:tgtEl>
                                        <p:attrNameLst>
                                          <p:attrName>style.visibility</p:attrName>
                                        </p:attrNameLst>
                                      </p:cBhvr>
                                      <p:to>
                                        <p:strVal val="visible"/>
                                      </p:to>
                                    </p:set>
                                    <p:animEffect transition="in" filter="fade">
                                      <p:cBhvr>
                                        <p:cTn id="7" dur="500"/>
                                        <p:tgtEl>
                                          <p:spTgt spid="23040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0403">
                                            <p:txEl>
                                              <p:pRg st="1" end="1"/>
                                            </p:txEl>
                                          </p:spTgt>
                                        </p:tgtEl>
                                        <p:attrNameLst>
                                          <p:attrName>style.visibility</p:attrName>
                                        </p:attrNameLst>
                                      </p:cBhvr>
                                      <p:to>
                                        <p:strVal val="visible"/>
                                      </p:to>
                                    </p:set>
                                    <p:animEffect transition="in" filter="fade">
                                      <p:cBhvr>
                                        <p:cTn id="10" dur="500"/>
                                        <p:tgtEl>
                                          <p:spTgt spid="23040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0403">
                                            <p:txEl>
                                              <p:pRg st="2" end="2"/>
                                            </p:txEl>
                                          </p:spTgt>
                                        </p:tgtEl>
                                        <p:attrNameLst>
                                          <p:attrName>style.visibility</p:attrName>
                                        </p:attrNameLst>
                                      </p:cBhvr>
                                      <p:to>
                                        <p:strVal val="visible"/>
                                      </p:to>
                                    </p:set>
                                    <p:animEffect transition="in" filter="fade">
                                      <p:cBhvr>
                                        <p:cTn id="13" dur="500"/>
                                        <p:tgtEl>
                                          <p:spTgt spid="23040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0403">
                                            <p:txEl>
                                              <p:pRg st="3" end="3"/>
                                            </p:txEl>
                                          </p:spTgt>
                                        </p:tgtEl>
                                        <p:attrNameLst>
                                          <p:attrName>style.visibility</p:attrName>
                                        </p:attrNameLst>
                                      </p:cBhvr>
                                      <p:to>
                                        <p:strVal val="visible"/>
                                      </p:to>
                                    </p:set>
                                    <p:animEffect transition="in" filter="fade">
                                      <p:cBhvr>
                                        <p:cTn id="18" dur="500"/>
                                        <p:tgtEl>
                                          <p:spTgt spid="23040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0403">
                                            <p:txEl>
                                              <p:pRg st="4" end="4"/>
                                            </p:txEl>
                                          </p:spTgt>
                                        </p:tgtEl>
                                        <p:attrNameLst>
                                          <p:attrName>style.visibility</p:attrName>
                                        </p:attrNameLst>
                                      </p:cBhvr>
                                      <p:to>
                                        <p:strVal val="visible"/>
                                      </p:to>
                                    </p:set>
                                    <p:animEffect transition="in" filter="fade">
                                      <p:cBhvr>
                                        <p:cTn id="23" dur="500"/>
                                        <p:tgtEl>
                                          <p:spTgt spid="2304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4" name="Rectangle 1026"/>
          <p:cNvSpPr>
            <a:spLocks noGrp="1" noChangeArrowheads="1"/>
          </p:cNvSpPr>
          <p:nvPr>
            <p:ph type="title"/>
          </p:nvPr>
        </p:nvSpPr>
        <p:spPr>
          <a:xfrm>
            <a:off x="228600" y="304800"/>
            <a:ext cx="8839200" cy="762000"/>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normAutofit/>
          </a:bodyPr>
          <a:lstStyle/>
          <a:p>
            <a:pPr algn="ctr" eaLnBrk="1" hangingPunct="1"/>
            <a:r>
              <a:rPr lang="en-US" sz="4000" b="0" dirty="0" smtClean="0">
                <a:solidFill>
                  <a:srgbClr val="A86ED4"/>
                </a:solidFill>
                <a:latin typeface="Tahoma" pitchFamily="34" charset="0"/>
                <a:ea typeface="Tahoma" pitchFamily="34" charset="0"/>
                <a:cs typeface="Tahoma" pitchFamily="34" charset="0"/>
              </a:rPr>
              <a:t>Meeting in a safe environment</a:t>
            </a:r>
          </a:p>
        </p:txBody>
      </p:sp>
      <p:sp>
        <p:nvSpPr>
          <p:cNvPr id="231427" name="Rectangle 1027"/>
          <p:cNvSpPr>
            <a:spLocks noGrp="1" noChangeArrowheads="1"/>
          </p:cNvSpPr>
          <p:nvPr>
            <p:ph idx="1"/>
          </p:nvPr>
        </p:nvSpPr>
        <p:spPr>
          <a:xfrm>
            <a:off x="457200" y="1143000"/>
            <a:ext cx="8763000" cy="4876800"/>
          </a:xfrm>
          <a:noFill/>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ormAutofit/>
          </a:bodyPr>
          <a:lstStyle/>
          <a:p>
            <a:pPr eaLnBrk="1" hangingPunct="1">
              <a:buFont typeface="Wingdings" pitchFamily="2" charset="2"/>
              <a:buChar char="§"/>
            </a:pPr>
            <a:r>
              <a:rPr lang="en-US" dirty="0" smtClean="0">
                <a:latin typeface="Tahoma" pitchFamily="34" charset="0"/>
                <a:ea typeface="Tahoma" pitchFamily="34" charset="0"/>
                <a:cs typeface="Tahoma" pitchFamily="34" charset="0"/>
              </a:rPr>
              <a:t>FG members feel free to share their problems with one another</a:t>
            </a:r>
          </a:p>
          <a:p>
            <a:pPr eaLnBrk="1" hangingPunct="1">
              <a:buFont typeface="Wingdings" pitchFamily="2" charset="2"/>
              <a:buChar char="§"/>
            </a:pPr>
            <a:r>
              <a:rPr lang="en-US" dirty="0" smtClean="0">
                <a:solidFill>
                  <a:srgbClr val="D1B2E8"/>
                </a:solidFill>
                <a:latin typeface="Tahoma" pitchFamily="34" charset="0"/>
                <a:ea typeface="Tahoma" pitchFamily="34" charset="0"/>
                <a:cs typeface="Tahoma" pitchFamily="34" charset="0"/>
              </a:rPr>
              <a:t>FG members encourage one another which results in a real connectedness with one another and with GOD – reduces </a:t>
            </a:r>
            <a:r>
              <a:rPr lang="en-US" i="1" dirty="0" smtClean="0">
                <a:solidFill>
                  <a:srgbClr val="D1B2E8"/>
                </a:solidFill>
                <a:latin typeface="Tahoma" pitchFamily="34" charset="0"/>
                <a:ea typeface="Tahoma" pitchFamily="34" charset="0"/>
                <a:cs typeface="Tahoma" pitchFamily="34" charset="0"/>
              </a:rPr>
              <a:t>at risk </a:t>
            </a:r>
            <a:r>
              <a:rPr lang="en-US" dirty="0" smtClean="0">
                <a:solidFill>
                  <a:srgbClr val="D1B2E8"/>
                </a:solidFill>
                <a:latin typeface="Tahoma" pitchFamily="34" charset="0"/>
                <a:ea typeface="Tahoma" pitchFamily="34" charset="0"/>
                <a:cs typeface="Tahoma" pitchFamily="34" charset="0"/>
              </a:rPr>
              <a:t>behaviors!</a:t>
            </a:r>
          </a:p>
        </p:txBody>
      </p:sp>
      <p:sp>
        <p:nvSpPr>
          <p:cNvPr id="9" name="Footer Placeholder 3"/>
          <p:cNvSpPr>
            <a:spLocks noGrp="1"/>
          </p:cNvSpPr>
          <p:nvPr>
            <p:ph type="ftr" sz="quarter" idx="11"/>
          </p:nvPr>
        </p:nvSpPr>
        <p:spPr>
          <a:xfrm>
            <a:off x="5388882" y="60960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10" name="Slide Number Placeholder 4"/>
          <p:cNvSpPr>
            <a:spLocks noGrp="1"/>
          </p:cNvSpPr>
          <p:nvPr>
            <p:ph type="sldNum" sz="quarter" idx="12"/>
          </p:nvPr>
        </p:nvSpPr>
        <p:spPr>
          <a:xfrm>
            <a:off x="7924800" y="6096000"/>
            <a:ext cx="733864" cy="274320"/>
          </a:xfrm>
        </p:spPr>
        <p:txBody>
          <a:bodyPr/>
          <a:lstStyle/>
          <a:p>
            <a:pPr>
              <a:defRPr/>
            </a:pPr>
            <a:fld id="{68A7CD23-FDE9-4C67-94D1-3CC1C1DDBECC}" type="slidenum">
              <a:rPr lang="en-US">
                <a:solidFill>
                  <a:schemeClr val="tx1"/>
                </a:solidFill>
                <a:latin typeface="Tahoma" pitchFamily="34" charset="0"/>
                <a:ea typeface="Tahoma" pitchFamily="34" charset="0"/>
                <a:cs typeface="Tahoma" pitchFamily="34" charset="0"/>
              </a:rPr>
              <a:pPr>
                <a:defRPr/>
              </a:pPr>
              <a:t>58</a:t>
            </a:fld>
            <a:endParaRPr lang="en-US" dirty="0">
              <a:solidFill>
                <a:schemeClr val="tx1"/>
              </a:solidFill>
              <a:latin typeface="Tahoma" pitchFamily="34" charset="0"/>
              <a:ea typeface="Tahoma" pitchFamily="34" charset="0"/>
              <a:cs typeface="Tahoma" pitchFamily="34" charset="0"/>
            </a:endParaRPr>
          </a:p>
        </p:txBody>
      </p:sp>
      <p:pic>
        <p:nvPicPr>
          <p:cNvPr id="61446" name="Picture 1035"/>
          <p:cNvPicPr>
            <a:picLocks noChangeAspect="1" noChangeArrowheads="1"/>
          </p:cNvPicPr>
          <p:nvPr/>
        </p:nvPicPr>
        <p:blipFill rotWithShape="1">
          <a:blip r:embed="rId2">
            <a:extLst>
              <a:ext uri="{28A0092B-C50C-407E-A947-70E740481C1C}">
                <a14:useLocalDpi xmlns:a14="http://schemas.microsoft.com/office/drawing/2010/main" val="0"/>
              </a:ext>
            </a:extLst>
          </a:blip>
          <a:srcRect t="8177"/>
          <a:stretch/>
        </p:blipFill>
        <p:spPr bwMode="auto">
          <a:xfrm>
            <a:off x="3124200" y="3847260"/>
            <a:ext cx="3505200" cy="217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427">
                                            <p:txEl>
                                              <p:pRg st="0" end="0"/>
                                            </p:txEl>
                                          </p:spTgt>
                                        </p:tgtEl>
                                        <p:attrNameLst>
                                          <p:attrName>style.visibility</p:attrName>
                                        </p:attrNameLst>
                                      </p:cBhvr>
                                      <p:to>
                                        <p:strVal val="visible"/>
                                      </p:to>
                                    </p:set>
                                    <p:animEffect transition="in" filter="fade">
                                      <p:cBhvr>
                                        <p:cTn id="7" dur="500"/>
                                        <p:tgtEl>
                                          <p:spTgt spid="2314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1427">
                                            <p:txEl>
                                              <p:pRg st="1" end="1"/>
                                            </p:txEl>
                                          </p:spTgt>
                                        </p:tgtEl>
                                        <p:attrNameLst>
                                          <p:attrName>style.visibility</p:attrName>
                                        </p:attrNameLst>
                                      </p:cBhvr>
                                      <p:to>
                                        <p:strVal val="visible"/>
                                      </p:to>
                                    </p:set>
                                    <p:animEffect transition="in" filter="fade">
                                      <p:cBhvr>
                                        <p:cTn id="12" dur="500"/>
                                        <p:tgtEl>
                                          <p:spTgt spid="2314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1"/>
          <p:cNvSpPr>
            <a:spLocks noGrp="1"/>
          </p:cNvSpPr>
          <p:nvPr>
            <p:ph type="ftr" sz="quarter" idx="11"/>
          </p:nvPr>
        </p:nvSpPr>
        <p:spPr>
          <a:xfrm>
            <a:off x="5312682" y="6172200"/>
            <a:ext cx="5507719" cy="274320"/>
          </a:xfrm>
        </p:spPr>
        <p:txBody>
          <a:bodyPr/>
          <a:lstStyle/>
          <a:p>
            <a:pPr>
              <a:defRPr/>
            </a:pPr>
            <a:r>
              <a:rPr lang="en-US" dirty="0"/>
              <a:t>Youth Alive – </a:t>
            </a:r>
            <a:r>
              <a:rPr lang="en-US" dirty="0">
                <a:latin typeface="Times New Roman" pitchFamily="18" charset="0"/>
              </a:rPr>
              <a:t>Reducing </a:t>
            </a:r>
            <a:r>
              <a:rPr lang="en-US" i="1" dirty="0">
                <a:latin typeface="Times New Roman" pitchFamily="18" charset="0"/>
              </a:rPr>
              <a:t>at risk</a:t>
            </a:r>
            <a:r>
              <a:rPr lang="en-US" dirty="0">
                <a:latin typeface="Times New Roman" pitchFamily="18" charset="0"/>
              </a:rPr>
              <a:t> Behaviors</a:t>
            </a:r>
          </a:p>
        </p:txBody>
      </p:sp>
      <p:sp>
        <p:nvSpPr>
          <p:cNvPr id="10" name="Slide Number Placeholder 2"/>
          <p:cNvSpPr>
            <a:spLocks noGrp="1"/>
          </p:cNvSpPr>
          <p:nvPr>
            <p:ph type="sldNum" sz="quarter" idx="12"/>
          </p:nvPr>
        </p:nvSpPr>
        <p:spPr>
          <a:xfrm>
            <a:off x="7648136" y="6172200"/>
            <a:ext cx="733864" cy="274320"/>
          </a:xfrm>
        </p:spPr>
        <p:txBody>
          <a:bodyPr/>
          <a:lstStyle/>
          <a:p>
            <a:pPr>
              <a:defRPr/>
            </a:pPr>
            <a:fld id="{17D16DE7-1106-4BF1-B2A3-76F3F9001B65}" type="slidenum">
              <a:rPr lang="en-US"/>
              <a:pPr>
                <a:defRPr/>
              </a:pPr>
              <a:t>59</a:t>
            </a:fld>
            <a:endParaRPr lang="en-US" dirty="0"/>
          </a:p>
        </p:txBody>
      </p:sp>
      <p:pic>
        <p:nvPicPr>
          <p:cNvPr id="62469" name="Picture 1" descr="Ay2ys-18"/>
          <p:cNvPicPr>
            <a:picLocks noChangeAspect="1" noChangeArrowheads="1"/>
          </p:cNvPicPr>
          <p:nvPr/>
        </p:nvPicPr>
        <p:blipFill rotWithShape="1">
          <a:blip r:embed="rId3">
            <a:extLst>
              <a:ext uri="{28A0092B-C50C-407E-A947-70E740481C1C}">
                <a14:useLocalDpi xmlns:a14="http://schemas.microsoft.com/office/drawing/2010/main" val="0"/>
              </a:ext>
            </a:extLst>
          </a:blip>
          <a:srcRect t="10309"/>
          <a:stretch/>
        </p:blipFill>
        <p:spPr bwMode="auto">
          <a:xfrm>
            <a:off x="975503" y="1447800"/>
            <a:ext cx="7269192" cy="437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12874" y="457200"/>
            <a:ext cx="6194453" cy="707886"/>
          </a:xfrm>
          <a:prstGeom prst="rect">
            <a:avLst/>
          </a:prstGeom>
          <a:noFill/>
        </p:spPr>
        <p:txBody>
          <a:bodyPr wrap="none" rtlCol="0">
            <a:spAutoFit/>
          </a:bodyPr>
          <a:lstStyle/>
          <a:p>
            <a:r>
              <a:rPr lang="en-US" sz="4000" dirty="0" smtClean="0">
                <a:solidFill>
                  <a:schemeClr val="accent5">
                    <a:lumMod val="60000"/>
                    <a:lumOff val="40000"/>
                  </a:schemeClr>
                </a:solidFill>
                <a:latin typeface="Tahoma" pitchFamily="34" charset="0"/>
                <a:ea typeface="Tahoma" pitchFamily="34" charset="0"/>
                <a:cs typeface="Tahoma" pitchFamily="34" charset="0"/>
              </a:rPr>
              <a:t>Friendship Group Activities</a:t>
            </a:r>
            <a:endParaRPr lang="en-US" sz="4000" dirty="0">
              <a:solidFill>
                <a:schemeClr val="accent5">
                  <a:lumMod val="60000"/>
                  <a:lumOff val="40000"/>
                </a:schemeClr>
              </a:solidFill>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5442" name="Rectangle 2"/>
          <p:cNvSpPr>
            <a:spLocks noGrp="1" noChangeArrowheads="1"/>
          </p:cNvSpPr>
          <p:nvPr>
            <p:ph idx="1"/>
          </p:nvPr>
        </p:nvSpPr>
        <p:spPr>
          <a:xfrm>
            <a:off x="381000" y="609600"/>
            <a:ext cx="8763000" cy="2362200"/>
          </a:xfrm>
        </p:spPr>
        <p:txBody>
          <a:bodyPr>
            <a:noAutofit/>
          </a:bodyPr>
          <a:lstStyle/>
          <a:p>
            <a:pPr eaLnBrk="1" hangingPunct="1">
              <a:buFont typeface="Wingdings" pitchFamily="2" charset="2"/>
              <a:buChar char="§"/>
            </a:pPr>
            <a:r>
              <a:rPr lang="en-US" sz="3000" dirty="0" smtClean="0">
                <a:solidFill>
                  <a:srgbClr val="FFFFC9"/>
                </a:solidFill>
                <a:latin typeface="Tahoma" pitchFamily="34" charset="0"/>
                <a:ea typeface="Tahoma" pitchFamily="34" charset="0"/>
                <a:cs typeface="Tahoma" pitchFamily="34" charset="0"/>
              </a:rPr>
              <a:t>1.2 million violent crimes occur each year</a:t>
            </a:r>
          </a:p>
          <a:p>
            <a:pPr eaLnBrk="1" hangingPunct="1">
              <a:buFont typeface="Wingdings" pitchFamily="2" charset="2"/>
              <a:buChar char="§"/>
            </a:pPr>
            <a:endParaRPr lang="en-US" sz="3000" dirty="0" smtClean="0">
              <a:solidFill>
                <a:srgbClr val="FFFFC9"/>
              </a:solidFill>
              <a:latin typeface="Tahoma" pitchFamily="34" charset="0"/>
              <a:ea typeface="Tahoma" pitchFamily="34" charset="0"/>
              <a:cs typeface="Tahoma" pitchFamily="34" charset="0"/>
            </a:endParaRPr>
          </a:p>
          <a:p>
            <a:pPr eaLnBrk="1" hangingPunct="1">
              <a:buFont typeface="Wingdings" pitchFamily="2" charset="2"/>
              <a:buChar char="§"/>
            </a:pPr>
            <a:r>
              <a:rPr lang="en-US" sz="3000" dirty="0" smtClean="0">
                <a:solidFill>
                  <a:srgbClr val="FFFFC9"/>
                </a:solidFill>
                <a:latin typeface="Tahoma" pitchFamily="34" charset="0"/>
                <a:ea typeface="Tahoma" pitchFamily="34" charset="0"/>
                <a:cs typeface="Tahoma" pitchFamily="34" charset="0"/>
              </a:rPr>
              <a:t>Victims reported offender had been drinking</a:t>
            </a:r>
          </a:p>
          <a:p>
            <a:pPr eaLnBrk="1" hangingPunct="1">
              <a:buFont typeface="Wingdings" pitchFamily="2" charset="2"/>
              <a:buChar char="§"/>
            </a:pPr>
            <a:endParaRPr lang="en-US" sz="3000" dirty="0" smtClean="0">
              <a:solidFill>
                <a:srgbClr val="FFFFC9"/>
              </a:solidFill>
              <a:latin typeface="Tahoma" pitchFamily="34" charset="0"/>
              <a:ea typeface="Tahoma" pitchFamily="34" charset="0"/>
              <a:cs typeface="Tahoma" pitchFamily="34" charset="0"/>
            </a:endParaRPr>
          </a:p>
          <a:p>
            <a:pPr eaLnBrk="1" hangingPunct="1">
              <a:buFont typeface="Wingdings" pitchFamily="2" charset="2"/>
              <a:buChar char="§"/>
            </a:pPr>
            <a:r>
              <a:rPr lang="en-US" sz="3000" dirty="0" smtClean="0">
                <a:solidFill>
                  <a:srgbClr val="FFFFC9"/>
                </a:solidFill>
                <a:latin typeface="Tahoma" pitchFamily="34" charset="0"/>
                <a:ea typeface="Tahoma" pitchFamily="34" charset="0"/>
                <a:cs typeface="Tahoma" pitchFamily="34" charset="0"/>
              </a:rPr>
              <a:t>1 in 4  involved alcohol and other drugs</a:t>
            </a:r>
          </a:p>
        </p:txBody>
      </p:sp>
      <p:sp>
        <p:nvSpPr>
          <p:cNvPr id="10" name="Footer Placeholder 3"/>
          <p:cNvSpPr>
            <a:spLocks noGrp="1"/>
          </p:cNvSpPr>
          <p:nvPr>
            <p:ph type="ftr" sz="quarter" idx="11"/>
          </p:nvPr>
        </p:nvSpPr>
        <p:spPr>
          <a:xfrm>
            <a:off x="556260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11" name="Slide Number Placeholder 4"/>
          <p:cNvSpPr>
            <a:spLocks noGrp="1"/>
          </p:cNvSpPr>
          <p:nvPr>
            <p:ph type="sldNum" sz="quarter" idx="12"/>
          </p:nvPr>
        </p:nvSpPr>
        <p:spPr>
          <a:xfrm>
            <a:off x="7924800" y="6172200"/>
            <a:ext cx="733864" cy="274320"/>
          </a:xfrm>
        </p:spPr>
        <p:txBody>
          <a:bodyPr/>
          <a:lstStyle/>
          <a:p>
            <a:pPr>
              <a:defRPr/>
            </a:pPr>
            <a:fld id="{2AC60ECE-18EE-4892-8221-05F9627B15B2}" type="slidenum">
              <a:rPr lang="en-US">
                <a:latin typeface="Tahoma" pitchFamily="34" charset="0"/>
                <a:ea typeface="Tahoma" pitchFamily="34" charset="0"/>
                <a:cs typeface="Tahoma" pitchFamily="34" charset="0"/>
              </a:rPr>
              <a:pPr>
                <a:defRPr/>
              </a:pPr>
              <a:t>6</a:t>
            </a:fld>
            <a:endParaRPr lang="en-US" dirty="0">
              <a:latin typeface="Tahoma" pitchFamily="34" charset="0"/>
              <a:ea typeface="Tahoma" pitchFamily="34" charset="0"/>
              <a:cs typeface="Tahoma" pitchFamily="34" charset="0"/>
            </a:endParaRPr>
          </a:p>
        </p:txBody>
      </p:sp>
      <p:pic>
        <p:nvPicPr>
          <p:cNvPr id="8214" name="Picture 22" descr="http://www.presentationpictures.com/pictures/FromPresentationPicturesDotCom-pills-in-hand.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213" b="77933" l="12502" r="84868"/>
                    </a14:imgEffect>
                  </a14:imgLayer>
                </a14:imgProps>
              </a:ext>
              <a:ext uri="{28A0092B-C50C-407E-A947-70E740481C1C}">
                <a14:useLocalDpi xmlns:a14="http://schemas.microsoft.com/office/drawing/2010/main" val="0"/>
              </a:ext>
            </a:extLst>
          </a:blip>
          <a:srcRect l="3456" t="623" r="6086" b="13477"/>
          <a:stretch/>
        </p:blipFill>
        <p:spPr bwMode="auto">
          <a:xfrm>
            <a:off x="5562601" y="3606867"/>
            <a:ext cx="3374571" cy="2403380"/>
          </a:xfrm>
          <a:prstGeom prst="rect">
            <a:avLst/>
          </a:prstGeom>
          <a:noFill/>
          <a:extLst>
            <a:ext uri="{909E8E84-426E-40dd-AFC4-6F175D3DCCD1}">
              <a14:hiddenFill xmlns:a14="http://schemas.microsoft.com/office/drawing/2010/main">
                <a:solidFill>
                  <a:srgbClr val="FFFFFF"/>
                </a:solidFill>
              </a14:hiddenFill>
            </a:ext>
          </a:extLst>
        </p:spPr>
      </p:pic>
      <p:pic>
        <p:nvPicPr>
          <p:cNvPr id="8215" name="Picture 23" descr="C:\Users\thomasn\Pictures\ppt options\medical\alcohol smoking\j0314313[1].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167" b="96000" l="563" r="99062"/>
                    </a14:imgEffect>
                  </a14:imgLayer>
                </a14:imgProps>
              </a:ext>
              <a:ext uri="{28A0092B-C50C-407E-A947-70E740481C1C}">
                <a14:useLocalDpi xmlns:a14="http://schemas.microsoft.com/office/drawing/2010/main" val="0"/>
              </a:ext>
            </a:extLst>
          </a:blip>
          <a:srcRect/>
          <a:stretch>
            <a:fillRect/>
          </a:stretch>
        </p:blipFill>
        <p:spPr bwMode="auto">
          <a:xfrm>
            <a:off x="4150506" y="3789423"/>
            <a:ext cx="1810908" cy="2038266"/>
          </a:xfrm>
          <a:prstGeom prst="rect">
            <a:avLst/>
          </a:prstGeom>
          <a:noFill/>
          <a:extLst>
            <a:ext uri="{909E8E84-426E-40dd-AFC4-6F175D3DCCD1}">
              <a14:hiddenFill xmlns:a14="http://schemas.microsoft.com/office/drawing/2010/main">
                <a:solidFill>
                  <a:srgbClr val="FFFFFF"/>
                </a:solidFill>
              </a14:hiddenFill>
            </a:ext>
          </a:extLst>
        </p:spPr>
      </p:pic>
      <p:pic>
        <p:nvPicPr>
          <p:cNvPr id="8217"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329" y="4070369"/>
            <a:ext cx="259080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5442">
                                            <p:txEl>
                                              <p:pRg st="0" end="0"/>
                                            </p:txEl>
                                          </p:spTgt>
                                        </p:tgtEl>
                                        <p:attrNameLst>
                                          <p:attrName>style.visibility</p:attrName>
                                        </p:attrNameLst>
                                      </p:cBhvr>
                                      <p:to>
                                        <p:strVal val="visible"/>
                                      </p:to>
                                    </p:set>
                                    <p:animEffect transition="in" filter="fade">
                                      <p:cBhvr>
                                        <p:cTn id="7" dur="500"/>
                                        <p:tgtEl>
                                          <p:spTgt spid="4454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5442">
                                            <p:txEl>
                                              <p:pRg st="2" end="2"/>
                                            </p:txEl>
                                          </p:spTgt>
                                        </p:tgtEl>
                                        <p:attrNameLst>
                                          <p:attrName>style.visibility</p:attrName>
                                        </p:attrNameLst>
                                      </p:cBhvr>
                                      <p:to>
                                        <p:strVal val="visible"/>
                                      </p:to>
                                    </p:set>
                                    <p:animEffect transition="in" filter="fade">
                                      <p:cBhvr>
                                        <p:cTn id="12" dur="500"/>
                                        <p:tgtEl>
                                          <p:spTgt spid="44544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5442">
                                            <p:txEl>
                                              <p:pRg st="4" end="4"/>
                                            </p:txEl>
                                          </p:spTgt>
                                        </p:tgtEl>
                                        <p:attrNameLst>
                                          <p:attrName>style.visibility</p:attrName>
                                        </p:attrNameLst>
                                      </p:cBhvr>
                                      <p:to>
                                        <p:strVal val="visible"/>
                                      </p:to>
                                    </p:set>
                                    <p:animEffect transition="in" filter="fade">
                                      <p:cBhvr>
                                        <p:cTn id="17" dur="500"/>
                                        <p:tgtEl>
                                          <p:spTgt spid="44544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1"/>
          <p:cNvSpPr>
            <a:spLocks noGrp="1"/>
          </p:cNvSpPr>
          <p:nvPr>
            <p:ph type="ftr" sz="quarter" idx="11"/>
          </p:nvPr>
        </p:nvSpPr>
        <p:spPr>
          <a:xfrm>
            <a:off x="5388882" y="60960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10" name="Slide Number Placeholder 2"/>
          <p:cNvSpPr>
            <a:spLocks noGrp="1"/>
          </p:cNvSpPr>
          <p:nvPr>
            <p:ph type="sldNum" sz="quarter" idx="12"/>
          </p:nvPr>
        </p:nvSpPr>
        <p:spPr>
          <a:xfrm>
            <a:off x="7924800" y="6096000"/>
            <a:ext cx="733864" cy="274320"/>
          </a:xfrm>
        </p:spPr>
        <p:txBody>
          <a:bodyPr/>
          <a:lstStyle/>
          <a:p>
            <a:pPr>
              <a:defRPr/>
            </a:pPr>
            <a:fld id="{FC4C8169-AFB4-4019-92B1-10570C48C0C7}" type="slidenum">
              <a:rPr lang="en-US">
                <a:latin typeface="Tahoma" pitchFamily="34" charset="0"/>
                <a:ea typeface="Tahoma" pitchFamily="34" charset="0"/>
                <a:cs typeface="Tahoma" pitchFamily="34" charset="0"/>
              </a:rPr>
              <a:pPr>
                <a:defRPr/>
              </a:pPr>
              <a:t>60</a:t>
            </a:fld>
            <a:endParaRPr lang="en-US" dirty="0">
              <a:latin typeface="Tahoma" pitchFamily="34" charset="0"/>
              <a:ea typeface="Tahoma" pitchFamily="34" charset="0"/>
              <a:cs typeface="Tahoma" pitchFamily="34" charset="0"/>
            </a:endParaRPr>
          </a:p>
        </p:txBody>
      </p:sp>
      <p:pic>
        <p:nvPicPr>
          <p:cNvPr id="63493" name="Picture 1037" descr="Ay2ys-19"/>
          <p:cNvPicPr>
            <a:picLocks noChangeAspect="1" noChangeArrowheads="1"/>
          </p:cNvPicPr>
          <p:nvPr/>
        </p:nvPicPr>
        <p:blipFill rotWithShape="1">
          <a:blip r:embed="rId3">
            <a:extLst>
              <a:ext uri="{28A0092B-C50C-407E-A947-70E740481C1C}">
                <a14:useLocalDpi xmlns:a14="http://schemas.microsoft.com/office/drawing/2010/main" val="0"/>
              </a:ext>
            </a:extLst>
          </a:blip>
          <a:srcRect t="12357"/>
          <a:stretch/>
        </p:blipFill>
        <p:spPr bwMode="auto">
          <a:xfrm>
            <a:off x="457200" y="1306287"/>
            <a:ext cx="8305800" cy="4637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466217" y="340763"/>
            <a:ext cx="2172582" cy="707886"/>
          </a:xfrm>
          <a:prstGeom prst="rect">
            <a:avLst/>
          </a:prstGeom>
          <a:noFill/>
        </p:spPr>
        <p:txBody>
          <a:bodyPr wrap="none" rtlCol="0">
            <a:spAutoFit/>
          </a:bodyPr>
          <a:lstStyle/>
          <a:p>
            <a:r>
              <a:rPr lang="en-US" sz="4000" dirty="0" smtClean="0">
                <a:solidFill>
                  <a:srgbClr val="EA9160"/>
                </a:solidFill>
                <a:latin typeface="Tahoma" pitchFamily="34" charset="0"/>
                <a:ea typeface="Tahoma" pitchFamily="34" charset="0"/>
                <a:cs typeface="Tahoma" pitchFamily="34" charset="0"/>
              </a:rPr>
              <a:t>FG Rules</a:t>
            </a:r>
            <a:endParaRPr lang="en-US" sz="4000" dirty="0">
              <a:solidFill>
                <a:srgbClr val="EA9160"/>
              </a:solidFill>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3"/>
          <p:cNvSpPr>
            <a:spLocks noGrp="1"/>
          </p:cNvSpPr>
          <p:nvPr>
            <p:ph type="ftr" sz="quarter" idx="11"/>
          </p:nvPr>
        </p:nvSpPr>
        <p:spPr>
          <a:xfrm>
            <a:off x="5465082" y="6096000"/>
            <a:ext cx="5507719" cy="274320"/>
          </a:xfrm>
        </p:spPr>
        <p:txBody>
          <a:bodyPr/>
          <a:lstStyle/>
          <a:p>
            <a:pPr>
              <a:defRPr/>
            </a:pPr>
            <a:r>
              <a:rPr lang="en-US">
                <a:solidFill>
                  <a:schemeClr val="tx1"/>
                </a:solidFill>
                <a:latin typeface="Tahoma" pitchFamily="34" charset="0"/>
                <a:ea typeface="Tahoma" pitchFamily="34" charset="0"/>
                <a:cs typeface="Tahoma" pitchFamily="34" charset="0"/>
              </a:rPr>
              <a:t>Youth Alive – Reducing </a:t>
            </a:r>
            <a:r>
              <a:rPr lang="en-US" i="1">
                <a:solidFill>
                  <a:schemeClr val="tx1"/>
                </a:solidFill>
                <a:latin typeface="Tahoma" pitchFamily="34" charset="0"/>
                <a:ea typeface="Tahoma" pitchFamily="34" charset="0"/>
                <a:cs typeface="Tahoma" pitchFamily="34" charset="0"/>
              </a:rPr>
              <a:t>at risk</a:t>
            </a:r>
            <a:r>
              <a:rPr lang="en-US">
                <a:solidFill>
                  <a:schemeClr val="tx1"/>
                </a:solidFill>
                <a:latin typeface="Tahoma" pitchFamily="34" charset="0"/>
                <a:ea typeface="Tahoma" pitchFamily="34" charset="0"/>
                <a:cs typeface="Tahoma" pitchFamily="34" charset="0"/>
              </a:rPr>
              <a:t> Behaviors</a:t>
            </a:r>
          </a:p>
        </p:txBody>
      </p:sp>
      <p:sp>
        <p:nvSpPr>
          <p:cNvPr id="26" name="Slide Number Placeholder 4"/>
          <p:cNvSpPr>
            <a:spLocks noGrp="1"/>
          </p:cNvSpPr>
          <p:nvPr>
            <p:ph type="sldNum" sz="quarter" idx="12"/>
          </p:nvPr>
        </p:nvSpPr>
        <p:spPr>
          <a:xfrm>
            <a:off x="8001000" y="6096000"/>
            <a:ext cx="733864" cy="274320"/>
          </a:xfrm>
        </p:spPr>
        <p:txBody>
          <a:bodyPr/>
          <a:lstStyle/>
          <a:p>
            <a:pPr>
              <a:defRPr/>
            </a:pPr>
            <a:fld id="{73AB0D17-E76D-4F63-A0B2-A3A2322A7E90}" type="slidenum">
              <a:rPr lang="en-US">
                <a:solidFill>
                  <a:schemeClr val="tx1"/>
                </a:solidFill>
                <a:latin typeface="Tahoma" pitchFamily="34" charset="0"/>
                <a:ea typeface="Tahoma" pitchFamily="34" charset="0"/>
                <a:cs typeface="Tahoma" pitchFamily="34" charset="0"/>
              </a:rPr>
              <a:pPr>
                <a:defRPr/>
              </a:pPr>
              <a:t>61</a:t>
            </a:fld>
            <a:endParaRPr lang="en-US" dirty="0">
              <a:solidFill>
                <a:schemeClr val="tx1"/>
              </a:solidFill>
              <a:latin typeface="Tahoma" pitchFamily="34" charset="0"/>
              <a:ea typeface="Tahoma" pitchFamily="34" charset="0"/>
              <a:cs typeface="Tahoma" pitchFamily="34" charset="0"/>
            </a:endParaRPr>
          </a:p>
        </p:txBody>
      </p:sp>
      <p:grpSp>
        <p:nvGrpSpPr>
          <p:cNvPr id="64516" name="Group 1034"/>
          <p:cNvGrpSpPr>
            <a:grpSpLocks/>
          </p:cNvGrpSpPr>
          <p:nvPr/>
        </p:nvGrpSpPr>
        <p:grpSpPr bwMode="auto">
          <a:xfrm flipH="1">
            <a:off x="5909854" y="838201"/>
            <a:ext cx="2583657" cy="4576074"/>
            <a:chOff x="-2016" y="1056"/>
            <a:chExt cx="1344" cy="2683"/>
          </a:xfrm>
        </p:grpSpPr>
        <p:sp>
          <p:nvSpPr>
            <p:cNvPr id="257035" name="Freeform 1035"/>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57036" name="Freeform 1036"/>
            <p:cNvSpPr>
              <a:spLocks/>
            </p:cNvSpPr>
            <p:nvPr/>
          </p:nvSpPr>
          <p:spPr bwMode="auto">
            <a:xfrm>
              <a:off x="-1673" y="2182"/>
              <a:ext cx="98"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64520" name="Freeform 1037"/>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21" name="Freeform 1038"/>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22" name="Freeform 1039"/>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23" name="Freeform 1040"/>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24" name="Freeform 1041"/>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25" name="Freeform 1042"/>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26" name="Freeform 1043"/>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27" name="Freeform 1044"/>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28" name="Freeform 1045"/>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29" name="Freeform 1046"/>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30" name="Freeform 1047"/>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31" name="Freeform 1048"/>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32" name="Freeform 1049"/>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33" name="Freeform 1050"/>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57032" name="Rectangle 1032"/>
          <p:cNvSpPr>
            <a:spLocks noChangeArrowheads="1"/>
          </p:cNvSpPr>
          <p:nvPr/>
        </p:nvSpPr>
        <p:spPr bwMode="auto">
          <a:xfrm>
            <a:off x="685802" y="2653395"/>
            <a:ext cx="60597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571500" indent="-571500" eaLnBrk="0" hangingPunct="0">
              <a:buClr>
                <a:srgbClr val="FFFF00"/>
              </a:buClr>
              <a:buFont typeface="Arial" pitchFamily="34" charset="0"/>
              <a:buChar char="•"/>
              <a:defRPr/>
            </a:pPr>
            <a:r>
              <a:rPr lang="en-US" sz="3600" dirty="0">
                <a:solidFill>
                  <a:schemeClr val="accent4">
                    <a:lumMod val="60000"/>
                    <a:lumOff val="40000"/>
                  </a:schemeClr>
                </a:solidFill>
                <a:latin typeface="Tahoma" pitchFamily="34" charset="0"/>
                <a:ea typeface="Tahoma" pitchFamily="34" charset="0"/>
                <a:cs typeface="Tahoma" pitchFamily="34" charset="0"/>
              </a:rPr>
              <a:t>Positive social alternatives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57032"/>
                                        </p:tgtEl>
                                        <p:attrNameLst>
                                          <p:attrName>style.visibility</p:attrName>
                                        </p:attrNameLst>
                                      </p:cBhvr>
                                      <p:to>
                                        <p:strVal val="visible"/>
                                      </p:to>
                                    </p:set>
                                    <p:anim calcmode="lin" valueType="num">
                                      <p:cBhvr>
                                        <p:cTn id="7" dur="500" fill="hold"/>
                                        <p:tgtEl>
                                          <p:spTgt spid="257032"/>
                                        </p:tgtEl>
                                        <p:attrNameLst>
                                          <p:attrName>ppt_w</p:attrName>
                                        </p:attrNameLst>
                                      </p:cBhvr>
                                      <p:tavLst>
                                        <p:tav tm="0">
                                          <p:val>
                                            <p:fltVal val="0"/>
                                          </p:val>
                                        </p:tav>
                                        <p:tav tm="100000">
                                          <p:val>
                                            <p:strVal val="#ppt_w"/>
                                          </p:val>
                                        </p:tav>
                                      </p:tavLst>
                                    </p:anim>
                                    <p:anim calcmode="lin" valueType="num">
                                      <p:cBhvr>
                                        <p:cTn id="8" dur="500" fill="hold"/>
                                        <p:tgtEl>
                                          <p:spTgt spid="25703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57032">
                                            <p:txEl>
                                              <p:pRg st="0" end="0"/>
                                            </p:txEl>
                                          </p:spTgt>
                                        </p:tgtEl>
                                        <p:attrNameLst>
                                          <p:attrName>style.visibility</p:attrName>
                                        </p:attrNameLst>
                                      </p:cBhvr>
                                      <p:to>
                                        <p:strVal val="visible"/>
                                      </p:to>
                                    </p:set>
                                    <p:animEffect transition="in" filter="fade">
                                      <p:cBhvr>
                                        <p:cTn id="13" dur="500"/>
                                        <p:tgtEl>
                                          <p:spTgt spid="2570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2"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7080" name="Rectangle 8"/>
          <p:cNvSpPr>
            <a:spLocks noGrp="1" noChangeArrowheads="1"/>
          </p:cNvSpPr>
          <p:nvPr>
            <p:ph idx="1"/>
          </p:nvPr>
        </p:nvSpPr>
        <p:spPr>
          <a:xfrm>
            <a:off x="457200" y="996950"/>
            <a:ext cx="8001000" cy="5556250"/>
          </a:xfrm>
          <a:noFill/>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ormAutofit/>
          </a:bodyPr>
          <a:lstStyle/>
          <a:p>
            <a:pPr algn="ctr" eaLnBrk="1" hangingPunct="1">
              <a:buClr>
                <a:srgbClr val="FF00FF"/>
              </a:buClr>
              <a:buFont typeface="Wingdings" pitchFamily="2" charset="2"/>
              <a:buNone/>
            </a:pPr>
            <a:r>
              <a:rPr lang="en-US" sz="5400" dirty="0" smtClean="0">
                <a:solidFill>
                  <a:srgbClr val="D1B2E8"/>
                </a:solidFill>
                <a:latin typeface="Tahoma" pitchFamily="34" charset="0"/>
                <a:ea typeface="Tahoma" pitchFamily="34" charset="0"/>
                <a:cs typeface="Tahoma" pitchFamily="34" charset="0"/>
              </a:rPr>
              <a:t>A positive social environment is being established- </a:t>
            </a:r>
            <a:r>
              <a:rPr lang="en-US" sz="5400" dirty="0" smtClean="0">
                <a:solidFill>
                  <a:srgbClr val="FFFF7D"/>
                </a:solidFill>
                <a:latin typeface="Tahoma" pitchFamily="34" charset="0"/>
                <a:ea typeface="Tahoma" pitchFamily="34" charset="0"/>
                <a:cs typeface="Tahoma" pitchFamily="34" charset="0"/>
              </a:rPr>
              <a:t>making connectedness easier to take place	!</a:t>
            </a:r>
          </a:p>
        </p:txBody>
      </p:sp>
      <p:sp>
        <p:nvSpPr>
          <p:cNvPr id="9" name="Footer Placeholder 3"/>
          <p:cNvSpPr>
            <a:spLocks noGrp="1"/>
          </p:cNvSpPr>
          <p:nvPr>
            <p:ph type="ftr" sz="quarter" idx="11"/>
          </p:nvPr>
        </p:nvSpPr>
        <p:spPr>
          <a:xfrm>
            <a:off x="5312682" y="6172200"/>
            <a:ext cx="5507719" cy="274320"/>
          </a:xfrm>
        </p:spPr>
        <p:txBody>
          <a:bodyPr/>
          <a:lstStyle/>
          <a:p>
            <a:pPr>
              <a:defRPr/>
            </a:pPr>
            <a:r>
              <a:rPr lang="en-US" dirty="0">
                <a:solidFill>
                  <a:prstClr val="white"/>
                </a:solidFill>
                <a:latin typeface="Tahoma" pitchFamily="34" charset="0"/>
                <a:ea typeface="Tahoma" pitchFamily="34" charset="0"/>
                <a:cs typeface="Tahoma" pitchFamily="34" charset="0"/>
              </a:rPr>
              <a:t>Youth Alive – Reducing </a:t>
            </a:r>
            <a:r>
              <a:rPr lang="en-US" i="1" dirty="0">
                <a:solidFill>
                  <a:prstClr val="white"/>
                </a:solidFill>
                <a:latin typeface="Tahoma" pitchFamily="34" charset="0"/>
                <a:ea typeface="Tahoma" pitchFamily="34" charset="0"/>
                <a:cs typeface="Tahoma" pitchFamily="34" charset="0"/>
              </a:rPr>
              <a:t>at risk</a:t>
            </a:r>
            <a:r>
              <a:rPr lang="en-US" dirty="0">
                <a:solidFill>
                  <a:prstClr val="white"/>
                </a:solidFill>
                <a:latin typeface="Tahoma" pitchFamily="34" charset="0"/>
                <a:ea typeface="Tahoma" pitchFamily="34" charset="0"/>
                <a:cs typeface="Tahoma" pitchFamily="34" charset="0"/>
              </a:rPr>
              <a:t> Behaviors</a:t>
            </a:r>
          </a:p>
        </p:txBody>
      </p:sp>
      <p:sp>
        <p:nvSpPr>
          <p:cNvPr id="10" name="Slide Number Placeholder 4"/>
          <p:cNvSpPr>
            <a:spLocks noGrp="1"/>
          </p:cNvSpPr>
          <p:nvPr>
            <p:ph type="sldNum" sz="quarter" idx="12"/>
          </p:nvPr>
        </p:nvSpPr>
        <p:spPr>
          <a:xfrm>
            <a:off x="7848600" y="6172200"/>
            <a:ext cx="733864" cy="274320"/>
          </a:xfrm>
        </p:spPr>
        <p:txBody>
          <a:bodyPr/>
          <a:lstStyle/>
          <a:p>
            <a:pPr>
              <a:defRPr/>
            </a:pPr>
            <a:fld id="{3C4543D8-40C0-4E55-B183-EDB8573BB407}" type="slidenum">
              <a:rPr lang="en-US">
                <a:solidFill>
                  <a:prstClr val="white"/>
                </a:solidFill>
                <a:latin typeface="Tahoma" pitchFamily="34" charset="0"/>
                <a:ea typeface="Tahoma" pitchFamily="34" charset="0"/>
                <a:cs typeface="Tahoma" pitchFamily="34" charset="0"/>
              </a:rPr>
              <a:pPr>
                <a:defRPr/>
              </a:pPr>
              <a:t>62</a:t>
            </a:fld>
            <a:endParaRPr lang="en-US" dirty="0">
              <a:solidFill>
                <a:prstClr val="white"/>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73839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5" name="Picture 14"/>
          <p:cNvPicPr>
            <a:picLocks noChangeAspect="1" noChangeArrowheads="1"/>
          </p:cNvPicPr>
          <p:nvPr/>
        </p:nvPicPr>
        <p:blipFill rotWithShape="1">
          <a:blip r:embed="rId2">
            <a:extLst>
              <a:ext uri="{28A0092B-C50C-407E-A947-70E740481C1C}">
                <a14:useLocalDpi xmlns:a14="http://schemas.microsoft.com/office/drawing/2010/main" val="0"/>
              </a:ext>
            </a:extLst>
          </a:blip>
          <a:srcRect t="5388"/>
          <a:stretch/>
        </p:blipFill>
        <p:spPr bwMode="auto">
          <a:xfrm>
            <a:off x="533400" y="381001"/>
            <a:ext cx="8153400" cy="5820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ooter Placeholder 1"/>
          <p:cNvSpPr>
            <a:spLocks noGrp="1"/>
          </p:cNvSpPr>
          <p:nvPr>
            <p:ph type="ftr" sz="quarter" idx="11"/>
          </p:nvPr>
        </p:nvSpPr>
        <p:spPr>
          <a:xfrm>
            <a:off x="54650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10" name="Slide Number Placeholder 2"/>
          <p:cNvSpPr>
            <a:spLocks noGrp="1"/>
          </p:cNvSpPr>
          <p:nvPr>
            <p:ph type="sldNum" sz="quarter" idx="12"/>
          </p:nvPr>
        </p:nvSpPr>
        <p:spPr>
          <a:xfrm>
            <a:off x="8001000" y="6172200"/>
            <a:ext cx="733864" cy="274320"/>
          </a:xfrm>
        </p:spPr>
        <p:txBody>
          <a:bodyPr/>
          <a:lstStyle/>
          <a:p>
            <a:pPr>
              <a:defRPr/>
            </a:pPr>
            <a:fld id="{926E8B98-D8BD-458D-8EFD-2DF05EFB83C1}" type="slidenum">
              <a:rPr lang="en-US">
                <a:solidFill>
                  <a:schemeClr val="tx1"/>
                </a:solidFill>
                <a:latin typeface="Tahoma" pitchFamily="34" charset="0"/>
                <a:ea typeface="Tahoma" pitchFamily="34" charset="0"/>
                <a:cs typeface="Tahoma" pitchFamily="34" charset="0"/>
              </a:rPr>
              <a:pPr>
                <a:defRPr/>
              </a:pPr>
              <a:t>63</a:t>
            </a:fld>
            <a:endParaRPr lang="en-US" dirty="0">
              <a:solidFill>
                <a:schemeClr val="tx1"/>
              </a:solidFill>
              <a:latin typeface="Tahoma" pitchFamily="34" charset="0"/>
              <a:ea typeface="Tahoma" pitchFamily="34" charset="0"/>
              <a:cs typeface="Tahoma" pitchFamily="34" charset="0"/>
            </a:endParaRPr>
          </a:p>
        </p:txBody>
      </p:sp>
      <p:sp>
        <p:nvSpPr>
          <p:cNvPr id="2" name="TextBox 1"/>
          <p:cNvSpPr txBox="1"/>
          <p:nvPr/>
        </p:nvSpPr>
        <p:spPr>
          <a:xfrm>
            <a:off x="3646654" y="943545"/>
            <a:ext cx="4506747" cy="584775"/>
          </a:xfrm>
          <a:prstGeom prst="rect">
            <a:avLst/>
          </a:prstGeom>
          <a:noFill/>
        </p:spPr>
        <p:txBody>
          <a:bodyPr wrap="none" rtlCol="0">
            <a:spAutoFit/>
          </a:bodyPr>
          <a:lstStyle/>
          <a:p>
            <a:r>
              <a:rPr lang="en-US" sz="3200" dirty="0" smtClean="0">
                <a:solidFill>
                  <a:srgbClr val="000000"/>
                </a:solidFill>
                <a:latin typeface="Tahoma" pitchFamily="34" charset="0"/>
                <a:ea typeface="Tahoma" pitchFamily="34" charset="0"/>
                <a:cs typeface="Tahoma" pitchFamily="34" charset="0"/>
              </a:rPr>
              <a:t>Dining Room Fellowship</a:t>
            </a:r>
            <a:endParaRPr lang="en-US" sz="3200" dirty="0">
              <a:solidFill>
                <a:srgbClr val="000000"/>
              </a:solidFill>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1"/>
          <p:cNvSpPr>
            <a:spLocks noGrp="1"/>
          </p:cNvSpPr>
          <p:nvPr>
            <p:ph type="ftr" sz="quarter" idx="11"/>
          </p:nvPr>
        </p:nvSpPr>
        <p:spPr>
          <a:xfrm>
            <a:off x="50078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10" name="Slide Number Placeholder 2"/>
          <p:cNvSpPr>
            <a:spLocks noGrp="1"/>
          </p:cNvSpPr>
          <p:nvPr>
            <p:ph type="sldNum" sz="quarter" idx="12"/>
          </p:nvPr>
        </p:nvSpPr>
        <p:spPr>
          <a:xfrm>
            <a:off x="7696200" y="6172200"/>
            <a:ext cx="733864" cy="274320"/>
          </a:xfrm>
        </p:spPr>
        <p:txBody>
          <a:bodyPr/>
          <a:lstStyle/>
          <a:p>
            <a:pPr>
              <a:defRPr/>
            </a:pPr>
            <a:fld id="{9BA54DC2-598C-449F-B78C-2D632678B596}" type="slidenum">
              <a:rPr lang="en-US">
                <a:solidFill>
                  <a:schemeClr val="tx1"/>
                </a:solidFill>
                <a:latin typeface="Tahoma" pitchFamily="34" charset="0"/>
                <a:ea typeface="Tahoma" pitchFamily="34" charset="0"/>
                <a:cs typeface="Tahoma" pitchFamily="34" charset="0"/>
              </a:rPr>
              <a:pPr>
                <a:defRPr/>
              </a:pPr>
              <a:t>64</a:t>
            </a:fld>
            <a:endParaRPr lang="en-US">
              <a:solidFill>
                <a:schemeClr val="tx1"/>
              </a:solidFill>
              <a:latin typeface="Tahoma" pitchFamily="34" charset="0"/>
              <a:ea typeface="Tahoma" pitchFamily="34" charset="0"/>
              <a:cs typeface="Tahoma" pitchFamily="34" charset="0"/>
            </a:endParaRPr>
          </a:p>
        </p:txBody>
      </p:sp>
      <p:sp>
        <p:nvSpPr>
          <p:cNvPr id="263171" name="Text Box 1027"/>
          <p:cNvSpPr txBox="1">
            <a:spLocks noChangeArrowheads="1"/>
          </p:cNvSpPr>
          <p:nvPr/>
        </p:nvSpPr>
        <p:spPr bwMode="auto">
          <a:xfrm>
            <a:off x="1066800" y="439861"/>
            <a:ext cx="6858000" cy="707886"/>
          </a:xfrm>
          <a:prstGeom prst="rect">
            <a:avLst/>
          </a:prstGeom>
          <a:noFill/>
          <a:ln>
            <a:noFill/>
          </a:ln>
          <a:effectLst>
            <a:outerShdw dist="107763" dir="2700000" algn="ctr" rotWithShape="0">
              <a:srgbClr val="000000"/>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defRPr/>
            </a:pPr>
            <a:r>
              <a:rPr kumimoji="1" lang="en-US" sz="4000" dirty="0">
                <a:solidFill>
                  <a:srgbClr val="B9DBAD"/>
                </a:solidFill>
                <a:latin typeface="Tahoma" pitchFamily="34" charset="0"/>
                <a:ea typeface="Tahoma" pitchFamily="34" charset="0"/>
                <a:cs typeface="Tahoma" pitchFamily="34" charset="0"/>
              </a:rPr>
              <a:t>Cooperative Games</a:t>
            </a:r>
          </a:p>
        </p:txBody>
      </p:sp>
      <p:pic>
        <p:nvPicPr>
          <p:cNvPr id="67589" name="Picture 1037" descr="Ay2ys-9"/>
          <p:cNvPicPr>
            <a:picLocks noChangeAspect="1" noChangeArrowheads="1"/>
          </p:cNvPicPr>
          <p:nvPr/>
        </p:nvPicPr>
        <p:blipFill rotWithShape="1">
          <a:blip r:embed="rId2">
            <a:extLst>
              <a:ext uri="{28A0092B-C50C-407E-A947-70E740481C1C}">
                <a14:useLocalDpi xmlns:a14="http://schemas.microsoft.com/office/drawing/2010/main" val="0"/>
              </a:ext>
            </a:extLst>
          </a:blip>
          <a:srcRect t="10495"/>
          <a:stretch/>
        </p:blipFill>
        <p:spPr bwMode="auto">
          <a:xfrm>
            <a:off x="1172682" y="1259406"/>
            <a:ext cx="6904519" cy="483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63171"/>
                                        </p:tgtEl>
                                        <p:attrNameLst>
                                          <p:attrName>style.visibility</p:attrName>
                                        </p:attrNameLst>
                                      </p:cBhvr>
                                      <p:to>
                                        <p:strVal val="visible"/>
                                      </p:to>
                                    </p:set>
                                    <p:animEffect transition="in" filter="dissolve">
                                      <p:cBhvr>
                                        <p:cTn id="7" dur="500"/>
                                        <p:tgtEl>
                                          <p:spTgt spid="263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1"/>
          <p:cNvSpPr>
            <a:spLocks noGrp="1"/>
          </p:cNvSpPr>
          <p:nvPr>
            <p:ph type="ftr" sz="quarter" idx="11"/>
          </p:nvPr>
        </p:nvSpPr>
        <p:spPr>
          <a:xfrm>
            <a:off x="525780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10" name="Slide Number Placeholder 2"/>
          <p:cNvSpPr>
            <a:spLocks noGrp="1"/>
          </p:cNvSpPr>
          <p:nvPr>
            <p:ph type="sldNum" sz="quarter" idx="12"/>
          </p:nvPr>
        </p:nvSpPr>
        <p:spPr>
          <a:xfrm>
            <a:off x="7772400" y="6172200"/>
            <a:ext cx="733864" cy="274320"/>
          </a:xfrm>
        </p:spPr>
        <p:txBody>
          <a:bodyPr/>
          <a:lstStyle/>
          <a:p>
            <a:pPr>
              <a:defRPr/>
            </a:pPr>
            <a:fld id="{2984DD7D-97BB-4044-9B0C-03DFAC71BDA7}" type="slidenum">
              <a:rPr lang="en-US">
                <a:solidFill>
                  <a:schemeClr val="tx1"/>
                </a:solidFill>
                <a:latin typeface="Tahoma" pitchFamily="34" charset="0"/>
                <a:ea typeface="Tahoma" pitchFamily="34" charset="0"/>
                <a:cs typeface="Tahoma" pitchFamily="34" charset="0"/>
              </a:rPr>
              <a:pPr>
                <a:defRPr/>
              </a:pPr>
              <a:t>65</a:t>
            </a:fld>
            <a:endParaRPr lang="en-US" dirty="0">
              <a:solidFill>
                <a:schemeClr val="tx1"/>
              </a:solidFill>
              <a:latin typeface="Tahoma" pitchFamily="34" charset="0"/>
              <a:ea typeface="Tahoma" pitchFamily="34" charset="0"/>
              <a:cs typeface="Tahoma" pitchFamily="34" charset="0"/>
            </a:endParaRPr>
          </a:p>
        </p:txBody>
      </p:sp>
      <p:sp>
        <p:nvSpPr>
          <p:cNvPr id="238595" name="Text Box 3"/>
          <p:cNvSpPr txBox="1">
            <a:spLocks noChangeArrowheads="1"/>
          </p:cNvSpPr>
          <p:nvPr/>
        </p:nvSpPr>
        <p:spPr bwMode="auto">
          <a:xfrm>
            <a:off x="3785756" y="457200"/>
            <a:ext cx="1548244" cy="707886"/>
          </a:xfrm>
          <a:prstGeom prst="rect">
            <a:avLst/>
          </a:prstGeom>
          <a:noFill/>
          <a:ln>
            <a:noFill/>
          </a:ln>
          <a:effectLst>
            <a:outerShdw dist="107763"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defRPr/>
            </a:pPr>
            <a:r>
              <a:rPr kumimoji="1" lang="en-US" sz="4000" dirty="0">
                <a:latin typeface="Tahoma" pitchFamily="34" charset="0"/>
                <a:ea typeface="Tahoma" pitchFamily="34" charset="0"/>
                <a:cs typeface="Tahoma" pitchFamily="34" charset="0"/>
              </a:rPr>
              <a:t>Songs</a:t>
            </a:r>
          </a:p>
        </p:txBody>
      </p:sp>
      <p:pic>
        <p:nvPicPr>
          <p:cNvPr id="68613" name="Picture 16" descr="Ay2ys-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498" y="1420744"/>
            <a:ext cx="6556103" cy="459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8595"/>
                                        </p:tgtEl>
                                        <p:attrNameLst>
                                          <p:attrName>style.visibility</p:attrName>
                                        </p:attrNameLst>
                                      </p:cBhvr>
                                      <p:to>
                                        <p:strVal val="visible"/>
                                      </p:to>
                                    </p:set>
                                    <p:animEffect transition="in" filter="dissolve">
                                      <p:cBhvr>
                                        <p:cTn id="7" dur="500"/>
                                        <p:tgtEl>
                                          <p:spTgt spid="238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5"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1"/>
          <p:cNvSpPr>
            <a:spLocks noGrp="1"/>
          </p:cNvSpPr>
          <p:nvPr>
            <p:ph type="ftr" sz="quarter" idx="11"/>
          </p:nvPr>
        </p:nvSpPr>
        <p:spPr>
          <a:xfrm>
            <a:off x="53126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10" name="Slide Number Placeholder 2"/>
          <p:cNvSpPr>
            <a:spLocks noGrp="1"/>
          </p:cNvSpPr>
          <p:nvPr>
            <p:ph type="sldNum" sz="quarter" idx="12"/>
          </p:nvPr>
        </p:nvSpPr>
        <p:spPr>
          <a:xfrm>
            <a:off x="7848600" y="6172200"/>
            <a:ext cx="733864" cy="274320"/>
          </a:xfrm>
        </p:spPr>
        <p:txBody>
          <a:bodyPr/>
          <a:lstStyle/>
          <a:p>
            <a:pPr>
              <a:defRPr/>
            </a:pPr>
            <a:fld id="{8C402ECF-D58F-4C98-BA0E-D72BB794741A}" type="slidenum">
              <a:rPr lang="en-US">
                <a:solidFill>
                  <a:schemeClr val="tx1"/>
                </a:solidFill>
                <a:latin typeface="Tahoma" pitchFamily="34" charset="0"/>
                <a:ea typeface="Tahoma" pitchFamily="34" charset="0"/>
                <a:cs typeface="Tahoma" pitchFamily="34" charset="0"/>
              </a:rPr>
              <a:pPr>
                <a:defRPr/>
              </a:pPr>
              <a:t>66</a:t>
            </a:fld>
            <a:endParaRPr lang="en-US" dirty="0">
              <a:solidFill>
                <a:schemeClr val="tx1"/>
              </a:solidFill>
              <a:latin typeface="Tahoma" pitchFamily="34" charset="0"/>
              <a:ea typeface="Tahoma" pitchFamily="34" charset="0"/>
              <a:cs typeface="Tahoma" pitchFamily="34" charset="0"/>
            </a:endParaRPr>
          </a:p>
        </p:txBody>
      </p:sp>
      <p:sp>
        <p:nvSpPr>
          <p:cNvPr id="240643" name="Text Box 3"/>
          <p:cNvSpPr txBox="1">
            <a:spLocks noChangeArrowheads="1"/>
          </p:cNvSpPr>
          <p:nvPr/>
        </p:nvSpPr>
        <p:spPr bwMode="auto">
          <a:xfrm>
            <a:off x="3581402" y="381000"/>
            <a:ext cx="1822935" cy="707886"/>
          </a:xfrm>
          <a:prstGeom prst="rect">
            <a:avLst/>
          </a:prstGeom>
          <a:noFill/>
          <a:ln>
            <a:noFill/>
          </a:ln>
          <a:effectLst>
            <a:outerShdw dist="107763"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defRPr/>
            </a:pPr>
            <a:r>
              <a:rPr kumimoji="1" lang="en-US" sz="4000" dirty="0">
                <a:latin typeface="Tahoma" pitchFamily="34" charset="0"/>
                <a:ea typeface="Tahoma" pitchFamily="34" charset="0"/>
                <a:cs typeface="Tahoma" pitchFamily="34" charset="0"/>
              </a:rPr>
              <a:t>Dances</a:t>
            </a:r>
          </a:p>
        </p:txBody>
      </p:sp>
      <p:pic>
        <p:nvPicPr>
          <p:cNvPr id="69637" name="Picture 13" descr="Ay2ys-17"/>
          <p:cNvPicPr>
            <a:picLocks noChangeAspect="1" noChangeArrowheads="1"/>
          </p:cNvPicPr>
          <p:nvPr/>
        </p:nvPicPr>
        <p:blipFill rotWithShape="1">
          <a:blip r:embed="rId3">
            <a:extLst>
              <a:ext uri="{28A0092B-C50C-407E-A947-70E740481C1C}">
                <a14:useLocalDpi xmlns:a14="http://schemas.microsoft.com/office/drawing/2010/main" val="0"/>
              </a:ext>
            </a:extLst>
          </a:blip>
          <a:srcRect b="4904"/>
          <a:stretch/>
        </p:blipFill>
        <p:spPr bwMode="auto">
          <a:xfrm>
            <a:off x="679146" y="1132114"/>
            <a:ext cx="7779055" cy="488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0643"/>
                                        </p:tgtEl>
                                        <p:attrNameLst>
                                          <p:attrName>style.visibility</p:attrName>
                                        </p:attrNameLst>
                                      </p:cBhvr>
                                      <p:to>
                                        <p:strVal val="visible"/>
                                      </p:to>
                                    </p:set>
                                    <p:animEffect transition="in" filter="dissolve">
                                      <p:cBhvr>
                                        <p:cTn id="7" dur="500"/>
                                        <p:tgtEl>
                                          <p:spTgt spid="240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1"/>
          <p:cNvSpPr>
            <a:spLocks noGrp="1"/>
          </p:cNvSpPr>
          <p:nvPr>
            <p:ph type="ftr" sz="quarter" idx="11"/>
          </p:nvPr>
        </p:nvSpPr>
        <p:spPr>
          <a:xfrm>
            <a:off x="53888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10" name="Slide Number Placeholder 2"/>
          <p:cNvSpPr>
            <a:spLocks noGrp="1"/>
          </p:cNvSpPr>
          <p:nvPr>
            <p:ph type="sldNum" sz="quarter" idx="12"/>
          </p:nvPr>
        </p:nvSpPr>
        <p:spPr>
          <a:xfrm>
            <a:off x="7924800" y="6172200"/>
            <a:ext cx="733864" cy="274320"/>
          </a:xfrm>
        </p:spPr>
        <p:txBody>
          <a:bodyPr/>
          <a:lstStyle/>
          <a:p>
            <a:pPr>
              <a:defRPr/>
            </a:pPr>
            <a:fld id="{A161C193-9B69-4983-B318-1D8459F0FA2E}" type="slidenum">
              <a:rPr lang="en-US">
                <a:solidFill>
                  <a:schemeClr val="tx1"/>
                </a:solidFill>
                <a:latin typeface="Tahoma" pitchFamily="34" charset="0"/>
                <a:ea typeface="Tahoma" pitchFamily="34" charset="0"/>
                <a:cs typeface="Tahoma" pitchFamily="34" charset="0"/>
              </a:rPr>
              <a:pPr>
                <a:defRPr/>
              </a:pPr>
              <a:t>67</a:t>
            </a:fld>
            <a:endParaRPr lang="en-US" dirty="0">
              <a:solidFill>
                <a:schemeClr val="tx1"/>
              </a:solidFill>
              <a:latin typeface="Tahoma" pitchFamily="34" charset="0"/>
              <a:ea typeface="Tahoma" pitchFamily="34" charset="0"/>
              <a:cs typeface="Tahoma" pitchFamily="34" charset="0"/>
            </a:endParaRPr>
          </a:p>
        </p:txBody>
      </p:sp>
      <p:sp>
        <p:nvSpPr>
          <p:cNvPr id="242691" name="Text Box 3"/>
          <p:cNvSpPr txBox="1">
            <a:spLocks noChangeArrowheads="1"/>
          </p:cNvSpPr>
          <p:nvPr/>
        </p:nvSpPr>
        <p:spPr bwMode="auto">
          <a:xfrm>
            <a:off x="0" y="457201"/>
            <a:ext cx="9144000" cy="707886"/>
          </a:xfrm>
          <a:prstGeom prst="rect">
            <a:avLst/>
          </a:prstGeom>
          <a:noFill/>
          <a:ln>
            <a:noFill/>
          </a:ln>
          <a:effectLst>
            <a:outerShdw dist="107763"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eaLnBrk="0" hangingPunct="0">
              <a:defRPr/>
            </a:pPr>
            <a:r>
              <a:rPr kumimoji="1" lang="en-US" sz="4000" dirty="0">
                <a:latin typeface="Tahoma" pitchFamily="34" charset="0"/>
                <a:ea typeface="Tahoma" pitchFamily="34" charset="0"/>
                <a:cs typeface="Tahoma" pitchFamily="34" charset="0"/>
              </a:rPr>
              <a:t>Skits</a:t>
            </a:r>
          </a:p>
        </p:txBody>
      </p:sp>
      <p:pic>
        <p:nvPicPr>
          <p:cNvPr id="70661" name="Picture 13" descr="Ay2ys-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1" y="1311275"/>
            <a:ext cx="7259444"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2691"/>
                                        </p:tgtEl>
                                        <p:attrNameLst>
                                          <p:attrName>style.visibility</p:attrName>
                                        </p:attrNameLst>
                                      </p:cBhvr>
                                      <p:to>
                                        <p:strVal val="visible"/>
                                      </p:to>
                                    </p:set>
                                    <p:animEffect transition="in" filter="dissolve">
                                      <p:cBhvr>
                                        <p:cTn id="7" dur="500"/>
                                        <p:tgtEl>
                                          <p:spTgt spid="242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1"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1"/>
          <p:cNvSpPr>
            <a:spLocks noGrp="1"/>
          </p:cNvSpPr>
          <p:nvPr>
            <p:ph type="ftr" sz="quarter" idx="11"/>
          </p:nvPr>
        </p:nvSpPr>
        <p:spPr>
          <a:xfrm>
            <a:off x="53126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10" name="Slide Number Placeholder 2"/>
          <p:cNvSpPr>
            <a:spLocks noGrp="1"/>
          </p:cNvSpPr>
          <p:nvPr>
            <p:ph type="sldNum" sz="quarter" idx="12"/>
          </p:nvPr>
        </p:nvSpPr>
        <p:spPr>
          <a:xfrm>
            <a:off x="7848600" y="6172200"/>
            <a:ext cx="733864" cy="274320"/>
          </a:xfrm>
        </p:spPr>
        <p:txBody>
          <a:bodyPr/>
          <a:lstStyle/>
          <a:p>
            <a:pPr>
              <a:defRPr/>
            </a:pPr>
            <a:fld id="{DD07ABA2-42AF-4914-8298-55614E3CBFF5}" type="slidenum">
              <a:rPr lang="en-US">
                <a:solidFill>
                  <a:schemeClr val="tx1"/>
                </a:solidFill>
                <a:latin typeface="Tahoma" pitchFamily="34" charset="0"/>
                <a:ea typeface="Tahoma" pitchFamily="34" charset="0"/>
                <a:cs typeface="Tahoma" pitchFamily="34" charset="0"/>
              </a:rPr>
              <a:pPr>
                <a:defRPr/>
              </a:pPr>
              <a:t>68</a:t>
            </a:fld>
            <a:endParaRPr lang="en-US" dirty="0">
              <a:solidFill>
                <a:schemeClr val="tx1"/>
              </a:solidFill>
              <a:latin typeface="Tahoma" pitchFamily="34" charset="0"/>
              <a:ea typeface="Tahoma" pitchFamily="34" charset="0"/>
              <a:cs typeface="Tahoma" pitchFamily="34" charset="0"/>
            </a:endParaRPr>
          </a:p>
        </p:txBody>
      </p:sp>
      <p:sp>
        <p:nvSpPr>
          <p:cNvPr id="244739" name="Text Box 3"/>
          <p:cNvSpPr txBox="1">
            <a:spLocks noChangeArrowheads="1"/>
          </p:cNvSpPr>
          <p:nvPr/>
        </p:nvSpPr>
        <p:spPr bwMode="auto">
          <a:xfrm>
            <a:off x="2874309" y="457200"/>
            <a:ext cx="3297890" cy="707886"/>
          </a:xfrm>
          <a:prstGeom prst="rect">
            <a:avLst/>
          </a:prstGeom>
          <a:noFill/>
          <a:ln>
            <a:noFill/>
          </a:ln>
          <a:effectLst>
            <a:outerShdw dist="107763"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defRPr/>
            </a:pPr>
            <a:r>
              <a:rPr kumimoji="1" lang="en-US" sz="4000" dirty="0">
                <a:latin typeface="Tahoma" pitchFamily="34" charset="0"/>
                <a:ea typeface="Tahoma" pitchFamily="34" charset="0"/>
                <a:cs typeface="Tahoma" pitchFamily="34" charset="0"/>
              </a:rPr>
              <a:t>Warm </a:t>
            </a:r>
            <a:r>
              <a:rPr kumimoji="1" lang="en-US" sz="4000" dirty="0" err="1">
                <a:latin typeface="Tahoma" pitchFamily="34" charset="0"/>
                <a:ea typeface="Tahoma" pitchFamily="34" charset="0"/>
                <a:cs typeface="Tahoma" pitchFamily="34" charset="0"/>
              </a:rPr>
              <a:t>Fuzzies</a:t>
            </a:r>
            <a:endParaRPr kumimoji="1" lang="en-US" sz="4000" dirty="0">
              <a:latin typeface="Tahoma" pitchFamily="34" charset="0"/>
              <a:ea typeface="Tahoma" pitchFamily="34" charset="0"/>
              <a:cs typeface="Tahoma" pitchFamily="34" charset="0"/>
            </a:endParaRPr>
          </a:p>
        </p:txBody>
      </p:sp>
      <p:pic>
        <p:nvPicPr>
          <p:cNvPr id="71685"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l="6028" t="10151" r="7923" b="18749"/>
          <a:stretch/>
        </p:blipFill>
        <p:spPr bwMode="auto">
          <a:xfrm>
            <a:off x="1021226" y="1253476"/>
            <a:ext cx="7208375" cy="4766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4739"/>
                                        </p:tgtEl>
                                        <p:attrNameLst>
                                          <p:attrName>style.visibility</p:attrName>
                                        </p:attrNameLst>
                                      </p:cBhvr>
                                      <p:to>
                                        <p:strVal val="visible"/>
                                      </p:to>
                                    </p:set>
                                    <p:animEffect transition="in" filter="dissolve">
                                      <p:cBhvr>
                                        <p:cTn id="7" dur="500"/>
                                        <p:tgtEl>
                                          <p:spTgt spid="244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40" name="Rectangle 1026"/>
          <p:cNvSpPr>
            <a:spLocks noGrp="1" noChangeArrowheads="1"/>
          </p:cNvSpPr>
          <p:nvPr>
            <p:ph type="title"/>
          </p:nvPr>
        </p:nvSpPr>
        <p:spPr>
          <a:xfrm>
            <a:off x="1" y="990600"/>
            <a:ext cx="8637588" cy="762000"/>
          </a:xfrm>
        </p:spPr>
        <p:txBody>
          <a:bodyPr>
            <a:normAutofit/>
          </a:bodyPr>
          <a:lstStyle/>
          <a:p>
            <a:pPr algn="ctr" eaLnBrk="1" hangingPunct="1"/>
            <a:r>
              <a:rPr lang="en-US" sz="4400" b="0" dirty="0" smtClean="0">
                <a:solidFill>
                  <a:schemeClr val="accent1">
                    <a:lumMod val="60000"/>
                    <a:lumOff val="40000"/>
                  </a:schemeClr>
                </a:solidFill>
                <a:latin typeface="Tahoma" pitchFamily="34" charset="0"/>
                <a:ea typeface="Tahoma" pitchFamily="34" charset="0"/>
                <a:cs typeface="Tahoma" pitchFamily="34" charset="0"/>
              </a:rPr>
              <a:t>Note:</a:t>
            </a:r>
          </a:p>
        </p:txBody>
      </p:sp>
      <p:sp>
        <p:nvSpPr>
          <p:cNvPr id="260099" name="Rectangle 1027"/>
          <p:cNvSpPr>
            <a:spLocks noGrp="1" noChangeArrowheads="1"/>
          </p:cNvSpPr>
          <p:nvPr>
            <p:ph idx="1"/>
          </p:nvPr>
        </p:nvSpPr>
        <p:spPr>
          <a:xfrm>
            <a:off x="304801" y="2895600"/>
            <a:ext cx="8208963" cy="2819400"/>
          </a:xfrm>
        </p:spPr>
        <p:txBody>
          <a:bodyPr>
            <a:normAutofit lnSpcReduction="10000"/>
          </a:bodyPr>
          <a:lstStyle/>
          <a:p>
            <a:pPr eaLnBrk="1" hangingPunct="1"/>
            <a:r>
              <a:rPr lang="en-US" dirty="0" smtClean="0">
                <a:latin typeface="Tahoma" pitchFamily="34" charset="0"/>
                <a:ea typeface="Tahoma" pitchFamily="34" charset="0"/>
                <a:cs typeface="Tahoma" pitchFamily="34" charset="0"/>
              </a:rPr>
              <a:t>Misleading to use term positive social “</a:t>
            </a:r>
            <a:r>
              <a:rPr lang="en-US" dirty="0" smtClean="0">
                <a:solidFill>
                  <a:schemeClr val="accent1">
                    <a:lumMod val="60000"/>
                    <a:lumOff val="40000"/>
                  </a:schemeClr>
                </a:solidFill>
                <a:latin typeface="Tahoma" pitchFamily="34" charset="0"/>
                <a:ea typeface="Tahoma" pitchFamily="34" charset="0"/>
                <a:cs typeface="Tahoma" pitchFamily="34" charset="0"/>
              </a:rPr>
              <a:t>alternatives</a:t>
            </a:r>
            <a:r>
              <a:rPr lang="en-US" dirty="0" smtClean="0">
                <a:latin typeface="Tahoma" pitchFamily="34" charset="0"/>
                <a:ea typeface="Tahoma" pitchFamily="34" charset="0"/>
                <a:cs typeface="Tahoma" pitchFamily="34" charset="0"/>
              </a:rPr>
              <a:t>”</a:t>
            </a:r>
          </a:p>
          <a:p>
            <a:pPr eaLnBrk="1" hangingPunct="1"/>
            <a:endParaRPr lang="en-US" dirty="0" smtClean="0">
              <a:latin typeface="Tahoma" pitchFamily="34" charset="0"/>
              <a:ea typeface="Tahoma" pitchFamily="34" charset="0"/>
              <a:cs typeface="Tahoma" pitchFamily="34" charset="0"/>
            </a:endParaRPr>
          </a:p>
          <a:p>
            <a:pPr eaLnBrk="1" hangingPunct="1"/>
            <a:r>
              <a:rPr lang="en-US" dirty="0" smtClean="0">
                <a:latin typeface="Tahoma" pitchFamily="34" charset="0"/>
                <a:ea typeface="Tahoma" pitchFamily="34" charset="0"/>
                <a:cs typeface="Tahoma" pitchFamily="34" charset="0"/>
              </a:rPr>
              <a:t>Drugs and alcohol are used as alternatives by people who </a:t>
            </a:r>
            <a:r>
              <a:rPr lang="en-US" dirty="0" smtClean="0">
                <a:solidFill>
                  <a:schemeClr val="accent4">
                    <a:lumMod val="60000"/>
                    <a:lumOff val="40000"/>
                  </a:schemeClr>
                </a:solidFill>
                <a:latin typeface="Tahoma" pitchFamily="34" charset="0"/>
                <a:ea typeface="Tahoma" pitchFamily="34" charset="0"/>
                <a:cs typeface="Tahoma" pitchFamily="34" charset="0"/>
              </a:rPr>
              <a:t>don’t know how to have fun naturally</a:t>
            </a:r>
          </a:p>
        </p:txBody>
      </p:sp>
      <p:sp>
        <p:nvSpPr>
          <p:cNvPr id="6" name="Footer Placeholder 3"/>
          <p:cNvSpPr>
            <a:spLocks noGrp="1"/>
          </p:cNvSpPr>
          <p:nvPr>
            <p:ph type="ftr" sz="quarter" idx="11"/>
          </p:nvPr>
        </p:nvSpPr>
        <p:spPr>
          <a:xfrm>
            <a:off x="5160282" y="6096000"/>
            <a:ext cx="5507719" cy="274320"/>
          </a:xfrm>
        </p:spPr>
        <p:txBody>
          <a:bodyPr/>
          <a:lstStyle/>
          <a:p>
            <a:pPr>
              <a:defRPr/>
            </a:pPr>
            <a:r>
              <a:rPr lang="en-US" dirty="0">
                <a:solidFill>
                  <a:prstClr val="white"/>
                </a:solidFill>
                <a:latin typeface="Tahoma" pitchFamily="34" charset="0"/>
                <a:ea typeface="Tahoma" pitchFamily="34" charset="0"/>
                <a:cs typeface="Tahoma" pitchFamily="34" charset="0"/>
              </a:rPr>
              <a:t>Youth Alive – Reducing </a:t>
            </a:r>
            <a:r>
              <a:rPr lang="en-US" i="1" dirty="0">
                <a:solidFill>
                  <a:prstClr val="white"/>
                </a:solidFill>
                <a:latin typeface="Tahoma" pitchFamily="34" charset="0"/>
                <a:ea typeface="Tahoma" pitchFamily="34" charset="0"/>
                <a:cs typeface="Tahoma" pitchFamily="34" charset="0"/>
              </a:rPr>
              <a:t>at risk</a:t>
            </a:r>
            <a:r>
              <a:rPr lang="en-US" dirty="0">
                <a:solidFill>
                  <a:prstClr val="white"/>
                </a:solidFill>
                <a:latin typeface="Tahoma" pitchFamily="34" charset="0"/>
                <a:ea typeface="Tahoma" pitchFamily="34" charset="0"/>
                <a:cs typeface="Tahoma" pitchFamily="34" charset="0"/>
              </a:rPr>
              <a:t> Behaviors</a:t>
            </a:r>
          </a:p>
        </p:txBody>
      </p:sp>
      <p:sp>
        <p:nvSpPr>
          <p:cNvPr id="7" name="Slide Number Placeholder 4"/>
          <p:cNvSpPr>
            <a:spLocks noGrp="1"/>
          </p:cNvSpPr>
          <p:nvPr>
            <p:ph type="sldNum" sz="quarter" idx="12"/>
          </p:nvPr>
        </p:nvSpPr>
        <p:spPr>
          <a:xfrm>
            <a:off x="7724336" y="6096000"/>
            <a:ext cx="733864" cy="274320"/>
          </a:xfrm>
        </p:spPr>
        <p:txBody>
          <a:bodyPr/>
          <a:lstStyle/>
          <a:p>
            <a:pPr>
              <a:defRPr/>
            </a:pPr>
            <a:fld id="{3885BDD2-591C-4BCE-A3D2-43937C1E9226}" type="slidenum">
              <a:rPr lang="en-US">
                <a:solidFill>
                  <a:prstClr val="white"/>
                </a:solidFill>
                <a:latin typeface="Tahoma" pitchFamily="34" charset="0"/>
                <a:ea typeface="Tahoma" pitchFamily="34" charset="0"/>
                <a:cs typeface="Tahoma" pitchFamily="34" charset="0"/>
              </a:rPr>
              <a:pPr>
                <a:defRPr/>
              </a:pPr>
              <a:t>69</a:t>
            </a:fld>
            <a:endParaRPr lang="en-US" dirty="0">
              <a:solidFill>
                <a:prstClr val="white"/>
              </a:solidFill>
              <a:latin typeface="Tahoma" pitchFamily="34" charset="0"/>
              <a:ea typeface="Tahoma" pitchFamily="34" charset="0"/>
              <a:cs typeface="Tahoma" pitchFamily="34" charset="0"/>
            </a:endParaRPr>
          </a:p>
        </p:txBody>
      </p:sp>
      <p:pic>
        <p:nvPicPr>
          <p:cNvPr id="65542" name="Picture 1030" descr="Little%20Dave%20drinking%20Beer%20_jpg">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8568"/>
          <a:stretch/>
        </p:blipFill>
        <p:spPr bwMode="auto">
          <a:xfrm>
            <a:off x="838200" y="618506"/>
            <a:ext cx="2295896"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1031" descr="no smoki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3507"/>
          <a:stretch/>
        </p:blipFill>
        <p:spPr bwMode="auto">
          <a:xfrm>
            <a:off x="5638801" y="618506"/>
            <a:ext cx="2438599"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460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0099">
                                            <p:txEl>
                                              <p:pRg st="0" end="0"/>
                                            </p:txEl>
                                          </p:spTgt>
                                        </p:tgtEl>
                                        <p:attrNameLst>
                                          <p:attrName>style.visibility</p:attrName>
                                        </p:attrNameLst>
                                      </p:cBhvr>
                                      <p:to>
                                        <p:strVal val="visible"/>
                                      </p:to>
                                    </p:set>
                                    <p:animEffect transition="in" filter="fade">
                                      <p:cBhvr>
                                        <p:cTn id="7" dur="500"/>
                                        <p:tgtEl>
                                          <p:spTgt spid="260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0099">
                                            <p:txEl>
                                              <p:pRg st="2" end="2"/>
                                            </p:txEl>
                                          </p:spTgt>
                                        </p:tgtEl>
                                        <p:attrNameLst>
                                          <p:attrName>style.visibility</p:attrName>
                                        </p:attrNameLst>
                                      </p:cBhvr>
                                      <p:to>
                                        <p:strVal val="visible"/>
                                      </p:to>
                                    </p:set>
                                    <p:animEffect transition="in" filter="fade">
                                      <p:cBhvr>
                                        <p:cTn id="12" dur="500"/>
                                        <p:tgtEl>
                                          <p:spTgt spid="260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1" name="Rectangle 3"/>
          <p:cNvSpPr>
            <a:spLocks noGrp="1" noChangeArrowheads="1"/>
          </p:cNvSpPr>
          <p:nvPr>
            <p:ph type="title"/>
          </p:nvPr>
        </p:nvSpPr>
        <p:spPr>
          <a:xfrm>
            <a:off x="1295401" y="228601"/>
            <a:ext cx="6580187" cy="1431925"/>
          </a:xfrm>
        </p:spPr>
        <p:txBody>
          <a:bodyPr>
            <a:normAutofit/>
          </a:bodyPr>
          <a:lstStyle/>
          <a:p>
            <a:pPr algn="ctr" eaLnBrk="1" hangingPunct="1"/>
            <a:r>
              <a:rPr lang="en-US" sz="3600" b="0" dirty="0" smtClean="0">
                <a:solidFill>
                  <a:schemeClr val="tx1"/>
                </a:solidFill>
                <a:latin typeface="Tahoma" pitchFamily="34" charset="0"/>
                <a:ea typeface="Tahoma" pitchFamily="34" charset="0"/>
                <a:cs typeface="Tahoma" pitchFamily="34" charset="0"/>
              </a:rPr>
              <a:t>Probationers Surveyed </a:t>
            </a:r>
            <a:br>
              <a:rPr lang="en-US" sz="3600" b="0" dirty="0" smtClean="0">
                <a:solidFill>
                  <a:schemeClr val="tx1"/>
                </a:solidFill>
                <a:latin typeface="Tahoma" pitchFamily="34" charset="0"/>
                <a:ea typeface="Tahoma" pitchFamily="34" charset="0"/>
                <a:cs typeface="Tahoma" pitchFamily="34" charset="0"/>
              </a:rPr>
            </a:br>
            <a:r>
              <a:rPr lang="en-US" sz="3600" b="0" dirty="0" smtClean="0">
                <a:solidFill>
                  <a:schemeClr val="tx1"/>
                </a:solidFill>
                <a:latin typeface="Tahoma" pitchFamily="34" charset="0"/>
                <a:ea typeface="Tahoma" pitchFamily="34" charset="0"/>
                <a:cs typeface="Tahoma" pitchFamily="34" charset="0"/>
              </a:rPr>
              <a:t>(1995)</a:t>
            </a:r>
          </a:p>
        </p:txBody>
      </p:sp>
      <p:sp>
        <p:nvSpPr>
          <p:cNvPr id="465924" name="Rectangle 4"/>
          <p:cNvSpPr>
            <a:spLocks noGrp="1" noChangeArrowheads="1"/>
          </p:cNvSpPr>
          <p:nvPr>
            <p:ph idx="1"/>
          </p:nvPr>
        </p:nvSpPr>
        <p:spPr>
          <a:xfrm>
            <a:off x="609600" y="2590800"/>
            <a:ext cx="5084763" cy="2057400"/>
          </a:xfrm>
        </p:spPr>
        <p:txBody>
          <a:bodyPr>
            <a:normAutofit/>
          </a:bodyPr>
          <a:lstStyle/>
          <a:p>
            <a:pPr marL="118872" indent="0" eaLnBrk="1" hangingPunct="1">
              <a:buClr>
                <a:srgbClr val="6B8BE7"/>
              </a:buClr>
              <a:buNone/>
            </a:pPr>
            <a:r>
              <a:rPr lang="en-US" dirty="0" smtClean="0">
                <a:solidFill>
                  <a:srgbClr val="FFFF7D"/>
                </a:solidFill>
                <a:latin typeface="Tahoma" pitchFamily="34" charset="0"/>
                <a:ea typeface="Tahoma" pitchFamily="34" charset="0"/>
                <a:cs typeface="Tahoma" pitchFamily="34" charset="0"/>
              </a:rPr>
              <a:t>14%</a:t>
            </a:r>
            <a:r>
              <a:rPr lang="en-US" dirty="0" smtClean="0">
                <a:latin typeface="Tahoma" pitchFamily="34" charset="0"/>
                <a:ea typeface="Tahoma" pitchFamily="34" charset="0"/>
                <a:cs typeface="Tahoma" pitchFamily="34" charset="0"/>
              </a:rPr>
              <a:t> reported being on drugs when they committed their offense</a:t>
            </a:r>
          </a:p>
        </p:txBody>
      </p:sp>
      <p:sp>
        <p:nvSpPr>
          <p:cNvPr id="13" name="Footer Placeholder 3"/>
          <p:cNvSpPr>
            <a:spLocks noGrp="1"/>
          </p:cNvSpPr>
          <p:nvPr>
            <p:ph type="ftr" sz="quarter" idx="11"/>
          </p:nvPr>
        </p:nvSpPr>
        <p:spPr>
          <a:xfrm>
            <a:off x="5791202" y="61722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14" name="Slide Number Placeholder 4"/>
          <p:cNvSpPr>
            <a:spLocks noGrp="1"/>
          </p:cNvSpPr>
          <p:nvPr>
            <p:ph type="sldNum" sz="quarter" idx="12"/>
          </p:nvPr>
        </p:nvSpPr>
        <p:spPr>
          <a:xfrm>
            <a:off x="8153400" y="6172200"/>
            <a:ext cx="733864" cy="274320"/>
          </a:xfrm>
        </p:spPr>
        <p:txBody>
          <a:bodyPr/>
          <a:lstStyle/>
          <a:p>
            <a:pPr>
              <a:defRPr/>
            </a:pPr>
            <a:fld id="{33D5C4D3-2874-4A7E-B44A-58D443D000FA}" type="slidenum">
              <a:rPr lang="en-US">
                <a:latin typeface="Tahoma" pitchFamily="34" charset="0"/>
                <a:ea typeface="Tahoma" pitchFamily="34" charset="0"/>
                <a:cs typeface="Tahoma" pitchFamily="34" charset="0"/>
              </a:rPr>
              <a:pPr>
                <a:defRPr/>
              </a:pPr>
              <a:t>7</a:t>
            </a:fld>
            <a:endParaRPr lang="en-US" dirty="0">
              <a:latin typeface="Tahoma" pitchFamily="34" charset="0"/>
              <a:ea typeface="Tahoma" pitchFamily="34" charset="0"/>
              <a:cs typeface="Tahoma" pitchFamily="34" charset="0"/>
            </a:endParaRPr>
          </a:p>
        </p:txBody>
      </p:sp>
      <p:pic>
        <p:nvPicPr>
          <p:cNvPr id="9466" name="Picture 250" descr="C:\Users\thomasn\Pictures\Thinkstock hmpix4\Thinkstock Nancy\Drug abuse\940276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638800" y="2057400"/>
            <a:ext cx="3062640" cy="3168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5924">
                                            <p:txEl>
                                              <p:pRg st="0" end="0"/>
                                            </p:txEl>
                                          </p:spTgt>
                                        </p:tgtEl>
                                        <p:attrNameLst>
                                          <p:attrName>style.visibility</p:attrName>
                                        </p:attrNameLst>
                                      </p:cBhvr>
                                      <p:to>
                                        <p:strVal val="visible"/>
                                      </p:to>
                                    </p:set>
                                    <p:animEffect transition="in" filter="fade">
                                      <p:cBhvr>
                                        <p:cTn id="7" dur="500"/>
                                        <p:tgtEl>
                                          <p:spTgt spid="4659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924" grpId="0" build="p" bldLvl="3"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3"/>
          <p:cNvSpPr>
            <a:spLocks noGrp="1"/>
          </p:cNvSpPr>
          <p:nvPr>
            <p:ph type="ftr" sz="quarter" idx="11"/>
          </p:nvPr>
        </p:nvSpPr>
        <p:spPr>
          <a:xfrm>
            <a:off x="4931682" y="60960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6" name="Slide Number Placeholder 4"/>
          <p:cNvSpPr>
            <a:spLocks noGrp="1"/>
          </p:cNvSpPr>
          <p:nvPr>
            <p:ph type="sldNum" sz="quarter" idx="12"/>
          </p:nvPr>
        </p:nvSpPr>
        <p:spPr>
          <a:xfrm>
            <a:off x="7876736" y="6096000"/>
            <a:ext cx="733864" cy="274320"/>
          </a:xfrm>
        </p:spPr>
        <p:txBody>
          <a:bodyPr/>
          <a:lstStyle/>
          <a:p>
            <a:pPr>
              <a:defRPr/>
            </a:pPr>
            <a:fld id="{49551181-6C28-42F5-AFF0-8F5E9B6976A7}" type="slidenum">
              <a:rPr lang="en-US">
                <a:solidFill>
                  <a:schemeClr val="tx1"/>
                </a:solidFill>
                <a:latin typeface="Tahoma" pitchFamily="34" charset="0"/>
                <a:ea typeface="Tahoma" pitchFamily="34" charset="0"/>
                <a:cs typeface="Tahoma" pitchFamily="34" charset="0"/>
              </a:rPr>
              <a:pPr>
                <a:defRPr/>
              </a:pPr>
              <a:t>70</a:t>
            </a:fld>
            <a:endParaRPr lang="en-US" dirty="0">
              <a:solidFill>
                <a:schemeClr val="tx1"/>
              </a:solidFill>
              <a:latin typeface="Tahoma" pitchFamily="34" charset="0"/>
              <a:ea typeface="Tahoma" pitchFamily="34" charset="0"/>
              <a:cs typeface="Tahoma" pitchFamily="34" charset="0"/>
            </a:endParaRPr>
          </a:p>
        </p:txBody>
      </p:sp>
      <p:sp>
        <p:nvSpPr>
          <p:cNvPr id="258056" name="Rectangle 1032"/>
          <p:cNvSpPr>
            <a:spLocks noChangeArrowheads="1"/>
          </p:cNvSpPr>
          <p:nvPr/>
        </p:nvSpPr>
        <p:spPr bwMode="auto">
          <a:xfrm>
            <a:off x="990600" y="1979474"/>
            <a:ext cx="56388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0" hangingPunct="0">
              <a:buClr>
                <a:srgbClr val="FFFF00"/>
              </a:buClr>
              <a:defRPr/>
            </a:pPr>
            <a:r>
              <a:rPr lang="en-US" sz="3600" dirty="0" smtClean="0">
                <a:solidFill>
                  <a:srgbClr val="B9DBAD"/>
                </a:solidFill>
                <a:latin typeface="Tahoma" pitchFamily="34" charset="0"/>
                <a:ea typeface="Tahoma" pitchFamily="34" charset="0"/>
                <a:cs typeface="Tahoma" pitchFamily="34" charset="0"/>
              </a:rPr>
              <a:t>Involvement  in</a:t>
            </a:r>
          </a:p>
          <a:p>
            <a:pPr eaLnBrk="0" hangingPunct="0">
              <a:buClr>
                <a:srgbClr val="FFFF00"/>
              </a:buClr>
              <a:defRPr/>
            </a:pPr>
            <a:r>
              <a:rPr lang="en-US" sz="3600" dirty="0" smtClean="0">
                <a:solidFill>
                  <a:srgbClr val="B9DBAD"/>
                </a:solidFill>
                <a:latin typeface="Tahoma" pitchFamily="34" charset="0"/>
                <a:ea typeface="Tahoma" pitchFamily="34" charset="0"/>
                <a:cs typeface="Tahoma" pitchFamily="34" charset="0"/>
              </a:rPr>
              <a:t>   community </a:t>
            </a:r>
          </a:p>
          <a:p>
            <a:pPr eaLnBrk="0" hangingPunct="0">
              <a:buClr>
                <a:srgbClr val="FFFF00"/>
              </a:buClr>
              <a:defRPr/>
            </a:pPr>
            <a:r>
              <a:rPr lang="en-US" sz="3600" dirty="0" smtClean="0">
                <a:solidFill>
                  <a:srgbClr val="B9DBAD"/>
                </a:solidFill>
                <a:latin typeface="Tahoma" pitchFamily="34" charset="0"/>
                <a:ea typeface="Tahoma" pitchFamily="34" charset="0"/>
                <a:cs typeface="Tahoma" pitchFamily="34" charset="0"/>
              </a:rPr>
              <a:t>   change</a:t>
            </a:r>
          </a:p>
        </p:txBody>
      </p:sp>
      <p:grpSp>
        <p:nvGrpSpPr>
          <p:cNvPr id="73733" name="Group 1034"/>
          <p:cNvGrpSpPr>
            <a:grpSpLocks/>
          </p:cNvGrpSpPr>
          <p:nvPr/>
        </p:nvGrpSpPr>
        <p:grpSpPr bwMode="auto">
          <a:xfrm flipH="1">
            <a:off x="5318496" y="827582"/>
            <a:ext cx="2606304" cy="4628355"/>
            <a:chOff x="-2016" y="1056"/>
            <a:chExt cx="1344" cy="2683"/>
          </a:xfrm>
        </p:grpSpPr>
        <p:sp>
          <p:nvSpPr>
            <p:cNvPr id="258059" name="Freeform 1035"/>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58060" name="Freeform 1036"/>
            <p:cNvSpPr>
              <a:spLocks/>
            </p:cNvSpPr>
            <p:nvPr/>
          </p:nvSpPr>
          <p:spPr bwMode="auto">
            <a:xfrm>
              <a:off x="-1673" y="2182"/>
              <a:ext cx="98"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3736" name="Freeform 1037"/>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7" name="Freeform 1038"/>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8" name="Freeform 1039"/>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9" name="Freeform 1040"/>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0" name="Freeform 1041"/>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1" name="Freeform 1042"/>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2" name="Freeform 1043"/>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3" name="Freeform 1044"/>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4" name="Freeform 1045"/>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5" name="Freeform 1046"/>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6" name="Freeform 1047"/>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7" name="Freeform 1048"/>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8" name="Freeform 1049"/>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9" name="Freeform 1050"/>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7811" name="Rectangle 3"/>
          <p:cNvSpPr>
            <a:spLocks noGrp="1" noChangeArrowheads="1"/>
          </p:cNvSpPr>
          <p:nvPr>
            <p:ph idx="1"/>
          </p:nvPr>
        </p:nvSpPr>
        <p:spPr>
          <a:xfrm>
            <a:off x="914400" y="533400"/>
            <a:ext cx="7391400" cy="3124200"/>
          </a:xfrm>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ormAutofit/>
          </a:bodyPr>
          <a:lstStyle/>
          <a:p>
            <a:pPr marL="118872" indent="0" algn="ctr" eaLnBrk="1" hangingPunct="1">
              <a:lnSpc>
                <a:spcPct val="90000"/>
              </a:lnSpc>
              <a:buClr>
                <a:srgbClr val="FF00FF"/>
              </a:buClr>
              <a:buNone/>
            </a:pPr>
            <a:r>
              <a:rPr lang="en-US" sz="4000" dirty="0" smtClean="0">
                <a:solidFill>
                  <a:srgbClr val="ABBFFF"/>
                </a:solidFill>
                <a:latin typeface="Tahoma" pitchFamily="34" charset="0"/>
                <a:ea typeface="Tahoma" pitchFamily="34" charset="0"/>
                <a:cs typeface="Tahoma" pitchFamily="34" charset="0"/>
              </a:rPr>
              <a:t>Youth need to be allowed to plan and take responsibility to solve problems in their neighborhood and schools</a:t>
            </a:r>
          </a:p>
        </p:txBody>
      </p:sp>
      <p:sp>
        <p:nvSpPr>
          <p:cNvPr id="10" name="Footer Placeholder 3"/>
          <p:cNvSpPr>
            <a:spLocks noGrp="1"/>
          </p:cNvSpPr>
          <p:nvPr>
            <p:ph type="ftr" sz="quarter" idx="11"/>
          </p:nvPr>
        </p:nvSpPr>
        <p:spPr>
          <a:xfrm>
            <a:off x="53126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11" name="Slide Number Placeholder 4"/>
          <p:cNvSpPr>
            <a:spLocks noGrp="1"/>
          </p:cNvSpPr>
          <p:nvPr>
            <p:ph type="sldNum" sz="quarter" idx="12"/>
          </p:nvPr>
        </p:nvSpPr>
        <p:spPr>
          <a:xfrm>
            <a:off x="7848600" y="6172200"/>
            <a:ext cx="733864" cy="274320"/>
          </a:xfrm>
        </p:spPr>
        <p:txBody>
          <a:bodyPr/>
          <a:lstStyle/>
          <a:p>
            <a:pPr>
              <a:defRPr/>
            </a:pPr>
            <a:fld id="{2446F1D2-AAAB-4D14-AE0F-5AC4C2FD3DEC}" type="slidenum">
              <a:rPr lang="en-US">
                <a:solidFill>
                  <a:schemeClr val="tx1"/>
                </a:solidFill>
                <a:latin typeface="Tahoma" pitchFamily="34" charset="0"/>
                <a:ea typeface="Tahoma" pitchFamily="34" charset="0"/>
                <a:cs typeface="Tahoma" pitchFamily="34" charset="0"/>
              </a:rPr>
              <a:pPr>
                <a:defRPr/>
              </a:pPr>
              <a:t>71</a:t>
            </a:fld>
            <a:endParaRPr lang="en-US" dirty="0">
              <a:solidFill>
                <a:schemeClr val="tx1"/>
              </a:solidFill>
              <a:latin typeface="Tahoma" pitchFamily="34" charset="0"/>
              <a:ea typeface="Tahoma" pitchFamily="34" charset="0"/>
              <a:cs typeface="Tahoma" pitchFamily="34" charset="0"/>
            </a:endParaRPr>
          </a:p>
        </p:txBody>
      </p:sp>
      <p:pic>
        <p:nvPicPr>
          <p:cNvPr id="7475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466" y="3048000"/>
            <a:ext cx="425413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Effect transition="in" filter="fade">
                                      <p:cBhvr>
                                        <p:cTn id="7" dur="500"/>
                                        <p:tgtEl>
                                          <p:spTgt spid="2478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3"/>
          <p:cNvSpPr>
            <a:spLocks noGrp="1"/>
          </p:cNvSpPr>
          <p:nvPr>
            <p:ph type="ftr" sz="quarter" idx="11"/>
          </p:nvPr>
        </p:nvSpPr>
        <p:spPr>
          <a:xfrm>
            <a:off x="548640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6" name="Slide Number Placeholder 4"/>
          <p:cNvSpPr>
            <a:spLocks noGrp="1"/>
          </p:cNvSpPr>
          <p:nvPr>
            <p:ph type="sldNum" sz="quarter" idx="12"/>
          </p:nvPr>
        </p:nvSpPr>
        <p:spPr>
          <a:xfrm>
            <a:off x="8001000" y="6172200"/>
            <a:ext cx="733864" cy="274320"/>
          </a:xfrm>
        </p:spPr>
        <p:txBody>
          <a:bodyPr/>
          <a:lstStyle/>
          <a:p>
            <a:pPr>
              <a:defRPr/>
            </a:pPr>
            <a:fld id="{3E145B3D-9F77-4F8C-B587-C9E07841B8E9}" type="slidenum">
              <a:rPr lang="en-US">
                <a:solidFill>
                  <a:schemeClr val="tx1"/>
                </a:solidFill>
                <a:latin typeface="Tahoma" pitchFamily="34" charset="0"/>
                <a:ea typeface="Tahoma" pitchFamily="34" charset="0"/>
                <a:cs typeface="Tahoma" pitchFamily="34" charset="0"/>
              </a:rPr>
              <a:pPr>
                <a:defRPr/>
              </a:pPr>
              <a:t>72</a:t>
            </a:fld>
            <a:endParaRPr lang="en-US" dirty="0">
              <a:solidFill>
                <a:schemeClr val="tx1"/>
              </a:solidFill>
              <a:latin typeface="Tahoma" pitchFamily="34" charset="0"/>
              <a:ea typeface="Tahoma" pitchFamily="34" charset="0"/>
              <a:cs typeface="Tahoma" pitchFamily="34" charset="0"/>
            </a:endParaRPr>
          </a:p>
        </p:txBody>
      </p:sp>
      <p:sp>
        <p:nvSpPr>
          <p:cNvPr id="259080" name="Rectangle 8"/>
          <p:cNvSpPr>
            <a:spLocks noChangeArrowheads="1"/>
          </p:cNvSpPr>
          <p:nvPr/>
        </p:nvSpPr>
        <p:spPr bwMode="auto">
          <a:xfrm>
            <a:off x="1295400" y="2584750"/>
            <a:ext cx="39641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eaLnBrk="0" hangingPunct="0">
              <a:buClr>
                <a:srgbClr val="FFFF00"/>
              </a:buClr>
              <a:defRPr/>
            </a:pPr>
            <a:r>
              <a:rPr lang="en-US" sz="3600" dirty="0">
                <a:solidFill>
                  <a:srgbClr val="B9DBAD"/>
                </a:solidFill>
                <a:latin typeface="Tahoma" pitchFamily="34" charset="0"/>
                <a:ea typeface="Tahoma" pitchFamily="34" charset="0"/>
                <a:cs typeface="Tahoma" pitchFamily="34" charset="0"/>
              </a:rPr>
              <a:t>Leadership activity</a:t>
            </a:r>
          </a:p>
        </p:txBody>
      </p:sp>
      <p:grpSp>
        <p:nvGrpSpPr>
          <p:cNvPr id="75781" name="Group 10"/>
          <p:cNvGrpSpPr>
            <a:grpSpLocks/>
          </p:cNvGrpSpPr>
          <p:nvPr/>
        </p:nvGrpSpPr>
        <p:grpSpPr bwMode="auto">
          <a:xfrm flipH="1">
            <a:off x="6019801" y="838201"/>
            <a:ext cx="2269363" cy="4577557"/>
            <a:chOff x="-2016" y="1056"/>
            <a:chExt cx="1344" cy="2683"/>
          </a:xfrm>
        </p:grpSpPr>
        <p:sp>
          <p:nvSpPr>
            <p:cNvPr id="259083" name="Freeform 11"/>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59084" name="Freeform 12"/>
            <p:cNvSpPr>
              <a:spLocks/>
            </p:cNvSpPr>
            <p:nvPr/>
          </p:nvSpPr>
          <p:spPr bwMode="auto">
            <a:xfrm>
              <a:off x="-1673" y="2182"/>
              <a:ext cx="98"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5784" name="Freeform 13"/>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785" name="Freeform 14"/>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786" name="Freeform 15"/>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787" name="Freeform 16"/>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788" name="Freeform 17"/>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789" name="Freeform 18"/>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790" name="Freeform 19"/>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791" name="Freeform 20"/>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792" name="Freeform 21"/>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793" name="Freeform 22"/>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794" name="Freeform 23"/>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795" name="Freeform 24"/>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796" name="Freeform 25"/>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797" name="Freeform 26"/>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9859" name="Rectangle 3"/>
          <p:cNvSpPr>
            <a:spLocks noGrp="1" noChangeArrowheads="1"/>
          </p:cNvSpPr>
          <p:nvPr>
            <p:ph idx="1"/>
          </p:nvPr>
        </p:nvSpPr>
        <p:spPr>
          <a:xfrm>
            <a:off x="940804" y="990600"/>
            <a:ext cx="7620000" cy="4114800"/>
          </a:xfrm>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ormAutofit/>
          </a:bodyPr>
          <a:lstStyle/>
          <a:p>
            <a:pPr eaLnBrk="1" hangingPunct="1">
              <a:buClr>
                <a:srgbClr val="FF00FF"/>
              </a:buClr>
            </a:pPr>
            <a:r>
              <a:rPr lang="en-US" sz="4000" dirty="0" smtClean="0">
                <a:solidFill>
                  <a:schemeClr val="accent1">
                    <a:lumMod val="40000"/>
                    <a:lumOff val="60000"/>
                  </a:schemeClr>
                </a:solidFill>
                <a:latin typeface="Tahoma" pitchFamily="34" charset="0"/>
                <a:ea typeface="Tahoma" pitchFamily="34" charset="0"/>
                <a:cs typeface="Tahoma" pitchFamily="34" charset="0"/>
              </a:rPr>
              <a:t>Youth need to experience making a difference in their world</a:t>
            </a:r>
          </a:p>
          <a:p>
            <a:pPr eaLnBrk="1" hangingPunct="1">
              <a:buClr>
                <a:srgbClr val="FF00FF"/>
              </a:buClr>
            </a:pPr>
            <a:r>
              <a:rPr lang="en-US" sz="4000" dirty="0" smtClean="0">
                <a:solidFill>
                  <a:schemeClr val="accent2">
                    <a:lumMod val="60000"/>
                    <a:lumOff val="40000"/>
                  </a:schemeClr>
                </a:solidFill>
                <a:latin typeface="Tahoma" pitchFamily="34" charset="0"/>
                <a:ea typeface="Tahoma" pitchFamily="34" charset="0"/>
                <a:cs typeface="Tahoma" pitchFamily="34" charset="0"/>
              </a:rPr>
              <a:t>They can be actively trained to lead out in the FG or small group activity</a:t>
            </a:r>
          </a:p>
        </p:txBody>
      </p:sp>
      <p:sp>
        <p:nvSpPr>
          <p:cNvPr id="9" name="Footer Placeholder 3"/>
          <p:cNvSpPr>
            <a:spLocks noGrp="1"/>
          </p:cNvSpPr>
          <p:nvPr>
            <p:ph type="ftr" sz="quarter" idx="11"/>
          </p:nvPr>
        </p:nvSpPr>
        <p:spPr>
          <a:xfrm>
            <a:off x="55412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10" name="Slide Number Placeholder 4"/>
          <p:cNvSpPr>
            <a:spLocks noGrp="1"/>
          </p:cNvSpPr>
          <p:nvPr>
            <p:ph type="sldNum" sz="quarter" idx="12"/>
          </p:nvPr>
        </p:nvSpPr>
        <p:spPr>
          <a:xfrm>
            <a:off x="8077200" y="6172200"/>
            <a:ext cx="733864" cy="274320"/>
          </a:xfrm>
        </p:spPr>
        <p:txBody>
          <a:bodyPr/>
          <a:lstStyle/>
          <a:p>
            <a:pPr>
              <a:defRPr/>
            </a:pPr>
            <a:fld id="{EB967351-6B04-4DB6-8DBE-1B5D88D88A5F}" type="slidenum">
              <a:rPr lang="en-US">
                <a:solidFill>
                  <a:schemeClr val="tx1"/>
                </a:solidFill>
                <a:latin typeface="Tahoma" pitchFamily="34" charset="0"/>
                <a:ea typeface="Tahoma" pitchFamily="34" charset="0"/>
                <a:cs typeface="Tahoma" pitchFamily="34" charset="0"/>
              </a:rPr>
              <a:pPr>
                <a:defRPr/>
              </a:pPr>
              <a:t>73</a:t>
            </a:fld>
            <a:endParaRPr lang="en-US" dirty="0">
              <a:solidFill>
                <a:schemeClr val="tx1"/>
              </a:solidFill>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859">
                                            <p:txEl>
                                              <p:pRg st="0" end="0"/>
                                            </p:txEl>
                                          </p:spTgt>
                                        </p:tgtEl>
                                        <p:attrNameLst>
                                          <p:attrName>style.visibility</p:attrName>
                                        </p:attrNameLst>
                                      </p:cBhvr>
                                      <p:to>
                                        <p:strVal val="visible"/>
                                      </p:to>
                                    </p:set>
                                    <p:animEffect transition="in" filter="fade">
                                      <p:cBhvr>
                                        <p:cTn id="7" dur="500"/>
                                        <p:tgtEl>
                                          <p:spTgt spid="2498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9859">
                                            <p:txEl>
                                              <p:pRg st="1" end="1"/>
                                            </p:txEl>
                                          </p:spTgt>
                                        </p:tgtEl>
                                        <p:attrNameLst>
                                          <p:attrName>style.visibility</p:attrName>
                                        </p:attrNameLst>
                                      </p:cBhvr>
                                      <p:to>
                                        <p:strVal val="visible"/>
                                      </p:to>
                                    </p:set>
                                    <p:animEffect transition="in" filter="fade">
                                      <p:cBhvr>
                                        <p:cTn id="12" dur="500"/>
                                        <p:tgtEl>
                                          <p:spTgt spid="2498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8" name="Rectangle 3"/>
          <p:cNvSpPr>
            <a:spLocks noGrp="1" noChangeArrowheads="1"/>
          </p:cNvSpPr>
          <p:nvPr>
            <p:ph type="title"/>
          </p:nvPr>
        </p:nvSpPr>
        <p:spPr>
          <a:xfrm>
            <a:off x="152400" y="381001"/>
            <a:ext cx="9067800" cy="1614488"/>
          </a:xfrm>
        </p:spPr>
        <p:txBody>
          <a:bodyPr>
            <a:noAutofit/>
          </a:bodyPr>
          <a:lstStyle/>
          <a:p>
            <a:pPr algn="ctr" eaLnBrk="1" hangingPunct="1"/>
            <a:r>
              <a:rPr lang="en-US" sz="2800" b="0" dirty="0" smtClean="0">
                <a:solidFill>
                  <a:srgbClr val="FFFF7D"/>
                </a:solidFill>
                <a:latin typeface="Tahoma" pitchFamily="34" charset="0"/>
                <a:ea typeface="Tahoma" pitchFamily="34" charset="0"/>
                <a:cs typeface="Tahoma" pitchFamily="34" charset="0"/>
              </a:rPr>
              <a:t>Youth Alive Fulfills the Imperatives Recommended </a:t>
            </a:r>
            <a:br>
              <a:rPr lang="en-US" sz="2800" b="0" dirty="0" smtClean="0">
                <a:solidFill>
                  <a:srgbClr val="FFFF7D"/>
                </a:solidFill>
                <a:latin typeface="Tahoma" pitchFamily="34" charset="0"/>
                <a:ea typeface="Tahoma" pitchFamily="34" charset="0"/>
                <a:cs typeface="Tahoma" pitchFamily="34" charset="0"/>
              </a:rPr>
            </a:br>
            <a:r>
              <a:rPr lang="en-US" sz="2800" b="0" dirty="0" smtClean="0">
                <a:solidFill>
                  <a:srgbClr val="FFFF7D"/>
                </a:solidFill>
                <a:latin typeface="Tahoma" pitchFamily="34" charset="0"/>
                <a:ea typeface="Tahoma" pitchFamily="34" charset="0"/>
                <a:cs typeface="Tahoma" pitchFamily="34" charset="0"/>
              </a:rPr>
              <a:t>by the </a:t>
            </a:r>
            <a:br>
              <a:rPr lang="en-US" sz="2800" b="0" dirty="0" smtClean="0">
                <a:solidFill>
                  <a:srgbClr val="FFFF7D"/>
                </a:solidFill>
                <a:latin typeface="Tahoma" pitchFamily="34" charset="0"/>
                <a:ea typeface="Tahoma" pitchFamily="34" charset="0"/>
                <a:cs typeface="Tahoma" pitchFamily="34" charset="0"/>
              </a:rPr>
            </a:br>
            <a:r>
              <a:rPr lang="en-US" sz="2800" b="0" dirty="0" err="1" smtClean="0">
                <a:solidFill>
                  <a:srgbClr val="FFFF7D"/>
                </a:solidFill>
                <a:latin typeface="Tahoma" pitchFamily="34" charset="0"/>
                <a:ea typeface="Tahoma" pitchFamily="34" charset="0"/>
                <a:cs typeface="Tahoma" pitchFamily="34" charset="0"/>
              </a:rPr>
              <a:t>Valuegenesis</a:t>
            </a:r>
            <a:r>
              <a:rPr lang="en-US" sz="2800" b="0" dirty="0" smtClean="0">
                <a:solidFill>
                  <a:srgbClr val="FFFF7D"/>
                </a:solidFill>
                <a:latin typeface="Tahoma" pitchFamily="34" charset="0"/>
                <a:ea typeface="Tahoma" pitchFamily="34" charset="0"/>
                <a:cs typeface="Tahoma" pitchFamily="34" charset="0"/>
              </a:rPr>
              <a:t> Study</a:t>
            </a:r>
            <a:br>
              <a:rPr lang="en-US" sz="2800" b="0" dirty="0" smtClean="0">
                <a:solidFill>
                  <a:srgbClr val="FFFF7D"/>
                </a:solidFill>
                <a:latin typeface="Tahoma" pitchFamily="34" charset="0"/>
                <a:ea typeface="Tahoma" pitchFamily="34" charset="0"/>
                <a:cs typeface="Tahoma" pitchFamily="34" charset="0"/>
              </a:rPr>
            </a:br>
            <a:endParaRPr lang="en-US" sz="2800" b="0" dirty="0" smtClean="0">
              <a:solidFill>
                <a:srgbClr val="FFFF7D"/>
              </a:solidFill>
              <a:latin typeface="Tahoma" pitchFamily="34" charset="0"/>
              <a:ea typeface="Tahoma" pitchFamily="34" charset="0"/>
              <a:cs typeface="Tahoma" pitchFamily="34" charset="0"/>
            </a:endParaRPr>
          </a:p>
        </p:txBody>
      </p:sp>
      <p:sp>
        <p:nvSpPr>
          <p:cNvPr id="377860" name="Rectangle 4"/>
          <p:cNvSpPr>
            <a:spLocks noGrp="1" noChangeArrowheads="1"/>
          </p:cNvSpPr>
          <p:nvPr>
            <p:ph idx="1"/>
          </p:nvPr>
        </p:nvSpPr>
        <p:spPr>
          <a:xfrm>
            <a:off x="762000" y="2362200"/>
            <a:ext cx="7772400" cy="4114800"/>
          </a:xfrm>
          <a:extLst>
            <a:ext uri="{91240B29-F687-4f45-9708-019B960494DF}">
              <a14:hiddenLine xmlns:a14="http://schemas.microsoft.com/office/drawing/2010/main" w="9525">
                <a:solidFill>
                  <a:schemeClr val="bg1"/>
                </a:solidFill>
                <a:miter lim="800000"/>
                <a:headEnd/>
                <a:tailEnd/>
              </a14:hiddenLine>
            </a:ext>
          </a:extLst>
        </p:spPr>
        <p:txBody>
          <a:bodyPr>
            <a:normAutofit/>
          </a:bodyPr>
          <a:lstStyle/>
          <a:p>
            <a:pPr eaLnBrk="1" hangingPunct="1">
              <a:buFontTx/>
              <a:buChar char="1"/>
            </a:pPr>
            <a:r>
              <a:rPr lang="en-US" dirty="0" smtClean="0">
                <a:latin typeface="Tahoma" pitchFamily="34" charset="0"/>
                <a:ea typeface="Tahoma" pitchFamily="34" charset="0"/>
                <a:cs typeface="Tahoma" pitchFamily="34" charset="0"/>
              </a:rPr>
              <a:t>Climate of warmth and openness</a:t>
            </a:r>
          </a:p>
          <a:p>
            <a:pPr eaLnBrk="1" hangingPunct="1">
              <a:buFontTx/>
              <a:buChar char="2"/>
            </a:pPr>
            <a:r>
              <a:rPr lang="en-US" dirty="0" smtClean="0">
                <a:solidFill>
                  <a:srgbClr val="FFFF7D"/>
                </a:solidFill>
                <a:latin typeface="Tahoma" pitchFamily="34" charset="0"/>
                <a:ea typeface="Tahoma" pitchFamily="34" charset="0"/>
                <a:cs typeface="Tahoma" pitchFamily="34" charset="0"/>
              </a:rPr>
              <a:t>Proper understanding of grace</a:t>
            </a:r>
          </a:p>
          <a:p>
            <a:pPr eaLnBrk="1" hangingPunct="1">
              <a:buFontTx/>
              <a:buChar char="3"/>
            </a:pPr>
            <a:r>
              <a:rPr lang="en-US" dirty="0" smtClean="0">
                <a:latin typeface="Tahoma" pitchFamily="34" charset="0"/>
                <a:ea typeface="Tahoma" pitchFamily="34" charset="0"/>
                <a:cs typeface="Tahoma" pitchFamily="34" charset="0"/>
              </a:rPr>
              <a:t>Dynamic, interactive worship experiences that give a sense of God’s love and will for the participants’ lives</a:t>
            </a:r>
          </a:p>
          <a:p>
            <a:pPr eaLnBrk="1" hangingPunct="1">
              <a:buFontTx/>
              <a:buChar char="4"/>
            </a:pPr>
            <a:r>
              <a:rPr lang="en-US" dirty="0" smtClean="0">
                <a:solidFill>
                  <a:srgbClr val="FFFF7D"/>
                </a:solidFill>
                <a:latin typeface="Tahoma" pitchFamily="34" charset="0"/>
                <a:ea typeface="Tahoma" pitchFamily="34" charset="0"/>
                <a:cs typeface="Tahoma" pitchFamily="34" charset="0"/>
              </a:rPr>
              <a:t>Challenging environment promoting individuals to think and learn</a:t>
            </a:r>
          </a:p>
        </p:txBody>
      </p:sp>
      <p:sp>
        <p:nvSpPr>
          <p:cNvPr id="5" name="Footer Placeholder 3"/>
          <p:cNvSpPr>
            <a:spLocks noGrp="1"/>
          </p:cNvSpPr>
          <p:nvPr>
            <p:ph type="ftr" sz="quarter" idx="11"/>
          </p:nvPr>
        </p:nvSpPr>
        <p:spPr>
          <a:xfrm>
            <a:off x="54650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6" name="Slide Number Placeholder 4"/>
          <p:cNvSpPr>
            <a:spLocks noGrp="1"/>
          </p:cNvSpPr>
          <p:nvPr>
            <p:ph type="sldNum" sz="quarter" idx="12"/>
          </p:nvPr>
        </p:nvSpPr>
        <p:spPr>
          <a:xfrm>
            <a:off x="8001000" y="6172200"/>
            <a:ext cx="733864" cy="274320"/>
          </a:xfrm>
        </p:spPr>
        <p:txBody>
          <a:bodyPr/>
          <a:lstStyle/>
          <a:p>
            <a:pPr>
              <a:defRPr/>
            </a:pPr>
            <a:fld id="{74856FE7-43E5-4D1F-95FB-A3000B421BAF}" type="slidenum">
              <a:rPr lang="en-US">
                <a:solidFill>
                  <a:schemeClr val="tx1"/>
                </a:solidFill>
                <a:latin typeface="Tahoma" pitchFamily="34" charset="0"/>
                <a:ea typeface="Tahoma" pitchFamily="34" charset="0"/>
                <a:cs typeface="Tahoma" pitchFamily="34" charset="0"/>
              </a:rPr>
              <a:pPr>
                <a:defRPr/>
              </a:pPr>
              <a:t>74</a:t>
            </a:fld>
            <a:endParaRPr lang="en-US" dirty="0">
              <a:solidFill>
                <a:schemeClr val="tx1"/>
              </a:solidFill>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7860">
                                            <p:txEl>
                                              <p:pRg st="0" end="0"/>
                                            </p:txEl>
                                          </p:spTgt>
                                        </p:tgtEl>
                                        <p:attrNameLst>
                                          <p:attrName>style.visibility</p:attrName>
                                        </p:attrNameLst>
                                      </p:cBhvr>
                                      <p:to>
                                        <p:strVal val="visible"/>
                                      </p:to>
                                    </p:set>
                                    <p:animEffect transition="in" filter="fade">
                                      <p:cBhvr>
                                        <p:cTn id="7" dur="500"/>
                                        <p:tgtEl>
                                          <p:spTgt spid="3778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7860">
                                            <p:txEl>
                                              <p:pRg st="1" end="1"/>
                                            </p:txEl>
                                          </p:spTgt>
                                        </p:tgtEl>
                                        <p:attrNameLst>
                                          <p:attrName>style.visibility</p:attrName>
                                        </p:attrNameLst>
                                      </p:cBhvr>
                                      <p:to>
                                        <p:strVal val="visible"/>
                                      </p:to>
                                    </p:set>
                                    <p:animEffect transition="in" filter="fade">
                                      <p:cBhvr>
                                        <p:cTn id="12" dur="500"/>
                                        <p:tgtEl>
                                          <p:spTgt spid="3778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7860">
                                            <p:txEl>
                                              <p:pRg st="2" end="2"/>
                                            </p:txEl>
                                          </p:spTgt>
                                        </p:tgtEl>
                                        <p:attrNameLst>
                                          <p:attrName>style.visibility</p:attrName>
                                        </p:attrNameLst>
                                      </p:cBhvr>
                                      <p:to>
                                        <p:strVal val="visible"/>
                                      </p:to>
                                    </p:set>
                                    <p:animEffect transition="in" filter="fade">
                                      <p:cBhvr>
                                        <p:cTn id="17" dur="500"/>
                                        <p:tgtEl>
                                          <p:spTgt spid="37786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7860">
                                            <p:txEl>
                                              <p:pRg st="3" end="3"/>
                                            </p:txEl>
                                          </p:spTgt>
                                        </p:tgtEl>
                                        <p:attrNameLst>
                                          <p:attrName>style.visibility</p:attrName>
                                        </p:attrNameLst>
                                      </p:cBhvr>
                                      <p:to>
                                        <p:strVal val="visible"/>
                                      </p:to>
                                    </p:set>
                                    <p:animEffect transition="in" filter="fade">
                                      <p:cBhvr>
                                        <p:cTn id="22" dur="500"/>
                                        <p:tgtEl>
                                          <p:spTgt spid="37786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8852" name="Picture 2" descr="jesus christ with church"/>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031" b="89641" l="4167" r="95139"/>
                    </a14:imgEffect>
                  </a14:imgLayer>
                </a14:imgProps>
              </a:ext>
              <a:ext uri="{28A0092B-C50C-407E-A947-70E740481C1C}">
                <a14:useLocalDpi xmlns:a14="http://schemas.microsoft.com/office/drawing/2010/main" val="0"/>
              </a:ext>
            </a:extLst>
          </a:blip>
          <a:srcRect l="4280" r="3985" b="9366"/>
          <a:stretch/>
        </p:blipFill>
        <p:spPr bwMode="auto">
          <a:xfrm>
            <a:off x="1219200" y="3048000"/>
            <a:ext cx="3200400" cy="3200400"/>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83" name="Rectangle 3"/>
          <p:cNvSpPr>
            <a:spLocks noGrp="1" noChangeArrowheads="1"/>
          </p:cNvSpPr>
          <p:nvPr>
            <p:ph type="title"/>
          </p:nvPr>
        </p:nvSpPr>
        <p:spPr>
          <a:xfrm>
            <a:off x="838200" y="152401"/>
            <a:ext cx="7848600" cy="4913312"/>
          </a:xfrm>
          <a:effectLst>
            <a:outerShdw dist="35921" dir="2700000" algn="ctr" rotWithShape="0">
              <a:schemeClr val="bg2">
                <a:alpha val="50000"/>
              </a:schemeClr>
            </a:outerShdw>
          </a:effectLst>
        </p:spPr>
        <p:txBody>
          <a:bodyPr>
            <a:normAutofit/>
          </a:bodyPr>
          <a:lstStyle/>
          <a:p>
            <a:pPr algn="ctr" eaLnBrk="1" hangingPunct="1"/>
            <a:r>
              <a:rPr lang="en-US" sz="3200" b="0" dirty="0" smtClean="0">
                <a:solidFill>
                  <a:srgbClr val="EA9160"/>
                </a:solidFill>
                <a:effectLst>
                  <a:outerShdw blurRad="38100" dist="38100" dir="2700000" algn="tl">
                    <a:srgbClr val="000000">
                      <a:alpha val="43137"/>
                    </a:srgbClr>
                  </a:outerShdw>
                </a:effectLst>
                <a:latin typeface="Tahoma" pitchFamily="34" charset="0"/>
                <a:ea typeface="Tahoma" pitchFamily="34" charset="0"/>
                <a:cs typeface="Tahoma" pitchFamily="34" charset="0"/>
              </a:rPr>
              <a:t>“If our churches don’t have an effective youth ministry or programming designed especially for them, coupled with nurturing and caring adults to mentor their faith to the Lord, I believe our congregations will see our youth drifting away from God.” </a:t>
            </a:r>
            <a:br>
              <a:rPr lang="en-US" sz="3200" b="0" dirty="0" smtClean="0">
                <a:solidFill>
                  <a:srgbClr val="EA9160"/>
                </a:solidFill>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sz="3200" b="0" dirty="0" smtClean="0">
                <a:solidFill>
                  <a:srgbClr val="EA916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r>
            <a:br>
              <a:rPr lang="en-US" sz="3200" b="0" dirty="0" smtClean="0">
                <a:solidFill>
                  <a:srgbClr val="EA9160"/>
                </a:solidFill>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sz="3200" b="0" dirty="0" smtClean="0">
                <a:solidFill>
                  <a:srgbClr val="EA9160"/>
                </a:solidFill>
                <a:effectLst>
                  <a:outerShdw blurRad="38100" dist="38100" dir="2700000" algn="tl">
                    <a:srgbClr val="000000">
                      <a:alpha val="43137"/>
                    </a:srgbClr>
                  </a:outerShdw>
                </a:effectLst>
                <a:latin typeface="Tahoma" pitchFamily="34" charset="0"/>
                <a:ea typeface="Tahoma" pitchFamily="34" charset="0"/>
                <a:cs typeface="Tahoma" pitchFamily="34" charset="0"/>
              </a:rPr>
              <a:t>                     Bailey Gillespie</a:t>
            </a:r>
          </a:p>
        </p:txBody>
      </p:sp>
      <p:sp>
        <p:nvSpPr>
          <p:cNvPr id="4" name="Footer Placeholder 2"/>
          <p:cNvSpPr>
            <a:spLocks noGrp="1"/>
          </p:cNvSpPr>
          <p:nvPr>
            <p:ph type="ftr" sz="quarter" idx="11"/>
          </p:nvPr>
        </p:nvSpPr>
        <p:spPr>
          <a:xfrm>
            <a:off x="5388882" y="60960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5" name="Slide Number Placeholder 3"/>
          <p:cNvSpPr>
            <a:spLocks noGrp="1"/>
          </p:cNvSpPr>
          <p:nvPr>
            <p:ph type="sldNum" sz="quarter" idx="12"/>
          </p:nvPr>
        </p:nvSpPr>
        <p:spPr>
          <a:xfrm>
            <a:off x="8001000" y="6096000"/>
            <a:ext cx="733864" cy="274320"/>
          </a:xfrm>
        </p:spPr>
        <p:txBody>
          <a:bodyPr/>
          <a:lstStyle/>
          <a:p>
            <a:pPr>
              <a:defRPr/>
            </a:pPr>
            <a:fld id="{2AE8049B-626B-44EA-9C66-D2AFBE33C776}" type="slidenum">
              <a:rPr lang="en-US">
                <a:latin typeface="Tahoma" pitchFamily="34" charset="0"/>
                <a:ea typeface="Tahoma" pitchFamily="34" charset="0"/>
                <a:cs typeface="Tahoma" pitchFamily="34" charset="0"/>
              </a:rPr>
              <a:pPr>
                <a:defRPr/>
              </a:pPr>
              <a:t>75</a:t>
            </a:fld>
            <a:endParaRPr lang="en-US" dirty="0">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8883"/>
                                        </p:tgtEl>
                                        <p:attrNameLst>
                                          <p:attrName>style.visibility</p:attrName>
                                        </p:attrNameLst>
                                      </p:cBhvr>
                                      <p:to>
                                        <p:strVal val="visible"/>
                                      </p:to>
                                    </p:set>
                                    <p:animEffect transition="in" filter="dissolve">
                                      <p:cBhvr>
                                        <p:cTn id="7" dur="500"/>
                                        <p:tgtEl>
                                          <p:spTgt spid="378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3"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3"/>
          <p:cNvSpPr>
            <a:spLocks noGrp="1"/>
          </p:cNvSpPr>
          <p:nvPr>
            <p:ph type="ftr" sz="quarter" idx="11"/>
          </p:nvPr>
        </p:nvSpPr>
        <p:spPr>
          <a:xfrm>
            <a:off x="54650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6" name="Slide Number Placeholder 4"/>
          <p:cNvSpPr>
            <a:spLocks noGrp="1"/>
          </p:cNvSpPr>
          <p:nvPr>
            <p:ph type="sldNum" sz="quarter" idx="12"/>
          </p:nvPr>
        </p:nvSpPr>
        <p:spPr>
          <a:xfrm>
            <a:off x="8001000" y="6172200"/>
            <a:ext cx="733864" cy="274320"/>
          </a:xfrm>
        </p:spPr>
        <p:txBody>
          <a:bodyPr/>
          <a:lstStyle/>
          <a:p>
            <a:pPr>
              <a:defRPr/>
            </a:pPr>
            <a:fld id="{695E0EF8-BCDB-4167-B37C-E4951117C990}" type="slidenum">
              <a:rPr lang="en-US">
                <a:solidFill>
                  <a:schemeClr val="tx1"/>
                </a:solidFill>
                <a:latin typeface="Tahoma" pitchFamily="34" charset="0"/>
                <a:ea typeface="Tahoma" pitchFamily="34" charset="0"/>
                <a:cs typeface="Tahoma" pitchFamily="34" charset="0"/>
              </a:rPr>
              <a:pPr>
                <a:defRPr/>
              </a:pPr>
              <a:t>76</a:t>
            </a:fld>
            <a:endParaRPr lang="en-US" dirty="0">
              <a:solidFill>
                <a:schemeClr val="tx1"/>
              </a:solidFill>
              <a:latin typeface="Tahoma" pitchFamily="34" charset="0"/>
              <a:ea typeface="Tahoma" pitchFamily="34" charset="0"/>
              <a:cs typeface="Tahoma" pitchFamily="34" charset="0"/>
            </a:endParaRPr>
          </a:p>
        </p:txBody>
      </p:sp>
      <p:grpSp>
        <p:nvGrpSpPr>
          <p:cNvPr id="79876" name="Group 8"/>
          <p:cNvGrpSpPr>
            <a:grpSpLocks/>
          </p:cNvGrpSpPr>
          <p:nvPr/>
        </p:nvGrpSpPr>
        <p:grpSpPr bwMode="auto">
          <a:xfrm flipH="1">
            <a:off x="6228629" y="1113632"/>
            <a:ext cx="2133600" cy="4259262"/>
            <a:chOff x="-2016" y="1056"/>
            <a:chExt cx="1344" cy="2683"/>
          </a:xfrm>
        </p:grpSpPr>
        <p:sp>
          <p:nvSpPr>
            <p:cNvPr id="262153" name="Freeform 9"/>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62154" name="Freeform 10"/>
            <p:cNvSpPr>
              <a:spLocks/>
            </p:cNvSpPr>
            <p:nvPr/>
          </p:nvSpPr>
          <p:spPr bwMode="auto">
            <a:xfrm>
              <a:off x="-1673" y="2182"/>
              <a:ext cx="98"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9880" name="Freeform 11"/>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81" name="Freeform 12"/>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82" name="Freeform 13"/>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83" name="Freeform 14"/>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84" name="Freeform 15"/>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85" name="Freeform 16"/>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86" name="Freeform 17"/>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87" name="Freeform 18"/>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88" name="Freeform 19"/>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89" name="Freeform 20"/>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90" name="Freeform 21"/>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91" name="Freeform 22"/>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92" name="Freeform 23"/>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93" name="Freeform 24"/>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62151" name="Rectangle 7"/>
          <p:cNvSpPr>
            <a:spLocks noChangeArrowheads="1"/>
          </p:cNvSpPr>
          <p:nvPr/>
        </p:nvSpPr>
        <p:spPr bwMode="auto">
          <a:xfrm>
            <a:off x="797489" y="2099608"/>
            <a:ext cx="4688911" cy="1938992"/>
          </a:xfrm>
          <a:prstGeom prst="rect">
            <a:avLst/>
          </a:prstGeom>
          <a:noFill/>
          <a:ln>
            <a:noFill/>
          </a:ln>
          <a:effectLst>
            <a:outerShdw dist="107763"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wrap="none">
            <a:spAutoFit/>
          </a:bodyPr>
          <a:lstStyle/>
          <a:p>
            <a:pPr algn="ctr" eaLnBrk="0" hangingPunct="0">
              <a:buClr>
                <a:srgbClr val="FFFF00"/>
              </a:buClr>
              <a:buFont typeface="CommonBullets" pitchFamily="34" charset="2"/>
              <a:buNone/>
              <a:defRPr/>
            </a:pPr>
            <a:r>
              <a:rPr lang="en-US" sz="4000" dirty="0">
                <a:solidFill>
                  <a:srgbClr val="B9DBAD"/>
                </a:solidFill>
                <a:latin typeface="Tahoma" pitchFamily="34" charset="0"/>
                <a:ea typeface="Tahoma" pitchFamily="34" charset="0"/>
                <a:cs typeface="Tahoma" pitchFamily="34" charset="0"/>
              </a:rPr>
              <a:t>Comments from </a:t>
            </a:r>
            <a:r>
              <a:rPr lang="en-US" sz="4000" dirty="0" smtClean="0">
                <a:solidFill>
                  <a:srgbClr val="B9DBAD"/>
                </a:solidFill>
                <a:latin typeface="Tahoma" pitchFamily="34" charset="0"/>
                <a:ea typeface="Tahoma" pitchFamily="34" charset="0"/>
                <a:cs typeface="Tahoma" pitchFamily="34" charset="0"/>
              </a:rPr>
              <a:t>the</a:t>
            </a:r>
          </a:p>
          <a:p>
            <a:pPr algn="ctr" eaLnBrk="0" hangingPunct="0">
              <a:buClr>
                <a:srgbClr val="FFFF00"/>
              </a:buClr>
              <a:buFont typeface="CommonBullets" pitchFamily="34" charset="2"/>
              <a:buNone/>
              <a:defRPr/>
            </a:pPr>
            <a:r>
              <a:rPr lang="en-US" sz="4000" dirty="0" smtClean="0">
                <a:solidFill>
                  <a:srgbClr val="B9DBAD"/>
                </a:solidFill>
                <a:latin typeface="Tahoma" pitchFamily="34" charset="0"/>
                <a:ea typeface="Tahoma" pitchFamily="34" charset="0"/>
                <a:cs typeface="Tahoma" pitchFamily="34" charset="0"/>
              </a:rPr>
              <a:t> </a:t>
            </a:r>
            <a:r>
              <a:rPr lang="en-US" sz="4000" dirty="0">
                <a:solidFill>
                  <a:srgbClr val="B9DBAD"/>
                </a:solidFill>
                <a:latin typeface="Tahoma" pitchFamily="34" charset="0"/>
                <a:ea typeface="Tahoma" pitchFamily="34" charset="0"/>
                <a:cs typeface="Tahoma" pitchFamily="34" charset="0"/>
              </a:rPr>
              <a:t>Youth </a:t>
            </a:r>
            <a:r>
              <a:rPr lang="en-US" sz="4000" dirty="0" smtClean="0">
                <a:solidFill>
                  <a:srgbClr val="B9DBAD"/>
                </a:solidFill>
                <a:latin typeface="Tahoma" pitchFamily="34" charset="0"/>
                <a:ea typeface="Tahoma" pitchFamily="34" charset="0"/>
                <a:cs typeface="Tahoma" pitchFamily="34" charset="0"/>
              </a:rPr>
              <a:t>Alive</a:t>
            </a:r>
          </a:p>
          <a:p>
            <a:pPr algn="ctr" eaLnBrk="0" hangingPunct="0">
              <a:buClr>
                <a:srgbClr val="FFFF00"/>
              </a:buClr>
              <a:buFont typeface="CommonBullets" pitchFamily="34" charset="2"/>
              <a:buNone/>
              <a:defRPr/>
            </a:pPr>
            <a:r>
              <a:rPr lang="en-US" sz="4000" dirty="0" smtClean="0">
                <a:solidFill>
                  <a:srgbClr val="B9DBAD"/>
                </a:solidFill>
                <a:latin typeface="Tahoma" pitchFamily="34" charset="0"/>
                <a:ea typeface="Tahoma" pitchFamily="34" charset="0"/>
                <a:cs typeface="Tahoma" pitchFamily="34" charset="0"/>
              </a:rPr>
              <a:t> </a:t>
            </a:r>
            <a:r>
              <a:rPr lang="en-US" sz="4000" dirty="0">
                <a:solidFill>
                  <a:srgbClr val="B9DBAD"/>
                </a:solidFill>
                <a:latin typeface="Tahoma" pitchFamily="34" charset="0"/>
                <a:ea typeface="Tahoma" pitchFamily="34" charset="0"/>
                <a:cs typeface="Tahoma" pitchFamily="34" charset="0"/>
              </a:rPr>
              <a:t>participants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933" name="Rectangle 4"/>
          <p:cNvSpPr>
            <a:spLocks noGrp="1" noChangeArrowheads="1"/>
          </p:cNvSpPr>
          <p:nvPr>
            <p:ph type="title"/>
          </p:nvPr>
        </p:nvSpPr>
        <p:spPr>
          <a:xfrm>
            <a:off x="609600" y="914400"/>
            <a:ext cx="7772400" cy="762000"/>
          </a:xfrm>
        </p:spPr>
        <p:txBody>
          <a:bodyPr>
            <a:normAutofit/>
          </a:bodyPr>
          <a:lstStyle/>
          <a:p>
            <a:pPr algn="ctr" eaLnBrk="1" hangingPunct="1"/>
            <a:r>
              <a:rPr lang="en-US" sz="4000" b="0" dirty="0" smtClean="0">
                <a:solidFill>
                  <a:schemeClr val="tx1"/>
                </a:solidFill>
                <a:latin typeface="Tahoma" pitchFamily="34" charset="0"/>
                <a:ea typeface="Tahoma" pitchFamily="34" charset="0"/>
                <a:cs typeface="Tahoma" pitchFamily="34" charset="0"/>
              </a:rPr>
              <a:t>Acceptance of  Youth Alive </a:t>
            </a:r>
          </a:p>
        </p:txBody>
      </p:sp>
      <p:sp>
        <p:nvSpPr>
          <p:cNvPr id="265221" name="Rectangle 5"/>
          <p:cNvSpPr>
            <a:spLocks noGrp="1" noChangeArrowheads="1"/>
          </p:cNvSpPr>
          <p:nvPr>
            <p:ph sz="half" idx="1"/>
          </p:nvPr>
        </p:nvSpPr>
        <p:spPr>
          <a:xfrm>
            <a:off x="1433513" y="1911350"/>
            <a:ext cx="2438400" cy="4191000"/>
          </a:xfrm>
        </p:spPr>
        <p:txBody>
          <a:bodyPr/>
          <a:lstStyle/>
          <a:p>
            <a:pPr eaLnBrk="1" hangingPunct="1">
              <a:lnSpc>
                <a:spcPct val="80000"/>
              </a:lnSpc>
            </a:pPr>
            <a:r>
              <a:rPr lang="en-US" sz="2400" dirty="0" smtClean="0">
                <a:latin typeface="Tahoma" pitchFamily="34" charset="0"/>
                <a:ea typeface="Tahoma" pitchFamily="34" charset="0"/>
                <a:cs typeface="Tahoma" pitchFamily="34" charset="0"/>
              </a:rPr>
              <a:t>Americans</a:t>
            </a:r>
          </a:p>
          <a:p>
            <a:pPr eaLnBrk="1" hangingPunct="1">
              <a:lnSpc>
                <a:spcPct val="80000"/>
              </a:lnSpc>
            </a:pPr>
            <a:r>
              <a:rPr lang="en-US" sz="2400" dirty="0" smtClean="0">
                <a:latin typeface="Tahoma" pitchFamily="34" charset="0"/>
                <a:ea typeface="Tahoma" pitchFamily="34" charset="0"/>
                <a:cs typeface="Tahoma" pitchFamily="34" charset="0"/>
              </a:rPr>
              <a:t>Romanians</a:t>
            </a:r>
          </a:p>
          <a:p>
            <a:pPr eaLnBrk="1" hangingPunct="1">
              <a:lnSpc>
                <a:spcPct val="80000"/>
              </a:lnSpc>
            </a:pPr>
            <a:r>
              <a:rPr lang="en-US" sz="2400" dirty="0" smtClean="0">
                <a:latin typeface="Tahoma" pitchFamily="34" charset="0"/>
                <a:ea typeface="Tahoma" pitchFamily="34" charset="0"/>
                <a:cs typeface="Tahoma" pitchFamily="34" charset="0"/>
              </a:rPr>
              <a:t>Russians</a:t>
            </a:r>
          </a:p>
          <a:p>
            <a:pPr eaLnBrk="1" hangingPunct="1">
              <a:lnSpc>
                <a:spcPct val="80000"/>
              </a:lnSpc>
            </a:pPr>
            <a:r>
              <a:rPr lang="en-US" sz="2400" dirty="0" smtClean="0">
                <a:latin typeface="Tahoma" pitchFamily="34" charset="0"/>
                <a:ea typeface="Tahoma" pitchFamily="34" charset="0"/>
                <a:cs typeface="Tahoma" pitchFamily="34" charset="0"/>
              </a:rPr>
              <a:t>Czechs</a:t>
            </a:r>
          </a:p>
          <a:p>
            <a:pPr eaLnBrk="1" hangingPunct="1">
              <a:lnSpc>
                <a:spcPct val="80000"/>
              </a:lnSpc>
            </a:pPr>
            <a:r>
              <a:rPr lang="en-US" sz="2400" dirty="0" smtClean="0">
                <a:latin typeface="Tahoma" pitchFamily="34" charset="0"/>
                <a:ea typeface="Tahoma" pitchFamily="34" charset="0"/>
                <a:cs typeface="Tahoma" pitchFamily="34" charset="0"/>
              </a:rPr>
              <a:t>Germans</a:t>
            </a:r>
          </a:p>
          <a:p>
            <a:pPr eaLnBrk="1" hangingPunct="1">
              <a:lnSpc>
                <a:spcPct val="80000"/>
              </a:lnSpc>
            </a:pPr>
            <a:r>
              <a:rPr lang="en-US" sz="2400" dirty="0" smtClean="0">
                <a:latin typeface="Tahoma" pitchFamily="34" charset="0"/>
                <a:ea typeface="Tahoma" pitchFamily="34" charset="0"/>
                <a:cs typeface="Tahoma" pitchFamily="34" charset="0"/>
              </a:rPr>
              <a:t>Spanish</a:t>
            </a:r>
          </a:p>
          <a:p>
            <a:pPr eaLnBrk="1" hangingPunct="1">
              <a:lnSpc>
                <a:spcPct val="80000"/>
              </a:lnSpc>
            </a:pPr>
            <a:r>
              <a:rPr lang="en-US" sz="2400" dirty="0" smtClean="0">
                <a:latin typeface="Tahoma" pitchFamily="34" charset="0"/>
                <a:ea typeface="Tahoma" pitchFamily="34" charset="0"/>
                <a:cs typeface="Tahoma" pitchFamily="34" charset="0"/>
              </a:rPr>
              <a:t>Italians</a:t>
            </a:r>
            <a:r>
              <a:rPr lang="en-US" sz="2000" dirty="0" smtClean="0">
                <a:latin typeface="Tahoma" pitchFamily="34" charset="0"/>
                <a:ea typeface="Tahoma" pitchFamily="34" charset="0"/>
                <a:cs typeface="Tahoma" pitchFamily="34" charset="0"/>
              </a:rPr>
              <a:t> </a:t>
            </a:r>
          </a:p>
          <a:p>
            <a:pPr eaLnBrk="1" hangingPunct="1">
              <a:lnSpc>
                <a:spcPct val="80000"/>
              </a:lnSpc>
            </a:pPr>
            <a:r>
              <a:rPr lang="en-US" sz="2400" dirty="0" smtClean="0">
                <a:latin typeface="Tahoma" pitchFamily="34" charset="0"/>
                <a:ea typeface="Tahoma" pitchFamily="34" charset="0"/>
                <a:cs typeface="Tahoma" pitchFamily="34" charset="0"/>
              </a:rPr>
              <a:t>Koreans</a:t>
            </a:r>
          </a:p>
          <a:p>
            <a:pPr eaLnBrk="1" hangingPunct="1">
              <a:lnSpc>
                <a:spcPct val="80000"/>
              </a:lnSpc>
            </a:pPr>
            <a:r>
              <a:rPr lang="en-US" sz="2400" dirty="0" smtClean="0">
                <a:latin typeface="Tahoma" pitchFamily="34" charset="0"/>
                <a:ea typeface="Tahoma" pitchFamily="34" charset="0"/>
                <a:cs typeface="Tahoma" pitchFamily="34" charset="0"/>
              </a:rPr>
              <a:t>Chinese</a:t>
            </a:r>
          </a:p>
          <a:p>
            <a:pPr eaLnBrk="1" hangingPunct="1">
              <a:lnSpc>
                <a:spcPct val="80000"/>
              </a:lnSpc>
            </a:pPr>
            <a:r>
              <a:rPr lang="en-US" sz="2400" dirty="0" smtClean="0">
                <a:latin typeface="Tahoma" pitchFamily="34" charset="0"/>
                <a:ea typeface="Tahoma" pitchFamily="34" charset="0"/>
                <a:cs typeface="Tahoma" pitchFamily="34" charset="0"/>
              </a:rPr>
              <a:t>Japanese</a:t>
            </a:r>
          </a:p>
        </p:txBody>
      </p:sp>
      <p:sp>
        <p:nvSpPr>
          <p:cNvPr id="265222" name="Rectangle 6"/>
          <p:cNvSpPr>
            <a:spLocks noGrp="1" noChangeArrowheads="1"/>
          </p:cNvSpPr>
          <p:nvPr>
            <p:ph sz="half" idx="2"/>
          </p:nvPr>
        </p:nvSpPr>
        <p:spPr>
          <a:xfrm>
            <a:off x="5029200" y="1905000"/>
            <a:ext cx="2819400" cy="4191000"/>
          </a:xfrm>
        </p:spPr>
        <p:txBody>
          <a:bodyPr/>
          <a:lstStyle/>
          <a:p>
            <a:pPr eaLnBrk="1" hangingPunct="1">
              <a:lnSpc>
                <a:spcPct val="80000"/>
              </a:lnSpc>
            </a:pPr>
            <a:r>
              <a:rPr lang="en-US" sz="2400" dirty="0" smtClean="0">
                <a:latin typeface="Tahoma" pitchFamily="34" charset="0"/>
                <a:ea typeface="Tahoma" pitchFamily="34" charset="0"/>
                <a:cs typeface="Tahoma" pitchFamily="34" charset="0"/>
              </a:rPr>
              <a:t>Indians</a:t>
            </a:r>
          </a:p>
          <a:p>
            <a:pPr eaLnBrk="1" hangingPunct="1">
              <a:lnSpc>
                <a:spcPct val="80000"/>
              </a:lnSpc>
            </a:pPr>
            <a:r>
              <a:rPr lang="en-US" sz="2400" dirty="0" smtClean="0">
                <a:latin typeface="Tahoma" pitchFamily="34" charset="0"/>
                <a:ea typeface="Tahoma" pitchFamily="34" charset="0"/>
                <a:cs typeface="Tahoma" pitchFamily="34" charset="0"/>
              </a:rPr>
              <a:t>Malaysians</a:t>
            </a:r>
          </a:p>
          <a:p>
            <a:pPr eaLnBrk="1" hangingPunct="1">
              <a:lnSpc>
                <a:spcPct val="80000"/>
              </a:lnSpc>
            </a:pPr>
            <a:r>
              <a:rPr lang="en-US" sz="2400" dirty="0" smtClean="0">
                <a:latin typeface="Tahoma" pitchFamily="34" charset="0"/>
                <a:ea typeface="Tahoma" pitchFamily="34" charset="0"/>
                <a:cs typeface="Tahoma" pitchFamily="34" charset="0"/>
              </a:rPr>
              <a:t>Indonesians</a:t>
            </a:r>
          </a:p>
          <a:p>
            <a:pPr eaLnBrk="1" hangingPunct="1">
              <a:lnSpc>
                <a:spcPct val="80000"/>
              </a:lnSpc>
            </a:pPr>
            <a:r>
              <a:rPr lang="en-US" sz="2400" dirty="0" smtClean="0">
                <a:latin typeface="Tahoma" pitchFamily="34" charset="0"/>
                <a:ea typeface="Tahoma" pitchFamily="34" charset="0"/>
                <a:cs typeface="Tahoma" pitchFamily="34" charset="0"/>
              </a:rPr>
              <a:t>Filipinos</a:t>
            </a:r>
          </a:p>
          <a:p>
            <a:pPr eaLnBrk="1" hangingPunct="1">
              <a:lnSpc>
                <a:spcPct val="80000"/>
              </a:lnSpc>
            </a:pPr>
            <a:r>
              <a:rPr lang="en-US" sz="2400" dirty="0" smtClean="0">
                <a:latin typeface="Tahoma" pitchFamily="34" charset="0"/>
                <a:ea typeface="Tahoma" pitchFamily="34" charset="0"/>
                <a:cs typeface="Tahoma" pitchFamily="34" charset="0"/>
              </a:rPr>
              <a:t>Africans </a:t>
            </a:r>
          </a:p>
          <a:p>
            <a:pPr eaLnBrk="1" hangingPunct="1">
              <a:lnSpc>
                <a:spcPct val="80000"/>
              </a:lnSpc>
            </a:pPr>
            <a:r>
              <a:rPr lang="en-US" sz="2400" dirty="0" smtClean="0">
                <a:latin typeface="Tahoma" pitchFamily="34" charset="0"/>
                <a:ea typeface="Tahoma" pitchFamily="34" charset="0"/>
                <a:cs typeface="Tahoma" pitchFamily="34" charset="0"/>
              </a:rPr>
              <a:t>Mauritians</a:t>
            </a:r>
          </a:p>
          <a:p>
            <a:pPr eaLnBrk="1" hangingPunct="1">
              <a:lnSpc>
                <a:spcPct val="80000"/>
              </a:lnSpc>
            </a:pPr>
            <a:r>
              <a:rPr lang="en-US" sz="2400" dirty="0" smtClean="0">
                <a:latin typeface="Tahoma" pitchFamily="34" charset="0"/>
                <a:ea typeface="Tahoma" pitchFamily="34" charset="0"/>
                <a:cs typeface="Tahoma" pitchFamily="34" charset="0"/>
              </a:rPr>
              <a:t>Madagascans,</a:t>
            </a:r>
          </a:p>
          <a:p>
            <a:pPr eaLnBrk="1" hangingPunct="1">
              <a:lnSpc>
                <a:spcPct val="80000"/>
              </a:lnSpc>
            </a:pPr>
            <a:r>
              <a:rPr lang="en-US" sz="2400" dirty="0" smtClean="0">
                <a:latin typeface="Tahoma" pitchFamily="34" charset="0"/>
                <a:ea typeface="Tahoma" pitchFamily="34" charset="0"/>
                <a:cs typeface="Tahoma" pitchFamily="34" charset="0"/>
              </a:rPr>
              <a:t>Mongolians</a:t>
            </a:r>
          </a:p>
          <a:p>
            <a:pPr eaLnBrk="1" hangingPunct="1">
              <a:lnSpc>
                <a:spcPct val="80000"/>
              </a:lnSpc>
            </a:pPr>
            <a:r>
              <a:rPr lang="en-US" sz="2400" dirty="0" smtClean="0">
                <a:latin typeface="Tahoma" pitchFamily="34" charset="0"/>
                <a:ea typeface="Tahoma" pitchFamily="34" charset="0"/>
                <a:cs typeface="Tahoma" pitchFamily="34" charset="0"/>
              </a:rPr>
              <a:t>Jamaicans</a:t>
            </a:r>
          </a:p>
          <a:p>
            <a:pPr eaLnBrk="1" hangingPunct="1">
              <a:lnSpc>
                <a:spcPct val="80000"/>
              </a:lnSpc>
            </a:pPr>
            <a:r>
              <a:rPr lang="en-US" sz="2400" dirty="0" smtClean="0">
                <a:latin typeface="Tahoma" pitchFamily="34" charset="0"/>
                <a:ea typeface="Tahoma" pitchFamily="34" charset="0"/>
                <a:cs typeface="Tahoma" pitchFamily="34" charset="0"/>
              </a:rPr>
              <a:t>Haitians, </a:t>
            </a:r>
            <a:r>
              <a:rPr lang="en-US" sz="2400" dirty="0" err="1" smtClean="0">
                <a:latin typeface="Tahoma" pitchFamily="34" charset="0"/>
                <a:ea typeface="Tahoma" pitchFamily="34" charset="0"/>
                <a:cs typeface="Tahoma" pitchFamily="34" charset="0"/>
              </a:rPr>
              <a:t>etc</a:t>
            </a:r>
            <a:r>
              <a:rPr lang="en-US" sz="2400" dirty="0" smtClean="0">
                <a:latin typeface="Tahoma" pitchFamily="34" charset="0"/>
                <a:ea typeface="Tahoma" pitchFamily="34" charset="0"/>
                <a:cs typeface="Tahoma" pitchFamily="34" charset="0"/>
              </a:rPr>
              <a:t> … </a:t>
            </a:r>
          </a:p>
        </p:txBody>
      </p:sp>
      <p:sp>
        <p:nvSpPr>
          <p:cNvPr id="1471" name="Footer Placeholder 4"/>
          <p:cNvSpPr>
            <a:spLocks noGrp="1"/>
          </p:cNvSpPr>
          <p:nvPr>
            <p:ph type="ftr" sz="quarter" idx="11"/>
          </p:nvPr>
        </p:nvSpPr>
        <p:spPr>
          <a:xfrm>
            <a:off x="53126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1472" name="Slide Number Placeholder 5"/>
          <p:cNvSpPr>
            <a:spLocks noGrp="1"/>
          </p:cNvSpPr>
          <p:nvPr>
            <p:ph type="sldNum" sz="quarter" idx="12"/>
          </p:nvPr>
        </p:nvSpPr>
        <p:spPr>
          <a:xfrm>
            <a:off x="7924800" y="6172200"/>
            <a:ext cx="733864" cy="274320"/>
          </a:xfrm>
        </p:spPr>
        <p:txBody>
          <a:bodyPr/>
          <a:lstStyle/>
          <a:p>
            <a:pPr>
              <a:defRPr/>
            </a:pPr>
            <a:fld id="{09D685DE-9989-4EAE-9006-4BF4642C3183}" type="slidenum">
              <a:rPr lang="en-US">
                <a:latin typeface="Tahoma" pitchFamily="34" charset="0"/>
                <a:ea typeface="Tahoma" pitchFamily="34" charset="0"/>
                <a:cs typeface="Tahoma" pitchFamily="34" charset="0"/>
              </a:rPr>
              <a:pPr>
                <a:defRPr/>
              </a:pPr>
              <a:t>77</a:t>
            </a:fld>
            <a:endParaRPr lang="en-US" dirty="0">
              <a:latin typeface="Tahoma" pitchFamily="34" charset="0"/>
              <a:ea typeface="Tahoma" pitchFamily="34" charset="0"/>
              <a:cs typeface="Tahoma" pitchFamily="34" charset="0"/>
            </a:endParaRPr>
          </a:p>
        </p:txBody>
      </p:sp>
      <p:grpSp>
        <p:nvGrpSpPr>
          <p:cNvPr id="80900" name="Group 487"/>
          <p:cNvGrpSpPr>
            <a:grpSpLocks/>
          </p:cNvGrpSpPr>
          <p:nvPr/>
        </p:nvGrpSpPr>
        <p:grpSpPr bwMode="auto">
          <a:xfrm>
            <a:off x="7010400" y="5715001"/>
            <a:ext cx="508000" cy="307975"/>
            <a:chOff x="-1802" y="702"/>
            <a:chExt cx="320" cy="194"/>
          </a:xfrm>
        </p:grpSpPr>
        <p:sp>
          <p:nvSpPr>
            <p:cNvPr id="82358" name="Freeform 7"/>
            <p:cNvSpPr>
              <a:spLocks/>
            </p:cNvSpPr>
            <p:nvPr/>
          </p:nvSpPr>
          <p:spPr bwMode="auto">
            <a:xfrm>
              <a:off x="-1802" y="702"/>
              <a:ext cx="320" cy="194"/>
            </a:xfrm>
            <a:custGeom>
              <a:avLst/>
              <a:gdLst>
                <a:gd name="T0" fmla="*/ 0 w 320"/>
                <a:gd name="T1" fmla="*/ 56 h 194"/>
                <a:gd name="T2" fmla="*/ 288 w 320"/>
                <a:gd name="T3" fmla="*/ 0 h 194"/>
                <a:gd name="T4" fmla="*/ 320 w 320"/>
                <a:gd name="T5" fmla="*/ 138 h 194"/>
                <a:gd name="T6" fmla="*/ 32 w 320"/>
                <a:gd name="T7" fmla="*/ 194 h 194"/>
                <a:gd name="T8" fmla="*/ 0 w 320"/>
                <a:gd name="T9" fmla="*/ 56 h 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0" h="194">
                  <a:moveTo>
                    <a:pt x="0" y="56"/>
                  </a:moveTo>
                  <a:lnTo>
                    <a:pt x="288" y="0"/>
                  </a:lnTo>
                  <a:lnTo>
                    <a:pt x="320" y="138"/>
                  </a:lnTo>
                  <a:lnTo>
                    <a:pt x="32" y="194"/>
                  </a:lnTo>
                  <a:lnTo>
                    <a:pt x="0"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59" name="Freeform 8"/>
            <p:cNvSpPr>
              <a:spLocks/>
            </p:cNvSpPr>
            <p:nvPr/>
          </p:nvSpPr>
          <p:spPr bwMode="auto">
            <a:xfrm>
              <a:off x="-1802" y="702"/>
              <a:ext cx="320" cy="194"/>
            </a:xfrm>
            <a:custGeom>
              <a:avLst/>
              <a:gdLst>
                <a:gd name="T0" fmla="*/ 0 w 320"/>
                <a:gd name="T1" fmla="*/ 56 h 194"/>
                <a:gd name="T2" fmla="*/ 288 w 320"/>
                <a:gd name="T3" fmla="*/ 0 h 194"/>
                <a:gd name="T4" fmla="*/ 320 w 320"/>
                <a:gd name="T5" fmla="*/ 138 h 194"/>
                <a:gd name="T6" fmla="*/ 32 w 320"/>
                <a:gd name="T7" fmla="*/ 194 h 194"/>
                <a:gd name="T8" fmla="*/ 0 w 320"/>
                <a:gd name="T9" fmla="*/ 56 h 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0" h="194">
                  <a:moveTo>
                    <a:pt x="0" y="56"/>
                  </a:moveTo>
                  <a:lnTo>
                    <a:pt x="288" y="0"/>
                  </a:lnTo>
                  <a:lnTo>
                    <a:pt x="320" y="138"/>
                  </a:lnTo>
                  <a:lnTo>
                    <a:pt x="32" y="194"/>
                  </a:lnTo>
                  <a:lnTo>
                    <a:pt x="0" y="5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360" name="Freeform 9"/>
            <p:cNvSpPr>
              <a:spLocks/>
            </p:cNvSpPr>
            <p:nvPr/>
          </p:nvSpPr>
          <p:spPr bwMode="auto">
            <a:xfrm>
              <a:off x="-1774" y="831"/>
              <a:ext cx="292" cy="65"/>
            </a:xfrm>
            <a:custGeom>
              <a:avLst/>
              <a:gdLst>
                <a:gd name="T0" fmla="*/ 0 w 292"/>
                <a:gd name="T1" fmla="*/ 56 h 65"/>
                <a:gd name="T2" fmla="*/ 289 w 292"/>
                <a:gd name="T3" fmla="*/ 0 h 65"/>
                <a:gd name="T4" fmla="*/ 292 w 292"/>
                <a:gd name="T5" fmla="*/ 9 h 65"/>
                <a:gd name="T6" fmla="*/ 4 w 292"/>
                <a:gd name="T7" fmla="*/ 65 h 65"/>
                <a:gd name="T8" fmla="*/ 0 w 292"/>
                <a:gd name="T9" fmla="*/ 56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2" h="65">
                  <a:moveTo>
                    <a:pt x="0" y="56"/>
                  </a:moveTo>
                  <a:lnTo>
                    <a:pt x="289" y="0"/>
                  </a:lnTo>
                  <a:lnTo>
                    <a:pt x="292" y="9"/>
                  </a:lnTo>
                  <a:lnTo>
                    <a:pt x="4" y="65"/>
                  </a:lnTo>
                  <a:lnTo>
                    <a:pt x="0" y="5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61" name="Freeform 10"/>
            <p:cNvSpPr>
              <a:spLocks/>
            </p:cNvSpPr>
            <p:nvPr/>
          </p:nvSpPr>
          <p:spPr bwMode="auto">
            <a:xfrm>
              <a:off x="-1777" y="811"/>
              <a:ext cx="292" cy="68"/>
            </a:xfrm>
            <a:custGeom>
              <a:avLst/>
              <a:gdLst>
                <a:gd name="T0" fmla="*/ 0 w 292"/>
                <a:gd name="T1" fmla="*/ 56 h 68"/>
                <a:gd name="T2" fmla="*/ 288 w 292"/>
                <a:gd name="T3" fmla="*/ 0 h 68"/>
                <a:gd name="T4" fmla="*/ 292 w 292"/>
                <a:gd name="T5" fmla="*/ 12 h 68"/>
                <a:gd name="T6" fmla="*/ 3 w 292"/>
                <a:gd name="T7" fmla="*/ 68 h 68"/>
                <a:gd name="T8" fmla="*/ 0 w 292"/>
                <a:gd name="T9" fmla="*/ 56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2" h="68">
                  <a:moveTo>
                    <a:pt x="0" y="56"/>
                  </a:moveTo>
                  <a:lnTo>
                    <a:pt x="288" y="0"/>
                  </a:lnTo>
                  <a:lnTo>
                    <a:pt x="292" y="12"/>
                  </a:lnTo>
                  <a:lnTo>
                    <a:pt x="3" y="68"/>
                  </a:lnTo>
                  <a:lnTo>
                    <a:pt x="0" y="5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62" name="Freeform 11"/>
            <p:cNvSpPr>
              <a:spLocks/>
            </p:cNvSpPr>
            <p:nvPr/>
          </p:nvSpPr>
          <p:spPr bwMode="auto">
            <a:xfrm>
              <a:off x="-1783" y="787"/>
              <a:ext cx="291" cy="68"/>
            </a:xfrm>
            <a:custGeom>
              <a:avLst/>
              <a:gdLst>
                <a:gd name="T0" fmla="*/ 0 w 291"/>
                <a:gd name="T1" fmla="*/ 56 h 68"/>
                <a:gd name="T2" fmla="*/ 288 w 291"/>
                <a:gd name="T3" fmla="*/ 0 h 68"/>
                <a:gd name="T4" fmla="*/ 291 w 291"/>
                <a:gd name="T5" fmla="*/ 12 h 68"/>
                <a:gd name="T6" fmla="*/ 3 w 291"/>
                <a:gd name="T7" fmla="*/ 68 h 68"/>
                <a:gd name="T8" fmla="*/ 0 w 291"/>
                <a:gd name="T9" fmla="*/ 56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8">
                  <a:moveTo>
                    <a:pt x="0" y="56"/>
                  </a:moveTo>
                  <a:lnTo>
                    <a:pt x="288" y="0"/>
                  </a:lnTo>
                  <a:lnTo>
                    <a:pt x="291" y="12"/>
                  </a:lnTo>
                  <a:lnTo>
                    <a:pt x="3" y="68"/>
                  </a:lnTo>
                  <a:lnTo>
                    <a:pt x="0" y="5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63" name="Freeform 12"/>
            <p:cNvSpPr>
              <a:spLocks/>
            </p:cNvSpPr>
            <p:nvPr/>
          </p:nvSpPr>
          <p:spPr bwMode="auto">
            <a:xfrm>
              <a:off x="-1786" y="766"/>
              <a:ext cx="288" cy="65"/>
            </a:xfrm>
            <a:custGeom>
              <a:avLst/>
              <a:gdLst>
                <a:gd name="T0" fmla="*/ 0 w 288"/>
                <a:gd name="T1" fmla="*/ 57 h 65"/>
                <a:gd name="T2" fmla="*/ 288 w 288"/>
                <a:gd name="T3" fmla="*/ 0 h 65"/>
                <a:gd name="T4" fmla="*/ 288 w 288"/>
                <a:gd name="T5" fmla="*/ 12 h 65"/>
                <a:gd name="T6" fmla="*/ 3 w 288"/>
                <a:gd name="T7" fmla="*/ 65 h 65"/>
                <a:gd name="T8" fmla="*/ 0 w 288"/>
                <a:gd name="T9" fmla="*/ 57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 h="65">
                  <a:moveTo>
                    <a:pt x="0" y="57"/>
                  </a:moveTo>
                  <a:lnTo>
                    <a:pt x="288" y="0"/>
                  </a:lnTo>
                  <a:lnTo>
                    <a:pt x="288" y="12"/>
                  </a:lnTo>
                  <a:lnTo>
                    <a:pt x="3" y="65"/>
                  </a:lnTo>
                  <a:lnTo>
                    <a:pt x="0" y="5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64" name="Freeform 13"/>
            <p:cNvSpPr>
              <a:spLocks/>
            </p:cNvSpPr>
            <p:nvPr/>
          </p:nvSpPr>
          <p:spPr bwMode="auto">
            <a:xfrm>
              <a:off x="-1793" y="746"/>
              <a:ext cx="292" cy="65"/>
            </a:xfrm>
            <a:custGeom>
              <a:avLst/>
              <a:gdLst>
                <a:gd name="T0" fmla="*/ 0 w 292"/>
                <a:gd name="T1" fmla="*/ 56 h 65"/>
                <a:gd name="T2" fmla="*/ 288 w 292"/>
                <a:gd name="T3" fmla="*/ 0 h 65"/>
                <a:gd name="T4" fmla="*/ 292 w 292"/>
                <a:gd name="T5" fmla="*/ 9 h 65"/>
                <a:gd name="T6" fmla="*/ 3 w 292"/>
                <a:gd name="T7" fmla="*/ 65 h 65"/>
                <a:gd name="T8" fmla="*/ 0 w 292"/>
                <a:gd name="T9" fmla="*/ 56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2" h="65">
                  <a:moveTo>
                    <a:pt x="0" y="56"/>
                  </a:moveTo>
                  <a:lnTo>
                    <a:pt x="288" y="0"/>
                  </a:lnTo>
                  <a:lnTo>
                    <a:pt x="292" y="9"/>
                  </a:lnTo>
                  <a:lnTo>
                    <a:pt x="3" y="65"/>
                  </a:lnTo>
                  <a:lnTo>
                    <a:pt x="0" y="5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65" name="Freeform 14"/>
            <p:cNvSpPr>
              <a:spLocks/>
            </p:cNvSpPr>
            <p:nvPr/>
          </p:nvSpPr>
          <p:spPr bwMode="auto">
            <a:xfrm>
              <a:off x="-1796" y="722"/>
              <a:ext cx="288" cy="68"/>
            </a:xfrm>
            <a:custGeom>
              <a:avLst/>
              <a:gdLst>
                <a:gd name="T0" fmla="*/ 0 w 288"/>
                <a:gd name="T1" fmla="*/ 56 h 68"/>
                <a:gd name="T2" fmla="*/ 285 w 288"/>
                <a:gd name="T3" fmla="*/ 0 h 68"/>
                <a:gd name="T4" fmla="*/ 288 w 288"/>
                <a:gd name="T5" fmla="*/ 12 h 68"/>
                <a:gd name="T6" fmla="*/ 0 w 288"/>
                <a:gd name="T7" fmla="*/ 68 h 68"/>
                <a:gd name="T8" fmla="*/ 0 w 288"/>
                <a:gd name="T9" fmla="*/ 56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 h="68">
                  <a:moveTo>
                    <a:pt x="0" y="56"/>
                  </a:moveTo>
                  <a:lnTo>
                    <a:pt x="285" y="0"/>
                  </a:lnTo>
                  <a:lnTo>
                    <a:pt x="288" y="12"/>
                  </a:lnTo>
                  <a:lnTo>
                    <a:pt x="0" y="68"/>
                  </a:lnTo>
                  <a:lnTo>
                    <a:pt x="0" y="5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66" name="Freeform 15"/>
            <p:cNvSpPr>
              <a:spLocks/>
            </p:cNvSpPr>
            <p:nvPr/>
          </p:nvSpPr>
          <p:spPr bwMode="auto">
            <a:xfrm>
              <a:off x="-1802" y="702"/>
              <a:ext cx="288" cy="64"/>
            </a:xfrm>
            <a:custGeom>
              <a:avLst/>
              <a:gdLst>
                <a:gd name="T0" fmla="*/ 0 w 288"/>
                <a:gd name="T1" fmla="*/ 56 h 64"/>
                <a:gd name="T2" fmla="*/ 288 w 288"/>
                <a:gd name="T3" fmla="*/ 0 h 64"/>
                <a:gd name="T4" fmla="*/ 288 w 288"/>
                <a:gd name="T5" fmla="*/ 8 h 64"/>
                <a:gd name="T6" fmla="*/ 3 w 288"/>
                <a:gd name="T7" fmla="*/ 64 h 64"/>
                <a:gd name="T8" fmla="*/ 0 w 288"/>
                <a:gd name="T9" fmla="*/ 56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 h="64">
                  <a:moveTo>
                    <a:pt x="0" y="56"/>
                  </a:moveTo>
                  <a:lnTo>
                    <a:pt x="288" y="0"/>
                  </a:lnTo>
                  <a:lnTo>
                    <a:pt x="288" y="8"/>
                  </a:lnTo>
                  <a:lnTo>
                    <a:pt x="3" y="64"/>
                  </a:lnTo>
                  <a:lnTo>
                    <a:pt x="0" y="5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67" name="Freeform 16"/>
            <p:cNvSpPr>
              <a:spLocks/>
            </p:cNvSpPr>
            <p:nvPr/>
          </p:nvSpPr>
          <p:spPr bwMode="auto">
            <a:xfrm>
              <a:off x="-1802" y="734"/>
              <a:ext cx="137" cy="94"/>
            </a:xfrm>
            <a:custGeom>
              <a:avLst/>
              <a:gdLst>
                <a:gd name="T0" fmla="*/ 0 w 137"/>
                <a:gd name="T1" fmla="*/ 24 h 94"/>
                <a:gd name="T2" fmla="*/ 121 w 137"/>
                <a:gd name="T3" fmla="*/ 0 h 94"/>
                <a:gd name="T4" fmla="*/ 137 w 137"/>
                <a:gd name="T5" fmla="*/ 71 h 94"/>
                <a:gd name="T6" fmla="*/ 16 w 137"/>
                <a:gd name="T7" fmla="*/ 94 h 94"/>
                <a:gd name="T8" fmla="*/ 0 w 137"/>
                <a:gd name="T9" fmla="*/ 24 h 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94">
                  <a:moveTo>
                    <a:pt x="0" y="24"/>
                  </a:moveTo>
                  <a:lnTo>
                    <a:pt x="121" y="0"/>
                  </a:lnTo>
                  <a:lnTo>
                    <a:pt x="137" y="71"/>
                  </a:lnTo>
                  <a:lnTo>
                    <a:pt x="16" y="94"/>
                  </a:lnTo>
                  <a:lnTo>
                    <a:pt x="0" y="24"/>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68" name="Freeform 17"/>
            <p:cNvSpPr>
              <a:spLocks noEditPoints="1"/>
            </p:cNvSpPr>
            <p:nvPr/>
          </p:nvSpPr>
          <p:spPr bwMode="auto">
            <a:xfrm>
              <a:off x="-1793" y="740"/>
              <a:ext cx="119" cy="83"/>
            </a:xfrm>
            <a:custGeom>
              <a:avLst/>
              <a:gdLst>
                <a:gd name="T0" fmla="*/ 10 w 119"/>
                <a:gd name="T1" fmla="*/ 23 h 83"/>
                <a:gd name="T2" fmla="*/ 13 w 119"/>
                <a:gd name="T3" fmla="*/ 35 h 83"/>
                <a:gd name="T4" fmla="*/ 10 w 119"/>
                <a:gd name="T5" fmla="*/ 47 h 83"/>
                <a:gd name="T6" fmla="*/ 10 w 119"/>
                <a:gd name="T7" fmla="*/ 65 h 83"/>
                <a:gd name="T8" fmla="*/ 16 w 119"/>
                <a:gd name="T9" fmla="*/ 83 h 83"/>
                <a:gd name="T10" fmla="*/ 19 w 119"/>
                <a:gd name="T11" fmla="*/ 83 h 83"/>
                <a:gd name="T12" fmla="*/ 26 w 119"/>
                <a:gd name="T13" fmla="*/ 18 h 83"/>
                <a:gd name="T14" fmla="*/ 16 w 119"/>
                <a:gd name="T15" fmla="*/ 26 h 83"/>
                <a:gd name="T16" fmla="*/ 19 w 119"/>
                <a:gd name="T17" fmla="*/ 41 h 83"/>
                <a:gd name="T18" fmla="*/ 19 w 119"/>
                <a:gd name="T19" fmla="*/ 56 h 83"/>
                <a:gd name="T20" fmla="*/ 19 w 119"/>
                <a:gd name="T21" fmla="*/ 59 h 83"/>
                <a:gd name="T22" fmla="*/ 29 w 119"/>
                <a:gd name="T23" fmla="*/ 74 h 83"/>
                <a:gd name="T24" fmla="*/ 32 w 119"/>
                <a:gd name="T25" fmla="*/ 29 h 83"/>
                <a:gd name="T26" fmla="*/ 29 w 119"/>
                <a:gd name="T27" fmla="*/ 44 h 83"/>
                <a:gd name="T28" fmla="*/ 29 w 119"/>
                <a:gd name="T29" fmla="*/ 62 h 83"/>
                <a:gd name="T30" fmla="*/ 35 w 119"/>
                <a:gd name="T31" fmla="*/ 80 h 83"/>
                <a:gd name="T32" fmla="*/ 39 w 119"/>
                <a:gd name="T33" fmla="*/ 77 h 83"/>
                <a:gd name="T34" fmla="*/ 45 w 119"/>
                <a:gd name="T35" fmla="*/ 15 h 83"/>
                <a:gd name="T36" fmla="*/ 35 w 119"/>
                <a:gd name="T37" fmla="*/ 21 h 83"/>
                <a:gd name="T38" fmla="*/ 39 w 119"/>
                <a:gd name="T39" fmla="*/ 38 h 83"/>
                <a:gd name="T40" fmla="*/ 39 w 119"/>
                <a:gd name="T41" fmla="*/ 53 h 83"/>
                <a:gd name="T42" fmla="*/ 39 w 119"/>
                <a:gd name="T43" fmla="*/ 56 h 83"/>
                <a:gd name="T44" fmla="*/ 48 w 119"/>
                <a:gd name="T45" fmla="*/ 71 h 83"/>
                <a:gd name="T46" fmla="*/ 51 w 119"/>
                <a:gd name="T47" fmla="*/ 26 h 83"/>
                <a:gd name="T48" fmla="*/ 48 w 119"/>
                <a:gd name="T49" fmla="*/ 38 h 83"/>
                <a:gd name="T50" fmla="*/ 48 w 119"/>
                <a:gd name="T51" fmla="*/ 59 h 83"/>
                <a:gd name="T52" fmla="*/ 55 w 119"/>
                <a:gd name="T53" fmla="*/ 77 h 83"/>
                <a:gd name="T54" fmla="*/ 58 w 119"/>
                <a:gd name="T55" fmla="*/ 74 h 83"/>
                <a:gd name="T56" fmla="*/ 64 w 119"/>
                <a:gd name="T57" fmla="*/ 12 h 83"/>
                <a:gd name="T58" fmla="*/ 55 w 119"/>
                <a:gd name="T59" fmla="*/ 18 h 83"/>
                <a:gd name="T60" fmla="*/ 58 w 119"/>
                <a:gd name="T61" fmla="*/ 32 h 83"/>
                <a:gd name="T62" fmla="*/ 58 w 119"/>
                <a:gd name="T63" fmla="*/ 50 h 83"/>
                <a:gd name="T64" fmla="*/ 58 w 119"/>
                <a:gd name="T65" fmla="*/ 53 h 83"/>
                <a:gd name="T66" fmla="*/ 67 w 119"/>
                <a:gd name="T67" fmla="*/ 65 h 83"/>
                <a:gd name="T68" fmla="*/ 71 w 119"/>
                <a:gd name="T69" fmla="*/ 23 h 83"/>
                <a:gd name="T70" fmla="*/ 67 w 119"/>
                <a:gd name="T71" fmla="*/ 35 h 83"/>
                <a:gd name="T72" fmla="*/ 67 w 119"/>
                <a:gd name="T73" fmla="*/ 53 h 83"/>
                <a:gd name="T74" fmla="*/ 74 w 119"/>
                <a:gd name="T75" fmla="*/ 74 h 83"/>
                <a:gd name="T76" fmla="*/ 77 w 119"/>
                <a:gd name="T77" fmla="*/ 71 h 83"/>
                <a:gd name="T78" fmla="*/ 83 w 119"/>
                <a:gd name="T79" fmla="*/ 6 h 83"/>
                <a:gd name="T80" fmla="*/ 74 w 119"/>
                <a:gd name="T81" fmla="*/ 15 h 83"/>
                <a:gd name="T82" fmla="*/ 74 w 119"/>
                <a:gd name="T83" fmla="*/ 29 h 83"/>
                <a:gd name="T84" fmla="*/ 77 w 119"/>
                <a:gd name="T85" fmla="*/ 47 h 83"/>
                <a:gd name="T86" fmla="*/ 77 w 119"/>
                <a:gd name="T87" fmla="*/ 47 h 83"/>
                <a:gd name="T88" fmla="*/ 87 w 119"/>
                <a:gd name="T89" fmla="*/ 62 h 83"/>
                <a:gd name="T90" fmla="*/ 90 w 119"/>
                <a:gd name="T91" fmla="*/ 21 h 83"/>
                <a:gd name="T92" fmla="*/ 87 w 119"/>
                <a:gd name="T93" fmla="*/ 32 h 83"/>
                <a:gd name="T94" fmla="*/ 87 w 119"/>
                <a:gd name="T95" fmla="*/ 50 h 83"/>
                <a:gd name="T96" fmla="*/ 93 w 119"/>
                <a:gd name="T97" fmla="*/ 68 h 83"/>
                <a:gd name="T98" fmla="*/ 96 w 119"/>
                <a:gd name="T99" fmla="*/ 68 h 83"/>
                <a:gd name="T100" fmla="*/ 103 w 119"/>
                <a:gd name="T101" fmla="*/ 3 h 83"/>
                <a:gd name="T102" fmla="*/ 93 w 119"/>
                <a:gd name="T103" fmla="*/ 12 h 83"/>
                <a:gd name="T104" fmla="*/ 93 w 119"/>
                <a:gd name="T105" fmla="*/ 26 h 83"/>
                <a:gd name="T106" fmla="*/ 96 w 119"/>
                <a:gd name="T107" fmla="*/ 41 h 83"/>
                <a:gd name="T108" fmla="*/ 96 w 119"/>
                <a:gd name="T109" fmla="*/ 44 h 83"/>
                <a:gd name="T110" fmla="*/ 106 w 119"/>
                <a:gd name="T111" fmla="*/ 59 h 83"/>
                <a:gd name="T112" fmla="*/ 106 w 119"/>
                <a:gd name="T113" fmla="*/ 15 h 83"/>
                <a:gd name="T114" fmla="*/ 106 w 119"/>
                <a:gd name="T115" fmla="*/ 29 h 83"/>
                <a:gd name="T116" fmla="*/ 106 w 119"/>
                <a:gd name="T117" fmla="*/ 47 h 83"/>
                <a:gd name="T118" fmla="*/ 112 w 119"/>
                <a:gd name="T119" fmla="*/ 65 h 83"/>
                <a:gd name="T120" fmla="*/ 115 w 119"/>
                <a:gd name="T121" fmla="*/ 65 h 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9" h="83">
                  <a:moveTo>
                    <a:pt x="3" y="26"/>
                  </a:moveTo>
                  <a:lnTo>
                    <a:pt x="3" y="23"/>
                  </a:lnTo>
                  <a:lnTo>
                    <a:pt x="0" y="21"/>
                  </a:lnTo>
                  <a:lnTo>
                    <a:pt x="3" y="21"/>
                  </a:lnTo>
                  <a:lnTo>
                    <a:pt x="3" y="18"/>
                  </a:lnTo>
                  <a:lnTo>
                    <a:pt x="7" y="21"/>
                  </a:lnTo>
                  <a:lnTo>
                    <a:pt x="10" y="21"/>
                  </a:lnTo>
                  <a:lnTo>
                    <a:pt x="7" y="21"/>
                  </a:lnTo>
                  <a:lnTo>
                    <a:pt x="10" y="23"/>
                  </a:lnTo>
                  <a:lnTo>
                    <a:pt x="7" y="23"/>
                  </a:lnTo>
                  <a:lnTo>
                    <a:pt x="3" y="26"/>
                  </a:lnTo>
                  <a:close/>
                  <a:moveTo>
                    <a:pt x="7" y="41"/>
                  </a:moveTo>
                  <a:lnTo>
                    <a:pt x="7" y="38"/>
                  </a:lnTo>
                  <a:lnTo>
                    <a:pt x="3" y="35"/>
                  </a:lnTo>
                  <a:lnTo>
                    <a:pt x="7" y="35"/>
                  </a:lnTo>
                  <a:lnTo>
                    <a:pt x="10" y="32"/>
                  </a:lnTo>
                  <a:lnTo>
                    <a:pt x="10" y="35"/>
                  </a:lnTo>
                  <a:lnTo>
                    <a:pt x="13" y="35"/>
                  </a:lnTo>
                  <a:lnTo>
                    <a:pt x="10" y="38"/>
                  </a:lnTo>
                  <a:lnTo>
                    <a:pt x="13" y="38"/>
                  </a:lnTo>
                  <a:lnTo>
                    <a:pt x="10" y="38"/>
                  </a:lnTo>
                  <a:lnTo>
                    <a:pt x="7" y="41"/>
                  </a:lnTo>
                  <a:close/>
                  <a:moveTo>
                    <a:pt x="10" y="56"/>
                  </a:moveTo>
                  <a:lnTo>
                    <a:pt x="10" y="53"/>
                  </a:lnTo>
                  <a:lnTo>
                    <a:pt x="10" y="50"/>
                  </a:lnTo>
                  <a:lnTo>
                    <a:pt x="10" y="47"/>
                  </a:lnTo>
                  <a:lnTo>
                    <a:pt x="13" y="50"/>
                  </a:lnTo>
                  <a:lnTo>
                    <a:pt x="16" y="50"/>
                  </a:lnTo>
                  <a:lnTo>
                    <a:pt x="13" y="50"/>
                  </a:lnTo>
                  <a:lnTo>
                    <a:pt x="16" y="53"/>
                  </a:lnTo>
                  <a:lnTo>
                    <a:pt x="13" y="53"/>
                  </a:lnTo>
                  <a:lnTo>
                    <a:pt x="10" y="56"/>
                  </a:lnTo>
                  <a:close/>
                  <a:moveTo>
                    <a:pt x="13" y="71"/>
                  </a:moveTo>
                  <a:lnTo>
                    <a:pt x="13" y="65"/>
                  </a:lnTo>
                  <a:lnTo>
                    <a:pt x="10" y="65"/>
                  </a:lnTo>
                  <a:lnTo>
                    <a:pt x="13" y="65"/>
                  </a:lnTo>
                  <a:lnTo>
                    <a:pt x="16" y="62"/>
                  </a:lnTo>
                  <a:lnTo>
                    <a:pt x="16" y="65"/>
                  </a:lnTo>
                  <a:lnTo>
                    <a:pt x="19" y="65"/>
                  </a:lnTo>
                  <a:lnTo>
                    <a:pt x="16" y="65"/>
                  </a:lnTo>
                  <a:lnTo>
                    <a:pt x="19" y="68"/>
                  </a:lnTo>
                  <a:lnTo>
                    <a:pt x="16" y="68"/>
                  </a:lnTo>
                  <a:lnTo>
                    <a:pt x="13" y="71"/>
                  </a:lnTo>
                  <a:close/>
                  <a:moveTo>
                    <a:pt x="16" y="83"/>
                  </a:moveTo>
                  <a:lnTo>
                    <a:pt x="19" y="83"/>
                  </a:lnTo>
                  <a:lnTo>
                    <a:pt x="16" y="80"/>
                  </a:lnTo>
                  <a:lnTo>
                    <a:pt x="19" y="80"/>
                  </a:lnTo>
                  <a:lnTo>
                    <a:pt x="19" y="77"/>
                  </a:lnTo>
                  <a:lnTo>
                    <a:pt x="19" y="80"/>
                  </a:lnTo>
                  <a:lnTo>
                    <a:pt x="23" y="80"/>
                  </a:lnTo>
                  <a:lnTo>
                    <a:pt x="19" y="80"/>
                  </a:lnTo>
                  <a:lnTo>
                    <a:pt x="23" y="83"/>
                  </a:lnTo>
                  <a:lnTo>
                    <a:pt x="19" y="83"/>
                  </a:lnTo>
                  <a:lnTo>
                    <a:pt x="16" y="83"/>
                  </a:lnTo>
                  <a:close/>
                  <a:moveTo>
                    <a:pt x="23" y="21"/>
                  </a:moveTo>
                  <a:lnTo>
                    <a:pt x="23" y="21"/>
                  </a:lnTo>
                  <a:lnTo>
                    <a:pt x="19" y="18"/>
                  </a:lnTo>
                  <a:lnTo>
                    <a:pt x="23" y="18"/>
                  </a:lnTo>
                  <a:lnTo>
                    <a:pt x="23" y="15"/>
                  </a:lnTo>
                  <a:lnTo>
                    <a:pt x="26" y="18"/>
                  </a:lnTo>
                  <a:lnTo>
                    <a:pt x="29" y="15"/>
                  </a:lnTo>
                  <a:lnTo>
                    <a:pt x="26" y="18"/>
                  </a:lnTo>
                  <a:lnTo>
                    <a:pt x="29" y="21"/>
                  </a:lnTo>
                  <a:lnTo>
                    <a:pt x="26" y="21"/>
                  </a:lnTo>
                  <a:lnTo>
                    <a:pt x="23" y="21"/>
                  </a:lnTo>
                  <a:close/>
                  <a:moveTo>
                    <a:pt x="13" y="29"/>
                  </a:moveTo>
                  <a:lnTo>
                    <a:pt x="13" y="29"/>
                  </a:lnTo>
                  <a:lnTo>
                    <a:pt x="10" y="26"/>
                  </a:lnTo>
                  <a:lnTo>
                    <a:pt x="16" y="26"/>
                  </a:lnTo>
                  <a:lnTo>
                    <a:pt x="16" y="23"/>
                  </a:lnTo>
                  <a:lnTo>
                    <a:pt x="16" y="26"/>
                  </a:lnTo>
                  <a:lnTo>
                    <a:pt x="19" y="23"/>
                  </a:lnTo>
                  <a:lnTo>
                    <a:pt x="19" y="26"/>
                  </a:lnTo>
                  <a:lnTo>
                    <a:pt x="19" y="29"/>
                  </a:lnTo>
                  <a:lnTo>
                    <a:pt x="16" y="29"/>
                  </a:lnTo>
                  <a:lnTo>
                    <a:pt x="13" y="29"/>
                  </a:lnTo>
                  <a:close/>
                  <a:moveTo>
                    <a:pt x="19" y="44"/>
                  </a:moveTo>
                  <a:lnTo>
                    <a:pt x="19" y="41"/>
                  </a:lnTo>
                  <a:lnTo>
                    <a:pt x="16" y="41"/>
                  </a:lnTo>
                  <a:lnTo>
                    <a:pt x="19" y="41"/>
                  </a:lnTo>
                  <a:lnTo>
                    <a:pt x="19" y="38"/>
                  </a:lnTo>
                  <a:lnTo>
                    <a:pt x="19" y="41"/>
                  </a:lnTo>
                  <a:lnTo>
                    <a:pt x="23" y="38"/>
                  </a:lnTo>
                  <a:lnTo>
                    <a:pt x="19" y="41"/>
                  </a:lnTo>
                  <a:lnTo>
                    <a:pt x="23" y="44"/>
                  </a:lnTo>
                  <a:lnTo>
                    <a:pt x="19" y="44"/>
                  </a:lnTo>
                  <a:close/>
                  <a:moveTo>
                    <a:pt x="19" y="59"/>
                  </a:moveTo>
                  <a:lnTo>
                    <a:pt x="19" y="56"/>
                  </a:lnTo>
                  <a:lnTo>
                    <a:pt x="23" y="53"/>
                  </a:lnTo>
                  <a:lnTo>
                    <a:pt x="23" y="56"/>
                  </a:lnTo>
                  <a:lnTo>
                    <a:pt x="26" y="53"/>
                  </a:lnTo>
                  <a:lnTo>
                    <a:pt x="26" y="56"/>
                  </a:lnTo>
                  <a:lnTo>
                    <a:pt x="26" y="59"/>
                  </a:lnTo>
                  <a:lnTo>
                    <a:pt x="23" y="59"/>
                  </a:lnTo>
                  <a:lnTo>
                    <a:pt x="19" y="59"/>
                  </a:lnTo>
                  <a:close/>
                  <a:moveTo>
                    <a:pt x="26" y="74"/>
                  </a:moveTo>
                  <a:lnTo>
                    <a:pt x="26" y="71"/>
                  </a:lnTo>
                  <a:lnTo>
                    <a:pt x="23" y="71"/>
                  </a:lnTo>
                  <a:lnTo>
                    <a:pt x="26" y="71"/>
                  </a:lnTo>
                  <a:lnTo>
                    <a:pt x="26" y="68"/>
                  </a:lnTo>
                  <a:lnTo>
                    <a:pt x="29" y="68"/>
                  </a:lnTo>
                  <a:lnTo>
                    <a:pt x="29" y="71"/>
                  </a:lnTo>
                  <a:lnTo>
                    <a:pt x="29" y="74"/>
                  </a:lnTo>
                  <a:lnTo>
                    <a:pt x="26" y="74"/>
                  </a:lnTo>
                  <a:close/>
                  <a:moveTo>
                    <a:pt x="26" y="35"/>
                  </a:moveTo>
                  <a:lnTo>
                    <a:pt x="26" y="32"/>
                  </a:lnTo>
                  <a:lnTo>
                    <a:pt x="23" y="32"/>
                  </a:lnTo>
                  <a:lnTo>
                    <a:pt x="26" y="32"/>
                  </a:lnTo>
                  <a:lnTo>
                    <a:pt x="29" y="29"/>
                  </a:lnTo>
                  <a:lnTo>
                    <a:pt x="29" y="32"/>
                  </a:lnTo>
                  <a:lnTo>
                    <a:pt x="32" y="29"/>
                  </a:lnTo>
                  <a:lnTo>
                    <a:pt x="29" y="32"/>
                  </a:lnTo>
                  <a:lnTo>
                    <a:pt x="32" y="35"/>
                  </a:lnTo>
                  <a:lnTo>
                    <a:pt x="29" y="35"/>
                  </a:lnTo>
                  <a:lnTo>
                    <a:pt x="26" y="35"/>
                  </a:lnTo>
                  <a:close/>
                  <a:moveTo>
                    <a:pt x="29" y="50"/>
                  </a:moveTo>
                  <a:lnTo>
                    <a:pt x="29" y="47"/>
                  </a:lnTo>
                  <a:lnTo>
                    <a:pt x="26" y="47"/>
                  </a:lnTo>
                  <a:lnTo>
                    <a:pt x="29" y="47"/>
                  </a:lnTo>
                  <a:lnTo>
                    <a:pt x="29" y="44"/>
                  </a:lnTo>
                  <a:lnTo>
                    <a:pt x="32" y="47"/>
                  </a:lnTo>
                  <a:lnTo>
                    <a:pt x="35" y="44"/>
                  </a:lnTo>
                  <a:lnTo>
                    <a:pt x="32" y="47"/>
                  </a:lnTo>
                  <a:lnTo>
                    <a:pt x="35" y="50"/>
                  </a:lnTo>
                  <a:lnTo>
                    <a:pt x="32" y="47"/>
                  </a:lnTo>
                  <a:lnTo>
                    <a:pt x="29" y="50"/>
                  </a:lnTo>
                  <a:close/>
                  <a:moveTo>
                    <a:pt x="32" y="65"/>
                  </a:moveTo>
                  <a:lnTo>
                    <a:pt x="32" y="62"/>
                  </a:lnTo>
                  <a:lnTo>
                    <a:pt x="29" y="62"/>
                  </a:lnTo>
                  <a:lnTo>
                    <a:pt x="32" y="62"/>
                  </a:lnTo>
                  <a:lnTo>
                    <a:pt x="32" y="59"/>
                  </a:lnTo>
                  <a:lnTo>
                    <a:pt x="35" y="62"/>
                  </a:lnTo>
                  <a:lnTo>
                    <a:pt x="39" y="59"/>
                  </a:lnTo>
                  <a:lnTo>
                    <a:pt x="35" y="62"/>
                  </a:lnTo>
                  <a:lnTo>
                    <a:pt x="39" y="65"/>
                  </a:lnTo>
                  <a:lnTo>
                    <a:pt x="35" y="65"/>
                  </a:lnTo>
                  <a:lnTo>
                    <a:pt x="32" y="65"/>
                  </a:lnTo>
                  <a:close/>
                  <a:moveTo>
                    <a:pt x="35" y="80"/>
                  </a:moveTo>
                  <a:lnTo>
                    <a:pt x="35" y="77"/>
                  </a:lnTo>
                  <a:lnTo>
                    <a:pt x="32" y="77"/>
                  </a:lnTo>
                  <a:lnTo>
                    <a:pt x="39" y="74"/>
                  </a:lnTo>
                  <a:lnTo>
                    <a:pt x="42" y="74"/>
                  </a:lnTo>
                  <a:lnTo>
                    <a:pt x="39" y="77"/>
                  </a:lnTo>
                  <a:lnTo>
                    <a:pt x="42" y="80"/>
                  </a:lnTo>
                  <a:lnTo>
                    <a:pt x="39" y="77"/>
                  </a:lnTo>
                  <a:lnTo>
                    <a:pt x="35" y="80"/>
                  </a:lnTo>
                  <a:close/>
                  <a:moveTo>
                    <a:pt x="42" y="18"/>
                  </a:moveTo>
                  <a:lnTo>
                    <a:pt x="42" y="15"/>
                  </a:lnTo>
                  <a:lnTo>
                    <a:pt x="39" y="15"/>
                  </a:lnTo>
                  <a:lnTo>
                    <a:pt x="42" y="12"/>
                  </a:lnTo>
                  <a:lnTo>
                    <a:pt x="45" y="12"/>
                  </a:lnTo>
                  <a:lnTo>
                    <a:pt x="48" y="12"/>
                  </a:lnTo>
                  <a:lnTo>
                    <a:pt x="45" y="15"/>
                  </a:lnTo>
                  <a:lnTo>
                    <a:pt x="48" y="18"/>
                  </a:lnTo>
                  <a:lnTo>
                    <a:pt x="45" y="15"/>
                  </a:lnTo>
                  <a:lnTo>
                    <a:pt x="42" y="18"/>
                  </a:lnTo>
                  <a:close/>
                  <a:moveTo>
                    <a:pt x="32" y="26"/>
                  </a:moveTo>
                  <a:lnTo>
                    <a:pt x="32" y="23"/>
                  </a:lnTo>
                  <a:lnTo>
                    <a:pt x="29" y="23"/>
                  </a:lnTo>
                  <a:lnTo>
                    <a:pt x="32" y="21"/>
                  </a:lnTo>
                  <a:lnTo>
                    <a:pt x="35" y="21"/>
                  </a:lnTo>
                  <a:lnTo>
                    <a:pt x="39" y="21"/>
                  </a:lnTo>
                  <a:lnTo>
                    <a:pt x="39" y="23"/>
                  </a:lnTo>
                  <a:lnTo>
                    <a:pt x="39" y="26"/>
                  </a:lnTo>
                  <a:lnTo>
                    <a:pt x="35" y="23"/>
                  </a:lnTo>
                  <a:lnTo>
                    <a:pt x="32" y="26"/>
                  </a:lnTo>
                  <a:close/>
                  <a:moveTo>
                    <a:pt x="35" y="41"/>
                  </a:moveTo>
                  <a:lnTo>
                    <a:pt x="39" y="38"/>
                  </a:lnTo>
                  <a:lnTo>
                    <a:pt x="35" y="38"/>
                  </a:lnTo>
                  <a:lnTo>
                    <a:pt x="39" y="38"/>
                  </a:lnTo>
                  <a:lnTo>
                    <a:pt x="39" y="35"/>
                  </a:lnTo>
                  <a:lnTo>
                    <a:pt x="42" y="35"/>
                  </a:lnTo>
                  <a:lnTo>
                    <a:pt x="39" y="38"/>
                  </a:lnTo>
                  <a:lnTo>
                    <a:pt x="42" y="41"/>
                  </a:lnTo>
                  <a:lnTo>
                    <a:pt x="39" y="38"/>
                  </a:lnTo>
                  <a:lnTo>
                    <a:pt x="35" y="41"/>
                  </a:lnTo>
                  <a:close/>
                  <a:moveTo>
                    <a:pt x="39" y="56"/>
                  </a:moveTo>
                  <a:lnTo>
                    <a:pt x="39" y="53"/>
                  </a:lnTo>
                  <a:lnTo>
                    <a:pt x="39" y="50"/>
                  </a:lnTo>
                  <a:lnTo>
                    <a:pt x="42" y="47"/>
                  </a:lnTo>
                  <a:lnTo>
                    <a:pt x="42" y="50"/>
                  </a:lnTo>
                  <a:lnTo>
                    <a:pt x="45" y="50"/>
                  </a:lnTo>
                  <a:lnTo>
                    <a:pt x="42" y="53"/>
                  </a:lnTo>
                  <a:lnTo>
                    <a:pt x="45" y="56"/>
                  </a:lnTo>
                  <a:lnTo>
                    <a:pt x="42" y="53"/>
                  </a:lnTo>
                  <a:lnTo>
                    <a:pt x="39" y="56"/>
                  </a:lnTo>
                  <a:close/>
                  <a:moveTo>
                    <a:pt x="42" y="71"/>
                  </a:moveTo>
                  <a:lnTo>
                    <a:pt x="45" y="68"/>
                  </a:lnTo>
                  <a:lnTo>
                    <a:pt x="42" y="65"/>
                  </a:lnTo>
                  <a:lnTo>
                    <a:pt x="45" y="65"/>
                  </a:lnTo>
                  <a:lnTo>
                    <a:pt x="48" y="65"/>
                  </a:lnTo>
                  <a:lnTo>
                    <a:pt x="48" y="68"/>
                  </a:lnTo>
                  <a:lnTo>
                    <a:pt x="48" y="71"/>
                  </a:lnTo>
                  <a:lnTo>
                    <a:pt x="45" y="68"/>
                  </a:lnTo>
                  <a:lnTo>
                    <a:pt x="42" y="71"/>
                  </a:lnTo>
                  <a:close/>
                  <a:moveTo>
                    <a:pt x="45" y="32"/>
                  </a:moveTo>
                  <a:lnTo>
                    <a:pt x="45" y="29"/>
                  </a:lnTo>
                  <a:lnTo>
                    <a:pt x="42" y="29"/>
                  </a:lnTo>
                  <a:lnTo>
                    <a:pt x="45" y="29"/>
                  </a:lnTo>
                  <a:lnTo>
                    <a:pt x="45" y="26"/>
                  </a:lnTo>
                  <a:lnTo>
                    <a:pt x="48" y="29"/>
                  </a:lnTo>
                  <a:lnTo>
                    <a:pt x="51" y="26"/>
                  </a:lnTo>
                  <a:lnTo>
                    <a:pt x="48" y="29"/>
                  </a:lnTo>
                  <a:lnTo>
                    <a:pt x="51" y="32"/>
                  </a:lnTo>
                  <a:lnTo>
                    <a:pt x="48" y="29"/>
                  </a:lnTo>
                  <a:lnTo>
                    <a:pt x="45" y="32"/>
                  </a:lnTo>
                  <a:close/>
                  <a:moveTo>
                    <a:pt x="48" y="47"/>
                  </a:moveTo>
                  <a:lnTo>
                    <a:pt x="48" y="44"/>
                  </a:lnTo>
                  <a:lnTo>
                    <a:pt x="45" y="44"/>
                  </a:lnTo>
                  <a:lnTo>
                    <a:pt x="48" y="41"/>
                  </a:lnTo>
                  <a:lnTo>
                    <a:pt x="48" y="38"/>
                  </a:lnTo>
                  <a:lnTo>
                    <a:pt x="51" y="41"/>
                  </a:lnTo>
                  <a:lnTo>
                    <a:pt x="55" y="41"/>
                  </a:lnTo>
                  <a:lnTo>
                    <a:pt x="51" y="44"/>
                  </a:lnTo>
                  <a:lnTo>
                    <a:pt x="55" y="47"/>
                  </a:lnTo>
                  <a:lnTo>
                    <a:pt x="51" y="44"/>
                  </a:lnTo>
                  <a:lnTo>
                    <a:pt x="48" y="47"/>
                  </a:lnTo>
                  <a:close/>
                  <a:moveTo>
                    <a:pt x="51" y="62"/>
                  </a:moveTo>
                  <a:lnTo>
                    <a:pt x="51" y="59"/>
                  </a:lnTo>
                  <a:lnTo>
                    <a:pt x="48" y="59"/>
                  </a:lnTo>
                  <a:lnTo>
                    <a:pt x="51" y="56"/>
                  </a:lnTo>
                  <a:lnTo>
                    <a:pt x="55" y="56"/>
                  </a:lnTo>
                  <a:lnTo>
                    <a:pt x="58" y="56"/>
                  </a:lnTo>
                  <a:lnTo>
                    <a:pt x="55" y="59"/>
                  </a:lnTo>
                  <a:lnTo>
                    <a:pt x="58" y="62"/>
                  </a:lnTo>
                  <a:lnTo>
                    <a:pt x="55" y="59"/>
                  </a:lnTo>
                  <a:lnTo>
                    <a:pt x="51" y="62"/>
                  </a:lnTo>
                  <a:close/>
                  <a:moveTo>
                    <a:pt x="55" y="77"/>
                  </a:moveTo>
                  <a:lnTo>
                    <a:pt x="55" y="74"/>
                  </a:lnTo>
                  <a:lnTo>
                    <a:pt x="51" y="74"/>
                  </a:lnTo>
                  <a:lnTo>
                    <a:pt x="55" y="71"/>
                  </a:lnTo>
                  <a:lnTo>
                    <a:pt x="58" y="68"/>
                  </a:lnTo>
                  <a:lnTo>
                    <a:pt x="58" y="71"/>
                  </a:lnTo>
                  <a:lnTo>
                    <a:pt x="61" y="71"/>
                  </a:lnTo>
                  <a:lnTo>
                    <a:pt x="58" y="74"/>
                  </a:lnTo>
                  <a:lnTo>
                    <a:pt x="61" y="74"/>
                  </a:lnTo>
                  <a:lnTo>
                    <a:pt x="58" y="74"/>
                  </a:lnTo>
                  <a:lnTo>
                    <a:pt x="55" y="77"/>
                  </a:lnTo>
                  <a:close/>
                  <a:moveTo>
                    <a:pt x="61" y="15"/>
                  </a:moveTo>
                  <a:lnTo>
                    <a:pt x="61" y="12"/>
                  </a:lnTo>
                  <a:lnTo>
                    <a:pt x="58" y="12"/>
                  </a:lnTo>
                  <a:lnTo>
                    <a:pt x="61" y="9"/>
                  </a:lnTo>
                  <a:lnTo>
                    <a:pt x="61" y="6"/>
                  </a:lnTo>
                  <a:lnTo>
                    <a:pt x="64" y="9"/>
                  </a:lnTo>
                  <a:lnTo>
                    <a:pt x="67" y="9"/>
                  </a:lnTo>
                  <a:lnTo>
                    <a:pt x="64" y="12"/>
                  </a:lnTo>
                  <a:lnTo>
                    <a:pt x="67" y="12"/>
                  </a:lnTo>
                  <a:lnTo>
                    <a:pt x="64" y="12"/>
                  </a:lnTo>
                  <a:lnTo>
                    <a:pt x="61" y="15"/>
                  </a:lnTo>
                  <a:close/>
                  <a:moveTo>
                    <a:pt x="51" y="23"/>
                  </a:moveTo>
                  <a:lnTo>
                    <a:pt x="51" y="21"/>
                  </a:lnTo>
                  <a:lnTo>
                    <a:pt x="48" y="21"/>
                  </a:lnTo>
                  <a:lnTo>
                    <a:pt x="51" y="18"/>
                  </a:lnTo>
                  <a:lnTo>
                    <a:pt x="55" y="15"/>
                  </a:lnTo>
                  <a:lnTo>
                    <a:pt x="55" y="18"/>
                  </a:lnTo>
                  <a:lnTo>
                    <a:pt x="58" y="18"/>
                  </a:lnTo>
                  <a:lnTo>
                    <a:pt x="55" y="21"/>
                  </a:lnTo>
                  <a:lnTo>
                    <a:pt x="58" y="21"/>
                  </a:lnTo>
                  <a:lnTo>
                    <a:pt x="55" y="21"/>
                  </a:lnTo>
                  <a:lnTo>
                    <a:pt x="51" y="23"/>
                  </a:lnTo>
                  <a:close/>
                  <a:moveTo>
                    <a:pt x="55" y="38"/>
                  </a:moveTo>
                  <a:lnTo>
                    <a:pt x="55" y="35"/>
                  </a:lnTo>
                  <a:lnTo>
                    <a:pt x="51" y="32"/>
                  </a:lnTo>
                  <a:lnTo>
                    <a:pt x="58" y="32"/>
                  </a:lnTo>
                  <a:lnTo>
                    <a:pt x="58" y="29"/>
                  </a:lnTo>
                  <a:lnTo>
                    <a:pt x="58" y="32"/>
                  </a:lnTo>
                  <a:lnTo>
                    <a:pt x="61" y="32"/>
                  </a:lnTo>
                  <a:lnTo>
                    <a:pt x="58" y="35"/>
                  </a:lnTo>
                  <a:lnTo>
                    <a:pt x="61" y="38"/>
                  </a:lnTo>
                  <a:lnTo>
                    <a:pt x="58" y="35"/>
                  </a:lnTo>
                  <a:lnTo>
                    <a:pt x="55" y="38"/>
                  </a:lnTo>
                  <a:close/>
                  <a:moveTo>
                    <a:pt x="58" y="53"/>
                  </a:moveTo>
                  <a:lnTo>
                    <a:pt x="58" y="50"/>
                  </a:lnTo>
                  <a:lnTo>
                    <a:pt x="58" y="47"/>
                  </a:lnTo>
                  <a:lnTo>
                    <a:pt x="58" y="44"/>
                  </a:lnTo>
                  <a:lnTo>
                    <a:pt x="61" y="47"/>
                  </a:lnTo>
                  <a:lnTo>
                    <a:pt x="64" y="47"/>
                  </a:lnTo>
                  <a:lnTo>
                    <a:pt x="61" y="50"/>
                  </a:lnTo>
                  <a:lnTo>
                    <a:pt x="64" y="50"/>
                  </a:lnTo>
                  <a:lnTo>
                    <a:pt x="61" y="50"/>
                  </a:lnTo>
                  <a:lnTo>
                    <a:pt x="58" y="53"/>
                  </a:lnTo>
                  <a:close/>
                  <a:moveTo>
                    <a:pt x="61" y="68"/>
                  </a:moveTo>
                  <a:lnTo>
                    <a:pt x="61" y="65"/>
                  </a:lnTo>
                  <a:lnTo>
                    <a:pt x="58" y="62"/>
                  </a:lnTo>
                  <a:lnTo>
                    <a:pt x="64" y="62"/>
                  </a:lnTo>
                  <a:lnTo>
                    <a:pt x="64" y="59"/>
                  </a:lnTo>
                  <a:lnTo>
                    <a:pt x="64" y="62"/>
                  </a:lnTo>
                  <a:lnTo>
                    <a:pt x="67" y="62"/>
                  </a:lnTo>
                  <a:lnTo>
                    <a:pt x="67" y="65"/>
                  </a:lnTo>
                  <a:lnTo>
                    <a:pt x="64" y="65"/>
                  </a:lnTo>
                  <a:lnTo>
                    <a:pt x="61" y="68"/>
                  </a:lnTo>
                  <a:close/>
                  <a:moveTo>
                    <a:pt x="64" y="29"/>
                  </a:moveTo>
                  <a:lnTo>
                    <a:pt x="64" y="26"/>
                  </a:lnTo>
                  <a:lnTo>
                    <a:pt x="61" y="23"/>
                  </a:lnTo>
                  <a:lnTo>
                    <a:pt x="64" y="23"/>
                  </a:lnTo>
                  <a:lnTo>
                    <a:pt x="64" y="21"/>
                  </a:lnTo>
                  <a:lnTo>
                    <a:pt x="67" y="23"/>
                  </a:lnTo>
                  <a:lnTo>
                    <a:pt x="71" y="23"/>
                  </a:lnTo>
                  <a:lnTo>
                    <a:pt x="67" y="26"/>
                  </a:lnTo>
                  <a:lnTo>
                    <a:pt x="71" y="29"/>
                  </a:lnTo>
                  <a:lnTo>
                    <a:pt x="67" y="26"/>
                  </a:lnTo>
                  <a:lnTo>
                    <a:pt x="64" y="29"/>
                  </a:lnTo>
                  <a:close/>
                  <a:moveTo>
                    <a:pt x="67" y="44"/>
                  </a:moveTo>
                  <a:lnTo>
                    <a:pt x="67" y="41"/>
                  </a:lnTo>
                  <a:lnTo>
                    <a:pt x="64" y="38"/>
                  </a:lnTo>
                  <a:lnTo>
                    <a:pt x="67" y="38"/>
                  </a:lnTo>
                  <a:lnTo>
                    <a:pt x="67" y="35"/>
                  </a:lnTo>
                  <a:lnTo>
                    <a:pt x="71" y="38"/>
                  </a:lnTo>
                  <a:lnTo>
                    <a:pt x="74" y="38"/>
                  </a:lnTo>
                  <a:lnTo>
                    <a:pt x="71" y="41"/>
                  </a:lnTo>
                  <a:lnTo>
                    <a:pt x="74" y="41"/>
                  </a:lnTo>
                  <a:lnTo>
                    <a:pt x="71" y="41"/>
                  </a:lnTo>
                  <a:lnTo>
                    <a:pt x="67" y="44"/>
                  </a:lnTo>
                  <a:close/>
                  <a:moveTo>
                    <a:pt x="71" y="59"/>
                  </a:moveTo>
                  <a:lnTo>
                    <a:pt x="71" y="56"/>
                  </a:lnTo>
                  <a:lnTo>
                    <a:pt x="67" y="53"/>
                  </a:lnTo>
                  <a:lnTo>
                    <a:pt x="71" y="53"/>
                  </a:lnTo>
                  <a:lnTo>
                    <a:pt x="71" y="50"/>
                  </a:lnTo>
                  <a:lnTo>
                    <a:pt x="74" y="53"/>
                  </a:lnTo>
                  <a:lnTo>
                    <a:pt x="77" y="53"/>
                  </a:lnTo>
                  <a:lnTo>
                    <a:pt x="74" y="56"/>
                  </a:lnTo>
                  <a:lnTo>
                    <a:pt x="77" y="56"/>
                  </a:lnTo>
                  <a:lnTo>
                    <a:pt x="74" y="56"/>
                  </a:lnTo>
                  <a:lnTo>
                    <a:pt x="71" y="59"/>
                  </a:lnTo>
                  <a:close/>
                  <a:moveTo>
                    <a:pt x="74" y="74"/>
                  </a:moveTo>
                  <a:lnTo>
                    <a:pt x="74" y="71"/>
                  </a:lnTo>
                  <a:lnTo>
                    <a:pt x="71" y="68"/>
                  </a:lnTo>
                  <a:lnTo>
                    <a:pt x="74" y="68"/>
                  </a:lnTo>
                  <a:lnTo>
                    <a:pt x="74" y="65"/>
                  </a:lnTo>
                  <a:lnTo>
                    <a:pt x="77" y="68"/>
                  </a:lnTo>
                  <a:lnTo>
                    <a:pt x="80" y="68"/>
                  </a:lnTo>
                  <a:lnTo>
                    <a:pt x="77" y="68"/>
                  </a:lnTo>
                  <a:lnTo>
                    <a:pt x="80" y="71"/>
                  </a:lnTo>
                  <a:lnTo>
                    <a:pt x="77" y="71"/>
                  </a:lnTo>
                  <a:lnTo>
                    <a:pt x="74" y="74"/>
                  </a:lnTo>
                  <a:close/>
                  <a:moveTo>
                    <a:pt x="80" y="12"/>
                  </a:moveTo>
                  <a:lnTo>
                    <a:pt x="80" y="9"/>
                  </a:lnTo>
                  <a:lnTo>
                    <a:pt x="77" y="6"/>
                  </a:lnTo>
                  <a:lnTo>
                    <a:pt x="80" y="6"/>
                  </a:lnTo>
                  <a:lnTo>
                    <a:pt x="80" y="3"/>
                  </a:lnTo>
                  <a:lnTo>
                    <a:pt x="83" y="6"/>
                  </a:lnTo>
                  <a:lnTo>
                    <a:pt x="87" y="6"/>
                  </a:lnTo>
                  <a:lnTo>
                    <a:pt x="83" y="6"/>
                  </a:lnTo>
                  <a:lnTo>
                    <a:pt x="87" y="9"/>
                  </a:lnTo>
                  <a:lnTo>
                    <a:pt x="83" y="9"/>
                  </a:lnTo>
                  <a:lnTo>
                    <a:pt x="80" y="12"/>
                  </a:lnTo>
                  <a:close/>
                  <a:moveTo>
                    <a:pt x="71" y="21"/>
                  </a:moveTo>
                  <a:lnTo>
                    <a:pt x="71" y="18"/>
                  </a:lnTo>
                  <a:lnTo>
                    <a:pt x="67" y="15"/>
                  </a:lnTo>
                  <a:lnTo>
                    <a:pt x="71" y="15"/>
                  </a:lnTo>
                  <a:lnTo>
                    <a:pt x="71" y="12"/>
                  </a:lnTo>
                  <a:lnTo>
                    <a:pt x="74" y="15"/>
                  </a:lnTo>
                  <a:lnTo>
                    <a:pt x="77" y="15"/>
                  </a:lnTo>
                  <a:lnTo>
                    <a:pt x="74" y="18"/>
                  </a:lnTo>
                  <a:lnTo>
                    <a:pt x="77" y="18"/>
                  </a:lnTo>
                  <a:lnTo>
                    <a:pt x="74" y="18"/>
                  </a:lnTo>
                  <a:lnTo>
                    <a:pt x="71" y="21"/>
                  </a:lnTo>
                  <a:close/>
                  <a:moveTo>
                    <a:pt x="74" y="35"/>
                  </a:moveTo>
                  <a:lnTo>
                    <a:pt x="74" y="32"/>
                  </a:lnTo>
                  <a:lnTo>
                    <a:pt x="71" y="29"/>
                  </a:lnTo>
                  <a:lnTo>
                    <a:pt x="74" y="29"/>
                  </a:lnTo>
                  <a:lnTo>
                    <a:pt x="77" y="26"/>
                  </a:lnTo>
                  <a:lnTo>
                    <a:pt x="77" y="29"/>
                  </a:lnTo>
                  <a:lnTo>
                    <a:pt x="80" y="29"/>
                  </a:lnTo>
                  <a:lnTo>
                    <a:pt x="77" y="29"/>
                  </a:lnTo>
                  <a:lnTo>
                    <a:pt x="80" y="32"/>
                  </a:lnTo>
                  <a:lnTo>
                    <a:pt x="77" y="32"/>
                  </a:lnTo>
                  <a:lnTo>
                    <a:pt x="74" y="35"/>
                  </a:lnTo>
                  <a:close/>
                  <a:moveTo>
                    <a:pt x="77" y="47"/>
                  </a:moveTo>
                  <a:lnTo>
                    <a:pt x="77" y="47"/>
                  </a:lnTo>
                  <a:lnTo>
                    <a:pt x="77" y="44"/>
                  </a:lnTo>
                  <a:lnTo>
                    <a:pt x="77" y="41"/>
                  </a:lnTo>
                  <a:lnTo>
                    <a:pt x="80" y="44"/>
                  </a:lnTo>
                  <a:lnTo>
                    <a:pt x="83" y="44"/>
                  </a:lnTo>
                  <a:lnTo>
                    <a:pt x="80" y="44"/>
                  </a:lnTo>
                  <a:lnTo>
                    <a:pt x="83" y="47"/>
                  </a:lnTo>
                  <a:lnTo>
                    <a:pt x="80" y="47"/>
                  </a:lnTo>
                  <a:lnTo>
                    <a:pt x="77" y="47"/>
                  </a:lnTo>
                  <a:close/>
                  <a:moveTo>
                    <a:pt x="80" y="65"/>
                  </a:moveTo>
                  <a:lnTo>
                    <a:pt x="80" y="62"/>
                  </a:lnTo>
                  <a:lnTo>
                    <a:pt x="77" y="59"/>
                  </a:lnTo>
                  <a:lnTo>
                    <a:pt x="80" y="59"/>
                  </a:lnTo>
                  <a:lnTo>
                    <a:pt x="83" y="56"/>
                  </a:lnTo>
                  <a:lnTo>
                    <a:pt x="83" y="59"/>
                  </a:lnTo>
                  <a:lnTo>
                    <a:pt x="87" y="56"/>
                  </a:lnTo>
                  <a:lnTo>
                    <a:pt x="87" y="59"/>
                  </a:lnTo>
                  <a:lnTo>
                    <a:pt x="87" y="62"/>
                  </a:lnTo>
                  <a:lnTo>
                    <a:pt x="83" y="62"/>
                  </a:lnTo>
                  <a:lnTo>
                    <a:pt x="80" y="65"/>
                  </a:lnTo>
                  <a:close/>
                  <a:moveTo>
                    <a:pt x="83" y="26"/>
                  </a:moveTo>
                  <a:lnTo>
                    <a:pt x="83" y="23"/>
                  </a:lnTo>
                  <a:lnTo>
                    <a:pt x="80" y="21"/>
                  </a:lnTo>
                  <a:lnTo>
                    <a:pt x="83" y="21"/>
                  </a:lnTo>
                  <a:lnTo>
                    <a:pt x="83" y="18"/>
                  </a:lnTo>
                  <a:lnTo>
                    <a:pt x="87" y="21"/>
                  </a:lnTo>
                  <a:lnTo>
                    <a:pt x="90" y="21"/>
                  </a:lnTo>
                  <a:lnTo>
                    <a:pt x="87" y="21"/>
                  </a:lnTo>
                  <a:lnTo>
                    <a:pt x="87" y="23"/>
                  </a:lnTo>
                  <a:lnTo>
                    <a:pt x="83" y="26"/>
                  </a:lnTo>
                  <a:close/>
                  <a:moveTo>
                    <a:pt x="87" y="41"/>
                  </a:moveTo>
                  <a:lnTo>
                    <a:pt x="87" y="38"/>
                  </a:lnTo>
                  <a:lnTo>
                    <a:pt x="83" y="35"/>
                  </a:lnTo>
                  <a:lnTo>
                    <a:pt x="87" y="35"/>
                  </a:lnTo>
                  <a:lnTo>
                    <a:pt x="87" y="32"/>
                  </a:lnTo>
                  <a:lnTo>
                    <a:pt x="90" y="35"/>
                  </a:lnTo>
                  <a:lnTo>
                    <a:pt x="93" y="35"/>
                  </a:lnTo>
                  <a:lnTo>
                    <a:pt x="90" y="35"/>
                  </a:lnTo>
                  <a:lnTo>
                    <a:pt x="93" y="38"/>
                  </a:lnTo>
                  <a:lnTo>
                    <a:pt x="90" y="38"/>
                  </a:lnTo>
                  <a:lnTo>
                    <a:pt x="87" y="41"/>
                  </a:lnTo>
                  <a:close/>
                  <a:moveTo>
                    <a:pt x="90" y="56"/>
                  </a:moveTo>
                  <a:lnTo>
                    <a:pt x="90" y="50"/>
                  </a:lnTo>
                  <a:lnTo>
                    <a:pt x="87" y="50"/>
                  </a:lnTo>
                  <a:lnTo>
                    <a:pt x="90" y="50"/>
                  </a:lnTo>
                  <a:lnTo>
                    <a:pt x="90" y="47"/>
                  </a:lnTo>
                  <a:lnTo>
                    <a:pt x="93" y="50"/>
                  </a:lnTo>
                  <a:lnTo>
                    <a:pt x="96" y="47"/>
                  </a:lnTo>
                  <a:lnTo>
                    <a:pt x="93" y="50"/>
                  </a:lnTo>
                  <a:lnTo>
                    <a:pt x="96" y="53"/>
                  </a:lnTo>
                  <a:lnTo>
                    <a:pt x="93" y="53"/>
                  </a:lnTo>
                  <a:lnTo>
                    <a:pt x="90" y="56"/>
                  </a:lnTo>
                  <a:close/>
                  <a:moveTo>
                    <a:pt x="93" y="68"/>
                  </a:moveTo>
                  <a:lnTo>
                    <a:pt x="93" y="65"/>
                  </a:lnTo>
                  <a:lnTo>
                    <a:pt x="90" y="65"/>
                  </a:lnTo>
                  <a:lnTo>
                    <a:pt x="93" y="65"/>
                  </a:lnTo>
                  <a:lnTo>
                    <a:pt x="93" y="62"/>
                  </a:lnTo>
                  <a:lnTo>
                    <a:pt x="96" y="65"/>
                  </a:lnTo>
                  <a:lnTo>
                    <a:pt x="99" y="65"/>
                  </a:lnTo>
                  <a:lnTo>
                    <a:pt x="96" y="65"/>
                  </a:lnTo>
                  <a:lnTo>
                    <a:pt x="99" y="68"/>
                  </a:lnTo>
                  <a:lnTo>
                    <a:pt x="96" y="68"/>
                  </a:lnTo>
                  <a:lnTo>
                    <a:pt x="93" y="68"/>
                  </a:lnTo>
                  <a:close/>
                  <a:moveTo>
                    <a:pt x="99" y="6"/>
                  </a:moveTo>
                  <a:lnTo>
                    <a:pt x="99" y="3"/>
                  </a:lnTo>
                  <a:lnTo>
                    <a:pt x="96" y="3"/>
                  </a:lnTo>
                  <a:lnTo>
                    <a:pt x="99" y="3"/>
                  </a:lnTo>
                  <a:lnTo>
                    <a:pt x="99" y="0"/>
                  </a:lnTo>
                  <a:lnTo>
                    <a:pt x="103" y="3"/>
                  </a:lnTo>
                  <a:lnTo>
                    <a:pt x="106" y="3"/>
                  </a:lnTo>
                  <a:lnTo>
                    <a:pt x="103" y="3"/>
                  </a:lnTo>
                  <a:lnTo>
                    <a:pt x="106" y="6"/>
                  </a:lnTo>
                  <a:lnTo>
                    <a:pt x="99" y="6"/>
                  </a:lnTo>
                  <a:close/>
                  <a:moveTo>
                    <a:pt x="90" y="15"/>
                  </a:moveTo>
                  <a:lnTo>
                    <a:pt x="90" y="12"/>
                  </a:lnTo>
                  <a:lnTo>
                    <a:pt x="87" y="12"/>
                  </a:lnTo>
                  <a:lnTo>
                    <a:pt x="90" y="12"/>
                  </a:lnTo>
                  <a:lnTo>
                    <a:pt x="90" y="9"/>
                  </a:lnTo>
                  <a:lnTo>
                    <a:pt x="93" y="12"/>
                  </a:lnTo>
                  <a:lnTo>
                    <a:pt x="96" y="12"/>
                  </a:lnTo>
                  <a:lnTo>
                    <a:pt x="93" y="12"/>
                  </a:lnTo>
                  <a:lnTo>
                    <a:pt x="96" y="15"/>
                  </a:lnTo>
                  <a:lnTo>
                    <a:pt x="93" y="15"/>
                  </a:lnTo>
                  <a:lnTo>
                    <a:pt x="90" y="15"/>
                  </a:lnTo>
                  <a:close/>
                  <a:moveTo>
                    <a:pt x="93" y="29"/>
                  </a:moveTo>
                  <a:lnTo>
                    <a:pt x="93" y="29"/>
                  </a:lnTo>
                  <a:lnTo>
                    <a:pt x="90" y="26"/>
                  </a:lnTo>
                  <a:lnTo>
                    <a:pt x="93" y="26"/>
                  </a:lnTo>
                  <a:lnTo>
                    <a:pt x="96" y="23"/>
                  </a:lnTo>
                  <a:lnTo>
                    <a:pt x="96" y="26"/>
                  </a:lnTo>
                  <a:lnTo>
                    <a:pt x="99" y="23"/>
                  </a:lnTo>
                  <a:lnTo>
                    <a:pt x="96" y="26"/>
                  </a:lnTo>
                  <a:lnTo>
                    <a:pt x="99" y="29"/>
                  </a:lnTo>
                  <a:lnTo>
                    <a:pt x="96" y="29"/>
                  </a:lnTo>
                  <a:lnTo>
                    <a:pt x="93" y="29"/>
                  </a:lnTo>
                  <a:close/>
                  <a:moveTo>
                    <a:pt x="96" y="44"/>
                  </a:moveTo>
                  <a:lnTo>
                    <a:pt x="96" y="41"/>
                  </a:lnTo>
                  <a:lnTo>
                    <a:pt x="96" y="38"/>
                  </a:lnTo>
                  <a:lnTo>
                    <a:pt x="99" y="38"/>
                  </a:lnTo>
                  <a:lnTo>
                    <a:pt x="103" y="38"/>
                  </a:lnTo>
                  <a:lnTo>
                    <a:pt x="99" y="41"/>
                  </a:lnTo>
                  <a:lnTo>
                    <a:pt x="103" y="44"/>
                  </a:lnTo>
                  <a:lnTo>
                    <a:pt x="99" y="44"/>
                  </a:lnTo>
                  <a:lnTo>
                    <a:pt x="96" y="44"/>
                  </a:lnTo>
                  <a:close/>
                  <a:moveTo>
                    <a:pt x="99" y="59"/>
                  </a:moveTo>
                  <a:lnTo>
                    <a:pt x="99" y="56"/>
                  </a:lnTo>
                  <a:lnTo>
                    <a:pt x="96" y="56"/>
                  </a:lnTo>
                  <a:lnTo>
                    <a:pt x="99" y="56"/>
                  </a:lnTo>
                  <a:lnTo>
                    <a:pt x="99" y="53"/>
                  </a:lnTo>
                  <a:lnTo>
                    <a:pt x="103" y="56"/>
                  </a:lnTo>
                  <a:lnTo>
                    <a:pt x="106" y="53"/>
                  </a:lnTo>
                  <a:lnTo>
                    <a:pt x="103" y="56"/>
                  </a:lnTo>
                  <a:lnTo>
                    <a:pt x="106" y="59"/>
                  </a:lnTo>
                  <a:lnTo>
                    <a:pt x="103" y="56"/>
                  </a:lnTo>
                  <a:lnTo>
                    <a:pt x="99" y="59"/>
                  </a:lnTo>
                  <a:close/>
                  <a:moveTo>
                    <a:pt x="103" y="21"/>
                  </a:moveTo>
                  <a:lnTo>
                    <a:pt x="103" y="18"/>
                  </a:lnTo>
                  <a:lnTo>
                    <a:pt x="99" y="18"/>
                  </a:lnTo>
                  <a:lnTo>
                    <a:pt x="103" y="18"/>
                  </a:lnTo>
                  <a:lnTo>
                    <a:pt x="103" y="15"/>
                  </a:lnTo>
                  <a:lnTo>
                    <a:pt x="106" y="18"/>
                  </a:lnTo>
                  <a:lnTo>
                    <a:pt x="106" y="15"/>
                  </a:lnTo>
                  <a:lnTo>
                    <a:pt x="106" y="18"/>
                  </a:lnTo>
                  <a:lnTo>
                    <a:pt x="106" y="21"/>
                  </a:lnTo>
                  <a:lnTo>
                    <a:pt x="103" y="21"/>
                  </a:lnTo>
                  <a:close/>
                  <a:moveTo>
                    <a:pt x="106" y="35"/>
                  </a:moveTo>
                  <a:lnTo>
                    <a:pt x="106" y="32"/>
                  </a:lnTo>
                  <a:lnTo>
                    <a:pt x="103" y="32"/>
                  </a:lnTo>
                  <a:lnTo>
                    <a:pt x="106" y="32"/>
                  </a:lnTo>
                  <a:lnTo>
                    <a:pt x="106" y="29"/>
                  </a:lnTo>
                  <a:lnTo>
                    <a:pt x="109" y="29"/>
                  </a:lnTo>
                  <a:lnTo>
                    <a:pt x="112" y="29"/>
                  </a:lnTo>
                  <a:lnTo>
                    <a:pt x="109" y="32"/>
                  </a:lnTo>
                  <a:lnTo>
                    <a:pt x="112" y="35"/>
                  </a:lnTo>
                  <a:lnTo>
                    <a:pt x="106" y="35"/>
                  </a:lnTo>
                  <a:close/>
                  <a:moveTo>
                    <a:pt x="109" y="50"/>
                  </a:moveTo>
                  <a:lnTo>
                    <a:pt x="109" y="47"/>
                  </a:lnTo>
                  <a:lnTo>
                    <a:pt x="106" y="47"/>
                  </a:lnTo>
                  <a:lnTo>
                    <a:pt x="109" y="47"/>
                  </a:lnTo>
                  <a:lnTo>
                    <a:pt x="109" y="44"/>
                  </a:lnTo>
                  <a:lnTo>
                    <a:pt x="112" y="47"/>
                  </a:lnTo>
                  <a:lnTo>
                    <a:pt x="115" y="44"/>
                  </a:lnTo>
                  <a:lnTo>
                    <a:pt x="112" y="47"/>
                  </a:lnTo>
                  <a:lnTo>
                    <a:pt x="115" y="50"/>
                  </a:lnTo>
                  <a:lnTo>
                    <a:pt x="112" y="47"/>
                  </a:lnTo>
                  <a:lnTo>
                    <a:pt x="109" y="50"/>
                  </a:lnTo>
                  <a:close/>
                  <a:moveTo>
                    <a:pt x="112" y="65"/>
                  </a:moveTo>
                  <a:lnTo>
                    <a:pt x="112" y="62"/>
                  </a:lnTo>
                  <a:lnTo>
                    <a:pt x="109" y="62"/>
                  </a:lnTo>
                  <a:lnTo>
                    <a:pt x="112" y="62"/>
                  </a:lnTo>
                  <a:lnTo>
                    <a:pt x="112" y="59"/>
                  </a:lnTo>
                  <a:lnTo>
                    <a:pt x="115" y="59"/>
                  </a:lnTo>
                  <a:lnTo>
                    <a:pt x="119" y="59"/>
                  </a:lnTo>
                  <a:lnTo>
                    <a:pt x="115" y="62"/>
                  </a:lnTo>
                  <a:lnTo>
                    <a:pt x="115" y="65"/>
                  </a:lnTo>
                  <a:lnTo>
                    <a:pt x="112"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80901" name="Group 513"/>
          <p:cNvGrpSpPr>
            <a:grpSpLocks/>
          </p:cNvGrpSpPr>
          <p:nvPr/>
        </p:nvGrpSpPr>
        <p:grpSpPr bwMode="auto">
          <a:xfrm>
            <a:off x="8077201" y="2834482"/>
            <a:ext cx="484188" cy="258763"/>
            <a:chOff x="-3507" y="716"/>
            <a:chExt cx="305" cy="163"/>
          </a:xfrm>
        </p:grpSpPr>
        <p:sp>
          <p:nvSpPr>
            <p:cNvPr id="82353" name="Freeform 18"/>
            <p:cNvSpPr>
              <a:spLocks/>
            </p:cNvSpPr>
            <p:nvPr/>
          </p:nvSpPr>
          <p:spPr bwMode="auto">
            <a:xfrm>
              <a:off x="-3507" y="716"/>
              <a:ext cx="305" cy="163"/>
            </a:xfrm>
            <a:custGeom>
              <a:avLst/>
              <a:gdLst>
                <a:gd name="T0" fmla="*/ 0 w 305"/>
                <a:gd name="T1" fmla="*/ 18 h 163"/>
                <a:gd name="T2" fmla="*/ 295 w 305"/>
                <a:gd name="T3" fmla="*/ 0 h 163"/>
                <a:gd name="T4" fmla="*/ 305 w 305"/>
                <a:gd name="T5" fmla="*/ 145 h 163"/>
                <a:gd name="T6" fmla="*/ 10 w 305"/>
                <a:gd name="T7" fmla="*/ 163 h 163"/>
                <a:gd name="T8" fmla="*/ 0 w 305"/>
                <a:gd name="T9" fmla="*/ 18 h 1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 h="163">
                  <a:moveTo>
                    <a:pt x="0" y="18"/>
                  </a:moveTo>
                  <a:lnTo>
                    <a:pt x="295" y="0"/>
                  </a:lnTo>
                  <a:lnTo>
                    <a:pt x="305" y="145"/>
                  </a:lnTo>
                  <a:lnTo>
                    <a:pt x="10" y="163"/>
                  </a:ln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54" name="Freeform 19"/>
            <p:cNvSpPr>
              <a:spLocks/>
            </p:cNvSpPr>
            <p:nvPr/>
          </p:nvSpPr>
          <p:spPr bwMode="auto">
            <a:xfrm>
              <a:off x="-3507" y="716"/>
              <a:ext cx="305" cy="163"/>
            </a:xfrm>
            <a:custGeom>
              <a:avLst/>
              <a:gdLst>
                <a:gd name="T0" fmla="*/ 0 w 305"/>
                <a:gd name="T1" fmla="*/ 18 h 163"/>
                <a:gd name="T2" fmla="*/ 295 w 305"/>
                <a:gd name="T3" fmla="*/ 0 h 163"/>
                <a:gd name="T4" fmla="*/ 305 w 305"/>
                <a:gd name="T5" fmla="*/ 145 h 163"/>
                <a:gd name="T6" fmla="*/ 10 w 305"/>
                <a:gd name="T7" fmla="*/ 163 h 163"/>
                <a:gd name="T8" fmla="*/ 0 w 305"/>
                <a:gd name="T9" fmla="*/ 18 h 1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 h="163">
                  <a:moveTo>
                    <a:pt x="0" y="18"/>
                  </a:moveTo>
                  <a:lnTo>
                    <a:pt x="295" y="0"/>
                  </a:lnTo>
                  <a:lnTo>
                    <a:pt x="305" y="145"/>
                  </a:lnTo>
                  <a:lnTo>
                    <a:pt x="10" y="163"/>
                  </a:lnTo>
                  <a:lnTo>
                    <a:pt x="0" y="1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355" name="Freeform 20"/>
            <p:cNvSpPr>
              <a:spLocks/>
            </p:cNvSpPr>
            <p:nvPr/>
          </p:nvSpPr>
          <p:spPr bwMode="auto">
            <a:xfrm>
              <a:off x="-3507" y="731"/>
              <a:ext cx="80" cy="148"/>
            </a:xfrm>
            <a:custGeom>
              <a:avLst/>
              <a:gdLst>
                <a:gd name="T0" fmla="*/ 0 w 80"/>
                <a:gd name="T1" fmla="*/ 3 h 148"/>
                <a:gd name="T2" fmla="*/ 71 w 80"/>
                <a:gd name="T3" fmla="*/ 0 h 148"/>
                <a:gd name="T4" fmla="*/ 80 w 80"/>
                <a:gd name="T5" fmla="*/ 145 h 148"/>
                <a:gd name="T6" fmla="*/ 10 w 80"/>
                <a:gd name="T7" fmla="*/ 148 h 148"/>
                <a:gd name="T8" fmla="*/ 0 w 80"/>
                <a:gd name="T9" fmla="*/ 3 h 1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148">
                  <a:moveTo>
                    <a:pt x="0" y="3"/>
                  </a:moveTo>
                  <a:lnTo>
                    <a:pt x="71" y="0"/>
                  </a:lnTo>
                  <a:lnTo>
                    <a:pt x="80" y="145"/>
                  </a:lnTo>
                  <a:lnTo>
                    <a:pt x="10" y="148"/>
                  </a:lnTo>
                  <a:lnTo>
                    <a:pt x="0"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56" name="Freeform 21"/>
            <p:cNvSpPr>
              <a:spLocks/>
            </p:cNvSpPr>
            <p:nvPr/>
          </p:nvSpPr>
          <p:spPr bwMode="auto">
            <a:xfrm>
              <a:off x="-3286" y="716"/>
              <a:ext cx="84" cy="151"/>
            </a:xfrm>
            <a:custGeom>
              <a:avLst/>
              <a:gdLst>
                <a:gd name="T0" fmla="*/ 0 w 84"/>
                <a:gd name="T1" fmla="*/ 6 h 151"/>
                <a:gd name="T2" fmla="*/ 74 w 84"/>
                <a:gd name="T3" fmla="*/ 0 h 151"/>
                <a:gd name="T4" fmla="*/ 84 w 84"/>
                <a:gd name="T5" fmla="*/ 145 h 151"/>
                <a:gd name="T6" fmla="*/ 13 w 84"/>
                <a:gd name="T7" fmla="*/ 151 h 151"/>
                <a:gd name="T8" fmla="*/ 0 w 84"/>
                <a:gd name="T9" fmla="*/ 6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151">
                  <a:moveTo>
                    <a:pt x="0" y="6"/>
                  </a:moveTo>
                  <a:lnTo>
                    <a:pt x="74" y="0"/>
                  </a:lnTo>
                  <a:lnTo>
                    <a:pt x="84" y="145"/>
                  </a:lnTo>
                  <a:lnTo>
                    <a:pt x="13" y="151"/>
                  </a:lnTo>
                  <a:lnTo>
                    <a:pt x="0"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57" name="Freeform 22"/>
            <p:cNvSpPr>
              <a:spLocks/>
            </p:cNvSpPr>
            <p:nvPr/>
          </p:nvSpPr>
          <p:spPr bwMode="auto">
            <a:xfrm>
              <a:off x="-3420" y="734"/>
              <a:ext cx="131" cy="130"/>
            </a:xfrm>
            <a:custGeom>
              <a:avLst/>
              <a:gdLst>
                <a:gd name="T0" fmla="*/ 38 w 131"/>
                <a:gd name="T1" fmla="*/ 18 h 130"/>
                <a:gd name="T2" fmla="*/ 41 w 131"/>
                <a:gd name="T3" fmla="*/ 21 h 130"/>
                <a:gd name="T4" fmla="*/ 48 w 131"/>
                <a:gd name="T5" fmla="*/ 24 h 130"/>
                <a:gd name="T6" fmla="*/ 51 w 131"/>
                <a:gd name="T7" fmla="*/ 18 h 130"/>
                <a:gd name="T8" fmla="*/ 57 w 131"/>
                <a:gd name="T9" fmla="*/ 6 h 130"/>
                <a:gd name="T10" fmla="*/ 61 w 131"/>
                <a:gd name="T11" fmla="*/ 0 h 130"/>
                <a:gd name="T12" fmla="*/ 67 w 131"/>
                <a:gd name="T13" fmla="*/ 12 h 130"/>
                <a:gd name="T14" fmla="*/ 73 w 131"/>
                <a:gd name="T15" fmla="*/ 21 h 130"/>
                <a:gd name="T16" fmla="*/ 80 w 131"/>
                <a:gd name="T17" fmla="*/ 18 h 130"/>
                <a:gd name="T18" fmla="*/ 83 w 131"/>
                <a:gd name="T19" fmla="*/ 15 h 130"/>
                <a:gd name="T20" fmla="*/ 86 w 131"/>
                <a:gd name="T21" fmla="*/ 12 h 130"/>
                <a:gd name="T22" fmla="*/ 86 w 131"/>
                <a:gd name="T23" fmla="*/ 27 h 130"/>
                <a:gd name="T24" fmla="*/ 83 w 131"/>
                <a:gd name="T25" fmla="*/ 38 h 130"/>
                <a:gd name="T26" fmla="*/ 83 w 131"/>
                <a:gd name="T27" fmla="*/ 50 h 130"/>
                <a:gd name="T28" fmla="*/ 93 w 131"/>
                <a:gd name="T29" fmla="*/ 44 h 130"/>
                <a:gd name="T30" fmla="*/ 102 w 131"/>
                <a:gd name="T31" fmla="*/ 35 h 130"/>
                <a:gd name="T32" fmla="*/ 105 w 131"/>
                <a:gd name="T33" fmla="*/ 35 h 130"/>
                <a:gd name="T34" fmla="*/ 105 w 131"/>
                <a:gd name="T35" fmla="*/ 38 h 130"/>
                <a:gd name="T36" fmla="*/ 109 w 131"/>
                <a:gd name="T37" fmla="*/ 41 h 130"/>
                <a:gd name="T38" fmla="*/ 115 w 131"/>
                <a:gd name="T39" fmla="*/ 38 h 130"/>
                <a:gd name="T40" fmla="*/ 121 w 131"/>
                <a:gd name="T41" fmla="*/ 38 h 130"/>
                <a:gd name="T42" fmla="*/ 128 w 131"/>
                <a:gd name="T43" fmla="*/ 38 h 130"/>
                <a:gd name="T44" fmla="*/ 125 w 131"/>
                <a:gd name="T45" fmla="*/ 47 h 130"/>
                <a:gd name="T46" fmla="*/ 125 w 131"/>
                <a:gd name="T47" fmla="*/ 53 h 130"/>
                <a:gd name="T48" fmla="*/ 125 w 131"/>
                <a:gd name="T49" fmla="*/ 59 h 130"/>
                <a:gd name="T50" fmla="*/ 128 w 131"/>
                <a:gd name="T51" fmla="*/ 59 h 130"/>
                <a:gd name="T52" fmla="*/ 131 w 131"/>
                <a:gd name="T53" fmla="*/ 62 h 130"/>
                <a:gd name="T54" fmla="*/ 102 w 131"/>
                <a:gd name="T55" fmla="*/ 89 h 130"/>
                <a:gd name="T56" fmla="*/ 102 w 131"/>
                <a:gd name="T57" fmla="*/ 94 h 130"/>
                <a:gd name="T58" fmla="*/ 105 w 131"/>
                <a:gd name="T59" fmla="*/ 100 h 130"/>
                <a:gd name="T60" fmla="*/ 70 w 131"/>
                <a:gd name="T61" fmla="*/ 97 h 130"/>
                <a:gd name="T62" fmla="*/ 70 w 131"/>
                <a:gd name="T63" fmla="*/ 97 h 130"/>
                <a:gd name="T64" fmla="*/ 70 w 131"/>
                <a:gd name="T65" fmla="*/ 100 h 130"/>
                <a:gd name="T66" fmla="*/ 67 w 131"/>
                <a:gd name="T67" fmla="*/ 100 h 130"/>
                <a:gd name="T68" fmla="*/ 67 w 131"/>
                <a:gd name="T69" fmla="*/ 97 h 130"/>
                <a:gd name="T70" fmla="*/ 67 w 131"/>
                <a:gd name="T71" fmla="*/ 97 h 130"/>
                <a:gd name="T72" fmla="*/ 32 w 131"/>
                <a:gd name="T73" fmla="*/ 106 h 130"/>
                <a:gd name="T74" fmla="*/ 35 w 131"/>
                <a:gd name="T75" fmla="*/ 94 h 130"/>
                <a:gd name="T76" fmla="*/ 29 w 131"/>
                <a:gd name="T77" fmla="*/ 89 h 130"/>
                <a:gd name="T78" fmla="*/ 0 w 131"/>
                <a:gd name="T79" fmla="*/ 71 h 130"/>
                <a:gd name="T80" fmla="*/ 3 w 131"/>
                <a:gd name="T81" fmla="*/ 71 h 130"/>
                <a:gd name="T82" fmla="*/ 6 w 131"/>
                <a:gd name="T83" fmla="*/ 68 h 130"/>
                <a:gd name="T84" fmla="*/ 6 w 131"/>
                <a:gd name="T85" fmla="*/ 65 h 130"/>
                <a:gd name="T86" fmla="*/ 3 w 131"/>
                <a:gd name="T87" fmla="*/ 56 h 130"/>
                <a:gd name="T88" fmla="*/ 0 w 131"/>
                <a:gd name="T89" fmla="*/ 47 h 130"/>
                <a:gd name="T90" fmla="*/ 9 w 131"/>
                <a:gd name="T91" fmla="*/ 47 h 130"/>
                <a:gd name="T92" fmla="*/ 19 w 131"/>
                <a:gd name="T93" fmla="*/ 47 h 130"/>
                <a:gd name="T94" fmla="*/ 25 w 131"/>
                <a:gd name="T95" fmla="*/ 38 h 130"/>
                <a:gd name="T96" fmla="*/ 32 w 131"/>
                <a:gd name="T97" fmla="*/ 44 h 130"/>
                <a:gd name="T98" fmla="*/ 41 w 131"/>
                <a:gd name="T99" fmla="*/ 53 h 130"/>
                <a:gd name="T100" fmla="*/ 45 w 131"/>
                <a:gd name="T101" fmla="*/ 47 h 130"/>
                <a:gd name="T102" fmla="*/ 41 w 131"/>
                <a:gd name="T103" fmla="*/ 35 h 130"/>
                <a:gd name="T104" fmla="*/ 35 w 131"/>
                <a:gd name="T105" fmla="*/ 21 h 13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1" h="130">
                  <a:moveTo>
                    <a:pt x="35" y="18"/>
                  </a:moveTo>
                  <a:lnTo>
                    <a:pt x="35" y="18"/>
                  </a:lnTo>
                  <a:lnTo>
                    <a:pt x="38" y="18"/>
                  </a:lnTo>
                  <a:lnTo>
                    <a:pt x="41" y="21"/>
                  </a:lnTo>
                  <a:lnTo>
                    <a:pt x="45" y="21"/>
                  </a:lnTo>
                  <a:lnTo>
                    <a:pt x="45" y="24"/>
                  </a:lnTo>
                  <a:lnTo>
                    <a:pt x="48" y="24"/>
                  </a:lnTo>
                  <a:lnTo>
                    <a:pt x="51" y="21"/>
                  </a:lnTo>
                  <a:lnTo>
                    <a:pt x="51" y="18"/>
                  </a:lnTo>
                  <a:lnTo>
                    <a:pt x="54" y="15"/>
                  </a:lnTo>
                  <a:lnTo>
                    <a:pt x="54" y="9"/>
                  </a:lnTo>
                  <a:lnTo>
                    <a:pt x="57" y="6"/>
                  </a:lnTo>
                  <a:lnTo>
                    <a:pt x="57" y="3"/>
                  </a:lnTo>
                  <a:lnTo>
                    <a:pt x="61" y="0"/>
                  </a:lnTo>
                  <a:lnTo>
                    <a:pt x="64" y="3"/>
                  </a:lnTo>
                  <a:lnTo>
                    <a:pt x="64" y="6"/>
                  </a:lnTo>
                  <a:lnTo>
                    <a:pt x="67" y="12"/>
                  </a:lnTo>
                  <a:lnTo>
                    <a:pt x="70" y="15"/>
                  </a:lnTo>
                  <a:lnTo>
                    <a:pt x="73" y="18"/>
                  </a:lnTo>
                  <a:lnTo>
                    <a:pt x="73" y="21"/>
                  </a:lnTo>
                  <a:lnTo>
                    <a:pt x="77" y="21"/>
                  </a:lnTo>
                  <a:lnTo>
                    <a:pt x="80" y="21"/>
                  </a:lnTo>
                  <a:lnTo>
                    <a:pt x="80" y="18"/>
                  </a:lnTo>
                  <a:lnTo>
                    <a:pt x="83" y="18"/>
                  </a:lnTo>
                  <a:lnTo>
                    <a:pt x="83" y="15"/>
                  </a:lnTo>
                  <a:lnTo>
                    <a:pt x="86" y="15"/>
                  </a:lnTo>
                  <a:lnTo>
                    <a:pt x="86" y="12"/>
                  </a:lnTo>
                  <a:lnTo>
                    <a:pt x="86" y="18"/>
                  </a:lnTo>
                  <a:lnTo>
                    <a:pt x="86" y="21"/>
                  </a:lnTo>
                  <a:lnTo>
                    <a:pt x="86" y="27"/>
                  </a:lnTo>
                  <a:lnTo>
                    <a:pt x="86" y="29"/>
                  </a:lnTo>
                  <a:lnTo>
                    <a:pt x="86" y="35"/>
                  </a:lnTo>
                  <a:lnTo>
                    <a:pt x="83" y="38"/>
                  </a:lnTo>
                  <a:lnTo>
                    <a:pt x="83" y="44"/>
                  </a:lnTo>
                  <a:lnTo>
                    <a:pt x="83" y="47"/>
                  </a:lnTo>
                  <a:lnTo>
                    <a:pt x="83" y="50"/>
                  </a:lnTo>
                  <a:lnTo>
                    <a:pt x="86" y="50"/>
                  </a:lnTo>
                  <a:lnTo>
                    <a:pt x="89" y="47"/>
                  </a:lnTo>
                  <a:lnTo>
                    <a:pt x="93" y="44"/>
                  </a:lnTo>
                  <a:lnTo>
                    <a:pt x="96" y="41"/>
                  </a:lnTo>
                  <a:lnTo>
                    <a:pt x="99" y="38"/>
                  </a:lnTo>
                  <a:lnTo>
                    <a:pt x="102" y="35"/>
                  </a:lnTo>
                  <a:lnTo>
                    <a:pt x="102" y="32"/>
                  </a:lnTo>
                  <a:lnTo>
                    <a:pt x="105" y="35"/>
                  </a:lnTo>
                  <a:lnTo>
                    <a:pt x="105" y="38"/>
                  </a:lnTo>
                  <a:lnTo>
                    <a:pt x="105" y="41"/>
                  </a:lnTo>
                  <a:lnTo>
                    <a:pt x="109" y="41"/>
                  </a:lnTo>
                  <a:lnTo>
                    <a:pt x="112" y="41"/>
                  </a:lnTo>
                  <a:lnTo>
                    <a:pt x="115" y="41"/>
                  </a:lnTo>
                  <a:lnTo>
                    <a:pt x="115" y="38"/>
                  </a:lnTo>
                  <a:lnTo>
                    <a:pt x="118" y="38"/>
                  </a:lnTo>
                  <a:lnTo>
                    <a:pt x="121" y="38"/>
                  </a:lnTo>
                  <a:lnTo>
                    <a:pt x="125" y="35"/>
                  </a:lnTo>
                  <a:lnTo>
                    <a:pt x="128" y="35"/>
                  </a:lnTo>
                  <a:lnTo>
                    <a:pt x="128" y="38"/>
                  </a:lnTo>
                  <a:lnTo>
                    <a:pt x="128" y="41"/>
                  </a:lnTo>
                  <a:lnTo>
                    <a:pt x="128" y="44"/>
                  </a:lnTo>
                  <a:lnTo>
                    <a:pt x="125" y="47"/>
                  </a:lnTo>
                  <a:lnTo>
                    <a:pt x="125" y="50"/>
                  </a:lnTo>
                  <a:lnTo>
                    <a:pt x="125" y="53"/>
                  </a:lnTo>
                  <a:lnTo>
                    <a:pt x="125" y="56"/>
                  </a:lnTo>
                  <a:lnTo>
                    <a:pt x="125" y="59"/>
                  </a:lnTo>
                  <a:lnTo>
                    <a:pt x="128" y="59"/>
                  </a:lnTo>
                  <a:lnTo>
                    <a:pt x="131" y="59"/>
                  </a:lnTo>
                  <a:lnTo>
                    <a:pt x="131" y="62"/>
                  </a:lnTo>
                  <a:lnTo>
                    <a:pt x="102" y="86"/>
                  </a:lnTo>
                  <a:lnTo>
                    <a:pt x="102" y="89"/>
                  </a:lnTo>
                  <a:lnTo>
                    <a:pt x="99" y="91"/>
                  </a:lnTo>
                  <a:lnTo>
                    <a:pt x="102" y="91"/>
                  </a:lnTo>
                  <a:lnTo>
                    <a:pt x="102" y="94"/>
                  </a:lnTo>
                  <a:lnTo>
                    <a:pt x="102" y="97"/>
                  </a:lnTo>
                  <a:lnTo>
                    <a:pt x="105" y="100"/>
                  </a:lnTo>
                  <a:lnTo>
                    <a:pt x="73" y="97"/>
                  </a:lnTo>
                  <a:lnTo>
                    <a:pt x="70" y="97"/>
                  </a:lnTo>
                  <a:lnTo>
                    <a:pt x="70" y="100"/>
                  </a:lnTo>
                  <a:lnTo>
                    <a:pt x="73" y="130"/>
                  </a:lnTo>
                  <a:lnTo>
                    <a:pt x="67" y="130"/>
                  </a:lnTo>
                  <a:lnTo>
                    <a:pt x="67" y="100"/>
                  </a:lnTo>
                  <a:lnTo>
                    <a:pt x="67" y="97"/>
                  </a:lnTo>
                  <a:lnTo>
                    <a:pt x="32" y="106"/>
                  </a:lnTo>
                  <a:lnTo>
                    <a:pt x="35" y="100"/>
                  </a:lnTo>
                  <a:lnTo>
                    <a:pt x="35" y="97"/>
                  </a:lnTo>
                  <a:lnTo>
                    <a:pt x="35" y="94"/>
                  </a:lnTo>
                  <a:lnTo>
                    <a:pt x="35" y="91"/>
                  </a:lnTo>
                  <a:lnTo>
                    <a:pt x="32" y="91"/>
                  </a:lnTo>
                  <a:lnTo>
                    <a:pt x="29" y="89"/>
                  </a:lnTo>
                  <a:lnTo>
                    <a:pt x="25" y="86"/>
                  </a:lnTo>
                  <a:lnTo>
                    <a:pt x="19" y="83"/>
                  </a:lnTo>
                  <a:lnTo>
                    <a:pt x="0" y="71"/>
                  </a:lnTo>
                  <a:lnTo>
                    <a:pt x="3" y="71"/>
                  </a:lnTo>
                  <a:lnTo>
                    <a:pt x="3" y="68"/>
                  </a:lnTo>
                  <a:lnTo>
                    <a:pt x="6" y="68"/>
                  </a:lnTo>
                  <a:lnTo>
                    <a:pt x="6" y="65"/>
                  </a:lnTo>
                  <a:lnTo>
                    <a:pt x="9" y="65"/>
                  </a:lnTo>
                  <a:lnTo>
                    <a:pt x="6" y="65"/>
                  </a:lnTo>
                  <a:lnTo>
                    <a:pt x="6" y="62"/>
                  </a:lnTo>
                  <a:lnTo>
                    <a:pt x="6" y="59"/>
                  </a:lnTo>
                  <a:lnTo>
                    <a:pt x="3" y="56"/>
                  </a:lnTo>
                  <a:lnTo>
                    <a:pt x="3" y="53"/>
                  </a:lnTo>
                  <a:lnTo>
                    <a:pt x="3" y="50"/>
                  </a:lnTo>
                  <a:lnTo>
                    <a:pt x="0" y="47"/>
                  </a:lnTo>
                  <a:lnTo>
                    <a:pt x="0" y="44"/>
                  </a:lnTo>
                  <a:lnTo>
                    <a:pt x="6" y="47"/>
                  </a:lnTo>
                  <a:lnTo>
                    <a:pt x="9" y="47"/>
                  </a:lnTo>
                  <a:lnTo>
                    <a:pt x="13" y="47"/>
                  </a:lnTo>
                  <a:lnTo>
                    <a:pt x="16" y="47"/>
                  </a:lnTo>
                  <a:lnTo>
                    <a:pt x="19" y="47"/>
                  </a:lnTo>
                  <a:lnTo>
                    <a:pt x="22" y="44"/>
                  </a:lnTo>
                  <a:lnTo>
                    <a:pt x="22" y="41"/>
                  </a:lnTo>
                  <a:lnTo>
                    <a:pt x="25" y="38"/>
                  </a:lnTo>
                  <a:lnTo>
                    <a:pt x="25" y="41"/>
                  </a:lnTo>
                  <a:lnTo>
                    <a:pt x="29" y="44"/>
                  </a:lnTo>
                  <a:lnTo>
                    <a:pt x="32" y="44"/>
                  </a:lnTo>
                  <a:lnTo>
                    <a:pt x="35" y="47"/>
                  </a:lnTo>
                  <a:lnTo>
                    <a:pt x="38" y="50"/>
                  </a:lnTo>
                  <a:lnTo>
                    <a:pt x="41" y="53"/>
                  </a:lnTo>
                  <a:lnTo>
                    <a:pt x="45" y="53"/>
                  </a:lnTo>
                  <a:lnTo>
                    <a:pt x="45" y="47"/>
                  </a:lnTo>
                  <a:lnTo>
                    <a:pt x="45" y="44"/>
                  </a:lnTo>
                  <a:lnTo>
                    <a:pt x="41" y="38"/>
                  </a:lnTo>
                  <a:lnTo>
                    <a:pt x="41" y="35"/>
                  </a:lnTo>
                  <a:lnTo>
                    <a:pt x="38" y="29"/>
                  </a:lnTo>
                  <a:lnTo>
                    <a:pt x="38" y="27"/>
                  </a:lnTo>
                  <a:lnTo>
                    <a:pt x="35" y="21"/>
                  </a:lnTo>
                  <a:lnTo>
                    <a:pt x="35" y="1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80902" name="Group 509"/>
          <p:cNvGrpSpPr>
            <a:grpSpLocks/>
          </p:cNvGrpSpPr>
          <p:nvPr/>
        </p:nvGrpSpPr>
        <p:grpSpPr bwMode="auto">
          <a:xfrm>
            <a:off x="3233572" y="609601"/>
            <a:ext cx="517525" cy="322263"/>
            <a:chOff x="-3090" y="702"/>
            <a:chExt cx="326" cy="203"/>
          </a:xfrm>
        </p:grpSpPr>
        <p:sp>
          <p:nvSpPr>
            <p:cNvPr id="82350" name="Freeform 23"/>
            <p:cNvSpPr>
              <a:spLocks/>
            </p:cNvSpPr>
            <p:nvPr/>
          </p:nvSpPr>
          <p:spPr bwMode="auto">
            <a:xfrm>
              <a:off x="-3090" y="702"/>
              <a:ext cx="326" cy="203"/>
            </a:xfrm>
            <a:custGeom>
              <a:avLst/>
              <a:gdLst>
                <a:gd name="T0" fmla="*/ 35 w 326"/>
                <a:gd name="T1" fmla="*/ 0 h 203"/>
                <a:gd name="T2" fmla="*/ 326 w 326"/>
                <a:gd name="T3" fmla="*/ 59 h 203"/>
                <a:gd name="T4" fmla="*/ 291 w 326"/>
                <a:gd name="T5" fmla="*/ 203 h 203"/>
                <a:gd name="T6" fmla="*/ 0 w 326"/>
                <a:gd name="T7" fmla="*/ 141 h 203"/>
                <a:gd name="T8" fmla="*/ 35 w 326"/>
                <a:gd name="T9" fmla="*/ 0 h 2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6" h="203">
                  <a:moveTo>
                    <a:pt x="35" y="0"/>
                  </a:moveTo>
                  <a:lnTo>
                    <a:pt x="326" y="59"/>
                  </a:lnTo>
                  <a:lnTo>
                    <a:pt x="291" y="203"/>
                  </a:lnTo>
                  <a:lnTo>
                    <a:pt x="0" y="141"/>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51" name="Freeform 24"/>
            <p:cNvSpPr>
              <a:spLocks/>
            </p:cNvSpPr>
            <p:nvPr/>
          </p:nvSpPr>
          <p:spPr bwMode="auto">
            <a:xfrm>
              <a:off x="-3090" y="702"/>
              <a:ext cx="326" cy="203"/>
            </a:xfrm>
            <a:custGeom>
              <a:avLst/>
              <a:gdLst>
                <a:gd name="T0" fmla="*/ 35 w 326"/>
                <a:gd name="T1" fmla="*/ 0 h 203"/>
                <a:gd name="T2" fmla="*/ 326 w 326"/>
                <a:gd name="T3" fmla="*/ 59 h 203"/>
                <a:gd name="T4" fmla="*/ 291 w 326"/>
                <a:gd name="T5" fmla="*/ 203 h 203"/>
                <a:gd name="T6" fmla="*/ 0 w 326"/>
                <a:gd name="T7" fmla="*/ 141 h 203"/>
                <a:gd name="T8" fmla="*/ 35 w 326"/>
                <a:gd name="T9" fmla="*/ 0 h 2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6" h="203">
                  <a:moveTo>
                    <a:pt x="35" y="0"/>
                  </a:moveTo>
                  <a:lnTo>
                    <a:pt x="326" y="59"/>
                  </a:lnTo>
                  <a:lnTo>
                    <a:pt x="291" y="203"/>
                  </a:lnTo>
                  <a:lnTo>
                    <a:pt x="0" y="141"/>
                  </a:lnTo>
                  <a:lnTo>
                    <a:pt x="3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352" name="Freeform 25"/>
            <p:cNvSpPr>
              <a:spLocks/>
            </p:cNvSpPr>
            <p:nvPr/>
          </p:nvSpPr>
          <p:spPr bwMode="auto">
            <a:xfrm>
              <a:off x="-2988" y="755"/>
              <a:ext cx="125" cy="97"/>
            </a:xfrm>
            <a:custGeom>
              <a:avLst/>
              <a:gdLst>
                <a:gd name="T0" fmla="*/ 71 w 125"/>
                <a:gd name="T1" fmla="*/ 3 h 97"/>
                <a:gd name="T2" fmla="*/ 84 w 125"/>
                <a:gd name="T3" fmla="*/ 6 h 97"/>
                <a:gd name="T4" fmla="*/ 96 w 125"/>
                <a:gd name="T5" fmla="*/ 8 h 97"/>
                <a:gd name="T6" fmla="*/ 106 w 125"/>
                <a:gd name="T7" fmla="*/ 17 h 97"/>
                <a:gd name="T8" fmla="*/ 112 w 125"/>
                <a:gd name="T9" fmla="*/ 23 h 97"/>
                <a:gd name="T10" fmla="*/ 119 w 125"/>
                <a:gd name="T11" fmla="*/ 32 h 97"/>
                <a:gd name="T12" fmla="*/ 122 w 125"/>
                <a:gd name="T13" fmla="*/ 41 h 97"/>
                <a:gd name="T14" fmla="*/ 125 w 125"/>
                <a:gd name="T15" fmla="*/ 53 h 97"/>
                <a:gd name="T16" fmla="*/ 122 w 125"/>
                <a:gd name="T17" fmla="*/ 62 h 97"/>
                <a:gd name="T18" fmla="*/ 119 w 125"/>
                <a:gd name="T19" fmla="*/ 70 h 97"/>
                <a:gd name="T20" fmla="*/ 112 w 125"/>
                <a:gd name="T21" fmla="*/ 79 h 97"/>
                <a:gd name="T22" fmla="*/ 106 w 125"/>
                <a:gd name="T23" fmla="*/ 85 h 97"/>
                <a:gd name="T24" fmla="*/ 96 w 125"/>
                <a:gd name="T25" fmla="*/ 91 h 97"/>
                <a:gd name="T26" fmla="*/ 87 w 125"/>
                <a:gd name="T27" fmla="*/ 94 h 97"/>
                <a:gd name="T28" fmla="*/ 74 w 125"/>
                <a:gd name="T29" fmla="*/ 97 h 97"/>
                <a:gd name="T30" fmla="*/ 61 w 125"/>
                <a:gd name="T31" fmla="*/ 97 h 97"/>
                <a:gd name="T32" fmla="*/ 51 w 125"/>
                <a:gd name="T33" fmla="*/ 94 h 97"/>
                <a:gd name="T34" fmla="*/ 39 w 125"/>
                <a:gd name="T35" fmla="*/ 91 h 97"/>
                <a:gd name="T36" fmla="*/ 26 w 125"/>
                <a:gd name="T37" fmla="*/ 88 h 97"/>
                <a:gd name="T38" fmla="*/ 16 w 125"/>
                <a:gd name="T39" fmla="*/ 82 h 97"/>
                <a:gd name="T40" fmla="*/ 10 w 125"/>
                <a:gd name="T41" fmla="*/ 73 h 97"/>
                <a:gd name="T42" fmla="*/ 3 w 125"/>
                <a:gd name="T43" fmla="*/ 65 h 97"/>
                <a:gd name="T44" fmla="*/ 0 w 125"/>
                <a:gd name="T45" fmla="*/ 56 h 97"/>
                <a:gd name="T46" fmla="*/ 0 w 125"/>
                <a:gd name="T47" fmla="*/ 47 h 97"/>
                <a:gd name="T48" fmla="*/ 0 w 125"/>
                <a:gd name="T49" fmla="*/ 35 h 97"/>
                <a:gd name="T50" fmla="*/ 3 w 125"/>
                <a:gd name="T51" fmla="*/ 26 h 97"/>
                <a:gd name="T52" fmla="*/ 10 w 125"/>
                <a:gd name="T53" fmla="*/ 20 h 97"/>
                <a:gd name="T54" fmla="*/ 16 w 125"/>
                <a:gd name="T55" fmla="*/ 11 h 97"/>
                <a:gd name="T56" fmla="*/ 26 w 125"/>
                <a:gd name="T57" fmla="*/ 6 h 97"/>
                <a:gd name="T58" fmla="*/ 35 w 125"/>
                <a:gd name="T59" fmla="*/ 3 h 97"/>
                <a:gd name="T60" fmla="*/ 48 w 125"/>
                <a:gd name="T61" fmla="*/ 0 h 97"/>
                <a:gd name="T62" fmla="*/ 61 w 125"/>
                <a:gd name="T63" fmla="*/ 0 h 97"/>
                <a:gd name="T64" fmla="*/ 71 w 125"/>
                <a:gd name="T65" fmla="*/ 3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5" h="97">
                  <a:moveTo>
                    <a:pt x="71" y="3"/>
                  </a:moveTo>
                  <a:lnTo>
                    <a:pt x="84" y="6"/>
                  </a:lnTo>
                  <a:lnTo>
                    <a:pt x="96" y="8"/>
                  </a:lnTo>
                  <a:lnTo>
                    <a:pt x="106" y="17"/>
                  </a:lnTo>
                  <a:lnTo>
                    <a:pt x="112" y="23"/>
                  </a:lnTo>
                  <a:lnTo>
                    <a:pt x="119" y="32"/>
                  </a:lnTo>
                  <a:lnTo>
                    <a:pt x="122" y="41"/>
                  </a:lnTo>
                  <a:lnTo>
                    <a:pt x="125" y="53"/>
                  </a:lnTo>
                  <a:lnTo>
                    <a:pt x="122" y="62"/>
                  </a:lnTo>
                  <a:lnTo>
                    <a:pt x="119" y="70"/>
                  </a:lnTo>
                  <a:lnTo>
                    <a:pt x="112" y="79"/>
                  </a:lnTo>
                  <a:lnTo>
                    <a:pt x="106" y="85"/>
                  </a:lnTo>
                  <a:lnTo>
                    <a:pt x="96" y="91"/>
                  </a:lnTo>
                  <a:lnTo>
                    <a:pt x="87" y="94"/>
                  </a:lnTo>
                  <a:lnTo>
                    <a:pt x="74" y="97"/>
                  </a:lnTo>
                  <a:lnTo>
                    <a:pt x="61" y="97"/>
                  </a:lnTo>
                  <a:lnTo>
                    <a:pt x="51" y="94"/>
                  </a:lnTo>
                  <a:lnTo>
                    <a:pt x="39" y="91"/>
                  </a:lnTo>
                  <a:lnTo>
                    <a:pt x="26" y="88"/>
                  </a:lnTo>
                  <a:lnTo>
                    <a:pt x="16" y="82"/>
                  </a:lnTo>
                  <a:lnTo>
                    <a:pt x="10" y="73"/>
                  </a:lnTo>
                  <a:lnTo>
                    <a:pt x="3" y="65"/>
                  </a:lnTo>
                  <a:lnTo>
                    <a:pt x="0" y="56"/>
                  </a:lnTo>
                  <a:lnTo>
                    <a:pt x="0" y="47"/>
                  </a:lnTo>
                  <a:lnTo>
                    <a:pt x="0" y="35"/>
                  </a:lnTo>
                  <a:lnTo>
                    <a:pt x="3" y="26"/>
                  </a:lnTo>
                  <a:lnTo>
                    <a:pt x="10" y="20"/>
                  </a:lnTo>
                  <a:lnTo>
                    <a:pt x="16" y="11"/>
                  </a:lnTo>
                  <a:lnTo>
                    <a:pt x="26" y="6"/>
                  </a:lnTo>
                  <a:lnTo>
                    <a:pt x="35" y="3"/>
                  </a:lnTo>
                  <a:lnTo>
                    <a:pt x="48" y="0"/>
                  </a:lnTo>
                  <a:lnTo>
                    <a:pt x="61" y="0"/>
                  </a:lnTo>
                  <a:lnTo>
                    <a:pt x="71"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80903" name="Group 495"/>
          <p:cNvGrpSpPr>
            <a:grpSpLocks/>
          </p:cNvGrpSpPr>
          <p:nvPr/>
        </p:nvGrpSpPr>
        <p:grpSpPr bwMode="auto">
          <a:xfrm>
            <a:off x="2362200" y="5334000"/>
            <a:ext cx="685800" cy="457200"/>
            <a:chOff x="-3120" y="3024"/>
            <a:chExt cx="1488" cy="1056"/>
          </a:xfrm>
        </p:grpSpPr>
        <p:sp>
          <p:nvSpPr>
            <p:cNvPr id="82346" name="Freeform 26"/>
            <p:cNvSpPr>
              <a:spLocks/>
            </p:cNvSpPr>
            <p:nvPr/>
          </p:nvSpPr>
          <p:spPr bwMode="auto">
            <a:xfrm>
              <a:off x="-3032" y="3024"/>
              <a:ext cx="1400" cy="511"/>
            </a:xfrm>
            <a:custGeom>
              <a:avLst/>
              <a:gdLst>
                <a:gd name="T0" fmla="*/ 32 w 302"/>
                <a:gd name="T1" fmla="*/ 0 h 91"/>
                <a:gd name="T2" fmla="*/ 1400 w 302"/>
                <a:gd name="T3" fmla="*/ 247 h 91"/>
                <a:gd name="T4" fmla="*/ 1354 w 302"/>
                <a:gd name="T5" fmla="*/ 511 h 91"/>
                <a:gd name="T6" fmla="*/ 0 w 302"/>
                <a:gd name="T7" fmla="*/ 264 h 91"/>
                <a:gd name="T8" fmla="*/ 32 w 30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91">
                  <a:moveTo>
                    <a:pt x="7" y="0"/>
                  </a:moveTo>
                  <a:lnTo>
                    <a:pt x="302" y="44"/>
                  </a:lnTo>
                  <a:lnTo>
                    <a:pt x="292" y="91"/>
                  </a:lnTo>
                  <a:lnTo>
                    <a:pt x="0" y="47"/>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47" name="Freeform 27"/>
            <p:cNvSpPr>
              <a:spLocks/>
            </p:cNvSpPr>
            <p:nvPr/>
          </p:nvSpPr>
          <p:spPr bwMode="auto">
            <a:xfrm>
              <a:off x="-3074" y="3288"/>
              <a:ext cx="1396" cy="511"/>
            </a:xfrm>
            <a:custGeom>
              <a:avLst/>
              <a:gdLst>
                <a:gd name="T0" fmla="*/ 0 w 301"/>
                <a:gd name="T1" fmla="*/ 264 h 91"/>
                <a:gd name="T2" fmla="*/ 1350 w 301"/>
                <a:gd name="T3" fmla="*/ 511 h 91"/>
                <a:gd name="T4" fmla="*/ 1396 w 301"/>
                <a:gd name="T5" fmla="*/ 247 h 91"/>
                <a:gd name="T6" fmla="*/ 42 w 301"/>
                <a:gd name="T7" fmla="*/ 0 h 91"/>
                <a:gd name="T8" fmla="*/ 0 w 301"/>
                <a:gd name="T9" fmla="*/ 264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1" h="91">
                  <a:moveTo>
                    <a:pt x="0" y="47"/>
                  </a:moveTo>
                  <a:lnTo>
                    <a:pt x="291" y="91"/>
                  </a:lnTo>
                  <a:lnTo>
                    <a:pt x="301" y="44"/>
                  </a:lnTo>
                  <a:lnTo>
                    <a:pt x="9" y="0"/>
                  </a:lnTo>
                  <a:lnTo>
                    <a:pt x="0" y="4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48" name="Freeform 28"/>
            <p:cNvSpPr>
              <a:spLocks/>
            </p:cNvSpPr>
            <p:nvPr/>
          </p:nvSpPr>
          <p:spPr bwMode="auto">
            <a:xfrm>
              <a:off x="-3120" y="3552"/>
              <a:ext cx="1395" cy="528"/>
            </a:xfrm>
            <a:custGeom>
              <a:avLst/>
              <a:gdLst>
                <a:gd name="T0" fmla="*/ 46 w 301"/>
                <a:gd name="T1" fmla="*/ 0 h 94"/>
                <a:gd name="T2" fmla="*/ 1395 w 301"/>
                <a:gd name="T3" fmla="*/ 264 h 94"/>
                <a:gd name="T4" fmla="*/ 1367 w 301"/>
                <a:gd name="T5" fmla="*/ 528 h 94"/>
                <a:gd name="T6" fmla="*/ 0 w 301"/>
                <a:gd name="T7" fmla="*/ 264 h 94"/>
                <a:gd name="T8" fmla="*/ 46 w 301"/>
                <a:gd name="T9" fmla="*/ 0 h 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1" h="94">
                  <a:moveTo>
                    <a:pt x="10" y="0"/>
                  </a:moveTo>
                  <a:lnTo>
                    <a:pt x="301" y="47"/>
                  </a:lnTo>
                  <a:lnTo>
                    <a:pt x="295" y="94"/>
                  </a:lnTo>
                  <a:lnTo>
                    <a:pt x="0" y="47"/>
                  </a:lnTo>
                  <a:lnTo>
                    <a:pt x="10" y="0"/>
                  </a:lnTo>
                  <a:close/>
                </a:path>
              </a:pathLst>
            </a:custGeom>
            <a:solidFill>
              <a:srgbClr val="F7B8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49" name="Freeform 29"/>
            <p:cNvSpPr>
              <a:spLocks/>
            </p:cNvSpPr>
            <p:nvPr/>
          </p:nvSpPr>
          <p:spPr bwMode="auto">
            <a:xfrm>
              <a:off x="-3120" y="3024"/>
              <a:ext cx="1488" cy="1056"/>
            </a:xfrm>
            <a:custGeom>
              <a:avLst/>
              <a:gdLst>
                <a:gd name="T0" fmla="*/ 121 w 321"/>
                <a:gd name="T1" fmla="*/ 0 h 188"/>
                <a:gd name="T2" fmla="*/ 1488 w 321"/>
                <a:gd name="T3" fmla="*/ 247 h 188"/>
                <a:gd name="T4" fmla="*/ 1367 w 321"/>
                <a:gd name="T5" fmla="*/ 1056 h 188"/>
                <a:gd name="T6" fmla="*/ 0 w 321"/>
                <a:gd name="T7" fmla="*/ 792 h 188"/>
                <a:gd name="T8" fmla="*/ 121 w 321"/>
                <a:gd name="T9" fmla="*/ 0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1" h="188">
                  <a:moveTo>
                    <a:pt x="26" y="0"/>
                  </a:moveTo>
                  <a:lnTo>
                    <a:pt x="321" y="44"/>
                  </a:lnTo>
                  <a:lnTo>
                    <a:pt x="295" y="188"/>
                  </a:lnTo>
                  <a:lnTo>
                    <a:pt x="0" y="141"/>
                  </a:lnTo>
                  <a:lnTo>
                    <a:pt x="2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0904" name="Group 484"/>
          <p:cNvGrpSpPr>
            <a:grpSpLocks/>
          </p:cNvGrpSpPr>
          <p:nvPr/>
        </p:nvGrpSpPr>
        <p:grpSpPr bwMode="auto">
          <a:xfrm>
            <a:off x="5562601" y="609601"/>
            <a:ext cx="514351" cy="327025"/>
            <a:chOff x="-2235" y="693"/>
            <a:chExt cx="324" cy="206"/>
          </a:xfrm>
        </p:grpSpPr>
        <p:sp>
          <p:nvSpPr>
            <p:cNvPr id="82333" name="Freeform 30"/>
            <p:cNvSpPr>
              <a:spLocks/>
            </p:cNvSpPr>
            <p:nvPr/>
          </p:nvSpPr>
          <p:spPr bwMode="auto">
            <a:xfrm>
              <a:off x="-2235" y="693"/>
              <a:ext cx="320" cy="206"/>
            </a:xfrm>
            <a:custGeom>
              <a:avLst/>
              <a:gdLst>
                <a:gd name="T0" fmla="*/ 42 w 320"/>
                <a:gd name="T1" fmla="*/ 0 h 206"/>
                <a:gd name="T2" fmla="*/ 320 w 320"/>
                <a:gd name="T3" fmla="*/ 70 h 206"/>
                <a:gd name="T4" fmla="*/ 279 w 320"/>
                <a:gd name="T5" fmla="*/ 206 h 206"/>
                <a:gd name="T6" fmla="*/ 0 w 320"/>
                <a:gd name="T7" fmla="*/ 135 h 206"/>
                <a:gd name="T8" fmla="*/ 42 w 320"/>
                <a:gd name="T9" fmla="*/ 0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0" h="206">
                  <a:moveTo>
                    <a:pt x="42" y="0"/>
                  </a:moveTo>
                  <a:lnTo>
                    <a:pt x="320" y="70"/>
                  </a:lnTo>
                  <a:lnTo>
                    <a:pt x="279" y="206"/>
                  </a:lnTo>
                  <a:lnTo>
                    <a:pt x="0" y="135"/>
                  </a:lnTo>
                  <a:lnTo>
                    <a:pt x="42"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34" name="Freeform 31"/>
            <p:cNvSpPr>
              <a:spLocks/>
            </p:cNvSpPr>
            <p:nvPr/>
          </p:nvSpPr>
          <p:spPr bwMode="auto">
            <a:xfrm>
              <a:off x="-2235" y="693"/>
              <a:ext cx="320" cy="206"/>
            </a:xfrm>
            <a:custGeom>
              <a:avLst/>
              <a:gdLst>
                <a:gd name="T0" fmla="*/ 42 w 320"/>
                <a:gd name="T1" fmla="*/ 0 h 206"/>
                <a:gd name="T2" fmla="*/ 320 w 320"/>
                <a:gd name="T3" fmla="*/ 70 h 206"/>
                <a:gd name="T4" fmla="*/ 279 w 320"/>
                <a:gd name="T5" fmla="*/ 206 h 206"/>
                <a:gd name="T6" fmla="*/ 0 w 320"/>
                <a:gd name="T7" fmla="*/ 135 h 206"/>
                <a:gd name="T8" fmla="*/ 42 w 320"/>
                <a:gd name="T9" fmla="*/ 0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0" h="206">
                  <a:moveTo>
                    <a:pt x="42" y="0"/>
                  </a:moveTo>
                  <a:lnTo>
                    <a:pt x="320" y="70"/>
                  </a:lnTo>
                  <a:lnTo>
                    <a:pt x="279" y="206"/>
                  </a:lnTo>
                  <a:lnTo>
                    <a:pt x="0" y="135"/>
                  </a:lnTo>
                  <a:lnTo>
                    <a:pt x="4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335" name="Freeform 32"/>
            <p:cNvSpPr>
              <a:spLocks/>
            </p:cNvSpPr>
            <p:nvPr/>
          </p:nvSpPr>
          <p:spPr bwMode="auto">
            <a:xfrm>
              <a:off x="-2196" y="693"/>
              <a:ext cx="246" cy="206"/>
            </a:xfrm>
            <a:custGeom>
              <a:avLst/>
              <a:gdLst>
                <a:gd name="T0" fmla="*/ 19 w 246"/>
                <a:gd name="T1" fmla="*/ 6 h 206"/>
                <a:gd name="T2" fmla="*/ 246 w 246"/>
                <a:gd name="T3" fmla="*/ 194 h 206"/>
                <a:gd name="T4" fmla="*/ 240 w 246"/>
                <a:gd name="T5" fmla="*/ 206 h 206"/>
                <a:gd name="T6" fmla="*/ 227 w 246"/>
                <a:gd name="T7" fmla="*/ 203 h 206"/>
                <a:gd name="T8" fmla="*/ 0 w 246"/>
                <a:gd name="T9" fmla="*/ 11 h 206"/>
                <a:gd name="T10" fmla="*/ 3 w 246"/>
                <a:gd name="T11" fmla="*/ 0 h 206"/>
                <a:gd name="T12" fmla="*/ 19 w 246"/>
                <a:gd name="T13" fmla="*/ 6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6" h="206">
                  <a:moveTo>
                    <a:pt x="19" y="6"/>
                  </a:moveTo>
                  <a:lnTo>
                    <a:pt x="246" y="194"/>
                  </a:lnTo>
                  <a:lnTo>
                    <a:pt x="240" y="206"/>
                  </a:lnTo>
                  <a:lnTo>
                    <a:pt x="227" y="203"/>
                  </a:lnTo>
                  <a:lnTo>
                    <a:pt x="0" y="11"/>
                  </a:lnTo>
                  <a:lnTo>
                    <a:pt x="3" y="0"/>
                  </a:lnTo>
                  <a:lnTo>
                    <a:pt x="19"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36" name="Freeform 33"/>
            <p:cNvSpPr>
              <a:spLocks/>
            </p:cNvSpPr>
            <p:nvPr/>
          </p:nvSpPr>
          <p:spPr bwMode="auto">
            <a:xfrm>
              <a:off x="-2235" y="758"/>
              <a:ext cx="324" cy="73"/>
            </a:xfrm>
            <a:custGeom>
              <a:avLst/>
              <a:gdLst>
                <a:gd name="T0" fmla="*/ 3 w 324"/>
                <a:gd name="T1" fmla="*/ 62 h 73"/>
                <a:gd name="T2" fmla="*/ 304 w 324"/>
                <a:gd name="T3" fmla="*/ 0 h 73"/>
                <a:gd name="T4" fmla="*/ 324 w 324"/>
                <a:gd name="T5" fmla="*/ 5 h 73"/>
                <a:gd name="T6" fmla="*/ 320 w 324"/>
                <a:gd name="T7" fmla="*/ 17 h 73"/>
                <a:gd name="T8" fmla="*/ 16 w 324"/>
                <a:gd name="T9" fmla="*/ 73 h 73"/>
                <a:gd name="T10" fmla="*/ 0 w 324"/>
                <a:gd name="T11" fmla="*/ 70 h 73"/>
                <a:gd name="T12" fmla="*/ 3 w 324"/>
                <a:gd name="T13" fmla="*/ 6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4" h="73">
                  <a:moveTo>
                    <a:pt x="3" y="62"/>
                  </a:moveTo>
                  <a:lnTo>
                    <a:pt x="304" y="0"/>
                  </a:lnTo>
                  <a:lnTo>
                    <a:pt x="324" y="5"/>
                  </a:lnTo>
                  <a:lnTo>
                    <a:pt x="320" y="17"/>
                  </a:lnTo>
                  <a:lnTo>
                    <a:pt x="16" y="73"/>
                  </a:lnTo>
                  <a:lnTo>
                    <a:pt x="0" y="70"/>
                  </a:lnTo>
                  <a:lnTo>
                    <a:pt x="3"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37" name="Freeform 34"/>
            <p:cNvSpPr>
              <a:spLocks/>
            </p:cNvSpPr>
            <p:nvPr/>
          </p:nvSpPr>
          <p:spPr bwMode="auto">
            <a:xfrm>
              <a:off x="-2120" y="722"/>
              <a:ext cx="90" cy="151"/>
            </a:xfrm>
            <a:custGeom>
              <a:avLst/>
              <a:gdLst>
                <a:gd name="T0" fmla="*/ 42 w 90"/>
                <a:gd name="T1" fmla="*/ 0 h 151"/>
                <a:gd name="T2" fmla="*/ 90 w 90"/>
                <a:gd name="T3" fmla="*/ 12 h 151"/>
                <a:gd name="T4" fmla="*/ 52 w 90"/>
                <a:gd name="T5" fmla="*/ 151 h 151"/>
                <a:gd name="T6" fmla="*/ 0 w 90"/>
                <a:gd name="T7" fmla="*/ 136 h 151"/>
                <a:gd name="T8" fmla="*/ 42 w 90"/>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151">
                  <a:moveTo>
                    <a:pt x="42" y="0"/>
                  </a:moveTo>
                  <a:lnTo>
                    <a:pt x="90" y="12"/>
                  </a:lnTo>
                  <a:lnTo>
                    <a:pt x="52" y="151"/>
                  </a:lnTo>
                  <a:lnTo>
                    <a:pt x="0" y="136"/>
                  </a:lnTo>
                  <a:lnTo>
                    <a:pt x="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38" name="Freeform 35"/>
            <p:cNvSpPr>
              <a:spLocks/>
            </p:cNvSpPr>
            <p:nvPr/>
          </p:nvSpPr>
          <p:spPr bwMode="auto">
            <a:xfrm>
              <a:off x="-2216" y="746"/>
              <a:ext cx="285" cy="103"/>
            </a:xfrm>
            <a:custGeom>
              <a:avLst/>
              <a:gdLst>
                <a:gd name="T0" fmla="*/ 0 w 285"/>
                <a:gd name="T1" fmla="*/ 32 h 103"/>
                <a:gd name="T2" fmla="*/ 10 w 285"/>
                <a:gd name="T3" fmla="*/ 0 h 103"/>
                <a:gd name="T4" fmla="*/ 285 w 285"/>
                <a:gd name="T5" fmla="*/ 71 h 103"/>
                <a:gd name="T6" fmla="*/ 276 w 285"/>
                <a:gd name="T7" fmla="*/ 103 h 103"/>
                <a:gd name="T8" fmla="*/ 0 w 285"/>
                <a:gd name="T9" fmla="*/ 32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 h="103">
                  <a:moveTo>
                    <a:pt x="0" y="32"/>
                  </a:moveTo>
                  <a:lnTo>
                    <a:pt x="10" y="0"/>
                  </a:lnTo>
                  <a:lnTo>
                    <a:pt x="285" y="71"/>
                  </a:lnTo>
                  <a:lnTo>
                    <a:pt x="276" y="103"/>
                  </a:ln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39" name="Freeform 36"/>
            <p:cNvSpPr>
              <a:spLocks/>
            </p:cNvSpPr>
            <p:nvPr/>
          </p:nvSpPr>
          <p:spPr bwMode="auto">
            <a:xfrm>
              <a:off x="-2110" y="725"/>
              <a:ext cx="74" cy="145"/>
            </a:xfrm>
            <a:custGeom>
              <a:avLst/>
              <a:gdLst>
                <a:gd name="T0" fmla="*/ 42 w 74"/>
                <a:gd name="T1" fmla="*/ 0 h 145"/>
                <a:gd name="T2" fmla="*/ 74 w 74"/>
                <a:gd name="T3" fmla="*/ 9 h 145"/>
                <a:gd name="T4" fmla="*/ 32 w 74"/>
                <a:gd name="T5" fmla="*/ 145 h 145"/>
                <a:gd name="T6" fmla="*/ 0 w 74"/>
                <a:gd name="T7" fmla="*/ 136 h 145"/>
                <a:gd name="T8" fmla="*/ 42 w 74"/>
                <a:gd name="T9" fmla="*/ 0 h 1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 h="145">
                  <a:moveTo>
                    <a:pt x="42" y="0"/>
                  </a:moveTo>
                  <a:lnTo>
                    <a:pt x="74" y="9"/>
                  </a:lnTo>
                  <a:lnTo>
                    <a:pt x="32" y="145"/>
                  </a:lnTo>
                  <a:lnTo>
                    <a:pt x="0" y="136"/>
                  </a:lnTo>
                  <a:lnTo>
                    <a:pt x="42" y="0"/>
                  </a:lnTo>
                  <a:close/>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40" name="Freeform 37"/>
            <p:cNvSpPr>
              <a:spLocks/>
            </p:cNvSpPr>
            <p:nvPr/>
          </p:nvSpPr>
          <p:spPr bwMode="auto">
            <a:xfrm>
              <a:off x="-2216" y="752"/>
              <a:ext cx="285" cy="88"/>
            </a:xfrm>
            <a:custGeom>
              <a:avLst/>
              <a:gdLst>
                <a:gd name="T0" fmla="*/ 0 w 285"/>
                <a:gd name="T1" fmla="*/ 17 h 88"/>
                <a:gd name="T2" fmla="*/ 7 w 285"/>
                <a:gd name="T3" fmla="*/ 0 h 88"/>
                <a:gd name="T4" fmla="*/ 285 w 285"/>
                <a:gd name="T5" fmla="*/ 71 h 88"/>
                <a:gd name="T6" fmla="*/ 279 w 285"/>
                <a:gd name="T7" fmla="*/ 88 h 88"/>
                <a:gd name="T8" fmla="*/ 0 w 285"/>
                <a:gd name="T9" fmla="*/ 17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 h="88">
                  <a:moveTo>
                    <a:pt x="0" y="17"/>
                  </a:moveTo>
                  <a:lnTo>
                    <a:pt x="7" y="0"/>
                  </a:lnTo>
                  <a:lnTo>
                    <a:pt x="285" y="71"/>
                  </a:lnTo>
                  <a:lnTo>
                    <a:pt x="279" y="88"/>
                  </a:lnTo>
                  <a:lnTo>
                    <a:pt x="0" y="17"/>
                  </a:lnTo>
                  <a:close/>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41" name="Freeform 38"/>
            <p:cNvSpPr>
              <a:spLocks/>
            </p:cNvSpPr>
            <p:nvPr/>
          </p:nvSpPr>
          <p:spPr bwMode="auto">
            <a:xfrm>
              <a:off x="-2235" y="805"/>
              <a:ext cx="131" cy="26"/>
            </a:xfrm>
            <a:custGeom>
              <a:avLst/>
              <a:gdLst>
                <a:gd name="T0" fmla="*/ 0 w 131"/>
                <a:gd name="T1" fmla="*/ 23 h 26"/>
                <a:gd name="T2" fmla="*/ 122 w 131"/>
                <a:gd name="T3" fmla="*/ 0 h 26"/>
                <a:gd name="T4" fmla="*/ 131 w 131"/>
                <a:gd name="T5" fmla="*/ 3 h 26"/>
                <a:gd name="T6" fmla="*/ 13 w 131"/>
                <a:gd name="T7" fmla="*/ 26 h 26"/>
                <a:gd name="T8" fmla="*/ 0 w 131"/>
                <a:gd name="T9" fmla="*/ 23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 h="26">
                  <a:moveTo>
                    <a:pt x="0" y="23"/>
                  </a:moveTo>
                  <a:lnTo>
                    <a:pt x="122" y="0"/>
                  </a:lnTo>
                  <a:lnTo>
                    <a:pt x="131" y="3"/>
                  </a:lnTo>
                  <a:lnTo>
                    <a:pt x="13" y="26"/>
                  </a:lnTo>
                  <a:lnTo>
                    <a:pt x="0" y="23"/>
                  </a:lnTo>
                  <a:close/>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42" name="Freeform 39"/>
            <p:cNvSpPr>
              <a:spLocks/>
            </p:cNvSpPr>
            <p:nvPr/>
          </p:nvSpPr>
          <p:spPr bwMode="auto">
            <a:xfrm>
              <a:off x="-2046" y="761"/>
              <a:ext cx="135" cy="29"/>
            </a:xfrm>
            <a:custGeom>
              <a:avLst/>
              <a:gdLst>
                <a:gd name="T0" fmla="*/ 135 w 135"/>
                <a:gd name="T1" fmla="*/ 2 h 29"/>
                <a:gd name="T2" fmla="*/ 13 w 135"/>
                <a:gd name="T3" fmla="*/ 29 h 29"/>
                <a:gd name="T4" fmla="*/ 0 w 135"/>
                <a:gd name="T5" fmla="*/ 26 h 29"/>
                <a:gd name="T6" fmla="*/ 122 w 135"/>
                <a:gd name="T7" fmla="*/ 0 h 29"/>
                <a:gd name="T8" fmla="*/ 135 w 135"/>
                <a:gd name="T9" fmla="*/ 2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 h="29">
                  <a:moveTo>
                    <a:pt x="135" y="2"/>
                  </a:moveTo>
                  <a:lnTo>
                    <a:pt x="13" y="29"/>
                  </a:lnTo>
                  <a:lnTo>
                    <a:pt x="0" y="26"/>
                  </a:lnTo>
                  <a:lnTo>
                    <a:pt x="122" y="0"/>
                  </a:lnTo>
                  <a:lnTo>
                    <a:pt x="135" y="2"/>
                  </a:lnTo>
                  <a:close/>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43" name="Freeform 40"/>
            <p:cNvSpPr>
              <a:spLocks/>
            </p:cNvSpPr>
            <p:nvPr/>
          </p:nvSpPr>
          <p:spPr bwMode="auto">
            <a:xfrm>
              <a:off x="-2043" y="823"/>
              <a:ext cx="90" cy="73"/>
            </a:xfrm>
            <a:custGeom>
              <a:avLst/>
              <a:gdLst>
                <a:gd name="T0" fmla="*/ 87 w 90"/>
                <a:gd name="T1" fmla="*/ 73 h 73"/>
                <a:gd name="T2" fmla="*/ 0 w 90"/>
                <a:gd name="T3" fmla="*/ 0 h 73"/>
                <a:gd name="T4" fmla="*/ 13 w 90"/>
                <a:gd name="T5" fmla="*/ 2 h 73"/>
                <a:gd name="T6" fmla="*/ 90 w 90"/>
                <a:gd name="T7" fmla="*/ 67 h 73"/>
                <a:gd name="T8" fmla="*/ 87 w 90"/>
                <a:gd name="T9" fmla="*/ 73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73">
                  <a:moveTo>
                    <a:pt x="87" y="73"/>
                  </a:moveTo>
                  <a:lnTo>
                    <a:pt x="0" y="0"/>
                  </a:lnTo>
                  <a:lnTo>
                    <a:pt x="13" y="2"/>
                  </a:lnTo>
                  <a:lnTo>
                    <a:pt x="90" y="67"/>
                  </a:lnTo>
                  <a:lnTo>
                    <a:pt x="87" y="73"/>
                  </a:lnTo>
                  <a:close/>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44" name="Freeform 41"/>
            <p:cNvSpPr>
              <a:spLocks/>
            </p:cNvSpPr>
            <p:nvPr/>
          </p:nvSpPr>
          <p:spPr bwMode="auto">
            <a:xfrm>
              <a:off x="-2196" y="696"/>
              <a:ext cx="89" cy="73"/>
            </a:xfrm>
            <a:custGeom>
              <a:avLst/>
              <a:gdLst>
                <a:gd name="T0" fmla="*/ 3 w 89"/>
                <a:gd name="T1" fmla="*/ 0 h 73"/>
                <a:gd name="T2" fmla="*/ 89 w 89"/>
                <a:gd name="T3" fmla="*/ 73 h 73"/>
                <a:gd name="T4" fmla="*/ 76 w 89"/>
                <a:gd name="T5" fmla="*/ 70 h 73"/>
                <a:gd name="T6" fmla="*/ 0 w 89"/>
                <a:gd name="T7" fmla="*/ 6 h 73"/>
                <a:gd name="T8" fmla="*/ 3 w 89"/>
                <a:gd name="T9" fmla="*/ 0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73">
                  <a:moveTo>
                    <a:pt x="3" y="0"/>
                  </a:moveTo>
                  <a:lnTo>
                    <a:pt x="89" y="73"/>
                  </a:lnTo>
                  <a:lnTo>
                    <a:pt x="76" y="70"/>
                  </a:lnTo>
                  <a:lnTo>
                    <a:pt x="0" y="6"/>
                  </a:lnTo>
                  <a:lnTo>
                    <a:pt x="3" y="0"/>
                  </a:lnTo>
                  <a:close/>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45" name="Freeform 42"/>
            <p:cNvSpPr>
              <a:spLocks/>
            </p:cNvSpPr>
            <p:nvPr/>
          </p:nvSpPr>
          <p:spPr bwMode="auto">
            <a:xfrm>
              <a:off x="-2235" y="693"/>
              <a:ext cx="320" cy="206"/>
            </a:xfrm>
            <a:custGeom>
              <a:avLst/>
              <a:gdLst>
                <a:gd name="T0" fmla="*/ 42 w 320"/>
                <a:gd name="T1" fmla="*/ 0 h 206"/>
                <a:gd name="T2" fmla="*/ 320 w 320"/>
                <a:gd name="T3" fmla="*/ 70 h 206"/>
                <a:gd name="T4" fmla="*/ 279 w 320"/>
                <a:gd name="T5" fmla="*/ 206 h 206"/>
                <a:gd name="T6" fmla="*/ 0 w 320"/>
                <a:gd name="T7" fmla="*/ 135 h 206"/>
                <a:gd name="T8" fmla="*/ 42 w 320"/>
                <a:gd name="T9" fmla="*/ 0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0" h="206">
                  <a:moveTo>
                    <a:pt x="42" y="0"/>
                  </a:moveTo>
                  <a:lnTo>
                    <a:pt x="320" y="70"/>
                  </a:lnTo>
                  <a:lnTo>
                    <a:pt x="279" y="206"/>
                  </a:lnTo>
                  <a:lnTo>
                    <a:pt x="0" y="135"/>
                  </a:lnTo>
                  <a:lnTo>
                    <a:pt x="4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0905" name="Group 489"/>
          <p:cNvGrpSpPr>
            <a:grpSpLocks/>
          </p:cNvGrpSpPr>
          <p:nvPr/>
        </p:nvGrpSpPr>
        <p:grpSpPr bwMode="auto">
          <a:xfrm>
            <a:off x="8077201" y="1676401"/>
            <a:ext cx="514351" cy="322263"/>
            <a:chOff x="-2655" y="699"/>
            <a:chExt cx="324" cy="203"/>
          </a:xfrm>
        </p:grpSpPr>
        <p:sp>
          <p:nvSpPr>
            <p:cNvPr id="82329" name="Freeform 43"/>
            <p:cNvSpPr>
              <a:spLocks/>
            </p:cNvSpPr>
            <p:nvPr/>
          </p:nvSpPr>
          <p:spPr bwMode="auto">
            <a:xfrm>
              <a:off x="-2655" y="740"/>
              <a:ext cx="132" cy="162"/>
            </a:xfrm>
            <a:custGeom>
              <a:avLst/>
              <a:gdLst>
                <a:gd name="T0" fmla="*/ 0 w 132"/>
                <a:gd name="T1" fmla="*/ 21 h 162"/>
                <a:gd name="T2" fmla="*/ 97 w 132"/>
                <a:gd name="T3" fmla="*/ 0 h 162"/>
                <a:gd name="T4" fmla="*/ 132 w 132"/>
                <a:gd name="T5" fmla="*/ 142 h 162"/>
                <a:gd name="T6" fmla="*/ 36 w 132"/>
                <a:gd name="T7" fmla="*/ 162 h 162"/>
                <a:gd name="T8" fmla="*/ 0 w 132"/>
                <a:gd name="T9" fmla="*/ 21 h 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62">
                  <a:moveTo>
                    <a:pt x="0" y="21"/>
                  </a:moveTo>
                  <a:lnTo>
                    <a:pt x="97" y="0"/>
                  </a:lnTo>
                  <a:lnTo>
                    <a:pt x="132" y="142"/>
                  </a:lnTo>
                  <a:lnTo>
                    <a:pt x="36" y="162"/>
                  </a:lnTo>
                  <a:lnTo>
                    <a:pt x="0" y="2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30" name="Freeform 44"/>
            <p:cNvSpPr>
              <a:spLocks/>
            </p:cNvSpPr>
            <p:nvPr/>
          </p:nvSpPr>
          <p:spPr bwMode="auto">
            <a:xfrm>
              <a:off x="-2558" y="719"/>
              <a:ext cx="131" cy="163"/>
            </a:xfrm>
            <a:custGeom>
              <a:avLst/>
              <a:gdLst>
                <a:gd name="T0" fmla="*/ 96 w 131"/>
                <a:gd name="T1" fmla="*/ 0 h 163"/>
                <a:gd name="T2" fmla="*/ 0 w 131"/>
                <a:gd name="T3" fmla="*/ 21 h 163"/>
                <a:gd name="T4" fmla="*/ 35 w 131"/>
                <a:gd name="T5" fmla="*/ 163 h 163"/>
                <a:gd name="T6" fmla="*/ 131 w 131"/>
                <a:gd name="T7" fmla="*/ 142 h 163"/>
                <a:gd name="T8" fmla="*/ 96 w 131"/>
                <a:gd name="T9" fmla="*/ 0 h 1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 h="163">
                  <a:moveTo>
                    <a:pt x="96" y="0"/>
                  </a:moveTo>
                  <a:lnTo>
                    <a:pt x="0" y="21"/>
                  </a:lnTo>
                  <a:lnTo>
                    <a:pt x="35" y="163"/>
                  </a:lnTo>
                  <a:lnTo>
                    <a:pt x="131" y="142"/>
                  </a:lnTo>
                  <a:lnTo>
                    <a:pt x="96"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31" name="Freeform 45"/>
            <p:cNvSpPr>
              <a:spLocks/>
            </p:cNvSpPr>
            <p:nvPr/>
          </p:nvSpPr>
          <p:spPr bwMode="auto">
            <a:xfrm>
              <a:off x="-2462" y="699"/>
              <a:ext cx="131" cy="162"/>
            </a:xfrm>
            <a:custGeom>
              <a:avLst/>
              <a:gdLst>
                <a:gd name="T0" fmla="*/ 0 w 131"/>
                <a:gd name="T1" fmla="*/ 20 h 162"/>
                <a:gd name="T2" fmla="*/ 96 w 131"/>
                <a:gd name="T3" fmla="*/ 0 h 162"/>
                <a:gd name="T4" fmla="*/ 131 w 131"/>
                <a:gd name="T5" fmla="*/ 141 h 162"/>
                <a:gd name="T6" fmla="*/ 35 w 131"/>
                <a:gd name="T7" fmla="*/ 162 h 162"/>
                <a:gd name="T8" fmla="*/ 0 w 131"/>
                <a:gd name="T9" fmla="*/ 20 h 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 h="162">
                  <a:moveTo>
                    <a:pt x="0" y="20"/>
                  </a:moveTo>
                  <a:lnTo>
                    <a:pt x="96" y="0"/>
                  </a:lnTo>
                  <a:lnTo>
                    <a:pt x="131" y="141"/>
                  </a:lnTo>
                  <a:lnTo>
                    <a:pt x="35" y="162"/>
                  </a:lnTo>
                  <a:lnTo>
                    <a:pt x="0" y="2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32" name="Freeform 46"/>
            <p:cNvSpPr>
              <a:spLocks/>
            </p:cNvSpPr>
            <p:nvPr/>
          </p:nvSpPr>
          <p:spPr bwMode="auto">
            <a:xfrm>
              <a:off x="-2655" y="699"/>
              <a:ext cx="324" cy="203"/>
            </a:xfrm>
            <a:custGeom>
              <a:avLst/>
              <a:gdLst>
                <a:gd name="T0" fmla="*/ 0 w 324"/>
                <a:gd name="T1" fmla="*/ 62 h 203"/>
                <a:gd name="T2" fmla="*/ 289 w 324"/>
                <a:gd name="T3" fmla="*/ 0 h 203"/>
                <a:gd name="T4" fmla="*/ 324 w 324"/>
                <a:gd name="T5" fmla="*/ 141 h 203"/>
                <a:gd name="T6" fmla="*/ 39 w 324"/>
                <a:gd name="T7" fmla="*/ 203 h 203"/>
                <a:gd name="T8" fmla="*/ 0 w 324"/>
                <a:gd name="T9" fmla="*/ 62 h 2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 h="203">
                  <a:moveTo>
                    <a:pt x="0" y="62"/>
                  </a:moveTo>
                  <a:lnTo>
                    <a:pt x="289" y="0"/>
                  </a:lnTo>
                  <a:lnTo>
                    <a:pt x="324" y="141"/>
                  </a:lnTo>
                  <a:lnTo>
                    <a:pt x="39" y="203"/>
                  </a:lnTo>
                  <a:lnTo>
                    <a:pt x="0" y="6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0906" name="Group 512"/>
          <p:cNvGrpSpPr>
            <a:grpSpLocks/>
          </p:cNvGrpSpPr>
          <p:nvPr/>
        </p:nvGrpSpPr>
        <p:grpSpPr bwMode="auto">
          <a:xfrm>
            <a:off x="685801" y="1981200"/>
            <a:ext cx="512763" cy="336550"/>
            <a:chOff x="-3907" y="690"/>
            <a:chExt cx="323" cy="212"/>
          </a:xfrm>
        </p:grpSpPr>
        <p:sp>
          <p:nvSpPr>
            <p:cNvPr id="82312" name="Freeform 47"/>
            <p:cNvSpPr>
              <a:spLocks/>
            </p:cNvSpPr>
            <p:nvPr/>
          </p:nvSpPr>
          <p:spPr bwMode="auto">
            <a:xfrm>
              <a:off x="-3907" y="690"/>
              <a:ext cx="323" cy="212"/>
            </a:xfrm>
            <a:custGeom>
              <a:avLst/>
              <a:gdLst>
                <a:gd name="T0" fmla="*/ 0 w 323"/>
                <a:gd name="T1" fmla="*/ 76 h 212"/>
                <a:gd name="T2" fmla="*/ 279 w 323"/>
                <a:gd name="T3" fmla="*/ 0 h 212"/>
                <a:gd name="T4" fmla="*/ 323 w 323"/>
                <a:gd name="T5" fmla="*/ 133 h 212"/>
                <a:gd name="T6" fmla="*/ 45 w 323"/>
                <a:gd name="T7" fmla="*/ 212 h 212"/>
                <a:gd name="T8" fmla="*/ 0 w 323"/>
                <a:gd name="T9" fmla="*/ 76 h 2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 h="212">
                  <a:moveTo>
                    <a:pt x="0" y="76"/>
                  </a:moveTo>
                  <a:lnTo>
                    <a:pt x="279" y="0"/>
                  </a:lnTo>
                  <a:lnTo>
                    <a:pt x="323" y="133"/>
                  </a:lnTo>
                  <a:lnTo>
                    <a:pt x="45" y="212"/>
                  </a:lnTo>
                  <a:lnTo>
                    <a:pt x="0" y="76"/>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13" name="Freeform 48"/>
            <p:cNvSpPr>
              <a:spLocks/>
            </p:cNvSpPr>
            <p:nvPr/>
          </p:nvSpPr>
          <p:spPr bwMode="auto">
            <a:xfrm>
              <a:off x="-3907" y="690"/>
              <a:ext cx="323" cy="212"/>
            </a:xfrm>
            <a:custGeom>
              <a:avLst/>
              <a:gdLst>
                <a:gd name="T0" fmla="*/ 0 w 323"/>
                <a:gd name="T1" fmla="*/ 76 h 212"/>
                <a:gd name="T2" fmla="*/ 279 w 323"/>
                <a:gd name="T3" fmla="*/ 0 h 212"/>
                <a:gd name="T4" fmla="*/ 323 w 323"/>
                <a:gd name="T5" fmla="*/ 133 h 212"/>
                <a:gd name="T6" fmla="*/ 45 w 323"/>
                <a:gd name="T7" fmla="*/ 212 h 212"/>
                <a:gd name="T8" fmla="*/ 0 w 323"/>
                <a:gd name="T9" fmla="*/ 76 h 2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 h="212">
                  <a:moveTo>
                    <a:pt x="0" y="76"/>
                  </a:moveTo>
                  <a:lnTo>
                    <a:pt x="279" y="0"/>
                  </a:lnTo>
                  <a:lnTo>
                    <a:pt x="323" y="133"/>
                  </a:lnTo>
                  <a:lnTo>
                    <a:pt x="45" y="212"/>
                  </a:lnTo>
                  <a:lnTo>
                    <a:pt x="0" y="7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314" name="Freeform 49"/>
            <p:cNvSpPr>
              <a:spLocks noEditPoints="1"/>
            </p:cNvSpPr>
            <p:nvPr/>
          </p:nvSpPr>
          <p:spPr bwMode="auto">
            <a:xfrm>
              <a:off x="-3821" y="834"/>
              <a:ext cx="29" cy="30"/>
            </a:xfrm>
            <a:custGeom>
              <a:avLst/>
              <a:gdLst>
                <a:gd name="T0" fmla="*/ 10 w 29"/>
                <a:gd name="T1" fmla="*/ 0 h 30"/>
                <a:gd name="T2" fmla="*/ 10 w 29"/>
                <a:gd name="T3" fmla="*/ 9 h 30"/>
                <a:gd name="T4" fmla="*/ 16 w 29"/>
                <a:gd name="T5" fmla="*/ 6 h 30"/>
                <a:gd name="T6" fmla="*/ 10 w 29"/>
                <a:gd name="T7" fmla="*/ 0 h 30"/>
                <a:gd name="T8" fmla="*/ 13 w 29"/>
                <a:gd name="T9" fmla="*/ 30 h 30"/>
                <a:gd name="T10" fmla="*/ 10 w 29"/>
                <a:gd name="T11" fmla="*/ 21 h 30"/>
                <a:gd name="T12" fmla="*/ 16 w 29"/>
                <a:gd name="T13" fmla="*/ 21 h 30"/>
                <a:gd name="T14" fmla="*/ 13 w 29"/>
                <a:gd name="T15" fmla="*/ 30 h 30"/>
                <a:gd name="T16" fmla="*/ 0 w 29"/>
                <a:gd name="T17" fmla="*/ 9 h 30"/>
                <a:gd name="T18" fmla="*/ 10 w 29"/>
                <a:gd name="T19" fmla="*/ 9 h 30"/>
                <a:gd name="T20" fmla="*/ 7 w 29"/>
                <a:gd name="T21" fmla="*/ 15 h 30"/>
                <a:gd name="T22" fmla="*/ 0 w 29"/>
                <a:gd name="T23" fmla="*/ 9 h 30"/>
                <a:gd name="T24" fmla="*/ 29 w 29"/>
                <a:gd name="T25" fmla="*/ 15 h 30"/>
                <a:gd name="T26" fmla="*/ 23 w 29"/>
                <a:gd name="T27" fmla="*/ 18 h 30"/>
                <a:gd name="T28" fmla="*/ 23 w 29"/>
                <a:gd name="T29" fmla="*/ 12 h 30"/>
                <a:gd name="T30" fmla="*/ 29 w 29"/>
                <a:gd name="T31" fmla="*/ 15 h 30"/>
                <a:gd name="T32" fmla="*/ 23 w 29"/>
                <a:gd name="T33" fmla="*/ 24 h 30"/>
                <a:gd name="T34" fmla="*/ 16 w 29"/>
                <a:gd name="T35" fmla="*/ 21 h 30"/>
                <a:gd name="T36" fmla="*/ 23 w 29"/>
                <a:gd name="T37" fmla="*/ 18 h 30"/>
                <a:gd name="T38" fmla="*/ 23 w 29"/>
                <a:gd name="T39" fmla="*/ 24 h 30"/>
                <a:gd name="T40" fmla="*/ 0 w 29"/>
                <a:gd name="T41" fmla="*/ 21 h 30"/>
                <a:gd name="T42" fmla="*/ 7 w 29"/>
                <a:gd name="T43" fmla="*/ 15 h 30"/>
                <a:gd name="T44" fmla="*/ 10 w 29"/>
                <a:gd name="T45" fmla="*/ 21 h 30"/>
                <a:gd name="T46" fmla="*/ 0 w 29"/>
                <a:gd name="T47" fmla="*/ 21 h 30"/>
                <a:gd name="T48" fmla="*/ 23 w 29"/>
                <a:gd name="T49" fmla="*/ 3 h 30"/>
                <a:gd name="T50" fmla="*/ 23 w 29"/>
                <a:gd name="T51" fmla="*/ 12 h 30"/>
                <a:gd name="T52" fmla="*/ 16 w 29"/>
                <a:gd name="T53" fmla="*/ 6 h 30"/>
                <a:gd name="T54" fmla="*/ 23 w 29"/>
                <a:gd name="T55" fmla="*/ 3 h 30"/>
                <a:gd name="T56" fmla="*/ 13 w 29"/>
                <a:gd name="T57" fmla="*/ 6 h 30"/>
                <a:gd name="T58" fmla="*/ 13 w 29"/>
                <a:gd name="T59" fmla="*/ 6 h 30"/>
                <a:gd name="T60" fmla="*/ 16 w 29"/>
                <a:gd name="T61" fmla="*/ 6 h 30"/>
                <a:gd name="T62" fmla="*/ 16 w 29"/>
                <a:gd name="T63" fmla="*/ 6 h 30"/>
                <a:gd name="T64" fmla="*/ 20 w 29"/>
                <a:gd name="T65" fmla="*/ 6 h 30"/>
                <a:gd name="T66" fmla="*/ 20 w 29"/>
                <a:gd name="T67" fmla="*/ 9 h 30"/>
                <a:gd name="T68" fmla="*/ 20 w 29"/>
                <a:gd name="T69" fmla="*/ 9 h 30"/>
                <a:gd name="T70" fmla="*/ 23 w 29"/>
                <a:gd name="T71" fmla="*/ 9 h 30"/>
                <a:gd name="T72" fmla="*/ 23 w 29"/>
                <a:gd name="T73" fmla="*/ 12 h 30"/>
                <a:gd name="T74" fmla="*/ 23 w 29"/>
                <a:gd name="T75" fmla="*/ 15 h 30"/>
                <a:gd name="T76" fmla="*/ 23 w 29"/>
                <a:gd name="T77" fmla="*/ 15 h 30"/>
                <a:gd name="T78" fmla="*/ 23 w 29"/>
                <a:gd name="T79" fmla="*/ 18 h 30"/>
                <a:gd name="T80" fmla="*/ 23 w 29"/>
                <a:gd name="T81" fmla="*/ 18 h 30"/>
                <a:gd name="T82" fmla="*/ 23 w 29"/>
                <a:gd name="T83" fmla="*/ 21 h 30"/>
                <a:gd name="T84" fmla="*/ 20 w 29"/>
                <a:gd name="T85" fmla="*/ 21 h 30"/>
                <a:gd name="T86" fmla="*/ 20 w 29"/>
                <a:gd name="T87" fmla="*/ 21 h 30"/>
                <a:gd name="T88" fmla="*/ 16 w 29"/>
                <a:gd name="T89" fmla="*/ 24 h 30"/>
                <a:gd name="T90" fmla="*/ 16 w 29"/>
                <a:gd name="T91" fmla="*/ 24 h 30"/>
                <a:gd name="T92" fmla="*/ 13 w 29"/>
                <a:gd name="T93" fmla="*/ 24 h 30"/>
                <a:gd name="T94" fmla="*/ 10 w 29"/>
                <a:gd name="T95" fmla="*/ 21 h 30"/>
                <a:gd name="T96" fmla="*/ 10 w 29"/>
                <a:gd name="T97" fmla="*/ 21 h 30"/>
                <a:gd name="T98" fmla="*/ 10 w 29"/>
                <a:gd name="T99" fmla="*/ 21 h 30"/>
                <a:gd name="T100" fmla="*/ 7 w 29"/>
                <a:gd name="T101" fmla="*/ 21 h 30"/>
                <a:gd name="T102" fmla="*/ 7 w 29"/>
                <a:gd name="T103" fmla="*/ 18 h 30"/>
                <a:gd name="T104" fmla="*/ 7 w 29"/>
                <a:gd name="T105" fmla="*/ 15 h 30"/>
                <a:gd name="T106" fmla="*/ 7 w 29"/>
                <a:gd name="T107" fmla="*/ 15 h 30"/>
                <a:gd name="T108" fmla="*/ 7 w 29"/>
                <a:gd name="T109" fmla="*/ 15 h 30"/>
                <a:gd name="T110" fmla="*/ 7 w 29"/>
                <a:gd name="T111" fmla="*/ 12 h 30"/>
                <a:gd name="T112" fmla="*/ 7 w 29"/>
                <a:gd name="T113" fmla="*/ 12 h 30"/>
                <a:gd name="T114" fmla="*/ 7 w 29"/>
                <a:gd name="T115" fmla="*/ 9 h 30"/>
                <a:gd name="T116" fmla="*/ 10 w 29"/>
                <a:gd name="T117" fmla="*/ 9 h 30"/>
                <a:gd name="T118" fmla="*/ 10 w 29"/>
                <a:gd name="T119" fmla="*/ 6 h 30"/>
                <a:gd name="T120" fmla="*/ 13 w 29"/>
                <a:gd name="T121" fmla="*/ 6 h 3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9" h="30">
                  <a:moveTo>
                    <a:pt x="10" y="0"/>
                  </a:moveTo>
                  <a:lnTo>
                    <a:pt x="10" y="9"/>
                  </a:lnTo>
                  <a:lnTo>
                    <a:pt x="16" y="6"/>
                  </a:lnTo>
                  <a:lnTo>
                    <a:pt x="10" y="0"/>
                  </a:lnTo>
                  <a:close/>
                  <a:moveTo>
                    <a:pt x="13" y="30"/>
                  </a:moveTo>
                  <a:lnTo>
                    <a:pt x="10" y="21"/>
                  </a:lnTo>
                  <a:lnTo>
                    <a:pt x="16" y="21"/>
                  </a:lnTo>
                  <a:lnTo>
                    <a:pt x="13" y="30"/>
                  </a:lnTo>
                  <a:close/>
                  <a:moveTo>
                    <a:pt x="0" y="9"/>
                  </a:moveTo>
                  <a:lnTo>
                    <a:pt x="10" y="9"/>
                  </a:lnTo>
                  <a:lnTo>
                    <a:pt x="7" y="15"/>
                  </a:lnTo>
                  <a:lnTo>
                    <a:pt x="0" y="9"/>
                  </a:lnTo>
                  <a:close/>
                  <a:moveTo>
                    <a:pt x="29" y="15"/>
                  </a:moveTo>
                  <a:lnTo>
                    <a:pt x="23" y="18"/>
                  </a:lnTo>
                  <a:lnTo>
                    <a:pt x="23" y="12"/>
                  </a:lnTo>
                  <a:lnTo>
                    <a:pt x="29" y="15"/>
                  </a:lnTo>
                  <a:close/>
                  <a:moveTo>
                    <a:pt x="23" y="24"/>
                  </a:moveTo>
                  <a:lnTo>
                    <a:pt x="16" y="21"/>
                  </a:lnTo>
                  <a:lnTo>
                    <a:pt x="23" y="18"/>
                  </a:lnTo>
                  <a:lnTo>
                    <a:pt x="23" y="24"/>
                  </a:lnTo>
                  <a:close/>
                  <a:moveTo>
                    <a:pt x="0" y="21"/>
                  </a:moveTo>
                  <a:lnTo>
                    <a:pt x="7" y="15"/>
                  </a:lnTo>
                  <a:lnTo>
                    <a:pt x="10" y="21"/>
                  </a:lnTo>
                  <a:lnTo>
                    <a:pt x="0" y="21"/>
                  </a:lnTo>
                  <a:close/>
                  <a:moveTo>
                    <a:pt x="23" y="3"/>
                  </a:moveTo>
                  <a:lnTo>
                    <a:pt x="23" y="12"/>
                  </a:lnTo>
                  <a:lnTo>
                    <a:pt x="16" y="6"/>
                  </a:lnTo>
                  <a:lnTo>
                    <a:pt x="23" y="3"/>
                  </a:lnTo>
                  <a:close/>
                  <a:moveTo>
                    <a:pt x="13" y="6"/>
                  </a:moveTo>
                  <a:lnTo>
                    <a:pt x="13" y="6"/>
                  </a:lnTo>
                  <a:lnTo>
                    <a:pt x="16" y="6"/>
                  </a:lnTo>
                  <a:lnTo>
                    <a:pt x="20" y="6"/>
                  </a:lnTo>
                  <a:lnTo>
                    <a:pt x="20" y="9"/>
                  </a:lnTo>
                  <a:lnTo>
                    <a:pt x="23" y="9"/>
                  </a:lnTo>
                  <a:lnTo>
                    <a:pt x="23" y="12"/>
                  </a:lnTo>
                  <a:lnTo>
                    <a:pt x="23" y="15"/>
                  </a:lnTo>
                  <a:lnTo>
                    <a:pt x="23" y="18"/>
                  </a:lnTo>
                  <a:lnTo>
                    <a:pt x="23" y="21"/>
                  </a:lnTo>
                  <a:lnTo>
                    <a:pt x="20" y="21"/>
                  </a:lnTo>
                  <a:lnTo>
                    <a:pt x="16" y="24"/>
                  </a:lnTo>
                  <a:lnTo>
                    <a:pt x="13" y="24"/>
                  </a:lnTo>
                  <a:lnTo>
                    <a:pt x="10" y="21"/>
                  </a:lnTo>
                  <a:lnTo>
                    <a:pt x="7" y="21"/>
                  </a:lnTo>
                  <a:lnTo>
                    <a:pt x="7" y="18"/>
                  </a:lnTo>
                  <a:lnTo>
                    <a:pt x="7" y="15"/>
                  </a:lnTo>
                  <a:lnTo>
                    <a:pt x="7" y="12"/>
                  </a:lnTo>
                  <a:lnTo>
                    <a:pt x="7" y="9"/>
                  </a:lnTo>
                  <a:lnTo>
                    <a:pt x="10" y="9"/>
                  </a:lnTo>
                  <a:lnTo>
                    <a:pt x="10" y="6"/>
                  </a:lnTo>
                  <a:lnTo>
                    <a:pt x="13"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15" name="Freeform 50"/>
            <p:cNvSpPr>
              <a:spLocks noEditPoints="1"/>
            </p:cNvSpPr>
            <p:nvPr/>
          </p:nvSpPr>
          <p:spPr bwMode="auto">
            <a:xfrm>
              <a:off x="-3721" y="725"/>
              <a:ext cx="86" cy="103"/>
            </a:xfrm>
            <a:custGeom>
              <a:avLst/>
              <a:gdLst>
                <a:gd name="T0" fmla="*/ 64 w 86"/>
                <a:gd name="T1" fmla="*/ 53 h 103"/>
                <a:gd name="T2" fmla="*/ 67 w 86"/>
                <a:gd name="T3" fmla="*/ 56 h 103"/>
                <a:gd name="T4" fmla="*/ 6 w 86"/>
                <a:gd name="T5" fmla="*/ 53 h 103"/>
                <a:gd name="T6" fmla="*/ 9 w 86"/>
                <a:gd name="T7" fmla="*/ 53 h 103"/>
                <a:gd name="T8" fmla="*/ 12 w 86"/>
                <a:gd name="T9" fmla="*/ 56 h 103"/>
                <a:gd name="T10" fmla="*/ 12 w 86"/>
                <a:gd name="T11" fmla="*/ 59 h 103"/>
                <a:gd name="T12" fmla="*/ 9 w 86"/>
                <a:gd name="T13" fmla="*/ 62 h 103"/>
                <a:gd name="T14" fmla="*/ 6 w 86"/>
                <a:gd name="T15" fmla="*/ 62 h 103"/>
                <a:gd name="T16" fmla="*/ 3 w 86"/>
                <a:gd name="T17" fmla="*/ 59 h 103"/>
                <a:gd name="T18" fmla="*/ 3 w 86"/>
                <a:gd name="T19" fmla="*/ 56 h 103"/>
                <a:gd name="T20" fmla="*/ 6 w 86"/>
                <a:gd name="T21" fmla="*/ 53 h 103"/>
                <a:gd name="T22" fmla="*/ 12 w 86"/>
                <a:gd name="T23" fmla="*/ 50 h 103"/>
                <a:gd name="T24" fmla="*/ 0 w 86"/>
                <a:gd name="T25" fmla="*/ 62 h 103"/>
                <a:gd name="T26" fmla="*/ 12 w 86"/>
                <a:gd name="T27" fmla="*/ 62 h 103"/>
                <a:gd name="T28" fmla="*/ 16 w 86"/>
                <a:gd name="T29" fmla="*/ 56 h 103"/>
                <a:gd name="T30" fmla="*/ 0 w 86"/>
                <a:gd name="T31" fmla="*/ 53 h 103"/>
                <a:gd name="T32" fmla="*/ 6 w 86"/>
                <a:gd name="T33" fmla="*/ 65 h 103"/>
                <a:gd name="T34" fmla="*/ 6 w 86"/>
                <a:gd name="T35" fmla="*/ 50 h 103"/>
                <a:gd name="T36" fmla="*/ 80 w 86"/>
                <a:gd name="T37" fmla="*/ 27 h 103"/>
                <a:gd name="T38" fmla="*/ 83 w 86"/>
                <a:gd name="T39" fmla="*/ 30 h 103"/>
                <a:gd name="T40" fmla="*/ 83 w 86"/>
                <a:gd name="T41" fmla="*/ 33 h 103"/>
                <a:gd name="T42" fmla="*/ 80 w 86"/>
                <a:gd name="T43" fmla="*/ 38 h 103"/>
                <a:gd name="T44" fmla="*/ 77 w 86"/>
                <a:gd name="T45" fmla="*/ 38 h 103"/>
                <a:gd name="T46" fmla="*/ 73 w 86"/>
                <a:gd name="T47" fmla="*/ 36 h 103"/>
                <a:gd name="T48" fmla="*/ 70 w 86"/>
                <a:gd name="T49" fmla="*/ 30 h 103"/>
                <a:gd name="T50" fmla="*/ 73 w 86"/>
                <a:gd name="T51" fmla="*/ 27 h 103"/>
                <a:gd name="T52" fmla="*/ 77 w 86"/>
                <a:gd name="T53" fmla="*/ 27 h 103"/>
                <a:gd name="T54" fmla="*/ 73 w 86"/>
                <a:gd name="T55" fmla="*/ 36 h 103"/>
                <a:gd name="T56" fmla="*/ 83 w 86"/>
                <a:gd name="T57" fmla="*/ 36 h 103"/>
                <a:gd name="T58" fmla="*/ 83 w 86"/>
                <a:gd name="T59" fmla="*/ 30 h 103"/>
                <a:gd name="T60" fmla="*/ 70 w 86"/>
                <a:gd name="T61" fmla="*/ 33 h 103"/>
                <a:gd name="T62" fmla="*/ 77 w 86"/>
                <a:gd name="T63" fmla="*/ 38 h 103"/>
                <a:gd name="T64" fmla="*/ 77 w 86"/>
                <a:gd name="T65" fmla="*/ 27 h 103"/>
                <a:gd name="T66" fmla="*/ 32 w 86"/>
                <a:gd name="T67" fmla="*/ 3 h 103"/>
                <a:gd name="T68" fmla="*/ 35 w 86"/>
                <a:gd name="T69" fmla="*/ 6 h 103"/>
                <a:gd name="T70" fmla="*/ 38 w 86"/>
                <a:gd name="T71" fmla="*/ 9 h 103"/>
                <a:gd name="T72" fmla="*/ 35 w 86"/>
                <a:gd name="T73" fmla="*/ 15 h 103"/>
                <a:gd name="T74" fmla="*/ 32 w 86"/>
                <a:gd name="T75" fmla="*/ 15 h 103"/>
                <a:gd name="T76" fmla="*/ 25 w 86"/>
                <a:gd name="T77" fmla="*/ 12 h 103"/>
                <a:gd name="T78" fmla="*/ 25 w 86"/>
                <a:gd name="T79" fmla="*/ 9 h 103"/>
                <a:gd name="T80" fmla="*/ 28 w 86"/>
                <a:gd name="T81" fmla="*/ 6 h 103"/>
                <a:gd name="T82" fmla="*/ 35 w 86"/>
                <a:gd name="T83" fmla="*/ 6 h 103"/>
                <a:gd name="T84" fmla="*/ 25 w 86"/>
                <a:gd name="T85" fmla="*/ 9 h 103"/>
                <a:gd name="T86" fmla="*/ 32 w 86"/>
                <a:gd name="T87" fmla="*/ 15 h 103"/>
                <a:gd name="T88" fmla="*/ 38 w 86"/>
                <a:gd name="T89" fmla="*/ 12 h 103"/>
                <a:gd name="T90" fmla="*/ 28 w 86"/>
                <a:gd name="T91" fmla="*/ 6 h 103"/>
                <a:gd name="T92" fmla="*/ 28 w 86"/>
                <a:gd name="T93" fmla="*/ 15 h 103"/>
                <a:gd name="T94" fmla="*/ 28 w 86"/>
                <a:gd name="T95" fmla="*/ 6 h 103"/>
                <a:gd name="T96" fmla="*/ 57 w 86"/>
                <a:gd name="T97" fmla="*/ 86 h 103"/>
                <a:gd name="T98" fmla="*/ 64 w 86"/>
                <a:gd name="T99" fmla="*/ 89 h 103"/>
                <a:gd name="T100" fmla="*/ 64 w 86"/>
                <a:gd name="T101" fmla="*/ 92 h 103"/>
                <a:gd name="T102" fmla="*/ 64 w 86"/>
                <a:gd name="T103" fmla="*/ 98 h 103"/>
                <a:gd name="T104" fmla="*/ 61 w 86"/>
                <a:gd name="T105" fmla="*/ 98 h 103"/>
                <a:gd name="T106" fmla="*/ 54 w 86"/>
                <a:gd name="T107" fmla="*/ 98 h 103"/>
                <a:gd name="T108" fmla="*/ 54 w 86"/>
                <a:gd name="T109" fmla="*/ 92 h 103"/>
                <a:gd name="T110" fmla="*/ 54 w 86"/>
                <a:gd name="T111" fmla="*/ 89 h 103"/>
                <a:gd name="T112" fmla="*/ 67 w 86"/>
                <a:gd name="T113" fmla="*/ 86 h 103"/>
                <a:gd name="T114" fmla="*/ 51 w 86"/>
                <a:gd name="T115" fmla="*/ 98 h 103"/>
                <a:gd name="T116" fmla="*/ 67 w 86"/>
                <a:gd name="T117" fmla="*/ 100 h 103"/>
                <a:gd name="T118" fmla="*/ 70 w 86"/>
                <a:gd name="T119" fmla="*/ 92 h 103"/>
                <a:gd name="T120" fmla="*/ 48 w 86"/>
                <a:gd name="T121" fmla="*/ 89 h 103"/>
                <a:gd name="T122" fmla="*/ 57 w 86"/>
                <a:gd name="T123" fmla="*/ 103 h 103"/>
                <a:gd name="T124" fmla="*/ 57 w 86"/>
                <a:gd name="T125" fmla="*/ 83 h 1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6" h="103">
                  <a:moveTo>
                    <a:pt x="64" y="62"/>
                  </a:moveTo>
                  <a:lnTo>
                    <a:pt x="64" y="56"/>
                  </a:lnTo>
                  <a:lnTo>
                    <a:pt x="57" y="56"/>
                  </a:lnTo>
                  <a:lnTo>
                    <a:pt x="64" y="53"/>
                  </a:lnTo>
                  <a:lnTo>
                    <a:pt x="64" y="50"/>
                  </a:lnTo>
                  <a:lnTo>
                    <a:pt x="67" y="53"/>
                  </a:lnTo>
                  <a:lnTo>
                    <a:pt x="70" y="53"/>
                  </a:lnTo>
                  <a:lnTo>
                    <a:pt x="67" y="56"/>
                  </a:lnTo>
                  <a:lnTo>
                    <a:pt x="70" y="59"/>
                  </a:lnTo>
                  <a:lnTo>
                    <a:pt x="67" y="59"/>
                  </a:lnTo>
                  <a:lnTo>
                    <a:pt x="64" y="62"/>
                  </a:lnTo>
                  <a:close/>
                  <a:moveTo>
                    <a:pt x="6" y="53"/>
                  </a:moveTo>
                  <a:lnTo>
                    <a:pt x="6" y="53"/>
                  </a:lnTo>
                  <a:lnTo>
                    <a:pt x="9" y="53"/>
                  </a:lnTo>
                  <a:lnTo>
                    <a:pt x="12" y="56"/>
                  </a:lnTo>
                  <a:lnTo>
                    <a:pt x="12" y="59"/>
                  </a:lnTo>
                  <a:lnTo>
                    <a:pt x="9" y="62"/>
                  </a:lnTo>
                  <a:lnTo>
                    <a:pt x="6" y="62"/>
                  </a:lnTo>
                  <a:lnTo>
                    <a:pt x="3" y="62"/>
                  </a:lnTo>
                  <a:lnTo>
                    <a:pt x="3" y="59"/>
                  </a:lnTo>
                  <a:lnTo>
                    <a:pt x="3" y="56"/>
                  </a:lnTo>
                  <a:lnTo>
                    <a:pt x="3" y="53"/>
                  </a:lnTo>
                  <a:lnTo>
                    <a:pt x="6" y="53"/>
                  </a:lnTo>
                  <a:close/>
                  <a:moveTo>
                    <a:pt x="12" y="50"/>
                  </a:moveTo>
                  <a:lnTo>
                    <a:pt x="9" y="56"/>
                  </a:lnTo>
                  <a:lnTo>
                    <a:pt x="9" y="53"/>
                  </a:lnTo>
                  <a:lnTo>
                    <a:pt x="12" y="50"/>
                  </a:lnTo>
                  <a:close/>
                  <a:moveTo>
                    <a:pt x="0" y="62"/>
                  </a:moveTo>
                  <a:lnTo>
                    <a:pt x="3" y="56"/>
                  </a:lnTo>
                  <a:lnTo>
                    <a:pt x="6" y="62"/>
                  </a:lnTo>
                  <a:lnTo>
                    <a:pt x="0" y="62"/>
                  </a:lnTo>
                  <a:close/>
                  <a:moveTo>
                    <a:pt x="12" y="62"/>
                  </a:moveTo>
                  <a:lnTo>
                    <a:pt x="9" y="62"/>
                  </a:lnTo>
                  <a:lnTo>
                    <a:pt x="9" y="59"/>
                  </a:lnTo>
                  <a:lnTo>
                    <a:pt x="12" y="62"/>
                  </a:lnTo>
                  <a:close/>
                  <a:moveTo>
                    <a:pt x="16" y="56"/>
                  </a:moveTo>
                  <a:lnTo>
                    <a:pt x="12" y="59"/>
                  </a:lnTo>
                  <a:lnTo>
                    <a:pt x="9" y="56"/>
                  </a:lnTo>
                  <a:lnTo>
                    <a:pt x="16" y="56"/>
                  </a:lnTo>
                  <a:close/>
                  <a:moveTo>
                    <a:pt x="0" y="53"/>
                  </a:moveTo>
                  <a:lnTo>
                    <a:pt x="3" y="53"/>
                  </a:lnTo>
                  <a:lnTo>
                    <a:pt x="3" y="56"/>
                  </a:lnTo>
                  <a:lnTo>
                    <a:pt x="0" y="53"/>
                  </a:lnTo>
                  <a:close/>
                  <a:moveTo>
                    <a:pt x="6" y="65"/>
                  </a:moveTo>
                  <a:lnTo>
                    <a:pt x="3" y="62"/>
                  </a:lnTo>
                  <a:lnTo>
                    <a:pt x="9" y="62"/>
                  </a:lnTo>
                  <a:lnTo>
                    <a:pt x="6" y="65"/>
                  </a:lnTo>
                  <a:close/>
                  <a:moveTo>
                    <a:pt x="6" y="50"/>
                  </a:moveTo>
                  <a:lnTo>
                    <a:pt x="3" y="53"/>
                  </a:lnTo>
                  <a:lnTo>
                    <a:pt x="9" y="53"/>
                  </a:lnTo>
                  <a:lnTo>
                    <a:pt x="6" y="50"/>
                  </a:lnTo>
                  <a:close/>
                  <a:moveTo>
                    <a:pt x="77" y="27"/>
                  </a:moveTo>
                  <a:lnTo>
                    <a:pt x="77" y="27"/>
                  </a:lnTo>
                  <a:lnTo>
                    <a:pt x="80" y="27"/>
                  </a:lnTo>
                  <a:lnTo>
                    <a:pt x="80" y="30"/>
                  </a:lnTo>
                  <a:lnTo>
                    <a:pt x="83" y="30"/>
                  </a:lnTo>
                  <a:lnTo>
                    <a:pt x="83" y="33"/>
                  </a:lnTo>
                  <a:lnTo>
                    <a:pt x="83" y="36"/>
                  </a:lnTo>
                  <a:lnTo>
                    <a:pt x="80" y="36"/>
                  </a:lnTo>
                  <a:lnTo>
                    <a:pt x="80" y="38"/>
                  </a:lnTo>
                  <a:lnTo>
                    <a:pt x="77" y="38"/>
                  </a:lnTo>
                  <a:lnTo>
                    <a:pt x="73" y="38"/>
                  </a:lnTo>
                  <a:lnTo>
                    <a:pt x="73" y="36"/>
                  </a:lnTo>
                  <a:lnTo>
                    <a:pt x="70" y="36"/>
                  </a:lnTo>
                  <a:lnTo>
                    <a:pt x="70" y="33"/>
                  </a:lnTo>
                  <a:lnTo>
                    <a:pt x="70" y="30"/>
                  </a:lnTo>
                  <a:lnTo>
                    <a:pt x="73" y="30"/>
                  </a:lnTo>
                  <a:lnTo>
                    <a:pt x="73" y="27"/>
                  </a:lnTo>
                  <a:lnTo>
                    <a:pt x="77" y="27"/>
                  </a:lnTo>
                  <a:close/>
                  <a:moveTo>
                    <a:pt x="83" y="27"/>
                  </a:moveTo>
                  <a:lnTo>
                    <a:pt x="83" y="30"/>
                  </a:lnTo>
                  <a:lnTo>
                    <a:pt x="77" y="27"/>
                  </a:lnTo>
                  <a:lnTo>
                    <a:pt x="83" y="27"/>
                  </a:lnTo>
                  <a:close/>
                  <a:moveTo>
                    <a:pt x="67" y="38"/>
                  </a:moveTo>
                  <a:lnTo>
                    <a:pt x="70" y="33"/>
                  </a:lnTo>
                  <a:lnTo>
                    <a:pt x="73" y="36"/>
                  </a:lnTo>
                  <a:lnTo>
                    <a:pt x="67" y="38"/>
                  </a:lnTo>
                  <a:close/>
                  <a:moveTo>
                    <a:pt x="83" y="38"/>
                  </a:moveTo>
                  <a:lnTo>
                    <a:pt x="80" y="38"/>
                  </a:lnTo>
                  <a:lnTo>
                    <a:pt x="83" y="36"/>
                  </a:lnTo>
                  <a:lnTo>
                    <a:pt x="83" y="38"/>
                  </a:lnTo>
                  <a:close/>
                  <a:moveTo>
                    <a:pt x="86" y="33"/>
                  </a:moveTo>
                  <a:lnTo>
                    <a:pt x="83" y="36"/>
                  </a:lnTo>
                  <a:lnTo>
                    <a:pt x="83" y="30"/>
                  </a:lnTo>
                  <a:lnTo>
                    <a:pt x="86" y="33"/>
                  </a:lnTo>
                  <a:close/>
                  <a:moveTo>
                    <a:pt x="67" y="30"/>
                  </a:moveTo>
                  <a:lnTo>
                    <a:pt x="73" y="27"/>
                  </a:lnTo>
                  <a:lnTo>
                    <a:pt x="70" y="33"/>
                  </a:lnTo>
                  <a:lnTo>
                    <a:pt x="67" y="30"/>
                  </a:lnTo>
                  <a:close/>
                  <a:moveTo>
                    <a:pt x="77" y="41"/>
                  </a:moveTo>
                  <a:lnTo>
                    <a:pt x="73" y="38"/>
                  </a:lnTo>
                  <a:lnTo>
                    <a:pt x="77" y="38"/>
                  </a:lnTo>
                  <a:lnTo>
                    <a:pt x="77" y="41"/>
                  </a:lnTo>
                  <a:close/>
                  <a:moveTo>
                    <a:pt x="73" y="24"/>
                  </a:moveTo>
                  <a:lnTo>
                    <a:pt x="73" y="27"/>
                  </a:lnTo>
                  <a:lnTo>
                    <a:pt x="77" y="27"/>
                  </a:lnTo>
                  <a:lnTo>
                    <a:pt x="73" y="24"/>
                  </a:lnTo>
                  <a:close/>
                  <a:moveTo>
                    <a:pt x="28" y="3"/>
                  </a:moveTo>
                  <a:lnTo>
                    <a:pt x="32" y="3"/>
                  </a:lnTo>
                  <a:lnTo>
                    <a:pt x="35" y="3"/>
                  </a:lnTo>
                  <a:lnTo>
                    <a:pt x="35" y="6"/>
                  </a:lnTo>
                  <a:lnTo>
                    <a:pt x="38" y="9"/>
                  </a:lnTo>
                  <a:lnTo>
                    <a:pt x="38" y="12"/>
                  </a:lnTo>
                  <a:lnTo>
                    <a:pt x="35" y="12"/>
                  </a:lnTo>
                  <a:lnTo>
                    <a:pt x="35" y="15"/>
                  </a:lnTo>
                  <a:lnTo>
                    <a:pt x="32" y="15"/>
                  </a:lnTo>
                  <a:lnTo>
                    <a:pt x="28" y="15"/>
                  </a:lnTo>
                  <a:lnTo>
                    <a:pt x="25" y="12"/>
                  </a:lnTo>
                  <a:lnTo>
                    <a:pt x="25" y="9"/>
                  </a:lnTo>
                  <a:lnTo>
                    <a:pt x="25" y="6"/>
                  </a:lnTo>
                  <a:lnTo>
                    <a:pt x="28" y="6"/>
                  </a:lnTo>
                  <a:lnTo>
                    <a:pt x="28" y="3"/>
                  </a:lnTo>
                  <a:close/>
                  <a:moveTo>
                    <a:pt x="38" y="0"/>
                  </a:moveTo>
                  <a:lnTo>
                    <a:pt x="35" y="6"/>
                  </a:lnTo>
                  <a:lnTo>
                    <a:pt x="32" y="3"/>
                  </a:lnTo>
                  <a:lnTo>
                    <a:pt x="38" y="0"/>
                  </a:lnTo>
                  <a:close/>
                  <a:moveTo>
                    <a:pt x="22" y="15"/>
                  </a:moveTo>
                  <a:lnTo>
                    <a:pt x="25" y="9"/>
                  </a:lnTo>
                  <a:lnTo>
                    <a:pt x="28" y="15"/>
                  </a:lnTo>
                  <a:lnTo>
                    <a:pt x="22" y="15"/>
                  </a:lnTo>
                  <a:close/>
                  <a:moveTo>
                    <a:pt x="38" y="18"/>
                  </a:moveTo>
                  <a:lnTo>
                    <a:pt x="32" y="15"/>
                  </a:lnTo>
                  <a:lnTo>
                    <a:pt x="38" y="12"/>
                  </a:lnTo>
                  <a:lnTo>
                    <a:pt x="38" y="18"/>
                  </a:lnTo>
                  <a:close/>
                  <a:moveTo>
                    <a:pt x="41" y="9"/>
                  </a:moveTo>
                  <a:lnTo>
                    <a:pt x="38" y="12"/>
                  </a:lnTo>
                  <a:lnTo>
                    <a:pt x="38" y="6"/>
                  </a:lnTo>
                  <a:lnTo>
                    <a:pt x="41" y="9"/>
                  </a:lnTo>
                  <a:close/>
                  <a:moveTo>
                    <a:pt x="22" y="6"/>
                  </a:moveTo>
                  <a:lnTo>
                    <a:pt x="28" y="6"/>
                  </a:lnTo>
                  <a:lnTo>
                    <a:pt x="25" y="9"/>
                  </a:lnTo>
                  <a:lnTo>
                    <a:pt x="22" y="6"/>
                  </a:lnTo>
                  <a:close/>
                  <a:moveTo>
                    <a:pt x="28" y="18"/>
                  </a:moveTo>
                  <a:lnTo>
                    <a:pt x="28" y="15"/>
                  </a:lnTo>
                  <a:lnTo>
                    <a:pt x="32" y="15"/>
                  </a:lnTo>
                  <a:lnTo>
                    <a:pt x="28" y="18"/>
                  </a:lnTo>
                  <a:close/>
                  <a:moveTo>
                    <a:pt x="28" y="0"/>
                  </a:moveTo>
                  <a:lnTo>
                    <a:pt x="28" y="6"/>
                  </a:lnTo>
                  <a:lnTo>
                    <a:pt x="32" y="3"/>
                  </a:lnTo>
                  <a:lnTo>
                    <a:pt x="28" y="0"/>
                  </a:lnTo>
                  <a:close/>
                  <a:moveTo>
                    <a:pt x="57" y="86"/>
                  </a:moveTo>
                  <a:lnTo>
                    <a:pt x="57" y="86"/>
                  </a:lnTo>
                  <a:lnTo>
                    <a:pt x="61" y="86"/>
                  </a:lnTo>
                  <a:lnTo>
                    <a:pt x="64" y="89"/>
                  </a:lnTo>
                  <a:lnTo>
                    <a:pt x="64" y="92"/>
                  </a:lnTo>
                  <a:lnTo>
                    <a:pt x="64" y="95"/>
                  </a:lnTo>
                  <a:lnTo>
                    <a:pt x="64" y="98"/>
                  </a:lnTo>
                  <a:lnTo>
                    <a:pt x="61" y="98"/>
                  </a:lnTo>
                  <a:lnTo>
                    <a:pt x="57" y="98"/>
                  </a:lnTo>
                  <a:lnTo>
                    <a:pt x="54" y="98"/>
                  </a:lnTo>
                  <a:lnTo>
                    <a:pt x="54" y="95"/>
                  </a:lnTo>
                  <a:lnTo>
                    <a:pt x="54" y="92"/>
                  </a:lnTo>
                  <a:lnTo>
                    <a:pt x="54" y="89"/>
                  </a:lnTo>
                  <a:lnTo>
                    <a:pt x="57" y="86"/>
                  </a:lnTo>
                  <a:close/>
                  <a:moveTo>
                    <a:pt x="67" y="86"/>
                  </a:moveTo>
                  <a:lnTo>
                    <a:pt x="64" y="89"/>
                  </a:lnTo>
                  <a:lnTo>
                    <a:pt x="61" y="86"/>
                  </a:lnTo>
                  <a:lnTo>
                    <a:pt x="67" y="86"/>
                  </a:lnTo>
                  <a:close/>
                  <a:moveTo>
                    <a:pt x="51" y="98"/>
                  </a:moveTo>
                  <a:lnTo>
                    <a:pt x="54" y="92"/>
                  </a:lnTo>
                  <a:lnTo>
                    <a:pt x="57" y="98"/>
                  </a:lnTo>
                  <a:lnTo>
                    <a:pt x="51" y="98"/>
                  </a:lnTo>
                  <a:close/>
                  <a:moveTo>
                    <a:pt x="67" y="100"/>
                  </a:moveTo>
                  <a:lnTo>
                    <a:pt x="61" y="98"/>
                  </a:lnTo>
                  <a:lnTo>
                    <a:pt x="64" y="95"/>
                  </a:lnTo>
                  <a:lnTo>
                    <a:pt x="67" y="100"/>
                  </a:lnTo>
                  <a:close/>
                  <a:moveTo>
                    <a:pt x="70" y="92"/>
                  </a:moveTo>
                  <a:lnTo>
                    <a:pt x="64" y="95"/>
                  </a:lnTo>
                  <a:lnTo>
                    <a:pt x="64" y="89"/>
                  </a:lnTo>
                  <a:lnTo>
                    <a:pt x="70" y="92"/>
                  </a:lnTo>
                  <a:close/>
                  <a:moveTo>
                    <a:pt x="48" y="89"/>
                  </a:moveTo>
                  <a:lnTo>
                    <a:pt x="54" y="89"/>
                  </a:lnTo>
                  <a:lnTo>
                    <a:pt x="54" y="92"/>
                  </a:lnTo>
                  <a:lnTo>
                    <a:pt x="48" y="89"/>
                  </a:lnTo>
                  <a:close/>
                  <a:moveTo>
                    <a:pt x="57" y="103"/>
                  </a:moveTo>
                  <a:lnTo>
                    <a:pt x="54" y="98"/>
                  </a:lnTo>
                  <a:lnTo>
                    <a:pt x="61" y="98"/>
                  </a:lnTo>
                  <a:lnTo>
                    <a:pt x="57" y="103"/>
                  </a:lnTo>
                  <a:close/>
                  <a:moveTo>
                    <a:pt x="57" y="83"/>
                  </a:moveTo>
                  <a:lnTo>
                    <a:pt x="54" y="89"/>
                  </a:lnTo>
                  <a:lnTo>
                    <a:pt x="61" y="86"/>
                  </a:lnTo>
                  <a:lnTo>
                    <a:pt x="57"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16" name="Freeform 51"/>
            <p:cNvSpPr>
              <a:spLocks/>
            </p:cNvSpPr>
            <p:nvPr/>
          </p:nvSpPr>
          <p:spPr bwMode="auto">
            <a:xfrm>
              <a:off x="-3904" y="734"/>
              <a:ext cx="144" cy="103"/>
            </a:xfrm>
            <a:custGeom>
              <a:avLst/>
              <a:gdLst>
                <a:gd name="T0" fmla="*/ 0 w 144"/>
                <a:gd name="T1" fmla="*/ 32 h 103"/>
                <a:gd name="T2" fmla="*/ 119 w 144"/>
                <a:gd name="T3" fmla="*/ 0 h 103"/>
                <a:gd name="T4" fmla="*/ 144 w 144"/>
                <a:gd name="T5" fmla="*/ 71 h 103"/>
                <a:gd name="T6" fmla="*/ 22 w 144"/>
                <a:gd name="T7" fmla="*/ 103 h 103"/>
                <a:gd name="T8" fmla="*/ 0 w 144"/>
                <a:gd name="T9" fmla="*/ 32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103">
                  <a:moveTo>
                    <a:pt x="0" y="32"/>
                  </a:moveTo>
                  <a:lnTo>
                    <a:pt x="119" y="0"/>
                  </a:lnTo>
                  <a:lnTo>
                    <a:pt x="144" y="71"/>
                  </a:lnTo>
                  <a:lnTo>
                    <a:pt x="22" y="103"/>
                  </a:lnTo>
                  <a:lnTo>
                    <a:pt x="0" y="32"/>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17" name="Freeform 52"/>
            <p:cNvSpPr>
              <a:spLocks/>
            </p:cNvSpPr>
            <p:nvPr/>
          </p:nvSpPr>
          <p:spPr bwMode="auto">
            <a:xfrm>
              <a:off x="-3904" y="734"/>
              <a:ext cx="144" cy="103"/>
            </a:xfrm>
            <a:custGeom>
              <a:avLst/>
              <a:gdLst>
                <a:gd name="T0" fmla="*/ 0 w 144"/>
                <a:gd name="T1" fmla="*/ 32 h 103"/>
                <a:gd name="T2" fmla="*/ 119 w 144"/>
                <a:gd name="T3" fmla="*/ 0 h 103"/>
                <a:gd name="T4" fmla="*/ 144 w 144"/>
                <a:gd name="T5" fmla="*/ 71 h 103"/>
                <a:gd name="T6" fmla="*/ 22 w 144"/>
                <a:gd name="T7" fmla="*/ 103 h 103"/>
                <a:gd name="T8" fmla="*/ 0 w 144"/>
                <a:gd name="T9" fmla="*/ 32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103">
                  <a:moveTo>
                    <a:pt x="0" y="32"/>
                  </a:moveTo>
                  <a:lnTo>
                    <a:pt x="119" y="0"/>
                  </a:lnTo>
                  <a:lnTo>
                    <a:pt x="144" y="71"/>
                  </a:lnTo>
                  <a:lnTo>
                    <a:pt x="22" y="103"/>
                  </a:lnTo>
                  <a:lnTo>
                    <a:pt x="0" y="3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318" name="Freeform 53"/>
            <p:cNvSpPr>
              <a:spLocks/>
            </p:cNvSpPr>
            <p:nvPr/>
          </p:nvSpPr>
          <p:spPr bwMode="auto">
            <a:xfrm>
              <a:off x="-3904" y="766"/>
              <a:ext cx="144" cy="39"/>
            </a:xfrm>
            <a:custGeom>
              <a:avLst/>
              <a:gdLst>
                <a:gd name="T0" fmla="*/ 6 w 144"/>
                <a:gd name="T1" fmla="*/ 0 h 39"/>
                <a:gd name="T2" fmla="*/ 141 w 144"/>
                <a:gd name="T3" fmla="*/ 33 h 39"/>
                <a:gd name="T4" fmla="*/ 144 w 144"/>
                <a:gd name="T5" fmla="*/ 39 h 39"/>
                <a:gd name="T6" fmla="*/ 138 w 144"/>
                <a:gd name="T7" fmla="*/ 39 h 39"/>
                <a:gd name="T8" fmla="*/ 3 w 144"/>
                <a:gd name="T9" fmla="*/ 6 h 39"/>
                <a:gd name="T10" fmla="*/ 0 w 144"/>
                <a:gd name="T11" fmla="*/ 3 h 39"/>
                <a:gd name="T12" fmla="*/ 6 w 144"/>
                <a:gd name="T13" fmla="*/ 0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39">
                  <a:moveTo>
                    <a:pt x="6" y="0"/>
                  </a:moveTo>
                  <a:lnTo>
                    <a:pt x="141" y="33"/>
                  </a:lnTo>
                  <a:lnTo>
                    <a:pt x="144" y="39"/>
                  </a:lnTo>
                  <a:lnTo>
                    <a:pt x="138" y="39"/>
                  </a:lnTo>
                  <a:lnTo>
                    <a:pt x="3" y="6"/>
                  </a:lnTo>
                  <a:lnTo>
                    <a:pt x="0" y="3"/>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19" name="Freeform 54"/>
            <p:cNvSpPr>
              <a:spLocks/>
            </p:cNvSpPr>
            <p:nvPr/>
          </p:nvSpPr>
          <p:spPr bwMode="auto">
            <a:xfrm>
              <a:off x="-3882" y="734"/>
              <a:ext cx="100" cy="103"/>
            </a:xfrm>
            <a:custGeom>
              <a:avLst/>
              <a:gdLst>
                <a:gd name="T0" fmla="*/ 0 w 100"/>
                <a:gd name="T1" fmla="*/ 97 h 103"/>
                <a:gd name="T2" fmla="*/ 87 w 100"/>
                <a:gd name="T3" fmla="*/ 3 h 103"/>
                <a:gd name="T4" fmla="*/ 97 w 100"/>
                <a:gd name="T5" fmla="*/ 0 h 103"/>
                <a:gd name="T6" fmla="*/ 100 w 100"/>
                <a:gd name="T7" fmla="*/ 6 h 103"/>
                <a:gd name="T8" fmla="*/ 7 w 100"/>
                <a:gd name="T9" fmla="*/ 103 h 103"/>
                <a:gd name="T10" fmla="*/ 0 w 100"/>
                <a:gd name="T11" fmla="*/ 103 h 103"/>
                <a:gd name="T12" fmla="*/ 0 w 100"/>
                <a:gd name="T13" fmla="*/ 97 h 1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 h="103">
                  <a:moveTo>
                    <a:pt x="0" y="97"/>
                  </a:moveTo>
                  <a:lnTo>
                    <a:pt x="87" y="3"/>
                  </a:lnTo>
                  <a:lnTo>
                    <a:pt x="97" y="0"/>
                  </a:lnTo>
                  <a:lnTo>
                    <a:pt x="100" y="6"/>
                  </a:lnTo>
                  <a:lnTo>
                    <a:pt x="7" y="103"/>
                  </a:lnTo>
                  <a:lnTo>
                    <a:pt x="0" y="103"/>
                  </a:lnTo>
                  <a:lnTo>
                    <a:pt x="0" y="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20" name="Freeform 55"/>
            <p:cNvSpPr>
              <a:spLocks/>
            </p:cNvSpPr>
            <p:nvPr/>
          </p:nvSpPr>
          <p:spPr bwMode="auto">
            <a:xfrm>
              <a:off x="-3856" y="749"/>
              <a:ext cx="45" cy="76"/>
            </a:xfrm>
            <a:custGeom>
              <a:avLst/>
              <a:gdLst>
                <a:gd name="T0" fmla="*/ 0 w 45"/>
                <a:gd name="T1" fmla="*/ 6 h 76"/>
                <a:gd name="T2" fmla="*/ 23 w 45"/>
                <a:gd name="T3" fmla="*/ 0 h 76"/>
                <a:gd name="T4" fmla="*/ 45 w 45"/>
                <a:gd name="T5" fmla="*/ 71 h 76"/>
                <a:gd name="T6" fmla="*/ 26 w 45"/>
                <a:gd name="T7" fmla="*/ 76 h 76"/>
                <a:gd name="T8" fmla="*/ 0 w 45"/>
                <a:gd name="T9" fmla="*/ 6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76">
                  <a:moveTo>
                    <a:pt x="0" y="6"/>
                  </a:moveTo>
                  <a:lnTo>
                    <a:pt x="23" y="0"/>
                  </a:lnTo>
                  <a:lnTo>
                    <a:pt x="45" y="71"/>
                  </a:lnTo>
                  <a:lnTo>
                    <a:pt x="26" y="76"/>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21" name="Freeform 56"/>
            <p:cNvSpPr>
              <a:spLocks/>
            </p:cNvSpPr>
            <p:nvPr/>
          </p:nvSpPr>
          <p:spPr bwMode="auto">
            <a:xfrm>
              <a:off x="-3894" y="761"/>
              <a:ext cx="125" cy="50"/>
            </a:xfrm>
            <a:custGeom>
              <a:avLst/>
              <a:gdLst>
                <a:gd name="T0" fmla="*/ 6 w 125"/>
                <a:gd name="T1" fmla="*/ 50 h 50"/>
                <a:gd name="T2" fmla="*/ 0 w 125"/>
                <a:gd name="T3" fmla="*/ 35 h 50"/>
                <a:gd name="T4" fmla="*/ 118 w 125"/>
                <a:gd name="T5" fmla="*/ 0 h 50"/>
                <a:gd name="T6" fmla="*/ 125 w 125"/>
                <a:gd name="T7" fmla="*/ 17 h 50"/>
                <a:gd name="T8" fmla="*/ 6 w 125"/>
                <a:gd name="T9" fmla="*/ 5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 h="50">
                  <a:moveTo>
                    <a:pt x="6" y="50"/>
                  </a:moveTo>
                  <a:lnTo>
                    <a:pt x="0" y="35"/>
                  </a:lnTo>
                  <a:lnTo>
                    <a:pt x="118" y="0"/>
                  </a:lnTo>
                  <a:lnTo>
                    <a:pt x="125" y="17"/>
                  </a:lnTo>
                  <a:lnTo>
                    <a:pt x="6"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22" name="Freeform 57"/>
            <p:cNvSpPr>
              <a:spLocks/>
            </p:cNvSpPr>
            <p:nvPr/>
          </p:nvSpPr>
          <p:spPr bwMode="auto">
            <a:xfrm>
              <a:off x="-3853" y="749"/>
              <a:ext cx="39" cy="74"/>
            </a:xfrm>
            <a:custGeom>
              <a:avLst/>
              <a:gdLst>
                <a:gd name="T0" fmla="*/ 0 w 39"/>
                <a:gd name="T1" fmla="*/ 3 h 74"/>
                <a:gd name="T2" fmla="*/ 16 w 39"/>
                <a:gd name="T3" fmla="*/ 0 h 74"/>
                <a:gd name="T4" fmla="*/ 39 w 39"/>
                <a:gd name="T5" fmla="*/ 71 h 74"/>
                <a:gd name="T6" fmla="*/ 26 w 39"/>
                <a:gd name="T7" fmla="*/ 74 h 74"/>
                <a:gd name="T8" fmla="*/ 0 w 39"/>
                <a:gd name="T9" fmla="*/ 3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74">
                  <a:moveTo>
                    <a:pt x="0" y="3"/>
                  </a:moveTo>
                  <a:lnTo>
                    <a:pt x="16" y="0"/>
                  </a:lnTo>
                  <a:lnTo>
                    <a:pt x="39" y="71"/>
                  </a:lnTo>
                  <a:lnTo>
                    <a:pt x="26" y="74"/>
                  </a:lnTo>
                  <a:lnTo>
                    <a:pt x="0" y="3"/>
                  </a:lnTo>
                  <a:close/>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23" name="Freeform 58"/>
            <p:cNvSpPr>
              <a:spLocks/>
            </p:cNvSpPr>
            <p:nvPr/>
          </p:nvSpPr>
          <p:spPr bwMode="auto">
            <a:xfrm>
              <a:off x="-3894" y="763"/>
              <a:ext cx="121" cy="45"/>
            </a:xfrm>
            <a:custGeom>
              <a:avLst/>
              <a:gdLst>
                <a:gd name="T0" fmla="*/ 3 w 121"/>
                <a:gd name="T1" fmla="*/ 45 h 45"/>
                <a:gd name="T2" fmla="*/ 0 w 121"/>
                <a:gd name="T3" fmla="*/ 36 h 45"/>
                <a:gd name="T4" fmla="*/ 118 w 121"/>
                <a:gd name="T5" fmla="*/ 0 h 45"/>
                <a:gd name="T6" fmla="*/ 121 w 121"/>
                <a:gd name="T7" fmla="*/ 12 h 45"/>
                <a:gd name="T8" fmla="*/ 3 w 121"/>
                <a:gd name="T9" fmla="*/ 45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 h="45">
                  <a:moveTo>
                    <a:pt x="3" y="45"/>
                  </a:moveTo>
                  <a:lnTo>
                    <a:pt x="0" y="36"/>
                  </a:lnTo>
                  <a:lnTo>
                    <a:pt x="118" y="0"/>
                  </a:lnTo>
                  <a:lnTo>
                    <a:pt x="121" y="12"/>
                  </a:lnTo>
                  <a:lnTo>
                    <a:pt x="3" y="45"/>
                  </a:lnTo>
                  <a:close/>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24" name="Freeform 59"/>
            <p:cNvSpPr>
              <a:spLocks/>
            </p:cNvSpPr>
            <p:nvPr/>
          </p:nvSpPr>
          <p:spPr bwMode="auto">
            <a:xfrm>
              <a:off x="-3882" y="799"/>
              <a:ext cx="42" cy="41"/>
            </a:xfrm>
            <a:custGeom>
              <a:avLst/>
              <a:gdLst>
                <a:gd name="T0" fmla="*/ 0 w 42"/>
                <a:gd name="T1" fmla="*/ 41 h 41"/>
                <a:gd name="T2" fmla="*/ 39 w 42"/>
                <a:gd name="T3" fmla="*/ 0 h 41"/>
                <a:gd name="T4" fmla="*/ 42 w 42"/>
                <a:gd name="T5" fmla="*/ 0 h 41"/>
                <a:gd name="T6" fmla="*/ 7 w 42"/>
                <a:gd name="T7" fmla="*/ 38 h 41"/>
                <a:gd name="T8" fmla="*/ 0 w 42"/>
                <a:gd name="T9" fmla="*/ 41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41">
                  <a:moveTo>
                    <a:pt x="0" y="41"/>
                  </a:moveTo>
                  <a:lnTo>
                    <a:pt x="39" y="0"/>
                  </a:lnTo>
                  <a:lnTo>
                    <a:pt x="42" y="0"/>
                  </a:lnTo>
                  <a:lnTo>
                    <a:pt x="7" y="38"/>
                  </a:lnTo>
                  <a:lnTo>
                    <a:pt x="0" y="41"/>
                  </a:lnTo>
                  <a:close/>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25" name="Freeform 60"/>
            <p:cNvSpPr>
              <a:spLocks/>
            </p:cNvSpPr>
            <p:nvPr/>
          </p:nvSpPr>
          <p:spPr bwMode="auto">
            <a:xfrm>
              <a:off x="-3827" y="734"/>
              <a:ext cx="42" cy="41"/>
            </a:xfrm>
            <a:custGeom>
              <a:avLst/>
              <a:gdLst>
                <a:gd name="T0" fmla="*/ 42 w 42"/>
                <a:gd name="T1" fmla="*/ 0 h 41"/>
                <a:gd name="T2" fmla="*/ 6 w 42"/>
                <a:gd name="T3" fmla="*/ 38 h 41"/>
                <a:gd name="T4" fmla="*/ 0 w 42"/>
                <a:gd name="T5" fmla="*/ 41 h 41"/>
                <a:gd name="T6" fmla="*/ 38 w 42"/>
                <a:gd name="T7" fmla="*/ 0 h 41"/>
                <a:gd name="T8" fmla="*/ 42 w 42"/>
                <a:gd name="T9" fmla="*/ 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41">
                  <a:moveTo>
                    <a:pt x="42" y="0"/>
                  </a:moveTo>
                  <a:lnTo>
                    <a:pt x="6" y="38"/>
                  </a:lnTo>
                  <a:lnTo>
                    <a:pt x="0" y="41"/>
                  </a:lnTo>
                  <a:lnTo>
                    <a:pt x="38" y="0"/>
                  </a:lnTo>
                  <a:lnTo>
                    <a:pt x="42" y="0"/>
                  </a:lnTo>
                  <a:close/>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26" name="Freeform 61"/>
            <p:cNvSpPr>
              <a:spLocks/>
            </p:cNvSpPr>
            <p:nvPr/>
          </p:nvSpPr>
          <p:spPr bwMode="auto">
            <a:xfrm>
              <a:off x="-3814" y="787"/>
              <a:ext cx="51" cy="18"/>
            </a:xfrm>
            <a:custGeom>
              <a:avLst/>
              <a:gdLst>
                <a:gd name="T0" fmla="*/ 51 w 51"/>
                <a:gd name="T1" fmla="*/ 18 h 18"/>
                <a:gd name="T2" fmla="*/ 0 w 51"/>
                <a:gd name="T3" fmla="*/ 3 h 18"/>
                <a:gd name="T4" fmla="*/ 6 w 51"/>
                <a:gd name="T5" fmla="*/ 0 h 18"/>
                <a:gd name="T6" fmla="*/ 51 w 51"/>
                <a:gd name="T7" fmla="*/ 12 h 18"/>
                <a:gd name="T8" fmla="*/ 51 w 51"/>
                <a:gd name="T9" fmla="*/ 18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8">
                  <a:moveTo>
                    <a:pt x="51" y="18"/>
                  </a:moveTo>
                  <a:lnTo>
                    <a:pt x="0" y="3"/>
                  </a:lnTo>
                  <a:lnTo>
                    <a:pt x="6" y="0"/>
                  </a:lnTo>
                  <a:lnTo>
                    <a:pt x="51" y="12"/>
                  </a:lnTo>
                  <a:lnTo>
                    <a:pt x="51" y="18"/>
                  </a:lnTo>
                  <a:close/>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27" name="Freeform 62"/>
            <p:cNvSpPr>
              <a:spLocks/>
            </p:cNvSpPr>
            <p:nvPr/>
          </p:nvSpPr>
          <p:spPr bwMode="auto">
            <a:xfrm>
              <a:off x="-3904" y="769"/>
              <a:ext cx="54" cy="15"/>
            </a:xfrm>
            <a:custGeom>
              <a:avLst/>
              <a:gdLst>
                <a:gd name="T0" fmla="*/ 0 w 54"/>
                <a:gd name="T1" fmla="*/ 0 h 15"/>
                <a:gd name="T2" fmla="*/ 54 w 54"/>
                <a:gd name="T3" fmla="*/ 12 h 15"/>
                <a:gd name="T4" fmla="*/ 48 w 54"/>
                <a:gd name="T5" fmla="*/ 15 h 15"/>
                <a:gd name="T6" fmla="*/ 0 w 54"/>
                <a:gd name="T7" fmla="*/ 3 h 15"/>
                <a:gd name="T8" fmla="*/ 0 w 54"/>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15">
                  <a:moveTo>
                    <a:pt x="0" y="0"/>
                  </a:moveTo>
                  <a:lnTo>
                    <a:pt x="54" y="12"/>
                  </a:lnTo>
                  <a:lnTo>
                    <a:pt x="48" y="15"/>
                  </a:lnTo>
                  <a:lnTo>
                    <a:pt x="0" y="3"/>
                  </a:lnTo>
                  <a:lnTo>
                    <a:pt x="0" y="0"/>
                  </a:lnTo>
                  <a:close/>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28" name="Freeform 63"/>
            <p:cNvSpPr>
              <a:spLocks/>
            </p:cNvSpPr>
            <p:nvPr/>
          </p:nvSpPr>
          <p:spPr bwMode="auto">
            <a:xfrm>
              <a:off x="-3904" y="734"/>
              <a:ext cx="141" cy="103"/>
            </a:xfrm>
            <a:custGeom>
              <a:avLst/>
              <a:gdLst>
                <a:gd name="T0" fmla="*/ 0 w 141"/>
                <a:gd name="T1" fmla="*/ 32 h 103"/>
                <a:gd name="T2" fmla="*/ 119 w 141"/>
                <a:gd name="T3" fmla="*/ 0 h 103"/>
                <a:gd name="T4" fmla="*/ 141 w 141"/>
                <a:gd name="T5" fmla="*/ 71 h 103"/>
                <a:gd name="T6" fmla="*/ 22 w 141"/>
                <a:gd name="T7" fmla="*/ 103 h 103"/>
                <a:gd name="T8" fmla="*/ 0 w 141"/>
                <a:gd name="T9" fmla="*/ 32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 h="103">
                  <a:moveTo>
                    <a:pt x="0" y="32"/>
                  </a:moveTo>
                  <a:lnTo>
                    <a:pt x="119" y="0"/>
                  </a:lnTo>
                  <a:lnTo>
                    <a:pt x="141" y="71"/>
                  </a:lnTo>
                  <a:lnTo>
                    <a:pt x="22" y="103"/>
                  </a:lnTo>
                  <a:lnTo>
                    <a:pt x="0" y="3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0907" name="Group 502"/>
          <p:cNvGrpSpPr>
            <a:grpSpLocks/>
          </p:cNvGrpSpPr>
          <p:nvPr/>
        </p:nvGrpSpPr>
        <p:grpSpPr bwMode="auto">
          <a:xfrm>
            <a:off x="4495801" y="609600"/>
            <a:ext cx="498475" cy="298450"/>
            <a:chOff x="-1392" y="2455"/>
            <a:chExt cx="314" cy="188"/>
          </a:xfrm>
        </p:grpSpPr>
        <p:sp>
          <p:nvSpPr>
            <p:cNvPr id="82295" name="Freeform 64"/>
            <p:cNvSpPr>
              <a:spLocks/>
            </p:cNvSpPr>
            <p:nvPr/>
          </p:nvSpPr>
          <p:spPr bwMode="auto">
            <a:xfrm>
              <a:off x="-1392" y="2455"/>
              <a:ext cx="314" cy="188"/>
            </a:xfrm>
            <a:custGeom>
              <a:avLst/>
              <a:gdLst>
                <a:gd name="T0" fmla="*/ 28 w 314"/>
                <a:gd name="T1" fmla="*/ 0 h 188"/>
                <a:gd name="T2" fmla="*/ 314 w 314"/>
                <a:gd name="T3" fmla="*/ 50 h 188"/>
                <a:gd name="T4" fmla="*/ 285 w 314"/>
                <a:gd name="T5" fmla="*/ 188 h 188"/>
                <a:gd name="T6" fmla="*/ 0 w 314"/>
                <a:gd name="T7" fmla="*/ 138 h 188"/>
                <a:gd name="T8" fmla="*/ 28 w 314"/>
                <a:gd name="T9" fmla="*/ 0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8">
                  <a:moveTo>
                    <a:pt x="28" y="0"/>
                  </a:moveTo>
                  <a:lnTo>
                    <a:pt x="314" y="50"/>
                  </a:lnTo>
                  <a:lnTo>
                    <a:pt x="285" y="188"/>
                  </a:lnTo>
                  <a:lnTo>
                    <a:pt x="0" y="138"/>
                  </a:lnTo>
                  <a:lnTo>
                    <a:pt x="28"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96" name="Freeform 65"/>
            <p:cNvSpPr>
              <a:spLocks/>
            </p:cNvSpPr>
            <p:nvPr/>
          </p:nvSpPr>
          <p:spPr bwMode="auto">
            <a:xfrm>
              <a:off x="-1392" y="2455"/>
              <a:ext cx="314" cy="188"/>
            </a:xfrm>
            <a:custGeom>
              <a:avLst/>
              <a:gdLst>
                <a:gd name="T0" fmla="*/ 28 w 314"/>
                <a:gd name="T1" fmla="*/ 0 h 188"/>
                <a:gd name="T2" fmla="*/ 314 w 314"/>
                <a:gd name="T3" fmla="*/ 50 h 188"/>
                <a:gd name="T4" fmla="*/ 285 w 314"/>
                <a:gd name="T5" fmla="*/ 188 h 188"/>
                <a:gd name="T6" fmla="*/ 0 w 314"/>
                <a:gd name="T7" fmla="*/ 138 h 188"/>
                <a:gd name="T8" fmla="*/ 28 w 314"/>
                <a:gd name="T9" fmla="*/ 0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8">
                  <a:moveTo>
                    <a:pt x="28" y="0"/>
                  </a:moveTo>
                  <a:lnTo>
                    <a:pt x="314" y="50"/>
                  </a:lnTo>
                  <a:lnTo>
                    <a:pt x="285" y="188"/>
                  </a:lnTo>
                  <a:lnTo>
                    <a:pt x="0" y="138"/>
                  </a:lnTo>
                  <a:lnTo>
                    <a:pt x="2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297" name="Freeform 66"/>
            <p:cNvSpPr>
              <a:spLocks noEditPoints="1"/>
            </p:cNvSpPr>
            <p:nvPr/>
          </p:nvSpPr>
          <p:spPr bwMode="auto">
            <a:xfrm>
              <a:off x="-1332" y="2558"/>
              <a:ext cx="29" cy="26"/>
            </a:xfrm>
            <a:custGeom>
              <a:avLst/>
              <a:gdLst>
                <a:gd name="T0" fmla="*/ 20 w 29"/>
                <a:gd name="T1" fmla="*/ 0 h 26"/>
                <a:gd name="T2" fmla="*/ 13 w 29"/>
                <a:gd name="T3" fmla="*/ 6 h 26"/>
                <a:gd name="T4" fmla="*/ 20 w 29"/>
                <a:gd name="T5" fmla="*/ 6 h 26"/>
                <a:gd name="T6" fmla="*/ 20 w 29"/>
                <a:gd name="T7" fmla="*/ 0 h 26"/>
                <a:gd name="T8" fmla="*/ 7 w 29"/>
                <a:gd name="T9" fmla="*/ 24 h 26"/>
                <a:gd name="T10" fmla="*/ 7 w 29"/>
                <a:gd name="T11" fmla="*/ 18 h 26"/>
                <a:gd name="T12" fmla="*/ 13 w 29"/>
                <a:gd name="T13" fmla="*/ 21 h 26"/>
                <a:gd name="T14" fmla="*/ 7 w 29"/>
                <a:gd name="T15" fmla="*/ 24 h 26"/>
                <a:gd name="T16" fmla="*/ 4 w 29"/>
                <a:gd name="T17" fmla="*/ 3 h 26"/>
                <a:gd name="T18" fmla="*/ 13 w 29"/>
                <a:gd name="T19" fmla="*/ 6 h 26"/>
                <a:gd name="T20" fmla="*/ 10 w 29"/>
                <a:gd name="T21" fmla="*/ 9 h 26"/>
                <a:gd name="T22" fmla="*/ 4 w 29"/>
                <a:gd name="T23" fmla="*/ 3 h 26"/>
                <a:gd name="T24" fmla="*/ 29 w 29"/>
                <a:gd name="T25" fmla="*/ 18 h 26"/>
                <a:gd name="T26" fmla="*/ 20 w 29"/>
                <a:gd name="T27" fmla="*/ 18 h 26"/>
                <a:gd name="T28" fmla="*/ 23 w 29"/>
                <a:gd name="T29" fmla="*/ 12 h 26"/>
                <a:gd name="T30" fmla="*/ 29 w 29"/>
                <a:gd name="T31" fmla="*/ 18 h 26"/>
                <a:gd name="T32" fmla="*/ 20 w 29"/>
                <a:gd name="T33" fmla="*/ 26 h 26"/>
                <a:gd name="T34" fmla="*/ 13 w 29"/>
                <a:gd name="T35" fmla="*/ 21 h 26"/>
                <a:gd name="T36" fmla="*/ 20 w 29"/>
                <a:gd name="T37" fmla="*/ 18 h 26"/>
                <a:gd name="T38" fmla="*/ 20 w 29"/>
                <a:gd name="T39" fmla="*/ 26 h 26"/>
                <a:gd name="T40" fmla="*/ 0 w 29"/>
                <a:gd name="T41" fmla="*/ 15 h 26"/>
                <a:gd name="T42" fmla="*/ 7 w 29"/>
                <a:gd name="T43" fmla="*/ 9 h 26"/>
                <a:gd name="T44" fmla="*/ 7 w 29"/>
                <a:gd name="T45" fmla="*/ 18 h 26"/>
                <a:gd name="T46" fmla="*/ 0 w 29"/>
                <a:gd name="T47" fmla="*/ 15 h 26"/>
                <a:gd name="T48" fmla="*/ 29 w 29"/>
                <a:gd name="T49" fmla="*/ 9 h 26"/>
                <a:gd name="T50" fmla="*/ 23 w 29"/>
                <a:gd name="T51" fmla="*/ 12 h 26"/>
                <a:gd name="T52" fmla="*/ 20 w 29"/>
                <a:gd name="T53" fmla="*/ 6 h 26"/>
                <a:gd name="T54" fmla="*/ 29 w 29"/>
                <a:gd name="T55" fmla="*/ 9 h 26"/>
                <a:gd name="T56" fmla="*/ 16 w 29"/>
                <a:gd name="T57" fmla="*/ 3 h 26"/>
                <a:gd name="T58" fmla="*/ 20 w 29"/>
                <a:gd name="T59" fmla="*/ 3 h 26"/>
                <a:gd name="T60" fmla="*/ 20 w 29"/>
                <a:gd name="T61" fmla="*/ 6 h 26"/>
                <a:gd name="T62" fmla="*/ 23 w 29"/>
                <a:gd name="T63" fmla="*/ 6 h 26"/>
                <a:gd name="T64" fmla="*/ 23 w 29"/>
                <a:gd name="T65" fmla="*/ 9 h 26"/>
                <a:gd name="T66" fmla="*/ 23 w 29"/>
                <a:gd name="T67" fmla="*/ 9 h 26"/>
                <a:gd name="T68" fmla="*/ 23 w 29"/>
                <a:gd name="T69" fmla="*/ 12 h 26"/>
                <a:gd name="T70" fmla="*/ 23 w 29"/>
                <a:gd name="T71" fmla="*/ 12 h 26"/>
                <a:gd name="T72" fmla="*/ 23 w 29"/>
                <a:gd name="T73" fmla="*/ 15 h 26"/>
                <a:gd name="T74" fmla="*/ 23 w 29"/>
                <a:gd name="T75" fmla="*/ 15 h 26"/>
                <a:gd name="T76" fmla="*/ 23 w 29"/>
                <a:gd name="T77" fmla="*/ 18 h 26"/>
                <a:gd name="T78" fmla="*/ 23 w 29"/>
                <a:gd name="T79" fmla="*/ 18 h 26"/>
                <a:gd name="T80" fmla="*/ 20 w 29"/>
                <a:gd name="T81" fmla="*/ 18 h 26"/>
                <a:gd name="T82" fmla="*/ 20 w 29"/>
                <a:gd name="T83" fmla="*/ 21 h 26"/>
                <a:gd name="T84" fmla="*/ 16 w 29"/>
                <a:gd name="T85" fmla="*/ 21 h 26"/>
                <a:gd name="T86" fmla="*/ 16 w 29"/>
                <a:gd name="T87" fmla="*/ 21 h 26"/>
                <a:gd name="T88" fmla="*/ 13 w 29"/>
                <a:gd name="T89" fmla="*/ 21 h 26"/>
                <a:gd name="T90" fmla="*/ 13 w 29"/>
                <a:gd name="T91" fmla="*/ 21 h 26"/>
                <a:gd name="T92" fmla="*/ 10 w 29"/>
                <a:gd name="T93" fmla="*/ 21 h 26"/>
                <a:gd name="T94" fmla="*/ 10 w 29"/>
                <a:gd name="T95" fmla="*/ 18 h 26"/>
                <a:gd name="T96" fmla="*/ 7 w 29"/>
                <a:gd name="T97" fmla="*/ 18 h 26"/>
                <a:gd name="T98" fmla="*/ 7 w 29"/>
                <a:gd name="T99" fmla="*/ 15 h 26"/>
                <a:gd name="T100" fmla="*/ 7 w 29"/>
                <a:gd name="T101" fmla="*/ 15 h 26"/>
                <a:gd name="T102" fmla="*/ 7 w 29"/>
                <a:gd name="T103" fmla="*/ 12 h 26"/>
                <a:gd name="T104" fmla="*/ 7 w 29"/>
                <a:gd name="T105" fmla="*/ 12 h 26"/>
                <a:gd name="T106" fmla="*/ 7 w 29"/>
                <a:gd name="T107" fmla="*/ 9 h 26"/>
                <a:gd name="T108" fmla="*/ 7 w 29"/>
                <a:gd name="T109" fmla="*/ 9 h 26"/>
                <a:gd name="T110" fmla="*/ 10 w 29"/>
                <a:gd name="T111" fmla="*/ 6 h 26"/>
                <a:gd name="T112" fmla="*/ 10 w 29"/>
                <a:gd name="T113" fmla="*/ 6 h 26"/>
                <a:gd name="T114" fmla="*/ 10 w 29"/>
                <a:gd name="T115" fmla="*/ 6 h 26"/>
                <a:gd name="T116" fmla="*/ 13 w 29"/>
                <a:gd name="T117" fmla="*/ 3 h 26"/>
                <a:gd name="T118" fmla="*/ 13 w 29"/>
                <a:gd name="T119" fmla="*/ 3 h 26"/>
                <a:gd name="T120" fmla="*/ 16 w 29"/>
                <a:gd name="T121" fmla="*/ 3 h 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9" h="26">
                  <a:moveTo>
                    <a:pt x="20" y="0"/>
                  </a:moveTo>
                  <a:lnTo>
                    <a:pt x="13" y="6"/>
                  </a:lnTo>
                  <a:lnTo>
                    <a:pt x="20" y="6"/>
                  </a:lnTo>
                  <a:lnTo>
                    <a:pt x="20" y="0"/>
                  </a:lnTo>
                  <a:close/>
                  <a:moveTo>
                    <a:pt x="7" y="24"/>
                  </a:moveTo>
                  <a:lnTo>
                    <a:pt x="7" y="18"/>
                  </a:lnTo>
                  <a:lnTo>
                    <a:pt x="13" y="21"/>
                  </a:lnTo>
                  <a:lnTo>
                    <a:pt x="7" y="24"/>
                  </a:lnTo>
                  <a:close/>
                  <a:moveTo>
                    <a:pt x="4" y="3"/>
                  </a:moveTo>
                  <a:lnTo>
                    <a:pt x="13" y="6"/>
                  </a:lnTo>
                  <a:lnTo>
                    <a:pt x="10" y="9"/>
                  </a:lnTo>
                  <a:lnTo>
                    <a:pt x="4" y="3"/>
                  </a:lnTo>
                  <a:close/>
                  <a:moveTo>
                    <a:pt x="29" y="18"/>
                  </a:moveTo>
                  <a:lnTo>
                    <a:pt x="20" y="18"/>
                  </a:lnTo>
                  <a:lnTo>
                    <a:pt x="23" y="12"/>
                  </a:lnTo>
                  <a:lnTo>
                    <a:pt x="29" y="18"/>
                  </a:lnTo>
                  <a:close/>
                  <a:moveTo>
                    <a:pt x="20" y="26"/>
                  </a:moveTo>
                  <a:lnTo>
                    <a:pt x="13" y="21"/>
                  </a:lnTo>
                  <a:lnTo>
                    <a:pt x="20" y="18"/>
                  </a:lnTo>
                  <a:lnTo>
                    <a:pt x="20" y="26"/>
                  </a:lnTo>
                  <a:close/>
                  <a:moveTo>
                    <a:pt x="0" y="15"/>
                  </a:moveTo>
                  <a:lnTo>
                    <a:pt x="7" y="9"/>
                  </a:lnTo>
                  <a:lnTo>
                    <a:pt x="7" y="18"/>
                  </a:lnTo>
                  <a:lnTo>
                    <a:pt x="0" y="15"/>
                  </a:lnTo>
                  <a:close/>
                  <a:moveTo>
                    <a:pt x="29" y="9"/>
                  </a:moveTo>
                  <a:lnTo>
                    <a:pt x="23" y="12"/>
                  </a:lnTo>
                  <a:lnTo>
                    <a:pt x="20" y="6"/>
                  </a:lnTo>
                  <a:lnTo>
                    <a:pt x="29" y="9"/>
                  </a:lnTo>
                  <a:close/>
                  <a:moveTo>
                    <a:pt x="16" y="3"/>
                  </a:moveTo>
                  <a:lnTo>
                    <a:pt x="20" y="3"/>
                  </a:lnTo>
                  <a:lnTo>
                    <a:pt x="20" y="6"/>
                  </a:lnTo>
                  <a:lnTo>
                    <a:pt x="23" y="6"/>
                  </a:lnTo>
                  <a:lnTo>
                    <a:pt x="23" y="9"/>
                  </a:lnTo>
                  <a:lnTo>
                    <a:pt x="23" y="12"/>
                  </a:lnTo>
                  <a:lnTo>
                    <a:pt x="23" y="15"/>
                  </a:lnTo>
                  <a:lnTo>
                    <a:pt x="23" y="18"/>
                  </a:lnTo>
                  <a:lnTo>
                    <a:pt x="20" y="18"/>
                  </a:lnTo>
                  <a:lnTo>
                    <a:pt x="20" y="21"/>
                  </a:lnTo>
                  <a:lnTo>
                    <a:pt x="16" y="21"/>
                  </a:lnTo>
                  <a:lnTo>
                    <a:pt x="13" y="21"/>
                  </a:lnTo>
                  <a:lnTo>
                    <a:pt x="10" y="21"/>
                  </a:lnTo>
                  <a:lnTo>
                    <a:pt x="10" y="18"/>
                  </a:lnTo>
                  <a:lnTo>
                    <a:pt x="7" y="18"/>
                  </a:lnTo>
                  <a:lnTo>
                    <a:pt x="7" y="15"/>
                  </a:lnTo>
                  <a:lnTo>
                    <a:pt x="7" y="12"/>
                  </a:lnTo>
                  <a:lnTo>
                    <a:pt x="7" y="9"/>
                  </a:lnTo>
                  <a:lnTo>
                    <a:pt x="10" y="6"/>
                  </a:lnTo>
                  <a:lnTo>
                    <a:pt x="13" y="3"/>
                  </a:lnTo>
                  <a:lnTo>
                    <a:pt x="1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98" name="Freeform 67"/>
            <p:cNvSpPr>
              <a:spLocks noEditPoints="1"/>
            </p:cNvSpPr>
            <p:nvPr/>
          </p:nvSpPr>
          <p:spPr bwMode="auto">
            <a:xfrm>
              <a:off x="-1210" y="2511"/>
              <a:ext cx="93" cy="103"/>
            </a:xfrm>
            <a:custGeom>
              <a:avLst/>
              <a:gdLst>
                <a:gd name="T0" fmla="*/ 58 w 93"/>
                <a:gd name="T1" fmla="*/ 62 h 103"/>
                <a:gd name="T2" fmla="*/ 64 w 93"/>
                <a:gd name="T3" fmla="*/ 65 h 103"/>
                <a:gd name="T4" fmla="*/ 10 w 93"/>
                <a:gd name="T5" fmla="*/ 35 h 103"/>
                <a:gd name="T6" fmla="*/ 13 w 93"/>
                <a:gd name="T7" fmla="*/ 38 h 103"/>
                <a:gd name="T8" fmla="*/ 13 w 93"/>
                <a:gd name="T9" fmla="*/ 41 h 103"/>
                <a:gd name="T10" fmla="*/ 10 w 93"/>
                <a:gd name="T11" fmla="*/ 44 h 103"/>
                <a:gd name="T12" fmla="*/ 7 w 93"/>
                <a:gd name="T13" fmla="*/ 47 h 103"/>
                <a:gd name="T14" fmla="*/ 3 w 93"/>
                <a:gd name="T15" fmla="*/ 44 h 103"/>
                <a:gd name="T16" fmla="*/ 3 w 93"/>
                <a:gd name="T17" fmla="*/ 41 h 103"/>
                <a:gd name="T18" fmla="*/ 7 w 93"/>
                <a:gd name="T19" fmla="*/ 38 h 103"/>
                <a:gd name="T20" fmla="*/ 10 w 93"/>
                <a:gd name="T21" fmla="*/ 35 h 103"/>
                <a:gd name="T22" fmla="*/ 16 w 93"/>
                <a:gd name="T23" fmla="*/ 38 h 103"/>
                <a:gd name="T24" fmla="*/ 0 w 93"/>
                <a:gd name="T25" fmla="*/ 41 h 103"/>
                <a:gd name="T26" fmla="*/ 10 w 93"/>
                <a:gd name="T27" fmla="*/ 47 h 103"/>
                <a:gd name="T28" fmla="*/ 16 w 93"/>
                <a:gd name="T29" fmla="*/ 44 h 103"/>
                <a:gd name="T30" fmla="*/ 3 w 93"/>
                <a:gd name="T31" fmla="*/ 35 h 103"/>
                <a:gd name="T32" fmla="*/ 3 w 93"/>
                <a:gd name="T33" fmla="*/ 47 h 103"/>
                <a:gd name="T34" fmla="*/ 10 w 93"/>
                <a:gd name="T35" fmla="*/ 32 h 103"/>
                <a:gd name="T36" fmla="*/ 87 w 93"/>
                <a:gd name="T37" fmla="*/ 44 h 103"/>
                <a:gd name="T38" fmla="*/ 90 w 93"/>
                <a:gd name="T39" fmla="*/ 50 h 103"/>
                <a:gd name="T40" fmla="*/ 87 w 93"/>
                <a:gd name="T41" fmla="*/ 53 h 103"/>
                <a:gd name="T42" fmla="*/ 83 w 93"/>
                <a:gd name="T43" fmla="*/ 56 h 103"/>
                <a:gd name="T44" fmla="*/ 80 w 93"/>
                <a:gd name="T45" fmla="*/ 53 h 103"/>
                <a:gd name="T46" fmla="*/ 77 w 93"/>
                <a:gd name="T47" fmla="*/ 50 h 103"/>
                <a:gd name="T48" fmla="*/ 80 w 93"/>
                <a:gd name="T49" fmla="*/ 44 h 103"/>
                <a:gd name="T50" fmla="*/ 83 w 93"/>
                <a:gd name="T51" fmla="*/ 44 h 103"/>
                <a:gd name="T52" fmla="*/ 87 w 93"/>
                <a:gd name="T53" fmla="*/ 44 h 103"/>
                <a:gd name="T54" fmla="*/ 77 w 93"/>
                <a:gd name="T55" fmla="*/ 53 h 103"/>
                <a:gd name="T56" fmla="*/ 87 w 93"/>
                <a:gd name="T57" fmla="*/ 53 h 103"/>
                <a:gd name="T58" fmla="*/ 90 w 93"/>
                <a:gd name="T59" fmla="*/ 50 h 103"/>
                <a:gd name="T60" fmla="*/ 77 w 93"/>
                <a:gd name="T61" fmla="*/ 47 h 103"/>
                <a:gd name="T62" fmla="*/ 83 w 93"/>
                <a:gd name="T63" fmla="*/ 56 h 103"/>
                <a:gd name="T64" fmla="*/ 87 w 93"/>
                <a:gd name="T65" fmla="*/ 44 h 103"/>
                <a:gd name="T66" fmla="*/ 58 w 93"/>
                <a:gd name="T67" fmla="*/ 3 h 103"/>
                <a:gd name="T68" fmla="*/ 61 w 93"/>
                <a:gd name="T69" fmla="*/ 9 h 103"/>
                <a:gd name="T70" fmla="*/ 61 w 93"/>
                <a:gd name="T71" fmla="*/ 11 h 103"/>
                <a:gd name="T72" fmla="*/ 55 w 93"/>
                <a:gd name="T73" fmla="*/ 14 h 103"/>
                <a:gd name="T74" fmla="*/ 51 w 93"/>
                <a:gd name="T75" fmla="*/ 14 h 103"/>
                <a:gd name="T76" fmla="*/ 48 w 93"/>
                <a:gd name="T77" fmla="*/ 9 h 103"/>
                <a:gd name="T78" fmla="*/ 48 w 93"/>
                <a:gd name="T79" fmla="*/ 6 h 103"/>
                <a:gd name="T80" fmla="*/ 51 w 93"/>
                <a:gd name="T81" fmla="*/ 3 h 103"/>
                <a:gd name="T82" fmla="*/ 61 w 93"/>
                <a:gd name="T83" fmla="*/ 9 h 103"/>
                <a:gd name="T84" fmla="*/ 48 w 93"/>
                <a:gd name="T85" fmla="*/ 9 h 103"/>
                <a:gd name="T86" fmla="*/ 55 w 93"/>
                <a:gd name="T87" fmla="*/ 14 h 103"/>
                <a:gd name="T88" fmla="*/ 58 w 93"/>
                <a:gd name="T89" fmla="*/ 11 h 103"/>
                <a:gd name="T90" fmla="*/ 55 w 93"/>
                <a:gd name="T91" fmla="*/ 3 h 103"/>
                <a:gd name="T92" fmla="*/ 48 w 93"/>
                <a:gd name="T93" fmla="*/ 11 h 103"/>
                <a:gd name="T94" fmla="*/ 55 w 93"/>
                <a:gd name="T95" fmla="*/ 3 h 103"/>
                <a:gd name="T96" fmla="*/ 39 w 93"/>
                <a:gd name="T97" fmla="*/ 88 h 103"/>
                <a:gd name="T98" fmla="*/ 42 w 93"/>
                <a:gd name="T99" fmla="*/ 91 h 103"/>
                <a:gd name="T100" fmla="*/ 42 w 93"/>
                <a:gd name="T101" fmla="*/ 97 h 103"/>
                <a:gd name="T102" fmla="*/ 39 w 93"/>
                <a:gd name="T103" fmla="*/ 100 h 103"/>
                <a:gd name="T104" fmla="*/ 35 w 93"/>
                <a:gd name="T105" fmla="*/ 100 h 103"/>
                <a:gd name="T106" fmla="*/ 32 w 93"/>
                <a:gd name="T107" fmla="*/ 97 h 103"/>
                <a:gd name="T108" fmla="*/ 32 w 93"/>
                <a:gd name="T109" fmla="*/ 91 h 103"/>
                <a:gd name="T110" fmla="*/ 35 w 93"/>
                <a:gd name="T111" fmla="*/ 88 h 103"/>
                <a:gd name="T112" fmla="*/ 45 w 93"/>
                <a:gd name="T113" fmla="*/ 91 h 103"/>
                <a:gd name="T114" fmla="*/ 26 w 93"/>
                <a:gd name="T115" fmla="*/ 94 h 103"/>
                <a:gd name="T116" fmla="*/ 39 w 93"/>
                <a:gd name="T117" fmla="*/ 103 h 103"/>
                <a:gd name="T118" fmla="*/ 45 w 93"/>
                <a:gd name="T119" fmla="*/ 100 h 103"/>
                <a:gd name="T120" fmla="*/ 29 w 93"/>
                <a:gd name="T121" fmla="*/ 88 h 103"/>
                <a:gd name="T122" fmla="*/ 32 w 93"/>
                <a:gd name="T123" fmla="*/ 103 h 103"/>
                <a:gd name="T124" fmla="*/ 39 w 93"/>
                <a:gd name="T125" fmla="*/ 82 h 1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3" h="103">
                  <a:moveTo>
                    <a:pt x="55" y="71"/>
                  </a:moveTo>
                  <a:lnTo>
                    <a:pt x="58" y="65"/>
                  </a:lnTo>
                  <a:lnTo>
                    <a:pt x="55" y="62"/>
                  </a:lnTo>
                  <a:lnTo>
                    <a:pt x="58" y="62"/>
                  </a:lnTo>
                  <a:lnTo>
                    <a:pt x="61" y="59"/>
                  </a:lnTo>
                  <a:lnTo>
                    <a:pt x="61" y="65"/>
                  </a:lnTo>
                  <a:lnTo>
                    <a:pt x="67" y="65"/>
                  </a:lnTo>
                  <a:lnTo>
                    <a:pt x="64" y="65"/>
                  </a:lnTo>
                  <a:lnTo>
                    <a:pt x="64" y="71"/>
                  </a:lnTo>
                  <a:lnTo>
                    <a:pt x="61" y="68"/>
                  </a:lnTo>
                  <a:lnTo>
                    <a:pt x="55" y="71"/>
                  </a:lnTo>
                  <a:close/>
                  <a:moveTo>
                    <a:pt x="10" y="35"/>
                  </a:moveTo>
                  <a:lnTo>
                    <a:pt x="10" y="35"/>
                  </a:lnTo>
                  <a:lnTo>
                    <a:pt x="13" y="38"/>
                  </a:lnTo>
                  <a:lnTo>
                    <a:pt x="13" y="41"/>
                  </a:lnTo>
                  <a:lnTo>
                    <a:pt x="13" y="44"/>
                  </a:lnTo>
                  <a:lnTo>
                    <a:pt x="10" y="44"/>
                  </a:lnTo>
                  <a:lnTo>
                    <a:pt x="7" y="47"/>
                  </a:lnTo>
                  <a:lnTo>
                    <a:pt x="7" y="44"/>
                  </a:lnTo>
                  <a:lnTo>
                    <a:pt x="3" y="44"/>
                  </a:lnTo>
                  <a:lnTo>
                    <a:pt x="3" y="41"/>
                  </a:lnTo>
                  <a:lnTo>
                    <a:pt x="3" y="38"/>
                  </a:lnTo>
                  <a:lnTo>
                    <a:pt x="7" y="38"/>
                  </a:lnTo>
                  <a:lnTo>
                    <a:pt x="7" y="35"/>
                  </a:lnTo>
                  <a:lnTo>
                    <a:pt x="10" y="35"/>
                  </a:lnTo>
                  <a:close/>
                  <a:moveTo>
                    <a:pt x="16" y="38"/>
                  </a:moveTo>
                  <a:lnTo>
                    <a:pt x="13" y="41"/>
                  </a:lnTo>
                  <a:lnTo>
                    <a:pt x="13" y="38"/>
                  </a:lnTo>
                  <a:lnTo>
                    <a:pt x="16" y="38"/>
                  </a:lnTo>
                  <a:close/>
                  <a:moveTo>
                    <a:pt x="0" y="41"/>
                  </a:moveTo>
                  <a:lnTo>
                    <a:pt x="7" y="38"/>
                  </a:lnTo>
                  <a:lnTo>
                    <a:pt x="7" y="44"/>
                  </a:lnTo>
                  <a:lnTo>
                    <a:pt x="0" y="41"/>
                  </a:lnTo>
                  <a:close/>
                  <a:moveTo>
                    <a:pt x="10" y="47"/>
                  </a:moveTo>
                  <a:lnTo>
                    <a:pt x="7" y="44"/>
                  </a:lnTo>
                  <a:lnTo>
                    <a:pt x="13" y="44"/>
                  </a:lnTo>
                  <a:lnTo>
                    <a:pt x="10" y="47"/>
                  </a:lnTo>
                  <a:close/>
                  <a:moveTo>
                    <a:pt x="16" y="44"/>
                  </a:moveTo>
                  <a:lnTo>
                    <a:pt x="13" y="44"/>
                  </a:lnTo>
                  <a:lnTo>
                    <a:pt x="13" y="41"/>
                  </a:lnTo>
                  <a:lnTo>
                    <a:pt x="16" y="44"/>
                  </a:lnTo>
                  <a:close/>
                  <a:moveTo>
                    <a:pt x="3" y="35"/>
                  </a:moveTo>
                  <a:lnTo>
                    <a:pt x="7" y="35"/>
                  </a:lnTo>
                  <a:lnTo>
                    <a:pt x="7" y="38"/>
                  </a:lnTo>
                  <a:lnTo>
                    <a:pt x="3" y="35"/>
                  </a:lnTo>
                  <a:close/>
                  <a:moveTo>
                    <a:pt x="3" y="47"/>
                  </a:moveTo>
                  <a:lnTo>
                    <a:pt x="3" y="44"/>
                  </a:lnTo>
                  <a:lnTo>
                    <a:pt x="7" y="44"/>
                  </a:lnTo>
                  <a:lnTo>
                    <a:pt x="3" y="47"/>
                  </a:lnTo>
                  <a:close/>
                  <a:moveTo>
                    <a:pt x="10" y="32"/>
                  </a:moveTo>
                  <a:lnTo>
                    <a:pt x="7" y="38"/>
                  </a:lnTo>
                  <a:lnTo>
                    <a:pt x="13" y="38"/>
                  </a:lnTo>
                  <a:lnTo>
                    <a:pt x="10" y="32"/>
                  </a:lnTo>
                  <a:close/>
                  <a:moveTo>
                    <a:pt x="83" y="44"/>
                  </a:moveTo>
                  <a:lnTo>
                    <a:pt x="87" y="44"/>
                  </a:lnTo>
                  <a:lnTo>
                    <a:pt x="90" y="47"/>
                  </a:lnTo>
                  <a:lnTo>
                    <a:pt x="90" y="50"/>
                  </a:lnTo>
                  <a:lnTo>
                    <a:pt x="90" y="53"/>
                  </a:lnTo>
                  <a:lnTo>
                    <a:pt x="87" y="53"/>
                  </a:lnTo>
                  <a:lnTo>
                    <a:pt x="83" y="56"/>
                  </a:lnTo>
                  <a:lnTo>
                    <a:pt x="80" y="53"/>
                  </a:lnTo>
                  <a:lnTo>
                    <a:pt x="77" y="53"/>
                  </a:lnTo>
                  <a:lnTo>
                    <a:pt x="77" y="50"/>
                  </a:lnTo>
                  <a:lnTo>
                    <a:pt x="77" y="47"/>
                  </a:lnTo>
                  <a:lnTo>
                    <a:pt x="80" y="44"/>
                  </a:lnTo>
                  <a:lnTo>
                    <a:pt x="83" y="44"/>
                  </a:lnTo>
                  <a:close/>
                  <a:moveTo>
                    <a:pt x="93" y="47"/>
                  </a:moveTo>
                  <a:lnTo>
                    <a:pt x="90" y="50"/>
                  </a:lnTo>
                  <a:lnTo>
                    <a:pt x="87" y="44"/>
                  </a:lnTo>
                  <a:lnTo>
                    <a:pt x="93" y="47"/>
                  </a:lnTo>
                  <a:close/>
                  <a:moveTo>
                    <a:pt x="74" y="50"/>
                  </a:moveTo>
                  <a:lnTo>
                    <a:pt x="77" y="47"/>
                  </a:lnTo>
                  <a:lnTo>
                    <a:pt x="77" y="53"/>
                  </a:lnTo>
                  <a:lnTo>
                    <a:pt x="74" y="50"/>
                  </a:lnTo>
                  <a:close/>
                  <a:moveTo>
                    <a:pt x="87" y="59"/>
                  </a:moveTo>
                  <a:lnTo>
                    <a:pt x="83" y="56"/>
                  </a:lnTo>
                  <a:lnTo>
                    <a:pt x="87" y="53"/>
                  </a:lnTo>
                  <a:lnTo>
                    <a:pt x="87" y="59"/>
                  </a:lnTo>
                  <a:close/>
                  <a:moveTo>
                    <a:pt x="93" y="53"/>
                  </a:moveTo>
                  <a:lnTo>
                    <a:pt x="87" y="53"/>
                  </a:lnTo>
                  <a:lnTo>
                    <a:pt x="90" y="50"/>
                  </a:lnTo>
                  <a:lnTo>
                    <a:pt x="93" y="53"/>
                  </a:lnTo>
                  <a:close/>
                  <a:moveTo>
                    <a:pt x="77" y="41"/>
                  </a:moveTo>
                  <a:lnTo>
                    <a:pt x="83" y="44"/>
                  </a:lnTo>
                  <a:lnTo>
                    <a:pt x="77" y="47"/>
                  </a:lnTo>
                  <a:lnTo>
                    <a:pt x="77" y="41"/>
                  </a:lnTo>
                  <a:close/>
                  <a:moveTo>
                    <a:pt x="77" y="56"/>
                  </a:moveTo>
                  <a:lnTo>
                    <a:pt x="77" y="53"/>
                  </a:lnTo>
                  <a:lnTo>
                    <a:pt x="83" y="56"/>
                  </a:lnTo>
                  <a:lnTo>
                    <a:pt x="77" y="56"/>
                  </a:lnTo>
                  <a:close/>
                  <a:moveTo>
                    <a:pt x="87" y="38"/>
                  </a:moveTo>
                  <a:lnTo>
                    <a:pt x="83" y="44"/>
                  </a:lnTo>
                  <a:lnTo>
                    <a:pt x="87" y="44"/>
                  </a:lnTo>
                  <a:lnTo>
                    <a:pt x="87" y="38"/>
                  </a:lnTo>
                  <a:close/>
                  <a:moveTo>
                    <a:pt x="55" y="3"/>
                  </a:moveTo>
                  <a:lnTo>
                    <a:pt x="58" y="3"/>
                  </a:lnTo>
                  <a:lnTo>
                    <a:pt x="58" y="6"/>
                  </a:lnTo>
                  <a:lnTo>
                    <a:pt x="61" y="6"/>
                  </a:lnTo>
                  <a:lnTo>
                    <a:pt x="61" y="9"/>
                  </a:lnTo>
                  <a:lnTo>
                    <a:pt x="61" y="11"/>
                  </a:lnTo>
                  <a:lnTo>
                    <a:pt x="58" y="11"/>
                  </a:lnTo>
                  <a:lnTo>
                    <a:pt x="58" y="14"/>
                  </a:lnTo>
                  <a:lnTo>
                    <a:pt x="55" y="14"/>
                  </a:lnTo>
                  <a:lnTo>
                    <a:pt x="51" y="14"/>
                  </a:lnTo>
                  <a:lnTo>
                    <a:pt x="51" y="11"/>
                  </a:lnTo>
                  <a:lnTo>
                    <a:pt x="48" y="11"/>
                  </a:lnTo>
                  <a:lnTo>
                    <a:pt x="48" y="9"/>
                  </a:lnTo>
                  <a:lnTo>
                    <a:pt x="48" y="6"/>
                  </a:lnTo>
                  <a:lnTo>
                    <a:pt x="51" y="6"/>
                  </a:lnTo>
                  <a:lnTo>
                    <a:pt x="51" y="3"/>
                  </a:lnTo>
                  <a:lnTo>
                    <a:pt x="55" y="3"/>
                  </a:lnTo>
                  <a:close/>
                  <a:moveTo>
                    <a:pt x="64" y="6"/>
                  </a:moveTo>
                  <a:lnTo>
                    <a:pt x="61" y="9"/>
                  </a:lnTo>
                  <a:lnTo>
                    <a:pt x="58" y="3"/>
                  </a:lnTo>
                  <a:lnTo>
                    <a:pt x="64" y="6"/>
                  </a:lnTo>
                  <a:close/>
                  <a:moveTo>
                    <a:pt x="45" y="9"/>
                  </a:moveTo>
                  <a:lnTo>
                    <a:pt x="48" y="9"/>
                  </a:lnTo>
                  <a:lnTo>
                    <a:pt x="48" y="11"/>
                  </a:lnTo>
                  <a:lnTo>
                    <a:pt x="45" y="9"/>
                  </a:lnTo>
                  <a:close/>
                  <a:moveTo>
                    <a:pt x="58" y="17"/>
                  </a:moveTo>
                  <a:lnTo>
                    <a:pt x="55" y="14"/>
                  </a:lnTo>
                  <a:lnTo>
                    <a:pt x="58" y="11"/>
                  </a:lnTo>
                  <a:lnTo>
                    <a:pt x="58" y="17"/>
                  </a:lnTo>
                  <a:close/>
                  <a:moveTo>
                    <a:pt x="64" y="14"/>
                  </a:moveTo>
                  <a:lnTo>
                    <a:pt x="58" y="11"/>
                  </a:lnTo>
                  <a:lnTo>
                    <a:pt x="61" y="9"/>
                  </a:lnTo>
                  <a:lnTo>
                    <a:pt x="64" y="14"/>
                  </a:lnTo>
                  <a:close/>
                  <a:moveTo>
                    <a:pt x="48" y="3"/>
                  </a:moveTo>
                  <a:lnTo>
                    <a:pt x="55" y="3"/>
                  </a:lnTo>
                  <a:lnTo>
                    <a:pt x="48" y="6"/>
                  </a:lnTo>
                  <a:lnTo>
                    <a:pt x="48" y="3"/>
                  </a:lnTo>
                  <a:close/>
                  <a:moveTo>
                    <a:pt x="48" y="17"/>
                  </a:moveTo>
                  <a:lnTo>
                    <a:pt x="48" y="11"/>
                  </a:lnTo>
                  <a:lnTo>
                    <a:pt x="55" y="14"/>
                  </a:lnTo>
                  <a:lnTo>
                    <a:pt x="48" y="17"/>
                  </a:lnTo>
                  <a:close/>
                  <a:moveTo>
                    <a:pt x="58" y="0"/>
                  </a:moveTo>
                  <a:lnTo>
                    <a:pt x="55" y="3"/>
                  </a:lnTo>
                  <a:lnTo>
                    <a:pt x="58" y="3"/>
                  </a:lnTo>
                  <a:lnTo>
                    <a:pt x="58" y="0"/>
                  </a:lnTo>
                  <a:close/>
                  <a:moveTo>
                    <a:pt x="39" y="88"/>
                  </a:moveTo>
                  <a:lnTo>
                    <a:pt x="39" y="88"/>
                  </a:lnTo>
                  <a:lnTo>
                    <a:pt x="42" y="88"/>
                  </a:lnTo>
                  <a:lnTo>
                    <a:pt x="42" y="91"/>
                  </a:lnTo>
                  <a:lnTo>
                    <a:pt x="45" y="94"/>
                  </a:lnTo>
                  <a:lnTo>
                    <a:pt x="42" y="97"/>
                  </a:lnTo>
                  <a:lnTo>
                    <a:pt x="42" y="100"/>
                  </a:lnTo>
                  <a:lnTo>
                    <a:pt x="39" y="100"/>
                  </a:lnTo>
                  <a:lnTo>
                    <a:pt x="35" y="100"/>
                  </a:lnTo>
                  <a:lnTo>
                    <a:pt x="32" y="97"/>
                  </a:lnTo>
                  <a:lnTo>
                    <a:pt x="32" y="94"/>
                  </a:lnTo>
                  <a:lnTo>
                    <a:pt x="32" y="91"/>
                  </a:lnTo>
                  <a:lnTo>
                    <a:pt x="32" y="88"/>
                  </a:lnTo>
                  <a:lnTo>
                    <a:pt x="35" y="88"/>
                  </a:lnTo>
                  <a:lnTo>
                    <a:pt x="39" y="88"/>
                  </a:lnTo>
                  <a:close/>
                  <a:moveTo>
                    <a:pt x="45" y="91"/>
                  </a:moveTo>
                  <a:lnTo>
                    <a:pt x="42" y="94"/>
                  </a:lnTo>
                  <a:lnTo>
                    <a:pt x="42" y="91"/>
                  </a:lnTo>
                  <a:lnTo>
                    <a:pt x="45" y="91"/>
                  </a:lnTo>
                  <a:close/>
                  <a:moveTo>
                    <a:pt x="26" y="94"/>
                  </a:moveTo>
                  <a:lnTo>
                    <a:pt x="32" y="91"/>
                  </a:lnTo>
                  <a:lnTo>
                    <a:pt x="32" y="97"/>
                  </a:lnTo>
                  <a:lnTo>
                    <a:pt x="26" y="94"/>
                  </a:lnTo>
                  <a:close/>
                  <a:moveTo>
                    <a:pt x="39" y="103"/>
                  </a:moveTo>
                  <a:lnTo>
                    <a:pt x="35" y="100"/>
                  </a:lnTo>
                  <a:lnTo>
                    <a:pt x="42" y="97"/>
                  </a:lnTo>
                  <a:lnTo>
                    <a:pt x="39" y="103"/>
                  </a:lnTo>
                  <a:close/>
                  <a:moveTo>
                    <a:pt x="45" y="100"/>
                  </a:moveTo>
                  <a:lnTo>
                    <a:pt x="42" y="97"/>
                  </a:lnTo>
                  <a:lnTo>
                    <a:pt x="42" y="94"/>
                  </a:lnTo>
                  <a:lnTo>
                    <a:pt x="45" y="100"/>
                  </a:lnTo>
                  <a:close/>
                  <a:moveTo>
                    <a:pt x="29" y="88"/>
                  </a:moveTo>
                  <a:lnTo>
                    <a:pt x="35" y="88"/>
                  </a:lnTo>
                  <a:lnTo>
                    <a:pt x="32" y="91"/>
                  </a:lnTo>
                  <a:lnTo>
                    <a:pt x="29" y="88"/>
                  </a:lnTo>
                  <a:close/>
                  <a:moveTo>
                    <a:pt x="32" y="103"/>
                  </a:moveTo>
                  <a:lnTo>
                    <a:pt x="32" y="97"/>
                  </a:lnTo>
                  <a:lnTo>
                    <a:pt x="35" y="100"/>
                  </a:lnTo>
                  <a:lnTo>
                    <a:pt x="32" y="103"/>
                  </a:lnTo>
                  <a:close/>
                  <a:moveTo>
                    <a:pt x="39" y="82"/>
                  </a:moveTo>
                  <a:lnTo>
                    <a:pt x="35" y="88"/>
                  </a:lnTo>
                  <a:lnTo>
                    <a:pt x="42" y="88"/>
                  </a:lnTo>
                  <a:lnTo>
                    <a:pt x="39"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99" name="Freeform 68"/>
            <p:cNvSpPr>
              <a:spLocks/>
            </p:cNvSpPr>
            <p:nvPr/>
          </p:nvSpPr>
          <p:spPr bwMode="auto">
            <a:xfrm>
              <a:off x="-1376" y="2458"/>
              <a:ext cx="137" cy="91"/>
            </a:xfrm>
            <a:custGeom>
              <a:avLst/>
              <a:gdLst>
                <a:gd name="T0" fmla="*/ 16 w 137"/>
                <a:gd name="T1" fmla="*/ 0 h 91"/>
                <a:gd name="T2" fmla="*/ 137 w 137"/>
                <a:gd name="T3" fmla="*/ 20 h 91"/>
                <a:gd name="T4" fmla="*/ 121 w 137"/>
                <a:gd name="T5" fmla="*/ 91 h 91"/>
                <a:gd name="T6" fmla="*/ 0 w 137"/>
                <a:gd name="T7" fmla="*/ 70 h 91"/>
                <a:gd name="T8" fmla="*/ 16 w 137"/>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91">
                  <a:moveTo>
                    <a:pt x="16" y="0"/>
                  </a:moveTo>
                  <a:lnTo>
                    <a:pt x="137" y="20"/>
                  </a:lnTo>
                  <a:lnTo>
                    <a:pt x="121" y="91"/>
                  </a:lnTo>
                  <a:lnTo>
                    <a:pt x="0" y="70"/>
                  </a:lnTo>
                  <a:lnTo>
                    <a:pt x="16"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00" name="Freeform 69"/>
            <p:cNvSpPr>
              <a:spLocks/>
            </p:cNvSpPr>
            <p:nvPr/>
          </p:nvSpPr>
          <p:spPr bwMode="auto">
            <a:xfrm>
              <a:off x="-1376" y="2458"/>
              <a:ext cx="137" cy="91"/>
            </a:xfrm>
            <a:custGeom>
              <a:avLst/>
              <a:gdLst>
                <a:gd name="T0" fmla="*/ 16 w 137"/>
                <a:gd name="T1" fmla="*/ 0 h 91"/>
                <a:gd name="T2" fmla="*/ 137 w 137"/>
                <a:gd name="T3" fmla="*/ 20 h 91"/>
                <a:gd name="T4" fmla="*/ 121 w 137"/>
                <a:gd name="T5" fmla="*/ 91 h 91"/>
                <a:gd name="T6" fmla="*/ 0 w 137"/>
                <a:gd name="T7" fmla="*/ 70 h 91"/>
                <a:gd name="T8" fmla="*/ 16 w 137"/>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91">
                  <a:moveTo>
                    <a:pt x="16" y="0"/>
                  </a:moveTo>
                  <a:lnTo>
                    <a:pt x="137" y="20"/>
                  </a:lnTo>
                  <a:lnTo>
                    <a:pt x="121" y="91"/>
                  </a:lnTo>
                  <a:lnTo>
                    <a:pt x="0" y="70"/>
                  </a:lnTo>
                  <a:lnTo>
                    <a:pt x="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301" name="Freeform 70"/>
            <p:cNvSpPr>
              <a:spLocks/>
            </p:cNvSpPr>
            <p:nvPr/>
          </p:nvSpPr>
          <p:spPr bwMode="auto">
            <a:xfrm>
              <a:off x="-1364" y="2458"/>
              <a:ext cx="113" cy="94"/>
            </a:xfrm>
            <a:custGeom>
              <a:avLst/>
              <a:gdLst>
                <a:gd name="T0" fmla="*/ 10 w 113"/>
                <a:gd name="T1" fmla="*/ 0 h 94"/>
                <a:gd name="T2" fmla="*/ 113 w 113"/>
                <a:gd name="T3" fmla="*/ 85 h 94"/>
                <a:gd name="T4" fmla="*/ 109 w 113"/>
                <a:gd name="T5" fmla="*/ 94 h 94"/>
                <a:gd name="T6" fmla="*/ 103 w 113"/>
                <a:gd name="T7" fmla="*/ 91 h 94"/>
                <a:gd name="T8" fmla="*/ 0 w 113"/>
                <a:gd name="T9" fmla="*/ 5 h 94"/>
                <a:gd name="T10" fmla="*/ 4 w 113"/>
                <a:gd name="T11" fmla="*/ 0 h 94"/>
                <a:gd name="T12" fmla="*/ 10 w 113"/>
                <a:gd name="T13" fmla="*/ 0 h 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3" h="94">
                  <a:moveTo>
                    <a:pt x="10" y="0"/>
                  </a:moveTo>
                  <a:lnTo>
                    <a:pt x="113" y="85"/>
                  </a:lnTo>
                  <a:lnTo>
                    <a:pt x="109" y="94"/>
                  </a:lnTo>
                  <a:lnTo>
                    <a:pt x="103" y="91"/>
                  </a:lnTo>
                  <a:lnTo>
                    <a:pt x="0" y="5"/>
                  </a:lnTo>
                  <a:lnTo>
                    <a:pt x="4"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02" name="Freeform 71"/>
            <p:cNvSpPr>
              <a:spLocks/>
            </p:cNvSpPr>
            <p:nvPr/>
          </p:nvSpPr>
          <p:spPr bwMode="auto">
            <a:xfrm>
              <a:off x="-1376" y="2475"/>
              <a:ext cx="137" cy="56"/>
            </a:xfrm>
            <a:custGeom>
              <a:avLst/>
              <a:gdLst>
                <a:gd name="T0" fmla="*/ 0 w 137"/>
                <a:gd name="T1" fmla="*/ 50 h 56"/>
                <a:gd name="T2" fmla="*/ 128 w 137"/>
                <a:gd name="T3" fmla="*/ 0 h 56"/>
                <a:gd name="T4" fmla="*/ 137 w 137"/>
                <a:gd name="T5" fmla="*/ 3 h 56"/>
                <a:gd name="T6" fmla="*/ 134 w 137"/>
                <a:gd name="T7" fmla="*/ 9 h 56"/>
                <a:gd name="T8" fmla="*/ 6 w 137"/>
                <a:gd name="T9" fmla="*/ 56 h 56"/>
                <a:gd name="T10" fmla="*/ 0 w 137"/>
                <a:gd name="T11" fmla="*/ 56 h 56"/>
                <a:gd name="T12" fmla="*/ 0 w 137"/>
                <a:gd name="T13" fmla="*/ 5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 h="56">
                  <a:moveTo>
                    <a:pt x="0" y="50"/>
                  </a:moveTo>
                  <a:lnTo>
                    <a:pt x="128" y="0"/>
                  </a:lnTo>
                  <a:lnTo>
                    <a:pt x="137" y="3"/>
                  </a:lnTo>
                  <a:lnTo>
                    <a:pt x="134" y="9"/>
                  </a:lnTo>
                  <a:lnTo>
                    <a:pt x="6" y="56"/>
                  </a:lnTo>
                  <a:lnTo>
                    <a:pt x="0" y="56"/>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03" name="Freeform 72"/>
            <p:cNvSpPr>
              <a:spLocks/>
            </p:cNvSpPr>
            <p:nvPr/>
          </p:nvSpPr>
          <p:spPr bwMode="auto">
            <a:xfrm>
              <a:off x="-1325" y="2466"/>
              <a:ext cx="35" cy="77"/>
            </a:xfrm>
            <a:custGeom>
              <a:avLst/>
              <a:gdLst>
                <a:gd name="T0" fmla="*/ 13 w 35"/>
                <a:gd name="T1" fmla="*/ 0 h 77"/>
                <a:gd name="T2" fmla="*/ 35 w 35"/>
                <a:gd name="T3" fmla="*/ 3 h 77"/>
                <a:gd name="T4" fmla="*/ 19 w 35"/>
                <a:gd name="T5" fmla="*/ 77 h 77"/>
                <a:gd name="T6" fmla="*/ 0 w 35"/>
                <a:gd name="T7" fmla="*/ 74 h 77"/>
                <a:gd name="T8" fmla="*/ 13 w 35"/>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77">
                  <a:moveTo>
                    <a:pt x="13" y="0"/>
                  </a:moveTo>
                  <a:lnTo>
                    <a:pt x="35" y="3"/>
                  </a:lnTo>
                  <a:lnTo>
                    <a:pt x="19" y="77"/>
                  </a:lnTo>
                  <a:lnTo>
                    <a:pt x="0" y="74"/>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04" name="Freeform 73"/>
            <p:cNvSpPr>
              <a:spLocks/>
            </p:cNvSpPr>
            <p:nvPr/>
          </p:nvSpPr>
          <p:spPr bwMode="auto">
            <a:xfrm>
              <a:off x="-1370" y="2487"/>
              <a:ext cx="125" cy="35"/>
            </a:xfrm>
            <a:custGeom>
              <a:avLst/>
              <a:gdLst>
                <a:gd name="T0" fmla="*/ 0 w 125"/>
                <a:gd name="T1" fmla="*/ 15 h 35"/>
                <a:gd name="T2" fmla="*/ 3 w 125"/>
                <a:gd name="T3" fmla="*/ 0 h 35"/>
                <a:gd name="T4" fmla="*/ 125 w 125"/>
                <a:gd name="T5" fmla="*/ 21 h 35"/>
                <a:gd name="T6" fmla="*/ 122 w 125"/>
                <a:gd name="T7" fmla="*/ 35 h 35"/>
                <a:gd name="T8" fmla="*/ 0 w 125"/>
                <a:gd name="T9" fmla="*/ 15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 h="35">
                  <a:moveTo>
                    <a:pt x="0" y="15"/>
                  </a:moveTo>
                  <a:lnTo>
                    <a:pt x="3" y="0"/>
                  </a:lnTo>
                  <a:lnTo>
                    <a:pt x="125" y="21"/>
                  </a:lnTo>
                  <a:lnTo>
                    <a:pt x="122" y="35"/>
                  </a:ln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05" name="Freeform 74"/>
            <p:cNvSpPr>
              <a:spLocks/>
            </p:cNvSpPr>
            <p:nvPr/>
          </p:nvSpPr>
          <p:spPr bwMode="auto">
            <a:xfrm>
              <a:off x="-1322" y="2466"/>
              <a:ext cx="29" cy="74"/>
            </a:xfrm>
            <a:custGeom>
              <a:avLst/>
              <a:gdLst>
                <a:gd name="T0" fmla="*/ 16 w 29"/>
                <a:gd name="T1" fmla="*/ 0 h 74"/>
                <a:gd name="T2" fmla="*/ 29 w 29"/>
                <a:gd name="T3" fmla="*/ 3 h 74"/>
                <a:gd name="T4" fmla="*/ 13 w 29"/>
                <a:gd name="T5" fmla="*/ 74 h 74"/>
                <a:gd name="T6" fmla="*/ 0 w 29"/>
                <a:gd name="T7" fmla="*/ 74 h 74"/>
                <a:gd name="T8" fmla="*/ 16 w 29"/>
                <a:gd name="T9" fmla="*/ 0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74">
                  <a:moveTo>
                    <a:pt x="16" y="0"/>
                  </a:moveTo>
                  <a:lnTo>
                    <a:pt x="29" y="3"/>
                  </a:lnTo>
                  <a:lnTo>
                    <a:pt x="13" y="74"/>
                  </a:lnTo>
                  <a:lnTo>
                    <a:pt x="0" y="74"/>
                  </a:lnTo>
                  <a:lnTo>
                    <a:pt x="16" y="0"/>
                  </a:lnTo>
                  <a:close/>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06" name="Freeform 75"/>
            <p:cNvSpPr>
              <a:spLocks/>
            </p:cNvSpPr>
            <p:nvPr/>
          </p:nvSpPr>
          <p:spPr bwMode="auto">
            <a:xfrm>
              <a:off x="-1370" y="2487"/>
              <a:ext cx="125" cy="33"/>
            </a:xfrm>
            <a:custGeom>
              <a:avLst/>
              <a:gdLst>
                <a:gd name="T0" fmla="*/ 0 w 125"/>
                <a:gd name="T1" fmla="*/ 12 h 33"/>
                <a:gd name="T2" fmla="*/ 3 w 125"/>
                <a:gd name="T3" fmla="*/ 0 h 33"/>
                <a:gd name="T4" fmla="*/ 125 w 125"/>
                <a:gd name="T5" fmla="*/ 24 h 33"/>
                <a:gd name="T6" fmla="*/ 122 w 125"/>
                <a:gd name="T7" fmla="*/ 33 h 33"/>
                <a:gd name="T8" fmla="*/ 0 w 125"/>
                <a:gd name="T9" fmla="*/ 12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 h="33">
                  <a:moveTo>
                    <a:pt x="0" y="12"/>
                  </a:moveTo>
                  <a:lnTo>
                    <a:pt x="3" y="0"/>
                  </a:lnTo>
                  <a:lnTo>
                    <a:pt x="125" y="24"/>
                  </a:lnTo>
                  <a:lnTo>
                    <a:pt x="122" y="33"/>
                  </a:lnTo>
                  <a:lnTo>
                    <a:pt x="0" y="12"/>
                  </a:lnTo>
                  <a:close/>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07" name="Freeform 76"/>
            <p:cNvSpPr>
              <a:spLocks/>
            </p:cNvSpPr>
            <p:nvPr/>
          </p:nvSpPr>
          <p:spPr bwMode="auto">
            <a:xfrm>
              <a:off x="-1376" y="2511"/>
              <a:ext cx="57" cy="20"/>
            </a:xfrm>
            <a:custGeom>
              <a:avLst/>
              <a:gdLst>
                <a:gd name="T0" fmla="*/ 0 w 57"/>
                <a:gd name="T1" fmla="*/ 20 h 20"/>
                <a:gd name="T2" fmla="*/ 51 w 57"/>
                <a:gd name="T3" fmla="*/ 0 h 20"/>
                <a:gd name="T4" fmla="*/ 57 w 57"/>
                <a:gd name="T5" fmla="*/ 0 h 20"/>
                <a:gd name="T6" fmla="*/ 6 w 57"/>
                <a:gd name="T7" fmla="*/ 20 h 20"/>
                <a:gd name="T8" fmla="*/ 0 w 57"/>
                <a:gd name="T9" fmla="*/ 2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0">
                  <a:moveTo>
                    <a:pt x="0" y="20"/>
                  </a:moveTo>
                  <a:lnTo>
                    <a:pt x="51" y="0"/>
                  </a:lnTo>
                  <a:lnTo>
                    <a:pt x="57" y="0"/>
                  </a:lnTo>
                  <a:lnTo>
                    <a:pt x="6" y="20"/>
                  </a:lnTo>
                  <a:lnTo>
                    <a:pt x="0" y="20"/>
                  </a:lnTo>
                  <a:close/>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08" name="Freeform 77"/>
            <p:cNvSpPr>
              <a:spLocks/>
            </p:cNvSpPr>
            <p:nvPr/>
          </p:nvSpPr>
          <p:spPr bwMode="auto">
            <a:xfrm>
              <a:off x="-1296" y="2478"/>
              <a:ext cx="57" cy="21"/>
            </a:xfrm>
            <a:custGeom>
              <a:avLst/>
              <a:gdLst>
                <a:gd name="T0" fmla="*/ 57 w 57"/>
                <a:gd name="T1" fmla="*/ 0 h 21"/>
                <a:gd name="T2" fmla="*/ 6 w 57"/>
                <a:gd name="T3" fmla="*/ 21 h 21"/>
                <a:gd name="T4" fmla="*/ 0 w 57"/>
                <a:gd name="T5" fmla="*/ 18 h 21"/>
                <a:gd name="T6" fmla="*/ 51 w 57"/>
                <a:gd name="T7" fmla="*/ 0 h 21"/>
                <a:gd name="T8" fmla="*/ 57 w 57"/>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1">
                  <a:moveTo>
                    <a:pt x="57" y="0"/>
                  </a:moveTo>
                  <a:lnTo>
                    <a:pt x="6" y="21"/>
                  </a:lnTo>
                  <a:lnTo>
                    <a:pt x="0" y="18"/>
                  </a:lnTo>
                  <a:lnTo>
                    <a:pt x="51" y="0"/>
                  </a:lnTo>
                  <a:lnTo>
                    <a:pt x="57" y="0"/>
                  </a:lnTo>
                  <a:close/>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09" name="Freeform 78"/>
            <p:cNvSpPr>
              <a:spLocks/>
            </p:cNvSpPr>
            <p:nvPr/>
          </p:nvSpPr>
          <p:spPr bwMode="auto">
            <a:xfrm>
              <a:off x="-1293" y="2517"/>
              <a:ext cx="38" cy="32"/>
            </a:xfrm>
            <a:custGeom>
              <a:avLst/>
              <a:gdLst>
                <a:gd name="T0" fmla="*/ 38 w 38"/>
                <a:gd name="T1" fmla="*/ 32 h 32"/>
                <a:gd name="T2" fmla="*/ 0 w 38"/>
                <a:gd name="T3" fmla="*/ 0 h 32"/>
                <a:gd name="T4" fmla="*/ 6 w 38"/>
                <a:gd name="T5" fmla="*/ 0 h 32"/>
                <a:gd name="T6" fmla="*/ 38 w 38"/>
                <a:gd name="T7" fmla="*/ 29 h 32"/>
                <a:gd name="T8" fmla="*/ 38 w 38"/>
                <a:gd name="T9" fmla="*/ 32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2">
                  <a:moveTo>
                    <a:pt x="38" y="32"/>
                  </a:moveTo>
                  <a:lnTo>
                    <a:pt x="0" y="0"/>
                  </a:lnTo>
                  <a:lnTo>
                    <a:pt x="6" y="0"/>
                  </a:lnTo>
                  <a:lnTo>
                    <a:pt x="38" y="29"/>
                  </a:lnTo>
                  <a:lnTo>
                    <a:pt x="38" y="32"/>
                  </a:lnTo>
                  <a:close/>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10" name="Freeform 79"/>
            <p:cNvSpPr>
              <a:spLocks/>
            </p:cNvSpPr>
            <p:nvPr/>
          </p:nvSpPr>
          <p:spPr bwMode="auto">
            <a:xfrm>
              <a:off x="-1364" y="2458"/>
              <a:ext cx="42" cy="35"/>
            </a:xfrm>
            <a:custGeom>
              <a:avLst/>
              <a:gdLst>
                <a:gd name="T0" fmla="*/ 4 w 42"/>
                <a:gd name="T1" fmla="*/ 0 h 35"/>
                <a:gd name="T2" fmla="*/ 42 w 42"/>
                <a:gd name="T3" fmla="*/ 35 h 35"/>
                <a:gd name="T4" fmla="*/ 36 w 42"/>
                <a:gd name="T5" fmla="*/ 32 h 35"/>
                <a:gd name="T6" fmla="*/ 0 w 42"/>
                <a:gd name="T7" fmla="*/ 3 h 35"/>
                <a:gd name="T8" fmla="*/ 4 w 42"/>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35">
                  <a:moveTo>
                    <a:pt x="4" y="0"/>
                  </a:moveTo>
                  <a:lnTo>
                    <a:pt x="42" y="35"/>
                  </a:lnTo>
                  <a:lnTo>
                    <a:pt x="36" y="32"/>
                  </a:lnTo>
                  <a:lnTo>
                    <a:pt x="0" y="3"/>
                  </a:lnTo>
                  <a:lnTo>
                    <a:pt x="4" y="0"/>
                  </a:lnTo>
                  <a:close/>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11" name="Freeform 80"/>
            <p:cNvSpPr>
              <a:spLocks/>
            </p:cNvSpPr>
            <p:nvPr/>
          </p:nvSpPr>
          <p:spPr bwMode="auto">
            <a:xfrm>
              <a:off x="-1376" y="2458"/>
              <a:ext cx="137" cy="91"/>
            </a:xfrm>
            <a:custGeom>
              <a:avLst/>
              <a:gdLst>
                <a:gd name="T0" fmla="*/ 16 w 137"/>
                <a:gd name="T1" fmla="*/ 0 h 91"/>
                <a:gd name="T2" fmla="*/ 137 w 137"/>
                <a:gd name="T3" fmla="*/ 20 h 91"/>
                <a:gd name="T4" fmla="*/ 121 w 137"/>
                <a:gd name="T5" fmla="*/ 91 h 91"/>
                <a:gd name="T6" fmla="*/ 0 w 137"/>
                <a:gd name="T7" fmla="*/ 70 h 91"/>
                <a:gd name="T8" fmla="*/ 16 w 137"/>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91">
                  <a:moveTo>
                    <a:pt x="16" y="0"/>
                  </a:moveTo>
                  <a:lnTo>
                    <a:pt x="137" y="20"/>
                  </a:lnTo>
                  <a:lnTo>
                    <a:pt x="121" y="91"/>
                  </a:lnTo>
                  <a:lnTo>
                    <a:pt x="0" y="70"/>
                  </a:lnTo>
                  <a:lnTo>
                    <a:pt x="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0908" name="Group 515"/>
          <p:cNvGrpSpPr>
            <a:grpSpLocks/>
          </p:cNvGrpSpPr>
          <p:nvPr/>
        </p:nvGrpSpPr>
        <p:grpSpPr bwMode="auto">
          <a:xfrm>
            <a:off x="762001" y="1295401"/>
            <a:ext cx="498475" cy="290513"/>
            <a:chOff x="-3500" y="2458"/>
            <a:chExt cx="314" cy="183"/>
          </a:xfrm>
        </p:grpSpPr>
        <p:sp>
          <p:nvSpPr>
            <p:cNvPr id="82284" name="Freeform 81"/>
            <p:cNvSpPr>
              <a:spLocks/>
            </p:cNvSpPr>
            <p:nvPr/>
          </p:nvSpPr>
          <p:spPr bwMode="auto">
            <a:xfrm>
              <a:off x="-3500" y="2458"/>
              <a:ext cx="314" cy="183"/>
            </a:xfrm>
            <a:custGeom>
              <a:avLst/>
              <a:gdLst>
                <a:gd name="T0" fmla="*/ 22 w 314"/>
                <a:gd name="T1" fmla="*/ 0 h 183"/>
                <a:gd name="T2" fmla="*/ 314 w 314"/>
                <a:gd name="T3" fmla="*/ 41 h 183"/>
                <a:gd name="T4" fmla="*/ 291 w 314"/>
                <a:gd name="T5" fmla="*/ 183 h 183"/>
                <a:gd name="T6" fmla="*/ 0 w 314"/>
                <a:gd name="T7" fmla="*/ 144 h 183"/>
                <a:gd name="T8" fmla="*/ 22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22" y="0"/>
                  </a:moveTo>
                  <a:lnTo>
                    <a:pt x="314" y="41"/>
                  </a:lnTo>
                  <a:lnTo>
                    <a:pt x="291" y="183"/>
                  </a:lnTo>
                  <a:lnTo>
                    <a:pt x="0" y="144"/>
                  </a:ln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85" name="Freeform 82"/>
            <p:cNvSpPr>
              <a:spLocks/>
            </p:cNvSpPr>
            <p:nvPr/>
          </p:nvSpPr>
          <p:spPr bwMode="auto">
            <a:xfrm>
              <a:off x="-3500" y="2458"/>
              <a:ext cx="314" cy="183"/>
            </a:xfrm>
            <a:custGeom>
              <a:avLst/>
              <a:gdLst>
                <a:gd name="T0" fmla="*/ 22 w 314"/>
                <a:gd name="T1" fmla="*/ 0 h 183"/>
                <a:gd name="T2" fmla="*/ 314 w 314"/>
                <a:gd name="T3" fmla="*/ 41 h 183"/>
                <a:gd name="T4" fmla="*/ 291 w 314"/>
                <a:gd name="T5" fmla="*/ 183 h 183"/>
                <a:gd name="T6" fmla="*/ 0 w 314"/>
                <a:gd name="T7" fmla="*/ 144 h 183"/>
                <a:gd name="T8" fmla="*/ 22 w 314"/>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83">
                  <a:moveTo>
                    <a:pt x="22" y="0"/>
                  </a:moveTo>
                  <a:lnTo>
                    <a:pt x="314" y="41"/>
                  </a:lnTo>
                  <a:lnTo>
                    <a:pt x="291" y="183"/>
                  </a:lnTo>
                  <a:lnTo>
                    <a:pt x="0" y="144"/>
                  </a:lnTo>
                  <a:lnTo>
                    <a:pt x="2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286" name="Freeform 83"/>
            <p:cNvSpPr>
              <a:spLocks/>
            </p:cNvSpPr>
            <p:nvPr/>
          </p:nvSpPr>
          <p:spPr bwMode="auto">
            <a:xfrm>
              <a:off x="-3500" y="2590"/>
              <a:ext cx="291" cy="51"/>
            </a:xfrm>
            <a:custGeom>
              <a:avLst/>
              <a:gdLst>
                <a:gd name="T0" fmla="*/ 0 w 291"/>
                <a:gd name="T1" fmla="*/ 0 h 51"/>
                <a:gd name="T2" fmla="*/ 291 w 291"/>
                <a:gd name="T3" fmla="*/ 42 h 51"/>
                <a:gd name="T4" fmla="*/ 291 w 291"/>
                <a:gd name="T5" fmla="*/ 51 h 51"/>
                <a:gd name="T6" fmla="*/ 0 w 291"/>
                <a:gd name="T7" fmla="*/ 12 h 51"/>
                <a:gd name="T8" fmla="*/ 0 w 291"/>
                <a:gd name="T9" fmla="*/ 0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51">
                  <a:moveTo>
                    <a:pt x="0" y="0"/>
                  </a:moveTo>
                  <a:lnTo>
                    <a:pt x="291" y="42"/>
                  </a:lnTo>
                  <a:lnTo>
                    <a:pt x="291" y="51"/>
                  </a:lnTo>
                  <a:lnTo>
                    <a:pt x="0" y="1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87" name="Freeform 84"/>
            <p:cNvSpPr>
              <a:spLocks/>
            </p:cNvSpPr>
            <p:nvPr/>
          </p:nvSpPr>
          <p:spPr bwMode="auto">
            <a:xfrm>
              <a:off x="-3497" y="2570"/>
              <a:ext cx="291" cy="50"/>
            </a:xfrm>
            <a:custGeom>
              <a:avLst/>
              <a:gdLst>
                <a:gd name="T0" fmla="*/ 0 w 291"/>
                <a:gd name="T1" fmla="*/ 0 h 50"/>
                <a:gd name="T2" fmla="*/ 291 w 291"/>
                <a:gd name="T3" fmla="*/ 41 h 50"/>
                <a:gd name="T4" fmla="*/ 291 w 291"/>
                <a:gd name="T5" fmla="*/ 50 h 50"/>
                <a:gd name="T6" fmla="*/ 0 w 291"/>
                <a:gd name="T7" fmla="*/ 9 h 50"/>
                <a:gd name="T8" fmla="*/ 0 w 291"/>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50">
                  <a:moveTo>
                    <a:pt x="0" y="0"/>
                  </a:moveTo>
                  <a:lnTo>
                    <a:pt x="291" y="41"/>
                  </a:lnTo>
                  <a:lnTo>
                    <a:pt x="291" y="50"/>
                  </a:lnTo>
                  <a:lnTo>
                    <a:pt x="0" y="9"/>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88" name="Freeform 85"/>
            <p:cNvSpPr>
              <a:spLocks/>
            </p:cNvSpPr>
            <p:nvPr/>
          </p:nvSpPr>
          <p:spPr bwMode="auto">
            <a:xfrm>
              <a:off x="-3494" y="2549"/>
              <a:ext cx="295" cy="50"/>
            </a:xfrm>
            <a:custGeom>
              <a:avLst/>
              <a:gdLst>
                <a:gd name="T0" fmla="*/ 3 w 295"/>
                <a:gd name="T1" fmla="*/ 0 h 50"/>
                <a:gd name="T2" fmla="*/ 295 w 295"/>
                <a:gd name="T3" fmla="*/ 38 h 50"/>
                <a:gd name="T4" fmla="*/ 292 w 295"/>
                <a:gd name="T5" fmla="*/ 50 h 50"/>
                <a:gd name="T6" fmla="*/ 0 w 295"/>
                <a:gd name="T7" fmla="*/ 9 h 50"/>
                <a:gd name="T8" fmla="*/ 3 w 295"/>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5" h="50">
                  <a:moveTo>
                    <a:pt x="3" y="0"/>
                  </a:moveTo>
                  <a:lnTo>
                    <a:pt x="295" y="38"/>
                  </a:lnTo>
                  <a:lnTo>
                    <a:pt x="292" y="50"/>
                  </a:lnTo>
                  <a:lnTo>
                    <a:pt x="0" y="9"/>
                  </a:lnTo>
                  <a:lnTo>
                    <a:pt x="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89" name="Freeform 86"/>
            <p:cNvSpPr>
              <a:spLocks/>
            </p:cNvSpPr>
            <p:nvPr/>
          </p:nvSpPr>
          <p:spPr bwMode="auto">
            <a:xfrm>
              <a:off x="-3491" y="2525"/>
              <a:ext cx="292" cy="51"/>
            </a:xfrm>
            <a:custGeom>
              <a:avLst/>
              <a:gdLst>
                <a:gd name="T0" fmla="*/ 3 w 292"/>
                <a:gd name="T1" fmla="*/ 0 h 51"/>
                <a:gd name="T2" fmla="*/ 292 w 292"/>
                <a:gd name="T3" fmla="*/ 42 h 51"/>
                <a:gd name="T4" fmla="*/ 292 w 292"/>
                <a:gd name="T5" fmla="*/ 51 h 51"/>
                <a:gd name="T6" fmla="*/ 0 w 292"/>
                <a:gd name="T7" fmla="*/ 9 h 51"/>
                <a:gd name="T8" fmla="*/ 3 w 292"/>
                <a:gd name="T9" fmla="*/ 0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2" h="51">
                  <a:moveTo>
                    <a:pt x="3" y="0"/>
                  </a:moveTo>
                  <a:lnTo>
                    <a:pt x="292" y="42"/>
                  </a:lnTo>
                  <a:lnTo>
                    <a:pt x="292" y="51"/>
                  </a:lnTo>
                  <a:lnTo>
                    <a:pt x="0" y="9"/>
                  </a:lnTo>
                  <a:lnTo>
                    <a:pt x="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90" name="Freeform 87"/>
            <p:cNvSpPr>
              <a:spLocks/>
            </p:cNvSpPr>
            <p:nvPr/>
          </p:nvSpPr>
          <p:spPr bwMode="auto">
            <a:xfrm>
              <a:off x="-3488" y="2505"/>
              <a:ext cx="295" cy="50"/>
            </a:xfrm>
            <a:custGeom>
              <a:avLst/>
              <a:gdLst>
                <a:gd name="T0" fmla="*/ 4 w 295"/>
                <a:gd name="T1" fmla="*/ 0 h 50"/>
                <a:gd name="T2" fmla="*/ 295 w 295"/>
                <a:gd name="T3" fmla="*/ 38 h 50"/>
                <a:gd name="T4" fmla="*/ 292 w 295"/>
                <a:gd name="T5" fmla="*/ 50 h 50"/>
                <a:gd name="T6" fmla="*/ 0 w 295"/>
                <a:gd name="T7" fmla="*/ 9 h 50"/>
                <a:gd name="T8" fmla="*/ 4 w 295"/>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5" h="50">
                  <a:moveTo>
                    <a:pt x="4" y="0"/>
                  </a:moveTo>
                  <a:lnTo>
                    <a:pt x="295" y="38"/>
                  </a:lnTo>
                  <a:lnTo>
                    <a:pt x="292" y="50"/>
                  </a:lnTo>
                  <a:lnTo>
                    <a:pt x="0" y="9"/>
                  </a:lnTo>
                  <a:lnTo>
                    <a:pt x="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91" name="Freeform 88"/>
            <p:cNvSpPr>
              <a:spLocks/>
            </p:cNvSpPr>
            <p:nvPr/>
          </p:nvSpPr>
          <p:spPr bwMode="auto">
            <a:xfrm>
              <a:off x="-3481" y="2481"/>
              <a:ext cx="291" cy="50"/>
            </a:xfrm>
            <a:custGeom>
              <a:avLst/>
              <a:gdLst>
                <a:gd name="T0" fmla="*/ 0 w 291"/>
                <a:gd name="T1" fmla="*/ 0 h 50"/>
                <a:gd name="T2" fmla="*/ 291 w 291"/>
                <a:gd name="T3" fmla="*/ 41 h 50"/>
                <a:gd name="T4" fmla="*/ 288 w 291"/>
                <a:gd name="T5" fmla="*/ 50 h 50"/>
                <a:gd name="T6" fmla="*/ 0 w 291"/>
                <a:gd name="T7" fmla="*/ 9 h 50"/>
                <a:gd name="T8" fmla="*/ 0 w 291"/>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50">
                  <a:moveTo>
                    <a:pt x="0" y="0"/>
                  </a:moveTo>
                  <a:lnTo>
                    <a:pt x="291" y="41"/>
                  </a:lnTo>
                  <a:lnTo>
                    <a:pt x="288" y="50"/>
                  </a:lnTo>
                  <a:lnTo>
                    <a:pt x="0" y="9"/>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92" name="Freeform 89"/>
            <p:cNvSpPr>
              <a:spLocks/>
            </p:cNvSpPr>
            <p:nvPr/>
          </p:nvSpPr>
          <p:spPr bwMode="auto">
            <a:xfrm>
              <a:off x="-3478" y="2458"/>
              <a:ext cx="292" cy="53"/>
            </a:xfrm>
            <a:custGeom>
              <a:avLst/>
              <a:gdLst>
                <a:gd name="T0" fmla="*/ 0 w 292"/>
                <a:gd name="T1" fmla="*/ 0 h 53"/>
                <a:gd name="T2" fmla="*/ 292 w 292"/>
                <a:gd name="T3" fmla="*/ 41 h 53"/>
                <a:gd name="T4" fmla="*/ 288 w 292"/>
                <a:gd name="T5" fmla="*/ 53 h 53"/>
                <a:gd name="T6" fmla="*/ 0 w 292"/>
                <a:gd name="T7" fmla="*/ 11 h 53"/>
                <a:gd name="T8" fmla="*/ 0 w 292"/>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2" h="53">
                  <a:moveTo>
                    <a:pt x="0" y="0"/>
                  </a:moveTo>
                  <a:lnTo>
                    <a:pt x="292" y="41"/>
                  </a:lnTo>
                  <a:lnTo>
                    <a:pt x="288" y="53"/>
                  </a:lnTo>
                  <a:lnTo>
                    <a:pt x="0" y="11"/>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93" name="Freeform 90"/>
            <p:cNvSpPr>
              <a:spLocks/>
            </p:cNvSpPr>
            <p:nvPr/>
          </p:nvSpPr>
          <p:spPr bwMode="auto">
            <a:xfrm>
              <a:off x="-3488" y="2458"/>
              <a:ext cx="135" cy="91"/>
            </a:xfrm>
            <a:custGeom>
              <a:avLst/>
              <a:gdLst>
                <a:gd name="T0" fmla="*/ 10 w 135"/>
                <a:gd name="T1" fmla="*/ 0 h 91"/>
                <a:gd name="T2" fmla="*/ 135 w 135"/>
                <a:gd name="T3" fmla="*/ 17 h 91"/>
                <a:gd name="T4" fmla="*/ 122 w 135"/>
                <a:gd name="T5" fmla="*/ 91 h 91"/>
                <a:gd name="T6" fmla="*/ 0 w 135"/>
                <a:gd name="T7" fmla="*/ 73 h 91"/>
                <a:gd name="T8" fmla="*/ 10 w 135"/>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 h="91">
                  <a:moveTo>
                    <a:pt x="10" y="0"/>
                  </a:moveTo>
                  <a:lnTo>
                    <a:pt x="135" y="17"/>
                  </a:lnTo>
                  <a:lnTo>
                    <a:pt x="122" y="91"/>
                  </a:lnTo>
                  <a:lnTo>
                    <a:pt x="0" y="73"/>
                  </a:lnTo>
                  <a:lnTo>
                    <a:pt x="1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94" name="Freeform 91"/>
            <p:cNvSpPr>
              <a:spLocks noEditPoints="1"/>
            </p:cNvSpPr>
            <p:nvPr/>
          </p:nvSpPr>
          <p:spPr bwMode="auto">
            <a:xfrm>
              <a:off x="-3478" y="2463"/>
              <a:ext cx="112" cy="80"/>
            </a:xfrm>
            <a:custGeom>
              <a:avLst/>
              <a:gdLst>
                <a:gd name="T0" fmla="*/ 16 w 112"/>
                <a:gd name="T1" fmla="*/ 9 h 80"/>
                <a:gd name="T2" fmla="*/ 16 w 112"/>
                <a:gd name="T3" fmla="*/ 18 h 80"/>
                <a:gd name="T4" fmla="*/ 10 w 112"/>
                <a:gd name="T5" fmla="*/ 33 h 80"/>
                <a:gd name="T6" fmla="*/ 0 w 112"/>
                <a:gd name="T7" fmla="*/ 48 h 80"/>
                <a:gd name="T8" fmla="*/ 0 w 112"/>
                <a:gd name="T9" fmla="*/ 68 h 80"/>
                <a:gd name="T10" fmla="*/ 3 w 112"/>
                <a:gd name="T11" fmla="*/ 65 h 80"/>
                <a:gd name="T12" fmla="*/ 32 w 112"/>
                <a:gd name="T13" fmla="*/ 9 h 80"/>
                <a:gd name="T14" fmla="*/ 23 w 112"/>
                <a:gd name="T15" fmla="*/ 12 h 80"/>
                <a:gd name="T16" fmla="*/ 16 w 112"/>
                <a:gd name="T17" fmla="*/ 27 h 80"/>
                <a:gd name="T18" fmla="*/ 13 w 112"/>
                <a:gd name="T19" fmla="*/ 42 h 80"/>
                <a:gd name="T20" fmla="*/ 13 w 112"/>
                <a:gd name="T21" fmla="*/ 45 h 80"/>
                <a:gd name="T22" fmla="*/ 16 w 112"/>
                <a:gd name="T23" fmla="*/ 62 h 80"/>
                <a:gd name="T24" fmla="*/ 32 w 112"/>
                <a:gd name="T25" fmla="*/ 21 h 80"/>
                <a:gd name="T26" fmla="*/ 29 w 112"/>
                <a:gd name="T27" fmla="*/ 33 h 80"/>
                <a:gd name="T28" fmla="*/ 19 w 112"/>
                <a:gd name="T29" fmla="*/ 51 h 80"/>
                <a:gd name="T30" fmla="*/ 19 w 112"/>
                <a:gd name="T31" fmla="*/ 68 h 80"/>
                <a:gd name="T32" fmla="*/ 23 w 112"/>
                <a:gd name="T33" fmla="*/ 68 h 80"/>
                <a:gd name="T34" fmla="*/ 51 w 112"/>
                <a:gd name="T35" fmla="*/ 12 h 80"/>
                <a:gd name="T36" fmla="*/ 42 w 112"/>
                <a:gd name="T37" fmla="*/ 15 h 80"/>
                <a:gd name="T38" fmla="*/ 35 w 112"/>
                <a:gd name="T39" fmla="*/ 30 h 80"/>
                <a:gd name="T40" fmla="*/ 32 w 112"/>
                <a:gd name="T41" fmla="*/ 45 h 80"/>
                <a:gd name="T42" fmla="*/ 32 w 112"/>
                <a:gd name="T43" fmla="*/ 51 h 80"/>
                <a:gd name="T44" fmla="*/ 35 w 112"/>
                <a:gd name="T45" fmla="*/ 65 h 80"/>
                <a:gd name="T46" fmla="*/ 51 w 112"/>
                <a:gd name="T47" fmla="*/ 24 h 80"/>
                <a:gd name="T48" fmla="*/ 48 w 112"/>
                <a:gd name="T49" fmla="*/ 36 h 80"/>
                <a:gd name="T50" fmla="*/ 39 w 112"/>
                <a:gd name="T51" fmla="*/ 54 h 80"/>
                <a:gd name="T52" fmla="*/ 39 w 112"/>
                <a:gd name="T53" fmla="*/ 74 h 80"/>
                <a:gd name="T54" fmla="*/ 42 w 112"/>
                <a:gd name="T55" fmla="*/ 71 h 80"/>
                <a:gd name="T56" fmla="*/ 71 w 112"/>
                <a:gd name="T57" fmla="*/ 12 h 80"/>
                <a:gd name="T58" fmla="*/ 61 w 112"/>
                <a:gd name="T59" fmla="*/ 18 h 80"/>
                <a:gd name="T60" fmla="*/ 55 w 112"/>
                <a:gd name="T61" fmla="*/ 33 h 80"/>
                <a:gd name="T62" fmla="*/ 51 w 112"/>
                <a:gd name="T63" fmla="*/ 51 h 80"/>
                <a:gd name="T64" fmla="*/ 51 w 112"/>
                <a:gd name="T65" fmla="*/ 51 h 80"/>
                <a:gd name="T66" fmla="*/ 55 w 112"/>
                <a:gd name="T67" fmla="*/ 68 h 80"/>
                <a:gd name="T68" fmla="*/ 71 w 112"/>
                <a:gd name="T69" fmla="*/ 27 h 80"/>
                <a:gd name="T70" fmla="*/ 67 w 112"/>
                <a:gd name="T71" fmla="*/ 39 h 80"/>
                <a:gd name="T72" fmla="*/ 58 w 112"/>
                <a:gd name="T73" fmla="*/ 57 h 80"/>
                <a:gd name="T74" fmla="*/ 58 w 112"/>
                <a:gd name="T75" fmla="*/ 77 h 80"/>
                <a:gd name="T76" fmla="*/ 61 w 112"/>
                <a:gd name="T77" fmla="*/ 74 h 80"/>
                <a:gd name="T78" fmla="*/ 90 w 112"/>
                <a:gd name="T79" fmla="*/ 18 h 80"/>
                <a:gd name="T80" fmla="*/ 80 w 112"/>
                <a:gd name="T81" fmla="*/ 21 h 80"/>
                <a:gd name="T82" fmla="*/ 74 w 112"/>
                <a:gd name="T83" fmla="*/ 36 h 80"/>
                <a:gd name="T84" fmla="*/ 71 w 112"/>
                <a:gd name="T85" fmla="*/ 51 h 80"/>
                <a:gd name="T86" fmla="*/ 71 w 112"/>
                <a:gd name="T87" fmla="*/ 54 h 80"/>
                <a:gd name="T88" fmla="*/ 74 w 112"/>
                <a:gd name="T89" fmla="*/ 68 h 80"/>
                <a:gd name="T90" fmla="*/ 90 w 112"/>
                <a:gd name="T91" fmla="*/ 30 h 80"/>
                <a:gd name="T92" fmla="*/ 87 w 112"/>
                <a:gd name="T93" fmla="*/ 42 h 80"/>
                <a:gd name="T94" fmla="*/ 77 w 112"/>
                <a:gd name="T95" fmla="*/ 59 h 80"/>
                <a:gd name="T96" fmla="*/ 77 w 112"/>
                <a:gd name="T97" fmla="*/ 77 h 80"/>
                <a:gd name="T98" fmla="*/ 80 w 112"/>
                <a:gd name="T99" fmla="*/ 77 h 80"/>
                <a:gd name="T100" fmla="*/ 109 w 112"/>
                <a:gd name="T101" fmla="*/ 21 h 80"/>
                <a:gd name="T102" fmla="*/ 99 w 112"/>
                <a:gd name="T103" fmla="*/ 24 h 80"/>
                <a:gd name="T104" fmla="*/ 93 w 112"/>
                <a:gd name="T105" fmla="*/ 39 h 80"/>
                <a:gd name="T106" fmla="*/ 90 w 112"/>
                <a:gd name="T107" fmla="*/ 54 h 80"/>
                <a:gd name="T108" fmla="*/ 90 w 112"/>
                <a:gd name="T109" fmla="*/ 57 h 80"/>
                <a:gd name="T110" fmla="*/ 93 w 112"/>
                <a:gd name="T111" fmla="*/ 71 h 80"/>
                <a:gd name="T112" fmla="*/ 112 w 112"/>
                <a:gd name="T113" fmla="*/ 33 h 80"/>
                <a:gd name="T114" fmla="*/ 106 w 112"/>
                <a:gd name="T115" fmla="*/ 45 h 80"/>
                <a:gd name="T116" fmla="*/ 96 w 112"/>
                <a:gd name="T117" fmla="*/ 62 h 80"/>
                <a:gd name="T118" fmla="*/ 96 w 112"/>
                <a:gd name="T119" fmla="*/ 80 h 80"/>
                <a:gd name="T120" fmla="*/ 99 w 112"/>
                <a:gd name="T121" fmla="*/ 80 h 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2" h="80">
                  <a:moveTo>
                    <a:pt x="10" y="9"/>
                  </a:moveTo>
                  <a:lnTo>
                    <a:pt x="10" y="6"/>
                  </a:lnTo>
                  <a:lnTo>
                    <a:pt x="10" y="3"/>
                  </a:lnTo>
                  <a:lnTo>
                    <a:pt x="13" y="3"/>
                  </a:lnTo>
                  <a:lnTo>
                    <a:pt x="13" y="0"/>
                  </a:lnTo>
                  <a:lnTo>
                    <a:pt x="13" y="3"/>
                  </a:lnTo>
                  <a:lnTo>
                    <a:pt x="16" y="3"/>
                  </a:lnTo>
                  <a:lnTo>
                    <a:pt x="13" y="6"/>
                  </a:lnTo>
                  <a:lnTo>
                    <a:pt x="16" y="9"/>
                  </a:lnTo>
                  <a:lnTo>
                    <a:pt x="13" y="6"/>
                  </a:lnTo>
                  <a:lnTo>
                    <a:pt x="10" y="9"/>
                  </a:lnTo>
                  <a:close/>
                  <a:moveTo>
                    <a:pt x="7" y="24"/>
                  </a:moveTo>
                  <a:lnTo>
                    <a:pt x="10" y="21"/>
                  </a:lnTo>
                  <a:lnTo>
                    <a:pt x="7" y="18"/>
                  </a:lnTo>
                  <a:lnTo>
                    <a:pt x="10" y="18"/>
                  </a:lnTo>
                  <a:lnTo>
                    <a:pt x="10" y="15"/>
                  </a:lnTo>
                  <a:lnTo>
                    <a:pt x="10" y="18"/>
                  </a:lnTo>
                  <a:lnTo>
                    <a:pt x="16" y="18"/>
                  </a:lnTo>
                  <a:lnTo>
                    <a:pt x="13" y="21"/>
                  </a:lnTo>
                  <a:lnTo>
                    <a:pt x="13" y="24"/>
                  </a:lnTo>
                  <a:lnTo>
                    <a:pt x="10" y="21"/>
                  </a:lnTo>
                  <a:lnTo>
                    <a:pt x="7" y="24"/>
                  </a:lnTo>
                  <a:close/>
                  <a:moveTo>
                    <a:pt x="3" y="39"/>
                  </a:moveTo>
                  <a:lnTo>
                    <a:pt x="7" y="36"/>
                  </a:lnTo>
                  <a:lnTo>
                    <a:pt x="3" y="33"/>
                  </a:lnTo>
                  <a:lnTo>
                    <a:pt x="7" y="33"/>
                  </a:lnTo>
                  <a:lnTo>
                    <a:pt x="10" y="33"/>
                  </a:lnTo>
                  <a:lnTo>
                    <a:pt x="13" y="33"/>
                  </a:lnTo>
                  <a:lnTo>
                    <a:pt x="10" y="36"/>
                  </a:lnTo>
                  <a:lnTo>
                    <a:pt x="10" y="39"/>
                  </a:lnTo>
                  <a:lnTo>
                    <a:pt x="7" y="36"/>
                  </a:lnTo>
                  <a:lnTo>
                    <a:pt x="3" y="39"/>
                  </a:lnTo>
                  <a:close/>
                  <a:moveTo>
                    <a:pt x="3" y="54"/>
                  </a:moveTo>
                  <a:lnTo>
                    <a:pt x="3" y="51"/>
                  </a:lnTo>
                  <a:lnTo>
                    <a:pt x="0" y="48"/>
                  </a:lnTo>
                  <a:lnTo>
                    <a:pt x="3" y="48"/>
                  </a:lnTo>
                  <a:lnTo>
                    <a:pt x="7" y="45"/>
                  </a:lnTo>
                  <a:lnTo>
                    <a:pt x="7" y="48"/>
                  </a:lnTo>
                  <a:lnTo>
                    <a:pt x="10" y="51"/>
                  </a:lnTo>
                  <a:lnTo>
                    <a:pt x="7" y="51"/>
                  </a:lnTo>
                  <a:lnTo>
                    <a:pt x="7" y="54"/>
                  </a:lnTo>
                  <a:lnTo>
                    <a:pt x="7" y="51"/>
                  </a:lnTo>
                  <a:lnTo>
                    <a:pt x="3" y="54"/>
                  </a:lnTo>
                  <a:close/>
                  <a:moveTo>
                    <a:pt x="0" y="68"/>
                  </a:moveTo>
                  <a:lnTo>
                    <a:pt x="0" y="65"/>
                  </a:lnTo>
                  <a:lnTo>
                    <a:pt x="0" y="62"/>
                  </a:lnTo>
                  <a:lnTo>
                    <a:pt x="3" y="62"/>
                  </a:lnTo>
                  <a:lnTo>
                    <a:pt x="3" y="59"/>
                  </a:lnTo>
                  <a:lnTo>
                    <a:pt x="3" y="62"/>
                  </a:lnTo>
                  <a:lnTo>
                    <a:pt x="7" y="62"/>
                  </a:lnTo>
                  <a:lnTo>
                    <a:pt x="3" y="65"/>
                  </a:lnTo>
                  <a:lnTo>
                    <a:pt x="3" y="68"/>
                  </a:lnTo>
                  <a:lnTo>
                    <a:pt x="3" y="65"/>
                  </a:lnTo>
                  <a:lnTo>
                    <a:pt x="0" y="68"/>
                  </a:lnTo>
                  <a:close/>
                  <a:moveTo>
                    <a:pt x="29" y="12"/>
                  </a:moveTo>
                  <a:lnTo>
                    <a:pt x="29" y="9"/>
                  </a:lnTo>
                  <a:lnTo>
                    <a:pt x="29" y="6"/>
                  </a:lnTo>
                  <a:lnTo>
                    <a:pt x="32" y="6"/>
                  </a:lnTo>
                  <a:lnTo>
                    <a:pt x="32" y="3"/>
                  </a:lnTo>
                  <a:lnTo>
                    <a:pt x="32" y="6"/>
                  </a:lnTo>
                  <a:lnTo>
                    <a:pt x="35" y="6"/>
                  </a:lnTo>
                  <a:lnTo>
                    <a:pt x="32" y="9"/>
                  </a:lnTo>
                  <a:lnTo>
                    <a:pt x="35" y="12"/>
                  </a:lnTo>
                  <a:lnTo>
                    <a:pt x="32" y="9"/>
                  </a:lnTo>
                  <a:lnTo>
                    <a:pt x="29" y="12"/>
                  </a:lnTo>
                  <a:close/>
                  <a:moveTo>
                    <a:pt x="16" y="15"/>
                  </a:moveTo>
                  <a:lnTo>
                    <a:pt x="19" y="12"/>
                  </a:lnTo>
                  <a:lnTo>
                    <a:pt x="16" y="12"/>
                  </a:lnTo>
                  <a:lnTo>
                    <a:pt x="19" y="12"/>
                  </a:lnTo>
                  <a:lnTo>
                    <a:pt x="19" y="9"/>
                  </a:lnTo>
                  <a:lnTo>
                    <a:pt x="23" y="12"/>
                  </a:lnTo>
                  <a:lnTo>
                    <a:pt x="26" y="12"/>
                  </a:lnTo>
                  <a:lnTo>
                    <a:pt x="23" y="12"/>
                  </a:lnTo>
                  <a:lnTo>
                    <a:pt x="23" y="18"/>
                  </a:lnTo>
                  <a:lnTo>
                    <a:pt x="19" y="15"/>
                  </a:lnTo>
                  <a:lnTo>
                    <a:pt x="16" y="15"/>
                  </a:lnTo>
                  <a:close/>
                  <a:moveTo>
                    <a:pt x="16" y="33"/>
                  </a:moveTo>
                  <a:lnTo>
                    <a:pt x="16" y="30"/>
                  </a:lnTo>
                  <a:lnTo>
                    <a:pt x="13" y="27"/>
                  </a:lnTo>
                  <a:lnTo>
                    <a:pt x="16" y="27"/>
                  </a:lnTo>
                  <a:lnTo>
                    <a:pt x="19" y="24"/>
                  </a:lnTo>
                  <a:lnTo>
                    <a:pt x="19" y="27"/>
                  </a:lnTo>
                  <a:lnTo>
                    <a:pt x="23" y="27"/>
                  </a:lnTo>
                  <a:lnTo>
                    <a:pt x="19" y="30"/>
                  </a:lnTo>
                  <a:lnTo>
                    <a:pt x="19" y="33"/>
                  </a:lnTo>
                  <a:lnTo>
                    <a:pt x="19" y="30"/>
                  </a:lnTo>
                  <a:lnTo>
                    <a:pt x="16" y="33"/>
                  </a:lnTo>
                  <a:close/>
                  <a:moveTo>
                    <a:pt x="13" y="45"/>
                  </a:moveTo>
                  <a:lnTo>
                    <a:pt x="13" y="42"/>
                  </a:lnTo>
                  <a:lnTo>
                    <a:pt x="10" y="42"/>
                  </a:lnTo>
                  <a:lnTo>
                    <a:pt x="16" y="42"/>
                  </a:lnTo>
                  <a:lnTo>
                    <a:pt x="16" y="39"/>
                  </a:lnTo>
                  <a:lnTo>
                    <a:pt x="16" y="42"/>
                  </a:lnTo>
                  <a:lnTo>
                    <a:pt x="19" y="42"/>
                  </a:lnTo>
                  <a:lnTo>
                    <a:pt x="16" y="45"/>
                  </a:lnTo>
                  <a:lnTo>
                    <a:pt x="19" y="48"/>
                  </a:lnTo>
                  <a:lnTo>
                    <a:pt x="16" y="45"/>
                  </a:lnTo>
                  <a:lnTo>
                    <a:pt x="13" y="45"/>
                  </a:lnTo>
                  <a:close/>
                  <a:moveTo>
                    <a:pt x="10" y="59"/>
                  </a:moveTo>
                  <a:lnTo>
                    <a:pt x="10" y="59"/>
                  </a:lnTo>
                  <a:lnTo>
                    <a:pt x="10" y="57"/>
                  </a:lnTo>
                  <a:lnTo>
                    <a:pt x="13" y="57"/>
                  </a:lnTo>
                  <a:lnTo>
                    <a:pt x="13" y="54"/>
                  </a:lnTo>
                  <a:lnTo>
                    <a:pt x="13" y="57"/>
                  </a:lnTo>
                  <a:lnTo>
                    <a:pt x="16" y="57"/>
                  </a:lnTo>
                  <a:lnTo>
                    <a:pt x="16" y="59"/>
                  </a:lnTo>
                  <a:lnTo>
                    <a:pt x="16" y="62"/>
                  </a:lnTo>
                  <a:lnTo>
                    <a:pt x="13" y="59"/>
                  </a:lnTo>
                  <a:lnTo>
                    <a:pt x="10" y="59"/>
                  </a:lnTo>
                  <a:close/>
                  <a:moveTo>
                    <a:pt x="26" y="27"/>
                  </a:moveTo>
                  <a:lnTo>
                    <a:pt x="29" y="24"/>
                  </a:lnTo>
                  <a:lnTo>
                    <a:pt x="26" y="21"/>
                  </a:lnTo>
                  <a:lnTo>
                    <a:pt x="29" y="21"/>
                  </a:lnTo>
                  <a:lnTo>
                    <a:pt x="29" y="18"/>
                  </a:lnTo>
                  <a:lnTo>
                    <a:pt x="29" y="21"/>
                  </a:lnTo>
                  <a:lnTo>
                    <a:pt x="32" y="21"/>
                  </a:lnTo>
                  <a:lnTo>
                    <a:pt x="32" y="24"/>
                  </a:lnTo>
                  <a:lnTo>
                    <a:pt x="32" y="27"/>
                  </a:lnTo>
                  <a:lnTo>
                    <a:pt x="29" y="24"/>
                  </a:lnTo>
                  <a:lnTo>
                    <a:pt x="26" y="27"/>
                  </a:lnTo>
                  <a:close/>
                  <a:moveTo>
                    <a:pt x="23" y="42"/>
                  </a:moveTo>
                  <a:lnTo>
                    <a:pt x="26" y="39"/>
                  </a:lnTo>
                  <a:lnTo>
                    <a:pt x="23" y="36"/>
                  </a:lnTo>
                  <a:lnTo>
                    <a:pt x="26" y="36"/>
                  </a:lnTo>
                  <a:lnTo>
                    <a:pt x="29" y="33"/>
                  </a:lnTo>
                  <a:lnTo>
                    <a:pt x="29" y="36"/>
                  </a:lnTo>
                  <a:lnTo>
                    <a:pt x="32" y="36"/>
                  </a:lnTo>
                  <a:lnTo>
                    <a:pt x="29" y="39"/>
                  </a:lnTo>
                  <a:lnTo>
                    <a:pt x="29" y="42"/>
                  </a:lnTo>
                  <a:lnTo>
                    <a:pt x="26" y="39"/>
                  </a:lnTo>
                  <a:lnTo>
                    <a:pt x="23" y="42"/>
                  </a:lnTo>
                  <a:close/>
                  <a:moveTo>
                    <a:pt x="23" y="57"/>
                  </a:moveTo>
                  <a:lnTo>
                    <a:pt x="23" y="54"/>
                  </a:lnTo>
                  <a:lnTo>
                    <a:pt x="19" y="51"/>
                  </a:lnTo>
                  <a:lnTo>
                    <a:pt x="23" y="51"/>
                  </a:lnTo>
                  <a:lnTo>
                    <a:pt x="26" y="48"/>
                  </a:lnTo>
                  <a:lnTo>
                    <a:pt x="26" y="51"/>
                  </a:lnTo>
                  <a:lnTo>
                    <a:pt x="29" y="51"/>
                  </a:lnTo>
                  <a:lnTo>
                    <a:pt x="26" y="54"/>
                  </a:lnTo>
                  <a:lnTo>
                    <a:pt x="26" y="57"/>
                  </a:lnTo>
                  <a:lnTo>
                    <a:pt x="26" y="54"/>
                  </a:lnTo>
                  <a:lnTo>
                    <a:pt x="23" y="57"/>
                  </a:lnTo>
                  <a:close/>
                  <a:moveTo>
                    <a:pt x="19" y="68"/>
                  </a:moveTo>
                  <a:lnTo>
                    <a:pt x="19" y="68"/>
                  </a:lnTo>
                  <a:lnTo>
                    <a:pt x="19" y="65"/>
                  </a:lnTo>
                  <a:lnTo>
                    <a:pt x="23" y="65"/>
                  </a:lnTo>
                  <a:lnTo>
                    <a:pt x="23" y="62"/>
                  </a:lnTo>
                  <a:lnTo>
                    <a:pt x="23" y="65"/>
                  </a:lnTo>
                  <a:lnTo>
                    <a:pt x="26" y="65"/>
                  </a:lnTo>
                  <a:lnTo>
                    <a:pt x="23" y="68"/>
                  </a:lnTo>
                  <a:lnTo>
                    <a:pt x="23" y="71"/>
                  </a:lnTo>
                  <a:lnTo>
                    <a:pt x="23" y="68"/>
                  </a:lnTo>
                  <a:lnTo>
                    <a:pt x="19" y="68"/>
                  </a:lnTo>
                  <a:close/>
                  <a:moveTo>
                    <a:pt x="48" y="12"/>
                  </a:moveTo>
                  <a:lnTo>
                    <a:pt x="48" y="12"/>
                  </a:lnTo>
                  <a:lnTo>
                    <a:pt x="48" y="9"/>
                  </a:lnTo>
                  <a:lnTo>
                    <a:pt x="51" y="9"/>
                  </a:lnTo>
                  <a:lnTo>
                    <a:pt x="51" y="6"/>
                  </a:lnTo>
                  <a:lnTo>
                    <a:pt x="51" y="9"/>
                  </a:lnTo>
                  <a:lnTo>
                    <a:pt x="55" y="9"/>
                  </a:lnTo>
                  <a:lnTo>
                    <a:pt x="51" y="12"/>
                  </a:lnTo>
                  <a:lnTo>
                    <a:pt x="55" y="15"/>
                  </a:lnTo>
                  <a:lnTo>
                    <a:pt x="51" y="12"/>
                  </a:lnTo>
                  <a:lnTo>
                    <a:pt x="48" y="12"/>
                  </a:lnTo>
                  <a:close/>
                  <a:moveTo>
                    <a:pt x="35" y="18"/>
                  </a:moveTo>
                  <a:lnTo>
                    <a:pt x="39" y="15"/>
                  </a:lnTo>
                  <a:lnTo>
                    <a:pt x="35" y="15"/>
                  </a:lnTo>
                  <a:lnTo>
                    <a:pt x="39" y="15"/>
                  </a:lnTo>
                  <a:lnTo>
                    <a:pt x="39" y="12"/>
                  </a:lnTo>
                  <a:lnTo>
                    <a:pt x="42" y="15"/>
                  </a:lnTo>
                  <a:lnTo>
                    <a:pt x="45" y="15"/>
                  </a:lnTo>
                  <a:lnTo>
                    <a:pt x="42" y="18"/>
                  </a:lnTo>
                  <a:lnTo>
                    <a:pt x="42" y="21"/>
                  </a:lnTo>
                  <a:lnTo>
                    <a:pt x="39" y="18"/>
                  </a:lnTo>
                  <a:lnTo>
                    <a:pt x="35" y="18"/>
                  </a:lnTo>
                  <a:close/>
                  <a:moveTo>
                    <a:pt x="35" y="33"/>
                  </a:moveTo>
                  <a:lnTo>
                    <a:pt x="35" y="33"/>
                  </a:lnTo>
                  <a:lnTo>
                    <a:pt x="32" y="30"/>
                  </a:lnTo>
                  <a:lnTo>
                    <a:pt x="35" y="30"/>
                  </a:lnTo>
                  <a:lnTo>
                    <a:pt x="39" y="27"/>
                  </a:lnTo>
                  <a:lnTo>
                    <a:pt x="39" y="30"/>
                  </a:lnTo>
                  <a:lnTo>
                    <a:pt x="42" y="30"/>
                  </a:lnTo>
                  <a:lnTo>
                    <a:pt x="39" y="33"/>
                  </a:lnTo>
                  <a:lnTo>
                    <a:pt x="35" y="33"/>
                  </a:lnTo>
                  <a:close/>
                  <a:moveTo>
                    <a:pt x="32" y="51"/>
                  </a:moveTo>
                  <a:lnTo>
                    <a:pt x="32" y="45"/>
                  </a:lnTo>
                  <a:lnTo>
                    <a:pt x="29" y="45"/>
                  </a:lnTo>
                  <a:lnTo>
                    <a:pt x="35" y="45"/>
                  </a:lnTo>
                  <a:lnTo>
                    <a:pt x="35" y="42"/>
                  </a:lnTo>
                  <a:lnTo>
                    <a:pt x="35" y="45"/>
                  </a:lnTo>
                  <a:lnTo>
                    <a:pt x="39" y="45"/>
                  </a:lnTo>
                  <a:lnTo>
                    <a:pt x="35" y="48"/>
                  </a:lnTo>
                  <a:lnTo>
                    <a:pt x="39" y="51"/>
                  </a:lnTo>
                  <a:lnTo>
                    <a:pt x="35" y="48"/>
                  </a:lnTo>
                  <a:lnTo>
                    <a:pt x="32" y="51"/>
                  </a:lnTo>
                  <a:close/>
                  <a:moveTo>
                    <a:pt x="29" y="62"/>
                  </a:moveTo>
                  <a:lnTo>
                    <a:pt x="29" y="59"/>
                  </a:lnTo>
                  <a:lnTo>
                    <a:pt x="32" y="59"/>
                  </a:lnTo>
                  <a:lnTo>
                    <a:pt x="32" y="57"/>
                  </a:lnTo>
                  <a:lnTo>
                    <a:pt x="32" y="59"/>
                  </a:lnTo>
                  <a:lnTo>
                    <a:pt x="35" y="59"/>
                  </a:lnTo>
                  <a:lnTo>
                    <a:pt x="32" y="62"/>
                  </a:lnTo>
                  <a:lnTo>
                    <a:pt x="35" y="65"/>
                  </a:lnTo>
                  <a:lnTo>
                    <a:pt x="32" y="62"/>
                  </a:lnTo>
                  <a:lnTo>
                    <a:pt x="29" y="62"/>
                  </a:lnTo>
                  <a:close/>
                  <a:moveTo>
                    <a:pt x="45" y="30"/>
                  </a:moveTo>
                  <a:lnTo>
                    <a:pt x="48" y="27"/>
                  </a:lnTo>
                  <a:lnTo>
                    <a:pt x="45" y="24"/>
                  </a:lnTo>
                  <a:lnTo>
                    <a:pt x="48" y="24"/>
                  </a:lnTo>
                  <a:lnTo>
                    <a:pt x="48" y="21"/>
                  </a:lnTo>
                  <a:lnTo>
                    <a:pt x="48" y="24"/>
                  </a:lnTo>
                  <a:lnTo>
                    <a:pt x="51" y="24"/>
                  </a:lnTo>
                  <a:lnTo>
                    <a:pt x="51" y="27"/>
                  </a:lnTo>
                  <a:lnTo>
                    <a:pt x="51" y="30"/>
                  </a:lnTo>
                  <a:lnTo>
                    <a:pt x="48" y="27"/>
                  </a:lnTo>
                  <a:lnTo>
                    <a:pt x="45" y="30"/>
                  </a:lnTo>
                  <a:close/>
                  <a:moveTo>
                    <a:pt x="42" y="42"/>
                  </a:moveTo>
                  <a:lnTo>
                    <a:pt x="45" y="42"/>
                  </a:lnTo>
                  <a:lnTo>
                    <a:pt x="42" y="39"/>
                  </a:lnTo>
                  <a:lnTo>
                    <a:pt x="45" y="39"/>
                  </a:lnTo>
                  <a:lnTo>
                    <a:pt x="48" y="36"/>
                  </a:lnTo>
                  <a:lnTo>
                    <a:pt x="48" y="39"/>
                  </a:lnTo>
                  <a:lnTo>
                    <a:pt x="51" y="39"/>
                  </a:lnTo>
                  <a:lnTo>
                    <a:pt x="48" y="42"/>
                  </a:lnTo>
                  <a:lnTo>
                    <a:pt x="48" y="45"/>
                  </a:lnTo>
                  <a:lnTo>
                    <a:pt x="45" y="42"/>
                  </a:lnTo>
                  <a:lnTo>
                    <a:pt x="42" y="42"/>
                  </a:lnTo>
                  <a:close/>
                  <a:moveTo>
                    <a:pt x="42" y="59"/>
                  </a:moveTo>
                  <a:lnTo>
                    <a:pt x="42" y="57"/>
                  </a:lnTo>
                  <a:lnTo>
                    <a:pt x="39" y="54"/>
                  </a:lnTo>
                  <a:lnTo>
                    <a:pt x="42" y="54"/>
                  </a:lnTo>
                  <a:lnTo>
                    <a:pt x="45" y="51"/>
                  </a:lnTo>
                  <a:lnTo>
                    <a:pt x="45" y="54"/>
                  </a:lnTo>
                  <a:lnTo>
                    <a:pt x="48" y="54"/>
                  </a:lnTo>
                  <a:lnTo>
                    <a:pt x="45" y="57"/>
                  </a:lnTo>
                  <a:lnTo>
                    <a:pt x="45" y="59"/>
                  </a:lnTo>
                  <a:lnTo>
                    <a:pt x="45" y="57"/>
                  </a:lnTo>
                  <a:lnTo>
                    <a:pt x="42" y="59"/>
                  </a:lnTo>
                  <a:close/>
                  <a:moveTo>
                    <a:pt x="39" y="74"/>
                  </a:moveTo>
                  <a:lnTo>
                    <a:pt x="39" y="71"/>
                  </a:lnTo>
                  <a:lnTo>
                    <a:pt x="39" y="68"/>
                  </a:lnTo>
                  <a:lnTo>
                    <a:pt x="42" y="68"/>
                  </a:lnTo>
                  <a:lnTo>
                    <a:pt x="42" y="65"/>
                  </a:lnTo>
                  <a:lnTo>
                    <a:pt x="42" y="68"/>
                  </a:lnTo>
                  <a:lnTo>
                    <a:pt x="45" y="68"/>
                  </a:lnTo>
                  <a:lnTo>
                    <a:pt x="42" y="71"/>
                  </a:lnTo>
                  <a:lnTo>
                    <a:pt x="42" y="74"/>
                  </a:lnTo>
                  <a:lnTo>
                    <a:pt x="42" y="71"/>
                  </a:lnTo>
                  <a:lnTo>
                    <a:pt x="39" y="74"/>
                  </a:lnTo>
                  <a:close/>
                  <a:moveTo>
                    <a:pt x="67" y="15"/>
                  </a:moveTo>
                  <a:lnTo>
                    <a:pt x="67" y="12"/>
                  </a:lnTo>
                  <a:lnTo>
                    <a:pt x="71" y="12"/>
                  </a:lnTo>
                  <a:lnTo>
                    <a:pt x="71" y="9"/>
                  </a:lnTo>
                  <a:lnTo>
                    <a:pt x="71" y="12"/>
                  </a:lnTo>
                  <a:lnTo>
                    <a:pt x="74" y="12"/>
                  </a:lnTo>
                  <a:lnTo>
                    <a:pt x="71" y="12"/>
                  </a:lnTo>
                  <a:lnTo>
                    <a:pt x="74" y="18"/>
                  </a:lnTo>
                  <a:lnTo>
                    <a:pt x="71" y="15"/>
                  </a:lnTo>
                  <a:lnTo>
                    <a:pt x="67" y="15"/>
                  </a:lnTo>
                  <a:close/>
                  <a:moveTo>
                    <a:pt x="55" y="21"/>
                  </a:moveTo>
                  <a:lnTo>
                    <a:pt x="58" y="18"/>
                  </a:lnTo>
                  <a:lnTo>
                    <a:pt x="55" y="18"/>
                  </a:lnTo>
                  <a:lnTo>
                    <a:pt x="58" y="18"/>
                  </a:lnTo>
                  <a:lnTo>
                    <a:pt x="58" y="15"/>
                  </a:lnTo>
                  <a:lnTo>
                    <a:pt x="61" y="18"/>
                  </a:lnTo>
                  <a:lnTo>
                    <a:pt x="64" y="18"/>
                  </a:lnTo>
                  <a:lnTo>
                    <a:pt x="61" y="21"/>
                  </a:lnTo>
                  <a:lnTo>
                    <a:pt x="61" y="24"/>
                  </a:lnTo>
                  <a:lnTo>
                    <a:pt x="58" y="21"/>
                  </a:lnTo>
                  <a:lnTo>
                    <a:pt x="55" y="21"/>
                  </a:lnTo>
                  <a:close/>
                  <a:moveTo>
                    <a:pt x="55" y="36"/>
                  </a:moveTo>
                  <a:lnTo>
                    <a:pt x="55" y="33"/>
                  </a:lnTo>
                  <a:lnTo>
                    <a:pt x="51" y="33"/>
                  </a:lnTo>
                  <a:lnTo>
                    <a:pt x="55" y="33"/>
                  </a:lnTo>
                  <a:lnTo>
                    <a:pt x="58" y="30"/>
                  </a:lnTo>
                  <a:lnTo>
                    <a:pt x="58" y="33"/>
                  </a:lnTo>
                  <a:lnTo>
                    <a:pt x="61" y="33"/>
                  </a:lnTo>
                  <a:lnTo>
                    <a:pt x="58" y="33"/>
                  </a:lnTo>
                  <a:lnTo>
                    <a:pt x="58" y="39"/>
                  </a:lnTo>
                  <a:lnTo>
                    <a:pt x="58" y="36"/>
                  </a:lnTo>
                  <a:lnTo>
                    <a:pt x="55" y="36"/>
                  </a:lnTo>
                  <a:close/>
                  <a:moveTo>
                    <a:pt x="51" y="51"/>
                  </a:moveTo>
                  <a:lnTo>
                    <a:pt x="51" y="51"/>
                  </a:lnTo>
                  <a:lnTo>
                    <a:pt x="48" y="48"/>
                  </a:lnTo>
                  <a:lnTo>
                    <a:pt x="55" y="48"/>
                  </a:lnTo>
                  <a:lnTo>
                    <a:pt x="55" y="45"/>
                  </a:lnTo>
                  <a:lnTo>
                    <a:pt x="55" y="48"/>
                  </a:lnTo>
                  <a:lnTo>
                    <a:pt x="58" y="48"/>
                  </a:lnTo>
                  <a:lnTo>
                    <a:pt x="55" y="51"/>
                  </a:lnTo>
                  <a:lnTo>
                    <a:pt x="58" y="51"/>
                  </a:lnTo>
                  <a:lnTo>
                    <a:pt x="55" y="51"/>
                  </a:lnTo>
                  <a:lnTo>
                    <a:pt x="51" y="51"/>
                  </a:lnTo>
                  <a:close/>
                  <a:moveTo>
                    <a:pt x="48" y="65"/>
                  </a:moveTo>
                  <a:lnTo>
                    <a:pt x="48" y="62"/>
                  </a:lnTo>
                  <a:lnTo>
                    <a:pt x="51" y="62"/>
                  </a:lnTo>
                  <a:lnTo>
                    <a:pt x="51" y="59"/>
                  </a:lnTo>
                  <a:lnTo>
                    <a:pt x="51" y="62"/>
                  </a:lnTo>
                  <a:lnTo>
                    <a:pt x="58" y="62"/>
                  </a:lnTo>
                  <a:lnTo>
                    <a:pt x="51" y="65"/>
                  </a:lnTo>
                  <a:lnTo>
                    <a:pt x="55" y="68"/>
                  </a:lnTo>
                  <a:lnTo>
                    <a:pt x="51" y="65"/>
                  </a:lnTo>
                  <a:lnTo>
                    <a:pt x="48" y="65"/>
                  </a:lnTo>
                  <a:close/>
                  <a:moveTo>
                    <a:pt x="64" y="33"/>
                  </a:moveTo>
                  <a:lnTo>
                    <a:pt x="67" y="30"/>
                  </a:lnTo>
                  <a:lnTo>
                    <a:pt x="64" y="27"/>
                  </a:lnTo>
                  <a:lnTo>
                    <a:pt x="67" y="27"/>
                  </a:lnTo>
                  <a:lnTo>
                    <a:pt x="67" y="24"/>
                  </a:lnTo>
                  <a:lnTo>
                    <a:pt x="67" y="27"/>
                  </a:lnTo>
                  <a:lnTo>
                    <a:pt x="71" y="27"/>
                  </a:lnTo>
                  <a:lnTo>
                    <a:pt x="71" y="30"/>
                  </a:lnTo>
                  <a:lnTo>
                    <a:pt x="71" y="33"/>
                  </a:lnTo>
                  <a:lnTo>
                    <a:pt x="67" y="30"/>
                  </a:lnTo>
                  <a:lnTo>
                    <a:pt x="64" y="33"/>
                  </a:lnTo>
                  <a:close/>
                  <a:moveTo>
                    <a:pt x="61" y="45"/>
                  </a:moveTo>
                  <a:lnTo>
                    <a:pt x="64" y="42"/>
                  </a:lnTo>
                  <a:lnTo>
                    <a:pt x="61" y="42"/>
                  </a:lnTo>
                  <a:lnTo>
                    <a:pt x="64" y="42"/>
                  </a:lnTo>
                  <a:lnTo>
                    <a:pt x="67" y="39"/>
                  </a:lnTo>
                  <a:lnTo>
                    <a:pt x="67" y="42"/>
                  </a:lnTo>
                  <a:lnTo>
                    <a:pt x="71" y="42"/>
                  </a:lnTo>
                  <a:lnTo>
                    <a:pt x="67" y="45"/>
                  </a:lnTo>
                  <a:lnTo>
                    <a:pt x="67" y="48"/>
                  </a:lnTo>
                  <a:lnTo>
                    <a:pt x="64" y="45"/>
                  </a:lnTo>
                  <a:lnTo>
                    <a:pt x="61" y="45"/>
                  </a:lnTo>
                  <a:close/>
                  <a:moveTo>
                    <a:pt x="61" y="59"/>
                  </a:moveTo>
                  <a:lnTo>
                    <a:pt x="61" y="59"/>
                  </a:lnTo>
                  <a:lnTo>
                    <a:pt x="58" y="57"/>
                  </a:lnTo>
                  <a:lnTo>
                    <a:pt x="61" y="57"/>
                  </a:lnTo>
                  <a:lnTo>
                    <a:pt x="64" y="54"/>
                  </a:lnTo>
                  <a:lnTo>
                    <a:pt x="64" y="57"/>
                  </a:lnTo>
                  <a:lnTo>
                    <a:pt x="67" y="57"/>
                  </a:lnTo>
                  <a:lnTo>
                    <a:pt x="64" y="59"/>
                  </a:lnTo>
                  <a:lnTo>
                    <a:pt x="64" y="62"/>
                  </a:lnTo>
                  <a:lnTo>
                    <a:pt x="64" y="59"/>
                  </a:lnTo>
                  <a:lnTo>
                    <a:pt x="61" y="59"/>
                  </a:lnTo>
                  <a:close/>
                  <a:moveTo>
                    <a:pt x="58" y="77"/>
                  </a:moveTo>
                  <a:lnTo>
                    <a:pt x="58" y="74"/>
                  </a:lnTo>
                  <a:lnTo>
                    <a:pt x="58" y="71"/>
                  </a:lnTo>
                  <a:lnTo>
                    <a:pt x="61" y="68"/>
                  </a:lnTo>
                  <a:lnTo>
                    <a:pt x="61" y="71"/>
                  </a:lnTo>
                  <a:lnTo>
                    <a:pt x="64" y="71"/>
                  </a:lnTo>
                  <a:lnTo>
                    <a:pt x="61" y="74"/>
                  </a:lnTo>
                  <a:lnTo>
                    <a:pt x="64" y="77"/>
                  </a:lnTo>
                  <a:lnTo>
                    <a:pt x="61" y="74"/>
                  </a:lnTo>
                  <a:lnTo>
                    <a:pt x="58" y="77"/>
                  </a:lnTo>
                  <a:close/>
                  <a:moveTo>
                    <a:pt x="87" y="18"/>
                  </a:moveTo>
                  <a:lnTo>
                    <a:pt x="87" y="15"/>
                  </a:lnTo>
                  <a:lnTo>
                    <a:pt x="90" y="15"/>
                  </a:lnTo>
                  <a:lnTo>
                    <a:pt x="90" y="12"/>
                  </a:lnTo>
                  <a:lnTo>
                    <a:pt x="90" y="15"/>
                  </a:lnTo>
                  <a:lnTo>
                    <a:pt x="93" y="15"/>
                  </a:lnTo>
                  <a:lnTo>
                    <a:pt x="90" y="18"/>
                  </a:lnTo>
                  <a:lnTo>
                    <a:pt x="93" y="21"/>
                  </a:lnTo>
                  <a:lnTo>
                    <a:pt x="90" y="18"/>
                  </a:lnTo>
                  <a:lnTo>
                    <a:pt x="87" y="18"/>
                  </a:lnTo>
                  <a:close/>
                  <a:moveTo>
                    <a:pt x="74" y="24"/>
                  </a:moveTo>
                  <a:lnTo>
                    <a:pt x="77" y="21"/>
                  </a:lnTo>
                  <a:lnTo>
                    <a:pt x="74" y="21"/>
                  </a:lnTo>
                  <a:lnTo>
                    <a:pt x="77" y="21"/>
                  </a:lnTo>
                  <a:lnTo>
                    <a:pt x="77" y="18"/>
                  </a:lnTo>
                  <a:lnTo>
                    <a:pt x="80" y="21"/>
                  </a:lnTo>
                  <a:lnTo>
                    <a:pt x="83" y="21"/>
                  </a:lnTo>
                  <a:lnTo>
                    <a:pt x="80" y="24"/>
                  </a:lnTo>
                  <a:lnTo>
                    <a:pt x="77" y="24"/>
                  </a:lnTo>
                  <a:lnTo>
                    <a:pt x="74" y="24"/>
                  </a:lnTo>
                  <a:close/>
                  <a:moveTo>
                    <a:pt x="74" y="39"/>
                  </a:moveTo>
                  <a:lnTo>
                    <a:pt x="74" y="36"/>
                  </a:lnTo>
                  <a:lnTo>
                    <a:pt x="71" y="33"/>
                  </a:lnTo>
                  <a:lnTo>
                    <a:pt x="74" y="36"/>
                  </a:lnTo>
                  <a:lnTo>
                    <a:pt x="77" y="33"/>
                  </a:lnTo>
                  <a:lnTo>
                    <a:pt x="77" y="36"/>
                  </a:lnTo>
                  <a:lnTo>
                    <a:pt x="80" y="36"/>
                  </a:lnTo>
                  <a:lnTo>
                    <a:pt x="77" y="36"/>
                  </a:lnTo>
                  <a:lnTo>
                    <a:pt x="77" y="42"/>
                  </a:lnTo>
                  <a:lnTo>
                    <a:pt x="77" y="39"/>
                  </a:lnTo>
                  <a:lnTo>
                    <a:pt x="74" y="39"/>
                  </a:lnTo>
                  <a:close/>
                  <a:moveTo>
                    <a:pt x="71" y="54"/>
                  </a:moveTo>
                  <a:lnTo>
                    <a:pt x="71" y="51"/>
                  </a:lnTo>
                  <a:lnTo>
                    <a:pt x="67" y="51"/>
                  </a:lnTo>
                  <a:lnTo>
                    <a:pt x="74" y="51"/>
                  </a:lnTo>
                  <a:lnTo>
                    <a:pt x="74" y="48"/>
                  </a:lnTo>
                  <a:lnTo>
                    <a:pt x="74" y="51"/>
                  </a:lnTo>
                  <a:lnTo>
                    <a:pt x="77" y="51"/>
                  </a:lnTo>
                  <a:lnTo>
                    <a:pt x="74" y="51"/>
                  </a:lnTo>
                  <a:lnTo>
                    <a:pt x="77" y="54"/>
                  </a:lnTo>
                  <a:lnTo>
                    <a:pt x="74" y="54"/>
                  </a:lnTo>
                  <a:lnTo>
                    <a:pt x="71" y="54"/>
                  </a:lnTo>
                  <a:close/>
                  <a:moveTo>
                    <a:pt x="67" y="68"/>
                  </a:moveTo>
                  <a:lnTo>
                    <a:pt x="67" y="65"/>
                  </a:lnTo>
                  <a:lnTo>
                    <a:pt x="71" y="65"/>
                  </a:lnTo>
                  <a:lnTo>
                    <a:pt x="71" y="62"/>
                  </a:lnTo>
                  <a:lnTo>
                    <a:pt x="71" y="65"/>
                  </a:lnTo>
                  <a:lnTo>
                    <a:pt x="77" y="65"/>
                  </a:lnTo>
                  <a:lnTo>
                    <a:pt x="71" y="68"/>
                  </a:lnTo>
                  <a:lnTo>
                    <a:pt x="74" y="68"/>
                  </a:lnTo>
                  <a:lnTo>
                    <a:pt x="71" y="68"/>
                  </a:lnTo>
                  <a:lnTo>
                    <a:pt x="67" y="68"/>
                  </a:lnTo>
                  <a:close/>
                  <a:moveTo>
                    <a:pt x="83" y="33"/>
                  </a:moveTo>
                  <a:lnTo>
                    <a:pt x="87" y="33"/>
                  </a:lnTo>
                  <a:lnTo>
                    <a:pt x="83" y="30"/>
                  </a:lnTo>
                  <a:lnTo>
                    <a:pt x="87" y="30"/>
                  </a:lnTo>
                  <a:lnTo>
                    <a:pt x="87" y="27"/>
                  </a:lnTo>
                  <a:lnTo>
                    <a:pt x="87" y="30"/>
                  </a:lnTo>
                  <a:lnTo>
                    <a:pt x="90" y="30"/>
                  </a:lnTo>
                  <a:lnTo>
                    <a:pt x="90" y="33"/>
                  </a:lnTo>
                  <a:lnTo>
                    <a:pt x="87" y="33"/>
                  </a:lnTo>
                  <a:lnTo>
                    <a:pt x="83" y="33"/>
                  </a:lnTo>
                  <a:close/>
                  <a:moveTo>
                    <a:pt x="80" y="51"/>
                  </a:moveTo>
                  <a:lnTo>
                    <a:pt x="83" y="45"/>
                  </a:lnTo>
                  <a:lnTo>
                    <a:pt x="80" y="45"/>
                  </a:lnTo>
                  <a:lnTo>
                    <a:pt x="83" y="45"/>
                  </a:lnTo>
                  <a:lnTo>
                    <a:pt x="87" y="42"/>
                  </a:lnTo>
                  <a:lnTo>
                    <a:pt x="87" y="45"/>
                  </a:lnTo>
                  <a:lnTo>
                    <a:pt x="90" y="45"/>
                  </a:lnTo>
                  <a:lnTo>
                    <a:pt x="87" y="48"/>
                  </a:lnTo>
                  <a:lnTo>
                    <a:pt x="87" y="51"/>
                  </a:lnTo>
                  <a:lnTo>
                    <a:pt x="83" y="48"/>
                  </a:lnTo>
                  <a:lnTo>
                    <a:pt x="80" y="51"/>
                  </a:lnTo>
                  <a:close/>
                  <a:moveTo>
                    <a:pt x="80" y="62"/>
                  </a:moveTo>
                  <a:lnTo>
                    <a:pt x="80" y="59"/>
                  </a:lnTo>
                  <a:lnTo>
                    <a:pt x="77" y="59"/>
                  </a:lnTo>
                  <a:lnTo>
                    <a:pt x="80" y="59"/>
                  </a:lnTo>
                  <a:lnTo>
                    <a:pt x="83" y="57"/>
                  </a:lnTo>
                  <a:lnTo>
                    <a:pt x="83" y="59"/>
                  </a:lnTo>
                  <a:lnTo>
                    <a:pt x="87" y="59"/>
                  </a:lnTo>
                  <a:lnTo>
                    <a:pt x="83" y="62"/>
                  </a:lnTo>
                  <a:lnTo>
                    <a:pt x="83" y="65"/>
                  </a:lnTo>
                  <a:lnTo>
                    <a:pt x="83" y="62"/>
                  </a:lnTo>
                  <a:lnTo>
                    <a:pt x="80" y="62"/>
                  </a:lnTo>
                  <a:close/>
                  <a:moveTo>
                    <a:pt x="77" y="77"/>
                  </a:moveTo>
                  <a:lnTo>
                    <a:pt x="77" y="77"/>
                  </a:lnTo>
                  <a:lnTo>
                    <a:pt x="77" y="74"/>
                  </a:lnTo>
                  <a:lnTo>
                    <a:pt x="80" y="71"/>
                  </a:lnTo>
                  <a:lnTo>
                    <a:pt x="80" y="74"/>
                  </a:lnTo>
                  <a:lnTo>
                    <a:pt x="83" y="74"/>
                  </a:lnTo>
                  <a:lnTo>
                    <a:pt x="80" y="77"/>
                  </a:lnTo>
                  <a:lnTo>
                    <a:pt x="83" y="77"/>
                  </a:lnTo>
                  <a:lnTo>
                    <a:pt x="80" y="77"/>
                  </a:lnTo>
                  <a:lnTo>
                    <a:pt x="77" y="77"/>
                  </a:lnTo>
                  <a:close/>
                  <a:moveTo>
                    <a:pt x="106" y="21"/>
                  </a:moveTo>
                  <a:lnTo>
                    <a:pt x="106" y="18"/>
                  </a:lnTo>
                  <a:lnTo>
                    <a:pt x="109" y="18"/>
                  </a:lnTo>
                  <a:lnTo>
                    <a:pt x="109" y="15"/>
                  </a:lnTo>
                  <a:lnTo>
                    <a:pt x="109" y="18"/>
                  </a:lnTo>
                  <a:lnTo>
                    <a:pt x="112" y="18"/>
                  </a:lnTo>
                  <a:lnTo>
                    <a:pt x="109" y="21"/>
                  </a:lnTo>
                  <a:lnTo>
                    <a:pt x="112" y="24"/>
                  </a:lnTo>
                  <a:lnTo>
                    <a:pt x="109" y="21"/>
                  </a:lnTo>
                  <a:lnTo>
                    <a:pt x="106" y="21"/>
                  </a:lnTo>
                  <a:close/>
                  <a:moveTo>
                    <a:pt x="93" y="27"/>
                  </a:moveTo>
                  <a:lnTo>
                    <a:pt x="96" y="24"/>
                  </a:lnTo>
                  <a:lnTo>
                    <a:pt x="93" y="24"/>
                  </a:lnTo>
                  <a:lnTo>
                    <a:pt x="96" y="24"/>
                  </a:lnTo>
                  <a:lnTo>
                    <a:pt x="96" y="21"/>
                  </a:lnTo>
                  <a:lnTo>
                    <a:pt x="99" y="24"/>
                  </a:lnTo>
                  <a:lnTo>
                    <a:pt x="103" y="24"/>
                  </a:lnTo>
                  <a:lnTo>
                    <a:pt x="99" y="24"/>
                  </a:lnTo>
                  <a:lnTo>
                    <a:pt x="99" y="27"/>
                  </a:lnTo>
                  <a:lnTo>
                    <a:pt x="96" y="27"/>
                  </a:lnTo>
                  <a:lnTo>
                    <a:pt x="93" y="27"/>
                  </a:lnTo>
                  <a:close/>
                  <a:moveTo>
                    <a:pt x="93" y="42"/>
                  </a:moveTo>
                  <a:lnTo>
                    <a:pt x="93" y="39"/>
                  </a:lnTo>
                  <a:lnTo>
                    <a:pt x="90" y="39"/>
                  </a:lnTo>
                  <a:lnTo>
                    <a:pt x="93" y="39"/>
                  </a:lnTo>
                  <a:lnTo>
                    <a:pt x="96" y="36"/>
                  </a:lnTo>
                  <a:lnTo>
                    <a:pt x="96" y="39"/>
                  </a:lnTo>
                  <a:lnTo>
                    <a:pt x="99" y="39"/>
                  </a:lnTo>
                  <a:lnTo>
                    <a:pt x="96" y="39"/>
                  </a:lnTo>
                  <a:lnTo>
                    <a:pt x="96" y="42"/>
                  </a:lnTo>
                  <a:lnTo>
                    <a:pt x="93" y="42"/>
                  </a:lnTo>
                  <a:close/>
                  <a:moveTo>
                    <a:pt x="90" y="57"/>
                  </a:moveTo>
                  <a:lnTo>
                    <a:pt x="90" y="54"/>
                  </a:lnTo>
                  <a:lnTo>
                    <a:pt x="90" y="51"/>
                  </a:lnTo>
                  <a:lnTo>
                    <a:pt x="93" y="54"/>
                  </a:lnTo>
                  <a:lnTo>
                    <a:pt x="93" y="51"/>
                  </a:lnTo>
                  <a:lnTo>
                    <a:pt x="93" y="54"/>
                  </a:lnTo>
                  <a:lnTo>
                    <a:pt x="96" y="54"/>
                  </a:lnTo>
                  <a:lnTo>
                    <a:pt x="93" y="54"/>
                  </a:lnTo>
                  <a:lnTo>
                    <a:pt x="93" y="57"/>
                  </a:lnTo>
                  <a:lnTo>
                    <a:pt x="90" y="57"/>
                  </a:lnTo>
                  <a:close/>
                  <a:moveTo>
                    <a:pt x="87" y="71"/>
                  </a:moveTo>
                  <a:lnTo>
                    <a:pt x="87" y="68"/>
                  </a:lnTo>
                  <a:lnTo>
                    <a:pt x="90" y="68"/>
                  </a:lnTo>
                  <a:lnTo>
                    <a:pt x="90" y="65"/>
                  </a:lnTo>
                  <a:lnTo>
                    <a:pt x="90" y="68"/>
                  </a:lnTo>
                  <a:lnTo>
                    <a:pt x="93" y="68"/>
                  </a:lnTo>
                  <a:lnTo>
                    <a:pt x="90" y="68"/>
                  </a:lnTo>
                  <a:lnTo>
                    <a:pt x="93" y="71"/>
                  </a:lnTo>
                  <a:lnTo>
                    <a:pt x="90" y="71"/>
                  </a:lnTo>
                  <a:lnTo>
                    <a:pt x="87" y="71"/>
                  </a:lnTo>
                  <a:close/>
                  <a:moveTo>
                    <a:pt x="103" y="36"/>
                  </a:moveTo>
                  <a:lnTo>
                    <a:pt x="106" y="33"/>
                  </a:lnTo>
                  <a:lnTo>
                    <a:pt x="103" y="33"/>
                  </a:lnTo>
                  <a:lnTo>
                    <a:pt x="106" y="33"/>
                  </a:lnTo>
                  <a:lnTo>
                    <a:pt x="106" y="30"/>
                  </a:lnTo>
                  <a:lnTo>
                    <a:pt x="106" y="33"/>
                  </a:lnTo>
                  <a:lnTo>
                    <a:pt x="112" y="33"/>
                  </a:lnTo>
                  <a:lnTo>
                    <a:pt x="109" y="33"/>
                  </a:lnTo>
                  <a:lnTo>
                    <a:pt x="109" y="36"/>
                  </a:lnTo>
                  <a:lnTo>
                    <a:pt x="106" y="36"/>
                  </a:lnTo>
                  <a:lnTo>
                    <a:pt x="103" y="36"/>
                  </a:lnTo>
                  <a:close/>
                  <a:moveTo>
                    <a:pt x="99" y="51"/>
                  </a:moveTo>
                  <a:lnTo>
                    <a:pt x="103" y="51"/>
                  </a:lnTo>
                  <a:lnTo>
                    <a:pt x="99" y="48"/>
                  </a:lnTo>
                  <a:lnTo>
                    <a:pt x="103" y="48"/>
                  </a:lnTo>
                  <a:lnTo>
                    <a:pt x="106" y="45"/>
                  </a:lnTo>
                  <a:lnTo>
                    <a:pt x="106" y="48"/>
                  </a:lnTo>
                  <a:lnTo>
                    <a:pt x="109" y="48"/>
                  </a:lnTo>
                  <a:lnTo>
                    <a:pt x="106" y="51"/>
                  </a:lnTo>
                  <a:lnTo>
                    <a:pt x="103" y="51"/>
                  </a:lnTo>
                  <a:lnTo>
                    <a:pt x="99" y="51"/>
                  </a:lnTo>
                  <a:close/>
                  <a:moveTo>
                    <a:pt x="99" y="65"/>
                  </a:moveTo>
                  <a:lnTo>
                    <a:pt x="99" y="62"/>
                  </a:lnTo>
                  <a:lnTo>
                    <a:pt x="96" y="62"/>
                  </a:lnTo>
                  <a:lnTo>
                    <a:pt x="99" y="62"/>
                  </a:lnTo>
                  <a:lnTo>
                    <a:pt x="103" y="59"/>
                  </a:lnTo>
                  <a:lnTo>
                    <a:pt x="103" y="62"/>
                  </a:lnTo>
                  <a:lnTo>
                    <a:pt x="106" y="62"/>
                  </a:lnTo>
                  <a:lnTo>
                    <a:pt x="103" y="65"/>
                  </a:lnTo>
                  <a:lnTo>
                    <a:pt x="103" y="68"/>
                  </a:lnTo>
                  <a:lnTo>
                    <a:pt x="103" y="65"/>
                  </a:lnTo>
                  <a:lnTo>
                    <a:pt x="99" y="65"/>
                  </a:lnTo>
                  <a:close/>
                  <a:moveTo>
                    <a:pt x="96" y="80"/>
                  </a:moveTo>
                  <a:lnTo>
                    <a:pt x="96" y="77"/>
                  </a:lnTo>
                  <a:lnTo>
                    <a:pt x="99" y="74"/>
                  </a:lnTo>
                  <a:lnTo>
                    <a:pt x="99" y="77"/>
                  </a:lnTo>
                  <a:lnTo>
                    <a:pt x="103" y="77"/>
                  </a:lnTo>
                  <a:lnTo>
                    <a:pt x="99" y="77"/>
                  </a:lnTo>
                  <a:lnTo>
                    <a:pt x="103" y="80"/>
                  </a:lnTo>
                  <a:lnTo>
                    <a:pt x="99" y="80"/>
                  </a:lnTo>
                  <a:lnTo>
                    <a:pt x="96" y="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80909" name="Group 486"/>
          <p:cNvGrpSpPr>
            <a:grpSpLocks/>
          </p:cNvGrpSpPr>
          <p:nvPr/>
        </p:nvGrpSpPr>
        <p:grpSpPr bwMode="auto">
          <a:xfrm>
            <a:off x="8001000" y="5334001"/>
            <a:ext cx="487363" cy="263525"/>
            <a:chOff x="-1783" y="2466"/>
            <a:chExt cx="307" cy="166"/>
          </a:xfrm>
        </p:grpSpPr>
        <p:sp>
          <p:nvSpPr>
            <p:cNvPr id="82279" name="Freeform 92"/>
            <p:cNvSpPr>
              <a:spLocks/>
            </p:cNvSpPr>
            <p:nvPr/>
          </p:nvSpPr>
          <p:spPr bwMode="auto">
            <a:xfrm>
              <a:off x="-1783" y="2466"/>
              <a:ext cx="307" cy="166"/>
            </a:xfrm>
            <a:custGeom>
              <a:avLst/>
              <a:gdLst>
                <a:gd name="T0" fmla="*/ 307 w 307"/>
                <a:gd name="T1" fmla="*/ 21 h 166"/>
                <a:gd name="T2" fmla="*/ 13 w 307"/>
                <a:gd name="T3" fmla="*/ 0 h 166"/>
                <a:gd name="T4" fmla="*/ 0 w 307"/>
                <a:gd name="T5" fmla="*/ 145 h 166"/>
                <a:gd name="T6" fmla="*/ 294 w 307"/>
                <a:gd name="T7" fmla="*/ 166 h 166"/>
                <a:gd name="T8" fmla="*/ 307 w 307"/>
                <a:gd name="T9" fmla="*/ 21 h 1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7" h="166">
                  <a:moveTo>
                    <a:pt x="307" y="21"/>
                  </a:moveTo>
                  <a:lnTo>
                    <a:pt x="13" y="0"/>
                  </a:lnTo>
                  <a:lnTo>
                    <a:pt x="0" y="145"/>
                  </a:lnTo>
                  <a:lnTo>
                    <a:pt x="294" y="166"/>
                  </a:lnTo>
                  <a:lnTo>
                    <a:pt x="307"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80" name="Freeform 93"/>
            <p:cNvSpPr>
              <a:spLocks/>
            </p:cNvSpPr>
            <p:nvPr/>
          </p:nvSpPr>
          <p:spPr bwMode="auto">
            <a:xfrm>
              <a:off x="-1783" y="2466"/>
              <a:ext cx="307" cy="166"/>
            </a:xfrm>
            <a:custGeom>
              <a:avLst/>
              <a:gdLst>
                <a:gd name="T0" fmla="*/ 307 w 307"/>
                <a:gd name="T1" fmla="*/ 21 h 166"/>
                <a:gd name="T2" fmla="*/ 13 w 307"/>
                <a:gd name="T3" fmla="*/ 0 h 166"/>
                <a:gd name="T4" fmla="*/ 0 w 307"/>
                <a:gd name="T5" fmla="*/ 145 h 166"/>
                <a:gd name="T6" fmla="*/ 294 w 307"/>
                <a:gd name="T7" fmla="*/ 166 h 166"/>
                <a:gd name="T8" fmla="*/ 307 w 307"/>
                <a:gd name="T9" fmla="*/ 21 h 1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7" h="166">
                  <a:moveTo>
                    <a:pt x="307" y="21"/>
                  </a:moveTo>
                  <a:lnTo>
                    <a:pt x="13" y="0"/>
                  </a:lnTo>
                  <a:lnTo>
                    <a:pt x="0" y="145"/>
                  </a:lnTo>
                  <a:lnTo>
                    <a:pt x="294" y="166"/>
                  </a:lnTo>
                  <a:lnTo>
                    <a:pt x="307" y="2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281" name="Freeform 94"/>
            <p:cNvSpPr>
              <a:spLocks/>
            </p:cNvSpPr>
            <p:nvPr/>
          </p:nvSpPr>
          <p:spPr bwMode="auto">
            <a:xfrm>
              <a:off x="-1559" y="2481"/>
              <a:ext cx="83" cy="151"/>
            </a:xfrm>
            <a:custGeom>
              <a:avLst/>
              <a:gdLst>
                <a:gd name="T0" fmla="*/ 83 w 83"/>
                <a:gd name="T1" fmla="*/ 6 h 151"/>
                <a:gd name="T2" fmla="*/ 13 w 83"/>
                <a:gd name="T3" fmla="*/ 0 h 151"/>
                <a:gd name="T4" fmla="*/ 0 w 83"/>
                <a:gd name="T5" fmla="*/ 148 h 151"/>
                <a:gd name="T6" fmla="*/ 70 w 83"/>
                <a:gd name="T7" fmla="*/ 151 h 151"/>
                <a:gd name="T8" fmla="*/ 83 w 83"/>
                <a:gd name="T9" fmla="*/ 6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 h="151">
                  <a:moveTo>
                    <a:pt x="83" y="6"/>
                  </a:moveTo>
                  <a:lnTo>
                    <a:pt x="13" y="0"/>
                  </a:lnTo>
                  <a:lnTo>
                    <a:pt x="0" y="148"/>
                  </a:lnTo>
                  <a:lnTo>
                    <a:pt x="70" y="151"/>
                  </a:lnTo>
                  <a:lnTo>
                    <a:pt x="83"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82" name="Freeform 95"/>
            <p:cNvSpPr>
              <a:spLocks/>
            </p:cNvSpPr>
            <p:nvPr/>
          </p:nvSpPr>
          <p:spPr bwMode="auto">
            <a:xfrm>
              <a:off x="-1783" y="2466"/>
              <a:ext cx="83" cy="151"/>
            </a:xfrm>
            <a:custGeom>
              <a:avLst/>
              <a:gdLst>
                <a:gd name="T0" fmla="*/ 83 w 83"/>
                <a:gd name="T1" fmla="*/ 6 h 151"/>
                <a:gd name="T2" fmla="*/ 9 w 83"/>
                <a:gd name="T3" fmla="*/ 0 h 151"/>
                <a:gd name="T4" fmla="*/ 0 w 83"/>
                <a:gd name="T5" fmla="*/ 145 h 151"/>
                <a:gd name="T6" fmla="*/ 70 w 83"/>
                <a:gd name="T7" fmla="*/ 151 h 151"/>
                <a:gd name="T8" fmla="*/ 83 w 83"/>
                <a:gd name="T9" fmla="*/ 6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 h="151">
                  <a:moveTo>
                    <a:pt x="83" y="6"/>
                  </a:moveTo>
                  <a:lnTo>
                    <a:pt x="9" y="0"/>
                  </a:lnTo>
                  <a:lnTo>
                    <a:pt x="0" y="145"/>
                  </a:lnTo>
                  <a:lnTo>
                    <a:pt x="70" y="151"/>
                  </a:lnTo>
                  <a:lnTo>
                    <a:pt x="83"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83" name="Freeform 96"/>
            <p:cNvSpPr>
              <a:spLocks/>
            </p:cNvSpPr>
            <p:nvPr/>
          </p:nvSpPr>
          <p:spPr bwMode="auto">
            <a:xfrm>
              <a:off x="-1697" y="2484"/>
              <a:ext cx="135" cy="133"/>
            </a:xfrm>
            <a:custGeom>
              <a:avLst/>
              <a:gdLst>
                <a:gd name="T0" fmla="*/ 96 w 135"/>
                <a:gd name="T1" fmla="*/ 18 h 133"/>
                <a:gd name="T2" fmla="*/ 90 w 135"/>
                <a:gd name="T3" fmla="*/ 21 h 133"/>
                <a:gd name="T4" fmla="*/ 87 w 135"/>
                <a:gd name="T5" fmla="*/ 24 h 133"/>
                <a:gd name="T6" fmla="*/ 80 w 135"/>
                <a:gd name="T7" fmla="*/ 18 h 133"/>
                <a:gd name="T8" fmla="*/ 77 w 135"/>
                <a:gd name="T9" fmla="*/ 6 h 133"/>
                <a:gd name="T10" fmla="*/ 71 w 135"/>
                <a:gd name="T11" fmla="*/ 3 h 133"/>
                <a:gd name="T12" fmla="*/ 68 w 135"/>
                <a:gd name="T13" fmla="*/ 12 h 133"/>
                <a:gd name="T14" fmla="*/ 58 w 135"/>
                <a:gd name="T15" fmla="*/ 21 h 133"/>
                <a:gd name="T16" fmla="*/ 55 w 135"/>
                <a:gd name="T17" fmla="*/ 21 h 133"/>
                <a:gd name="T18" fmla="*/ 48 w 135"/>
                <a:gd name="T19" fmla="*/ 18 h 133"/>
                <a:gd name="T20" fmla="*/ 45 w 135"/>
                <a:gd name="T21" fmla="*/ 15 h 133"/>
                <a:gd name="T22" fmla="*/ 48 w 135"/>
                <a:gd name="T23" fmla="*/ 27 h 133"/>
                <a:gd name="T24" fmla="*/ 48 w 135"/>
                <a:gd name="T25" fmla="*/ 41 h 133"/>
                <a:gd name="T26" fmla="*/ 48 w 135"/>
                <a:gd name="T27" fmla="*/ 50 h 133"/>
                <a:gd name="T28" fmla="*/ 42 w 135"/>
                <a:gd name="T29" fmla="*/ 47 h 133"/>
                <a:gd name="T30" fmla="*/ 32 w 135"/>
                <a:gd name="T31" fmla="*/ 36 h 133"/>
                <a:gd name="T32" fmla="*/ 29 w 135"/>
                <a:gd name="T33" fmla="*/ 36 h 133"/>
                <a:gd name="T34" fmla="*/ 26 w 135"/>
                <a:gd name="T35" fmla="*/ 38 h 133"/>
                <a:gd name="T36" fmla="*/ 26 w 135"/>
                <a:gd name="T37" fmla="*/ 41 h 133"/>
                <a:gd name="T38" fmla="*/ 16 w 135"/>
                <a:gd name="T39" fmla="*/ 41 h 133"/>
                <a:gd name="T40" fmla="*/ 10 w 135"/>
                <a:gd name="T41" fmla="*/ 38 h 133"/>
                <a:gd name="T42" fmla="*/ 7 w 135"/>
                <a:gd name="T43" fmla="*/ 38 h 133"/>
                <a:gd name="T44" fmla="*/ 7 w 135"/>
                <a:gd name="T45" fmla="*/ 47 h 133"/>
                <a:gd name="T46" fmla="*/ 10 w 135"/>
                <a:gd name="T47" fmla="*/ 53 h 133"/>
                <a:gd name="T48" fmla="*/ 10 w 135"/>
                <a:gd name="T49" fmla="*/ 59 h 133"/>
                <a:gd name="T50" fmla="*/ 7 w 135"/>
                <a:gd name="T51" fmla="*/ 59 h 133"/>
                <a:gd name="T52" fmla="*/ 0 w 135"/>
                <a:gd name="T53" fmla="*/ 62 h 133"/>
                <a:gd name="T54" fmla="*/ 32 w 135"/>
                <a:gd name="T55" fmla="*/ 89 h 133"/>
                <a:gd name="T56" fmla="*/ 32 w 135"/>
                <a:gd name="T57" fmla="*/ 95 h 133"/>
                <a:gd name="T58" fmla="*/ 29 w 135"/>
                <a:gd name="T59" fmla="*/ 100 h 133"/>
                <a:gd name="T60" fmla="*/ 61 w 135"/>
                <a:gd name="T61" fmla="*/ 98 h 133"/>
                <a:gd name="T62" fmla="*/ 64 w 135"/>
                <a:gd name="T63" fmla="*/ 100 h 133"/>
                <a:gd name="T64" fmla="*/ 61 w 135"/>
                <a:gd name="T65" fmla="*/ 103 h 133"/>
                <a:gd name="T66" fmla="*/ 64 w 135"/>
                <a:gd name="T67" fmla="*/ 103 h 133"/>
                <a:gd name="T68" fmla="*/ 64 w 135"/>
                <a:gd name="T69" fmla="*/ 100 h 133"/>
                <a:gd name="T70" fmla="*/ 68 w 135"/>
                <a:gd name="T71" fmla="*/ 100 h 133"/>
                <a:gd name="T72" fmla="*/ 100 w 135"/>
                <a:gd name="T73" fmla="*/ 106 h 133"/>
                <a:gd name="T74" fmla="*/ 96 w 135"/>
                <a:gd name="T75" fmla="*/ 98 h 133"/>
                <a:gd name="T76" fmla="*/ 103 w 135"/>
                <a:gd name="T77" fmla="*/ 92 h 133"/>
                <a:gd name="T78" fmla="*/ 135 w 135"/>
                <a:gd name="T79" fmla="*/ 74 h 133"/>
                <a:gd name="T80" fmla="*/ 132 w 135"/>
                <a:gd name="T81" fmla="*/ 71 h 133"/>
                <a:gd name="T82" fmla="*/ 128 w 135"/>
                <a:gd name="T83" fmla="*/ 68 h 133"/>
                <a:gd name="T84" fmla="*/ 125 w 135"/>
                <a:gd name="T85" fmla="*/ 65 h 133"/>
                <a:gd name="T86" fmla="*/ 128 w 135"/>
                <a:gd name="T87" fmla="*/ 56 h 133"/>
                <a:gd name="T88" fmla="*/ 132 w 135"/>
                <a:gd name="T89" fmla="*/ 47 h 133"/>
                <a:gd name="T90" fmla="*/ 125 w 135"/>
                <a:gd name="T91" fmla="*/ 50 h 133"/>
                <a:gd name="T92" fmla="*/ 112 w 135"/>
                <a:gd name="T93" fmla="*/ 50 h 133"/>
                <a:gd name="T94" fmla="*/ 109 w 135"/>
                <a:gd name="T95" fmla="*/ 38 h 133"/>
                <a:gd name="T96" fmla="*/ 103 w 135"/>
                <a:gd name="T97" fmla="*/ 47 h 133"/>
                <a:gd name="T98" fmla="*/ 93 w 135"/>
                <a:gd name="T99" fmla="*/ 53 h 133"/>
                <a:gd name="T100" fmla="*/ 90 w 135"/>
                <a:gd name="T101" fmla="*/ 50 h 133"/>
                <a:gd name="T102" fmla="*/ 93 w 135"/>
                <a:gd name="T103" fmla="*/ 36 h 133"/>
                <a:gd name="T104" fmla="*/ 96 w 135"/>
                <a:gd name="T105" fmla="*/ 24 h 1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5" h="133">
                  <a:moveTo>
                    <a:pt x="100" y="18"/>
                  </a:moveTo>
                  <a:lnTo>
                    <a:pt x="96" y="18"/>
                  </a:lnTo>
                  <a:lnTo>
                    <a:pt x="93" y="21"/>
                  </a:lnTo>
                  <a:lnTo>
                    <a:pt x="90" y="21"/>
                  </a:lnTo>
                  <a:lnTo>
                    <a:pt x="90" y="24"/>
                  </a:lnTo>
                  <a:lnTo>
                    <a:pt x="87" y="24"/>
                  </a:lnTo>
                  <a:lnTo>
                    <a:pt x="84" y="21"/>
                  </a:lnTo>
                  <a:lnTo>
                    <a:pt x="80" y="18"/>
                  </a:lnTo>
                  <a:lnTo>
                    <a:pt x="80" y="15"/>
                  </a:lnTo>
                  <a:lnTo>
                    <a:pt x="77" y="9"/>
                  </a:lnTo>
                  <a:lnTo>
                    <a:pt x="77" y="6"/>
                  </a:lnTo>
                  <a:lnTo>
                    <a:pt x="74" y="3"/>
                  </a:lnTo>
                  <a:lnTo>
                    <a:pt x="74" y="0"/>
                  </a:lnTo>
                  <a:lnTo>
                    <a:pt x="71" y="3"/>
                  </a:lnTo>
                  <a:lnTo>
                    <a:pt x="71" y="6"/>
                  </a:lnTo>
                  <a:lnTo>
                    <a:pt x="68" y="9"/>
                  </a:lnTo>
                  <a:lnTo>
                    <a:pt x="68" y="12"/>
                  </a:lnTo>
                  <a:lnTo>
                    <a:pt x="64" y="15"/>
                  </a:lnTo>
                  <a:lnTo>
                    <a:pt x="61" y="18"/>
                  </a:lnTo>
                  <a:lnTo>
                    <a:pt x="58" y="21"/>
                  </a:lnTo>
                  <a:lnTo>
                    <a:pt x="55" y="21"/>
                  </a:lnTo>
                  <a:lnTo>
                    <a:pt x="52" y="18"/>
                  </a:lnTo>
                  <a:lnTo>
                    <a:pt x="48" y="18"/>
                  </a:lnTo>
                  <a:lnTo>
                    <a:pt x="48" y="15"/>
                  </a:lnTo>
                  <a:lnTo>
                    <a:pt x="45" y="15"/>
                  </a:lnTo>
                  <a:lnTo>
                    <a:pt x="45" y="18"/>
                  </a:lnTo>
                  <a:lnTo>
                    <a:pt x="45" y="21"/>
                  </a:lnTo>
                  <a:lnTo>
                    <a:pt x="48" y="27"/>
                  </a:lnTo>
                  <a:lnTo>
                    <a:pt x="48" y="33"/>
                  </a:lnTo>
                  <a:lnTo>
                    <a:pt x="48" y="36"/>
                  </a:lnTo>
                  <a:lnTo>
                    <a:pt x="48" y="41"/>
                  </a:lnTo>
                  <a:lnTo>
                    <a:pt x="52" y="44"/>
                  </a:lnTo>
                  <a:lnTo>
                    <a:pt x="52" y="50"/>
                  </a:lnTo>
                  <a:lnTo>
                    <a:pt x="48" y="50"/>
                  </a:lnTo>
                  <a:lnTo>
                    <a:pt x="45" y="50"/>
                  </a:lnTo>
                  <a:lnTo>
                    <a:pt x="42" y="47"/>
                  </a:lnTo>
                  <a:lnTo>
                    <a:pt x="39" y="44"/>
                  </a:lnTo>
                  <a:lnTo>
                    <a:pt x="35" y="38"/>
                  </a:lnTo>
                  <a:lnTo>
                    <a:pt x="32" y="36"/>
                  </a:lnTo>
                  <a:lnTo>
                    <a:pt x="29" y="33"/>
                  </a:lnTo>
                  <a:lnTo>
                    <a:pt x="29" y="36"/>
                  </a:lnTo>
                  <a:lnTo>
                    <a:pt x="29" y="38"/>
                  </a:lnTo>
                  <a:lnTo>
                    <a:pt x="26" y="38"/>
                  </a:lnTo>
                  <a:lnTo>
                    <a:pt x="26" y="41"/>
                  </a:lnTo>
                  <a:lnTo>
                    <a:pt x="23" y="41"/>
                  </a:lnTo>
                  <a:lnTo>
                    <a:pt x="19" y="41"/>
                  </a:lnTo>
                  <a:lnTo>
                    <a:pt x="16" y="41"/>
                  </a:lnTo>
                  <a:lnTo>
                    <a:pt x="16" y="38"/>
                  </a:lnTo>
                  <a:lnTo>
                    <a:pt x="13" y="38"/>
                  </a:lnTo>
                  <a:lnTo>
                    <a:pt x="10" y="38"/>
                  </a:lnTo>
                  <a:lnTo>
                    <a:pt x="7" y="38"/>
                  </a:lnTo>
                  <a:lnTo>
                    <a:pt x="7" y="36"/>
                  </a:lnTo>
                  <a:lnTo>
                    <a:pt x="7" y="38"/>
                  </a:lnTo>
                  <a:lnTo>
                    <a:pt x="7" y="41"/>
                  </a:lnTo>
                  <a:lnTo>
                    <a:pt x="7" y="44"/>
                  </a:lnTo>
                  <a:lnTo>
                    <a:pt x="7" y="47"/>
                  </a:lnTo>
                  <a:lnTo>
                    <a:pt x="7" y="50"/>
                  </a:lnTo>
                  <a:lnTo>
                    <a:pt x="10" y="50"/>
                  </a:lnTo>
                  <a:lnTo>
                    <a:pt x="10" y="53"/>
                  </a:lnTo>
                  <a:lnTo>
                    <a:pt x="10" y="56"/>
                  </a:lnTo>
                  <a:lnTo>
                    <a:pt x="10" y="59"/>
                  </a:lnTo>
                  <a:lnTo>
                    <a:pt x="7" y="59"/>
                  </a:lnTo>
                  <a:lnTo>
                    <a:pt x="3" y="59"/>
                  </a:lnTo>
                  <a:lnTo>
                    <a:pt x="3" y="62"/>
                  </a:lnTo>
                  <a:lnTo>
                    <a:pt x="0" y="62"/>
                  </a:lnTo>
                  <a:lnTo>
                    <a:pt x="29" y="86"/>
                  </a:lnTo>
                  <a:lnTo>
                    <a:pt x="29" y="89"/>
                  </a:lnTo>
                  <a:lnTo>
                    <a:pt x="32" y="89"/>
                  </a:lnTo>
                  <a:lnTo>
                    <a:pt x="32" y="92"/>
                  </a:lnTo>
                  <a:lnTo>
                    <a:pt x="32" y="95"/>
                  </a:lnTo>
                  <a:lnTo>
                    <a:pt x="29" y="98"/>
                  </a:lnTo>
                  <a:lnTo>
                    <a:pt x="29" y="100"/>
                  </a:lnTo>
                  <a:lnTo>
                    <a:pt x="61" y="100"/>
                  </a:lnTo>
                  <a:lnTo>
                    <a:pt x="61" y="98"/>
                  </a:lnTo>
                  <a:lnTo>
                    <a:pt x="64" y="98"/>
                  </a:lnTo>
                  <a:lnTo>
                    <a:pt x="64" y="100"/>
                  </a:lnTo>
                  <a:lnTo>
                    <a:pt x="61" y="100"/>
                  </a:lnTo>
                  <a:lnTo>
                    <a:pt x="61" y="103"/>
                  </a:lnTo>
                  <a:lnTo>
                    <a:pt x="58" y="130"/>
                  </a:lnTo>
                  <a:lnTo>
                    <a:pt x="64" y="133"/>
                  </a:lnTo>
                  <a:lnTo>
                    <a:pt x="64" y="103"/>
                  </a:lnTo>
                  <a:lnTo>
                    <a:pt x="64" y="100"/>
                  </a:lnTo>
                  <a:lnTo>
                    <a:pt x="68" y="100"/>
                  </a:lnTo>
                  <a:lnTo>
                    <a:pt x="100" y="106"/>
                  </a:lnTo>
                  <a:lnTo>
                    <a:pt x="100" y="103"/>
                  </a:lnTo>
                  <a:lnTo>
                    <a:pt x="96" y="100"/>
                  </a:lnTo>
                  <a:lnTo>
                    <a:pt x="96" y="98"/>
                  </a:lnTo>
                  <a:lnTo>
                    <a:pt x="100" y="95"/>
                  </a:lnTo>
                  <a:lnTo>
                    <a:pt x="100" y="92"/>
                  </a:lnTo>
                  <a:lnTo>
                    <a:pt x="103" y="92"/>
                  </a:lnTo>
                  <a:lnTo>
                    <a:pt x="106" y="89"/>
                  </a:lnTo>
                  <a:lnTo>
                    <a:pt x="112" y="86"/>
                  </a:lnTo>
                  <a:lnTo>
                    <a:pt x="135" y="74"/>
                  </a:lnTo>
                  <a:lnTo>
                    <a:pt x="132" y="71"/>
                  </a:lnTo>
                  <a:lnTo>
                    <a:pt x="128" y="71"/>
                  </a:lnTo>
                  <a:lnTo>
                    <a:pt x="128" y="68"/>
                  </a:lnTo>
                  <a:lnTo>
                    <a:pt x="125" y="68"/>
                  </a:lnTo>
                  <a:lnTo>
                    <a:pt x="125" y="65"/>
                  </a:lnTo>
                  <a:lnTo>
                    <a:pt x="128" y="62"/>
                  </a:lnTo>
                  <a:lnTo>
                    <a:pt x="128" y="56"/>
                  </a:lnTo>
                  <a:lnTo>
                    <a:pt x="132" y="53"/>
                  </a:lnTo>
                  <a:lnTo>
                    <a:pt x="132" y="50"/>
                  </a:lnTo>
                  <a:lnTo>
                    <a:pt x="132" y="47"/>
                  </a:lnTo>
                  <a:lnTo>
                    <a:pt x="135" y="47"/>
                  </a:lnTo>
                  <a:lnTo>
                    <a:pt x="128" y="47"/>
                  </a:lnTo>
                  <a:lnTo>
                    <a:pt x="125" y="50"/>
                  </a:lnTo>
                  <a:lnTo>
                    <a:pt x="119" y="50"/>
                  </a:lnTo>
                  <a:lnTo>
                    <a:pt x="116" y="50"/>
                  </a:lnTo>
                  <a:lnTo>
                    <a:pt x="112" y="50"/>
                  </a:lnTo>
                  <a:lnTo>
                    <a:pt x="112" y="47"/>
                  </a:lnTo>
                  <a:lnTo>
                    <a:pt x="109" y="44"/>
                  </a:lnTo>
                  <a:lnTo>
                    <a:pt x="109" y="38"/>
                  </a:lnTo>
                  <a:lnTo>
                    <a:pt x="106" y="41"/>
                  </a:lnTo>
                  <a:lnTo>
                    <a:pt x="103" y="44"/>
                  </a:lnTo>
                  <a:lnTo>
                    <a:pt x="103" y="47"/>
                  </a:lnTo>
                  <a:lnTo>
                    <a:pt x="100" y="50"/>
                  </a:lnTo>
                  <a:lnTo>
                    <a:pt x="96" y="53"/>
                  </a:lnTo>
                  <a:lnTo>
                    <a:pt x="93" y="53"/>
                  </a:lnTo>
                  <a:lnTo>
                    <a:pt x="90" y="53"/>
                  </a:lnTo>
                  <a:lnTo>
                    <a:pt x="87" y="53"/>
                  </a:lnTo>
                  <a:lnTo>
                    <a:pt x="90" y="50"/>
                  </a:lnTo>
                  <a:lnTo>
                    <a:pt x="90" y="44"/>
                  </a:lnTo>
                  <a:lnTo>
                    <a:pt x="90" y="41"/>
                  </a:lnTo>
                  <a:lnTo>
                    <a:pt x="93" y="36"/>
                  </a:lnTo>
                  <a:lnTo>
                    <a:pt x="93" y="33"/>
                  </a:lnTo>
                  <a:lnTo>
                    <a:pt x="96" y="27"/>
                  </a:lnTo>
                  <a:lnTo>
                    <a:pt x="96" y="24"/>
                  </a:lnTo>
                  <a:lnTo>
                    <a:pt x="100" y="1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80910" name="Group 485"/>
          <p:cNvGrpSpPr>
            <a:grpSpLocks/>
          </p:cNvGrpSpPr>
          <p:nvPr/>
        </p:nvGrpSpPr>
        <p:grpSpPr bwMode="auto">
          <a:xfrm>
            <a:off x="838201" y="4953000"/>
            <a:ext cx="514351" cy="317500"/>
            <a:chOff x="-2219" y="2455"/>
            <a:chExt cx="324" cy="200"/>
          </a:xfrm>
        </p:grpSpPr>
        <p:sp>
          <p:nvSpPr>
            <p:cNvPr id="82276" name="Freeform 97"/>
            <p:cNvSpPr>
              <a:spLocks/>
            </p:cNvSpPr>
            <p:nvPr/>
          </p:nvSpPr>
          <p:spPr bwMode="auto">
            <a:xfrm>
              <a:off x="-2219" y="2455"/>
              <a:ext cx="324" cy="200"/>
            </a:xfrm>
            <a:custGeom>
              <a:avLst/>
              <a:gdLst>
                <a:gd name="T0" fmla="*/ 292 w 324"/>
                <a:gd name="T1" fmla="*/ 0 h 200"/>
                <a:gd name="T2" fmla="*/ 0 w 324"/>
                <a:gd name="T3" fmla="*/ 59 h 200"/>
                <a:gd name="T4" fmla="*/ 32 w 324"/>
                <a:gd name="T5" fmla="*/ 200 h 200"/>
                <a:gd name="T6" fmla="*/ 324 w 324"/>
                <a:gd name="T7" fmla="*/ 141 h 200"/>
                <a:gd name="T8" fmla="*/ 292 w 324"/>
                <a:gd name="T9" fmla="*/ 0 h 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 h="200">
                  <a:moveTo>
                    <a:pt x="292" y="0"/>
                  </a:moveTo>
                  <a:lnTo>
                    <a:pt x="0" y="59"/>
                  </a:lnTo>
                  <a:lnTo>
                    <a:pt x="32" y="200"/>
                  </a:lnTo>
                  <a:lnTo>
                    <a:pt x="324" y="141"/>
                  </a:lnTo>
                  <a:lnTo>
                    <a:pt x="29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77" name="Freeform 98"/>
            <p:cNvSpPr>
              <a:spLocks/>
            </p:cNvSpPr>
            <p:nvPr/>
          </p:nvSpPr>
          <p:spPr bwMode="auto">
            <a:xfrm>
              <a:off x="-2219" y="2455"/>
              <a:ext cx="324" cy="200"/>
            </a:xfrm>
            <a:custGeom>
              <a:avLst/>
              <a:gdLst>
                <a:gd name="T0" fmla="*/ 292 w 324"/>
                <a:gd name="T1" fmla="*/ 0 h 200"/>
                <a:gd name="T2" fmla="*/ 0 w 324"/>
                <a:gd name="T3" fmla="*/ 59 h 200"/>
                <a:gd name="T4" fmla="*/ 32 w 324"/>
                <a:gd name="T5" fmla="*/ 200 h 200"/>
                <a:gd name="T6" fmla="*/ 324 w 324"/>
                <a:gd name="T7" fmla="*/ 141 h 200"/>
                <a:gd name="T8" fmla="*/ 292 w 324"/>
                <a:gd name="T9" fmla="*/ 0 h 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 h="200">
                  <a:moveTo>
                    <a:pt x="292" y="0"/>
                  </a:moveTo>
                  <a:lnTo>
                    <a:pt x="0" y="59"/>
                  </a:lnTo>
                  <a:lnTo>
                    <a:pt x="32" y="200"/>
                  </a:lnTo>
                  <a:lnTo>
                    <a:pt x="324" y="141"/>
                  </a:lnTo>
                  <a:lnTo>
                    <a:pt x="29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278" name="Freeform 99"/>
            <p:cNvSpPr>
              <a:spLocks/>
            </p:cNvSpPr>
            <p:nvPr/>
          </p:nvSpPr>
          <p:spPr bwMode="auto">
            <a:xfrm>
              <a:off x="-2120" y="2505"/>
              <a:ext cx="125" cy="100"/>
            </a:xfrm>
            <a:custGeom>
              <a:avLst/>
              <a:gdLst>
                <a:gd name="T0" fmla="*/ 52 w 125"/>
                <a:gd name="T1" fmla="*/ 3 h 100"/>
                <a:gd name="T2" fmla="*/ 39 w 125"/>
                <a:gd name="T3" fmla="*/ 6 h 100"/>
                <a:gd name="T4" fmla="*/ 29 w 125"/>
                <a:gd name="T5" fmla="*/ 12 h 100"/>
                <a:gd name="T6" fmla="*/ 20 w 125"/>
                <a:gd name="T7" fmla="*/ 17 h 100"/>
                <a:gd name="T8" fmla="*/ 10 w 125"/>
                <a:gd name="T9" fmla="*/ 26 h 100"/>
                <a:gd name="T10" fmla="*/ 7 w 125"/>
                <a:gd name="T11" fmla="*/ 35 h 100"/>
                <a:gd name="T12" fmla="*/ 0 w 125"/>
                <a:gd name="T13" fmla="*/ 44 h 100"/>
                <a:gd name="T14" fmla="*/ 0 w 125"/>
                <a:gd name="T15" fmla="*/ 53 h 100"/>
                <a:gd name="T16" fmla="*/ 0 w 125"/>
                <a:gd name="T17" fmla="*/ 62 h 100"/>
                <a:gd name="T18" fmla="*/ 4 w 125"/>
                <a:gd name="T19" fmla="*/ 71 h 100"/>
                <a:gd name="T20" fmla="*/ 10 w 125"/>
                <a:gd name="T21" fmla="*/ 79 h 100"/>
                <a:gd name="T22" fmla="*/ 16 w 125"/>
                <a:gd name="T23" fmla="*/ 85 h 100"/>
                <a:gd name="T24" fmla="*/ 26 w 125"/>
                <a:gd name="T25" fmla="*/ 91 h 100"/>
                <a:gd name="T26" fmla="*/ 39 w 125"/>
                <a:gd name="T27" fmla="*/ 97 h 100"/>
                <a:gd name="T28" fmla="*/ 48 w 125"/>
                <a:gd name="T29" fmla="*/ 97 h 100"/>
                <a:gd name="T30" fmla="*/ 61 w 125"/>
                <a:gd name="T31" fmla="*/ 100 h 100"/>
                <a:gd name="T32" fmla="*/ 74 w 125"/>
                <a:gd name="T33" fmla="*/ 97 h 100"/>
                <a:gd name="T34" fmla="*/ 87 w 125"/>
                <a:gd name="T35" fmla="*/ 94 h 100"/>
                <a:gd name="T36" fmla="*/ 96 w 125"/>
                <a:gd name="T37" fmla="*/ 88 h 100"/>
                <a:gd name="T38" fmla="*/ 106 w 125"/>
                <a:gd name="T39" fmla="*/ 82 h 100"/>
                <a:gd name="T40" fmla="*/ 116 w 125"/>
                <a:gd name="T41" fmla="*/ 74 h 100"/>
                <a:gd name="T42" fmla="*/ 119 w 125"/>
                <a:gd name="T43" fmla="*/ 65 h 100"/>
                <a:gd name="T44" fmla="*/ 122 w 125"/>
                <a:gd name="T45" fmla="*/ 56 h 100"/>
                <a:gd name="T46" fmla="*/ 125 w 125"/>
                <a:gd name="T47" fmla="*/ 47 h 100"/>
                <a:gd name="T48" fmla="*/ 122 w 125"/>
                <a:gd name="T49" fmla="*/ 38 h 100"/>
                <a:gd name="T50" fmla="*/ 119 w 125"/>
                <a:gd name="T51" fmla="*/ 29 h 100"/>
                <a:gd name="T52" fmla="*/ 116 w 125"/>
                <a:gd name="T53" fmla="*/ 20 h 100"/>
                <a:gd name="T54" fmla="*/ 106 w 125"/>
                <a:gd name="T55" fmla="*/ 15 h 100"/>
                <a:gd name="T56" fmla="*/ 96 w 125"/>
                <a:gd name="T57" fmla="*/ 9 h 100"/>
                <a:gd name="T58" fmla="*/ 87 w 125"/>
                <a:gd name="T59" fmla="*/ 3 h 100"/>
                <a:gd name="T60" fmla="*/ 77 w 125"/>
                <a:gd name="T61" fmla="*/ 3 h 100"/>
                <a:gd name="T62" fmla="*/ 64 w 125"/>
                <a:gd name="T63" fmla="*/ 0 h 100"/>
                <a:gd name="T64" fmla="*/ 52 w 125"/>
                <a:gd name="T65" fmla="*/ 3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5" h="100">
                  <a:moveTo>
                    <a:pt x="52" y="3"/>
                  </a:moveTo>
                  <a:lnTo>
                    <a:pt x="39" y="6"/>
                  </a:lnTo>
                  <a:lnTo>
                    <a:pt x="29" y="12"/>
                  </a:lnTo>
                  <a:lnTo>
                    <a:pt x="20" y="17"/>
                  </a:lnTo>
                  <a:lnTo>
                    <a:pt x="10" y="26"/>
                  </a:lnTo>
                  <a:lnTo>
                    <a:pt x="7" y="35"/>
                  </a:lnTo>
                  <a:lnTo>
                    <a:pt x="0" y="44"/>
                  </a:lnTo>
                  <a:lnTo>
                    <a:pt x="0" y="53"/>
                  </a:lnTo>
                  <a:lnTo>
                    <a:pt x="0" y="62"/>
                  </a:lnTo>
                  <a:lnTo>
                    <a:pt x="4" y="71"/>
                  </a:lnTo>
                  <a:lnTo>
                    <a:pt x="10" y="79"/>
                  </a:lnTo>
                  <a:lnTo>
                    <a:pt x="16" y="85"/>
                  </a:lnTo>
                  <a:lnTo>
                    <a:pt x="26" y="91"/>
                  </a:lnTo>
                  <a:lnTo>
                    <a:pt x="39" y="97"/>
                  </a:lnTo>
                  <a:lnTo>
                    <a:pt x="48" y="97"/>
                  </a:lnTo>
                  <a:lnTo>
                    <a:pt x="61" y="100"/>
                  </a:lnTo>
                  <a:lnTo>
                    <a:pt x="74" y="97"/>
                  </a:lnTo>
                  <a:lnTo>
                    <a:pt x="87" y="94"/>
                  </a:lnTo>
                  <a:lnTo>
                    <a:pt x="96" y="88"/>
                  </a:lnTo>
                  <a:lnTo>
                    <a:pt x="106" y="82"/>
                  </a:lnTo>
                  <a:lnTo>
                    <a:pt x="116" y="74"/>
                  </a:lnTo>
                  <a:lnTo>
                    <a:pt x="119" y="65"/>
                  </a:lnTo>
                  <a:lnTo>
                    <a:pt x="122" y="56"/>
                  </a:lnTo>
                  <a:lnTo>
                    <a:pt x="125" y="47"/>
                  </a:lnTo>
                  <a:lnTo>
                    <a:pt x="122" y="38"/>
                  </a:lnTo>
                  <a:lnTo>
                    <a:pt x="119" y="29"/>
                  </a:lnTo>
                  <a:lnTo>
                    <a:pt x="116" y="20"/>
                  </a:lnTo>
                  <a:lnTo>
                    <a:pt x="106" y="15"/>
                  </a:lnTo>
                  <a:lnTo>
                    <a:pt x="96" y="9"/>
                  </a:lnTo>
                  <a:lnTo>
                    <a:pt x="87" y="3"/>
                  </a:lnTo>
                  <a:lnTo>
                    <a:pt x="77" y="3"/>
                  </a:lnTo>
                  <a:lnTo>
                    <a:pt x="64" y="0"/>
                  </a:lnTo>
                  <a:lnTo>
                    <a:pt x="52"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80911" name="Group 493"/>
          <p:cNvGrpSpPr>
            <a:grpSpLocks/>
          </p:cNvGrpSpPr>
          <p:nvPr/>
        </p:nvGrpSpPr>
        <p:grpSpPr bwMode="auto">
          <a:xfrm>
            <a:off x="5334001" y="5562600"/>
            <a:ext cx="588963" cy="304800"/>
            <a:chOff x="-3744" y="2837"/>
            <a:chExt cx="2003" cy="1003"/>
          </a:xfrm>
        </p:grpSpPr>
        <p:sp>
          <p:nvSpPr>
            <p:cNvPr id="82272" name="Freeform 100"/>
            <p:cNvSpPr>
              <a:spLocks/>
            </p:cNvSpPr>
            <p:nvPr/>
          </p:nvSpPr>
          <p:spPr bwMode="auto">
            <a:xfrm>
              <a:off x="-3739" y="2837"/>
              <a:ext cx="1902" cy="495"/>
            </a:xfrm>
            <a:custGeom>
              <a:avLst/>
              <a:gdLst>
                <a:gd name="T0" fmla="*/ 1845 w 301"/>
                <a:gd name="T1" fmla="*/ 0 h 94"/>
                <a:gd name="T2" fmla="*/ 0 w 301"/>
                <a:gd name="T3" fmla="*/ 248 h 94"/>
                <a:gd name="T4" fmla="*/ 63 w 301"/>
                <a:gd name="T5" fmla="*/ 495 h 94"/>
                <a:gd name="T6" fmla="*/ 1902 w 301"/>
                <a:gd name="T7" fmla="*/ 263 h 94"/>
                <a:gd name="T8" fmla="*/ 1845 w 301"/>
                <a:gd name="T9" fmla="*/ 0 h 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1" h="94">
                  <a:moveTo>
                    <a:pt x="292" y="0"/>
                  </a:moveTo>
                  <a:lnTo>
                    <a:pt x="0" y="47"/>
                  </a:lnTo>
                  <a:lnTo>
                    <a:pt x="10" y="94"/>
                  </a:lnTo>
                  <a:lnTo>
                    <a:pt x="301" y="50"/>
                  </a:lnTo>
                  <a:lnTo>
                    <a:pt x="29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73" name="Freeform 101"/>
            <p:cNvSpPr>
              <a:spLocks/>
            </p:cNvSpPr>
            <p:nvPr/>
          </p:nvSpPr>
          <p:spPr bwMode="auto">
            <a:xfrm>
              <a:off x="-3679" y="3107"/>
              <a:ext cx="1902" cy="479"/>
            </a:xfrm>
            <a:custGeom>
              <a:avLst/>
              <a:gdLst>
                <a:gd name="T0" fmla="*/ 1902 w 301"/>
                <a:gd name="T1" fmla="*/ 247 h 91"/>
                <a:gd name="T2" fmla="*/ 38 w 301"/>
                <a:gd name="T3" fmla="*/ 479 h 91"/>
                <a:gd name="T4" fmla="*/ 0 w 301"/>
                <a:gd name="T5" fmla="*/ 232 h 91"/>
                <a:gd name="T6" fmla="*/ 1839 w 301"/>
                <a:gd name="T7" fmla="*/ 0 h 91"/>
                <a:gd name="T8" fmla="*/ 1902 w 301"/>
                <a:gd name="T9" fmla="*/ 247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1" h="91">
                  <a:moveTo>
                    <a:pt x="301" y="47"/>
                  </a:moveTo>
                  <a:lnTo>
                    <a:pt x="6" y="91"/>
                  </a:lnTo>
                  <a:lnTo>
                    <a:pt x="0" y="44"/>
                  </a:lnTo>
                  <a:lnTo>
                    <a:pt x="291" y="0"/>
                  </a:lnTo>
                  <a:lnTo>
                    <a:pt x="301" y="47"/>
                  </a:lnTo>
                  <a:close/>
                </a:path>
              </a:pathLst>
            </a:cu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74" name="Freeform 102"/>
            <p:cNvSpPr>
              <a:spLocks/>
            </p:cNvSpPr>
            <p:nvPr/>
          </p:nvSpPr>
          <p:spPr bwMode="auto">
            <a:xfrm>
              <a:off x="-3648" y="3351"/>
              <a:ext cx="1902" cy="484"/>
            </a:xfrm>
            <a:custGeom>
              <a:avLst/>
              <a:gdLst>
                <a:gd name="T0" fmla="*/ 1864 w 301"/>
                <a:gd name="T1" fmla="*/ 0 h 92"/>
                <a:gd name="T2" fmla="*/ 0 w 301"/>
                <a:gd name="T3" fmla="*/ 231 h 92"/>
                <a:gd name="T4" fmla="*/ 63 w 301"/>
                <a:gd name="T5" fmla="*/ 484 h 92"/>
                <a:gd name="T6" fmla="*/ 1902 w 301"/>
                <a:gd name="T7" fmla="*/ 247 h 92"/>
                <a:gd name="T8" fmla="*/ 1864 w 301"/>
                <a:gd name="T9" fmla="*/ 0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1" h="92">
                  <a:moveTo>
                    <a:pt x="295" y="0"/>
                  </a:moveTo>
                  <a:lnTo>
                    <a:pt x="0" y="44"/>
                  </a:lnTo>
                  <a:lnTo>
                    <a:pt x="10" y="92"/>
                  </a:lnTo>
                  <a:lnTo>
                    <a:pt x="301" y="47"/>
                  </a:lnTo>
                  <a:lnTo>
                    <a:pt x="29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75" name="Freeform 103"/>
            <p:cNvSpPr>
              <a:spLocks/>
            </p:cNvSpPr>
            <p:nvPr/>
          </p:nvSpPr>
          <p:spPr bwMode="auto">
            <a:xfrm>
              <a:off x="-3744" y="2845"/>
              <a:ext cx="2003" cy="995"/>
            </a:xfrm>
            <a:custGeom>
              <a:avLst/>
              <a:gdLst>
                <a:gd name="T0" fmla="*/ 1845 w 317"/>
                <a:gd name="T1" fmla="*/ 0 h 189"/>
                <a:gd name="T2" fmla="*/ 0 w 317"/>
                <a:gd name="T3" fmla="*/ 247 h 189"/>
                <a:gd name="T4" fmla="*/ 164 w 317"/>
                <a:gd name="T5" fmla="*/ 995 h 189"/>
                <a:gd name="T6" fmla="*/ 2003 w 317"/>
                <a:gd name="T7" fmla="*/ 758 h 189"/>
                <a:gd name="T8" fmla="*/ 1845 w 317"/>
                <a:gd name="T9" fmla="*/ 0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7" h="189">
                  <a:moveTo>
                    <a:pt x="292" y="0"/>
                  </a:moveTo>
                  <a:lnTo>
                    <a:pt x="0" y="47"/>
                  </a:lnTo>
                  <a:lnTo>
                    <a:pt x="26" y="189"/>
                  </a:lnTo>
                  <a:lnTo>
                    <a:pt x="317" y="144"/>
                  </a:lnTo>
                  <a:lnTo>
                    <a:pt x="29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0912" name="Group 514"/>
          <p:cNvGrpSpPr>
            <a:grpSpLocks/>
          </p:cNvGrpSpPr>
          <p:nvPr/>
        </p:nvGrpSpPr>
        <p:grpSpPr bwMode="auto">
          <a:xfrm>
            <a:off x="685800" y="4038601"/>
            <a:ext cx="508000" cy="327025"/>
            <a:chOff x="-3071" y="2446"/>
            <a:chExt cx="320" cy="206"/>
          </a:xfrm>
        </p:grpSpPr>
        <p:sp>
          <p:nvSpPr>
            <p:cNvPr id="82259" name="Freeform 104"/>
            <p:cNvSpPr>
              <a:spLocks/>
            </p:cNvSpPr>
            <p:nvPr/>
          </p:nvSpPr>
          <p:spPr bwMode="auto">
            <a:xfrm>
              <a:off x="-3071" y="2446"/>
              <a:ext cx="320" cy="206"/>
            </a:xfrm>
            <a:custGeom>
              <a:avLst/>
              <a:gdLst>
                <a:gd name="T0" fmla="*/ 279 w 320"/>
                <a:gd name="T1" fmla="*/ 0 h 206"/>
                <a:gd name="T2" fmla="*/ 0 w 320"/>
                <a:gd name="T3" fmla="*/ 71 h 206"/>
                <a:gd name="T4" fmla="*/ 42 w 320"/>
                <a:gd name="T5" fmla="*/ 206 h 206"/>
                <a:gd name="T6" fmla="*/ 320 w 320"/>
                <a:gd name="T7" fmla="*/ 136 h 206"/>
                <a:gd name="T8" fmla="*/ 279 w 320"/>
                <a:gd name="T9" fmla="*/ 0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0" h="206">
                  <a:moveTo>
                    <a:pt x="279" y="0"/>
                  </a:moveTo>
                  <a:lnTo>
                    <a:pt x="0" y="71"/>
                  </a:lnTo>
                  <a:lnTo>
                    <a:pt x="42" y="206"/>
                  </a:lnTo>
                  <a:lnTo>
                    <a:pt x="320" y="136"/>
                  </a:lnTo>
                  <a:lnTo>
                    <a:pt x="279"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60" name="Freeform 105"/>
            <p:cNvSpPr>
              <a:spLocks/>
            </p:cNvSpPr>
            <p:nvPr/>
          </p:nvSpPr>
          <p:spPr bwMode="auto">
            <a:xfrm>
              <a:off x="-3071" y="2446"/>
              <a:ext cx="320" cy="206"/>
            </a:xfrm>
            <a:custGeom>
              <a:avLst/>
              <a:gdLst>
                <a:gd name="T0" fmla="*/ 279 w 320"/>
                <a:gd name="T1" fmla="*/ 0 h 206"/>
                <a:gd name="T2" fmla="*/ 0 w 320"/>
                <a:gd name="T3" fmla="*/ 71 h 206"/>
                <a:gd name="T4" fmla="*/ 42 w 320"/>
                <a:gd name="T5" fmla="*/ 206 h 206"/>
                <a:gd name="T6" fmla="*/ 320 w 320"/>
                <a:gd name="T7" fmla="*/ 136 h 206"/>
                <a:gd name="T8" fmla="*/ 279 w 320"/>
                <a:gd name="T9" fmla="*/ 0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0" h="206">
                  <a:moveTo>
                    <a:pt x="279" y="0"/>
                  </a:moveTo>
                  <a:lnTo>
                    <a:pt x="0" y="71"/>
                  </a:lnTo>
                  <a:lnTo>
                    <a:pt x="42" y="206"/>
                  </a:lnTo>
                  <a:lnTo>
                    <a:pt x="320" y="136"/>
                  </a:lnTo>
                  <a:lnTo>
                    <a:pt x="27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261" name="Freeform 106"/>
            <p:cNvSpPr>
              <a:spLocks/>
            </p:cNvSpPr>
            <p:nvPr/>
          </p:nvSpPr>
          <p:spPr bwMode="auto">
            <a:xfrm>
              <a:off x="-3033" y="2446"/>
              <a:ext cx="244" cy="206"/>
            </a:xfrm>
            <a:custGeom>
              <a:avLst/>
              <a:gdLst>
                <a:gd name="T0" fmla="*/ 225 w 244"/>
                <a:gd name="T1" fmla="*/ 3 h 206"/>
                <a:gd name="T2" fmla="*/ 0 w 244"/>
                <a:gd name="T3" fmla="*/ 195 h 206"/>
                <a:gd name="T4" fmla="*/ 4 w 244"/>
                <a:gd name="T5" fmla="*/ 206 h 206"/>
                <a:gd name="T6" fmla="*/ 16 w 244"/>
                <a:gd name="T7" fmla="*/ 203 h 206"/>
                <a:gd name="T8" fmla="*/ 244 w 244"/>
                <a:gd name="T9" fmla="*/ 9 h 206"/>
                <a:gd name="T10" fmla="*/ 241 w 244"/>
                <a:gd name="T11" fmla="*/ 0 h 206"/>
                <a:gd name="T12" fmla="*/ 225 w 244"/>
                <a:gd name="T13" fmla="*/ 3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 h="206">
                  <a:moveTo>
                    <a:pt x="225" y="3"/>
                  </a:moveTo>
                  <a:lnTo>
                    <a:pt x="0" y="195"/>
                  </a:lnTo>
                  <a:lnTo>
                    <a:pt x="4" y="206"/>
                  </a:lnTo>
                  <a:lnTo>
                    <a:pt x="16" y="203"/>
                  </a:lnTo>
                  <a:lnTo>
                    <a:pt x="244" y="9"/>
                  </a:lnTo>
                  <a:lnTo>
                    <a:pt x="241" y="0"/>
                  </a:lnTo>
                  <a:lnTo>
                    <a:pt x="22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62" name="Freeform 107"/>
            <p:cNvSpPr>
              <a:spLocks/>
            </p:cNvSpPr>
            <p:nvPr/>
          </p:nvSpPr>
          <p:spPr bwMode="auto">
            <a:xfrm>
              <a:off x="-3071" y="2511"/>
              <a:ext cx="320" cy="73"/>
            </a:xfrm>
            <a:custGeom>
              <a:avLst/>
              <a:gdLst>
                <a:gd name="T0" fmla="*/ 317 w 320"/>
                <a:gd name="T1" fmla="*/ 59 h 73"/>
                <a:gd name="T2" fmla="*/ 19 w 320"/>
                <a:gd name="T3" fmla="*/ 0 h 73"/>
                <a:gd name="T4" fmla="*/ 0 w 320"/>
                <a:gd name="T5" fmla="*/ 6 h 73"/>
                <a:gd name="T6" fmla="*/ 3 w 320"/>
                <a:gd name="T7" fmla="*/ 14 h 73"/>
                <a:gd name="T8" fmla="*/ 304 w 320"/>
                <a:gd name="T9" fmla="*/ 73 h 73"/>
                <a:gd name="T10" fmla="*/ 320 w 320"/>
                <a:gd name="T11" fmla="*/ 71 h 73"/>
                <a:gd name="T12" fmla="*/ 317 w 320"/>
                <a:gd name="T13" fmla="*/ 59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0" h="73">
                  <a:moveTo>
                    <a:pt x="317" y="59"/>
                  </a:moveTo>
                  <a:lnTo>
                    <a:pt x="19" y="0"/>
                  </a:lnTo>
                  <a:lnTo>
                    <a:pt x="0" y="6"/>
                  </a:lnTo>
                  <a:lnTo>
                    <a:pt x="3" y="14"/>
                  </a:lnTo>
                  <a:lnTo>
                    <a:pt x="304" y="73"/>
                  </a:lnTo>
                  <a:lnTo>
                    <a:pt x="320" y="71"/>
                  </a:lnTo>
                  <a:lnTo>
                    <a:pt x="317"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63" name="Freeform 108"/>
            <p:cNvSpPr>
              <a:spLocks/>
            </p:cNvSpPr>
            <p:nvPr/>
          </p:nvSpPr>
          <p:spPr bwMode="auto">
            <a:xfrm>
              <a:off x="-2956" y="2475"/>
              <a:ext cx="90" cy="148"/>
            </a:xfrm>
            <a:custGeom>
              <a:avLst/>
              <a:gdLst>
                <a:gd name="T0" fmla="*/ 48 w 90"/>
                <a:gd name="T1" fmla="*/ 0 h 148"/>
                <a:gd name="T2" fmla="*/ 0 w 90"/>
                <a:gd name="T3" fmla="*/ 12 h 148"/>
                <a:gd name="T4" fmla="*/ 42 w 90"/>
                <a:gd name="T5" fmla="*/ 148 h 148"/>
                <a:gd name="T6" fmla="*/ 90 w 90"/>
                <a:gd name="T7" fmla="*/ 136 h 148"/>
                <a:gd name="T8" fmla="*/ 48 w 90"/>
                <a:gd name="T9" fmla="*/ 0 h 1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148">
                  <a:moveTo>
                    <a:pt x="48" y="0"/>
                  </a:moveTo>
                  <a:lnTo>
                    <a:pt x="0" y="12"/>
                  </a:lnTo>
                  <a:lnTo>
                    <a:pt x="42" y="148"/>
                  </a:lnTo>
                  <a:lnTo>
                    <a:pt x="90" y="136"/>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64" name="Freeform 109"/>
            <p:cNvSpPr>
              <a:spLocks/>
            </p:cNvSpPr>
            <p:nvPr/>
          </p:nvSpPr>
          <p:spPr bwMode="auto">
            <a:xfrm>
              <a:off x="-3055" y="2499"/>
              <a:ext cx="288" cy="100"/>
            </a:xfrm>
            <a:custGeom>
              <a:avLst/>
              <a:gdLst>
                <a:gd name="T0" fmla="*/ 288 w 288"/>
                <a:gd name="T1" fmla="*/ 29 h 100"/>
                <a:gd name="T2" fmla="*/ 279 w 288"/>
                <a:gd name="T3" fmla="*/ 0 h 100"/>
                <a:gd name="T4" fmla="*/ 0 w 288"/>
                <a:gd name="T5" fmla="*/ 71 h 100"/>
                <a:gd name="T6" fmla="*/ 10 w 288"/>
                <a:gd name="T7" fmla="*/ 100 h 100"/>
                <a:gd name="T8" fmla="*/ 288 w 288"/>
                <a:gd name="T9" fmla="*/ 29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 h="100">
                  <a:moveTo>
                    <a:pt x="288" y="29"/>
                  </a:moveTo>
                  <a:lnTo>
                    <a:pt x="279" y="0"/>
                  </a:lnTo>
                  <a:lnTo>
                    <a:pt x="0" y="71"/>
                  </a:lnTo>
                  <a:lnTo>
                    <a:pt x="10" y="100"/>
                  </a:lnTo>
                  <a:lnTo>
                    <a:pt x="288"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65" name="Freeform 110"/>
            <p:cNvSpPr>
              <a:spLocks/>
            </p:cNvSpPr>
            <p:nvPr/>
          </p:nvSpPr>
          <p:spPr bwMode="auto">
            <a:xfrm>
              <a:off x="-2946" y="2475"/>
              <a:ext cx="74" cy="145"/>
            </a:xfrm>
            <a:custGeom>
              <a:avLst/>
              <a:gdLst>
                <a:gd name="T0" fmla="*/ 32 w 74"/>
                <a:gd name="T1" fmla="*/ 0 h 145"/>
                <a:gd name="T2" fmla="*/ 0 w 74"/>
                <a:gd name="T3" fmla="*/ 9 h 145"/>
                <a:gd name="T4" fmla="*/ 38 w 74"/>
                <a:gd name="T5" fmla="*/ 145 h 145"/>
                <a:gd name="T6" fmla="*/ 74 w 74"/>
                <a:gd name="T7" fmla="*/ 136 h 145"/>
                <a:gd name="T8" fmla="*/ 32 w 74"/>
                <a:gd name="T9" fmla="*/ 0 h 1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 h="145">
                  <a:moveTo>
                    <a:pt x="32" y="0"/>
                  </a:moveTo>
                  <a:lnTo>
                    <a:pt x="0" y="9"/>
                  </a:lnTo>
                  <a:lnTo>
                    <a:pt x="38" y="145"/>
                  </a:lnTo>
                  <a:lnTo>
                    <a:pt x="74" y="136"/>
                  </a:lnTo>
                  <a:lnTo>
                    <a:pt x="32" y="0"/>
                  </a:lnTo>
                  <a:close/>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66" name="Freeform 111"/>
            <p:cNvSpPr>
              <a:spLocks/>
            </p:cNvSpPr>
            <p:nvPr/>
          </p:nvSpPr>
          <p:spPr bwMode="auto">
            <a:xfrm>
              <a:off x="-3052" y="2502"/>
              <a:ext cx="282" cy="91"/>
            </a:xfrm>
            <a:custGeom>
              <a:avLst/>
              <a:gdLst>
                <a:gd name="T0" fmla="*/ 282 w 282"/>
                <a:gd name="T1" fmla="*/ 20 h 91"/>
                <a:gd name="T2" fmla="*/ 279 w 282"/>
                <a:gd name="T3" fmla="*/ 0 h 91"/>
                <a:gd name="T4" fmla="*/ 0 w 282"/>
                <a:gd name="T5" fmla="*/ 74 h 91"/>
                <a:gd name="T6" fmla="*/ 7 w 282"/>
                <a:gd name="T7" fmla="*/ 91 h 91"/>
                <a:gd name="T8" fmla="*/ 282 w 282"/>
                <a:gd name="T9" fmla="*/ 2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2" h="91">
                  <a:moveTo>
                    <a:pt x="282" y="20"/>
                  </a:moveTo>
                  <a:lnTo>
                    <a:pt x="279" y="0"/>
                  </a:lnTo>
                  <a:lnTo>
                    <a:pt x="0" y="74"/>
                  </a:lnTo>
                  <a:lnTo>
                    <a:pt x="7" y="91"/>
                  </a:lnTo>
                  <a:lnTo>
                    <a:pt x="282" y="20"/>
                  </a:lnTo>
                  <a:close/>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67" name="Freeform 112"/>
            <p:cNvSpPr>
              <a:spLocks/>
            </p:cNvSpPr>
            <p:nvPr/>
          </p:nvSpPr>
          <p:spPr bwMode="auto">
            <a:xfrm>
              <a:off x="-2882" y="2558"/>
              <a:ext cx="131" cy="26"/>
            </a:xfrm>
            <a:custGeom>
              <a:avLst/>
              <a:gdLst>
                <a:gd name="T0" fmla="*/ 131 w 131"/>
                <a:gd name="T1" fmla="*/ 24 h 26"/>
                <a:gd name="T2" fmla="*/ 10 w 131"/>
                <a:gd name="T3" fmla="*/ 0 h 26"/>
                <a:gd name="T4" fmla="*/ 0 w 131"/>
                <a:gd name="T5" fmla="*/ 0 h 26"/>
                <a:gd name="T6" fmla="*/ 122 w 131"/>
                <a:gd name="T7" fmla="*/ 26 h 26"/>
                <a:gd name="T8" fmla="*/ 131 w 131"/>
                <a:gd name="T9" fmla="*/ 24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 h="26">
                  <a:moveTo>
                    <a:pt x="131" y="24"/>
                  </a:moveTo>
                  <a:lnTo>
                    <a:pt x="10" y="0"/>
                  </a:lnTo>
                  <a:lnTo>
                    <a:pt x="0" y="0"/>
                  </a:lnTo>
                  <a:lnTo>
                    <a:pt x="122" y="26"/>
                  </a:lnTo>
                  <a:lnTo>
                    <a:pt x="131" y="24"/>
                  </a:lnTo>
                  <a:close/>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68" name="Freeform 113"/>
            <p:cNvSpPr>
              <a:spLocks/>
            </p:cNvSpPr>
            <p:nvPr/>
          </p:nvSpPr>
          <p:spPr bwMode="auto">
            <a:xfrm>
              <a:off x="-3071" y="2514"/>
              <a:ext cx="131" cy="26"/>
            </a:xfrm>
            <a:custGeom>
              <a:avLst/>
              <a:gdLst>
                <a:gd name="T0" fmla="*/ 0 w 131"/>
                <a:gd name="T1" fmla="*/ 3 h 26"/>
                <a:gd name="T2" fmla="*/ 122 w 131"/>
                <a:gd name="T3" fmla="*/ 26 h 26"/>
                <a:gd name="T4" fmla="*/ 131 w 131"/>
                <a:gd name="T5" fmla="*/ 23 h 26"/>
                <a:gd name="T6" fmla="*/ 13 w 131"/>
                <a:gd name="T7" fmla="*/ 0 h 26"/>
                <a:gd name="T8" fmla="*/ 0 w 131"/>
                <a:gd name="T9" fmla="*/ 3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 h="26">
                  <a:moveTo>
                    <a:pt x="0" y="3"/>
                  </a:moveTo>
                  <a:lnTo>
                    <a:pt x="122" y="26"/>
                  </a:lnTo>
                  <a:lnTo>
                    <a:pt x="131" y="23"/>
                  </a:lnTo>
                  <a:lnTo>
                    <a:pt x="13" y="0"/>
                  </a:lnTo>
                  <a:lnTo>
                    <a:pt x="0" y="3"/>
                  </a:lnTo>
                  <a:close/>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69" name="Freeform 114"/>
            <p:cNvSpPr>
              <a:spLocks/>
            </p:cNvSpPr>
            <p:nvPr/>
          </p:nvSpPr>
          <p:spPr bwMode="auto">
            <a:xfrm>
              <a:off x="-3033" y="2576"/>
              <a:ext cx="90" cy="73"/>
            </a:xfrm>
            <a:custGeom>
              <a:avLst/>
              <a:gdLst>
                <a:gd name="T0" fmla="*/ 4 w 90"/>
                <a:gd name="T1" fmla="*/ 73 h 73"/>
                <a:gd name="T2" fmla="*/ 90 w 90"/>
                <a:gd name="T3" fmla="*/ 0 h 73"/>
                <a:gd name="T4" fmla="*/ 77 w 90"/>
                <a:gd name="T5" fmla="*/ 3 h 73"/>
                <a:gd name="T6" fmla="*/ 0 w 90"/>
                <a:gd name="T7" fmla="*/ 67 h 73"/>
                <a:gd name="T8" fmla="*/ 4 w 90"/>
                <a:gd name="T9" fmla="*/ 73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73">
                  <a:moveTo>
                    <a:pt x="4" y="73"/>
                  </a:moveTo>
                  <a:lnTo>
                    <a:pt x="90" y="0"/>
                  </a:lnTo>
                  <a:lnTo>
                    <a:pt x="77" y="3"/>
                  </a:lnTo>
                  <a:lnTo>
                    <a:pt x="0" y="67"/>
                  </a:lnTo>
                  <a:lnTo>
                    <a:pt x="4" y="73"/>
                  </a:lnTo>
                  <a:close/>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70" name="Freeform 115"/>
            <p:cNvSpPr>
              <a:spLocks/>
            </p:cNvSpPr>
            <p:nvPr/>
          </p:nvSpPr>
          <p:spPr bwMode="auto">
            <a:xfrm>
              <a:off x="-2879" y="2449"/>
              <a:ext cx="90" cy="73"/>
            </a:xfrm>
            <a:custGeom>
              <a:avLst/>
              <a:gdLst>
                <a:gd name="T0" fmla="*/ 87 w 90"/>
                <a:gd name="T1" fmla="*/ 0 h 73"/>
                <a:gd name="T2" fmla="*/ 0 w 90"/>
                <a:gd name="T3" fmla="*/ 73 h 73"/>
                <a:gd name="T4" fmla="*/ 13 w 90"/>
                <a:gd name="T5" fmla="*/ 71 h 73"/>
                <a:gd name="T6" fmla="*/ 90 w 90"/>
                <a:gd name="T7" fmla="*/ 3 h 73"/>
                <a:gd name="T8" fmla="*/ 87 w 90"/>
                <a:gd name="T9" fmla="*/ 0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73">
                  <a:moveTo>
                    <a:pt x="87" y="0"/>
                  </a:moveTo>
                  <a:lnTo>
                    <a:pt x="0" y="73"/>
                  </a:lnTo>
                  <a:lnTo>
                    <a:pt x="13" y="71"/>
                  </a:lnTo>
                  <a:lnTo>
                    <a:pt x="90" y="3"/>
                  </a:lnTo>
                  <a:lnTo>
                    <a:pt x="87" y="0"/>
                  </a:lnTo>
                  <a:close/>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71" name="Freeform 116"/>
            <p:cNvSpPr>
              <a:spLocks/>
            </p:cNvSpPr>
            <p:nvPr/>
          </p:nvSpPr>
          <p:spPr bwMode="auto">
            <a:xfrm>
              <a:off x="-3071" y="2446"/>
              <a:ext cx="320" cy="206"/>
            </a:xfrm>
            <a:custGeom>
              <a:avLst/>
              <a:gdLst>
                <a:gd name="T0" fmla="*/ 279 w 320"/>
                <a:gd name="T1" fmla="*/ 0 h 206"/>
                <a:gd name="T2" fmla="*/ 0 w 320"/>
                <a:gd name="T3" fmla="*/ 71 h 206"/>
                <a:gd name="T4" fmla="*/ 42 w 320"/>
                <a:gd name="T5" fmla="*/ 206 h 206"/>
                <a:gd name="T6" fmla="*/ 320 w 320"/>
                <a:gd name="T7" fmla="*/ 136 h 206"/>
                <a:gd name="T8" fmla="*/ 279 w 320"/>
                <a:gd name="T9" fmla="*/ 0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0" h="206">
                  <a:moveTo>
                    <a:pt x="279" y="0"/>
                  </a:moveTo>
                  <a:lnTo>
                    <a:pt x="0" y="71"/>
                  </a:lnTo>
                  <a:lnTo>
                    <a:pt x="42" y="206"/>
                  </a:lnTo>
                  <a:lnTo>
                    <a:pt x="320" y="136"/>
                  </a:lnTo>
                  <a:lnTo>
                    <a:pt x="27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0913" name="Group 511"/>
          <p:cNvGrpSpPr>
            <a:grpSpLocks/>
          </p:cNvGrpSpPr>
          <p:nvPr/>
        </p:nvGrpSpPr>
        <p:grpSpPr bwMode="auto">
          <a:xfrm>
            <a:off x="1219201" y="5638800"/>
            <a:ext cx="514351" cy="317500"/>
            <a:chOff x="-2655" y="2452"/>
            <a:chExt cx="324" cy="200"/>
          </a:xfrm>
        </p:grpSpPr>
        <p:sp>
          <p:nvSpPr>
            <p:cNvPr id="82255" name="Freeform 117"/>
            <p:cNvSpPr>
              <a:spLocks/>
            </p:cNvSpPr>
            <p:nvPr/>
          </p:nvSpPr>
          <p:spPr bwMode="auto">
            <a:xfrm>
              <a:off x="-2462" y="2493"/>
              <a:ext cx="131" cy="159"/>
            </a:xfrm>
            <a:custGeom>
              <a:avLst/>
              <a:gdLst>
                <a:gd name="T0" fmla="*/ 131 w 131"/>
                <a:gd name="T1" fmla="*/ 21 h 159"/>
                <a:gd name="T2" fmla="*/ 35 w 131"/>
                <a:gd name="T3" fmla="*/ 0 h 159"/>
                <a:gd name="T4" fmla="*/ 0 w 131"/>
                <a:gd name="T5" fmla="*/ 139 h 159"/>
                <a:gd name="T6" fmla="*/ 96 w 131"/>
                <a:gd name="T7" fmla="*/ 159 h 159"/>
                <a:gd name="T8" fmla="*/ 131 w 131"/>
                <a:gd name="T9" fmla="*/ 21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 h="159">
                  <a:moveTo>
                    <a:pt x="131" y="21"/>
                  </a:moveTo>
                  <a:lnTo>
                    <a:pt x="35" y="0"/>
                  </a:lnTo>
                  <a:lnTo>
                    <a:pt x="0" y="139"/>
                  </a:lnTo>
                  <a:lnTo>
                    <a:pt x="96" y="159"/>
                  </a:lnTo>
                  <a:lnTo>
                    <a:pt x="131" y="21"/>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56" name="Freeform 118"/>
            <p:cNvSpPr>
              <a:spLocks/>
            </p:cNvSpPr>
            <p:nvPr/>
          </p:nvSpPr>
          <p:spPr bwMode="auto">
            <a:xfrm>
              <a:off x="-2558" y="2472"/>
              <a:ext cx="131" cy="160"/>
            </a:xfrm>
            <a:custGeom>
              <a:avLst/>
              <a:gdLst>
                <a:gd name="T0" fmla="*/ 35 w 131"/>
                <a:gd name="T1" fmla="*/ 0 h 160"/>
                <a:gd name="T2" fmla="*/ 131 w 131"/>
                <a:gd name="T3" fmla="*/ 21 h 160"/>
                <a:gd name="T4" fmla="*/ 96 w 131"/>
                <a:gd name="T5" fmla="*/ 160 h 160"/>
                <a:gd name="T6" fmla="*/ 0 w 131"/>
                <a:gd name="T7" fmla="*/ 139 h 160"/>
                <a:gd name="T8" fmla="*/ 35 w 131"/>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 h="160">
                  <a:moveTo>
                    <a:pt x="35" y="0"/>
                  </a:moveTo>
                  <a:lnTo>
                    <a:pt x="131" y="21"/>
                  </a:lnTo>
                  <a:lnTo>
                    <a:pt x="96" y="160"/>
                  </a:lnTo>
                  <a:lnTo>
                    <a:pt x="0" y="139"/>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57" name="Freeform 119"/>
            <p:cNvSpPr>
              <a:spLocks/>
            </p:cNvSpPr>
            <p:nvPr/>
          </p:nvSpPr>
          <p:spPr bwMode="auto">
            <a:xfrm>
              <a:off x="-2655" y="2452"/>
              <a:ext cx="132" cy="159"/>
            </a:xfrm>
            <a:custGeom>
              <a:avLst/>
              <a:gdLst>
                <a:gd name="T0" fmla="*/ 132 w 132"/>
                <a:gd name="T1" fmla="*/ 20 h 159"/>
                <a:gd name="T2" fmla="*/ 36 w 132"/>
                <a:gd name="T3" fmla="*/ 0 h 159"/>
                <a:gd name="T4" fmla="*/ 0 w 132"/>
                <a:gd name="T5" fmla="*/ 141 h 159"/>
                <a:gd name="T6" fmla="*/ 97 w 132"/>
                <a:gd name="T7" fmla="*/ 159 h 159"/>
                <a:gd name="T8" fmla="*/ 132 w 132"/>
                <a:gd name="T9" fmla="*/ 2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59">
                  <a:moveTo>
                    <a:pt x="132" y="20"/>
                  </a:moveTo>
                  <a:lnTo>
                    <a:pt x="36" y="0"/>
                  </a:lnTo>
                  <a:lnTo>
                    <a:pt x="0" y="141"/>
                  </a:lnTo>
                  <a:lnTo>
                    <a:pt x="97" y="159"/>
                  </a:lnTo>
                  <a:lnTo>
                    <a:pt x="132" y="2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58" name="Freeform 120"/>
            <p:cNvSpPr>
              <a:spLocks/>
            </p:cNvSpPr>
            <p:nvPr/>
          </p:nvSpPr>
          <p:spPr bwMode="auto">
            <a:xfrm>
              <a:off x="-2655" y="2452"/>
              <a:ext cx="324" cy="200"/>
            </a:xfrm>
            <a:custGeom>
              <a:avLst/>
              <a:gdLst>
                <a:gd name="T0" fmla="*/ 324 w 324"/>
                <a:gd name="T1" fmla="*/ 62 h 200"/>
                <a:gd name="T2" fmla="*/ 36 w 324"/>
                <a:gd name="T3" fmla="*/ 0 h 200"/>
                <a:gd name="T4" fmla="*/ 0 w 324"/>
                <a:gd name="T5" fmla="*/ 141 h 200"/>
                <a:gd name="T6" fmla="*/ 289 w 324"/>
                <a:gd name="T7" fmla="*/ 200 h 200"/>
                <a:gd name="T8" fmla="*/ 324 w 324"/>
                <a:gd name="T9" fmla="*/ 62 h 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 h="200">
                  <a:moveTo>
                    <a:pt x="324" y="62"/>
                  </a:moveTo>
                  <a:lnTo>
                    <a:pt x="36" y="0"/>
                  </a:lnTo>
                  <a:lnTo>
                    <a:pt x="0" y="141"/>
                  </a:lnTo>
                  <a:lnTo>
                    <a:pt x="289" y="200"/>
                  </a:lnTo>
                  <a:lnTo>
                    <a:pt x="324" y="6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0914" name="Group 518"/>
          <p:cNvGrpSpPr>
            <a:grpSpLocks/>
          </p:cNvGrpSpPr>
          <p:nvPr/>
        </p:nvGrpSpPr>
        <p:grpSpPr bwMode="auto">
          <a:xfrm>
            <a:off x="1143001" y="533401"/>
            <a:ext cx="422275" cy="492125"/>
            <a:chOff x="-3904" y="1327"/>
            <a:chExt cx="266" cy="310"/>
          </a:xfrm>
        </p:grpSpPr>
        <p:sp>
          <p:nvSpPr>
            <p:cNvPr id="81910" name="Freeform 121"/>
            <p:cNvSpPr>
              <a:spLocks/>
            </p:cNvSpPr>
            <p:nvPr/>
          </p:nvSpPr>
          <p:spPr bwMode="auto">
            <a:xfrm>
              <a:off x="-3904" y="1327"/>
              <a:ext cx="266" cy="310"/>
            </a:xfrm>
            <a:custGeom>
              <a:avLst/>
              <a:gdLst>
                <a:gd name="T0" fmla="*/ 0 w 266"/>
                <a:gd name="T1" fmla="*/ 59 h 310"/>
                <a:gd name="T2" fmla="*/ 122 w 266"/>
                <a:gd name="T3" fmla="*/ 310 h 310"/>
                <a:gd name="T4" fmla="*/ 266 w 266"/>
                <a:gd name="T5" fmla="*/ 251 h 310"/>
                <a:gd name="T6" fmla="*/ 144 w 266"/>
                <a:gd name="T7" fmla="*/ 0 h 310"/>
                <a:gd name="T8" fmla="*/ 0 w 266"/>
                <a:gd name="T9" fmla="*/ 59 h 3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 h="310">
                  <a:moveTo>
                    <a:pt x="0" y="59"/>
                  </a:moveTo>
                  <a:lnTo>
                    <a:pt x="122" y="310"/>
                  </a:lnTo>
                  <a:lnTo>
                    <a:pt x="266" y="251"/>
                  </a:lnTo>
                  <a:lnTo>
                    <a:pt x="144" y="0"/>
                  </a:lnTo>
                  <a:lnTo>
                    <a:pt x="0" y="5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11" name="Freeform 122"/>
            <p:cNvSpPr>
              <a:spLocks/>
            </p:cNvSpPr>
            <p:nvPr/>
          </p:nvSpPr>
          <p:spPr bwMode="auto">
            <a:xfrm>
              <a:off x="-3866" y="1410"/>
              <a:ext cx="189" cy="147"/>
            </a:xfrm>
            <a:custGeom>
              <a:avLst/>
              <a:gdLst>
                <a:gd name="T0" fmla="*/ 0 w 189"/>
                <a:gd name="T1" fmla="*/ 59 h 147"/>
                <a:gd name="T2" fmla="*/ 42 w 189"/>
                <a:gd name="T3" fmla="*/ 147 h 147"/>
                <a:gd name="T4" fmla="*/ 189 w 189"/>
                <a:gd name="T5" fmla="*/ 88 h 147"/>
                <a:gd name="T6" fmla="*/ 145 w 189"/>
                <a:gd name="T7" fmla="*/ 0 h 147"/>
                <a:gd name="T8" fmla="*/ 0 w 189"/>
                <a:gd name="T9" fmla="*/ 59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9" h="147">
                  <a:moveTo>
                    <a:pt x="0" y="59"/>
                  </a:moveTo>
                  <a:lnTo>
                    <a:pt x="42" y="147"/>
                  </a:lnTo>
                  <a:lnTo>
                    <a:pt x="189" y="88"/>
                  </a:lnTo>
                  <a:lnTo>
                    <a:pt x="145" y="0"/>
                  </a:lnTo>
                  <a:lnTo>
                    <a:pt x="0"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12" name="Freeform 123"/>
            <p:cNvSpPr>
              <a:spLocks/>
            </p:cNvSpPr>
            <p:nvPr/>
          </p:nvSpPr>
          <p:spPr bwMode="auto">
            <a:xfrm>
              <a:off x="-3904" y="1327"/>
              <a:ext cx="183" cy="142"/>
            </a:xfrm>
            <a:custGeom>
              <a:avLst/>
              <a:gdLst>
                <a:gd name="T0" fmla="*/ 0 w 183"/>
                <a:gd name="T1" fmla="*/ 59 h 142"/>
                <a:gd name="T2" fmla="*/ 38 w 183"/>
                <a:gd name="T3" fmla="*/ 142 h 142"/>
                <a:gd name="T4" fmla="*/ 183 w 183"/>
                <a:gd name="T5" fmla="*/ 83 h 142"/>
                <a:gd name="T6" fmla="*/ 144 w 183"/>
                <a:gd name="T7" fmla="*/ 0 h 142"/>
                <a:gd name="T8" fmla="*/ 0 w 183"/>
                <a:gd name="T9" fmla="*/ 59 h 1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3" h="142">
                  <a:moveTo>
                    <a:pt x="0" y="59"/>
                  </a:moveTo>
                  <a:lnTo>
                    <a:pt x="38" y="142"/>
                  </a:lnTo>
                  <a:lnTo>
                    <a:pt x="183" y="83"/>
                  </a:lnTo>
                  <a:lnTo>
                    <a:pt x="144" y="0"/>
                  </a:lnTo>
                  <a:lnTo>
                    <a:pt x="0" y="5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13" name="Freeform 124"/>
            <p:cNvSpPr>
              <a:spLocks/>
            </p:cNvSpPr>
            <p:nvPr/>
          </p:nvSpPr>
          <p:spPr bwMode="auto">
            <a:xfrm>
              <a:off x="-3904" y="1327"/>
              <a:ext cx="266" cy="310"/>
            </a:xfrm>
            <a:custGeom>
              <a:avLst/>
              <a:gdLst>
                <a:gd name="T0" fmla="*/ 0 w 266"/>
                <a:gd name="T1" fmla="*/ 59 h 310"/>
                <a:gd name="T2" fmla="*/ 122 w 266"/>
                <a:gd name="T3" fmla="*/ 310 h 310"/>
                <a:gd name="T4" fmla="*/ 266 w 266"/>
                <a:gd name="T5" fmla="*/ 251 h 310"/>
                <a:gd name="T6" fmla="*/ 144 w 266"/>
                <a:gd name="T7" fmla="*/ 0 h 310"/>
                <a:gd name="T8" fmla="*/ 0 w 266"/>
                <a:gd name="T9" fmla="*/ 59 h 3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 h="310">
                  <a:moveTo>
                    <a:pt x="0" y="59"/>
                  </a:moveTo>
                  <a:lnTo>
                    <a:pt x="122" y="310"/>
                  </a:lnTo>
                  <a:lnTo>
                    <a:pt x="266" y="251"/>
                  </a:lnTo>
                  <a:lnTo>
                    <a:pt x="144" y="0"/>
                  </a:lnTo>
                  <a:lnTo>
                    <a:pt x="0" y="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914" name="Freeform 125"/>
            <p:cNvSpPr>
              <a:spLocks/>
            </p:cNvSpPr>
            <p:nvPr/>
          </p:nvSpPr>
          <p:spPr bwMode="auto">
            <a:xfrm>
              <a:off x="-3805" y="1475"/>
              <a:ext cx="16" cy="17"/>
            </a:xfrm>
            <a:custGeom>
              <a:avLst/>
              <a:gdLst>
                <a:gd name="T0" fmla="*/ 7 w 16"/>
                <a:gd name="T1" fmla="*/ 15 h 17"/>
                <a:gd name="T2" fmla="*/ 7 w 16"/>
                <a:gd name="T3" fmla="*/ 15 h 17"/>
                <a:gd name="T4" fmla="*/ 7 w 16"/>
                <a:gd name="T5" fmla="*/ 12 h 17"/>
                <a:gd name="T6" fmla="*/ 4 w 16"/>
                <a:gd name="T7" fmla="*/ 9 h 17"/>
                <a:gd name="T8" fmla="*/ 4 w 16"/>
                <a:gd name="T9" fmla="*/ 9 h 17"/>
                <a:gd name="T10" fmla="*/ 4 w 16"/>
                <a:gd name="T11" fmla="*/ 6 h 17"/>
                <a:gd name="T12" fmla="*/ 0 w 16"/>
                <a:gd name="T13" fmla="*/ 6 h 17"/>
                <a:gd name="T14" fmla="*/ 0 w 16"/>
                <a:gd name="T15" fmla="*/ 3 h 17"/>
                <a:gd name="T16" fmla="*/ 0 w 16"/>
                <a:gd name="T17" fmla="*/ 0 h 17"/>
                <a:gd name="T18" fmla="*/ 0 w 16"/>
                <a:gd name="T19" fmla="*/ 0 h 17"/>
                <a:gd name="T20" fmla="*/ 0 w 16"/>
                <a:gd name="T21" fmla="*/ 0 h 17"/>
                <a:gd name="T22" fmla="*/ 0 w 16"/>
                <a:gd name="T23" fmla="*/ 0 h 17"/>
                <a:gd name="T24" fmla="*/ 0 w 16"/>
                <a:gd name="T25" fmla="*/ 0 h 17"/>
                <a:gd name="T26" fmla="*/ 0 w 16"/>
                <a:gd name="T27" fmla="*/ 0 h 17"/>
                <a:gd name="T28" fmla="*/ 0 w 16"/>
                <a:gd name="T29" fmla="*/ 0 h 17"/>
                <a:gd name="T30" fmla="*/ 4 w 16"/>
                <a:gd name="T31" fmla="*/ 0 h 17"/>
                <a:gd name="T32" fmla="*/ 4 w 16"/>
                <a:gd name="T33" fmla="*/ 0 h 17"/>
                <a:gd name="T34" fmla="*/ 4 w 16"/>
                <a:gd name="T35" fmla="*/ 0 h 17"/>
                <a:gd name="T36" fmla="*/ 4 w 16"/>
                <a:gd name="T37" fmla="*/ 3 h 17"/>
                <a:gd name="T38" fmla="*/ 4 w 16"/>
                <a:gd name="T39" fmla="*/ 6 h 17"/>
                <a:gd name="T40" fmla="*/ 7 w 16"/>
                <a:gd name="T41" fmla="*/ 9 h 17"/>
                <a:gd name="T42" fmla="*/ 7 w 16"/>
                <a:gd name="T43" fmla="*/ 9 h 17"/>
                <a:gd name="T44" fmla="*/ 10 w 16"/>
                <a:gd name="T45" fmla="*/ 12 h 17"/>
                <a:gd name="T46" fmla="*/ 10 w 16"/>
                <a:gd name="T47" fmla="*/ 12 h 17"/>
                <a:gd name="T48" fmla="*/ 13 w 16"/>
                <a:gd name="T49" fmla="*/ 15 h 17"/>
                <a:gd name="T50" fmla="*/ 13 w 16"/>
                <a:gd name="T51" fmla="*/ 15 h 17"/>
                <a:gd name="T52" fmla="*/ 13 w 16"/>
                <a:gd name="T53" fmla="*/ 15 h 17"/>
                <a:gd name="T54" fmla="*/ 13 w 16"/>
                <a:gd name="T55" fmla="*/ 15 h 17"/>
                <a:gd name="T56" fmla="*/ 13 w 16"/>
                <a:gd name="T57" fmla="*/ 15 h 17"/>
                <a:gd name="T58" fmla="*/ 16 w 16"/>
                <a:gd name="T59" fmla="*/ 15 h 17"/>
                <a:gd name="T60" fmla="*/ 16 w 16"/>
                <a:gd name="T61" fmla="*/ 15 h 17"/>
                <a:gd name="T62" fmla="*/ 16 w 16"/>
                <a:gd name="T63" fmla="*/ 15 h 17"/>
                <a:gd name="T64" fmla="*/ 16 w 16"/>
                <a:gd name="T65" fmla="*/ 15 h 17"/>
                <a:gd name="T66" fmla="*/ 13 w 16"/>
                <a:gd name="T67" fmla="*/ 17 h 17"/>
                <a:gd name="T68" fmla="*/ 13 w 16"/>
                <a:gd name="T69" fmla="*/ 17 h 17"/>
                <a:gd name="T70" fmla="*/ 13 w 16"/>
                <a:gd name="T71" fmla="*/ 17 h 17"/>
                <a:gd name="T72" fmla="*/ 13 w 16"/>
                <a:gd name="T73" fmla="*/ 17 h 17"/>
                <a:gd name="T74" fmla="*/ 10 w 16"/>
                <a:gd name="T75" fmla="*/ 15 h 17"/>
                <a:gd name="T76" fmla="*/ 10 w 16"/>
                <a:gd name="T77" fmla="*/ 15 h 17"/>
                <a:gd name="T78" fmla="*/ 10 w 16"/>
                <a:gd name="T79" fmla="*/ 15 h 17"/>
                <a:gd name="T80" fmla="*/ 7 w 16"/>
                <a:gd name="T81" fmla="*/ 15 h 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 h="17">
                  <a:moveTo>
                    <a:pt x="7" y="15"/>
                  </a:moveTo>
                  <a:lnTo>
                    <a:pt x="7" y="15"/>
                  </a:lnTo>
                  <a:lnTo>
                    <a:pt x="7" y="12"/>
                  </a:lnTo>
                  <a:lnTo>
                    <a:pt x="4" y="9"/>
                  </a:lnTo>
                  <a:lnTo>
                    <a:pt x="4" y="6"/>
                  </a:lnTo>
                  <a:lnTo>
                    <a:pt x="0" y="6"/>
                  </a:lnTo>
                  <a:lnTo>
                    <a:pt x="0" y="3"/>
                  </a:lnTo>
                  <a:lnTo>
                    <a:pt x="0" y="0"/>
                  </a:lnTo>
                  <a:lnTo>
                    <a:pt x="4" y="0"/>
                  </a:lnTo>
                  <a:lnTo>
                    <a:pt x="4" y="3"/>
                  </a:lnTo>
                  <a:lnTo>
                    <a:pt x="4" y="6"/>
                  </a:lnTo>
                  <a:lnTo>
                    <a:pt x="7" y="9"/>
                  </a:lnTo>
                  <a:lnTo>
                    <a:pt x="10" y="12"/>
                  </a:lnTo>
                  <a:lnTo>
                    <a:pt x="13" y="15"/>
                  </a:lnTo>
                  <a:lnTo>
                    <a:pt x="16" y="15"/>
                  </a:lnTo>
                  <a:lnTo>
                    <a:pt x="13" y="17"/>
                  </a:lnTo>
                  <a:lnTo>
                    <a:pt x="10" y="15"/>
                  </a:lnTo>
                  <a:lnTo>
                    <a:pt x="7" y="15"/>
                  </a:lnTo>
                  <a:close/>
                </a:path>
              </a:pathLst>
            </a:custGeom>
            <a:solidFill>
              <a:srgbClr val="A572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15" name="Freeform 126"/>
            <p:cNvSpPr>
              <a:spLocks/>
            </p:cNvSpPr>
            <p:nvPr/>
          </p:nvSpPr>
          <p:spPr bwMode="auto">
            <a:xfrm>
              <a:off x="-3805" y="1475"/>
              <a:ext cx="16" cy="17"/>
            </a:xfrm>
            <a:custGeom>
              <a:avLst/>
              <a:gdLst>
                <a:gd name="T0" fmla="*/ 7 w 16"/>
                <a:gd name="T1" fmla="*/ 15 h 17"/>
                <a:gd name="T2" fmla="*/ 7 w 16"/>
                <a:gd name="T3" fmla="*/ 12 h 17"/>
                <a:gd name="T4" fmla="*/ 4 w 16"/>
                <a:gd name="T5" fmla="*/ 9 h 17"/>
                <a:gd name="T6" fmla="*/ 4 w 16"/>
                <a:gd name="T7" fmla="*/ 6 h 17"/>
                <a:gd name="T8" fmla="*/ 0 w 16"/>
                <a:gd name="T9" fmla="*/ 6 h 17"/>
                <a:gd name="T10" fmla="*/ 0 w 16"/>
                <a:gd name="T11" fmla="*/ 3 h 17"/>
                <a:gd name="T12" fmla="*/ 0 w 16"/>
                <a:gd name="T13" fmla="*/ 0 h 17"/>
                <a:gd name="T14" fmla="*/ 4 w 16"/>
                <a:gd name="T15" fmla="*/ 0 h 17"/>
                <a:gd name="T16" fmla="*/ 4 w 16"/>
                <a:gd name="T17" fmla="*/ 3 h 17"/>
                <a:gd name="T18" fmla="*/ 4 w 16"/>
                <a:gd name="T19" fmla="*/ 6 h 17"/>
                <a:gd name="T20" fmla="*/ 7 w 16"/>
                <a:gd name="T21" fmla="*/ 9 h 17"/>
                <a:gd name="T22" fmla="*/ 10 w 16"/>
                <a:gd name="T23" fmla="*/ 12 h 17"/>
                <a:gd name="T24" fmla="*/ 13 w 16"/>
                <a:gd name="T25" fmla="*/ 15 h 17"/>
                <a:gd name="T26" fmla="*/ 16 w 16"/>
                <a:gd name="T27" fmla="*/ 15 h 17"/>
                <a:gd name="T28" fmla="*/ 13 w 16"/>
                <a:gd name="T29" fmla="*/ 17 h 17"/>
                <a:gd name="T30" fmla="*/ 10 w 16"/>
                <a:gd name="T31" fmla="*/ 15 h 17"/>
                <a:gd name="T32" fmla="*/ 7 w 16"/>
                <a:gd name="T33" fmla="*/ 15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17">
                  <a:moveTo>
                    <a:pt x="7" y="15"/>
                  </a:moveTo>
                  <a:lnTo>
                    <a:pt x="7" y="12"/>
                  </a:lnTo>
                  <a:lnTo>
                    <a:pt x="4" y="9"/>
                  </a:lnTo>
                  <a:lnTo>
                    <a:pt x="4" y="6"/>
                  </a:lnTo>
                  <a:lnTo>
                    <a:pt x="0" y="6"/>
                  </a:lnTo>
                  <a:lnTo>
                    <a:pt x="0" y="3"/>
                  </a:lnTo>
                  <a:lnTo>
                    <a:pt x="0" y="0"/>
                  </a:lnTo>
                  <a:lnTo>
                    <a:pt x="4" y="0"/>
                  </a:lnTo>
                  <a:lnTo>
                    <a:pt x="4" y="3"/>
                  </a:lnTo>
                  <a:lnTo>
                    <a:pt x="4" y="6"/>
                  </a:lnTo>
                  <a:lnTo>
                    <a:pt x="7" y="9"/>
                  </a:lnTo>
                  <a:lnTo>
                    <a:pt x="10" y="12"/>
                  </a:lnTo>
                  <a:lnTo>
                    <a:pt x="13" y="15"/>
                  </a:lnTo>
                  <a:lnTo>
                    <a:pt x="16" y="15"/>
                  </a:lnTo>
                  <a:lnTo>
                    <a:pt x="13" y="17"/>
                  </a:lnTo>
                  <a:lnTo>
                    <a:pt x="10" y="15"/>
                  </a:lnTo>
                  <a:lnTo>
                    <a:pt x="7" y="1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916" name="Freeform 127"/>
            <p:cNvSpPr>
              <a:spLocks/>
            </p:cNvSpPr>
            <p:nvPr/>
          </p:nvSpPr>
          <p:spPr bwMode="auto">
            <a:xfrm>
              <a:off x="-3766" y="1454"/>
              <a:ext cx="25" cy="44"/>
            </a:xfrm>
            <a:custGeom>
              <a:avLst/>
              <a:gdLst>
                <a:gd name="T0" fmla="*/ 0 w 25"/>
                <a:gd name="T1" fmla="*/ 0 h 44"/>
                <a:gd name="T2" fmla="*/ 3 w 25"/>
                <a:gd name="T3" fmla="*/ 6 h 44"/>
                <a:gd name="T4" fmla="*/ 6 w 25"/>
                <a:gd name="T5" fmla="*/ 12 h 44"/>
                <a:gd name="T6" fmla="*/ 6 w 25"/>
                <a:gd name="T7" fmla="*/ 15 h 44"/>
                <a:gd name="T8" fmla="*/ 9 w 25"/>
                <a:gd name="T9" fmla="*/ 21 h 44"/>
                <a:gd name="T10" fmla="*/ 13 w 25"/>
                <a:gd name="T11" fmla="*/ 27 h 44"/>
                <a:gd name="T12" fmla="*/ 16 w 25"/>
                <a:gd name="T13" fmla="*/ 33 h 44"/>
                <a:gd name="T14" fmla="*/ 19 w 25"/>
                <a:gd name="T15" fmla="*/ 38 h 44"/>
                <a:gd name="T16" fmla="*/ 22 w 25"/>
                <a:gd name="T17" fmla="*/ 44 h 44"/>
                <a:gd name="T18" fmla="*/ 22 w 25"/>
                <a:gd name="T19" fmla="*/ 41 h 44"/>
                <a:gd name="T20" fmla="*/ 22 w 25"/>
                <a:gd name="T21" fmla="*/ 41 h 44"/>
                <a:gd name="T22" fmla="*/ 22 w 25"/>
                <a:gd name="T23" fmla="*/ 41 h 44"/>
                <a:gd name="T24" fmla="*/ 22 w 25"/>
                <a:gd name="T25" fmla="*/ 38 h 44"/>
                <a:gd name="T26" fmla="*/ 22 w 25"/>
                <a:gd name="T27" fmla="*/ 38 h 44"/>
                <a:gd name="T28" fmla="*/ 22 w 25"/>
                <a:gd name="T29" fmla="*/ 38 h 44"/>
                <a:gd name="T30" fmla="*/ 22 w 25"/>
                <a:gd name="T31" fmla="*/ 38 h 44"/>
                <a:gd name="T32" fmla="*/ 25 w 25"/>
                <a:gd name="T33" fmla="*/ 38 h 44"/>
                <a:gd name="T34" fmla="*/ 22 w 25"/>
                <a:gd name="T35" fmla="*/ 33 h 44"/>
                <a:gd name="T36" fmla="*/ 19 w 25"/>
                <a:gd name="T37" fmla="*/ 30 h 44"/>
                <a:gd name="T38" fmla="*/ 19 w 25"/>
                <a:gd name="T39" fmla="*/ 24 h 44"/>
                <a:gd name="T40" fmla="*/ 16 w 25"/>
                <a:gd name="T41" fmla="*/ 21 h 44"/>
                <a:gd name="T42" fmla="*/ 13 w 25"/>
                <a:gd name="T43" fmla="*/ 15 h 44"/>
                <a:gd name="T44" fmla="*/ 13 w 25"/>
                <a:gd name="T45" fmla="*/ 12 h 44"/>
                <a:gd name="T46" fmla="*/ 9 w 25"/>
                <a:gd name="T47" fmla="*/ 6 h 44"/>
                <a:gd name="T48" fmla="*/ 6 w 25"/>
                <a:gd name="T49" fmla="*/ 0 h 44"/>
                <a:gd name="T50" fmla="*/ 6 w 25"/>
                <a:gd name="T51" fmla="*/ 0 h 44"/>
                <a:gd name="T52" fmla="*/ 3 w 25"/>
                <a:gd name="T53" fmla="*/ 0 h 44"/>
                <a:gd name="T54" fmla="*/ 3 w 25"/>
                <a:gd name="T55" fmla="*/ 0 h 44"/>
                <a:gd name="T56" fmla="*/ 3 w 25"/>
                <a:gd name="T57" fmla="*/ 0 h 44"/>
                <a:gd name="T58" fmla="*/ 3 w 25"/>
                <a:gd name="T59" fmla="*/ 0 h 44"/>
                <a:gd name="T60" fmla="*/ 0 w 25"/>
                <a:gd name="T61" fmla="*/ 0 h 44"/>
                <a:gd name="T62" fmla="*/ 0 w 25"/>
                <a:gd name="T63" fmla="*/ 0 h 44"/>
                <a:gd name="T64" fmla="*/ 0 w 25"/>
                <a:gd name="T65" fmla="*/ 0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 h="44">
                  <a:moveTo>
                    <a:pt x="0" y="0"/>
                  </a:moveTo>
                  <a:lnTo>
                    <a:pt x="3" y="6"/>
                  </a:lnTo>
                  <a:lnTo>
                    <a:pt x="6" y="12"/>
                  </a:lnTo>
                  <a:lnTo>
                    <a:pt x="6" y="15"/>
                  </a:lnTo>
                  <a:lnTo>
                    <a:pt x="9" y="21"/>
                  </a:lnTo>
                  <a:lnTo>
                    <a:pt x="13" y="27"/>
                  </a:lnTo>
                  <a:lnTo>
                    <a:pt x="16" y="33"/>
                  </a:lnTo>
                  <a:lnTo>
                    <a:pt x="19" y="38"/>
                  </a:lnTo>
                  <a:lnTo>
                    <a:pt x="22" y="44"/>
                  </a:lnTo>
                  <a:lnTo>
                    <a:pt x="22" y="41"/>
                  </a:lnTo>
                  <a:lnTo>
                    <a:pt x="22" y="38"/>
                  </a:lnTo>
                  <a:lnTo>
                    <a:pt x="25" y="38"/>
                  </a:lnTo>
                  <a:lnTo>
                    <a:pt x="22" y="33"/>
                  </a:lnTo>
                  <a:lnTo>
                    <a:pt x="19" y="30"/>
                  </a:lnTo>
                  <a:lnTo>
                    <a:pt x="19" y="24"/>
                  </a:lnTo>
                  <a:lnTo>
                    <a:pt x="16" y="21"/>
                  </a:lnTo>
                  <a:lnTo>
                    <a:pt x="13" y="15"/>
                  </a:lnTo>
                  <a:lnTo>
                    <a:pt x="13" y="12"/>
                  </a:lnTo>
                  <a:lnTo>
                    <a:pt x="9" y="6"/>
                  </a:lnTo>
                  <a:lnTo>
                    <a:pt x="6" y="0"/>
                  </a:lnTo>
                  <a:lnTo>
                    <a:pt x="3" y="0"/>
                  </a:lnTo>
                  <a:lnTo>
                    <a:pt x="0" y="0"/>
                  </a:lnTo>
                  <a:close/>
                </a:path>
              </a:pathLst>
            </a:custGeom>
            <a:solidFill>
              <a:srgbClr val="CCA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17" name="Freeform 128"/>
            <p:cNvSpPr>
              <a:spLocks/>
            </p:cNvSpPr>
            <p:nvPr/>
          </p:nvSpPr>
          <p:spPr bwMode="auto">
            <a:xfrm>
              <a:off x="-3766" y="1454"/>
              <a:ext cx="25" cy="44"/>
            </a:xfrm>
            <a:custGeom>
              <a:avLst/>
              <a:gdLst>
                <a:gd name="T0" fmla="*/ 0 w 25"/>
                <a:gd name="T1" fmla="*/ 0 h 44"/>
                <a:gd name="T2" fmla="*/ 3 w 25"/>
                <a:gd name="T3" fmla="*/ 6 h 44"/>
                <a:gd name="T4" fmla="*/ 6 w 25"/>
                <a:gd name="T5" fmla="*/ 12 h 44"/>
                <a:gd name="T6" fmla="*/ 6 w 25"/>
                <a:gd name="T7" fmla="*/ 15 h 44"/>
                <a:gd name="T8" fmla="*/ 9 w 25"/>
                <a:gd name="T9" fmla="*/ 21 h 44"/>
                <a:gd name="T10" fmla="*/ 13 w 25"/>
                <a:gd name="T11" fmla="*/ 27 h 44"/>
                <a:gd name="T12" fmla="*/ 16 w 25"/>
                <a:gd name="T13" fmla="*/ 33 h 44"/>
                <a:gd name="T14" fmla="*/ 19 w 25"/>
                <a:gd name="T15" fmla="*/ 38 h 44"/>
                <a:gd name="T16" fmla="*/ 22 w 25"/>
                <a:gd name="T17" fmla="*/ 44 h 44"/>
                <a:gd name="T18" fmla="*/ 22 w 25"/>
                <a:gd name="T19" fmla="*/ 41 h 44"/>
                <a:gd name="T20" fmla="*/ 22 w 25"/>
                <a:gd name="T21" fmla="*/ 38 h 44"/>
                <a:gd name="T22" fmla="*/ 25 w 25"/>
                <a:gd name="T23" fmla="*/ 38 h 44"/>
                <a:gd name="T24" fmla="*/ 22 w 25"/>
                <a:gd name="T25" fmla="*/ 33 h 44"/>
                <a:gd name="T26" fmla="*/ 19 w 25"/>
                <a:gd name="T27" fmla="*/ 30 h 44"/>
                <a:gd name="T28" fmla="*/ 19 w 25"/>
                <a:gd name="T29" fmla="*/ 24 h 44"/>
                <a:gd name="T30" fmla="*/ 16 w 25"/>
                <a:gd name="T31" fmla="*/ 21 h 44"/>
                <a:gd name="T32" fmla="*/ 13 w 25"/>
                <a:gd name="T33" fmla="*/ 15 h 44"/>
                <a:gd name="T34" fmla="*/ 13 w 25"/>
                <a:gd name="T35" fmla="*/ 12 h 44"/>
                <a:gd name="T36" fmla="*/ 9 w 25"/>
                <a:gd name="T37" fmla="*/ 6 h 44"/>
                <a:gd name="T38" fmla="*/ 6 w 25"/>
                <a:gd name="T39" fmla="*/ 0 h 44"/>
                <a:gd name="T40" fmla="*/ 3 w 25"/>
                <a:gd name="T41" fmla="*/ 0 h 44"/>
                <a:gd name="T42" fmla="*/ 0 w 25"/>
                <a:gd name="T43" fmla="*/ 0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5" h="44">
                  <a:moveTo>
                    <a:pt x="0" y="0"/>
                  </a:moveTo>
                  <a:lnTo>
                    <a:pt x="3" y="6"/>
                  </a:lnTo>
                  <a:lnTo>
                    <a:pt x="6" y="12"/>
                  </a:lnTo>
                  <a:lnTo>
                    <a:pt x="6" y="15"/>
                  </a:lnTo>
                  <a:lnTo>
                    <a:pt x="9" y="21"/>
                  </a:lnTo>
                  <a:lnTo>
                    <a:pt x="13" y="27"/>
                  </a:lnTo>
                  <a:lnTo>
                    <a:pt x="16" y="33"/>
                  </a:lnTo>
                  <a:lnTo>
                    <a:pt x="19" y="38"/>
                  </a:lnTo>
                  <a:lnTo>
                    <a:pt x="22" y="44"/>
                  </a:lnTo>
                  <a:lnTo>
                    <a:pt x="22" y="41"/>
                  </a:lnTo>
                  <a:lnTo>
                    <a:pt x="22" y="38"/>
                  </a:lnTo>
                  <a:lnTo>
                    <a:pt x="25" y="38"/>
                  </a:lnTo>
                  <a:lnTo>
                    <a:pt x="22" y="33"/>
                  </a:lnTo>
                  <a:lnTo>
                    <a:pt x="19" y="30"/>
                  </a:lnTo>
                  <a:lnTo>
                    <a:pt x="19" y="24"/>
                  </a:lnTo>
                  <a:lnTo>
                    <a:pt x="16" y="21"/>
                  </a:lnTo>
                  <a:lnTo>
                    <a:pt x="13" y="15"/>
                  </a:lnTo>
                  <a:lnTo>
                    <a:pt x="13" y="12"/>
                  </a:lnTo>
                  <a:lnTo>
                    <a:pt x="9" y="6"/>
                  </a:lnTo>
                  <a:lnTo>
                    <a:pt x="6" y="0"/>
                  </a:lnTo>
                  <a:lnTo>
                    <a:pt x="3"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918" name="Freeform 129"/>
            <p:cNvSpPr>
              <a:spLocks/>
            </p:cNvSpPr>
            <p:nvPr/>
          </p:nvSpPr>
          <p:spPr bwMode="auto">
            <a:xfrm>
              <a:off x="-3805" y="1469"/>
              <a:ext cx="42" cy="32"/>
            </a:xfrm>
            <a:custGeom>
              <a:avLst/>
              <a:gdLst>
                <a:gd name="T0" fmla="*/ 7 w 42"/>
                <a:gd name="T1" fmla="*/ 0 h 32"/>
                <a:gd name="T2" fmla="*/ 7 w 42"/>
                <a:gd name="T3" fmla="*/ 0 h 32"/>
                <a:gd name="T4" fmla="*/ 4 w 42"/>
                <a:gd name="T5" fmla="*/ 0 h 32"/>
                <a:gd name="T6" fmla="*/ 4 w 42"/>
                <a:gd name="T7" fmla="*/ 0 h 32"/>
                <a:gd name="T8" fmla="*/ 4 w 42"/>
                <a:gd name="T9" fmla="*/ 3 h 32"/>
                <a:gd name="T10" fmla="*/ 0 w 42"/>
                <a:gd name="T11" fmla="*/ 3 h 32"/>
                <a:gd name="T12" fmla="*/ 4 w 42"/>
                <a:gd name="T13" fmla="*/ 6 h 32"/>
                <a:gd name="T14" fmla="*/ 0 w 42"/>
                <a:gd name="T15" fmla="*/ 6 h 32"/>
                <a:gd name="T16" fmla="*/ 0 w 42"/>
                <a:gd name="T17" fmla="*/ 6 h 32"/>
                <a:gd name="T18" fmla="*/ 4 w 42"/>
                <a:gd name="T19" fmla="*/ 6 h 32"/>
                <a:gd name="T20" fmla="*/ 4 w 42"/>
                <a:gd name="T21" fmla="*/ 12 h 32"/>
                <a:gd name="T22" fmla="*/ 4 w 42"/>
                <a:gd name="T23" fmla="*/ 15 h 32"/>
                <a:gd name="T24" fmla="*/ 7 w 42"/>
                <a:gd name="T25" fmla="*/ 15 h 32"/>
                <a:gd name="T26" fmla="*/ 7 w 42"/>
                <a:gd name="T27" fmla="*/ 15 h 32"/>
                <a:gd name="T28" fmla="*/ 7 w 42"/>
                <a:gd name="T29" fmla="*/ 18 h 32"/>
                <a:gd name="T30" fmla="*/ 10 w 42"/>
                <a:gd name="T31" fmla="*/ 18 h 32"/>
                <a:gd name="T32" fmla="*/ 10 w 42"/>
                <a:gd name="T33" fmla="*/ 21 h 32"/>
                <a:gd name="T34" fmla="*/ 13 w 42"/>
                <a:gd name="T35" fmla="*/ 21 h 32"/>
                <a:gd name="T36" fmla="*/ 10 w 42"/>
                <a:gd name="T37" fmla="*/ 21 h 32"/>
                <a:gd name="T38" fmla="*/ 13 w 42"/>
                <a:gd name="T39" fmla="*/ 21 h 32"/>
                <a:gd name="T40" fmla="*/ 13 w 42"/>
                <a:gd name="T41" fmla="*/ 21 h 32"/>
                <a:gd name="T42" fmla="*/ 13 w 42"/>
                <a:gd name="T43" fmla="*/ 21 h 32"/>
                <a:gd name="T44" fmla="*/ 13 w 42"/>
                <a:gd name="T45" fmla="*/ 21 h 32"/>
                <a:gd name="T46" fmla="*/ 7 w 42"/>
                <a:gd name="T47" fmla="*/ 21 h 32"/>
                <a:gd name="T48" fmla="*/ 7 w 42"/>
                <a:gd name="T49" fmla="*/ 21 h 32"/>
                <a:gd name="T50" fmla="*/ 7 w 42"/>
                <a:gd name="T51" fmla="*/ 23 h 32"/>
                <a:gd name="T52" fmla="*/ 10 w 42"/>
                <a:gd name="T53" fmla="*/ 23 h 32"/>
                <a:gd name="T54" fmla="*/ 13 w 42"/>
                <a:gd name="T55" fmla="*/ 23 h 32"/>
                <a:gd name="T56" fmla="*/ 13 w 42"/>
                <a:gd name="T57" fmla="*/ 23 h 32"/>
                <a:gd name="T58" fmla="*/ 16 w 42"/>
                <a:gd name="T59" fmla="*/ 23 h 32"/>
                <a:gd name="T60" fmla="*/ 20 w 42"/>
                <a:gd name="T61" fmla="*/ 23 h 32"/>
                <a:gd name="T62" fmla="*/ 20 w 42"/>
                <a:gd name="T63" fmla="*/ 23 h 32"/>
                <a:gd name="T64" fmla="*/ 20 w 42"/>
                <a:gd name="T65" fmla="*/ 23 h 32"/>
                <a:gd name="T66" fmla="*/ 23 w 42"/>
                <a:gd name="T67" fmla="*/ 23 h 32"/>
                <a:gd name="T68" fmla="*/ 23 w 42"/>
                <a:gd name="T69" fmla="*/ 23 h 32"/>
                <a:gd name="T70" fmla="*/ 23 w 42"/>
                <a:gd name="T71" fmla="*/ 23 h 32"/>
                <a:gd name="T72" fmla="*/ 26 w 42"/>
                <a:gd name="T73" fmla="*/ 26 h 32"/>
                <a:gd name="T74" fmla="*/ 32 w 42"/>
                <a:gd name="T75" fmla="*/ 29 h 32"/>
                <a:gd name="T76" fmla="*/ 39 w 42"/>
                <a:gd name="T77" fmla="*/ 29 h 32"/>
                <a:gd name="T78" fmla="*/ 42 w 42"/>
                <a:gd name="T79" fmla="*/ 29 h 32"/>
                <a:gd name="T80" fmla="*/ 42 w 42"/>
                <a:gd name="T81" fmla="*/ 26 h 32"/>
                <a:gd name="T82" fmla="*/ 39 w 42"/>
                <a:gd name="T83" fmla="*/ 26 h 32"/>
                <a:gd name="T84" fmla="*/ 39 w 42"/>
                <a:gd name="T85" fmla="*/ 26 h 32"/>
                <a:gd name="T86" fmla="*/ 39 w 42"/>
                <a:gd name="T87" fmla="*/ 26 h 32"/>
                <a:gd name="T88" fmla="*/ 36 w 42"/>
                <a:gd name="T89" fmla="*/ 23 h 32"/>
                <a:gd name="T90" fmla="*/ 32 w 42"/>
                <a:gd name="T91" fmla="*/ 23 h 32"/>
                <a:gd name="T92" fmla="*/ 26 w 42"/>
                <a:gd name="T93" fmla="*/ 21 h 32"/>
                <a:gd name="T94" fmla="*/ 26 w 42"/>
                <a:gd name="T95" fmla="*/ 15 h 32"/>
                <a:gd name="T96" fmla="*/ 26 w 42"/>
                <a:gd name="T97" fmla="*/ 15 h 32"/>
                <a:gd name="T98" fmla="*/ 26 w 42"/>
                <a:gd name="T99" fmla="*/ 15 h 32"/>
                <a:gd name="T100" fmla="*/ 23 w 42"/>
                <a:gd name="T101" fmla="*/ 12 h 32"/>
                <a:gd name="T102" fmla="*/ 20 w 42"/>
                <a:gd name="T103" fmla="*/ 9 h 32"/>
                <a:gd name="T104" fmla="*/ 13 w 42"/>
                <a:gd name="T105" fmla="*/ 9 h 32"/>
                <a:gd name="T106" fmla="*/ 10 w 42"/>
                <a:gd name="T107" fmla="*/ 6 h 32"/>
                <a:gd name="T108" fmla="*/ 10 w 42"/>
                <a:gd name="T109" fmla="*/ 6 h 32"/>
                <a:gd name="T110" fmla="*/ 7 w 42"/>
                <a:gd name="T111" fmla="*/ 3 h 32"/>
                <a:gd name="T112" fmla="*/ 7 w 42"/>
                <a:gd name="T113" fmla="*/ 3 h 32"/>
                <a:gd name="T114" fmla="*/ 7 w 42"/>
                <a:gd name="T115" fmla="*/ 0 h 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2" h="32">
                  <a:moveTo>
                    <a:pt x="7" y="0"/>
                  </a:moveTo>
                  <a:lnTo>
                    <a:pt x="7" y="0"/>
                  </a:lnTo>
                  <a:lnTo>
                    <a:pt x="4" y="0"/>
                  </a:lnTo>
                  <a:lnTo>
                    <a:pt x="4" y="3"/>
                  </a:lnTo>
                  <a:lnTo>
                    <a:pt x="0" y="3"/>
                  </a:lnTo>
                  <a:lnTo>
                    <a:pt x="4" y="3"/>
                  </a:lnTo>
                  <a:lnTo>
                    <a:pt x="4" y="6"/>
                  </a:lnTo>
                  <a:lnTo>
                    <a:pt x="0" y="6"/>
                  </a:lnTo>
                  <a:lnTo>
                    <a:pt x="4" y="6"/>
                  </a:lnTo>
                  <a:lnTo>
                    <a:pt x="4" y="9"/>
                  </a:lnTo>
                  <a:lnTo>
                    <a:pt x="4" y="12"/>
                  </a:lnTo>
                  <a:lnTo>
                    <a:pt x="4" y="15"/>
                  </a:lnTo>
                  <a:lnTo>
                    <a:pt x="7" y="15"/>
                  </a:lnTo>
                  <a:lnTo>
                    <a:pt x="7" y="18"/>
                  </a:lnTo>
                  <a:lnTo>
                    <a:pt x="10" y="18"/>
                  </a:lnTo>
                  <a:lnTo>
                    <a:pt x="10" y="21"/>
                  </a:lnTo>
                  <a:lnTo>
                    <a:pt x="10" y="18"/>
                  </a:lnTo>
                  <a:lnTo>
                    <a:pt x="10" y="21"/>
                  </a:lnTo>
                  <a:lnTo>
                    <a:pt x="13" y="21"/>
                  </a:lnTo>
                  <a:lnTo>
                    <a:pt x="10" y="21"/>
                  </a:lnTo>
                  <a:lnTo>
                    <a:pt x="13" y="21"/>
                  </a:lnTo>
                  <a:lnTo>
                    <a:pt x="16" y="21"/>
                  </a:lnTo>
                  <a:lnTo>
                    <a:pt x="13" y="21"/>
                  </a:lnTo>
                  <a:lnTo>
                    <a:pt x="10" y="21"/>
                  </a:lnTo>
                  <a:lnTo>
                    <a:pt x="7" y="21"/>
                  </a:lnTo>
                  <a:lnTo>
                    <a:pt x="7" y="23"/>
                  </a:lnTo>
                  <a:lnTo>
                    <a:pt x="10" y="23"/>
                  </a:lnTo>
                  <a:lnTo>
                    <a:pt x="13" y="23"/>
                  </a:lnTo>
                  <a:lnTo>
                    <a:pt x="13" y="26"/>
                  </a:lnTo>
                  <a:lnTo>
                    <a:pt x="13" y="23"/>
                  </a:lnTo>
                  <a:lnTo>
                    <a:pt x="16" y="23"/>
                  </a:lnTo>
                  <a:lnTo>
                    <a:pt x="20" y="23"/>
                  </a:lnTo>
                  <a:lnTo>
                    <a:pt x="20" y="21"/>
                  </a:lnTo>
                  <a:lnTo>
                    <a:pt x="20" y="23"/>
                  </a:lnTo>
                  <a:lnTo>
                    <a:pt x="23" y="23"/>
                  </a:lnTo>
                  <a:lnTo>
                    <a:pt x="26" y="23"/>
                  </a:lnTo>
                  <a:lnTo>
                    <a:pt x="26" y="26"/>
                  </a:lnTo>
                  <a:lnTo>
                    <a:pt x="29" y="26"/>
                  </a:lnTo>
                  <a:lnTo>
                    <a:pt x="32" y="26"/>
                  </a:lnTo>
                  <a:lnTo>
                    <a:pt x="32" y="29"/>
                  </a:lnTo>
                  <a:lnTo>
                    <a:pt x="36" y="29"/>
                  </a:lnTo>
                  <a:lnTo>
                    <a:pt x="36" y="32"/>
                  </a:lnTo>
                  <a:lnTo>
                    <a:pt x="39" y="29"/>
                  </a:lnTo>
                  <a:lnTo>
                    <a:pt x="42" y="29"/>
                  </a:lnTo>
                  <a:lnTo>
                    <a:pt x="42" y="26"/>
                  </a:lnTo>
                  <a:lnTo>
                    <a:pt x="39" y="26"/>
                  </a:lnTo>
                  <a:lnTo>
                    <a:pt x="39" y="23"/>
                  </a:lnTo>
                  <a:lnTo>
                    <a:pt x="36" y="23"/>
                  </a:lnTo>
                  <a:lnTo>
                    <a:pt x="32" y="23"/>
                  </a:lnTo>
                  <a:lnTo>
                    <a:pt x="29" y="23"/>
                  </a:lnTo>
                  <a:lnTo>
                    <a:pt x="26" y="21"/>
                  </a:lnTo>
                  <a:lnTo>
                    <a:pt x="26" y="18"/>
                  </a:lnTo>
                  <a:lnTo>
                    <a:pt x="26" y="15"/>
                  </a:lnTo>
                  <a:lnTo>
                    <a:pt x="26" y="12"/>
                  </a:lnTo>
                  <a:lnTo>
                    <a:pt x="23" y="12"/>
                  </a:lnTo>
                  <a:lnTo>
                    <a:pt x="20" y="9"/>
                  </a:lnTo>
                  <a:lnTo>
                    <a:pt x="16" y="9"/>
                  </a:lnTo>
                  <a:lnTo>
                    <a:pt x="13" y="9"/>
                  </a:lnTo>
                  <a:lnTo>
                    <a:pt x="13" y="6"/>
                  </a:lnTo>
                  <a:lnTo>
                    <a:pt x="10" y="6"/>
                  </a:lnTo>
                  <a:lnTo>
                    <a:pt x="7" y="3"/>
                  </a:lnTo>
                  <a:lnTo>
                    <a:pt x="7" y="0"/>
                  </a:lnTo>
                  <a:close/>
                </a:path>
              </a:pathLst>
            </a:custGeom>
            <a:solidFill>
              <a:srgbClr val="E5B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19" name="Freeform 130"/>
            <p:cNvSpPr>
              <a:spLocks/>
            </p:cNvSpPr>
            <p:nvPr/>
          </p:nvSpPr>
          <p:spPr bwMode="auto">
            <a:xfrm>
              <a:off x="-3805" y="1469"/>
              <a:ext cx="42" cy="32"/>
            </a:xfrm>
            <a:custGeom>
              <a:avLst/>
              <a:gdLst>
                <a:gd name="T0" fmla="*/ 7 w 42"/>
                <a:gd name="T1" fmla="*/ 0 h 32"/>
                <a:gd name="T2" fmla="*/ 4 w 42"/>
                <a:gd name="T3" fmla="*/ 0 h 32"/>
                <a:gd name="T4" fmla="*/ 4 w 42"/>
                <a:gd name="T5" fmla="*/ 3 h 32"/>
                <a:gd name="T6" fmla="*/ 0 w 42"/>
                <a:gd name="T7" fmla="*/ 3 h 32"/>
                <a:gd name="T8" fmla="*/ 4 w 42"/>
                <a:gd name="T9" fmla="*/ 3 h 32"/>
                <a:gd name="T10" fmla="*/ 4 w 42"/>
                <a:gd name="T11" fmla="*/ 6 h 32"/>
                <a:gd name="T12" fmla="*/ 0 w 42"/>
                <a:gd name="T13" fmla="*/ 6 h 32"/>
                <a:gd name="T14" fmla="*/ 4 w 42"/>
                <a:gd name="T15" fmla="*/ 6 h 32"/>
                <a:gd name="T16" fmla="*/ 4 w 42"/>
                <a:gd name="T17" fmla="*/ 9 h 32"/>
                <a:gd name="T18" fmla="*/ 4 w 42"/>
                <a:gd name="T19" fmla="*/ 12 h 32"/>
                <a:gd name="T20" fmla="*/ 4 w 42"/>
                <a:gd name="T21" fmla="*/ 15 h 32"/>
                <a:gd name="T22" fmla="*/ 7 w 42"/>
                <a:gd name="T23" fmla="*/ 15 h 32"/>
                <a:gd name="T24" fmla="*/ 7 w 42"/>
                <a:gd name="T25" fmla="*/ 18 h 32"/>
                <a:gd name="T26" fmla="*/ 10 w 42"/>
                <a:gd name="T27" fmla="*/ 18 h 32"/>
                <a:gd name="T28" fmla="*/ 10 w 42"/>
                <a:gd name="T29" fmla="*/ 21 h 32"/>
                <a:gd name="T30" fmla="*/ 10 w 42"/>
                <a:gd name="T31" fmla="*/ 18 h 32"/>
                <a:gd name="T32" fmla="*/ 10 w 42"/>
                <a:gd name="T33" fmla="*/ 21 h 32"/>
                <a:gd name="T34" fmla="*/ 13 w 42"/>
                <a:gd name="T35" fmla="*/ 21 h 32"/>
                <a:gd name="T36" fmla="*/ 10 w 42"/>
                <a:gd name="T37" fmla="*/ 21 h 32"/>
                <a:gd name="T38" fmla="*/ 13 w 42"/>
                <a:gd name="T39" fmla="*/ 21 h 32"/>
                <a:gd name="T40" fmla="*/ 16 w 42"/>
                <a:gd name="T41" fmla="*/ 21 h 32"/>
                <a:gd name="T42" fmla="*/ 13 w 42"/>
                <a:gd name="T43" fmla="*/ 21 h 32"/>
                <a:gd name="T44" fmla="*/ 10 w 42"/>
                <a:gd name="T45" fmla="*/ 21 h 32"/>
                <a:gd name="T46" fmla="*/ 7 w 42"/>
                <a:gd name="T47" fmla="*/ 21 h 32"/>
                <a:gd name="T48" fmla="*/ 7 w 42"/>
                <a:gd name="T49" fmla="*/ 23 h 32"/>
                <a:gd name="T50" fmla="*/ 10 w 42"/>
                <a:gd name="T51" fmla="*/ 23 h 32"/>
                <a:gd name="T52" fmla="*/ 13 w 42"/>
                <a:gd name="T53" fmla="*/ 23 h 32"/>
                <a:gd name="T54" fmla="*/ 13 w 42"/>
                <a:gd name="T55" fmla="*/ 26 h 32"/>
                <a:gd name="T56" fmla="*/ 13 w 42"/>
                <a:gd name="T57" fmla="*/ 23 h 32"/>
                <a:gd name="T58" fmla="*/ 16 w 42"/>
                <a:gd name="T59" fmla="*/ 23 h 32"/>
                <a:gd name="T60" fmla="*/ 20 w 42"/>
                <a:gd name="T61" fmla="*/ 23 h 32"/>
                <a:gd name="T62" fmla="*/ 20 w 42"/>
                <a:gd name="T63" fmla="*/ 21 h 32"/>
                <a:gd name="T64" fmla="*/ 20 w 42"/>
                <a:gd name="T65" fmla="*/ 23 h 32"/>
                <a:gd name="T66" fmla="*/ 23 w 42"/>
                <a:gd name="T67" fmla="*/ 23 h 32"/>
                <a:gd name="T68" fmla="*/ 26 w 42"/>
                <a:gd name="T69" fmla="*/ 23 h 32"/>
                <a:gd name="T70" fmla="*/ 26 w 42"/>
                <a:gd name="T71" fmla="*/ 26 h 32"/>
                <a:gd name="T72" fmla="*/ 29 w 42"/>
                <a:gd name="T73" fmla="*/ 26 h 32"/>
                <a:gd name="T74" fmla="*/ 32 w 42"/>
                <a:gd name="T75" fmla="*/ 26 h 32"/>
                <a:gd name="T76" fmla="*/ 32 w 42"/>
                <a:gd name="T77" fmla="*/ 29 h 32"/>
                <a:gd name="T78" fmla="*/ 36 w 42"/>
                <a:gd name="T79" fmla="*/ 29 h 32"/>
                <a:gd name="T80" fmla="*/ 36 w 42"/>
                <a:gd name="T81" fmla="*/ 32 h 32"/>
                <a:gd name="T82" fmla="*/ 39 w 42"/>
                <a:gd name="T83" fmla="*/ 29 h 32"/>
                <a:gd name="T84" fmla="*/ 42 w 42"/>
                <a:gd name="T85" fmla="*/ 29 h 32"/>
                <a:gd name="T86" fmla="*/ 42 w 42"/>
                <a:gd name="T87" fmla="*/ 26 h 32"/>
                <a:gd name="T88" fmla="*/ 39 w 42"/>
                <a:gd name="T89" fmla="*/ 26 h 32"/>
                <a:gd name="T90" fmla="*/ 39 w 42"/>
                <a:gd name="T91" fmla="*/ 23 h 32"/>
                <a:gd name="T92" fmla="*/ 36 w 42"/>
                <a:gd name="T93" fmla="*/ 23 h 32"/>
                <a:gd name="T94" fmla="*/ 32 w 42"/>
                <a:gd name="T95" fmla="*/ 23 h 32"/>
                <a:gd name="T96" fmla="*/ 29 w 42"/>
                <a:gd name="T97" fmla="*/ 23 h 32"/>
                <a:gd name="T98" fmla="*/ 26 w 42"/>
                <a:gd name="T99" fmla="*/ 21 h 32"/>
                <a:gd name="T100" fmla="*/ 26 w 42"/>
                <a:gd name="T101" fmla="*/ 18 h 32"/>
                <a:gd name="T102" fmla="*/ 26 w 42"/>
                <a:gd name="T103" fmla="*/ 15 h 32"/>
                <a:gd name="T104" fmla="*/ 26 w 42"/>
                <a:gd name="T105" fmla="*/ 12 h 32"/>
                <a:gd name="T106" fmla="*/ 23 w 42"/>
                <a:gd name="T107" fmla="*/ 12 h 32"/>
                <a:gd name="T108" fmla="*/ 20 w 42"/>
                <a:gd name="T109" fmla="*/ 9 h 32"/>
                <a:gd name="T110" fmla="*/ 16 w 42"/>
                <a:gd name="T111" fmla="*/ 9 h 32"/>
                <a:gd name="T112" fmla="*/ 13 w 42"/>
                <a:gd name="T113" fmla="*/ 9 h 32"/>
                <a:gd name="T114" fmla="*/ 13 w 42"/>
                <a:gd name="T115" fmla="*/ 6 h 32"/>
                <a:gd name="T116" fmla="*/ 10 w 42"/>
                <a:gd name="T117" fmla="*/ 6 h 32"/>
                <a:gd name="T118" fmla="*/ 7 w 42"/>
                <a:gd name="T119" fmla="*/ 3 h 32"/>
                <a:gd name="T120" fmla="*/ 7 w 42"/>
                <a:gd name="T121" fmla="*/ 0 h 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2" h="32">
                  <a:moveTo>
                    <a:pt x="7" y="0"/>
                  </a:moveTo>
                  <a:lnTo>
                    <a:pt x="4" y="0"/>
                  </a:lnTo>
                  <a:lnTo>
                    <a:pt x="4" y="3"/>
                  </a:lnTo>
                  <a:lnTo>
                    <a:pt x="0" y="3"/>
                  </a:lnTo>
                  <a:lnTo>
                    <a:pt x="4" y="3"/>
                  </a:lnTo>
                  <a:lnTo>
                    <a:pt x="4" y="6"/>
                  </a:lnTo>
                  <a:lnTo>
                    <a:pt x="0" y="6"/>
                  </a:lnTo>
                  <a:lnTo>
                    <a:pt x="4" y="6"/>
                  </a:lnTo>
                  <a:lnTo>
                    <a:pt x="4" y="9"/>
                  </a:lnTo>
                  <a:lnTo>
                    <a:pt x="4" y="12"/>
                  </a:lnTo>
                  <a:lnTo>
                    <a:pt x="4" y="15"/>
                  </a:lnTo>
                  <a:lnTo>
                    <a:pt x="7" y="15"/>
                  </a:lnTo>
                  <a:lnTo>
                    <a:pt x="7" y="18"/>
                  </a:lnTo>
                  <a:lnTo>
                    <a:pt x="10" y="18"/>
                  </a:lnTo>
                  <a:lnTo>
                    <a:pt x="10" y="21"/>
                  </a:lnTo>
                  <a:lnTo>
                    <a:pt x="10" y="18"/>
                  </a:lnTo>
                  <a:lnTo>
                    <a:pt x="10" y="21"/>
                  </a:lnTo>
                  <a:lnTo>
                    <a:pt x="13" y="21"/>
                  </a:lnTo>
                  <a:lnTo>
                    <a:pt x="10" y="21"/>
                  </a:lnTo>
                  <a:lnTo>
                    <a:pt x="13" y="21"/>
                  </a:lnTo>
                  <a:lnTo>
                    <a:pt x="16" y="21"/>
                  </a:lnTo>
                  <a:lnTo>
                    <a:pt x="13" y="21"/>
                  </a:lnTo>
                  <a:lnTo>
                    <a:pt x="10" y="21"/>
                  </a:lnTo>
                  <a:lnTo>
                    <a:pt x="7" y="21"/>
                  </a:lnTo>
                  <a:lnTo>
                    <a:pt x="7" y="23"/>
                  </a:lnTo>
                  <a:lnTo>
                    <a:pt x="10" y="23"/>
                  </a:lnTo>
                  <a:lnTo>
                    <a:pt x="13" y="23"/>
                  </a:lnTo>
                  <a:lnTo>
                    <a:pt x="13" y="26"/>
                  </a:lnTo>
                  <a:lnTo>
                    <a:pt x="13" y="23"/>
                  </a:lnTo>
                  <a:lnTo>
                    <a:pt x="16" y="23"/>
                  </a:lnTo>
                  <a:lnTo>
                    <a:pt x="20" y="23"/>
                  </a:lnTo>
                  <a:lnTo>
                    <a:pt x="20" y="21"/>
                  </a:lnTo>
                  <a:lnTo>
                    <a:pt x="20" y="23"/>
                  </a:lnTo>
                  <a:lnTo>
                    <a:pt x="23" y="23"/>
                  </a:lnTo>
                  <a:lnTo>
                    <a:pt x="26" y="23"/>
                  </a:lnTo>
                  <a:lnTo>
                    <a:pt x="26" y="26"/>
                  </a:lnTo>
                  <a:lnTo>
                    <a:pt x="29" y="26"/>
                  </a:lnTo>
                  <a:lnTo>
                    <a:pt x="32" y="26"/>
                  </a:lnTo>
                  <a:lnTo>
                    <a:pt x="32" y="29"/>
                  </a:lnTo>
                  <a:lnTo>
                    <a:pt x="36" y="29"/>
                  </a:lnTo>
                  <a:lnTo>
                    <a:pt x="36" y="32"/>
                  </a:lnTo>
                  <a:lnTo>
                    <a:pt x="39" y="29"/>
                  </a:lnTo>
                  <a:lnTo>
                    <a:pt x="42" y="29"/>
                  </a:lnTo>
                  <a:lnTo>
                    <a:pt x="42" y="26"/>
                  </a:lnTo>
                  <a:lnTo>
                    <a:pt x="39" y="26"/>
                  </a:lnTo>
                  <a:lnTo>
                    <a:pt x="39" y="23"/>
                  </a:lnTo>
                  <a:lnTo>
                    <a:pt x="36" y="23"/>
                  </a:lnTo>
                  <a:lnTo>
                    <a:pt x="32" y="23"/>
                  </a:lnTo>
                  <a:lnTo>
                    <a:pt x="29" y="23"/>
                  </a:lnTo>
                  <a:lnTo>
                    <a:pt x="26" y="21"/>
                  </a:lnTo>
                  <a:lnTo>
                    <a:pt x="26" y="18"/>
                  </a:lnTo>
                  <a:lnTo>
                    <a:pt x="26" y="15"/>
                  </a:lnTo>
                  <a:lnTo>
                    <a:pt x="26" y="12"/>
                  </a:lnTo>
                  <a:lnTo>
                    <a:pt x="23" y="12"/>
                  </a:lnTo>
                  <a:lnTo>
                    <a:pt x="20" y="9"/>
                  </a:lnTo>
                  <a:lnTo>
                    <a:pt x="16" y="9"/>
                  </a:lnTo>
                  <a:lnTo>
                    <a:pt x="13" y="9"/>
                  </a:lnTo>
                  <a:lnTo>
                    <a:pt x="13" y="6"/>
                  </a:lnTo>
                  <a:lnTo>
                    <a:pt x="10" y="6"/>
                  </a:lnTo>
                  <a:lnTo>
                    <a:pt x="7" y="3"/>
                  </a:lnTo>
                  <a:lnTo>
                    <a:pt x="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920" name="Freeform 131"/>
            <p:cNvSpPr>
              <a:spLocks noEditPoints="1"/>
            </p:cNvSpPr>
            <p:nvPr/>
          </p:nvSpPr>
          <p:spPr bwMode="auto">
            <a:xfrm>
              <a:off x="-3798" y="1469"/>
              <a:ext cx="6" cy="6"/>
            </a:xfrm>
            <a:custGeom>
              <a:avLst/>
              <a:gdLst>
                <a:gd name="T0" fmla="*/ 0 w 6"/>
                <a:gd name="T1" fmla="*/ 3 h 6"/>
                <a:gd name="T2" fmla="*/ 0 w 6"/>
                <a:gd name="T3" fmla="*/ 6 h 6"/>
                <a:gd name="T4" fmla="*/ 0 w 6"/>
                <a:gd name="T5" fmla="*/ 6 h 6"/>
                <a:gd name="T6" fmla="*/ 3 w 6"/>
                <a:gd name="T7" fmla="*/ 6 h 6"/>
                <a:gd name="T8" fmla="*/ 3 w 6"/>
                <a:gd name="T9" fmla="*/ 6 h 6"/>
                <a:gd name="T10" fmla="*/ 3 w 6"/>
                <a:gd name="T11" fmla="*/ 6 h 6"/>
                <a:gd name="T12" fmla="*/ 3 w 6"/>
                <a:gd name="T13" fmla="*/ 6 h 6"/>
                <a:gd name="T14" fmla="*/ 3 w 6"/>
                <a:gd name="T15" fmla="*/ 6 h 6"/>
                <a:gd name="T16" fmla="*/ 3 w 6"/>
                <a:gd name="T17" fmla="*/ 6 h 6"/>
                <a:gd name="T18" fmla="*/ 3 w 6"/>
                <a:gd name="T19" fmla="*/ 6 h 6"/>
                <a:gd name="T20" fmla="*/ 3 w 6"/>
                <a:gd name="T21" fmla="*/ 3 h 6"/>
                <a:gd name="T22" fmla="*/ 3 w 6"/>
                <a:gd name="T23" fmla="*/ 3 h 6"/>
                <a:gd name="T24" fmla="*/ 3 w 6"/>
                <a:gd name="T25" fmla="*/ 3 h 6"/>
                <a:gd name="T26" fmla="*/ 3 w 6"/>
                <a:gd name="T27" fmla="*/ 3 h 6"/>
                <a:gd name="T28" fmla="*/ 3 w 6"/>
                <a:gd name="T29" fmla="*/ 3 h 6"/>
                <a:gd name="T30" fmla="*/ 3 w 6"/>
                <a:gd name="T31" fmla="*/ 3 h 6"/>
                <a:gd name="T32" fmla="*/ 0 w 6"/>
                <a:gd name="T33" fmla="*/ 3 h 6"/>
                <a:gd name="T34" fmla="*/ 3 w 6"/>
                <a:gd name="T35" fmla="*/ 0 h 6"/>
                <a:gd name="T36" fmla="*/ 3 w 6"/>
                <a:gd name="T37" fmla="*/ 0 h 6"/>
                <a:gd name="T38" fmla="*/ 3 w 6"/>
                <a:gd name="T39" fmla="*/ 0 h 6"/>
                <a:gd name="T40" fmla="*/ 6 w 6"/>
                <a:gd name="T41" fmla="*/ 0 h 6"/>
                <a:gd name="T42" fmla="*/ 6 w 6"/>
                <a:gd name="T43" fmla="*/ 3 h 6"/>
                <a:gd name="T44" fmla="*/ 6 w 6"/>
                <a:gd name="T45" fmla="*/ 3 h 6"/>
                <a:gd name="T46" fmla="*/ 6 w 6"/>
                <a:gd name="T47" fmla="*/ 3 h 6"/>
                <a:gd name="T48" fmla="*/ 6 w 6"/>
                <a:gd name="T49" fmla="*/ 3 h 6"/>
                <a:gd name="T50" fmla="*/ 6 w 6"/>
                <a:gd name="T51" fmla="*/ 3 h 6"/>
                <a:gd name="T52" fmla="*/ 6 w 6"/>
                <a:gd name="T53" fmla="*/ 3 h 6"/>
                <a:gd name="T54" fmla="*/ 3 w 6"/>
                <a:gd name="T55" fmla="*/ 3 h 6"/>
                <a:gd name="T56" fmla="*/ 3 w 6"/>
                <a:gd name="T57" fmla="*/ 3 h 6"/>
                <a:gd name="T58" fmla="*/ 3 w 6"/>
                <a:gd name="T59" fmla="*/ 3 h 6"/>
                <a:gd name="T60" fmla="*/ 3 w 6"/>
                <a:gd name="T61" fmla="*/ 3 h 6"/>
                <a:gd name="T62" fmla="*/ 3 w 6"/>
                <a:gd name="T63" fmla="*/ 3 h 6"/>
                <a:gd name="T64" fmla="*/ 3 w 6"/>
                <a:gd name="T65" fmla="*/ 3 h 6"/>
                <a:gd name="T66" fmla="*/ 3 w 6"/>
                <a:gd name="T67" fmla="*/ 3 h 6"/>
                <a:gd name="T68" fmla="*/ 3 w 6"/>
                <a:gd name="T69" fmla="*/ 3 h 6"/>
                <a:gd name="T70" fmla="*/ 0 w 6"/>
                <a:gd name="T71" fmla="*/ 0 h 6"/>
                <a:gd name="T72" fmla="*/ 0 w 6"/>
                <a:gd name="T73" fmla="*/ 0 h 6"/>
                <a:gd name="T74" fmla="*/ 0 w 6"/>
                <a:gd name="T75" fmla="*/ 0 h 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 h="6">
                  <a:moveTo>
                    <a:pt x="0" y="3"/>
                  </a:moveTo>
                  <a:lnTo>
                    <a:pt x="0" y="3"/>
                  </a:lnTo>
                  <a:lnTo>
                    <a:pt x="0" y="6"/>
                  </a:lnTo>
                  <a:lnTo>
                    <a:pt x="3" y="6"/>
                  </a:lnTo>
                  <a:lnTo>
                    <a:pt x="3" y="3"/>
                  </a:lnTo>
                  <a:lnTo>
                    <a:pt x="0" y="3"/>
                  </a:lnTo>
                  <a:close/>
                  <a:moveTo>
                    <a:pt x="0" y="0"/>
                  </a:moveTo>
                  <a:lnTo>
                    <a:pt x="3" y="0"/>
                  </a:lnTo>
                  <a:lnTo>
                    <a:pt x="6" y="0"/>
                  </a:lnTo>
                  <a:lnTo>
                    <a:pt x="6" y="3"/>
                  </a:lnTo>
                  <a:lnTo>
                    <a:pt x="3" y="3"/>
                  </a:lnTo>
                  <a:lnTo>
                    <a:pt x="0" y="3"/>
                  </a:lnTo>
                  <a:lnTo>
                    <a:pt x="3" y="3"/>
                  </a:lnTo>
                  <a:lnTo>
                    <a:pt x="3" y="0"/>
                  </a:lnTo>
                  <a:lnTo>
                    <a:pt x="0" y="0"/>
                  </a:lnTo>
                  <a:close/>
                </a:path>
              </a:pathLst>
            </a:custGeom>
            <a:solidFill>
              <a:srgbClr val="FF8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21" name="Rectangle 132"/>
            <p:cNvSpPr>
              <a:spLocks noChangeArrowheads="1"/>
            </p:cNvSpPr>
            <p:nvPr/>
          </p:nvSpPr>
          <p:spPr bwMode="auto">
            <a:xfrm>
              <a:off x="-3798" y="1472"/>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922" name="Freeform 133"/>
            <p:cNvSpPr>
              <a:spLocks/>
            </p:cNvSpPr>
            <p:nvPr/>
          </p:nvSpPr>
          <p:spPr bwMode="auto">
            <a:xfrm>
              <a:off x="-3798" y="1469"/>
              <a:ext cx="6" cy="3"/>
            </a:xfrm>
            <a:custGeom>
              <a:avLst/>
              <a:gdLst>
                <a:gd name="T0" fmla="*/ 0 w 6"/>
                <a:gd name="T1" fmla="*/ 0 h 3"/>
                <a:gd name="T2" fmla="*/ 3 w 6"/>
                <a:gd name="T3" fmla="*/ 0 h 3"/>
                <a:gd name="T4" fmla="*/ 6 w 6"/>
                <a:gd name="T5" fmla="*/ 0 h 3"/>
                <a:gd name="T6" fmla="*/ 6 w 6"/>
                <a:gd name="T7" fmla="*/ 3 h 3"/>
                <a:gd name="T8" fmla="*/ 3 w 6"/>
                <a:gd name="T9" fmla="*/ 3 h 3"/>
                <a:gd name="T10" fmla="*/ 0 w 6"/>
                <a:gd name="T11" fmla="*/ 3 h 3"/>
                <a:gd name="T12" fmla="*/ 3 w 6"/>
                <a:gd name="T13" fmla="*/ 3 h 3"/>
                <a:gd name="T14" fmla="*/ 3 w 6"/>
                <a:gd name="T15" fmla="*/ 0 h 3"/>
                <a:gd name="T16" fmla="*/ 0 w 6"/>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3">
                  <a:moveTo>
                    <a:pt x="0" y="0"/>
                  </a:moveTo>
                  <a:lnTo>
                    <a:pt x="3" y="0"/>
                  </a:lnTo>
                  <a:lnTo>
                    <a:pt x="6" y="0"/>
                  </a:lnTo>
                  <a:lnTo>
                    <a:pt x="6" y="3"/>
                  </a:lnTo>
                  <a:lnTo>
                    <a:pt x="3" y="3"/>
                  </a:lnTo>
                  <a:lnTo>
                    <a:pt x="0" y="3"/>
                  </a:lnTo>
                  <a:lnTo>
                    <a:pt x="3" y="3"/>
                  </a:lnTo>
                  <a:lnTo>
                    <a:pt x="3"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923" name="Freeform 134"/>
            <p:cNvSpPr>
              <a:spLocks/>
            </p:cNvSpPr>
            <p:nvPr/>
          </p:nvSpPr>
          <p:spPr bwMode="auto">
            <a:xfrm>
              <a:off x="-3801" y="1469"/>
              <a:ext cx="19" cy="23"/>
            </a:xfrm>
            <a:custGeom>
              <a:avLst/>
              <a:gdLst>
                <a:gd name="T0" fmla="*/ 19 w 19"/>
                <a:gd name="T1" fmla="*/ 0 h 23"/>
                <a:gd name="T2" fmla="*/ 16 w 19"/>
                <a:gd name="T3" fmla="*/ 0 h 23"/>
                <a:gd name="T4" fmla="*/ 9 w 19"/>
                <a:gd name="T5" fmla="*/ 0 h 23"/>
                <a:gd name="T6" fmla="*/ 6 w 19"/>
                <a:gd name="T7" fmla="*/ 3 h 23"/>
                <a:gd name="T8" fmla="*/ 3 w 19"/>
                <a:gd name="T9" fmla="*/ 6 h 23"/>
                <a:gd name="T10" fmla="*/ 0 w 19"/>
                <a:gd name="T11" fmla="*/ 12 h 23"/>
                <a:gd name="T12" fmla="*/ 0 w 19"/>
                <a:gd name="T13" fmla="*/ 15 h 23"/>
                <a:gd name="T14" fmla="*/ 3 w 19"/>
                <a:gd name="T15" fmla="*/ 18 h 23"/>
                <a:gd name="T16" fmla="*/ 9 w 19"/>
                <a:gd name="T17" fmla="*/ 23 h 23"/>
                <a:gd name="T18" fmla="*/ 19 w 19"/>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23">
                  <a:moveTo>
                    <a:pt x="19" y="0"/>
                  </a:moveTo>
                  <a:lnTo>
                    <a:pt x="16" y="0"/>
                  </a:lnTo>
                  <a:lnTo>
                    <a:pt x="9" y="0"/>
                  </a:lnTo>
                  <a:lnTo>
                    <a:pt x="6" y="3"/>
                  </a:lnTo>
                  <a:lnTo>
                    <a:pt x="3" y="6"/>
                  </a:lnTo>
                  <a:lnTo>
                    <a:pt x="0" y="12"/>
                  </a:lnTo>
                  <a:lnTo>
                    <a:pt x="0" y="15"/>
                  </a:lnTo>
                  <a:lnTo>
                    <a:pt x="3" y="18"/>
                  </a:lnTo>
                  <a:lnTo>
                    <a:pt x="9" y="23"/>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24" name="Freeform 135"/>
            <p:cNvSpPr>
              <a:spLocks/>
            </p:cNvSpPr>
            <p:nvPr/>
          </p:nvSpPr>
          <p:spPr bwMode="auto">
            <a:xfrm>
              <a:off x="-3792" y="1469"/>
              <a:ext cx="26" cy="26"/>
            </a:xfrm>
            <a:custGeom>
              <a:avLst/>
              <a:gdLst>
                <a:gd name="T0" fmla="*/ 26 w 26"/>
                <a:gd name="T1" fmla="*/ 15 h 26"/>
                <a:gd name="T2" fmla="*/ 16 w 26"/>
                <a:gd name="T3" fmla="*/ 3 h 26"/>
                <a:gd name="T4" fmla="*/ 13 w 26"/>
                <a:gd name="T5" fmla="*/ 0 h 26"/>
                <a:gd name="T6" fmla="*/ 10 w 26"/>
                <a:gd name="T7" fmla="*/ 0 h 26"/>
                <a:gd name="T8" fmla="*/ 0 w 26"/>
                <a:gd name="T9" fmla="*/ 23 h 26"/>
                <a:gd name="T10" fmla="*/ 3 w 26"/>
                <a:gd name="T11" fmla="*/ 23 h 26"/>
                <a:gd name="T12" fmla="*/ 7 w 26"/>
                <a:gd name="T13" fmla="*/ 26 h 26"/>
                <a:gd name="T14" fmla="*/ 10 w 26"/>
                <a:gd name="T15" fmla="*/ 26 h 26"/>
                <a:gd name="T16" fmla="*/ 0 w 26"/>
                <a:gd name="T17" fmla="*/ 15 h 26"/>
                <a:gd name="T18" fmla="*/ 10 w 26"/>
                <a:gd name="T19" fmla="*/ 26 h 26"/>
                <a:gd name="T20" fmla="*/ 13 w 26"/>
                <a:gd name="T21" fmla="*/ 26 h 26"/>
                <a:gd name="T22" fmla="*/ 19 w 26"/>
                <a:gd name="T23" fmla="*/ 23 h 26"/>
                <a:gd name="T24" fmla="*/ 23 w 26"/>
                <a:gd name="T25" fmla="*/ 21 h 26"/>
                <a:gd name="T26" fmla="*/ 26 w 26"/>
                <a:gd name="T27" fmla="*/ 18 h 26"/>
                <a:gd name="T28" fmla="*/ 26 w 26"/>
                <a:gd name="T29" fmla="*/ 15 h 26"/>
                <a:gd name="T30" fmla="*/ 26 w 26"/>
                <a:gd name="T31" fmla="*/ 9 h 26"/>
                <a:gd name="T32" fmla="*/ 23 w 26"/>
                <a:gd name="T33" fmla="*/ 6 h 26"/>
                <a:gd name="T34" fmla="*/ 16 w 26"/>
                <a:gd name="T35" fmla="*/ 3 h 26"/>
                <a:gd name="T36" fmla="*/ 26 w 26"/>
                <a:gd name="T37" fmla="*/ 15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6" h="26">
                  <a:moveTo>
                    <a:pt x="26" y="15"/>
                  </a:moveTo>
                  <a:lnTo>
                    <a:pt x="16" y="3"/>
                  </a:lnTo>
                  <a:lnTo>
                    <a:pt x="13" y="0"/>
                  </a:lnTo>
                  <a:lnTo>
                    <a:pt x="10" y="0"/>
                  </a:lnTo>
                  <a:lnTo>
                    <a:pt x="0" y="23"/>
                  </a:lnTo>
                  <a:lnTo>
                    <a:pt x="3" y="23"/>
                  </a:lnTo>
                  <a:lnTo>
                    <a:pt x="7" y="26"/>
                  </a:lnTo>
                  <a:lnTo>
                    <a:pt x="10" y="26"/>
                  </a:lnTo>
                  <a:lnTo>
                    <a:pt x="0" y="15"/>
                  </a:lnTo>
                  <a:lnTo>
                    <a:pt x="10" y="26"/>
                  </a:lnTo>
                  <a:lnTo>
                    <a:pt x="13" y="26"/>
                  </a:lnTo>
                  <a:lnTo>
                    <a:pt x="19" y="23"/>
                  </a:lnTo>
                  <a:lnTo>
                    <a:pt x="23" y="21"/>
                  </a:lnTo>
                  <a:lnTo>
                    <a:pt x="26" y="18"/>
                  </a:lnTo>
                  <a:lnTo>
                    <a:pt x="26" y="15"/>
                  </a:lnTo>
                  <a:lnTo>
                    <a:pt x="26" y="9"/>
                  </a:lnTo>
                  <a:lnTo>
                    <a:pt x="23" y="6"/>
                  </a:lnTo>
                  <a:lnTo>
                    <a:pt x="16" y="3"/>
                  </a:lnTo>
                  <a:lnTo>
                    <a:pt x="26"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25" name="Freeform 136"/>
            <p:cNvSpPr>
              <a:spLocks/>
            </p:cNvSpPr>
            <p:nvPr/>
          </p:nvSpPr>
          <p:spPr bwMode="auto">
            <a:xfrm>
              <a:off x="-3795" y="1472"/>
              <a:ext cx="29" cy="23"/>
            </a:xfrm>
            <a:custGeom>
              <a:avLst/>
              <a:gdLst>
                <a:gd name="T0" fmla="*/ 10 w 29"/>
                <a:gd name="T1" fmla="*/ 23 h 23"/>
                <a:gd name="T2" fmla="*/ 16 w 29"/>
                <a:gd name="T3" fmla="*/ 23 h 23"/>
                <a:gd name="T4" fmla="*/ 19 w 29"/>
                <a:gd name="T5" fmla="*/ 23 h 23"/>
                <a:gd name="T6" fmla="*/ 22 w 29"/>
                <a:gd name="T7" fmla="*/ 23 h 23"/>
                <a:gd name="T8" fmla="*/ 22 w 29"/>
                <a:gd name="T9" fmla="*/ 20 h 23"/>
                <a:gd name="T10" fmla="*/ 26 w 29"/>
                <a:gd name="T11" fmla="*/ 18 h 23"/>
                <a:gd name="T12" fmla="*/ 29 w 29"/>
                <a:gd name="T13" fmla="*/ 15 h 23"/>
                <a:gd name="T14" fmla="*/ 29 w 29"/>
                <a:gd name="T15" fmla="*/ 12 h 23"/>
                <a:gd name="T16" fmla="*/ 3 w 29"/>
                <a:gd name="T17" fmla="*/ 12 h 23"/>
                <a:gd name="T18" fmla="*/ 3 w 29"/>
                <a:gd name="T19" fmla="*/ 9 h 23"/>
                <a:gd name="T20" fmla="*/ 3 w 29"/>
                <a:gd name="T21" fmla="*/ 6 h 23"/>
                <a:gd name="T22" fmla="*/ 6 w 29"/>
                <a:gd name="T23" fmla="*/ 3 h 23"/>
                <a:gd name="T24" fmla="*/ 10 w 29"/>
                <a:gd name="T25" fmla="*/ 0 h 23"/>
                <a:gd name="T26" fmla="*/ 13 w 29"/>
                <a:gd name="T27" fmla="*/ 0 h 23"/>
                <a:gd name="T28" fmla="*/ 16 w 29"/>
                <a:gd name="T29" fmla="*/ 0 h 23"/>
                <a:gd name="T30" fmla="*/ 19 w 29"/>
                <a:gd name="T31" fmla="*/ 0 h 23"/>
                <a:gd name="T32" fmla="*/ 16 w 29"/>
                <a:gd name="T33" fmla="*/ 0 h 23"/>
                <a:gd name="T34" fmla="*/ 10 w 29"/>
                <a:gd name="T35" fmla="*/ 0 h 23"/>
                <a:gd name="T36" fmla="*/ 3 w 29"/>
                <a:gd name="T37" fmla="*/ 3 h 23"/>
                <a:gd name="T38" fmla="*/ 3 w 29"/>
                <a:gd name="T39" fmla="*/ 9 h 23"/>
                <a:gd name="T40" fmla="*/ 0 w 29"/>
                <a:gd name="T41" fmla="*/ 12 h 23"/>
                <a:gd name="T42" fmla="*/ 3 w 29"/>
                <a:gd name="T43" fmla="*/ 18 h 23"/>
                <a:gd name="T44" fmla="*/ 3 w 29"/>
                <a:gd name="T45" fmla="*/ 20 h 23"/>
                <a:gd name="T46" fmla="*/ 10 w 29"/>
                <a:gd name="T47" fmla="*/ 23 h 23"/>
                <a:gd name="T48" fmla="*/ 16 w 29"/>
                <a:gd name="T49" fmla="*/ 23 h 23"/>
                <a:gd name="T50" fmla="*/ 10 w 29"/>
                <a:gd name="T51" fmla="*/ 23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 h="23">
                  <a:moveTo>
                    <a:pt x="10" y="23"/>
                  </a:moveTo>
                  <a:lnTo>
                    <a:pt x="16" y="23"/>
                  </a:lnTo>
                  <a:lnTo>
                    <a:pt x="19" y="23"/>
                  </a:lnTo>
                  <a:lnTo>
                    <a:pt x="22" y="23"/>
                  </a:lnTo>
                  <a:lnTo>
                    <a:pt x="22" y="20"/>
                  </a:lnTo>
                  <a:lnTo>
                    <a:pt x="26" y="18"/>
                  </a:lnTo>
                  <a:lnTo>
                    <a:pt x="29" y="15"/>
                  </a:lnTo>
                  <a:lnTo>
                    <a:pt x="29" y="12"/>
                  </a:lnTo>
                  <a:lnTo>
                    <a:pt x="3" y="12"/>
                  </a:lnTo>
                  <a:lnTo>
                    <a:pt x="3" y="9"/>
                  </a:lnTo>
                  <a:lnTo>
                    <a:pt x="3" y="6"/>
                  </a:lnTo>
                  <a:lnTo>
                    <a:pt x="6" y="3"/>
                  </a:lnTo>
                  <a:lnTo>
                    <a:pt x="10" y="0"/>
                  </a:lnTo>
                  <a:lnTo>
                    <a:pt x="13" y="0"/>
                  </a:lnTo>
                  <a:lnTo>
                    <a:pt x="16" y="0"/>
                  </a:lnTo>
                  <a:lnTo>
                    <a:pt x="19" y="0"/>
                  </a:lnTo>
                  <a:lnTo>
                    <a:pt x="16" y="0"/>
                  </a:lnTo>
                  <a:lnTo>
                    <a:pt x="10" y="0"/>
                  </a:lnTo>
                  <a:lnTo>
                    <a:pt x="3" y="3"/>
                  </a:lnTo>
                  <a:lnTo>
                    <a:pt x="3" y="9"/>
                  </a:lnTo>
                  <a:lnTo>
                    <a:pt x="0" y="12"/>
                  </a:lnTo>
                  <a:lnTo>
                    <a:pt x="3" y="18"/>
                  </a:lnTo>
                  <a:lnTo>
                    <a:pt x="3" y="20"/>
                  </a:lnTo>
                  <a:lnTo>
                    <a:pt x="10" y="23"/>
                  </a:lnTo>
                  <a:lnTo>
                    <a:pt x="16" y="23"/>
                  </a:lnTo>
                  <a:lnTo>
                    <a:pt x="1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26" name="Freeform 137"/>
            <p:cNvSpPr>
              <a:spLocks/>
            </p:cNvSpPr>
            <p:nvPr/>
          </p:nvSpPr>
          <p:spPr bwMode="auto">
            <a:xfrm>
              <a:off x="-3792" y="1472"/>
              <a:ext cx="16" cy="23"/>
            </a:xfrm>
            <a:custGeom>
              <a:avLst/>
              <a:gdLst>
                <a:gd name="T0" fmla="*/ 0 w 16"/>
                <a:gd name="T1" fmla="*/ 20 h 23"/>
                <a:gd name="T2" fmla="*/ 3 w 16"/>
                <a:gd name="T3" fmla="*/ 20 h 23"/>
                <a:gd name="T4" fmla="*/ 3 w 16"/>
                <a:gd name="T5" fmla="*/ 23 h 23"/>
                <a:gd name="T6" fmla="*/ 7 w 16"/>
                <a:gd name="T7" fmla="*/ 23 h 23"/>
                <a:gd name="T8" fmla="*/ 16 w 16"/>
                <a:gd name="T9" fmla="*/ 0 h 23"/>
                <a:gd name="T10" fmla="*/ 13 w 16"/>
                <a:gd name="T11" fmla="*/ 0 h 23"/>
                <a:gd name="T12" fmla="*/ 0 w 16"/>
                <a:gd name="T13" fmla="*/ 2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3">
                  <a:moveTo>
                    <a:pt x="0" y="20"/>
                  </a:moveTo>
                  <a:lnTo>
                    <a:pt x="3" y="20"/>
                  </a:lnTo>
                  <a:lnTo>
                    <a:pt x="3" y="23"/>
                  </a:lnTo>
                  <a:lnTo>
                    <a:pt x="7" y="23"/>
                  </a:lnTo>
                  <a:lnTo>
                    <a:pt x="16" y="0"/>
                  </a:lnTo>
                  <a:lnTo>
                    <a:pt x="13" y="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27" name="Freeform 138"/>
            <p:cNvSpPr>
              <a:spLocks/>
            </p:cNvSpPr>
            <p:nvPr/>
          </p:nvSpPr>
          <p:spPr bwMode="auto">
            <a:xfrm>
              <a:off x="-3798" y="1469"/>
              <a:ext cx="19" cy="23"/>
            </a:xfrm>
            <a:custGeom>
              <a:avLst/>
              <a:gdLst>
                <a:gd name="T0" fmla="*/ 19 w 19"/>
                <a:gd name="T1" fmla="*/ 3 h 23"/>
                <a:gd name="T2" fmla="*/ 13 w 19"/>
                <a:gd name="T3" fmla="*/ 0 h 23"/>
                <a:gd name="T4" fmla="*/ 9 w 19"/>
                <a:gd name="T5" fmla="*/ 0 h 23"/>
                <a:gd name="T6" fmla="*/ 3 w 19"/>
                <a:gd name="T7" fmla="*/ 3 h 23"/>
                <a:gd name="T8" fmla="*/ 0 w 19"/>
                <a:gd name="T9" fmla="*/ 9 h 23"/>
                <a:gd name="T10" fmla="*/ 0 w 19"/>
                <a:gd name="T11" fmla="*/ 12 h 23"/>
                <a:gd name="T12" fmla="*/ 0 w 19"/>
                <a:gd name="T13" fmla="*/ 18 h 23"/>
                <a:gd name="T14" fmla="*/ 3 w 19"/>
                <a:gd name="T15" fmla="*/ 21 h 23"/>
                <a:gd name="T16" fmla="*/ 6 w 19"/>
                <a:gd name="T17" fmla="*/ 23 h 23"/>
                <a:gd name="T18" fmla="*/ 19 w 19"/>
                <a:gd name="T19" fmla="*/ 3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23">
                  <a:moveTo>
                    <a:pt x="19" y="3"/>
                  </a:moveTo>
                  <a:lnTo>
                    <a:pt x="13" y="0"/>
                  </a:lnTo>
                  <a:lnTo>
                    <a:pt x="9" y="0"/>
                  </a:lnTo>
                  <a:lnTo>
                    <a:pt x="3" y="3"/>
                  </a:lnTo>
                  <a:lnTo>
                    <a:pt x="0" y="9"/>
                  </a:lnTo>
                  <a:lnTo>
                    <a:pt x="0" y="12"/>
                  </a:lnTo>
                  <a:lnTo>
                    <a:pt x="0" y="18"/>
                  </a:lnTo>
                  <a:lnTo>
                    <a:pt x="3" y="21"/>
                  </a:lnTo>
                  <a:lnTo>
                    <a:pt x="6" y="23"/>
                  </a:lnTo>
                  <a:lnTo>
                    <a:pt x="1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28" name="Freeform 139"/>
            <p:cNvSpPr>
              <a:spLocks/>
            </p:cNvSpPr>
            <p:nvPr/>
          </p:nvSpPr>
          <p:spPr bwMode="auto">
            <a:xfrm>
              <a:off x="-3801" y="1475"/>
              <a:ext cx="22" cy="20"/>
            </a:xfrm>
            <a:custGeom>
              <a:avLst/>
              <a:gdLst>
                <a:gd name="T0" fmla="*/ 22 w 22"/>
                <a:gd name="T1" fmla="*/ 3 h 20"/>
                <a:gd name="T2" fmla="*/ 19 w 22"/>
                <a:gd name="T3" fmla="*/ 0 h 20"/>
                <a:gd name="T4" fmla="*/ 12 w 22"/>
                <a:gd name="T5" fmla="*/ 0 h 20"/>
                <a:gd name="T6" fmla="*/ 9 w 22"/>
                <a:gd name="T7" fmla="*/ 0 h 20"/>
                <a:gd name="T8" fmla="*/ 3 w 22"/>
                <a:gd name="T9" fmla="*/ 3 h 20"/>
                <a:gd name="T10" fmla="*/ 3 w 22"/>
                <a:gd name="T11" fmla="*/ 6 h 20"/>
                <a:gd name="T12" fmla="*/ 0 w 22"/>
                <a:gd name="T13" fmla="*/ 12 h 20"/>
                <a:gd name="T14" fmla="*/ 0 w 22"/>
                <a:gd name="T15" fmla="*/ 15 h 20"/>
                <a:gd name="T16" fmla="*/ 3 w 22"/>
                <a:gd name="T17" fmla="*/ 20 h 20"/>
                <a:gd name="T18" fmla="*/ 22 w 22"/>
                <a:gd name="T19" fmla="*/ 3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0">
                  <a:moveTo>
                    <a:pt x="22" y="3"/>
                  </a:moveTo>
                  <a:lnTo>
                    <a:pt x="19" y="0"/>
                  </a:lnTo>
                  <a:lnTo>
                    <a:pt x="12" y="0"/>
                  </a:lnTo>
                  <a:lnTo>
                    <a:pt x="9" y="0"/>
                  </a:lnTo>
                  <a:lnTo>
                    <a:pt x="3" y="3"/>
                  </a:lnTo>
                  <a:lnTo>
                    <a:pt x="3" y="6"/>
                  </a:lnTo>
                  <a:lnTo>
                    <a:pt x="0" y="12"/>
                  </a:lnTo>
                  <a:lnTo>
                    <a:pt x="0" y="15"/>
                  </a:lnTo>
                  <a:lnTo>
                    <a:pt x="3" y="20"/>
                  </a:lnTo>
                  <a:lnTo>
                    <a:pt x="2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29" name="Freeform 140"/>
            <p:cNvSpPr>
              <a:spLocks/>
            </p:cNvSpPr>
            <p:nvPr/>
          </p:nvSpPr>
          <p:spPr bwMode="auto">
            <a:xfrm>
              <a:off x="-3801" y="1478"/>
              <a:ext cx="28" cy="23"/>
            </a:xfrm>
            <a:custGeom>
              <a:avLst/>
              <a:gdLst>
                <a:gd name="T0" fmla="*/ 12 w 28"/>
                <a:gd name="T1" fmla="*/ 23 h 23"/>
                <a:gd name="T2" fmla="*/ 22 w 28"/>
                <a:gd name="T3" fmla="*/ 23 h 23"/>
                <a:gd name="T4" fmla="*/ 25 w 28"/>
                <a:gd name="T5" fmla="*/ 17 h 23"/>
                <a:gd name="T6" fmla="*/ 28 w 28"/>
                <a:gd name="T7" fmla="*/ 14 h 23"/>
                <a:gd name="T8" fmla="*/ 28 w 28"/>
                <a:gd name="T9" fmla="*/ 12 h 23"/>
                <a:gd name="T10" fmla="*/ 28 w 28"/>
                <a:gd name="T11" fmla="*/ 9 h 23"/>
                <a:gd name="T12" fmla="*/ 28 w 28"/>
                <a:gd name="T13" fmla="*/ 6 h 23"/>
                <a:gd name="T14" fmla="*/ 25 w 28"/>
                <a:gd name="T15" fmla="*/ 3 h 23"/>
                <a:gd name="T16" fmla="*/ 22 w 28"/>
                <a:gd name="T17" fmla="*/ 0 h 23"/>
                <a:gd name="T18" fmla="*/ 3 w 28"/>
                <a:gd name="T19" fmla="*/ 17 h 23"/>
                <a:gd name="T20" fmla="*/ 3 w 28"/>
                <a:gd name="T21" fmla="*/ 14 h 23"/>
                <a:gd name="T22" fmla="*/ 3 w 28"/>
                <a:gd name="T23" fmla="*/ 12 h 23"/>
                <a:gd name="T24" fmla="*/ 0 w 28"/>
                <a:gd name="T25" fmla="*/ 12 h 23"/>
                <a:gd name="T26" fmla="*/ 3 w 28"/>
                <a:gd name="T27" fmla="*/ 9 h 23"/>
                <a:gd name="T28" fmla="*/ 3 w 28"/>
                <a:gd name="T29" fmla="*/ 6 h 23"/>
                <a:gd name="T30" fmla="*/ 6 w 28"/>
                <a:gd name="T31" fmla="*/ 0 h 23"/>
                <a:gd name="T32" fmla="*/ 12 w 28"/>
                <a:gd name="T33" fmla="*/ 0 h 23"/>
                <a:gd name="T34" fmla="*/ 12 w 28"/>
                <a:gd name="T35" fmla="*/ 23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 h="23">
                  <a:moveTo>
                    <a:pt x="12" y="23"/>
                  </a:moveTo>
                  <a:lnTo>
                    <a:pt x="22" y="23"/>
                  </a:lnTo>
                  <a:lnTo>
                    <a:pt x="25" y="17"/>
                  </a:lnTo>
                  <a:lnTo>
                    <a:pt x="28" y="14"/>
                  </a:lnTo>
                  <a:lnTo>
                    <a:pt x="28" y="12"/>
                  </a:lnTo>
                  <a:lnTo>
                    <a:pt x="28" y="9"/>
                  </a:lnTo>
                  <a:lnTo>
                    <a:pt x="28" y="6"/>
                  </a:lnTo>
                  <a:lnTo>
                    <a:pt x="25" y="3"/>
                  </a:lnTo>
                  <a:lnTo>
                    <a:pt x="22" y="0"/>
                  </a:lnTo>
                  <a:lnTo>
                    <a:pt x="3" y="17"/>
                  </a:lnTo>
                  <a:lnTo>
                    <a:pt x="3" y="14"/>
                  </a:lnTo>
                  <a:lnTo>
                    <a:pt x="3" y="12"/>
                  </a:lnTo>
                  <a:lnTo>
                    <a:pt x="0" y="12"/>
                  </a:lnTo>
                  <a:lnTo>
                    <a:pt x="3" y="9"/>
                  </a:lnTo>
                  <a:lnTo>
                    <a:pt x="3" y="6"/>
                  </a:lnTo>
                  <a:lnTo>
                    <a:pt x="6" y="0"/>
                  </a:lnTo>
                  <a:lnTo>
                    <a:pt x="12" y="0"/>
                  </a:lnTo>
                  <a:lnTo>
                    <a:pt x="1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30" name="Freeform 141"/>
            <p:cNvSpPr>
              <a:spLocks/>
            </p:cNvSpPr>
            <p:nvPr/>
          </p:nvSpPr>
          <p:spPr bwMode="auto">
            <a:xfrm>
              <a:off x="-3801" y="1478"/>
              <a:ext cx="12" cy="23"/>
            </a:xfrm>
            <a:custGeom>
              <a:avLst/>
              <a:gdLst>
                <a:gd name="T0" fmla="*/ 12 w 12"/>
                <a:gd name="T1" fmla="*/ 0 h 23"/>
                <a:gd name="T2" fmla="*/ 9 w 12"/>
                <a:gd name="T3" fmla="*/ 0 h 23"/>
                <a:gd name="T4" fmla="*/ 3 w 12"/>
                <a:gd name="T5" fmla="*/ 3 h 23"/>
                <a:gd name="T6" fmla="*/ 3 w 12"/>
                <a:gd name="T7" fmla="*/ 6 h 23"/>
                <a:gd name="T8" fmla="*/ 0 w 12"/>
                <a:gd name="T9" fmla="*/ 12 h 23"/>
                <a:gd name="T10" fmla="*/ 3 w 12"/>
                <a:gd name="T11" fmla="*/ 14 h 23"/>
                <a:gd name="T12" fmla="*/ 3 w 12"/>
                <a:gd name="T13" fmla="*/ 20 h 23"/>
                <a:gd name="T14" fmla="*/ 9 w 12"/>
                <a:gd name="T15" fmla="*/ 23 h 23"/>
                <a:gd name="T16" fmla="*/ 12 w 12"/>
                <a:gd name="T17" fmla="*/ 23 h 23"/>
                <a:gd name="T18" fmla="*/ 12 w 12"/>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23">
                  <a:moveTo>
                    <a:pt x="12" y="0"/>
                  </a:moveTo>
                  <a:lnTo>
                    <a:pt x="9" y="0"/>
                  </a:lnTo>
                  <a:lnTo>
                    <a:pt x="3" y="3"/>
                  </a:lnTo>
                  <a:lnTo>
                    <a:pt x="3" y="6"/>
                  </a:lnTo>
                  <a:lnTo>
                    <a:pt x="0" y="12"/>
                  </a:lnTo>
                  <a:lnTo>
                    <a:pt x="3" y="14"/>
                  </a:lnTo>
                  <a:lnTo>
                    <a:pt x="3" y="20"/>
                  </a:lnTo>
                  <a:lnTo>
                    <a:pt x="9" y="23"/>
                  </a:lnTo>
                  <a:lnTo>
                    <a:pt x="12" y="23"/>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31" name="Freeform 142"/>
            <p:cNvSpPr>
              <a:spLocks/>
            </p:cNvSpPr>
            <p:nvPr/>
          </p:nvSpPr>
          <p:spPr bwMode="auto">
            <a:xfrm>
              <a:off x="-3801" y="1472"/>
              <a:ext cx="22" cy="20"/>
            </a:xfrm>
            <a:custGeom>
              <a:avLst/>
              <a:gdLst>
                <a:gd name="T0" fmla="*/ 22 w 22"/>
                <a:gd name="T1" fmla="*/ 3 h 20"/>
                <a:gd name="T2" fmla="*/ 16 w 22"/>
                <a:gd name="T3" fmla="*/ 0 h 20"/>
                <a:gd name="T4" fmla="*/ 12 w 22"/>
                <a:gd name="T5" fmla="*/ 0 h 20"/>
                <a:gd name="T6" fmla="*/ 6 w 22"/>
                <a:gd name="T7" fmla="*/ 0 h 20"/>
                <a:gd name="T8" fmla="*/ 3 w 22"/>
                <a:gd name="T9" fmla="*/ 3 h 20"/>
                <a:gd name="T10" fmla="*/ 0 w 22"/>
                <a:gd name="T11" fmla="*/ 6 h 20"/>
                <a:gd name="T12" fmla="*/ 0 w 22"/>
                <a:gd name="T13" fmla="*/ 12 h 20"/>
                <a:gd name="T14" fmla="*/ 0 w 22"/>
                <a:gd name="T15" fmla="*/ 15 h 20"/>
                <a:gd name="T16" fmla="*/ 3 w 22"/>
                <a:gd name="T17" fmla="*/ 20 h 20"/>
                <a:gd name="T18" fmla="*/ 22 w 22"/>
                <a:gd name="T19" fmla="*/ 3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0">
                  <a:moveTo>
                    <a:pt x="22" y="3"/>
                  </a:moveTo>
                  <a:lnTo>
                    <a:pt x="16" y="0"/>
                  </a:lnTo>
                  <a:lnTo>
                    <a:pt x="12" y="0"/>
                  </a:lnTo>
                  <a:lnTo>
                    <a:pt x="6" y="0"/>
                  </a:lnTo>
                  <a:lnTo>
                    <a:pt x="3" y="3"/>
                  </a:lnTo>
                  <a:lnTo>
                    <a:pt x="0" y="6"/>
                  </a:lnTo>
                  <a:lnTo>
                    <a:pt x="0" y="12"/>
                  </a:lnTo>
                  <a:lnTo>
                    <a:pt x="0" y="15"/>
                  </a:lnTo>
                  <a:lnTo>
                    <a:pt x="3" y="20"/>
                  </a:lnTo>
                  <a:lnTo>
                    <a:pt x="2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32" name="Freeform 143"/>
            <p:cNvSpPr>
              <a:spLocks/>
            </p:cNvSpPr>
            <p:nvPr/>
          </p:nvSpPr>
          <p:spPr bwMode="auto">
            <a:xfrm>
              <a:off x="-3801" y="1475"/>
              <a:ext cx="25" cy="23"/>
            </a:xfrm>
            <a:custGeom>
              <a:avLst/>
              <a:gdLst>
                <a:gd name="T0" fmla="*/ 12 w 25"/>
                <a:gd name="T1" fmla="*/ 23 h 23"/>
                <a:gd name="T2" fmla="*/ 19 w 25"/>
                <a:gd name="T3" fmla="*/ 23 h 23"/>
                <a:gd name="T4" fmla="*/ 25 w 25"/>
                <a:gd name="T5" fmla="*/ 17 h 23"/>
                <a:gd name="T6" fmla="*/ 25 w 25"/>
                <a:gd name="T7" fmla="*/ 15 h 23"/>
                <a:gd name="T8" fmla="*/ 25 w 25"/>
                <a:gd name="T9" fmla="*/ 12 h 23"/>
                <a:gd name="T10" fmla="*/ 25 w 25"/>
                <a:gd name="T11" fmla="*/ 9 h 23"/>
                <a:gd name="T12" fmla="*/ 25 w 25"/>
                <a:gd name="T13" fmla="*/ 6 h 23"/>
                <a:gd name="T14" fmla="*/ 25 w 25"/>
                <a:gd name="T15" fmla="*/ 3 h 23"/>
                <a:gd name="T16" fmla="*/ 22 w 25"/>
                <a:gd name="T17" fmla="*/ 0 h 23"/>
                <a:gd name="T18" fmla="*/ 3 w 25"/>
                <a:gd name="T19" fmla="*/ 17 h 23"/>
                <a:gd name="T20" fmla="*/ 0 w 25"/>
                <a:gd name="T21" fmla="*/ 15 h 23"/>
                <a:gd name="T22" fmla="*/ 0 w 25"/>
                <a:gd name="T23" fmla="*/ 12 h 23"/>
                <a:gd name="T24" fmla="*/ 0 w 25"/>
                <a:gd name="T25" fmla="*/ 9 h 23"/>
                <a:gd name="T26" fmla="*/ 0 w 25"/>
                <a:gd name="T27" fmla="*/ 6 h 23"/>
                <a:gd name="T28" fmla="*/ 6 w 25"/>
                <a:gd name="T29" fmla="*/ 0 h 23"/>
                <a:gd name="T30" fmla="*/ 12 w 25"/>
                <a:gd name="T31" fmla="*/ 0 h 23"/>
                <a:gd name="T32" fmla="*/ 12 w 25"/>
                <a:gd name="T33" fmla="*/ 23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 h="23">
                  <a:moveTo>
                    <a:pt x="12" y="23"/>
                  </a:moveTo>
                  <a:lnTo>
                    <a:pt x="19" y="23"/>
                  </a:lnTo>
                  <a:lnTo>
                    <a:pt x="25" y="17"/>
                  </a:lnTo>
                  <a:lnTo>
                    <a:pt x="25" y="15"/>
                  </a:lnTo>
                  <a:lnTo>
                    <a:pt x="25" y="12"/>
                  </a:lnTo>
                  <a:lnTo>
                    <a:pt x="25" y="9"/>
                  </a:lnTo>
                  <a:lnTo>
                    <a:pt x="25" y="6"/>
                  </a:lnTo>
                  <a:lnTo>
                    <a:pt x="25" y="3"/>
                  </a:lnTo>
                  <a:lnTo>
                    <a:pt x="22" y="0"/>
                  </a:lnTo>
                  <a:lnTo>
                    <a:pt x="3" y="17"/>
                  </a:lnTo>
                  <a:lnTo>
                    <a:pt x="0" y="15"/>
                  </a:lnTo>
                  <a:lnTo>
                    <a:pt x="0" y="12"/>
                  </a:lnTo>
                  <a:lnTo>
                    <a:pt x="0" y="9"/>
                  </a:lnTo>
                  <a:lnTo>
                    <a:pt x="0" y="6"/>
                  </a:lnTo>
                  <a:lnTo>
                    <a:pt x="6" y="0"/>
                  </a:lnTo>
                  <a:lnTo>
                    <a:pt x="12" y="0"/>
                  </a:lnTo>
                  <a:lnTo>
                    <a:pt x="1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33" name="Freeform 144"/>
            <p:cNvSpPr>
              <a:spLocks/>
            </p:cNvSpPr>
            <p:nvPr/>
          </p:nvSpPr>
          <p:spPr bwMode="auto">
            <a:xfrm>
              <a:off x="-3801" y="1475"/>
              <a:ext cx="12" cy="23"/>
            </a:xfrm>
            <a:custGeom>
              <a:avLst/>
              <a:gdLst>
                <a:gd name="T0" fmla="*/ 12 w 12"/>
                <a:gd name="T1" fmla="*/ 0 h 23"/>
                <a:gd name="T2" fmla="*/ 6 w 12"/>
                <a:gd name="T3" fmla="*/ 0 h 23"/>
                <a:gd name="T4" fmla="*/ 3 w 12"/>
                <a:gd name="T5" fmla="*/ 3 h 23"/>
                <a:gd name="T6" fmla="*/ 0 w 12"/>
                <a:gd name="T7" fmla="*/ 6 h 23"/>
                <a:gd name="T8" fmla="*/ 0 w 12"/>
                <a:gd name="T9" fmla="*/ 12 h 23"/>
                <a:gd name="T10" fmla="*/ 0 w 12"/>
                <a:gd name="T11" fmla="*/ 17 h 23"/>
                <a:gd name="T12" fmla="*/ 3 w 12"/>
                <a:gd name="T13" fmla="*/ 20 h 23"/>
                <a:gd name="T14" fmla="*/ 6 w 12"/>
                <a:gd name="T15" fmla="*/ 23 h 23"/>
                <a:gd name="T16" fmla="*/ 12 w 12"/>
                <a:gd name="T17" fmla="*/ 23 h 23"/>
                <a:gd name="T18" fmla="*/ 12 w 12"/>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23">
                  <a:moveTo>
                    <a:pt x="12" y="0"/>
                  </a:moveTo>
                  <a:lnTo>
                    <a:pt x="6" y="0"/>
                  </a:lnTo>
                  <a:lnTo>
                    <a:pt x="3" y="3"/>
                  </a:lnTo>
                  <a:lnTo>
                    <a:pt x="0" y="6"/>
                  </a:lnTo>
                  <a:lnTo>
                    <a:pt x="0" y="12"/>
                  </a:lnTo>
                  <a:lnTo>
                    <a:pt x="0" y="17"/>
                  </a:lnTo>
                  <a:lnTo>
                    <a:pt x="3" y="20"/>
                  </a:lnTo>
                  <a:lnTo>
                    <a:pt x="6" y="23"/>
                  </a:lnTo>
                  <a:lnTo>
                    <a:pt x="12" y="23"/>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34" name="Freeform 145"/>
            <p:cNvSpPr>
              <a:spLocks/>
            </p:cNvSpPr>
            <p:nvPr/>
          </p:nvSpPr>
          <p:spPr bwMode="auto">
            <a:xfrm>
              <a:off x="-3805" y="1472"/>
              <a:ext cx="13" cy="23"/>
            </a:xfrm>
            <a:custGeom>
              <a:avLst/>
              <a:gdLst>
                <a:gd name="T0" fmla="*/ 13 w 13"/>
                <a:gd name="T1" fmla="*/ 0 h 23"/>
                <a:gd name="T2" fmla="*/ 7 w 13"/>
                <a:gd name="T3" fmla="*/ 0 h 23"/>
                <a:gd name="T4" fmla="*/ 4 w 13"/>
                <a:gd name="T5" fmla="*/ 3 h 23"/>
                <a:gd name="T6" fmla="*/ 0 w 13"/>
                <a:gd name="T7" fmla="*/ 6 h 23"/>
                <a:gd name="T8" fmla="*/ 0 w 13"/>
                <a:gd name="T9" fmla="*/ 12 h 23"/>
                <a:gd name="T10" fmla="*/ 0 w 13"/>
                <a:gd name="T11" fmla="*/ 15 h 23"/>
                <a:gd name="T12" fmla="*/ 4 w 13"/>
                <a:gd name="T13" fmla="*/ 20 h 23"/>
                <a:gd name="T14" fmla="*/ 7 w 13"/>
                <a:gd name="T15" fmla="*/ 23 h 23"/>
                <a:gd name="T16" fmla="*/ 13 w 13"/>
                <a:gd name="T17" fmla="*/ 23 h 23"/>
                <a:gd name="T18" fmla="*/ 13 w 1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13" y="0"/>
                  </a:moveTo>
                  <a:lnTo>
                    <a:pt x="7" y="0"/>
                  </a:lnTo>
                  <a:lnTo>
                    <a:pt x="4" y="3"/>
                  </a:lnTo>
                  <a:lnTo>
                    <a:pt x="0" y="6"/>
                  </a:lnTo>
                  <a:lnTo>
                    <a:pt x="0" y="12"/>
                  </a:lnTo>
                  <a:lnTo>
                    <a:pt x="0" y="15"/>
                  </a:lnTo>
                  <a:lnTo>
                    <a:pt x="4" y="20"/>
                  </a:lnTo>
                  <a:lnTo>
                    <a:pt x="7" y="23"/>
                  </a:lnTo>
                  <a:lnTo>
                    <a:pt x="13" y="23"/>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35" name="Freeform 146"/>
            <p:cNvSpPr>
              <a:spLocks/>
            </p:cNvSpPr>
            <p:nvPr/>
          </p:nvSpPr>
          <p:spPr bwMode="auto">
            <a:xfrm>
              <a:off x="-3805" y="1469"/>
              <a:ext cx="26" cy="26"/>
            </a:xfrm>
            <a:custGeom>
              <a:avLst/>
              <a:gdLst>
                <a:gd name="T0" fmla="*/ 13 w 26"/>
                <a:gd name="T1" fmla="*/ 23 h 26"/>
                <a:gd name="T2" fmla="*/ 4 w 26"/>
                <a:gd name="T3" fmla="*/ 21 h 26"/>
                <a:gd name="T4" fmla="*/ 0 w 26"/>
                <a:gd name="T5" fmla="*/ 18 h 26"/>
                <a:gd name="T6" fmla="*/ 0 w 26"/>
                <a:gd name="T7" fmla="*/ 15 h 26"/>
                <a:gd name="T8" fmla="*/ 0 w 26"/>
                <a:gd name="T9" fmla="*/ 12 h 26"/>
                <a:gd name="T10" fmla="*/ 0 w 26"/>
                <a:gd name="T11" fmla="*/ 9 h 26"/>
                <a:gd name="T12" fmla="*/ 4 w 26"/>
                <a:gd name="T13" fmla="*/ 6 h 26"/>
                <a:gd name="T14" fmla="*/ 13 w 26"/>
                <a:gd name="T15" fmla="*/ 3 h 26"/>
                <a:gd name="T16" fmla="*/ 13 w 26"/>
                <a:gd name="T17" fmla="*/ 26 h 26"/>
                <a:gd name="T18" fmla="*/ 23 w 26"/>
                <a:gd name="T19" fmla="*/ 23 h 26"/>
                <a:gd name="T20" fmla="*/ 26 w 26"/>
                <a:gd name="T21" fmla="*/ 18 h 26"/>
                <a:gd name="T22" fmla="*/ 26 w 26"/>
                <a:gd name="T23" fmla="*/ 15 h 26"/>
                <a:gd name="T24" fmla="*/ 26 w 26"/>
                <a:gd name="T25" fmla="*/ 12 h 26"/>
                <a:gd name="T26" fmla="*/ 26 w 26"/>
                <a:gd name="T27" fmla="*/ 9 h 26"/>
                <a:gd name="T28" fmla="*/ 26 w 26"/>
                <a:gd name="T29" fmla="*/ 6 h 26"/>
                <a:gd name="T30" fmla="*/ 23 w 26"/>
                <a:gd name="T31" fmla="*/ 3 h 26"/>
                <a:gd name="T32" fmla="*/ 13 w 26"/>
                <a:gd name="T33" fmla="*/ 0 h 26"/>
                <a:gd name="T34" fmla="*/ 13 w 26"/>
                <a:gd name="T35" fmla="*/ 23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 h="26">
                  <a:moveTo>
                    <a:pt x="13" y="23"/>
                  </a:moveTo>
                  <a:lnTo>
                    <a:pt x="4" y="21"/>
                  </a:lnTo>
                  <a:lnTo>
                    <a:pt x="0" y="18"/>
                  </a:lnTo>
                  <a:lnTo>
                    <a:pt x="0" y="15"/>
                  </a:lnTo>
                  <a:lnTo>
                    <a:pt x="0" y="12"/>
                  </a:lnTo>
                  <a:lnTo>
                    <a:pt x="0" y="9"/>
                  </a:lnTo>
                  <a:lnTo>
                    <a:pt x="4" y="6"/>
                  </a:lnTo>
                  <a:lnTo>
                    <a:pt x="13" y="3"/>
                  </a:lnTo>
                  <a:lnTo>
                    <a:pt x="13" y="26"/>
                  </a:lnTo>
                  <a:lnTo>
                    <a:pt x="23" y="23"/>
                  </a:lnTo>
                  <a:lnTo>
                    <a:pt x="26" y="18"/>
                  </a:lnTo>
                  <a:lnTo>
                    <a:pt x="26" y="15"/>
                  </a:lnTo>
                  <a:lnTo>
                    <a:pt x="26" y="12"/>
                  </a:lnTo>
                  <a:lnTo>
                    <a:pt x="26" y="9"/>
                  </a:lnTo>
                  <a:lnTo>
                    <a:pt x="26" y="6"/>
                  </a:lnTo>
                  <a:lnTo>
                    <a:pt x="23" y="3"/>
                  </a:lnTo>
                  <a:lnTo>
                    <a:pt x="13" y="0"/>
                  </a:lnTo>
                  <a:lnTo>
                    <a:pt x="13"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36" name="Freeform 147"/>
            <p:cNvSpPr>
              <a:spLocks/>
            </p:cNvSpPr>
            <p:nvPr/>
          </p:nvSpPr>
          <p:spPr bwMode="auto">
            <a:xfrm>
              <a:off x="-3805" y="1469"/>
              <a:ext cx="13" cy="23"/>
            </a:xfrm>
            <a:custGeom>
              <a:avLst/>
              <a:gdLst>
                <a:gd name="T0" fmla="*/ 13 w 13"/>
                <a:gd name="T1" fmla="*/ 0 h 23"/>
                <a:gd name="T2" fmla="*/ 7 w 13"/>
                <a:gd name="T3" fmla="*/ 0 h 23"/>
                <a:gd name="T4" fmla="*/ 4 w 13"/>
                <a:gd name="T5" fmla="*/ 3 h 23"/>
                <a:gd name="T6" fmla="*/ 0 w 13"/>
                <a:gd name="T7" fmla="*/ 6 h 23"/>
                <a:gd name="T8" fmla="*/ 0 w 13"/>
                <a:gd name="T9" fmla="*/ 12 h 23"/>
                <a:gd name="T10" fmla="*/ 0 w 13"/>
                <a:gd name="T11" fmla="*/ 15 h 23"/>
                <a:gd name="T12" fmla="*/ 4 w 13"/>
                <a:gd name="T13" fmla="*/ 21 h 23"/>
                <a:gd name="T14" fmla="*/ 7 w 13"/>
                <a:gd name="T15" fmla="*/ 23 h 23"/>
                <a:gd name="T16" fmla="*/ 13 w 13"/>
                <a:gd name="T17" fmla="*/ 23 h 23"/>
                <a:gd name="T18" fmla="*/ 13 w 1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13" y="0"/>
                  </a:moveTo>
                  <a:lnTo>
                    <a:pt x="7" y="0"/>
                  </a:lnTo>
                  <a:lnTo>
                    <a:pt x="4" y="3"/>
                  </a:lnTo>
                  <a:lnTo>
                    <a:pt x="0" y="6"/>
                  </a:lnTo>
                  <a:lnTo>
                    <a:pt x="0" y="12"/>
                  </a:lnTo>
                  <a:lnTo>
                    <a:pt x="0" y="15"/>
                  </a:lnTo>
                  <a:lnTo>
                    <a:pt x="4" y="21"/>
                  </a:lnTo>
                  <a:lnTo>
                    <a:pt x="7" y="23"/>
                  </a:lnTo>
                  <a:lnTo>
                    <a:pt x="13" y="23"/>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37" name="Freeform 148"/>
            <p:cNvSpPr>
              <a:spLocks/>
            </p:cNvSpPr>
            <p:nvPr/>
          </p:nvSpPr>
          <p:spPr bwMode="auto">
            <a:xfrm>
              <a:off x="-3805" y="1475"/>
              <a:ext cx="13" cy="23"/>
            </a:xfrm>
            <a:custGeom>
              <a:avLst/>
              <a:gdLst>
                <a:gd name="T0" fmla="*/ 13 w 13"/>
                <a:gd name="T1" fmla="*/ 0 h 23"/>
                <a:gd name="T2" fmla="*/ 7 w 13"/>
                <a:gd name="T3" fmla="*/ 0 h 23"/>
                <a:gd name="T4" fmla="*/ 4 w 13"/>
                <a:gd name="T5" fmla="*/ 3 h 23"/>
                <a:gd name="T6" fmla="*/ 0 w 13"/>
                <a:gd name="T7" fmla="*/ 6 h 23"/>
                <a:gd name="T8" fmla="*/ 0 w 13"/>
                <a:gd name="T9" fmla="*/ 12 h 23"/>
                <a:gd name="T10" fmla="*/ 0 w 13"/>
                <a:gd name="T11" fmla="*/ 17 h 23"/>
                <a:gd name="T12" fmla="*/ 4 w 13"/>
                <a:gd name="T13" fmla="*/ 20 h 23"/>
                <a:gd name="T14" fmla="*/ 7 w 13"/>
                <a:gd name="T15" fmla="*/ 23 h 23"/>
                <a:gd name="T16" fmla="*/ 13 w 13"/>
                <a:gd name="T17" fmla="*/ 23 h 23"/>
                <a:gd name="T18" fmla="*/ 13 w 1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13" y="0"/>
                  </a:moveTo>
                  <a:lnTo>
                    <a:pt x="7" y="0"/>
                  </a:lnTo>
                  <a:lnTo>
                    <a:pt x="4" y="3"/>
                  </a:lnTo>
                  <a:lnTo>
                    <a:pt x="0" y="6"/>
                  </a:lnTo>
                  <a:lnTo>
                    <a:pt x="0" y="12"/>
                  </a:lnTo>
                  <a:lnTo>
                    <a:pt x="0" y="17"/>
                  </a:lnTo>
                  <a:lnTo>
                    <a:pt x="4" y="20"/>
                  </a:lnTo>
                  <a:lnTo>
                    <a:pt x="7" y="23"/>
                  </a:lnTo>
                  <a:lnTo>
                    <a:pt x="13" y="23"/>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38" name="Freeform 149"/>
            <p:cNvSpPr>
              <a:spLocks/>
            </p:cNvSpPr>
            <p:nvPr/>
          </p:nvSpPr>
          <p:spPr bwMode="auto">
            <a:xfrm>
              <a:off x="-3805" y="1472"/>
              <a:ext cx="26" cy="26"/>
            </a:xfrm>
            <a:custGeom>
              <a:avLst/>
              <a:gdLst>
                <a:gd name="T0" fmla="*/ 13 w 26"/>
                <a:gd name="T1" fmla="*/ 23 h 26"/>
                <a:gd name="T2" fmla="*/ 4 w 26"/>
                <a:gd name="T3" fmla="*/ 20 h 26"/>
                <a:gd name="T4" fmla="*/ 0 w 26"/>
                <a:gd name="T5" fmla="*/ 18 h 26"/>
                <a:gd name="T6" fmla="*/ 0 w 26"/>
                <a:gd name="T7" fmla="*/ 15 h 26"/>
                <a:gd name="T8" fmla="*/ 0 w 26"/>
                <a:gd name="T9" fmla="*/ 12 h 26"/>
                <a:gd name="T10" fmla="*/ 0 w 26"/>
                <a:gd name="T11" fmla="*/ 9 h 26"/>
                <a:gd name="T12" fmla="*/ 4 w 26"/>
                <a:gd name="T13" fmla="*/ 6 h 26"/>
                <a:gd name="T14" fmla="*/ 13 w 26"/>
                <a:gd name="T15" fmla="*/ 3 h 26"/>
                <a:gd name="T16" fmla="*/ 13 w 26"/>
                <a:gd name="T17" fmla="*/ 26 h 26"/>
                <a:gd name="T18" fmla="*/ 23 w 26"/>
                <a:gd name="T19" fmla="*/ 23 h 26"/>
                <a:gd name="T20" fmla="*/ 26 w 26"/>
                <a:gd name="T21" fmla="*/ 20 h 26"/>
                <a:gd name="T22" fmla="*/ 26 w 26"/>
                <a:gd name="T23" fmla="*/ 15 h 26"/>
                <a:gd name="T24" fmla="*/ 26 w 26"/>
                <a:gd name="T25" fmla="*/ 12 h 26"/>
                <a:gd name="T26" fmla="*/ 26 w 26"/>
                <a:gd name="T27" fmla="*/ 6 h 26"/>
                <a:gd name="T28" fmla="*/ 23 w 26"/>
                <a:gd name="T29" fmla="*/ 3 h 26"/>
                <a:gd name="T30" fmla="*/ 13 w 26"/>
                <a:gd name="T31" fmla="*/ 0 h 26"/>
                <a:gd name="T32" fmla="*/ 13 w 26"/>
                <a:gd name="T33" fmla="*/ 23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 h="26">
                  <a:moveTo>
                    <a:pt x="13" y="23"/>
                  </a:moveTo>
                  <a:lnTo>
                    <a:pt x="4" y="20"/>
                  </a:lnTo>
                  <a:lnTo>
                    <a:pt x="0" y="18"/>
                  </a:lnTo>
                  <a:lnTo>
                    <a:pt x="0" y="15"/>
                  </a:lnTo>
                  <a:lnTo>
                    <a:pt x="0" y="12"/>
                  </a:lnTo>
                  <a:lnTo>
                    <a:pt x="0" y="9"/>
                  </a:lnTo>
                  <a:lnTo>
                    <a:pt x="4" y="6"/>
                  </a:lnTo>
                  <a:lnTo>
                    <a:pt x="13" y="3"/>
                  </a:lnTo>
                  <a:lnTo>
                    <a:pt x="13" y="26"/>
                  </a:lnTo>
                  <a:lnTo>
                    <a:pt x="23" y="23"/>
                  </a:lnTo>
                  <a:lnTo>
                    <a:pt x="26" y="20"/>
                  </a:lnTo>
                  <a:lnTo>
                    <a:pt x="26" y="15"/>
                  </a:lnTo>
                  <a:lnTo>
                    <a:pt x="26" y="12"/>
                  </a:lnTo>
                  <a:lnTo>
                    <a:pt x="26" y="6"/>
                  </a:lnTo>
                  <a:lnTo>
                    <a:pt x="23" y="3"/>
                  </a:lnTo>
                  <a:lnTo>
                    <a:pt x="13" y="0"/>
                  </a:lnTo>
                  <a:lnTo>
                    <a:pt x="13"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39" name="Freeform 150"/>
            <p:cNvSpPr>
              <a:spLocks/>
            </p:cNvSpPr>
            <p:nvPr/>
          </p:nvSpPr>
          <p:spPr bwMode="auto">
            <a:xfrm>
              <a:off x="-3805" y="1472"/>
              <a:ext cx="13" cy="23"/>
            </a:xfrm>
            <a:custGeom>
              <a:avLst/>
              <a:gdLst>
                <a:gd name="T0" fmla="*/ 13 w 13"/>
                <a:gd name="T1" fmla="*/ 0 h 23"/>
                <a:gd name="T2" fmla="*/ 7 w 13"/>
                <a:gd name="T3" fmla="*/ 0 h 23"/>
                <a:gd name="T4" fmla="*/ 4 w 13"/>
                <a:gd name="T5" fmla="*/ 3 h 23"/>
                <a:gd name="T6" fmla="*/ 0 w 13"/>
                <a:gd name="T7" fmla="*/ 9 h 23"/>
                <a:gd name="T8" fmla="*/ 0 w 13"/>
                <a:gd name="T9" fmla="*/ 12 h 23"/>
                <a:gd name="T10" fmla="*/ 0 w 13"/>
                <a:gd name="T11" fmla="*/ 18 h 23"/>
                <a:gd name="T12" fmla="*/ 4 w 13"/>
                <a:gd name="T13" fmla="*/ 20 h 23"/>
                <a:gd name="T14" fmla="*/ 7 w 13"/>
                <a:gd name="T15" fmla="*/ 23 h 23"/>
                <a:gd name="T16" fmla="*/ 13 w 13"/>
                <a:gd name="T17" fmla="*/ 23 h 23"/>
                <a:gd name="T18" fmla="*/ 13 w 1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13" y="0"/>
                  </a:moveTo>
                  <a:lnTo>
                    <a:pt x="7" y="0"/>
                  </a:lnTo>
                  <a:lnTo>
                    <a:pt x="4" y="3"/>
                  </a:lnTo>
                  <a:lnTo>
                    <a:pt x="0" y="9"/>
                  </a:lnTo>
                  <a:lnTo>
                    <a:pt x="0" y="12"/>
                  </a:lnTo>
                  <a:lnTo>
                    <a:pt x="0" y="18"/>
                  </a:lnTo>
                  <a:lnTo>
                    <a:pt x="4" y="20"/>
                  </a:lnTo>
                  <a:lnTo>
                    <a:pt x="7" y="23"/>
                  </a:lnTo>
                  <a:lnTo>
                    <a:pt x="13" y="23"/>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40" name="Freeform 151"/>
            <p:cNvSpPr>
              <a:spLocks/>
            </p:cNvSpPr>
            <p:nvPr/>
          </p:nvSpPr>
          <p:spPr bwMode="auto">
            <a:xfrm>
              <a:off x="-3808" y="1472"/>
              <a:ext cx="13" cy="23"/>
            </a:xfrm>
            <a:custGeom>
              <a:avLst/>
              <a:gdLst>
                <a:gd name="T0" fmla="*/ 13 w 13"/>
                <a:gd name="T1" fmla="*/ 0 h 23"/>
                <a:gd name="T2" fmla="*/ 10 w 13"/>
                <a:gd name="T3" fmla="*/ 0 h 23"/>
                <a:gd name="T4" fmla="*/ 3 w 13"/>
                <a:gd name="T5" fmla="*/ 3 h 23"/>
                <a:gd name="T6" fmla="*/ 0 w 13"/>
                <a:gd name="T7" fmla="*/ 9 h 23"/>
                <a:gd name="T8" fmla="*/ 0 w 13"/>
                <a:gd name="T9" fmla="*/ 12 h 23"/>
                <a:gd name="T10" fmla="*/ 0 w 13"/>
                <a:gd name="T11" fmla="*/ 18 h 23"/>
                <a:gd name="T12" fmla="*/ 3 w 13"/>
                <a:gd name="T13" fmla="*/ 20 h 23"/>
                <a:gd name="T14" fmla="*/ 10 w 13"/>
                <a:gd name="T15" fmla="*/ 23 h 23"/>
                <a:gd name="T16" fmla="*/ 13 w 13"/>
                <a:gd name="T17" fmla="*/ 23 h 23"/>
                <a:gd name="T18" fmla="*/ 13 w 1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13" y="0"/>
                  </a:moveTo>
                  <a:lnTo>
                    <a:pt x="10" y="0"/>
                  </a:lnTo>
                  <a:lnTo>
                    <a:pt x="3" y="3"/>
                  </a:lnTo>
                  <a:lnTo>
                    <a:pt x="0" y="9"/>
                  </a:lnTo>
                  <a:lnTo>
                    <a:pt x="0" y="12"/>
                  </a:lnTo>
                  <a:lnTo>
                    <a:pt x="0" y="18"/>
                  </a:lnTo>
                  <a:lnTo>
                    <a:pt x="3" y="20"/>
                  </a:lnTo>
                  <a:lnTo>
                    <a:pt x="10" y="23"/>
                  </a:lnTo>
                  <a:lnTo>
                    <a:pt x="13" y="23"/>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41" name="Freeform 152"/>
            <p:cNvSpPr>
              <a:spLocks/>
            </p:cNvSpPr>
            <p:nvPr/>
          </p:nvSpPr>
          <p:spPr bwMode="auto">
            <a:xfrm>
              <a:off x="-3805" y="1472"/>
              <a:ext cx="26" cy="26"/>
            </a:xfrm>
            <a:custGeom>
              <a:avLst/>
              <a:gdLst>
                <a:gd name="T0" fmla="*/ 4 w 26"/>
                <a:gd name="T1" fmla="*/ 26 h 26"/>
                <a:gd name="T2" fmla="*/ 13 w 26"/>
                <a:gd name="T3" fmla="*/ 26 h 26"/>
                <a:gd name="T4" fmla="*/ 23 w 26"/>
                <a:gd name="T5" fmla="*/ 23 h 26"/>
                <a:gd name="T6" fmla="*/ 26 w 26"/>
                <a:gd name="T7" fmla="*/ 15 h 26"/>
                <a:gd name="T8" fmla="*/ 26 w 26"/>
                <a:gd name="T9" fmla="*/ 12 h 26"/>
                <a:gd name="T10" fmla="*/ 26 w 26"/>
                <a:gd name="T11" fmla="*/ 9 h 26"/>
                <a:gd name="T12" fmla="*/ 23 w 26"/>
                <a:gd name="T13" fmla="*/ 6 h 26"/>
                <a:gd name="T14" fmla="*/ 20 w 26"/>
                <a:gd name="T15" fmla="*/ 3 h 26"/>
                <a:gd name="T16" fmla="*/ 10 w 26"/>
                <a:gd name="T17" fmla="*/ 0 h 26"/>
                <a:gd name="T18" fmla="*/ 10 w 26"/>
                <a:gd name="T19" fmla="*/ 23 h 26"/>
                <a:gd name="T20" fmla="*/ 4 w 26"/>
                <a:gd name="T21" fmla="*/ 20 h 26"/>
                <a:gd name="T22" fmla="*/ 0 w 26"/>
                <a:gd name="T23" fmla="*/ 18 h 26"/>
                <a:gd name="T24" fmla="*/ 0 w 26"/>
                <a:gd name="T25" fmla="*/ 15 h 26"/>
                <a:gd name="T26" fmla="*/ 0 w 26"/>
                <a:gd name="T27" fmla="*/ 12 h 26"/>
                <a:gd name="T28" fmla="*/ 0 w 26"/>
                <a:gd name="T29" fmla="*/ 6 h 26"/>
                <a:gd name="T30" fmla="*/ 10 w 26"/>
                <a:gd name="T31" fmla="*/ 3 h 26"/>
                <a:gd name="T32" fmla="*/ 16 w 26"/>
                <a:gd name="T33" fmla="*/ 3 h 26"/>
                <a:gd name="T34" fmla="*/ 4 w 26"/>
                <a:gd name="T35" fmla="*/ 26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 h="26">
                  <a:moveTo>
                    <a:pt x="4" y="26"/>
                  </a:moveTo>
                  <a:lnTo>
                    <a:pt x="13" y="26"/>
                  </a:lnTo>
                  <a:lnTo>
                    <a:pt x="23" y="23"/>
                  </a:lnTo>
                  <a:lnTo>
                    <a:pt x="26" y="15"/>
                  </a:lnTo>
                  <a:lnTo>
                    <a:pt x="26" y="12"/>
                  </a:lnTo>
                  <a:lnTo>
                    <a:pt x="26" y="9"/>
                  </a:lnTo>
                  <a:lnTo>
                    <a:pt x="23" y="6"/>
                  </a:lnTo>
                  <a:lnTo>
                    <a:pt x="20" y="3"/>
                  </a:lnTo>
                  <a:lnTo>
                    <a:pt x="10" y="0"/>
                  </a:lnTo>
                  <a:lnTo>
                    <a:pt x="10" y="23"/>
                  </a:lnTo>
                  <a:lnTo>
                    <a:pt x="4" y="20"/>
                  </a:lnTo>
                  <a:lnTo>
                    <a:pt x="0" y="18"/>
                  </a:lnTo>
                  <a:lnTo>
                    <a:pt x="0" y="15"/>
                  </a:lnTo>
                  <a:lnTo>
                    <a:pt x="0" y="12"/>
                  </a:lnTo>
                  <a:lnTo>
                    <a:pt x="0" y="6"/>
                  </a:lnTo>
                  <a:lnTo>
                    <a:pt x="10" y="3"/>
                  </a:lnTo>
                  <a:lnTo>
                    <a:pt x="16" y="3"/>
                  </a:lnTo>
                  <a:lnTo>
                    <a:pt x="4"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42" name="Freeform 153"/>
            <p:cNvSpPr>
              <a:spLocks/>
            </p:cNvSpPr>
            <p:nvPr/>
          </p:nvSpPr>
          <p:spPr bwMode="auto">
            <a:xfrm>
              <a:off x="-3808" y="1475"/>
              <a:ext cx="19" cy="23"/>
            </a:xfrm>
            <a:custGeom>
              <a:avLst/>
              <a:gdLst>
                <a:gd name="T0" fmla="*/ 19 w 19"/>
                <a:gd name="T1" fmla="*/ 0 h 23"/>
                <a:gd name="T2" fmla="*/ 13 w 19"/>
                <a:gd name="T3" fmla="*/ 0 h 23"/>
                <a:gd name="T4" fmla="*/ 10 w 19"/>
                <a:gd name="T5" fmla="*/ 0 h 23"/>
                <a:gd name="T6" fmla="*/ 7 w 19"/>
                <a:gd name="T7" fmla="*/ 3 h 23"/>
                <a:gd name="T8" fmla="*/ 3 w 19"/>
                <a:gd name="T9" fmla="*/ 6 h 23"/>
                <a:gd name="T10" fmla="*/ 0 w 19"/>
                <a:gd name="T11" fmla="*/ 12 h 23"/>
                <a:gd name="T12" fmla="*/ 0 w 19"/>
                <a:gd name="T13" fmla="*/ 15 h 23"/>
                <a:gd name="T14" fmla="*/ 3 w 19"/>
                <a:gd name="T15" fmla="*/ 20 h 23"/>
                <a:gd name="T16" fmla="*/ 7 w 19"/>
                <a:gd name="T17" fmla="*/ 23 h 23"/>
                <a:gd name="T18" fmla="*/ 19 w 19"/>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23">
                  <a:moveTo>
                    <a:pt x="19" y="0"/>
                  </a:moveTo>
                  <a:lnTo>
                    <a:pt x="13" y="0"/>
                  </a:lnTo>
                  <a:lnTo>
                    <a:pt x="10" y="0"/>
                  </a:lnTo>
                  <a:lnTo>
                    <a:pt x="7" y="3"/>
                  </a:lnTo>
                  <a:lnTo>
                    <a:pt x="3" y="6"/>
                  </a:lnTo>
                  <a:lnTo>
                    <a:pt x="0" y="12"/>
                  </a:lnTo>
                  <a:lnTo>
                    <a:pt x="0" y="15"/>
                  </a:lnTo>
                  <a:lnTo>
                    <a:pt x="3" y="20"/>
                  </a:lnTo>
                  <a:lnTo>
                    <a:pt x="7" y="23"/>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43" name="Freeform 154"/>
            <p:cNvSpPr>
              <a:spLocks/>
            </p:cNvSpPr>
            <p:nvPr/>
          </p:nvSpPr>
          <p:spPr bwMode="auto">
            <a:xfrm>
              <a:off x="-3808" y="1472"/>
              <a:ext cx="13" cy="23"/>
            </a:xfrm>
            <a:custGeom>
              <a:avLst/>
              <a:gdLst>
                <a:gd name="T0" fmla="*/ 13 w 13"/>
                <a:gd name="T1" fmla="*/ 0 h 23"/>
                <a:gd name="T2" fmla="*/ 7 w 13"/>
                <a:gd name="T3" fmla="*/ 0 h 23"/>
                <a:gd name="T4" fmla="*/ 3 w 13"/>
                <a:gd name="T5" fmla="*/ 3 h 23"/>
                <a:gd name="T6" fmla="*/ 0 w 13"/>
                <a:gd name="T7" fmla="*/ 9 h 23"/>
                <a:gd name="T8" fmla="*/ 0 w 13"/>
                <a:gd name="T9" fmla="*/ 12 h 23"/>
                <a:gd name="T10" fmla="*/ 0 w 13"/>
                <a:gd name="T11" fmla="*/ 18 h 23"/>
                <a:gd name="T12" fmla="*/ 3 w 13"/>
                <a:gd name="T13" fmla="*/ 20 h 23"/>
                <a:gd name="T14" fmla="*/ 7 w 13"/>
                <a:gd name="T15" fmla="*/ 23 h 23"/>
                <a:gd name="T16" fmla="*/ 13 w 13"/>
                <a:gd name="T17" fmla="*/ 23 h 23"/>
                <a:gd name="T18" fmla="*/ 13 w 1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13" y="0"/>
                  </a:moveTo>
                  <a:lnTo>
                    <a:pt x="7" y="0"/>
                  </a:lnTo>
                  <a:lnTo>
                    <a:pt x="3" y="3"/>
                  </a:lnTo>
                  <a:lnTo>
                    <a:pt x="0" y="9"/>
                  </a:lnTo>
                  <a:lnTo>
                    <a:pt x="0" y="12"/>
                  </a:lnTo>
                  <a:lnTo>
                    <a:pt x="0" y="18"/>
                  </a:lnTo>
                  <a:lnTo>
                    <a:pt x="3" y="20"/>
                  </a:lnTo>
                  <a:lnTo>
                    <a:pt x="7" y="23"/>
                  </a:lnTo>
                  <a:lnTo>
                    <a:pt x="13" y="23"/>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44" name="Freeform 155"/>
            <p:cNvSpPr>
              <a:spLocks/>
            </p:cNvSpPr>
            <p:nvPr/>
          </p:nvSpPr>
          <p:spPr bwMode="auto">
            <a:xfrm>
              <a:off x="-3808" y="1469"/>
              <a:ext cx="26" cy="26"/>
            </a:xfrm>
            <a:custGeom>
              <a:avLst/>
              <a:gdLst>
                <a:gd name="T0" fmla="*/ 13 w 26"/>
                <a:gd name="T1" fmla="*/ 23 h 26"/>
                <a:gd name="T2" fmla="*/ 3 w 26"/>
                <a:gd name="T3" fmla="*/ 21 h 26"/>
                <a:gd name="T4" fmla="*/ 0 w 26"/>
                <a:gd name="T5" fmla="*/ 15 h 26"/>
                <a:gd name="T6" fmla="*/ 0 w 26"/>
                <a:gd name="T7" fmla="*/ 12 h 26"/>
                <a:gd name="T8" fmla="*/ 0 w 26"/>
                <a:gd name="T9" fmla="*/ 9 h 26"/>
                <a:gd name="T10" fmla="*/ 3 w 26"/>
                <a:gd name="T11" fmla="*/ 6 h 26"/>
                <a:gd name="T12" fmla="*/ 7 w 26"/>
                <a:gd name="T13" fmla="*/ 6 h 26"/>
                <a:gd name="T14" fmla="*/ 13 w 26"/>
                <a:gd name="T15" fmla="*/ 3 h 26"/>
                <a:gd name="T16" fmla="*/ 13 w 26"/>
                <a:gd name="T17" fmla="*/ 26 h 26"/>
                <a:gd name="T18" fmla="*/ 19 w 26"/>
                <a:gd name="T19" fmla="*/ 26 h 26"/>
                <a:gd name="T20" fmla="*/ 23 w 26"/>
                <a:gd name="T21" fmla="*/ 23 h 26"/>
                <a:gd name="T22" fmla="*/ 26 w 26"/>
                <a:gd name="T23" fmla="*/ 21 h 26"/>
                <a:gd name="T24" fmla="*/ 26 w 26"/>
                <a:gd name="T25" fmla="*/ 18 h 26"/>
                <a:gd name="T26" fmla="*/ 26 w 26"/>
                <a:gd name="T27" fmla="*/ 15 h 26"/>
                <a:gd name="T28" fmla="*/ 26 w 26"/>
                <a:gd name="T29" fmla="*/ 12 h 26"/>
                <a:gd name="T30" fmla="*/ 23 w 26"/>
                <a:gd name="T31" fmla="*/ 3 h 26"/>
                <a:gd name="T32" fmla="*/ 13 w 26"/>
                <a:gd name="T33" fmla="*/ 0 h 26"/>
                <a:gd name="T34" fmla="*/ 13 w 26"/>
                <a:gd name="T35" fmla="*/ 23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 h="26">
                  <a:moveTo>
                    <a:pt x="13" y="23"/>
                  </a:moveTo>
                  <a:lnTo>
                    <a:pt x="3" y="21"/>
                  </a:lnTo>
                  <a:lnTo>
                    <a:pt x="0" y="15"/>
                  </a:lnTo>
                  <a:lnTo>
                    <a:pt x="0" y="12"/>
                  </a:lnTo>
                  <a:lnTo>
                    <a:pt x="0" y="9"/>
                  </a:lnTo>
                  <a:lnTo>
                    <a:pt x="3" y="6"/>
                  </a:lnTo>
                  <a:lnTo>
                    <a:pt x="7" y="6"/>
                  </a:lnTo>
                  <a:lnTo>
                    <a:pt x="13" y="3"/>
                  </a:lnTo>
                  <a:lnTo>
                    <a:pt x="13" y="26"/>
                  </a:lnTo>
                  <a:lnTo>
                    <a:pt x="19" y="26"/>
                  </a:lnTo>
                  <a:lnTo>
                    <a:pt x="23" y="23"/>
                  </a:lnTo>
                  <a:lnTo>
                    <a:pt x="26" y="21"/>
                  </a:lnTo>
                  <a:lnTo>
                    <a:pt x="26" y="18"/>
                  </a:lnTo>
                  <a:lnTo>
                    <a:pt x="26" y="15"/>
                  </a:lnTo>
                  <a:lnTo>
                    <a:pt x="26" y="12"/>
                  </a:lnTo>
                  <a:lnTo>
                    <a:pt x="23" y="3"/>
                  </a:lnTo>
                  <a:lnTo>
                    <a:pt x="13" y="0"/>
                  </a:lnTo>
                  <a:lnTo>
                    <a:pt x="13"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45" name="Freeform 156"/>
            <p:cNvSpPr>
              <a:spLocks/>
            </p:cNvSpPr>
            <p:nvPr/>
          </p:nvSpPr>
          <p:spPr bwMode="auto">
            <a:xfrm>
              <a:off x="-3808" y="1469"/>
              <a:ext cx="13" cy="23"/>
            </a:xfrm>
            <a:custGeom>
              <a:avLst/>
              <a:gdLst>
                <a:gd name="T0" fmla="*/ 13 w 13"/>
                <a:gd name="T1" fmla="*/ 0 h 23"/>
                <a:gd name="T2" fmla="*/ 7 w 13"/>
                <a:gd name="T3" fmla="*/ 0 h 23"/>
                <a:gd name="T4" fmla="*/ 3 w 13"/>
                <a:gd name="T5" fmla="*/ 3 h 23"/>
                <a:gd name="T6" fmla="*/ 0 w 13"/>
                <a:gd name="T7" fmla="*/ 9 h 23"/>
                <a:gd name="T8" fmla="*/ 0 w 13"/>
                <a:gd name="T9" fmla="*/ 12 h 23"/>
                <a:gd name="T10" fmla="*/ 0 w 13"/>
                <a:gd name="T11" fmla="*/ 18 h 23"/>
                <a:gd name="T12" fmla="*/ 3 w 13"/>
                <a:gd name="T13" fmla="*/ 21 h 23"/>
                <a:gd name="T14" fmla="*/ 7 w 13"/>
                <a:gd name="T15" fmla="*/ 23 h 23"/>
                <a:gd name="T16" fmla="*/ 13 w 13"/>
                <a:gd name="T17" fmla="*/ 23 h 23"/>
                <a:gd name="T18" fmla="*/ 13 w 1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13" y="0"/>
                  </a:moveTo>
                  <a:lnTo>
                    <a:pt x="7" y="0"/>
                  </a:lnTo>
                  <a:lnTo>
                    <a:pt x="3" y="3"/>
                  </a:lnTo>
                  <a:lnTo>
                    <a:pt x="0" y="9"/>
                  </a:lnTo>
                  <a:lnTo>
                    <a:pt x="0" y="12"/>
                  </a:lnTo>
                  <a:lnTo>
                    <a:pt x="0" y="18"/>
                  </a:lnTo>
                  <a:lnTo>
                    <a:pt x="3" y="21"/>
                  </a:lnTo>
                  <a:lnTo>
                    <a:pt x="7" y="23"/>
                  </a:lnTo>
                  <a:lnTo>
                    <a:pt x="13" y="23"/>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46" name="Freeform 157"/>
            <p:cNvSpPr>
              <a:spLocks/>
            </p:cNvSpPr>
            <p:nvPr/>
          </p:nvSpPr>
          <p:spPr bwMode="auto">
            <a:xfrm>
              <a:off x="-3808" y="1466"/>
              <a:ext cx="23" cy="21"/>
            </a:xfrm>
            <a:custGeom>
              <a:avLst/>
              <a:gdLst>
                <a:gd name="T0" fmla="*/ 23 w 23"/>
                <a:gd name="T1" fmla="*/ 3 h 21"/>
                <a:gd name="T2" fmla="*/ 16 w 23"/>
                <a:gd name="T3" fmla="*/ 0 h 21"/>
                <a:gd name="T4" fmla="*/ 13 w 23"/>
                <a:gd name="T5" fmla="*/ 0 h 21"/>
                <a:gd name="T6" fmla="*/ 7 w 23"/>
                <a:gd name="T7" fmla="*/ 0 h 21"/>
                <a:gd name="T8" fmla="*/ 3 w 23"/>
                <a:gd name="T9" fmla="*/ 3 h 21"/>
                <a:gd name="T10" fmla="*/ 0 w 23"/>
                <a:gd name="T11" fmla="*/ 6 h 21"/>
                <a:gd name="T12" fmla="*/ 0 w 23"/>
                <a:gd name="T13" fmla="*/ 12 h 21"/>
                <a:gd name="T14" fmla="*/ 0 w 23"/>
                <a:gd name="T15" fmla="*/ 15 h 21"/>
                <a:gd name="T16" fmla="*/ 3 w 23"/>
                <a:gd name="T17" fmla="*/ 21 h 21"/>
                <a:gd name="T18" fmla="*/ 23 w 23"/>
                <a:gd name="T19" fmla="*/ 3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1">
                  <a:moveTo>
                    <a:pt x="23" y="3"/>
                  </a:moveTo>
                  <a:lnTo>
                    <a:pt x="16" y="0"/>
                  </a:lnTo>
                  <a:lnTo>
                    <a:pt x="13" y="0"/>
                  </a:lnTo>
                  <a:lnTo>
                    <a:pt x="7" y="0"/>
                  </a:lnTo>
                  <a:lnTo>
                    <a:pt x="3" y="3"/>
                  </a:lnTo>
                  <a:lnTo>
                    <a:pt x="0" y="6"/>
                  </a:lnTo>
                  <a:lnTo>
                    <a:pt x="0" y="12"/>
                  </a:lnTo>
                  <a:lnTo>
                    <a:pt x="0" y="15"/>
                  </a:lnTo>
                  <a:lnTo>
                    <a:pt x="3" y="21"/>
                  </a:lnTo>
                  <a:lnTo>
                    <a:pt x="2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47" name="Freeform 158"/>
            <p:cNvSpPr>
              <a:spLocks/>
            </p:cNvSpPr>
            <p:nvPr/>
          </p:nvSpPr>
          <p:spPr bwMode="auto">
            <a:xfrm>
              <a:off x="-3808" y="1469"/>
              <a:ext cx="26" cy="23"/>
            </a:xfrm>
            <a:custGeom>
              <a:avLst/>
              <a:gdLst>
                <a:gd name="T0" fmla="*/ 13 w 26"/>
                <a:gd name="T1" fmla="*/ 23 h 23"/>
                <a:gd name="T2" fmla="*/ 19 w 26"/>
                <a:gd name="T3" fmla="*/ 23 h 23"/>
                <a:gd name="T4" fmla="*/ 23 w 26"/>
                <a:gd name="T5" fmla="*/ 21 h 23"/>
                <a:gd name="T6" fmla="*/ 26 w 26"/>
                <a:gd name="T7" fmla="*/ 18 h 23"/>
                <a:gd name="T8" fmla="*/ 26 w 26"/>
                <a:gd name="T9" fmla="*/ 15 h 23"/>
                <a:gd name="T10" fmla="*/ 26 w 26"/>
                <a:gd name="T11" fmla="*/ 12 h 23"/>
                <a:gd name="T12" fmla="*/ 26 w 26"/>
                <a:gd name="T13" fmla="*/ 9 h 23"/>
                <a:gd name="T14" fmla="*/ 26 w 26"/>
                <a:gd name="T15" fmla="*/ 3 h 23"/>
                <a:gd name="T16" fmla="*/ 23 w 26"/>
                <a:gd name="T17" fmla="*/ 0 h 23"/>
                <a:gd name="T18" fmla="*/ 3 w 26"/>
                <a:gd name="T19" fmla="*/ 18 h 23"/>
                <a:gd name="T20" fmla="*/ 0 w 26"/>
                <a:gd name="T21" fmla="*/ 15 h 23"/>
                <a:gd name="T22" fmla="*/ 0 w 26"/>
                <a:gd name="T23" fmla="*/ 12 h 23"/>
                <a:gd name="T24" fmla="*/ 0 w 26"/>
                <a:gd name="T25" fmla="*/ 9 h 23"/>
                <a:gd name="T26" fmla="*/ 0 w 26"/>
                <a:gd name="T27" fmla="*/ 6 h 23"/>
                <a:gd name="T28" fmla="*/ 3 w 26"/>
                <a:gd name="T29" fmla="*/ 3 h 23"/>
                <a:gd name="T30" fmla="*/ 7 w 26"/>
                <a:gd name="T31" fmla="*/ 0 h 23"/>
                <a:gd name="T32" fmla="*/ 13 w 26"/>
                <a:gd name="T33" fmla="*/ 0 h 23"/>
                <a:gd name="T34" fmla="*/ 13 w 26"/>
                <a:gd name="T35" fmla="*/ 23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 h="23">
                  <a:moveTo>
                    <a:pt x="13" y="23"/>
                  </a:moveTo>
                  <a:lnTo>
                    <a:pt x="19" y="23"/>
                  </a:lnTo>
                  <a:lnTo>
                    <a:pt x="23" y="21"/>
                  </a:lnTo>
                  <a:lnTo>
                    <a:pt x="26" y="18"/>
                  </a:lnTo>
                  <a:lnTo>
                    <a:pt x="26" y="15"/>
                  </a:lnTo>
                  <a:lnTo>
                    <a:pt x="26" y="12"/>
                  </a:lnTo>
                  <a:lnTo>
                    <a:pt x="26" y="9"/>
                  </a:lnTo>
                  <a:lnTo>
                    <a:pt x="26" y="3"/>
                  </a:lnTo>
                  <a:lnTo>
                    <a:pt x="23" y="0"/>
                  </a:lnTo>
                  <a:lnTo>
                    <a:pt x="3" y="18"/>
                  </a:lnTo>
                  <a:lnTo>
                    <a:pt x="0" y="15"/>
                  </a:lnTo>
                  <a:lnTo>
                    <a:pt x="0" y="12"/>
                  </a:lnTo>
                  <a:lnTo>
                    <a:pt x="0" y="9"/>
                  </a:lnTo>
                  <a:lnTo>
                    <a:pt x="0" y="6"/>
                  </a:lnTo>
                  <a:lnTo>
                    <a:pt x="3" y="3"/>
                  </a:lnTo>
                  <a:lnTo>
                    <a:pt x="7" y="0"/>
                  </a:lnTo>
                  <a:lnTo>
                    <a:pt x="13" y="0"/>
                  </a:lnTo>
                  <a:lnTo>
                    <a:pt x="13"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48" name="Freeform 159"/>
            <p:cNvSpPr>
              <a:spLocks/>
            </p:cNvSpPr>
            <p:nvPr/>
          </p:nvSpPr>
          <p:spPr bwMode="auto">
            <a:xfrm>
              <a:off x="-3808" y="1469"/>
              <a:ext cx="13" cy="23"/>
            </a:xfrm>
            <a:custGeom>
              <a:avLst/>
              <a:gdLst>
                <a:gd name="T0" fmla="*/ 13 w 13"/>
                <a:gd name="T1" fmla="*/ 0 h 23"/>
                <a:gd name="T2" fmla="*/ 7 w 13"/>
                <a:gd name="T3" fmla="*/ 0 h 23"/>
                <a:gd name="T4" fmla="*/ 3 w 13"/>
                <a:gd name="T5" fmla="*/ 3 h 23"/>
                <a:gd name="T6" fmla="*/ 0 w 13"/>
                <a:gd name="T7" fmla="*/ 6 h 23"/>
                <a:gd name="T8" fmla="*/ 0 w 13"/>
                <a:gd name="T9" fmla="*/ 12 h 23"/>
                <a:gd name="T10" fmla="*/ 0 w 13"/>
                <a:gd name="T11" fmla="*/ 15 h 23"/>
                <a:gd name="T12" fmla="*/ 3 w 13"/>
                <a:gd name="T13" fmla="*/ 21 h 23"/>
                <a:gd name="T14" fmla="*/ 7 w 13"/>
                <a:gd name="T15" fmla="*/ 23 h 23"/>
                <a:gd name="T16" fmla="*/ 13 w 13"/>
                <a:gd name="T17" fmla="*/ 23 h 23"/>
                <a:gd name="T18" fmla="*/ 13 w 1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13" y="0"/>
                  </a:moveTo>
                  <a:lnTo>
                    <a:pt x="7" y="0"/>
                  </a:lnTo>
                  <a:lnTo>
                    <a:pt x="3" y="3"/>
                  </a:lnTo>
                  <a:lnTo>
                    <a:pt x="0" y="6"/>
                  </a:lnTo>
                  <a:lnTo>
                    <a:pt x="0" y="12"/>
                  </a:lnTo>
                  <a:lnTo>
                    <a:pt x="0" y="15"/>
                  </a:lnTo>
                  <a:lnTo>
                    <a:pt x="3" y="21"/>
                  </a:lnTo>
                  <a:lnTo>
                    <a:pt x="7" y="23"/>
                  </a:lnTo>
                  <a:lnTo>
                    <a:pt x="13" y="23"/>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49" name="Freeform 160"/>
            <p:cNvSpPr>
              <a:spLocks/>
            </p:cNvSpPr>
            <p:nvPr/>
          </p:nvSpPr>
          <p:spPr bwMode="auto">
            <a:xfrm>
              <a:off x="-3811" y="1469"/>
              <a:ext cx="22" cy="21"/>
            </a:xfrm>
            <a:custGeom>
              <a:avLst/>
              <a:gdLst>
                <a:gd name="T0" fmla="*/ 22 w 22"/>
                <a:gd name="T1" fmla="*/ 3 h 21"/>
                <a:gd name="T2" fmla="*/ 19 w 22"/>
                <a:gd name="T3" fmla="*/ 0 h 21"/>
                <a:gd name="T4" fmla="*/ 13 w 22"/>
                <a:gd name="T5" fmla="*/ 0 h 21"/>
                <a:gd name="T6" fmla="*/ 6 w 22"/>
                <a:gd name="T7" fmla="*/ 0 h 21"/>
                <a:gd name="T8" fmla="*/ 3 w 22"/>
                <a:gd name="T9" fmla="*/ 3 h 21"/>
                <a:gd name="T10" fmla="*/ 0 w 22"/>
                <a:gd name="T11" fmla="*/ 6 h 21"/>
                <a:gd name="T12" fmla="*/ 0 w 22"/>
                <a:gd name="T13" fmla="*/ 12 h 21"/>
                <a:gd name="T14" fmla="*/ 0 w 22"/>
                <a:gd name="T15" fmla="*/ 18 h 21"/>
                <a:gd name="T16" fmla="*/ 3 w 22"/>
                <a:gd name="T17" fmla="*/ 21 h 21"/>
                <a:gd name="T18" fmla="*/ 22 w 22"/>
                <a:gd name="T19" fmla="*/ 3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1">
                  <a:moveTo>
                    <a:pt x="22" y="3"/>
                  </a:moveTo>
                  <a:lnTo>
                    <a:pt x="19" y="0"/>
                  </a:lnTo>
                  <a:lnTo>
                    <a:pt x="13" y="0"/>
                  </a:lnTo>
                  <a:lnTo>
                    <a:pt x="6" y="0"/>
                  </a:lnTo>
                  <a:lnTo>
                    <a:pt x="3" y="3"/>
                  </a:lnTo>
                  <a:lnTo>
                    <a:pt x="0" y="6"/>
                  </a:lnTo>
                  <a:lnTo>
                    <a:pt x="0" y="12"/>
                  </a:lnTo>
                  <a:lnTo>
                    <a:pt x="0" y="18"/>
                  </a:lnTo>
                  <a:lnTo>
                    <a:pt x="3" y="21"/>
                  </a:lnTo>
                  <a:lnTo>
                    <a:pt x="2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50" name="Freeform 161"/>
            <p:cNvSpPr>
              <a:spLocks/>
            </p:cNvSpPr>
            <p:nvPr/>
          </p:nvSpPr>
          <p:spPr bwMode="auto">
            <a:xfrm>
              <a:off x="-3811" y="1469"/>
              <a:ext cx="29" cy="23"/>
            </a:xfrm>
            <a:custGeom>
              <a:avLst/>
              <a:gdLst>
                <a:gd name="T0" fmla="*/ 3 w 29"/>
                <a:gd name="T1" fmla="*/ 21 h 23"/>
                <a:gd name="T2" fmla="*/ 3 w 29"/>
                <a:gd name="T3" fmla="*/ 15 h 23"/>
                <a:gd name="T4" fmla="*/ 0 w 29"/>
                <a:gd name="T5" fmla="*/ 12 h 23"/>
                <a:gd name="T6" fmla="*/ 0 w 29"/>
                <a:gd name="T7" fmla="*/ 9 h 23"/>
                <a:gd name="T8" fmla="*/ 3 w 29"/>
                <a:gd name="T9" fmla="*/ 6 h 23"/>
                <a:gd name="T10" fmla="*/ 6 w 29"/>
                <a:gd name="T11" fmla="*/ 3 h 23"/>
                <a:gd name="T12" fmla="*/ 10 w 29"/>
                <a:gd name="T13" fmla="*/ 0 h 23"/>
                <a:gd name="T14" fmla="*/ 19 w 29"/>
                <a:gd name="T15" fmla="*/ 0 h 23"/>
                <a:gd name="T16" fmla="*/ 22 w 29"/>
                <a:gd name="T17" fmla="*/ 3 h 23"/>
                <a:gd name="T18" fmla="*/ 3 w 29"/>
                <a:gd name="T19" fmla="*/ 21 h 23"/>
                <a:gd name="T20" fmla="*/ 10 w 29"/>
                <a:gd name="T21" fmla="*/ 23 h 23"/>
                <a:gd name="T22" fmla="*/ 16 w 29"/>
                <a:gd name="T23" fmla="*/ 23 h 23"/>
                <a:gd name="T24" fmla="*/ 22 w 29"/>
                <a:gd name="T25" fmla="*/ 21 h 23"/>
                <a:gd name="T26" fmla="*/ 26 w 29"/>
                <a:gd name="T27" fmla="*/ 18 h 23"/>
                <a:gd name="T28" fmla="*/ 29 w 29"/>
                <a:gd name="T29" fmla="*/ 15 h 23"/>
                <a:gd name="T30" fmla="*/ 29 w 29"/>
                <a:gd name="T31" fmla="*/ 9 h 23"/>
                <a:gd name="T32" fmla="*/ 26 w 29"/>
                <a:gd name="T33" fmla="*/ 6 h 23"/>
                <a:gd name="T34" fmla="*/ 22 w 29"/>
                <a:gd name="T35" fmla="*/ 3 h 23"/>
                <a:gd name="T36" fmla="*/ 3 w 29"/>
                <a:gd name="T37" fmla="*/ 21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 h="23">
                  <a:moveTo>
                    <a:pt x="3" y="21"/>
                  </a:moveTo>
                  <a:lnTo>
                    <a:pt x="3" y="15"/>
                  </a:lnTo>
                  <a:lnTo>
                    <a:pt x="0" y="12"/>
                  </a:lnTo>
                  <a:lnTo>
                    <a:pt x="0" y="9"/>
                  </a:lnTo>
                  <a:lnTo>
                    <a:pt x="3" y="6"/>
                  </a:lnTo>
                  <a:lnTo>
                    <a:pt x="6" y="3"/>
                  </a:lnTo>
                  <a:lnTo>
                    <a:pt x="10" y="0"/>
                  </a:lnTo>
                  <a:lnTo>
                    <a:pt x="19" y="0"/>
                  </a:lnTo>
                  <a:lnTo>
                    <a:pt x="22" y="3"/>
                  </a:lnTo>
                  <a:lnTo>
                    <a:pt x="3" y="21"/>
                  </a:lnTo>
                  <a:lnTo>
                    <a:pt x="10" y="23"/>
                  </a:lnTo>
                  <a:lnTo>
                    <a:pt x="16" y="23"/>
                  </a:lnTo>
                  <a:lnTo>
                    <a:pt x="22" y="21"/>
                  </a:lnTo>
                  <a:lnTo>
                    <a:pt x="26" y="18"/>
                  </a:lnTo>
                  <a:lnTo>
                    <a:pt x="29" y="15"/>
                  </a:lnTo>
                  <a:lnTo>
                    <a:pt x="29" y="9"/>
                  </a:lnTo>
                  <a:lnTo>
                    <a:pt x="26" y="6"/>
                  </a:lnTo>
                  <a:lnTo>
                    <a:pt x="22" y="3"/>
                  </a:lnTo>
                  <a:lnTo>
                    <a:pt x="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51" name="Freeform 162"/>
            <p:cNvSpPr>
              <a:spLocks/>
            </p:cNvSpPr>
            <p:nvPr/>
          </p:nvSpPr>
          <p:spPr bwMode="auto">
            <a:xfrm>
              <a:off x="-3811" y="1466"/>
              <a:ext cx="22" cy="24"/>
            </a:xfrm>
            <a:custGeom>
              <a:avLst/>
              <a:gdLst>
                <a:gd name="T0" fmla="*/ 22 w 22"/>
                <a:gd name="T1" fmla="*/ 6 h 24"/>
                <a:gd name="T2" fmla="*/ 19 w 22"/>
                <a:gd name="T3" fmla="*/ 3 h 24"/>
                <a:gd name="T4" fmla="*/ 13 w 22"/>
                <a:gd name="T5" fmla="*/ 0 h 24"/>
                <a:gd name="T6" fmla="*/ 10 w 22"/>
                <a:gd name="T7" fmla="*/ 3 h 24"/>
                <a:gd name="T8" fmla="*/ 3 w 22"/>
                <a:gd name="T9" fmla="*/ 6 h 24"/>
                <a:gd name="T10" fmla="*/ 3 w 22"/>
                <a:gd name="T11" fmla="*/ 9 h 24"/>
                <a:gd name="T12" fmla="*/ 0 w 22"/>
                <a:gd name="T13" fmla="*/ 12 h 24"/>
                <a:gd name="T14" fmla="*/ 0 w 22"/>
                <a:gd name="T15" fmla="*/ 18 h 24"/>
                <a:gd name="T16" fmla="*/ 3 w 22"/>
                <a:gd name="T17" fmla="*/ 24 h 24"/>
                <a:gd name="T18" fmla="*/ 22 w 22"/>
                <a:gd name="T19" fmla="*/ 6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4">
                  <a:moveTo>
                    <a:pt x="22" y="6"/>
                  </a:moveTo>
                  <a:lnTo>
                    <a:pt x="19" y="3"/>
                  </a:lnTo>
                  <a:lnTo>
                    <a:pt x="13" y="0"/>
                  </a:lnTo>
                  <a:lnTo>
                    <a:pt x="10" y="3"/>
                  </a:lnTo>
                  <a:lnTo>
                    <a:pt x="3" y="6"/>
                  </a:lnTo>
                  <a:lnTo>
                    <a:pt x="3" y="9"/>
                  </a:lnTo>
                  <a:lnTo>
                    <a:pt x="0" y="12"/>
                  </a:lnTo>
                  <a:lnTo>
                    <a:pt x="0" y="18"/>
                  </a:lnTo>
                  <a:lnTo>
                    <a:pt x="3" y="24"/>
                  </a:lnTo>
                  <a:lnTo>
                    <a:pt x="2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52" name="Freeform 163"/>
            <p:cNvSpPr>
              <a:spLocks/>
            </p:cNvSpPr>
            <p:nvPr/>
          </p:nvSpPr>
          <p:spPr bwMode="auto">
            <a:xfrm>
              <a:off x="-3811" y="1463"/>
              <a:ext cx="22" cy="18"/>
            </a:xfrm>
            <a:custGeom>
              <a:avLst/>
              <a:gdLst>
                <a:gd name="T0" fmla="*/ 22 w 22"/>
                <a:gd name="T1" fmla="*/ 6 h 18"/>
                <a:gd name="T2" fmla="*/ 19 w 22"/>
                <a:gd name="T3" fmla="*/ 0 h 18"/>
                <a:gd name="T4" fmla="*/ 16 w 22"/>
                <a:gd name="T5" fmla="*/ 0 h 18"/>
                <a:gd name="T6" fmla="*/ 10 w 22"/>
                <a:gd name="T7" fmla="*/ 0 h 18"/>
                <a:gd name="T8" fmla="*/ 6 w 22"/>
                <a:gd name="T9" fmla="*/ 3 h 18"/>
                <a:gd name="T10" fmla="*/ 0 w 22"/>
                <a:gd name="T11" fmla="*/ 6 h 18"/>
                <a:gd name="T12" fmla="*/ 0 w 22"/>
                <a:gd name="T13" fmla="*/ 9 h 18"/>
                <a:gd name="T14" fmla="*/ 0 w 22"/>
                <a:gd name="T15" fmla="*/ 15 h 18"/>
                <a:gd name="T16" fmla="*/ 0 w 22"/>
                <a:gd name="T17" fmla="*/ 18 h 18"/>
                <a:gd name="T18" fmla="*/ 22 w 22"/>
                <a:gd name="T19" fmla="*/ 6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18">
                  <a:moveTo>
                    <a:pt x="22" y="6"/>
                  </a:moveTo>
                  <a:lnTo>
                    <a:pt x="19" y="0"/>
                  </a:lnTo>
                  <a:lnTo>
                    <a:pt x="16" y="0"/>
                  </a:lnTo>
                  <a:lnTo>
                    <a:pt x="10" y="0"/>
                  </a:lnTo>
                  <a:lnTo>
                    <a:pt x="6" y="3"/>
                  </a:lnTo>
                  <a:lnTo>
                    <a:pt x="0" y="6"/>
                  </a:lnTo>
                  <a:lnTo>
                    <a:pt x="0" y="9"/>
                  </a:lnTo>
                  <a:lnTo>
                    <a:pt x="0" y="15"/>
                  </a:lnTo>
                  <a:lnTo>
                    <a:pt x="0" y="18"/>
                  </a:lnTo>
                  <a:lnTo>
                    <a:pt x="2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53" name="Freeform 164"/>
            <p:cNvSpPr>
              <a:spLocks/>
            </p:cNvSpPr>
            <p:nvPr/>
          </p:nvSpPr>
          <p:spPr bwMode="auto">
            <a:xfrm>
              <a:off x="-3811" y="1466"/>
              <a:ext cx="26" cy="24"/>
            </a:xfrm>
            <a:custGeom>
              <a:avLst/>
              <a:gdLst>
                <a:gd name="T0" fmla="*/ 0 w 26"/>
                <a:gd name="T1" fmla="*/ 15 h 24"/>
                <a:gd name="T2" fmla="*/ 0 w 26"/>
                <a:gd name="T3" fmla="*/ 18 h 24"/>
                <a:gd name="T4" fmla="*/ 3 w 26"/>
                <a:gd name="T5" fmla="*/ 24 h 24"/>
                <a:gd name="T6" fmla="*/ 16 w 26"/>
                <a:gd name="T7" fmla="*/ 24 h 24"/>
                <a:gd name="T8" fmla="*/ 22 w 26"/>
                <a:gd name="T9" fmla="*/ 21 h 24"/>
                <a:gd name="T10" fmla="*/ 26 w 26"/>
                <a:gd name="T11" fmla="*/ 15 h 24"/>
                <a:gd name="T12" fmla="*/ 26 w 26"/>
                <a:gd name="T13" fmla="*/ 9 h 24"/>
                <a:gd name="T14" fmla="*/ 26 w 26"/>
                <a:gd name="T15" fmla="*/ 6 h 24"/>
                <a:gd name="T16" fmla="*/ 22 w 26"/>
                <a:gd name="T17" fmla="*/ 3 h 24"/>
                <a:gd name="T18" fmla="*/ 0 w 26"/>
                <a:gd name="T19" fmla="*/ 15 h 24"/>
                <a:gd name="T20" fmla="*/ 0 w 26"/>
                <a:gd name="T21" fmla="*/ 12 h 24"/>
                <a:gd name="T22" fmla="*/ 0 w 26"/>
                <a:gd name="T23" fmla="*/ 9 h 24"/>
                <a:gd name="T24" fmla="*/ 3 w 26"/>
                <a:gd name="T25" fmla="*/ 6 h 24"/>
                <a:gd name="T26" fmla="*/ 10 w 26"/>
                <a:gd name="T27" fmla="*/ 0 h 24"/>
                <a:gd name="T28" fmla="*/ 19 w 26"/>
                <a:gd name="T29" fmla="*/ 3 h 24"/>
                <a:gd name="T30" fmla="*/ 22 w 26"/>
                <a:gd name="T31" fmla="*/ 6 h 24"/>
                <a:gd name="T32" fmla="*/ 26 w 26"/>
                <a:gd name="T33" fmla="*/ 6 h 24"/>
                <a:gd name="T34" fmla="*/ 0 w 26"/>
                <a:gd name="T35" fmla="*/ 15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 h="24">
                  <a:moveTo>
                    <a:pt x="0" y="15"/>
                  </a:moveTo>
                  <a:lnTo>
                    <a:pt x="0" y="18"/>
                  </a:lnTo>
                  <a:lnTo>
                    <a:pt x="3" y="24"/>
                  </a:lnTo>
                  <a:lnTo>
                    <a:pt x="16" y="24"/>
                  </a:lnTo>
                  <a:lnTo>
                    <a:pt x="22" y="21"/>
                  </a:lnTo>
                  <a:lnTo>
                    <a:pt x="26" y="15"/>
                  </a:lnTo>
                  <a:lnTo>
                    <a:pt x="26" y="9"/>
                  </a:lnTo>
                  <a:lnTo>
                    <a:pt x="26" y="6"/>
                  </a:lnTo>
                  <a:lnTo>
                    <a:pt x="22" y="3"/>
                  </a:lnTo>
                  <a:lnTo>
                    <a:pt x="0" y="15"/>
                  </a:lnTo>
                  <a:lnTo>
                    <a:pt x="0" y="12"/>
                  </a:lnTo>
                  <a:lnTo>
                    <a:pt x="0" y="9"/>
                  </a:lnTo>
                  <a:lnTo>
                    <a:pt x="3" y="6"/>
                  </a:lnTo>
                  <a:lnTo>
                    <a:pt x="10" y="0"/>
                  </a:lnTo>
                  <a:lnTo>
                    <a:pt x="19" y="3"/>
                  </a:lnTo>
                  <a:lnTo>
                    <a:pt x="22" y="6"/>
                  </a:lnTo>
                  <a:lnTo>
                    <a:pt x="26" y="6"/>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54" name="Freeform 165"/>
            <p:cNvSpPr>
              <a:spLocks/>
            </p:cNvSpPr>
            <p:nvPr/>
          </p:nvSpPr>
          <p:spPr bwMode="auto">
            <a:xfrm>
              <a:off x="-3814" y="1463"/>
              <a:ext cx="29" cy="18"/>
            </a:xfrm>
            <a:custGeom>
              <a:avLst/>
              <a:gdLst>
                <a:gd name="T0" fmla="*/ 29 w 29"/>
                <a:gd name="T1" fmla="*/ 9 h 18"/>
                <a:gd name="T2" fmla="*/ 25 w 29"/>
                <a:gd name="T3" fmla="*/ 6 h 18"/>
                <a:gd name="T4" fmla="*/ 19 w 29"/>
                <a:gd name="T5" fmla="*/ 3 h 18"/>
                <a:gd name="T6" fmla="*/ 16 w 29"/>
                <a:gd name="T7" fmla="*/ 0 h 18"/>
                <a:gd name="T8" fmla="*/ 9 w 29"/>
                <a:gd name="T9" fmla="*/ 3 h 18"/>
                <a:gd name="T10" fmla="*/ 6 w 29"/>
                <a:gd name="T11" fmla="*/ 3 h 18"/>
                <a:gd name="T12" fmla="*/ 3 w 29"/>
                <a:gd name="T13" fmla="*/ 9 h 18"/>
                <a:gd name="T14" fmla="*/ 0 w 29"/>
                <a:gd name="T15" fmla="*/ 12 h 18"/>
                <a:gd name="T16" fmla="*/ 3 w 29"/>
                <a:gd name="T17" fmla="*/ 18 h 18"/>
                <a:gd name="T18" fmla="*/ 29 w 29"/>
                <a:gd name="T19" fmla="*/ 9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18">
                  <a:moveTo>
                    <a:pt x="29" y="9"/>
                  </a:moveTo>
                  <a:lnTo>
                    <a:pt x="25" y="6"/>
                  </a:lnTo>
                  <a:lnTo>
                    <a:pt x="19" y="3"/>
                  </a:lnTo>
                  <a:lnTo>
                    <a:pt x="16" y="0"/>
                  </a:lnTo>
                  <a:lnTo>
                    <a:pt x="9" y="3"/>
                  </a:lnTo>
                  <a:lnTo>
                    <a:pt x="6" y="3"/>
                  </a:lnTo>
                  <a:lnTo>
                    <a:pt x="3" y="9"/>
                  </a:lnTo>
                  <a:lnTo>
                    <a:pt x="0" y="12"/>
                  </a:lnTo>
                  <a:lnTo>
                    <a:pt x="3" y="18"/>
                  </a:lnTo>
                  <a:lnTo>
                    <a:pt x="29"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55" name="Freeform 166"/>
            <p:cNvSpPr>
              <a:spLocks/>
            </p:cNvSpPr>
            <p:nvPr/>
          </p:nvSpPr>
          <p:spPr bwMode="auto">
            <a:xfrm>
              <a:off x="-3805" y="1487"/>
              <a:ext cx="36" cy="32"/>
            </a:xfrm>
            <a:custGeom>
              <a:avLst/>
              <a:gdLst>
                <a:gd name="T0" fmla="*/ 4 w 36"/>
                <a:gd name="T1" fmla="*/ 5 h 32"/>
                <a:gd name="T2" fmla="*/ 4 w 36"/>
                <a:gd name="T3" fmla="*/ 3 h 32"/>
                <a:gd name="T4" fmla="*/ 0 w 36"/>
                <a:gd name="T5" fmla="*/ 3 h 32"/>
                <a:gd name="T6" fmla="*/ 0 w 36"/>
                <a:gd name="T7" fmla="*/ 0 h 32"/>
                <a:gd name="T8" fmla="*/ 0 w 36"/>
                <a:gd name="T9" fmla="*/ 0 h 32"/>
                <a:gd name="T10" fmla="*/ 4 w 36"/>
                <a:gd name="T11" fmla="*/ 0 h 32"/>
                <a:gd name="T12" fmla="*/ 4 w 36"/>
                <a:gd name="T13" fmla="*/ 0 h 32"/>
                <a:gd name="T14" fmla="*/ 4 w 36"/>
                <a:gd name="T15" fmla="*/ 0 h 32"/>
                <a:gd name="T16" fmla="*/ 4 w 36"/>
                <a:gd name="T17" fmla="*/ 0 h 32"/>
                <a:gd name="T18" fmla="*/ 7 w 36"/>
                <a:gd name="T19" fmla="*/ 3 h 32"/>
                <a:gd name="T20" fmla="*/ 7 w 36"/>
                <a:gd name="T21" fmla="*/ 3 h 32"/>
                <a:gd name="T22" fmla="*/ 7 w 36"/>
                <a:gd name="T23" fmla="*/ 3 h 32"/>
                <a:gd name="T24" fmla="*/ 10 w 36"/>
                <a:gd name="T25" fmla="*/ 5 h 32"/>
                <a:gd name="T26" fmla="*/ 13 w 36"/>
                <a:gd name="T27" fmla="*/ 11 h 32"/>
                <a:gd name="T28" fmla="*/ 20 w 36"/>
                <a:gd name="T29" fmla="*/ 17 h 32"/>
                <a:gd name="T30" fmla="*/ 26 w 36"/>
                <a:gd name="T31" fmla="*/ 23 h 32"/>
                <a:gd name="T32" fmla="*/ 29 w 36"/>
                <a:gd name="T33" fmla="*/ 26 h 32"/>
                <a:gd name="T34" fmla="*/ 32 w 36"/>
                <a:gd name="T35" fmla="*/ 29 h 32"/>
                <a:gd name="T36" fmla="*/ 32 w 36"/>
                <a:gd name="T37" fmla="*/ 29 h 32"/>
                <a:gd name="T38" fmla="*/ 32 w 36"/>
                <a:gd name="T39" fmla="*/ 32 h 32"/>
                <a:gd name="T40" fmla="*/ 36 w 36"/>
                <a:gd name="T41" fmla="*/ 32 h 32"/>
                <a:gd name="T42" fmla="*/ 36 w 36"/>
                <a:gd name="T43" fmla="*/ 32 h 32"/>
                <a:gd name="T44" fmla="*/ 36 w 36"/>
                <a:gd name="T45" fmla="*/ 32 h 32"/>
                <a:gd name="T46" fmla="*/ 36 w 36"/>
                <a:gd name="T47" fmla="*/ 32 h 32"/>
                <a:gd name="T48" fmla="*/ 32 w 36"/>
                <a:gd name="T49" fmla="*/ 32 h 32"/>
                <a:gd name="T50" fmla="*/ 32 w 36"/>
                <a:gd name="T51" fmla="*/ 29 h 32"/>
                <a:gd name="T52" fmla="*/ 29 w 36"/>
                <a:gd name="T53" fmla="*/ 29 h 32"/>
                <a:gd name="T54" fmla="*/ 29 w 36"/>
                <a:gd name="T55" fmla="*/ 29 h 32"/>
                <a:gd name="T56" fmla="*/ 26 w 36"/>
                <a:gd name="T57" fmla="*/ 26 h 32"/>
                <a:gd name="T58" fmla="*/ 20 w 36"/>
                <a:gd name="T59" fmla="*/ 20 h 32"/>
                <a:gd name="T60" fmla="*/ 13 w 36"/>
                <a:gd name="T61" fmla="*/ 14 h 32"/>
                <a:gd name="T62" fmla="*/ 7 w 36"/>
                <a:gd name="T63" fmla="*/ 8 h 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6" h="32">
                  <a:moveTo>
                    <a:pt x="4" y="5"/>
                  </a:moveTo>
                  <a:lnTo>
                    <a:pt x="4" y="5"/>
                  </a:lnTo>
                  <a:lnTo>
                    <a:pt x="4" y="3"/>
                  </a:lnTo>
                  <a:lnTo>
                    <a:pt x="0" y="3"/>
                  </a:lnTo>
                  <a:lnTo>
                    <a:pt x="0" y="0"/>
                  </a:lnTo>
                  <a:lnTo>
                    <a:pt x="4" y="0"/>
                  </a:lnTo>
                  <a:lnTo>
                    <a:pt x="7" y="3"/>
                  </a:lnTo>
                  <a:lnTo>
                    <a:pt x="10" y="5"/>
                  </a:lnTo>
                  <a:lnTo>
                    <a:pt x="10" y="8"/>
                  </a:lnTo>
                  <a:lnTo>
                    <a:pt x="13" y="11"/>
                  </a:lnTo>
                  <a:lnTo>
                    <a:pt x="16" y="14"/>
                  </a:lnTo>
                  <a:lnTo>
                    <a:pt x="20" y="17"/>
                  </a:lnTo>
                  <a:lnTo>
                    <a:pt x="23" y="23"/>
                  </a:lnTo>
                  <a:lnTo>
                    <a:pt x="26" y="23"/>
                  </a:lnTo>
                  <a:lnTo>
                    <a:pt x="29" y="26"/>
                  </a:lnTo>
                  <a:lnTo>
                    <a:pt x="32" y="26"/>
                  </a:lnTo>
                  <a:lnTo>
                    <a:pt x="32" y="29"/>
                  </a:lnTo>
                  <a:lnTo>
                    <a:pt x="32" y="32"/>
                  </a:lnTo>
                  <a:lnTo>
                    <a:pt x="36" y="32"/>
                  </a:lnTo>
                  <a:lnTo>
                    <a:pt x="32" y="32"/>
                  </a:lnTo>
                  <a:lnTo>
                    <a:pt x="32" y="29"/>
                  </a:lnTo>
                  <a:lnTo>
                    <a:pt x="29" y="29"/>
                  </a:lnTo>
                  <a:lnTo>
                    <a:pt x="26" y="29"/>
                  </a:lnTo>
                  <a:lnTo>
                    <a:pt x="26" y="26"/>
                  </a:lnTo>
                  <a:lnTo>
                    <a:pt x="23" y="23"/>
                  </a:lnTo>
                  <a:lnTo>
                    <a:pt x="20" y="20"/>
                  </a:lnTo>
                  <a:lnTo>
                    <a:pt x="16" y="17"/>
                  </a:lnTo>
                  <a:lnTo>
                    <a:pt x="13" y="14"/>
                  </a:lnTo>
                  <a:lnTo>
                    <a:pt x="10" y="11"/>
                  </a:lnTo>
                  <a:lnTo>
                    <a:pt x="7" y="8"/>
                  </a:lnTo>
                  <a:lnTo>
                    <a:pt x="4" y="5"/>
                  </a:lnTo>
                  <a:close/>
                </a:path>
              </a:pathLst>
            </a:custGeom>
            <a:solidFill>
              <a:srgbClr val="A572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56" name="Freeform 167"/>
            <p:cNvSpPr>
              <a:spLocks/>
            </p:cNvSpPr>
            <p:nvPr/>
          </p:nvSpPr>
          <p:spPr bwMode="auto">
            <a:xfrm>
              <a:off x="-3805" y="1487"/>
              <a:ext cx="36" cy="32"/>
            </a:xfrm>
            <a:custGeom>
              <a:avLst/>
              <a:gdLst>
                <a:gd name="T0" fmla="*/ 4 w 36"/>
                <a:gd name="T1" fmla="*/ 5 h 32"/>
                <a:gd name="T2" fmla="*/ 4 w 36"/>
                <a:gd name="T3" fmla="*/ 3 h 32"/>
                <a:gd name="T4" fmla="*/ 0 w 36"/>
                <a:gd name="T5" fmla="*/ 3 h 32"/>
                <a:gd name="T6" fmla="*/ 0 w 36"/>
                <a:gd name="T7" fmla="*/ 0 h 32"/>
                <a:gd name="T8" fmla="*/ 4 w 36"/>
                <a:gd name="T9" fmla="*/ 0 h 32"/>
                <a:gd name="T10" fmla="*/ 7 w 36"/>
                <a:gd name="T11" fmla="*/ 3 h 32"/>
                <a:gd name="T12" fmla="*/ 10 w 36"/>
                <a:gd name="T13" fmla="*/ 5 h 32"/>
                <a:gd name="T14" fmla="*/ 10 w 36"/>
                <a:gd name="T15" fmla="*/ 8 h 32"/>
                <a:gd name="T16" fmla="*/ 13 w 36"/>
                <a:gd name="T17" fmla="*/ 11 h 32"/>
                <a:gd name="T18" fmla="*/ 16 w 36"/>
                <a:gd name="T19" fmla="*/ 14 h 32"/>
                <a:gd name="T20" fmla="*/ 20 w 36"/>
                <a:gd name="T21" fmla="*/ 17 h 32"/>
                <a:gd name="T22" fmla="*/ 23 w 36"/>
                <a:gd name="T23" fmla="*/ 23 h 32"/>
                <a:gd name="T24" fmla="*/ 26 w 36"/>
                <a:gd name="T25" fmla="*/ 23 h 32"/>
                <a:gd name="T26" fmla="*/ 29 w 36"/>
                <a:gd name="T27" fmla="*/ 26 h 32"/>
                <a:gd name="T28" fmla="*/ 32 w 36"/>
                <a:gd name="T29" fmla="*/ 26 h 32"/>
                <a:gd name="T30" fmla="*/ 32 w 36"/>
                <a:gd name="T31" fmla="*/ 29 h 32"/>
                <a:gd name="T32" fmla="*/ 32 w 36"/>
                <a:gd name="T33" fmla="*/ 32 h 32"/>
                <a:gd name="T34" fmla="*/ 36 w 36"/>
                <a:gd name="T35" fmla="*/ 32 h 32"/>
                <a:gd name="T36" fmla="*/ 32 w 36"/>
                <a:gd name="T37" fmla="*/ 32 h 32"/>
                <a:gd name="T38" fmla="*/ 32 w 36"/>
                <a:gd name="T39" fmla="*/ 29 h 32"/>
                <a:gd name="T40" fmla="*/ 29 w 36"/>
                <a:gd name="T41" fmla="*/ 29 h 32"/>
                <a:gd name="T42" fmla="*/ 26 w 36"/>
                <a:gd name="T43" fmla="*/ 29 h 32"/>
                <a:gd name="T44" fmla="*/ 26 w 36"/>
                <a:gd name="T45" fmla="*/ 26 h 32"/>
                <a:gd name="T46" fmla="*/ 23 w 36"/>
                <a:gd name="T47" fmla="*/ 23 h 32"/>
                <a:gd name="T48" fmla="*/ 20 w 36"/>
                <a:gd name="T49" fmla="*/ 20 h 32"/>
                <a:gd name="T50" fmla="*/ 16 w 36"/>
                <a:gd name="T51" fmla="*/ 17 h 32"/>
                <a:gd name="T52" fmla="*/ 13 w 36"/>
                <a:gd name="T53" fmla="*/ 14 h 32"/>
                <a:gd name="T54" fmla="*/ 10 w 36"/>
                <a:gd name="T55" fmla="*/ 11 h 32"/>
                <a:gd name="T56" fmla="*/ 7 w 36"/>
                <a:gd name="T57" fmla="*/ 8 h 32"/>
                <a:gd name="T58" fmla="*/ 4 w 36"/>
                <a:gd name="T59" fmla="*/ 5 h 3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6" h="32">
                  <a:moveTo>
                    <a:pt x="4" y="5"/>
                  </a:moveTo>
                  <a:lnTo>
                    <a:pt x="4" y="3"/>
                  </a:lnTo>
                  <a:lnTo>
                    <a:pt x="0" y="3"/>
                  </a:lnTo>
                  <a:lnTo>
                    <a:pt x="0" y="0"/>
                  </a:lnTo>
                  <a:lnTo>
                    <a:pt x="4" y="0"/>
                  </a:lnTo>
                  <a:lnTo>
                    <a:pt x="7" y="3"/>
                  </a:lnTo>
                  <a:lnTo>
                    <a:pt x="10" y="5"/>
                  </a:lnTo>
                  <a:lnTo>
                    <a:pt x="10" y="8"/>
                  </a:lnTo>
                  <a:lnTo>
                    <a:pt x="13" y="11"/>
                  </a:lnTo>
                  <a:lnTo>
                    <a:pt x="16" y="14"/>
                  </a:lnTo>
                  <a:lnTo>
                    <a:pt x="20" y="17"/>
                  </a:lnTo>
                  <a:lnTo>
                    <a:pt x="23" y="23"/>
                  </a:lnTo>
                  <a:lnTo>
                    <a:pt x="26" y="23"/>
                  </a:lnTo>
                  <a:lnTo>
                    <a:pt x="29" y="26"/>
                  </a:lnTo>
                  <a:lnTo>
                    <a:pt x="32" y="26"/>
                  </a:lnTo>
                  <a:lnTo>
                    <a:pt x="32" y="29"/>
                  </a:lnTo>
                  <a:lnTo>
                    <a:pt x="32" y="32"/>
                  </a:lnTo>
                  <a:lnTo>
                    <a:pt x="36" y="32"/>
                  </a:lnTo>
                  <a:lnTo>
                    <a:pt x="32" y="32"/>
                  </a:lnTo>
                  <a:lnTo>
                    <a:pt x="32" y="29"/>
                  </a:lnTo>
                  <a:lnTo>
                    <a:pt x="29" y="29"/>
                  </a:lnTo>
                  <a:lnTo>
                    <a:pt x="26" y="29"/>
                  </a:lnTo>
                  <a:lnTo>
                    <a:pt x="26" y="26"/>
                  </a:lnTo>
                  <a:lnTo>
                    <a:pt x="23" y="23"/>
                  </a:lnTo>
                  <a:lnTo>
                    <a:pt x="20" y="20"/>
                  </a:lnTo>
                  <a:lnTo>
                    <a:pt x="16" y="17"/>
                  </a:lnTo>
                  <a:lnTo>
                    <a:pt x="13" y="14"/>
                  </a:lnTo>
                  <a:lnTo>
                    <a:pt x="10" y="11"/>
                  </a:lnTo>
                  <a:lnTo>
                    <a:pt x="7" y="8"/>
                  </a:lnTo>
                  <a:lnTo>
                    <a:pt x="4"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957" name="Freeform 168"/>
            <p:cNvSpPr>
              <a:spLocks/>
            </p:cNvSpPr>
            <p:nvPr/>
          </p:nvSpPr>
          <p:spPr bwMode="auto">
            <a:xfrm>
              <a:off x="-3795" y="1490"/>
              <a:ext cx="38" cy="26"/>
            </a:xfrm>
            <a:custGeom>
              <a:avLst/>
              <a:gdLst>
                <a:gd name="T0" fmla="*/ 22 w 38"/>
                <a:gd name="T1" fmla="*/ 26 h 26"/>
                <a:gd name="T2" fmla="*/ 26 w 38"/>
                <a:gd name="T3" fmla="*/ 26 h 26"/>
                <a:gd name="T4" fmla="*/ 29 w 38"/>
                <a:gd name="T5" fmla="*/ 26 h 26"/>
                <a:gd name="T6" fmla="*/ 35 w 38"/>
                <a:gd name="T7" fmla="*/ 26 h 26"/>
                <a:gd name="T8" fmla="*/ 38 w 38"/>
                <a:gd name="T9" fmla="*/ 23 h 26"/>
                <a:gd name="T10" fmla="*/ 38 w 38"/>
                <a:gd name="T11" fmla="*/ 20 h 26"/>
                <a:gd name="T12" fmla="*/ 38 w 38"/>
                <a:gd name="T13" fmla="*/ 20 h 26"/>
                <a:gd name="T14" fmla="*/ 38 w 38"/>
                <a:gd name="T15" fmla="*/ 20 h 26"/>
                <a:gd name="T16" fmla="*/ 38 w 38"/>
                <a:gd name="T17" fmla="*/ 20 h 26"/>
                <a:gd name="T18" fmla="*/ 38 w 38"/>
                <a:gd name="T19" fmla="*/ 20 h 26"/>
                <a:gd name="T20" fmla="*/ 38 w 38"/>
                <a:gd name="T21" fmla="*/ 17 h 26"/>
                <a:gd name="T22" fmla="*/ 38 w 38"/>
                <a:gd name="T23" fmla="*/ 17 h 26"/>
                <a:gd name="T24" fmla="*/ 38 w 38"/>
                <a:gd name="T25" fmla="*/ 17 h 26"/>
                <a:gd name="T26" fmla="*/ 38 w 38"/>
                <a:gd name="T27" fmla="*/ 17 h 26"/>
                <a:gd name="T28" fmla="*/ 38 w 38"/>
                <a:gd name="T29" fmla="*/ 17 h 26"/>
                <a:gd name="T30" fmla="*/ 38 w 38"/>
                <a:gd name="T31" fmla="*/ 17 h 26"/>
                <a:gd name="T32" fmla="*/ 38 w 38"/>
                <a:gd name="T33" fmla="*/ 17 h 26"/>
                <a:gd name="T34" fmla="*/ 35 w 38"/>
                <a:gd name="T35" fmla="*/ 17 h 26"/>
                <a:gd name="T36" fmla="*/ 35 w 38"/>
                <a:gd name="T37" fmla="*/ 17 h 26"/>
                <a:gd name="T38" fmla="*/ 35 w 38"/>
                <a:gd name="T39" fmla="*/ 17 h 26"/>
                <a:gd name="T40" fmla="*/ 35 w 38"/>
                <a:gd name="T41" fmla="*/ 14 h 26"/>
                <a:gd name="T42" fmla="*/ 35 w 38"/>
                <a:gd name="T43" fmla="*/ 14 h 26"/>
                <a:gd name="T44" fmla="*/ 35 w 38"/>
                <a:gd name="T45" fmla="*/ 14 h 26"/>
                <a:gd name="T46" fmla="*/ 32 w 38"/>
                <a:gd name="T47" fmla="*/ 14 h 26"/>
                <a:gd name="T48" fmla="*/ 32 w 38"/>
                <a:gd name="T49" fmla="*/ 14 h 26"/>
                <a:gd name="T50" fmla="*/ 32 w 38"/>
                <a:gd name="T51" fmla="*/ 14 h 26"/>
                <a:gd name="T52" fmla="*/ 32 w 38"/>
                <a:gd name="T53" fmla="*/ 14 h 26"/>
                <a:gd name="T54" fmla="*/ 32 w 38"/>
                <a:gd name="T55" fmla="*/ 14 h 26"/>
                <a:gd name="T56" fmla="*/ 29 w 38"/>
                <a:gd name="T57" fmla="*/ 17 h 26"/>
                <a:gd name="T58" fmla="*/ 26 w 38"/>
                <a:gd name="T59" fmla="*/ 17 h 26"/>
                <a:gd name="T60" fmla="*/ 22 w 38"/>
                <a:gd name="T61" fmla="*/ 17 h 26"/>
                <a:gd name="T62" fmla="*/ 19 w 38"/>
                <a:gd name="T63" fmla="*/ 17 h 26"/>
                <a:gd name="T64" fmla="*/ 19 w 38"/>
                <a:gd name="T65" fmla="*/ 17 h 26"/>
                <a:gd name="T66" fmla="*/ 22 w 38"/>
                <a:gd name="T67" fmla="*/ 17 h 26"/>
                <a:gd name="T68" fmla="*/ 19 w 38"/>
                <a:gd name="T69" fmla="*/ 17 h 26"/>
                <a:gd name="T70" fmla="*/ 22 w 38"/>
                <a:gd name="T71" fmla="*/ 17 h 26"/>
                <a:gd name="T72" fmla="*/ 22 w 38"/>
                <a:gd name="T73" fmla="*/ 14 h 26"/>
                <a:gd name="T74" fmla="*/ 22 w 38"/>
                <a:gd name="T75" fmla="*/ 14 h 26"/>
                <a:gd name="T76" fmla="*/ 26 w 38"/>
                <a:gd name="T77" fmla="*/ 14 h 26"/>
                <a:gd name="T78" fmla="*/ 22 w 38"/>
                <a:gd name="T79" fmla="*/ 14 h 26"/>
                <a:gd name="T80" fmla="*/ 26 w 38"/>
                <a:gd name="T81" fmla="*/ 11 h 26"/>
                <a:gd name="T82" fmla="*/ 26 w 38"/>
                <a:gd name="T83" fmla="*/ 11 h 26"/>
                <a:gd name="T84" fmla="*/ 29 w 38"/>
                <a:gd name="T85" fmla="*/ 8 h 26"/>
                <a:gd name="T86" fmla="*/ 29 w 38"/>
                <a:gd name="T87" fmla="*/ 11 h 26"/>
                <a:gd name="T88" fmla="*/ 26 w 38"/>
                <a:gd name="T89" fmla="*/ 11 h 26"/>
                <a:gd name="T90" fmla="*/ 26 w 38"/>
                <a:gd name="T91" fmla="*/ 8 h 26"/>
                <a:gd name="T92" fmla="*/ 19 w 38"/>
                <a:gd name="T93" fmla="*/ 5 h 26"/>
                <a:gd name="T94" fmla="*/ 13 w 38"/>
                <a:gd name="T95" fmla="*/ 2 h 26"/>
                <a:gd name="T96" fmla="*/ 13 w 38"/>
                <a:gd name="T97" fmla="*/ 2 h 26"/>
                <a:gd name="T98" fmla="*/ 13 w 38"/>
                <a:gd name="T99" fmla="*/ 2 h 26"/>
                <a:gd name="T100" fmla="*/ 13 w 38"/>
                <a:gd name="T101" fmla="*/ 2 h 26"/>
                <a:gd name="T102" fmla="*/ 13 w 38"/>
                <a:gd name="T103" fmla="*/ 2 h 26"/>
                <a:gd name="T104" fmla="*/ 10 w 38"/>
                <a:gd name="T105" fmla="*/ 2 h 26"/>
                <a:gd name="T106" fmla="*/ 10 w 38"/>
                <a:gd name="T107" fmla="*/ 2 h 26"/>
                <a:gd name="T108" fmla="*/ 6 w 38"/>
                <a:gd name="T109" fmla="*/ 2 h 26"/>
                <a:gd name="T110" fmla="*/ 0 w 38"/>
                <a:gd name="T111" fmla="*/ 2 h 26"/>
                <a:gd name="T112" fmla="*/ 3 w 38"/>
                <a:gd name="T113" fmla="*/ 8 h 26"/>
                <a:gd name="T114" fmla="*/ 10 w 38"/>
                <a:gd name="T115" fmla="*/ 14 h 26"/>
                <a:gd name="T116" fmla="*/ 16 w 38"/>
                <a:gd name="T117" fmla="*/ 23 h 26"/>
                <a:gd name="T118" fmla="*/ 19 w 38"/>
                <a:gd name="T119" fmla="*/ 23 h 26"/>
                <a:gd name="T120" fmla="*/ 19 w 38"/>
                <a:gd name="T121" fmla="*/ 23 h 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8" h="26">
                  <a:moveTo>
                    <a:pt x="22" y="26"/>
                  </a:moveTo>
                  <a:lnTo>
                    <a:pt x="22" y="26"/>
                  </a:lnTo>
                  <a:lnTo>
                    <a:pt x="26" y="26"/>
                  </a:lnTo>
                  <a:lnTo>
                    <a:pt x="29" y="26"/>
                  </a:lnTo>
                  <a:lnTo>
                    <a:pt x="32" y="26"/>
                  </a:lnTo>
                  <a:lnTo>
                    <a:pt x="35" y="26"/>
                  </a:lnTo>
                  <a:lnTo>
                    <a:pt x="35" y="23"/>
                  </a:lnTo>
                  <a:lnTo>
                    <a:pt x="38" y="23"/>
                  </a:lnTo>
                  <a:lnTo>
                    <a:pt x="38" y="20"/>
                  </a:lnTo>
                  <a:lnTo>
                    <a:pt x="38" y="17"/>
                  </a:lnTo>
                  <a:lnTo>
                    <a:pt x="35" y="17"/>
                  </a:lnTo>
                  <a:lnTo>
                    <a:pt x="38" y="17"/>
                  </a:lnTo>
                  <a:lnTo>
                    <a:pt x="35" y="17"/>
                  </a:lnTo>
                  <a:lnTo>
                    <a:pt x="35" y="14"/>
                  </a:lnTo>
                  <a:lnTo>
                    <a:pt x="32" y="14"/>
                  </a:lnTo>
                  <a:lnTo>
                    <a:pt x="29" y="14"/>
                  </a:lnTo>
                  <a:lnTo>
                    <a:pt x="29" y="17"/>
                  </a:lnTo>
                  <a:lnTo>
                    <a:pt x="26" y="17"/>
                  </a:lnTo>
                  <a:lnTo>
                    <a:pt x="22" y="17"/>
                  </a:lnTo>
                  <a:lnTo>
                    <a:pt x="19" y="17"/>
                  </a:lnTo>
                  <a:lnTo>
                    <a:pt x="22" y="17"/>
                  </a:lnTo>
                  <a:lnTo>
                    <a:pt x="19" y="17"/>
                  </a:lnTo>
                  <a:lnTo>
                    <a:pt x="22" y="17"/>
                  </a:lnTo>
                  <a:lnTo>
                    <a:pt x="22" y="14"/>
                  </a:lnTo>
                  <a:lnTo>
                    <a:pt x="26" y="14"/>
                  </a:lnTo>
                  <a:lnTo>
                    <a:pt x="22" y="14"/>
                  </a:lnTo>
                  <a:lnTo>
                    <a:pt x="22" y="11"/>
                  </a:lnTo>
                  <a:lnTo>
                    <a:pt x="26" y="11"/>
                  </a:lnTo>
                  <a:lnTo>
                    <a:pt x="29" y="11"/>
                  </a:lnTo>
                  <a:lnTo>
                    <a:pt x="29" y="8"/>
                  </a:lnTo>
                  <a:lnTo>
                    <a:pt x="29" y="11"/>
                  </a:lnTo>
                  <a:lnTo>
                    <a:pt x="26" y="11"/>
                  </a:lnTo>
                  <a:lnTo>
                    <a:pt x="26" y="8"/>
                  </a:lnTo>
                  <a:lnTo>
                    <a:pt x="22" y="8"/>
                  </a:lnTo>
                  <a:lnTo>
                    <a:pt x="22" y="5"/>
                  </a:lnTo>
                  <a:lnTo>
                    <a:pt x="19" y="5"/>
                  </a:lnTo>
                  <a:lnTo>
                    <a:pt x="16" y="2"/>
                  </a:lnTo>
                  <a:lnTo>
                    <a:pt x="13" y="2"/>
                  </a:lnTo>
                  <a:lnTo>
                    <a:pt x="10" y="2"/>
                  </a:lnTo>
                  <a:lnTo>
                    <a:pt x="10" y="0"/>
                  </a:lnTo>
                  <a:lnTo>
                    <a:pt x="10" y="2"/>
                  </a:lnTo>
                  <a:lnTo>
                    <a:pt x="6" y="2"/>
                  </a:lnTo>
                  <a:lnTo>
                    <a:pt x="3" y="2"/>
                  </a:lnTo>
                  <a:lnTo>
                    <a:pt x="0" y="2"/>
                  </a:lnTo>
                  <a:lnTo>
                    <a:pt x="0" y="5"/>
                  </a:lnTo>
                  <a:lnTo>
                    <a:pt x="3" y="8"/>
                  </a:lnTo>
                  <a:lnTo>
                    <a:pt x="6" y="11"/>
                  </a:lnTo>
                  <a:lnTo>
                    <a:pt x="6" y="14"/>
                  </a:lnTo>
                  <a:lnTo>
                    <a:pt x="10" y="14"/>
                  </a:lnTo>
                  <a:lnTo>
                    <a:pt x="13" y="17"/>
                  </a:lnTo>
                  <a:lnTo>
                    <a:pt x="13" y="20"/>
                  </a:lnTo>
                  <a:lnTo>
                    <a:pt x="16" y="23"/>
                  </a:lnTo>
                  <a:lnTo>
                    <a:pt x="19" y="23"/>
                  </a:lnTo>
                  <a:lnTo>
                    <a:pt x="22" y="26"/>
                  </a:lnTo>
                  <a:close/>
                </a:path>
              </a:pathLst>
            </a:custGeom>
            <a:solidFill>
              <a:srgbClr val="8F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58" name="Freeform 169"/>
            <p:cNvSpPr>
              <a:spLocks/>
            </p:cNvSpPr>
            <p:nvPr/>
          </p:nvSpPr>
          <p:spPr bwMode="auto">
            <a:xfrm>
              <a:off x="-3795" y="1490"/>
              <a:ext cx="38" cy="26"/>
            </a:xfrm>
            <a:custGeom>
              <a:avLst/>
              <a:gdLst>
                <a:gd name="T0" fmla="*/ 22 w 38"/>
                <a:gd name="T1" fmla="*/ 26 h 26"/>
                <a:gd name="T2" fmla="*/ 26 w 38"/>
                <a:gd name="T3" fmla="*/ 26 h 26"/>
                <a:gd name="T4" fmla="*/ 29 w 38"/>
                <a:gd name="T5" fmla="*/ 26 h 26"/>
                <a:gd name="T6" fmla="*/ 32 w 38"/>
                <a:gd name="T7" fmla="*/ 26 h 26"/>
                <a:gd name="T8" fmla="*/ 35 w 38"/>
                <a:gd name="T9" fmla="*/ 26 h 26"/>
                <a:gd name="T10" fmla="*/ 35 w 38"/>
                <a:gd name="T11" fmla="*/ 23 h 26"/>
                <a:gd name="T12" fmla="*/ 38 w 38"/>
                <a:gd name="T13" fmla="*/ 23 h 26"/>
                <a:gd name="T14" fmla="*/ 38 w 38"/>
                <a:gd name="T15" fmla="*/ 20 h 26"/>
                <a:gd name="T16" fmla="*/ 38 w 38"/>
                <a:gd name="T17" fmla="*/ 17 h 26"/>
                <a:gd name="T18" fmla="*/ 35 w 38"/>
                <a:gd name="T19" fmla="*/ 17 h 26"/>
                <a:gd name="T20" fmla="*/ 38 w 38"/>
                <a:gd name="T21" fmla="*/ 17 h 26"/>
                <a:gd name="T22" fmla="*/ 35 w 38"/>
                <a:gd name="T23" fmla="*/ 17 h 26"/>
                <a:gd name="T24" fmla="*/ 35 w 38"/>
                <a:gd name="T25" fmla="*/ 14 h 26"/>
                <a:gd name="T26" fmla="*/ 32 w 38"/>
                <a:gd name="T27" fmla="*/ 14 h 26"/>
                <a:gd name="T28" fmla="*/ 29 w 38"/>
                <a:gd name="T29" fmla="*/ 14 h 26"/>
                <a:gd name="T30" fmla="*/ 29 w 38"/>
                <a:gd name="T31" fmla="*/ 17 h 26"/>
                <a:gd name="T32" fmla="*/ 26 w 38"/>
                <a:gd name="T33" fmla="*/ 17 h 26"/>
                <a:gd name="T34" fmla="*/ 22 w 38"/>
                <a:gd name="T35" fmla="*/ 17 h 26"/>
                <a:gd name="T36" fmla="*/ 19 w 38"/>
                <a:gd name="T37" fmla="*/ 17 h 26"/>
                <a:gd name="T38" fmla="*/ 22 w 38"/>
                <a:gd name="T39" fmla="*/ 17 h 26"/>
                <a:gd name="T40" fmla="*/ 19 w 38"/>
                <a:gd name="T41" fmla="*/ 17 h 26"/>
                <a:gd name="T42" fmla="*/ 22 w 38"/>
                <a:gd name="T43" fmla="*/ 17 h 26"/>
                <a:gd name="T44" fmla="*/ 22 w 38"/>
                <a:gd name="T45" fmla="*/ 14 h 26"/>
                <a:gd name="T46" fmla="*/ 26 w 38"/>
                <a:gd name="T47" fmla="*/ 14 h 26"/>
                <a:gd name="T48" fmla="*/ 22 w 38"/>
                <a:gd name="T49" fmla="*/ 14 h 26"/>
                <a:gd name="T50" fmla="*/ 22 w 38"/>
                <a:gd name="T51" fmla="*/ 11 h 26"/>
                <a:gd name="T52" fmla="*/ 26 w 38"/>
                <a:gd name="T53" fmla="*/ 11 h 26"/>
                <a:gd name="T54" fmla="*/ 29 w 38"/>
                <a:gd name="T55" fmla="*/ 11 h 26"/>
                <a:gd name="T56" fmla="*/ 29 w 38"/>
                <a:gd name="T57" fmla="*/ 8 h 26"/>
                <a:gd name="T58" fmla="*/ 29 w 38"/>
                <a:gd name="T59" fmla="*/ 11 h 26"/>
                <a:gd name="T60" fmla="*/ 26 w 38"/>
                <a:gd name="T61" fmla="*/ 11 h 26"/>
                <a:gd name="T62" fmla="*/ 26 w 38"/>
                <a:gd name="T63" fmla="*/ 8 h 26"/>
                <a:gd name="T64" fmla="*/ 22 w 38"/>
                <a:gd name="T65" fmla="*/ 8 h 26"/>
                <a:gd name="T66" fmla="*/ 22 w 38"/>
                <a:gd name="T67" fmla="*/ 5 h 26"/>
                <a:gd name="T68" fmla="*/ 19 w 38"/>
                <a:gd name="T69" fmla="*/ 5 h 26"/>
                <a:gd name="T70" fmla="*/ 16 w 38"/>
                <a:gd name="T71" fmla="*/ 2 h 26"/>
                <a:gd name="T72" fmla="*/ 13 w 38"/>
                <a:gd name="T73" fmla="*/ 2 h 26"/>
                <a:gd name="T74" fmla="*/ 10 w 38"/>
                <a:gd name="T75" fmla="*/ 2 h 26"/>
                <a:gd name="T76" fmla="*/ 10 w 38"/>
                <a:gd name="T77" fmla="*/ 0 h 26"/>
                <a:gd name="T78" fmla="*/ 10 w 38"/>
                <a:gd name="T79" fmla="*/ 2 h 26"/>
                <a:gd name="T80" fmla="*/ 6 w 38"/>
                <a:gd name="T81" fmla="*/ 2 h 26"/>
                <a:gd name="T82" fmla="*/ 3 w 38"/>
                <a:gd name="T83" fmla="*/ 2 h 26"/>
                <a:gd name="T84" fmla="*/ 0 w 38"/>
                <a:gd name="T85" fmla="*/ 2 h 26"/>
                <a:gd name="T86" fmla="*/ 0 w 38"/>
                <a:gd name="T87" fmla="*/ 5 h 26"/>
                <a:gd name="T88" fmla="*/ 3 w 38"/>
                <a:gd name="T89" fmla="*/ 8 h 26"/>
                <a:gd name="T90" fmla="*/ 6 w 38"/>
                <a:gd name="T91" fmla="*/ 11 h 26"/>
                <a:gd name="T92" fmla="*/ 6 w 38"/>
                <a:gd name="T93" fmla="*/ 14 h 26"/>
                <a:gd name="T94" fmla="*/ 10 w 38"/>
                <a:gd name="T95" fmla="*/ 14 h 26"/>
                <a:gd name="T96" fmla="*/ 13 w 38"/>
                <a:gd name="T97" fmla="*/ 17 h 26"/>
                <a:gd name="T98" fmla="*/ 13 w 38"/>
                <a:gd name="T99" fmla="*/ 20 h 26"/>
                <a:gd name="T100" fmla="*/ 16 w 38"/>
                <a:gd name="T101" fmla="*/ 23 h 26"/>
                <a:gd name="T102" fmla="*/ 19 w 38"/>
                <a:gd name="T103" fmla="*/ 23 h 26"/>
                <a:gd name="T104" fmla="*/ 22 w 38"/>
                <a:gd name="T105" fmla="*/ 26 h 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8" h="26">
                  <a:moveTo>
                    <a:pt x="22" y="26"/>
                  </a:moveTo>
                  <a:lnTo>
                    <a:pt x="26" y="26"/>
                  </a:lnTo>
                  <a:lnTo>
                    <a:pt x="29" y="26"/>
                  </a:lnTo>
                  <a:lnTo>
                    <a:pt x="32" y="26"/>
                  </a:lnTo>
                  <a:lnTo>
                    <a:pt x="35" y="26"/>
                  </a:lnTo>
                  <a:lnTo>
                    <a:pt x="35" y="23"/>
                  </a:lnTo>
                  <a:lnTo>
                    <a:pt x="38" y="23"/>
                  </a:lnTo>
                  <a:lnTo>
                    <a:pt x="38" y="20"/>
                  </a:lnTo>
                  <a:lnTo>
                    <a:pt x="38" y="17"/>
                  </a:lnTo>
                  <a:lnTo>
                    <a:pt x="35" y="17"/>
                  </a:lnTo>
                  <a:lnTo>
                    <a:pt x="38" y="17"/>
                  </a:lnTo>
                  <a:lnTo>
                    <a:pt x="35" y="17"/>
                  </a:lnTo>
                  <a:lnTo>
                    <a:pt x="35" y="14"/>
                  </a:lnTo>
                  <a:lnTo>
                    <a:pt x="32" y="14"/>
                  </a:lnTo>
                  <a:lnTo>
                    <a:pt x="29" y="14"/>
                  </a:lnTo>
                  <a:lnTo>
                    <a:pt x="29" y="17"/>
                  </a:lnTo>
                  <a:lnTo>
                    <a:pt x="26" y="17"/>
                  </a:lnTo>
                  <a:lnTo>
                    <a:pt x="22" y="17"/>
                  </a:lnTo>
                  <a:lnTo>
                    <a:pt x="19" y="17"/>
                  </a:lnTo>
                  <a:lnTo>
                    <a:pt x="22" y="17"/>
                  </a:lnTo>
                  <a:lnTo>
                    <a:pt x="19" y="17"/>
                  </a:lnTo>
                  <a:lnTo>
                    <a:pt x="22" y="17"/>
                  </a:lnTo>
                  <a:lnTo>
                    <a:pt x="22" y="14"/>
                  </a:lnTo>
                  <a:lnTo>
                    <a:pt x="26" y="14"/>
                  </a:lnTo>
                  <a:lnTo>
                    <a:pt x="22" y="14"/>
                  </a:lnTo>
                  <a:lnTo>
                    <a:pt x="22" y="11"/>
                  </a:lnTo>
                  <a:lnTo>
                    <a:pt x="26" y="11"/>
                  </a:lnTo>
                  <a:lnTo>
                    <a:pt x="29" y="11"/>
                  </a:lnTo>
                  <a:lnTo>
                    <a:pt x="29" y="8"/>
                  </a:lnTo>
                  <a:lnTo>
                    <a:pt x="29" y="11"/>
                  </a:lnTo>
                  <a:lnTo>
                    <a:pt x="26" y="11"/>
                  </a:lnTo>
                  <a:lnTo>
                    <a:pt x="26" y="8"/>
                  </a:lnTo>
                  <a:lnTo>
                    <a:pt x="22" y="8"/>
                  </a:lnTo>
                  <a:lnTo>
                    <a:pt x="22" y="5"/>
                  </a:lnTo>
                  <a:lnTo>
                    <a:pt x="19" y="5"/>
                  </a:lnTo>
                  <a:lnTo>
                    <a:pt x="16" y="2"/>
                  </a:lnTo>
                  <a:lnTo>
                    <a:pt x="13" y="2"/>
                  </a:lnTo>
                  <a:lnTo>
                    <a:pt x="10" y="2"/>
                  </a:lnTo>
                  <a:lnTo>
                    <a:pt x="10" y="0"/>
                  </a:lnTo>
                  <a:lnTo>
                    <a:pt x="10" y="2"/>
                  </a:lnTo>
                  <a:lnTo>
                    <a:pt x="6" y="2"/>
                  </a:lnTo>
                  <a:lnTo>
                    <a:pt x="3" y="2"/>
                  </a:lnTo>
                  <a:lnTo>
                    <a:pt x="0" y="2"/>
                  </a:lnTo>
                  <a:lnTo>
                    <a:pt x="0" y="5"/>
                  </a:lnTo>
                  <a:lnTo>
                    <a:pt x="3" y="8"/>
                  </a:lnTo>
                  <a:lnTo>
                    <a:pt x="6" y="11"/>
                  </a:lnTo>
                  <a:lnTo>
                    <a:pt x="6" y="14"/>
                  </a:lnTo>
                  <a:lnTo>
                    <a:pt x="10" y="14"/>
                  </a:lnTo>
                  <a:lnTo>
                    <a:pt x="13" y="17"/>
                  </a:lnTo>
                  <a:lnTo>
                    <a:pt x="13" y="20"/>
                  </a:lnTo>
                  <a:lnTo>
                    <a:pt x="16" y="23"/>
                  </a:lnTo>
                  <a:lnTo>
                    <a:pt x="19" y="23"/>
                  </a:lnTo>
                  <a:lnTo>
                    <a:pt x="22" y="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959" name="Freeform 170"/>
            <p:cNvSpPr>
              <a:spLocks/>
            </p:cNvSpPr>
            <p:nvPr/>
          </p:nvSpPr>
          <p:spPr bwMode="auto">
            <a:xfrm>
              <a:off x="-3763" y="1498"/>
              <a:ext cx="19" cy="24"/>
            </a:xfrm>
            <a:custGeom>
              <a:avLst/>
              <a:gdLst>
                <a:gd name="T0" fmla="*/ 13 w 19"/>
                <a:gd name="T1" fmla="*/ 24 h 24"/>
                <a:gd name="T2" fmla="*/ 16 w 19"/>
                <a:gd name="T3" fmla="*/ 21 h 24"/>
                <a:gd name="T4" fmla="*/ 19 w 19"/>
                <a:gd name="T5" fmla="*/ 15 h 24"/>
                <a:gd name="T6" fmla="*/ 19 w 19"/>
                <a:gd name="T7" fmla="*/ 12 h 24"/>
                <a:gd name="T8" fmla="*/ 19 w 19"/>
                <a:gd name="T9" fmla="*/ 6 h 24"/>
                <a:gd name="T10" fmla="*/ 16 w 19"/>
                <a:gd name="T11" fmla="*/ 3 h 24"/>
                <a:gd name="T12" fmla="*/ 10 w 19"/>
                <a:gd name="T13" fmla="*/ 0 h 24"/>
                <a:gd name="T14" fmla="*/ 6 w 19"/>
                <a:gd name="T15" fmla="*/ 0 h 24"/>
                <a:gd name="T16" fmla="*/ 0 w 19"/>
                <a:gd name="T17" fmla="*/ 0 h 24"/>
                <a:gd name="T18" fmla="*/ 13 w 19"/>
                <a:gd name="T19" fmla="*/ 24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24">
                  <a:moveTo>
                    <a:pt x="13" y="24"/>
                  </a:moveTo>
                  <a:lnTo>
                    <a:pt x="16" y="21"/>
                  </a:lnTo>
                  <a:lnTo>
                    <a:pt x="19" y="15"/>
                  </a:lnTo>
                  <a:lnTo>
                    <a:pt x="19" y="12"/>
                  </a:lnTo>
                  <a:lnTo>
                    <a:pt x="19" y="6"/>
                  </a:lnTo>
                  <a:lnTo>
                    <a:pt x="16" y="3"/>
                  </a:lnTo>
                  <a:lnTo>
                    <a:pt x="10" y="0"/>
                  </a:lnTo>
                  <a:lnTo>
                    <a:pt x="6" y="0"/>
                  </a:lnTo>
                  <a:lnTo>
                    <a:pt x="0" y="0"/>
                  </a:lnTo>
                  <a:lnTo>
                    <a:pt x="13"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60" name="Freeform 171"/>
            <p:cNvSpPr>
              <a:spLocks/>
            </p:cNvSpPr>
            <p:nvPr/>
          </p:nvSpPr>
          <p:spPr bwMode="auto">
            <a:xfrm>
              <a:off x="-3773" y="1498"/>
              <a:ext cx="23" cy="30"/>
            </a:xfrm>
            <a:custGeom>
              <a:avLst/>
              <a:gdLst>
                <a:gd name="T0" fmla="*/ 0 w 23"/>
                <a:gd name="T1" fmla="*/ 30 h 30"/>
                <a:gd name="T2" fmla="*/ 4 w 23"/>
                <a:gd name="T3" fmla="*/ 30 h 30"/>
                <a:gd name="T4" fmla="*/ 7 w 23"/>
                <a:gd name="T5" fmla="*/ 30 h 30"/>
                <a:gd name="T6" fmla="*/ 7 w 23"/>
                <a:gd name="T7" fmla="*/ 27 h 30"/>
                <a:gd name="T8" fmla="*/ 10 w 23"/>
                <a:gd name="T9" fmla="*/ 27 h 30"/>
                <a:gd name="T10" fmla="*/ 13 w 23"/>
                <a:gd name="T11" fmla="*/ 27 h 30"/>
                <a:gd name="T12" fmla="*/ 16 w 23"/>
                <a:gd name="T13" fmla="*/ 27 h 30"/>
                <a:gd name="T14" fmla="*/ 20 w 23"/>
                <a:gd name="T15" fmla="*/ 24 h 30"/>
                <a:gd name="T16" fmla="*/ 23 w 23"/>
                <a:gd name="T17" fmla="*/ 24 h 30"/>
                <a:gd name="T18" fmla="*/ 10 w 23"/>
                <a:gd name="T19" fmla="*/ 0 h 30"/>
                <a:gd name="T20" fmla="*/ 7 w 23"/>
                <a:gd name="T21" fmla="*/ 3 h 30"/>
                <a:gd name="T22" fmla="*/ 4 w 23"/>
                <a:gd name="T23" fmla="*/ 3 h 30"/>
                <a:gd name="T24" fmla="*/ 0 w 23"/>
                <a:gd name="T25" fmla="*/ 3 h 30"/>
                <a:gd name="T26" fmla="*/ 0 w 23"/>
                <a:gd name="T27" fmla="*/ 30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 h="30">
                  <a:moveTo>
                    <a:pt x="0" y="30"/>
                  </a:moveTo>
                  <a:lnTo>
                    <a:pt x="4" y="30"/>
                  </a:lnTo>
                  <a:lnTo>
                    <a:pt x="7" y="30"/>
                  </a:lnTo>
                  <a:lnTo>
                    <a:pt x="7" y="27"/>
                  </a:lnTo>
                  <a:lnTo>
                    <a:pt x="10" y="27"/>
                  </a:lnTo>
                  <a:lnTo>
                    <a:pt x="13" y="27"/>
                  </a:lnTo>
                  <a:lnTo>
                    <a:pt x="16" y="27"/>
                  </a:lnTo>
                  <a:lnTo>
                    <a:pt x="20" y="24"/>
                  </a:lnTo>
                  <a:lnTo>
                    <a:pt x="23" y="24"/>
                  </a:lnTo>
                  <a:lnTo>
                    <a:pt x="10" y="0"/>
                  </a:lnTo>
                  <a:lnTo>
                    <a:pt x="7" y="3"/>
                  </a:lnTo>
                  <a:lnTo>
                    <a:pt x="4" y="3"/>
                  </a:lnTo>
                  <a:lnTo>
                    <a:pt x="0" y="3"/>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61" name="Freeform 172"/>
            <p:cNvSpPr>
              <a:spLocks/>
            </p:cNvSpPr>
            <p:nvPr/>
          </p:nvSpPr>
          <p:spPr bwMode="auto">
            <a:xfrm>
              <a:off x="-3789" y="1501"/>
              <a:ext cx="16" cy="27"/>
            </a:xfrm>
            <a:custGeom>
              <a:avLst/>
              <a:gdLst>
                <a:gd name="T0" fmla="*/ 16 w 16"/>
                <a:gd name="T1" fmla="*/ 0 h 27"/>
                <a:gd name="T2" fmla="*/ 10 w 16"/>
                <a:gd name="T3" fmla="*/ 3 h 27"/>
                <a:gd name="T4" fmla="*/ 7 w 16"/>
                <a:gd name="T5" fmla="*/ 6 h 27"/>
                <a:gd name="T6" fmla="*/ 4 w 16"/>
                <a:gd name="T7" fmla="*/ 9 h 27"/>
                <a:gd name="T8" fmla="*/ 0 w 16"/>
                <a:gd name="T9" fmla="*/ 15 h 27"/>
                <a:gd name="T10" fmla="*/ 4 w 16"/>
                <a:gd name="T11" fmla="*/ 18 h 27"/>
                <a:gd name="T12" fmla="*/ 7 w 16"/>
                <a:gd name="T13" fmla="*/ 21 h 27"/>
                <a:gd name="T14" fmla="*/ 10 w 16"/>
                <a:gd name="T15" fmla="*/ 24 h 27"/>
                <a:gd name="T16" fmla="*/ 16 w 16"/>
                <a:gd name="T17" fmla="*/ 27 h 27"/>
                <a:gd name="T18" fmla="*/ 16 w 16"/>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27">
                  <a:moveTo>
                    <a:pt x="16" y="0"/>
                  </a:moveTo>
                  <a:lnTo>
                    <a:pt x="10" y="3"/>
                  </a:lnTo>
                  <a:lnTo>
                    <a:pt x="7" y="6"/>
                  </a:lnTo>
                  <a:lnTo>
                    <a:pt x="4" y="9"/>
                  </a:lnTo>
                  <a:lnTo>
                    <a:pt x="0" y="15"/>
                  </a:lnTo>
                  <a:lnTo>
                    <a:pt x="4" y="18"/>
                  </a:lnTo>
                  <a:lnTo>
                    <a:pt x="7" y="21"/>
                  </a:lnTo>
                  <a:lnTo>
                    <a:pt x="10" y="24"/>
                  </a:lnTo>
                  <a:lnTo>
                    <a:pt x="16" y="27"/>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62" name="Freeform 173"/>
            <p:cNvSpPr>
              <a:spLocks/>
            </p:cNvSpPr>
            <p:nvPr/>
          </p:nvSpPr>
          <p:spPr bwMode="auto">
            <a:xfrm>
              <a:off x="-3766" y="1495"/>
              <a:ext cx="22" cy="21"/>
            </a:xfrm>
            <a:custGeom>
              <a:avLst/>
              <a:gdLst>
                <a:gd name="T0" fmla="*/ 16 w 22"/>
                <a:gd name="T1" fmla="*/ 21 h 21"/>
                <a:gd name="T2" fmla="*/ 19 w 22"/>
                <a:gd name="T3" fmla="*/ 18 h 21"/>
                <a:gd name="T4" fmla="*/ 22 w 22"/>
                <a:gd name="T5" fmla="*/ 12 h 21"/>
                <a:gd name="T6" fmla="*/ 19 w 22"/>
                <a:gd name="T7" fmla="*/ 9 h 21"/>
                <a:gd name="T8" fmla="*/ 19 w 22"/>
                <a:gd name="T9" fmla="*/ 6 h 21"/>
                <a:gd name="T10" fmla="*/ 13 w 22"/>
                <a:gd name="T11" fmla="*/ 0 h 21"/>
                <a:gd name="T12" fmla="*/ 9 w 22"/>
                <a:gd name="T13" fmla="*/ 0 h 21"/>
                <a:gd name="T14" fmla="*/ 3 w 22"/>
                <a:gd name="T15" fmla="*/ 0 h 21"/>
                <a:gd name="T16" fmla="*/ 0 w 22"/>
                <a:gd name="T17" fmla="*/ 3 h 21"/>
                <a:gd name="T18" fmla="*/ 16 w 22"/>
                <a:gd name="T19" fmla="*/ 2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1">
                  <a:moveTo>
                    <a:pt x="16" y="21"/>
                  </a:moveTo>
                  <a:lnTo>
                    <a:pt x="19" y="18"/>
                  </a:lnTo>
                  <a:lnTo>
                    <a:pt x="22" y="12"/>
                  </a:lnTo>
                  <a:lnTo>
                    <a:pt x="19" y="9"/>
                  </a:lnTo>
                  <a:lnTo>
                    <a:pt x="19" y="6"/>
                  </a:lnTo>
                  <a:lnTo>
                    <a:pt x="13" y="0"/>
                  </a:lnTo>
                  <a:lnTo>
                    <a:pt x="9" y="0"/>
                  </a:lnTo>
                  <a:lnTo>
                    <a:pt x="3" y="0"/>
                  </a:lnTo>
                  <a:lnTo>
                    <a:pt x="0" y="3"/>
                  </a:lnTo>
                  <a:lnTo>
                    <a:pt x="1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63" name="Freeform 174"/>
            <p:cNvSpPr>
              <a:spLocks/>
            </p:cNvSpPr>
            <p:nvPr/>
          </p:nvSpPr>
          <p:spPr bwMode="auto">
            <a:xfrm>
              <a:off x="-3776" y="1498"/>
              <a:ext cx="26" cy="27"/>
            </a:xfrm>
            <a:custGeom>
              <a:avLst/>
              <a:gdLst>
                <a:gd name="T0" fmla="*/ 0 w 26"/>
                <a:gd name="T1" fmla="*/ 27 h 27"/>
                <a:gd name="T2" fmla="*/ 3 w 26"/>
                <a:gd name="T3" fmla="*/ 27 h 27"/>
                <a:gd name="T4" fmla="*/ 7 w 26"/>
                <a:gd name="T5" fmla="*/ 27 h 27"/>
                <a:gd name="T6" fmla="*/ 10 w 26"/>
                <a:gd name="T7" fmla="*/ 27 h 27"/>
                <a:gd name="T8" fmla="*/ 13 w 26"/>
                <a:gd name="T9" fmla="*/ 27 h 27"/>
                <a:gd name="T10" fmla="*/ 16 w 26"/>
                <a:gd name="T11" fmla="*/ 24 h 27"/>
                <a:gd name="T12" fmla="*/ 19 w 26"/>
                <a:gd name="T13" fmla="*/ 24 h 27"/>
                <a:gd name="T14" fmla="*/ 23 w 26"/>
                <a:gd name="T15" fmla="*/ 21 h 27"/>
                <a:gd name="T16" fmla="*/ 26 w 26"/>
                <a:gd name="T17" fmla="*/ 18 h 27"/>
                <a:gd name="T18" fmla="*/ 10 w 26"/>
                <a:gd name="T19" fmla="*/ 0 h 27"/>
                <a:gd name="T20" fmla="*/ 7 w 26"/>
                <a:gd name="T21" fmla="*/ 0 h 27"/>
                <a:gd name="T22" fmla="*/ 7 w 26"/>
                <a:gd name="T23" fmla="*/ 3 h 27"/>
                <a:gd name="T24" fmla="*/ 3 w 26"/>
                <a:gd name="T25" fmla="*/ 3 h 27"/>
                <a:gd name="T26" fmla="*/ 0 w 26"/>
                <a:gd name="T27" fmla="*/ 3 h 27"/>
                <a:gd name="T28" fmla="*/ 0 w 26"/>
                <a:gd name="T29" fmla="*/ 27 h 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 h="27">
                  <a:moveTo>
                    <a:pt x="0" y="27"/>
                  </a:moveTo>
                  <a:lnTo>
                    <a:pt x="3" y="27"/>
                  </a:lnTo>
                  <a:lnTo>
                    <a:pt x="7" y="27"/>
                  </a:lnTo>
                  <a:lnTo>
                    <a:pt x="10" y="27"/>
                  </a:lnTo>
                  <a:lnTo>
                    <a:pt x="13" y="27"/>
                  </a:lnTo>
                  <a:lnTo>
                    <a:pt x="16" y="24"/>
                  </a:lnTo>
                  <a:lnTo>
                    <a:pt x="19" y="24"/>
                  </a:lnTo>
                  <a:lnTo>
                    <a:pt x="23" y="21"/>
                  </a:lnTo>
                  <a:lnTo>
                    <a:pt x="26" y="18"/>
                  </a:lnTo>
                  <a:lnTo>
                    <a:pt x="10" y="0"/>
                  </a:lnTo>
                  <a:lnTo>
                    <a:pt x="7" y="0"/>
                  </a:lnTo>
                  <a:lnTo>
                    <a:pt x="7" y="3"/>
                  </a:lnTo>
                  <a:lnTo>
                    <a:pt x="3" y="3"/>
                  </a:lnTo>
                  <a:lnTo>
                    <a:pt x="0" y="3"/>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64" name="Freeform 175"/>
            <p:cNvSpPr>
              <a:spLocks/>
            </p:cNvSpPr>
            <p:nvPr/>
          </p:nvSpPr>
          <p:spPr bwMode="auto">
            <a:xfrm>
              <a:off x="-3789" y="1501"/>
              <a:ext cx="13" cy="24"/>
            </a:xfrm>
            <a:custGeom>
              <a:avLst/>
              <a:gdLst>
                <a:gd name="T0" fmla="*/ 13 w 13"/>
                <a:gd name="T1" fmla="*/ 0 h 24"/>
                <a:gd name="T2" fmla="*/ 10 w 13"/>
                <a:gd name="T3" fmla="*/ 0 h 24"/>
                <a:gd name="T4" fmla="*/ 4 w 13"/>
                <a:gd name="T5" fmla="*/ 3 h 24"/>
                <a:gd name="T6" fmla="*/ 0 w 13"/>
                <a:gd name="T7" fmla="*/ 6 h 24"/>
                <a:gd name="T8" fmla="*/ 0 w 13"/>
                <a:gd name="T9" fmla="*/ 12 h 24"/>
                <a:gd name="T10" fmla="*/ 0 w 13"/>
                <a:gd name="T11" fmla="*/ 18 h 24"/>
                <a:gd name="T12" fmla="*/ 4 w 13"/>
                <a:gd name="T13" fmla="*/ 21 h 24"/>
                <a:gd name="T14" fmla="*/ 10 w 13"/>
                <a:gd name="T15" fmla="*/ 24 h 24"/>
                <a:gd name="T16" fmla="*/ 13 w 13"/>
                <a:gd name="T17" fmla="*/ 24 h 24"/>
                <a:gd name="T18" fmla="*/ 13 w 13"/>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4">
                  <a:moveTo>
                    <a:pt x="13" y="0"/>
                  </a:moveTo>
                  <a:lnTo>
                    <a:pt x="10" y="0"/>
                  </a:lnTo>
                  <a:lnTo>
                    <a:pt x="4" y="3"/>
                  </a:lnTo>
                  <a:lnTo>
                    <a:pt x="0" y="6"/>
                  </a:lnTo>
                  <a:lnTo>
                    <a:pt x="0" y="12"/>
                  </a:lnTo>
                  <a:lnTo>
                    <a:pt x="0" y="18"/>
                  </a:lnTo>
                  <a:lnTo>
                    <a:pt x="4" y="21"/>
                  </a:lnTo>
                  <a:lnTo>
                    <a:pt x="10" y="24"/>
                  </a:lnTo>
                  <a:lnTo>
                    <a:pt x="13" y="24"/>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65" name="Freeform 176"/>
            <p:cNvSpPr>
              <a:spLocks/>
            </p:cNvSpPr>
            <p:nvPr/>
          </p:nvSpPr>
          <p:spPr bwMode="auto">
            <a:xfrm>
              <a:off x="-3769" y="1495"/>
              <a:ext cx="22" cy="21"/>
            </a:xfrm>
            <a:custGeom>
              <a:avLst/>
              <a:gdLst>
                <a:gd name="T0" fmla="*/ 19 w 22"/>
                <a:gd name="T1" fmla="*/ 21 h 21"/>
                <a:gd name="T2" fmla="*/ 22 w 22"/>
                <a:gd name="T3" fmla="*/ 15 h 21"/>
                <a:gd name="T4" fmla="*/ 22 w 22"/>
                <a:gd name="T5" fmla="*/ 12 h 21"/>
                <a:gd name="T6" fmla="*/ 22 w 22"/>
                <a:gd name="T7" fmla="*/ 6 h 21"/>
                <a:gd name="T8" fmla="*/ 19 w 22"/>
                <a:gd name="T9" fmla="*/ 3 h 21"/>
                <a:gd name="T10" fmla="*/ 16 w 22"/>
                <a:gd name="T11" fmla="*/ 0 h 21"/>
                <a:gd name="T12" fmla="*/ 9 w 22"/>
                <a:gd name="T13" fmla="*/ 0 h 21"/>
                <a:gd name="T14" fmla="*/ 3 w 22"/>
                <a:gd name="T15" fmla="*/ 0 h 21"/>
                <a:gd name="T16" fmla="*/ 0 w 22"/>
                <a:gd name="T17" fmla="*/ 3 h 21"/>
                <a:gd name="T18" fmla="*/ 19 w 22"/>
                <a:gd name="T19" fmla="*/ 2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1">
                  <a:moveTo>
                    <a:pt x="19" y="21"/>
                  </a:moveTo>
                  <a:lnTo>
                    <a:pt x="22" y="15"/>
                  </a:lnTo>
                  <a:lnTo>
                    <a:pt x="22" y="12"/>
                  </a:lnTo>
                  <a:lnTo>
                    <a:pt x="22" y="6"/>
                  </a:lnTo>
                  <a:lnTo>
                    <a:pt x="19" y="3"/>
                  </a:lnTo>
                  <a:lnTo>
                    <a:pt x="16" y="0"/>
                  </a:lnTo>
                  <a:lnTo>
                    <a:pt x="9" y="0"/>
                  </a:lnTo>
                  <a:lnTo>
                    <a:pt x="3" y="0"/>
                  </a:lnTo>
                  <a:lnTo>
                    <a:pt x="0" y="3"/>
                  </a:lnTo>
                  <a:lnTo>
                    <a:pt x="19"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66" name="Freeform 177"/>
            <p:cNvSpPr>
              <a:spLocks/>
            </p:cNvSpPr>
            <p:nvPr/>
          </p:nvSpPr>
          <p:spPr bwMode="auto">
            <a:xfrm>
              <a:off x="-3779" y="1498"/>
              <a:ext cx="29" cy="27"/>
            </a:xfrm>
            <a:custGeom>
              <a:avLst/>
              <a:gdLst>
                <a:gd name="T0" fmla="*/ 3 w 29"/>
                <a:gd name="T1" fmla="*/ 27 h 27"/>
                <a:gd name="T2" fmla="*/ 6 w 29"/>
                <a:gd name="T3" fmla="*/ 24 h 27"/>
                <a:gd name="T4" fmla="*/ 10 w 29"/>
                <a:gd name="T5" fmla="*/ 24 h 27"/>
                <a:gd name="T6" fmla="*/ 13 w 29"/>
                <a:gd name="T7" fmla="*/ 24 h 27"/>
                <a:gd name="T8" fmla="*/ 16 w 29"/>
                <a:gd name="T9" fmla="*/ 24 h 27"/>
                <a:gd name="T10" fmla="*/ 22 w 29"/>
                <a:gd name="T11" fmla="*/ 21 h 27"/>
                <a:gd name="T12" fmla="*/ 26 w 29"/>
                <a:gd name="T13" fmla="*/ 21 h 27"/>
                <a:gd name="T14" fmla="*/ 29 w 29"/>
                <a:gd name="T15" fmla="*/ 18 h 27"/>
                <a:gd name="T16" fmla="*/ 10 w 29"/>
                <a:gd name="T17" fmla="*/ 0 h 27"/>
                <a:gd name="T18" fmla="*/ 6 w 29"/>
                <a:gd name="T19" fmla="*/ 0 h 27"/>
                <a:gd name="T20" fmla="*/ 3 w 29"/>
                <a:gd name="T21" fmla="*/ 0 h 27"/>
                <a:gd name="T22" fmla="*/ 0 w 29"/>
                <a:gd name="T23" fmla="*/ 0 h 27"/>
                <a:gd name="T24" fmla="*/ 3 w 29"/>
                <a:gd name="T25" fmla="*/ 27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27">
                  <a:moveTo>
                    <a:pt x="3" y="27"/>
                  </a:moveTo>
                  <a:lnTo>
                    <a:pt x="6" y="24"/>
                  </a:lnTo>
                  <a:lnTo>
                    <a:pt x="10" y="24"/>
                  </a:lnTo>
                  <a:lnTo>
                    <a:pt x="13" y="24"/>
                  </a:lnTo>
                  <a:lnTo>
                    <a:pt x="16" y="24"/>
                  </a:lnTo>
                  <a:lnTo>
                    <a:pt x="22" y="21"/>
                  </a:lnTo>
                  <a:lnTo>
                    <a:pt x="26" y="21"/>
                  </a:lnTo>
                  <a:lnTo>
                    <a:pt x="29" y="18"/>
                  </a:lnTo>
                  <a:lnTo>
                    <a:pt x="10" y="0"/>
                  </a:lnTo>
                  <a:lnTo>
                    <a:pt x="6" y="0"/>
                  </a:lnTo>
                  <a:lnTo>
                    <a:pt x="3" y="0"/>
                  </a:lnTo>
                  <a:lnTo>
                    <a:pt x="0" y="0"/>
                  </a:lnTo>
                  <a:lnTo>
                    <a:pt x="3"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67" name="Freeform 178"/>
            <p:cNvSpPr>
              <a:spLocks/>
            </p:cNvSpPr>
            <p:nvPr/>
          </p:nvSpPr>
          <p:spPr bwMode="auto">
            <a:xfrm>
              <a:off x="-3789" y="1498"/>
              <a:ext cx="13" cy="27"/>
            </a:xfrm>
            <a:custGeom>
              <a:avLst/>
              <a:gdLst>
                <a:gd name="T0" fmla="*/ 10 w 13"/>
                <a:gd name="T1" fmla="*/ 0 h 27"/>
                <a:gd name="T2" fmla="*/ 4 w 13"/>
                <a:gd name="T3" fmla="*/ 3 h 27"/>
                <a:gd name="T4" fmla="*/ 0 w 13"/>
                <a:gd name="T5" fmla="*/ 6 h 27"/>
                <a:gd name="T6" fmla="*/ 0 w 13"/>
                <a:gd name="T7" fmla="*/ 12 h 27"/>
                <a:gd name="T8" fmla="*/ 0 w 13"/>
                <a:gd name="T9" fmla="*/ 15 h 27"/>
                <a:gd name="T10" fmla="*/ 0 w 13"/>
                <a:gd name="T11" fmla="*/ 21 h 27"/>
                <a:gd name="T12" fmla="*/ 4 w 13"/>
                <a:gd name="T13" fmla="*/ 24 h 27"/>
                <a:gd name="T14" fmla="*/ 10 w 13"/>
                <a:gd name="T15" fmla="*/ 24 h 27"/>
                <a:gd name="T16" fmla="*/ 13 w 13"/>
                <a:gd name="T17" fmla="*/ 27 h 27"/>
                <a:gd name="T18" fmla="*/ 10 w 13"/>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7">
                  <a:moveTo>
                    <a:pt x="10" y="0"/>
                  </a:moveTo>
                  <a:lnTo>
                    <a:pt x="4" y="3"/>
                  </a:lnTo>
                  <a:lnTo>
                    <a:pt x="0" y="6"/>
                  </a:lnTo>
                  <a:lnTo>
                    <a:pt x="0" y="12"/>
                  </a:lnTo>
                  <a:lnTo>
                    <a:pt x="0" y="15"/>
                  </a:lnTo>
                  <a:lnTo>
                    <a:pt x="0" y="21"/>
                  </a:lnTo>
                  <a:lnTo>
                    <a:pt x="4" y="24"/>
                  </a:lnTo>
                  <a:lnTo>
                    <a:pt x="10" y="24"/>
                  </a:lnTo>
                  <a:lnTo>
                    <a:pt x="13" y="27"/>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68" name="Freeform 179"/>
            <p:cNvSpPr>
              <a:spLocks/>
            </p:cNvSpPr>
            <p:nvPr/>
          </p:nvSpPr>
          <p:spPr bwMode="auto">
            <a:xfrm>
              <a:off x="-3773" y="1492"/>
              <a:ext cx="26" cy="21"/>
            </a:xfrm>
            <a:custGeom>
              <a:avLst/>
              <a:gdLst>
                <a:gd name="T0" fmla="*/ 20 w 26"/>
                <a:gd name="T1" fmla="*/ 21 h 21"/>
                <a:gd name="T2" fmla="*/ 23 w 26"/>
                <a:gd name="T3" fmla="*/ 18 h 21"/>
                <a:gd name="T4" fmla="*/ 26 w 26"/>
                <a:gd name="T5" fmla="*/ 12 h 21"/>
                <a:gd name="T6" fmla="*/ 23 w 26"/>
                <a:gd name="T7" fmla="*/ 9 h 21"/>
                <a:gd name="T8" fmla="*/ 20 w 26"/>
                <a:gd name="T9" fmla="*/ 3 h 21"/>
                <a:gd name="T10" fmla="*/ 16 w 26"/>
                <a:gd name="T11" fmla="*/ 0 h 21"/>
                <a:gd name="T12" fmla="*/ 10 w 26"/>
                <a:gd name="T13" fmla="*/ 0 h 21"/>
                <a:gd name="T14" fmla="*/ 7 w 26"/>
                <a:gd name="T15" fmla="*/ 0 h 21"/>
                <a:gd name="T16" fmla="*/ 0 w 26"/>
                <a:gd name="T17" fmla="*/ 3 h 21"/>
                <a:gd name="T18" fmla="*/ 20 w 26"/>
                <a:gd name="T19" fmla="*/ 2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1">
                  <a:moveTo>
                    <a:pt x="20" y="21"/>
                  </a:moveTo>
                  <a:lnTo>
                    <a:pt x="23" y="18"/>
                  </a:lnTo>
                  <a:lnTo>
                    <a:pt x="26" y="12"/>
                  </a:lnTo>
                  <a:lnTo>
                    <a:pt x="23" y="9"/>
                  </a:lnTo>
                  <a:lnTo>
                    <a:pt x="20" y="3"/>
                  </a:lnTo>
                  <a:lnTo>
                    <a:pt x="16" y="0"/>
                  </a:lnTo>
                  <a:lnTo>
                    <a:pt x="10" y="0"/>
                  </a:lnTo>
                  <a:lnTo>
                    <a:pt x="7" y="0"/>
                  </a:lnTo>
                  <a:lnTo>
                    <a:pt x="0" y="3"/>
                  </a:lnTo>
                  <a:lnTo>
                    <a:pt x="2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69" name="Freeform 180"/>
            <p:cNvSpPr>
              <a:spLocks/>
            </p:cNvSpPr>
            <p:nvPr/>
          </p:nvSpPr>
          <p:spPr bwMode="auto">
            <a:xfrm>
              <a:off x="-3779" y="1495"/>
              <a:ext cx="26" cy="27"/>
            </a:xfrm>
            <a:custGeom>
              <a:avLst/>
              <a:gdLst>
                <a:gd name="T0" fmla="*/ 0 w 26"/>
                <a:gd name="T1" fmla="*/ 27 h 27"/>
                <a:gd name="T2" fmla="*/ 3 w 26"/>
                <a:gd name="T3" fmla="*/ 27 h 27"/>
                <a:gd name="T4" fmla="*/ 10 w 26"/>
                <a:gd name="T5" fmla="*/ 27 h 27"/>
                <a:gd name="T6" fmla="*/ 13 w 26"/>
                <a:gd name="T7" fmla="*/ 27 h 27"/>
                <a:gd name="T8" fmla="*/ 16 w 26"/>
                <a:gd name="T9" fmla="*/ 24 h 27"/>
                <a:gd name="T10" fmla="*/ 19 w 26"/>
                <a:gd name="T11" fmla="*/ 24 h 27"/>
                <a:gd name="T12" fmla="*/ 22 w 26"/>
                <a:gd name="T13" fmla="*/ 21 h 27"/>
                <a:gd name="T14" fmla="*/ 26 w 26"/>
                <a:gd name="T15" fmla="*/ 18 h 27"/>
                <a:gd name="T16" fmla="*/ 6 w 26"/>
                <a:gd name="T17" fmla="*/ 0 h 27"/>
                <a:gd name="T18" fmla="*/ 6 w 26"/>
                <a:gd name="T19" fmla="*/ 3 h 27"/>
                <a:gd name="T20" fmla="*/ 3 w 26"/>
                <a:gd name="T21" fmla="*/ 3 h 27"/>
                <a:gd name="T22" fmla="*/ 0 w 26"/>
                <a:gd name="T23" fmla="*/ 27 h 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27">
                  <a:moveTo>
                    <a:pt x="0" y="27"/>
                  </a:moveTo>
                  <a:lnTo>
                    <a:pt x="3" y="27"/>
                  </a:lnTo>
                  <a:lnTo>
                    <a:pt x="10" y="27"/>
                  </a:lnTo>
                  <a:lnTo>
                    <a:pt x="13" y="27"/>
                  </a:lnTo>
                  <a:lnTo>
                    <a:pt x="16" y="24"/>
                  </a:lnTo>
                  <a:lnTo>
                    <a:pt x="19" y="24"/>
                  </a:lnTo>
                  <a:lnTo>
                    <a:pt x="22" y="21"/>
                  </a:lnTo>
                  <a:lnTo>
                    <a:pt x="26" y="18"/>
                  </a:lnTo>
                  <a:lnTo>
                    <a:pt x="6" y="0"/>
                  </a:lnTo>
                  <a:lnTo>
                    <a:pt x="6" y="3"/>
                  </a:lnTo>
                  <a:lnTo>
                    <a:pt x="3" y="3"/>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70" name="Freeform 181"/>
            <p:cNvSpPr>
              <a:spLocks/>
            </p:cNvSpPr>
            <p:nvPr/>
          </p:nvSpPr>
          <p:spPr bwMode="auto">
            <a:xfrm>
              <a:off x="-3792" y="1498"/>
              <a:ext cx="16" cy="24"/>
            </a:xfrm>
            <a:custGeom>
              <a:avLst/>
              <a:gdLst>
                <a:gd name="T0" fmla="*/ 16 w 16"/>
                <a:gd name="T1" fmla="*/ 0 h 24"/>
                <a:gd name="T2" fmla="*/ 10 w 16"/>
                <a:gd name="T3" fmla="*/ 0 h 24"/>
                <a:gd name="T4" fmla="*/ 7 w 16"/>
                <a:gd name="T5" fmla="*/ 0 h 24"/>
                <a:gd name="T6" fmla="*/ 3 w 16"/>
                <a:gd name="T7" fmla="*/ 6 h 24"/>
                <a:gd name="T8" fmla="*/ 0 w 16"/>
                <a:gd name="T9" fmla="*/ 9 h 24"/>
                <a:gd name="T10" fmla="*/ 0 w 16"/>
                <a:gd name="T11" fmla="*/ 15 h 24"/>
                <a:gd name="T12" fmla="*/ 3 w 16"/>
                <a:gd name="T13" fmla="*/ 18 h 24"/>
                <a:gd name="T14" fmla="*/ 7 w 16"/>
                <a:gd name="T15" fmla="*/ 21 h 24"/>
                <a:gd name="T16" fmla="*/ 13 w 16"/>
                <a:gd name="T17" fmla="*/ 24 h 24"/>
                <a:gd name="T18" fmla="*/ 16 w 16"/>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24">
                  <a:moveTo>
                    <a:pt x="16" y="0"/>
                  </a:moveTo>
                  <a:lnTo>
                    <a:pt x="10" y="0"/>
                  </a:lnTo>
                  <a:lnTo>
                    <a:pt x="7" y="0"/>
                  </a:lnTo>
                  <a:lnTo>
                    <a:pt x="3" y="6"/>
                  </a:lnTo>
                  <a:lnTo>
                    <a:pt x="0" y="9"/>
                  </a:lnTo>
                  <a:lnTo>
                    <a:pt x="0" y="15"/>
                  </a:lnTo>
                  <a:lnTo>
                    <a:pt x="3" y="18"/>
                  </a:lnTo>
                  <a:lnTo>
                    <a:pt x="7" y="21"/>
                  </a:lnTo>
                  <a:lnTo>
                    <a:pt x="13" y="24"/>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71" name="Freeform 182"/>
            <p:cNvSpPr>
              <a:spLocks/>
            </p:cNvSpPr>
            <p:nvPr/>
          </p:nvSpPr>
          <p:spPr bwMode="auto">
            <a:xfrm>
              <a:off x="-3776" y="1495"/>
              <a:ext cx="13" cy="24"/>
            </a:xfrm>
            <a:custGeom>
              <a:avLst/>
              <a:gdLst>
                <a:gd name="T0" fmla="*/ 0 w 13"/>
                <a:gd name="T1" fmla="*/ 24 h 24"/>
                <a:gd name="T2" fmla="*/ 7 w 13"/>
                <a:gd name="T3" fmla="*/ 24 h 24"/>
                <a:gd name="T4" fmla="*/ 10 w 13"/>
                <a:gd name="T5" fmla="*/ 21 h 24"/>
                <a:gd name="T6" fmla="*/ 13 w 13"/>
                <a:gd name="T7" fmla="*/ 15 h 24"/>
                <a:gd name="T8" fmla="*/ 13 w 13"/>
                <a:gd name="T9" fmla="*/ 12 h 24"/>
                <a:gd name="T10" fmla="*/ 13 w 13"/>
                <a:gd name="T11" fmla="*/ 6 h 24"/>
                <a:gd name="T12" fmla="*/ 10 w 13"/>
                <a:gd name="T13" fmla="*/ 3 h 24"/>
                <a:gd name="T14" fmla="*/ 7 w 13"/>
                <a:gd name="T15" fmla="*/ 0 h 24"/>
                <a:gd name="T16" fmla="*/ 0 w 13"/>
                <a:gd name="T17" fmla="*/ 0 h 24"/>
                <a:gd name="T18" fmla="*/ 0 w 13"/>
                <a:gd name="T19" fmla="*/ 24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4">
                  <a:moveTo>
                    <a:pt x="0" y="24"/>
                  </a:moveTo>
                  <a:lnTo>
                    <a:pt x="7" y="24"/>
                  </a:lnTo>
                  <a:lnTo>
                    <a:pt x="10" y="21"/>
                  </a:lnTo>
                  <a:lnTo>
                    <a:pt x="13" y="15"/>
                  </a:lnTo>
                  <a:lnTo>
                    <a:pt x="13" y="12"/>
                  </a:lnTo>
                  <a:lnTo>
                    <a:pt x="13" y="6"/>
                  </a:lnTo>
                  <a:lnTo>
                    <a:pt x="10" y="3"/>
                  </a:lnTo>
                  <a:lnTo>
                    <a:pt x="7" y="0"/>
                  </a:lnTo>
                  <a:lnTo>
                    <a:pt x="0" y="0"/>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72" name="Freeform 183"/>
            <p:cNvSpPr>
              <a:spLocks/>
            </p:cNvSpPr>
            <p:nvPr/>
          </p:nvSpPr>
          <p:spPr bwMode="auto">
            <a:xfrm>
              <a:off x="-3789" y="1495"/>
              <a:ext cx="20" cy="24"/>
            </a:xfrm>
            <a:custGeom>
              <a:avLst/>
              <a:gdLst>
                <a:gd name="T0" fmla="*/ 0 w 20"/>
                <a:gd name="T1" fmla="*/ 18 h 24"/>
                <a:gd name="T2" fmla="*/ 0 w 20"/>
                <a:gd name="T3" fmla="*/ 21 h 24"/>
                <a:gd name="T4" fmla="*/ 4 w 20"/>
                <a:gd name="T5" fmla="*/ 21 h 24"/>
                <a:gd name="T6" fmla="*/ 4 w 20"/>
                <a:gd name="T7" fmla="*/ 24 h 24"/>
                <a:gd name="T8" fmla="*/ 7 w 20"/>
                <a:gd name="T9" fmla="*/ 24 h 24"/>
                <a:gd name="T10" fmla="*/ 10 w 20"/>
                <a:gd name="T11" fmla="*/ 24 h 24"/>
                <a:gd name="T12" fmla="*/ 13 w 20"/>
                <a:gd name="T13" fmla="*/ 24 h 24"/>
                <a:gd name="T14" fmla="*/ 13 w 20"/>
                <a:gd name="T15" fmla="*/ 0 h 24"/>
                <a:gd name="T16" fmla="*/ 16 w 20"/>
                <a:gd name="T17" fmla="*/ 0 h 24"/>
                <a:gd name="T18" fmla="*/ 20 w 20"/>
                <a:gd name="T19" fmla="*/ 0 h 24"/>
                <a:gd name="T20" fmla="*/ 0 w 20"/>
                <a:gd name="T21" fmla="*/ 18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 h="24">
                  <a:moveTo>
                    <a:pt x="0" y="18"/>
                  </a:moveTo>
                  <a:lnTo>
                    <a:pt x="0" y="21"/>
                  </a:lnTo>
                  <a:lnTo>
                    <a:pt x="4" y="21"/>
                  </a:lnTo>
                  <a:lnTo>
                    <a:pt x="4" y="24"/>
                  </a:lnTo>
                  <a:lnTo>
                    <a:pt x="7" y="24"/>
                  </a:lnTo>
                  <a:lnTo>
                    <a:pt x="10" y="24"/>
                  </a:lnTo>
                  <a:lnTo>
                    <a:pt x="13" y="24"/>
                  </a:lnTo>
                  <a:lnTo>
                    <a:pt x="13" y="0"/>
                  </a:lnTo>
                  <a:lnTo>
                    <a:pt x="16" y="0"/>
                  </a:lnTo>
                  <a:lnTo>
                    <a:pt x="20" y="0"/>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73" name="Freeform 184"/>
            <p:cNvSpPr>
              <a:spLocks/>
            </p:cNvSpPr>
            <p:nvPr/>
          </p:nvSpPr>
          <p:spPr bwMode="auto">
            <a:xfrm>
              <a:off x="-3795" y="1492"/>
              <a:ext cx="26" cy="21"/>
            </a:xfrm>
            <a:custGeom>
              <a:avLst/>
              <a:gdLst>
                <a:gd name="T0" fmla="*/ 26 w 26"/>
                <a:gd name="T1" fmla="*/ 3 h 21"/>
                <a:gd name="T2" fmla="*/ 19 w 26"/>
                <a:gd name="T3" fmla="*/ 0 h 21"/>
                <a:gd name="T4" fmla="*/ 13 w 26"/>
                <a:gd name="T5" fmla="*/ 0 h 21"/>
                <a:gd name="T6" fmla="*/ 10 w 26"/>
                <a:gd name="T7" fmla="*/ 0 h 21"/>
                <a:gd name="T8" fmla="*/ 6 w 26"/>
                <a:gd name="T9" fmla="*/ 3 h 21"/>
                <a:gd name="T10" fmla="*/ 3 w 26"/>
                <a:gd name="T11" fmla="*/ 9 h 21"/>
                <a:gd name="T12" fmla="*/ 0 w 26"/>
                <a:gd name="T13" fmla="*/ 12 h 21"/>
                <a:gd name="T14" fmla="*/ 3 w 26"/>
                <a:gd name="T15" fmla="*/ 18 h 21"/>
                <a:gd name="T16" fmla="*/ 6 w 26"/>
                <a:gd name="T17" fmla="*/ 21 h 21"/>
                <a:gd name="T18" fmla="*/ 26 w 26"/>
                <a:gd name="T19" fmla="*/ 3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1">
                  <a:moveTo>
                    <a:pt x="26" y="3"/>
                  </a:moveTo>
                  <a:lnTo>
                    <a:pt x="19" y="0"/>
                  </a:lnTo>
                  <a:lnTo>
                    <a:pt x="13" y="0"/>
                  </a:lnTo>
                  <a:lnTo>
                    <a:pt x="10" y="0"/>
                  </a:lnTo>
                  <a:lnTo>
                    <a:pt x="6" y="3"/>
                  </a:lnTo>
                  <a:lnTo>
                    <a:pt x="3" y="9"/>
                  </a:lnTo>
                  <a:lnTo>
                    <a:pt x="0" y="12"/>
                  </a:lnTo>
                  <a:lnTo>
                    <a:pt x="3" y="18"/>
                  </a:lnTo>
                  <a:lnTo>
                    <a:pt x="6" y="21"/>
                  </a:lnTo>
                  <a:lnTo>
                    <a:pt x="2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74" name="Freeform 185"/>
            <p:cNvSpPr>
              <a:spLocks/>
            </p:cNvSpPr>
            <p:nvPr/>
          </p:nvSpPr>
          <p:spPr bwMode="auto">
            <a:xfrm>
              <a:off x="-3776" y="1492"/>
              <a:ext cx="16" cy="24"/>
            </a:xfrm>
            <a:custGeom>
              <a:avLst/>
              <a:gdLst>
                <a:gd name="T0" fmla="*/ 0 w 16"/>
                <a:gd name="T1" fmla="*/ 24 h 24"/>
                <a:gd name="T2" fmla="*/ 7 w 16"/>
                <a:gd name="T3" fmla="*/ 24 h 24"/>
                <a:gd name="T4" fmla="*/ 13 w 16"/>
                <a:gd name="T5" fmla="*/ 21 h 24"/>
                <a:gd name="T6" fmla="*/ 13 w 16"/>
                <a:gd name="T7" fmla="*/ 18 h 24"/>
                <a:gd name="T8" fmla="*/ 16 w 16"/>
                <a:gd name="T9" fmla="*/ 12 h 24"/>
                <a:gd name="T10" fmla="*/ 13 w 16"/>
                <a:gd name="T11" fmla="*/ 9 h 24"/>
                <a:gd name="T12" fmla="*/ 13 w 16"/>
                <a:gd name="T13" fmla="*/ 3 h 24"/>
                <a:gd name="T14" fmla="*/ 7 w 16"/>
                <a:gd name="T15" fmla="*/ 0 h 24"/>
                <a:gd name="T16" fmla="*/ 0 w 16"/>
                <a:gd name="T17" fmla="*/ 0 h 24"/>
                <a:gd name="T18" fmla="*/ 0 w 16"/>
                <a:gd name="T19" fmla="*/ 24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24">
                  <a:moveTo>
                    <a:pt x="0" y="24"/>
                  </a:moveTo>
                  <a:lnTo>
                    <a:pt x="7" y="24"/>
                  </a:lnTo>
                  <a:lnTo>
                    <a:pt x="13" y="21"/>
                  </a:lnTo>
                  <a:lnTo>
                    <a:pt x="13" y="18"/>
                  </a:lnTo>
                  <a:lnTo>
                    <a:pt x="16" y="12"/>
                  </a:lnTo>
                  <a:lnTo>
                    <a:pt x="13" y="9"/>
                  </a:lnTo>
                  <a:lnTo>
                    <a:pt x="13" y="3"/>
                  </a:lnTo>
                  <a:lnTo>
                    <a:pt x="7" y="0"/>
                  </a:lnTo>
                  <a:lnTo>
                    <a:pt x="0" y="0"/>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75" name="Freeform 186"/>
            <p:cNvSpPr>
              <a:spLocks/>
            </p:cNvSpPr>
            <p:nvPr/>
          </p:nvSpPr>
          <p:spPr bwMode="auto">
            <a:xfrm>
              <a:off x="-3792" y="1492"/>
              <a:ext cx="19" cy="24"/>
            </a:xfrm>
            <a:custGeom>
              <a:avLst/>
              <a:gdLst>
                <a:gd name="T0" fmla="*/ 0 w 19"/>
                <a:gd name="T1" fmla="*/ 18 h 24"/>
                <a:gd name="T2" fmla="*/ 3 w 19"/>
                <a:gd name="T3" fmla="*/ 21 h 24"/>
                <a:gd name="T4" fmla="*/ 7 w 19"/>
                <a:gd name="T5" fmla="*/ 24 h 24"/>
                <a:gd name="T6" fmla="*/ 10 w 19"/>
                <a:gd name="T7" fmla="*/ 24 h 24"/>
                <a:gd name="T8" fmla="*/ 13 w 19"/>
                <a:gd name="T9" fmla="*/ 24 h 24"/>
                <a:gd name="T10" fmla="*/ 16 w 19"/>
                <a:gd name="T11" fmla="*/ 24 h 24"/>
                <a:gd name="T12" fmla="*/ 16 w 19"/>
                <a:gd name="T13" fmla="*/ 0 h 24"/>
                <a:gd name="T14" fmla="*/ 19 w 19"/>
                <a:gd name="T15" fmla="*/ 0 h 24"/>
                <a:gd name="T16" fmla="*/ 0 w 19"/>
                <a:gd name="T17" fmla="*/ 1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24">
                  <a:moveTo>
                    <a:pt x="0" y="18"/>
                  </a:moveTo>
                  <a:lnTo>
                    <a:pt x="3" y="21"/>
                  </a:lnTo>
                  <a:lnTo>
                    <a:pt x="7" y="24"/>
                  </a:lnTo>
                  <a:lnTo>
                    <a:pt x="10" y="24"/>
                  </a:lnTo>
                  <a:lnTo>
                    <a:pt x="13" y="24"/>
                  </a:lnTo>
                  <a:lnTo>
                    <a:pt x="16" y="24"/>
                  </a:lnTo>
                  <a:lnTo>
                    <a:pt x="16" y="0"/>
                  </a:lnTo>
                  <a:lnTo>
                    <a:pt x="19" y="0"/>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76" name="Freeform 187"/>
            <p:cNvSpPr>
              <a:spLocks/>
            </p:cNvSpPr>
            <p:nvPr/>
          </p:nvSpPr>
          <p:spPr bwMode="auto">
            <a:xfrm>
              <a:off x="-3795" y="1490"/>
              <a:ext cx="22" cy="20"/>
            </a:xfrm>
            <a:custGeom>
              <a:avLst/>
              <a:gdLst>
                <a:gd name="T0" fmla="*/ 22 w 22"/>
                <a:gd name="T1" fmla="*/ 2 h 20"/>
                <a:gd name="T2" fmla="*/ 19 w 22"/>
                <a:gd name="T3" fmla="*/ 0 h 20"/>
                <a:gd name="T4" fmla="*/ 13 w 22"/>
                <a:gd name="T5" fmla="*/ 0 h 20"/>
                <a:gd name="T6" fmla="*/ 10 w 22"/>
                <a:gd name="T7" fmla="*/ 2 h 20"/>
                <a:gd name="T8" fmla="*/ 3 w 22"/>
                <a:gd name="T9" fmla="*/ 2 h 20"/>
                <a:gd name="T10" fmla="*/ 0 w 22"/>
                <a:gd name="T11" fmla="*/ 8 h 20"/>
                <a:gd name="T12" fmla="*/ 0 w 22"/>
                <a:gd name="T13" fmla="*/ 11 h 20"/>
                <a:gd name="T14" fmla="*/ 0 w 22"/>
                <a:gd name="T15" fmla="*/ 17 h 20"/>
                <a:gd name="T16" fmla="*/ 3 w 22"/>
                <a:gd name="T17" fmla="*/ 20 h 20"/>
                <a:gd name="T18" fmla="*/ 22 w 22"/>
                <a:gd name="T19" fmla="*/ 2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0">
                  <a:moveTo>
                    <a:pt x="22" y="2"/>
                  </a:moveTo>
                  <a:lnTo>
                    <a:pt x="19" y="0"/>
                  </a:lnTo>
                  <a:lnTo>
                    <a:pt x="13" y="0"/>
                  </a:lnTo>
                  <a:lnTo>
                    <a:pt x="10" y="2"/>
                  </a:lnTo>
                  <a:lnTo>
                    <a:pt x="3" y="2"/>
                  </a:lnTo>
                  <a:lnTo>
                    <a:pt x="0" y="8"/>
                  </a:lnTo>
                  <a:lnTo>
                    <a:pt x="0" y="11"/>
                  </a:lnTo>
                  <a:lnTo>
                    <a:pt x="0" y="17"/>
                  </a:lnTo>
                  <a:lnTo>
                    <a:pt x="3" y="20"/>
                  </a:lnTo>
                  <a:lnTo>
                    <a:pt x="2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77" name="Freeform 188"/>
            <p:cNvSpPr>
              <a:spLocks/>
            </p:cNvSpPr>
            <p:nvPr/>
          </p:nvSpPr>
          <p:spPr bwMode="auto">
            <a:xfrm>
              <a:off x="-3773" y="1492"/>
              <a:ext cx="13" cy="24"/>
            </a:xfrm>
            <a:custGeom>
              <a:avLst/>
              <a:gdLst>
                <a:gd name="T0" fmla="*/ 0 w 13"/>
                <a:gd name="T1" fmla="*/ 24 h 24"/>
                <a:gd name="T2" fmla="*/ 7 w 13"/>
                <a:gd name="T3" fmla="*/ 24 h 24"/>
                <a:gd name="T4" fmla="*/ 10 w 13"/>
                <a:gd name="T5" fmla="*/ 21 h 24"/>
                <a:gd name="T6" fmla="*/ 13 w 13"/>
                <a:gd name="T7" fmla="*/ 18 h 24"/>
                <a:gd name="T8" fmla="*/ 13 w 13"/>
                <a:gd name="T9" fmla="*/ 12 h 24"/>
                <a:gd name="T10" fmla="*/ 13 w 13"/>
                <a:gd name="T11" fmla="*/ 6 h 24"/>
                <a:gd name="T12" fmla="*/ 10 w 13"/>
                <a:gd name="T13" fmla="*/ 3 h 24"/>
                <a:gd name="T14" fmla="*/ 7 w 13"/>
                <a:gd name="T15" fmla="*/ 0 h 24"/>
                <a:gd name="T16" fmla="*/ 0 w 13"/>
                <a:gd name="T17" fmla="*/ 0 h 24"/>
                <a:gd name="T18" fmla="*/ 0 w 13"/>
                <a:gd name="T19" fmla="*/ 24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4">
                  <a:moveTo>
                    <a:pt x="0" y="24"/>
                  </a:moveTo>
                  <a:lnTo>
                    <a:pt x="7" y="24"/>
                  </a:lnTo>
                  <a:lnTo>
                    <a:pt x="10" y="21"/>
                  </a:lnTo>
                  <a:lnTo>
                    <a:pt x="13" y="18"/>
                  </a:lnTo>
                  <a:lnTo>
                    <a:pt x="13" y="12"/>
                  </a:lnTo>
                  <a:lnTo>
                    <a:pt x="13" y="6"/>
                  </a:lnTo>
                  <a:lnTo>
                    <a:pt x="10" y="3"/>
                  </a:lnTo>
                  <a:lnTo>
                    <a:pt x="7" y="0"/>
                  </a:lnTo>
                  <a:lnTo>
                    <a:pt x="0" y="0"/>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78" name="Freeform 189"/>
            <p:cNvSpPr>
              <a:spLocks/>
            </p:cNvSpPr>
            <p:nvPr/>
          </p:nvSpPr>
          <p:spPr bwMode="auto">
            <a:xfrm>
              <a:off x="-3789" y="1490"/>
              <a:ext cx="20" cy="26"/>
            </a:xfrm>
            <a:custGeom>
              <a:avLst/>
              <a:gdLst>
                <a:gd name="T0" fmla="*/ 0 w 20"/>
                <a:gd name="T1" fmla="*/ 20 h 26"/>
                <a:gd name="T2" fmla="*/ 4 w 20"/>
                <a:gd name="T3" fmla="*/ 23 h 26"/>
                <a:gd name="T4" fmla="*/ 7 w 20"/>
                <a:gd name="T5" fmla="*/ 23 h 26"/>
                <a:gd name="T6" fmla="*/ 10 w 20"/>
                <a:gd name="T7" fmla="*/ 26 h 26"/>
                <a:gd name="T8" fmla="*/ 13 w 20"/>
                <a:gd name="T9" fmla="*/ 26 h 26"/>
                <a:gd name="T10" fmla="*/ 16 w 20"/>
                <a:gd name="T11" fmla="*/ 26 h 26"/>
                <a:gd name="T12" fmla="*/ 16 w 20"/>
                <a:gd name="T13" fmla="*/ 2 h 26"/>
                <a:gd name="T14" fmla="*/ 20 w 20"/>
                <a:gd name="T15" fmla="*/ 2 h 26"/>
                <a:gd name="T16" fmla="*/ 16 w 20"/>
                <a:gd name="T17" fmla="*/ 2 h 26"/>
                <a:gd name="T18" fmla="*/ 16 w 20"/>
                <a:gd name="T19" fmla="*/ 0 h 26"/>
                <a:gd name="T20" fmla="*/ 0 w 20"/>
                <a:gd name="T21" fmla="*/ 20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 h="26">
                  <a:moveTo>
                    <a:pt x="0" y="20"/>
                  </a:moveTo>
                  <a:lnTo>
                    <a:pt x="4" y="23"/>
                  </a:lnTo>
                  <a:lnTo>
                    <a:pt x="7" y="23"/>
                  </a:lnTo>
                  <a:lnTo>
                    <a:pt x="10" y="26"/>
                  </a:lnTo>
                  <a:lnTo>
                    <a:pt x="13" y="26"/>
                  </a:lnTo>
                  <a:lnTo>
                    <a:pt x="16" y="26"/>
                  </a:lnTo>
                  <a:lnTo>
                    <a:pt x="16" y="2"/>
                  </a:lnTo>
                  <a:lnTo>
                    <a:pt x="20" y="2"/>
                  </a:lnTo>
                  <a:lnTo>
                    <a:pt x="16" y="2"/>
                  </a:lnTo>
                  <a:lnTo>
                    <a:pt x="16" y="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79" name="Freeform 190"/>
            <p:cNvSpPr>
              <a:spLocks/>
            </p:cNvSpPr>
            <p:nvPr/>
          </p:nvSpPr>
          <p:spPr bwMode="auto">
            <a:xfrm>
              <a:off x="-3795" y="1487"/>
              <a:ext cx="22" cy="23"/>
            </a:xfrm>
            <a:custGeom>
              <a:avLst/>
              <a:gdLst>
                <a:gd name="T0" fmla="*/ 22 w 22"/>
                <a:gd name="T1" fmla="*/ 3 h 23"/>
                <a:gd name="T2" fmla="*/ 16 w 22"/>
                <a:gd name="T3" fmla="*/ 0 h 23"/>
                <a:gd name="T4" fmla="*/ 10 w 22"/>
                <a:gd name="T5" fmla="*/ 0 h 23"/>
                <a:gd name="T6" fmla="*/ 6 w 22"/>
                <a:gd name="T7" fmla="*/ 3 h 23"/>
                <a:gd name="T8" fmla="*/ 3 w 22"/>
                <a:gd name="T9" fmla="*/ 5 h 23"/>
                <a:gd name="T10" fmla="*/ 0 w 22"/>
                <a:gd name="T11" fmla="*/ 11 h 23"/>
                <a:gd name="T12" fmla="*/ 0 w 22"/>
                <a:gd name="T13" fmla="*/ 14 h 23"/>
                <a:gd name="T14" fmla="*/ 3 w 22"/>
                <a:gd name="T15" fmla="*/ 20 h 23"/>
                <a:gd name="T16" fmla="*/ 6 w 22"/>
                <a:gd name="T17" fmla="*/ 23 h 23"/>
                <a:gd name="T18" fmla="*/ 22 w 22"/>
                <a:gd name="T19" fmla="*/ 3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3">
                  <a:moveTo>
                    <a:pt x="22" y="3"/>
                  </a:moveTo>
                  <a:lnTo>
                    <a:pt x="16" y="0"/>
                  </a:lnTo>
                  <a:lnTo>
                    <a:pt x="10" y="0"/>
                  </a:lnTo>
                  <a:lnTo>
                    <a:pt x="6" y="3"/>
                  </a:lnTo>
                  <a:lnTo>
                    <a:pt x="3" y="5"/>
                  </a:lnTo>
                  <a:lnTo>
                    <a:pt x="0" y="11"/>
                  </a:lnTo>
                  <a:lnTo>
                    <a:pt x="0" y="14"/>
                  </a:lnTo>
                  <a:lnTo>
                    <a:pt x="3" y="20"/>
                  </a:lnTo>
                  <a:lnTo>
                    <a:pt x="6" y="23"/>
                  </a:lnTo>
                  <a:lnTo>
                    <a:pt x="2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80" name="Freeform 191"/>
            <p:cNvSpPr>
              <a:spLocks/>
            </p:cNvSpPr>
            <p:nvPr/>
          </p:nvSpPr>
          <p:spPr bwMode="auto">
            <a:xfrm>
              <a:off x="-3773" y="1490"/>
              <a:ext cx="13" cy="23"/>
            </a:xfrm>
            <a:custGeom>
              <a:avLst/>
              <a:gdLst>
                <a:gd name="T0" fmla="*/ 0 w 13"/>
                <a:gd name="T1" fmla="*/ 23 h 23"/>
                <a:gd name="T2" fmla="*/ 7 w 13"/>
                <a:gd name="T3" fmla="*/ 23 h 23"/>
                <a:gd name="T4" fmla="*/ 10 w 13"/>
                <a:gd name="T5" fmla="*/ 20 h 23"/>
                <a:gd name="T6" fmla="*/ 13 w 13"/>
                <a:gd name="T7" fmla="*/ 17 h 23"/>
                <a:gd name="T8" fmla="*/ 13 w 13"/>
                <a:gd name="T9" fmla="*/ 11 h 23"/>
                <a:gd name="T10" fmla="*/ 13 w 13"/>
                <a:gd name="T11" fmla="*/ 8 h 23"/>
                <a:gd name="T12" fmla="*/ 10 w 13"/>
                <a:gd name="T13" fmla="*/ 2 h 23"/>
                <a:gd name="T14" fmla="*/ 7 w 13"/>
                <a:gd name="T15" fmla="*/ 0 h 23"/>
                <a:gd name="T16" fmla="*/ 0 w 13"/>
                <a:gd name="T17" fmla="*/ 0 h 23"/>
                <a:gd name="T18" fmla="*/ 0 w 13"/>
                <a:gd name="T19" fmla="*/ 23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0" y="23"/>
                  </a:moveTo>
                  <a:lnTo>
                    <a:pt x="7" y="23"/>
                  </a:lnTo>
                  <a:lnTo>
                    <a:pt x="10" y="20"/>
                  </a:lnTo>
                  <a:lnTo>
                    <a:pt x="13" y="17"/>
                  </a:lnTo>
                  <a:lnTo>
                    <a:pt x="13" y="11"/>
                  </a:lnTo>
                  <a:lnTo>
                    <a:pt x="13" y="8"/>
                  </a:lnTo>
                  <a:lnTo>
                    <a:pt x="10" y="2"/>
                  </a:lnTo>
                  <a:lnTo>
                    <a:pt x="7" y="0"/>
                  </a:lnTo>
                  <a:lnTo>
                    <a:pt x="0" y="0"/>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81" name="Freeform 192"/>
            <p:cNvSpPr>
              <a:spLocks/>
            </p:cNvSpPr>
            <p:nvPr/>
          </p:nvSpPr>
          <p:spPr bwMode="auto">
            <a:xfrm>
              <a:off x="-3792" y="1487"/>
              <a:ext cx="23" cy="26"/>
            </a:xfrm>
            <a:custGeom>
              <a:avLst/>
              <a:gdLst>
                <a:gd name="T0" fmla="*/ 0 w 23"/>
                <a:gd name="T1" fmla="*/ 20 h 26"/>
                <a:gd name="T2" fmla="*/ 3 w 23"/>
                <a:gd name="T3" fmla="*/ 20 h 26"/>
                <a:gd name="T4" fmla="*/ 7 w 23"/>
                <a:gd name="T5" fmla="*/ 23 h 26"/>
                <a:gd name="T6" fmla="*/ 10 w 23"/>
                <a:gd name="T7" fmla="*/ 23 h 26"/>
                <a:gd name="T8" fmla="*/ 13 w 23"/>
                <a:gd name="T9" fmla="*/ 26 h 26"/>
                <a:gd name="T10" fmla="*/ 16 w 23"/>
                <a:gd name="T11" fmla="*/ 26 h 26"/>
                <a:gd name="T12" fmla="*/ 19 w 23"/>
                <a:gd name="T13" fmla="*/ 26 h 26"/>
                <a:gd name="T14" fmla="*/ 19 w 23"/>
                <a:gd name="T15" fmla="*/ 3 h 26"/>
                <a:gd name="T16" fmla="*/ 23 w 23"/>
                <a:gd name="T17" fmla="*/ 3 h 26"/>
                <a:gd name="T18" fmla="*/ 19 w 23"/>
                <a:gd name="T19" fmla="*/ 3 h 26"/>
                <a:gd name="T20" fmla="*/ 19 w 23"/>
                <a:gd name="T21" fmla="*/ 0 h 26"/>
                <a:gd name="T22" fmla="*/ 19 w 23"/>
                <a:gd name="T23" fmla="*/ 3 h 26"/>
                <a:gd name="T24" fmla="*/ 0 w 23"/>
                <a:gd name="T25" fmla="*/ 2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 h="26">
                  <a:moveTo>
                    <a:pt x="0" y="20"/>
                  </a:moveTo>
                  <a:lnTo>
                    <a:pt x="3" y="20"/>
                  </a:lnTo>
                  <a:lnTo>
                    <a:pt x="7" y="23"/>
                  </a:lnTo>
                  <a:lnTo>
                    <a:pt x="10" y="23"/>
                  </a:lnTo>
                  <a:lnTo>
                    <a:pt x="13" y="26"/>
                  </a:lnTo>
                  <a:lnTo>
                    <a:pt x="16" y="26"/>
                  </a:lnTo>
                  <a:lnTo>
                    <a:pt x="19" y="26"/>
                  </a:lnTo>
                  <a:lnTo>
                    <a:pt x="19" y="3"/>
                  </a:lnTo>
                  <a:lnTo>
                    <a:pt x="23" y="3"/>
                  </a:lnTo>
                  <a:lnTo>
                    <a:pt x="19" y="3"/>
                  </a:lnTo>
                  <a:lnTo>
                    <a:pt x="19" y="0"/>
                  </a:lnTo>
                  <a:lnTo>
                    <a:pt x="19" y="3"/>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82" name="Freeform 193"/>
            <p:cNvSpPr>
              <a:spLocks/>
            </p:cNvSpPr>
            <p:nvPr/>
          </p:nvSpPr>
          <p:spPr bwMode="auto">
            <a:xfrm>
              <a:off x="-3795" y="1484"/>
              <a:ext cx="22" cy="23"/>
            </a:xfrm>
            <a:custGeom>
              <a:avLst/>
              <a:gdLst>
                <a:gd name="T0" fmla="*/ 22 w 22"/>
                <a:gd name="T1" fmla="*/ 6 h 23"/>
                <a:gd name="T2" fmla="*/ 16 w 22"/>
                <a:gd name="T3" fmla="*/ 3 h 23"/>
                <a:gd name="T4" fmla="*/ 13 w 22"/>
                <a:gd name="T5" fmla="*/ 0 h 23"/>
                <a:gd name="T6" fmla="*/ 6 w 22"/>
                <a:gd name="T7" fmla="*/ 3 h 23"/>
                <a:gd name="T8" fmla="*/ 3 w 22"/>
                <a:gd name="T9" fmla="*/ 6 h 23"/>
                <a:gd name="T10" fmla="*/ 0 w 22"/>
                <a:gd name="T11" fmla="*/ 8 h 23"/>
                <a:gd name="T12" fmla="*/ 0 w 22"/>
                <a:gd name="T13" fmla="*/ 11 h 23"/>
                <a:gd name="T14" fmla="*/ 0 w 22"/>
                <a:gd name="T15" fmla="*/ 17 h 23"/>
                <a:gd name="T16" fmla="*/ 3 w 22"/>
                <a:gd name="T17" fmla="*/ 23 h 23"/>
                <a:gd name="T18" fmla="*/ 22 w 22"/>
                <a:gd name="T19" fmla="*/ 6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3">
                  <a:moveTo>
                    <a:pt x="22" y="6"/>
                  </a:moveTo>
                  <a:lnTo>
                    <a:pt x="16" y="3"/>
                  </a:lnTo>
                  <a:lnTo>
                    <a:pt x="13" y="0"/>
                  </a:lnTo>
                  <a:lnTo>
                    <a:pt x="6" y="3"/>
                  </a:lnTo>
                  <a:lnTo>
                    <a:pt x="3" y="6"/>
                  </a:lnTo>
                  <a:lnTo>
                    <a:pt x="0" y="8"/>
                  </a:lnTo>
                  <a:lnTo>
                    <a:pt x="0" y="11"/>
                  </a:lnTo>
                  <a:lnTo>
                    <a:pt x="0" y="17"/>
                  </a:lnTo>
                  <a:lnTo>
                    <a:pt x="3" y="23"/>
                  </a:lnTo>
                  <a:lnTo>
                    <a:pt x="2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83" name="Freeform 194"/>
            <p:cNvSpPr>
              <a:spLocks/>
            </p:cNvSpPr>
            <p:nvPr/>
          </p:nvSpPr>
          <p:spPr bwMode="auto">
            <a:xfrm>
              <a:off x="-3782" y="1475"/>
              <a:ext cx="13" cy="9"/>
            </a:xfrm>
            <a:custGeom>
              <a:avLst/>
              <a:gdLst>
                <a:gd name="T0" fmla="*/ 0 w 13"/>
                <a:gd name="T1" fmla="*/ 6 h 9"/>
                <a:gd name="T2" fmla="*/ 0 w 13"/>
                <a:gd name="T3" fmla="*/ 6 h 9"/>
                <a:gd name="T4" fmla="*/ 0 w 13"/>
                <a:gd name="T5" fmla="*/ 6 h 9"/>
                <a:gd name="T6" fmla="*/ 0 w 13"/>
                <a:gd name="T7" fmla="*/ 6 h 9"/>
                <a:gd name="T8" fmla="*/ 0 w 13"/>
                <a:gd name="T9" fmla="*/ 6 h 9"/>
                <a:gd name="T10" fmla="*/ 0 w 13"/>
                <a:gd name="T11" fmla="*/ 3 h 9"/>
                <a:gd name="T12" fmla="*/ 3 w 13"/>
                <a:gd name="T13" fmla="*/ 3 h 9"/>
                <a:gd name="T14" fmla="*/ 3 w 13"/>
                <a:gd name="T15" fmla="*/ 3 h 9"/>
                <a:gd name="T16" fmla="*/ 3 w 13"/>
                <a:gd name="T17" fmla="*/ 3 h 9"/>
                <a:gd name="T18" fmla="*/ 3 w 13"/>
                <a:gd name="T19" fmla="*/ 3 h 9"/>
                <a:gd name="T20" fmla="*/ 3 w 13"/>
                <a:gd name="T21" fmla="*/ 3 h 9"/>
                <a:gd name="T22" fmla="*/ 3 w 13"/>
                <a:gd name="T23" fmla="*/ 3 h 9"/>
                <a:gd name="T24" fmla="*/ 3 w 13"/>
                <a:gd name="T25" fmla="*/ 3 h 9"/>
                <a:gd name="T26" fmla="*/ 6 w 13"/>
                <a:gd name="T27" fmla="*/ 3 h 9"/>
                <a:gd name="T28" fmla="*/ 6 w 13"/>
                <a:gd name="T29" fmla="*/ 3 h 9"/>
                <a:gd name="T30" fmla="*/ 6 w 13"/>
                <a:gd name="T31" fmla="*/ 3 h 9"/>
                <a:gd name="T32" fmla="*/ 6 w 13"/>
                <a:gd name="T33" fmla="*/ 3 h 9"/>
                <a:gd name="T34" fmla="*/ 6 w 13"/>
                <a:gd name="T35" fmla="*/ 3 h 9"/>
                <a:gd name="T36" fmla="*/ 6 w 13"/>
                <a:gd name="T37" fmla="*/ 3 h 9"/>
                <a:gd name="T38" fmla="*/ 6 w 13"/>
                <a:gd name="T39" fmla="*/ 3 h 9"/>
                <a:gd name="T40" fmla="*/ 6 w 13"/>
                <a:gd name="T41" fmla="*/ 0 h 9"/>
                <a:gd name="T42" fmla="*/ 9 w 13"/>
                <a:gd name="T43" fmla="*/ 0 h 9"/>
                <a:gd name="T44" fmla="*/ 9 w 13"/>
                <a:gd name="T45" fmla="*/ 0 h 9"/>
                <a:gd name="T46" fmla="*/ 13 w 13"/>
                <a:gd name="T47" fmla="*/ 0 h 9"/>
                <a:gd name="T48" fmla="*/ 13 w 13"/>
                <a:gd name="T49" fmla="*/ 3 h 9"/>
                <a:gd name="T50" fmla="*/ 13 w 13"/>
                <a:gd name="T51" fmla="*/ 3 h 9"/>
                <a:gd name="T52" fmla="*/ 13 w 13"/>
                <a:gd name="T53" fmla="*/ 3 h 9"/>
                <a:gd name="T54" fmla="*/ 13 w 13"/>
                <a:gd name="T55" fmla="*/ 3 h 9"/>
                <a:gd name="T56" fmla="*/ 13 w 13"/>
                <a:gd name="T57" fmla="*/ 3 h 9"/>
                <a:gd name="T58" fmla="*/ 13 w 13"/>
                <a:gd name="T59" fmla="*/ 6 h 9"/>
                <a:gd name="T60" fmla="*/ 13 w 13"/>
                <a:gd name="T61" fmla="*/ 6 h 9"/>
                <a:gd name="T62" fmla="*/ 9 w 13"/>
                <a:gd name="T63" fmla="*/ 6 h 9"/>
                <a:gd name="T64" fmla="*/ 9 w 13"/>
                <a:gd name="T65" fmla="*/ 6 h 9"/>
                <a:gd name="T66" fmla="*/ 9 w 13"/>
                <a:gd name="T67" fmla="*/ 6 h 9"/>
                <a:gd name="T68" fmla="*/ 9 w 13"/>
                <a:gd name="T69" fmla="*/ 6 h 9"/>
                <a:gd name="T70" fmla="*/ 9 w 13"/>
                <a:gd name="T71" fmla="*/ 6 h 9"/>
                <a:gd name="T72" fmla="*/ 9 w 13"/>
                <a:gd name="T73" fmla="*/ 6 h 9"/>
                <a:gd name="T74" fmla="*/ 9 w 13"/>
                <a:gd name="T75" fmla="*/ 9 h 9"/>
                <a:gd name="T76" fmla="*/ 9 w 13"/>
                <a:gd name="T77" fmla="*/ 9 h 9"/>
                <a:gd name="T78" fmla="*/ 6 w 13"/>
                <a:gd name="T79" fmla="*/ 9 h 9"/>
                <a:gd name="T80" fmla="*/ 6 w 13"/>
                <a:gd name="T81" fmla="*/ 9 h 9"/>
                <a:gd name="T82" fmla="*/ 6 w 13"/>
                <a:gd name="T83" fmla="*/ 9 h 9"/>
                <a:gd name="T84" fmla="*/ 6 w 13"/>
                <a:gd name="T85" fmla="*/ 9 h 9"/>
                <a:gd name="T86" fmla="*/ 6 w 13"/>
                <a:gd name="T87" fmla="*/ 9 h 9"/>
                <a:gd name="T88" fmla="*/ 3 w 13"/>
                <a:gd name="T89" fmla="*/ 9 h 9"/>
                <a:gd name="T90" fmla="*/ 3 w 13"/>
                <a:gd name="T91" fmla="*/ 6 h 9"/>
                <a:gd name="T92" fmla="*/ 0 w 13"/>
                <a:gd name="T93" fmla="*/ 6 h 9"/>
                <a:gd name="T94" fmla="*/ 0 w 13"/>
                <a:gd name="T95" fmla="*/ 6 h 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3" h="9">
                  <a:moveTo>
                    <a:pt x="0" y="6"/>
                  </a:moveTo>
                  <a:lnTo>
                    <a:pt x="0" y="6"/>
                  </a:lnTo>
                  <a:lnTo>
                    <a:pt x="3" y="6"/>
                  </a:lnTo>
                  <a:lnTo>
                    <a:pt x="0" y="6"/>
                  </a:lnTo>
                  <a:lnTo>
                    <a:pt x="0" y="3"/>
                  </a:lnTo>
                  <a:lnTo>
                    <a:pt x="3" y="3"/>
                  </a:lnTo>
                  <a:lnTo>
                    <a:pt x="6" y="3"/>
                  </a:lnTo>
                  <a:lnTo>
                    <a:pt x="6" y="0"/>
                  </a:lnTo>
                  <a:lnTo>
                    <a:pt x="9" y="0"/>
                  </a:lnTo>
                  <a:lnTo>
                    <a:pt x="13" y="0"/>
                  </a:lnTo>
                  <a:lnTo>
                    <a:pt x="13" y="3"/>
                  </a:lnTo>
                  <a:lnTo>
                    <a:pt x="13" y="6"/>
                  </a:lnTo>
                  <a:lnTo>
                    <a:pt x="9" y="6"/>
                  </a:lnTo>
                  <a:lnTo>
                    <a:pt x="9" y="9"/>
                  </a:lnTo>
                  <a:lnTo>
                    <a:pt x="6" y="9"/>
                  </a:lnTo>
                  <a:lnTo>
                    <a:pt x="3" y="9"/>
                  </a:lnTo>
                  <a:lnTo>
                    <a:pt x="3" y="6"/>
                  </a:lnTo>
                  <a:lnTo>
                    <a:pt x="0" y="6"/>
                  </a:lnTo>
                  <a:close/>
                </a:path>
              </a:pathLst>
            </a:custGeom>
            <a:solidFill>
              <a:srgbClr val="8F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84" name="Freeform 195"/>
            <p:cNvSpPr>
              <a:spLocks/>
            </p:cNvSpPr>
            <p:nvPr/>
          </p:nvSpPr>
          <p:spPr bwMode="auto">
            <a:xfrm>
              <a:off x="-3782" y="1475"/>
              <a:ext cx="13" cy="9"/>
            </a:xfrm>
            <a:custGeom>
              <a:avLst/>
              <a:gdLst>
                <a:gd name="T0" fmla="*/ 0 w 13"/>
                <a:gd name="T1" fmla="*/ 6 h 9"/>
                <a:gd name="T2" fmla="*/ 3 w 13"/>
                <a:gd name="T3" fmla="*/ 6 h 9"/>
                <a:gd name="T4" fmla="*/ 0 w 13"/>
                <a:gd name="T5" fmla="*/ 6 h 9"/>
                <a:gd name="T6" fmla="*/ 0 w 13"/>
                <a:gd name="T7" fmla="*/ 3 h 9"/>
                <a:gd name="T8" fmla="*/ 3 w 13"/>
                <a:gd name="T9" fmla="*/ 3 h 9"/>
                <a:gd name="T10" fmla="*/ 6 w 13"/>
                <a:gd name="T11" fmla="*/ 3 h 9"/>
                <a:gd name="T12" fmla="*/ 6 w 13"/>
                <a:gd name="T13" fmla="*/ 0 h 9"/>
                <a:gd name="T14" fmla="*/ 9 w 13"/>
                <a:gd name="T15" fmla="*/ 0 h 9"/>
                <a:gd name="T16" fmla="*/ 13 w 13"/>
                <a:gd name="T17" fmla="*/ 0 h 9"/>
                <a:gd name="T18" fmla="*/ 13 w 13"/>
                <a:gd name="T19" fmla="*/ 3 h 9"/>
                <a:gd name="T20" fmla="*/ 13 w 13"/>
                <a:gd name="T21" fmla="*/ 6 h 9"/>
                <a:gd name="T22" fmla="*/ 9 w 13"/>
                <a:gd name="T23" fmla="*/ 6 h 9"/>
                <a:gd name="T24" fmla="*/ 9 w 13"/>
                <a:gd name="T25" fmla="*/ 9 h 9"/>
                <a:gd name="T26" fmla="*/ 6 w 13"/>
                <a:gd name="T27" fmla="*/ 9 h 9"/>
                <a:gd name="T28" fmla="*/ 3 w 13"/>
                <a:gd name="T29" fmla="*/ 9 h 9"/>
                <a:gd name="T30" fmla="*/ 3 w 13"/>
                <a:gd name="T31" fmla="*/ 6 h 9"/>
                <a:gd name="T32" fmla="*/ 0 w 13"/>
                <a:gd name="T33" fmla="*/ 6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 h="9">
                  <a:moveTo>
                    <a:pt x="0" y="6"/>
                  </a:moveTo>
                  <a:lnTo>
                    <a:pt x="3" y="6"/>
                  </a:lnTo>
                  <a:lnTo>
                    <a:pt x="0" y="6"/>
                  </a:lnTo>
                  <a:lnTo>
                    <a:pt x="0" y="3"/>
                  </a:lnTo>
                  <a:lnTo>
                    <a:pt x="3" y="3"/>
                  </a:lnTo>
                  <a:lnTo>
                    <a:pt x="6" y="3"/>
                  </a:lnTo>
                  <a:lnTo>
                    <a:pt x="6" y="0"/>
                  </a:lnTo>
                  <a:lnTo>
                    <a:pt x="9" y="0"/>
                  </a:lnTo>
                  <a:lnTo>
                    <a:pt x="13" y="0"/>
                  </a:lnTo>
                  <a:lnTo>
                    <a:pt x="13" y="3"/>
                  </a:lnTo>
                  <a:lnTo>
                    <a:pt x="13" y="6"/>
                  </a:lnTo>
                  <a:lnTo>
                    <a:pt x="9" y="6"/>
                  </a:lnTo>
                  <a:lnTo>
                    <a:pt x="9" y="9"/>
                  </a:lnTo>
                  <a:lnTo>
                    <a:pt x="6" y="9"/>
                  </a:lnTo>
                  <a:lnTo>
                    <a:pt x="3" y="9"/>
                  </a:lnTo>
                  <a:lnTo>
                    <a:pt x="3" y="6"/>
                  </a:lnTo>
                  <a:lnTo>
                    <a:pt x="0"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985" name="Freeform 196"/>
            <p:cNvSpPr>
              <a:spLocks/>
            </p:cNvSpPr>
            <p:nvPr/>
          </p:nvSpPr>
          <p:spPr bwMode="auto">
            <a:xfrm>
              <a:off x="-3766" y="1492"/>
              <a:ext cx="16" cy="15"/>
            </a:xfrm>
            <a:custGeom>
              <a:avLst/>
              <a:gdLst>
                <a:gd name="T0" fmla="*/ 0 w 16"/>
                <a:gd name="T1" fmla="*/ 0 h 15"/>
                <a:gd name="T2" fmla="*/ 3 w 16"/>
                <a:gd name="T3" fmla="*/ 0 h 15"/>
                <a:gd name="T4" fmla="*/ 3 w 16"/>
                <a:gd name="T5" fmla="*/ 0 h 15"/>
                <a:gd name="T6" fmla="*/ 6 w 16"/>
                <a:gd name="T7" fmla="*/ 0 h 15"/>
                <a:gd name="T8" fmla="*/ 9 w 16"/>
                <a:gd name="T9" fmla="*/ 0 h 15"/>
                <a:gd name="T10" fmla="*/ 9 w 16"/>
                <a:gd name="T11" fmla="*/ 0 h 15"/>
                <a:gd name="T12" fmla="*/ 9 w 16"/>
                <a:gd name="T13" fmla="*/ 3 h 15"/>
                <a:gd name="T14" fmla="*/ 9 w 16"/>
                <a:gd name="T15" fmla="*/ 3 h 15"/>
                <a:gd name="T16" fmla="*/ 9 w 16"/>
                <a:gd name="T17" fmla="*/ 3 h 15"/>
                <a:gd name="T18" fmla="*/ 9 w 16"/>
                <a:gd name="T19" fmla="*/ 3 h 15"/>
                <a:gd name="T20" fmla="*/ 9 w 16"/>
                <a:gd name="T21" fmla="*/ 6 h 15"/>
                <a:gd name="T22" fmla="*/ 9 w 16"/>
                <a:gd name="T23" fmla="*/ 6 h 15"/>
                <a:gd name="T24" fmla="*/ 13 w 16"/>
                <a:gd name="T25" fmla="*/ 6 h 15"/>
                <a:gd name="T26" fmla="*/ 13 w 16"/>
                <a:gd name="T27" fmla="*/ 6 h 15"/>
                <a:gd name="T28" fmla="*/ 13 w 16"/>
                <a:gd name="T29" fmla="*/ 9 h 15"/>
                <a:gd name="T30" fmla="*/ 13 w 16"/>
                <a:gd name="T31" fmla="*/ 9 h 15"/>
                <a:gd name="T32" fmla="*/ 13 w 16"/>
                <a:gd name="T33" fmla="*/ 9 h 15"/>
                <a:gd name="T34" fmla="*/ 13 w 16"/>
                <a:gd name="T35" fmla="*/ 9 h 15"/>
                <a:gd name="T36" fmla="*/ 13 w 16"/>
                <a:gd name="T37" fmla="*/ 12 h 15"/>
                <a:gd name="T38" fmla="*/ 13 w 16"/>
                <a:gd name="T39" fmla="*/ 12 h 15"/>
                <a:gd name="T40" fmla="*/ 13 w 16"/>
                <a:gd name="T41" fmla="*/ 12 h 15"/>
                <a:gd name="T42" fmla="*/ 16 w 16"/>
                <a:gd name="T43" fmla="*/ 15 h 15"/>
                <a:gd name="T44" fmla="*/ 16 w 16"/>
                <a:gd name="T45" fmla="*/ 15 h 15"/>
                <a:gd name="T46" fmla="*/ 13 w 16"/>
                <a:gd name="T47" fmla="*/ 15 h 15"/>
                <a:gd name="T48" fmla="*/ 13 w 16"/>
                <a:gd name="T49" fmla="*/ 15 h 15"/>
                <a:gd name="T50" fmla="*/ 9 w 16"/>
                <a:gd name="T51" fmla="*/ 12 h 15"/>
                <a:gd name="T52" fmla="*/ 6 w 16"/>
                <a:gd name="T53" fmla="*/ 9 h 15"/>
                <a:gd name="T54" fmla="*/ 3 w 16"/>
                <a:gd name="T55" fmla="*/ 9 h 15"/>
                <a:gd name="T56" fmla="*/ 0 w 16"/>
                <a:gd name="T57" fmla="*/ 6 h 15"/>
                <a:gd name="T58" fmla="*/ 0 w 16"/>
                <a:gd name="T59" fmla="*/ 6 h 15"/>
                <a:gd name="T60" fmla="*/ 0 w 16"/>
                <a:gd name="T61" fmla="*/ 6 h 15"/>
                <a:gd name="T62" fmla="*/ 3 w 16"/>
                <a:gd name="T63" fmla="*/ 6 h 15"/>
                <a:gd name="T64" fmla="*/ 3 w 16"/>
                <a:gd name="T65" fmla="*/ 6 h 15"/>
                <a:gd name="T66" fmla="*/ 3 w 16"/>
                <a:gd name="T67" fmla="*/ 3 h 15"/>
                <a:gd name="T68" fmla="*/ 3 w 16"/>
                <a:gd name="T69" fmla="*/ 3 h 15"/>
                <a:gd name="T70" fmla="*/ 0 w 16"/>
                <a:gd name="T71" fmla="*/ 3 h 15"/>
                <a:gd name="T72" fmla="*/ 0 w 16"/>
                <a:gd name="T73" fmla="*/ 3 h 15"/>
                <a:gd name="T74" fmla="*/ 0 w 16"/>
                <a:gd name="T75" fmla="*/ 3 h 15"/>
                <a:gd name="T76" fmla="*/ 0 w 16"/>
                <a:gd name="T77" fmla="*/ 0 h 15"/>
                <a:gd name="T78" fmla="*/ 0 w 16"/>
                <a:gd name="T79" fmla="*/ 0 h 1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6" h="15">
                  <a:moveTo>
                    <a:pt x="0" y="0"/>
                  </a:moveTo>
                  <a:lnTo>
                    <a:pt x="0" y="0"/>
                  </a:lnTo>
                  <a:lnTo>
                    <a:pt x="3" y="0"/>
                  </a:lnTo>
                  <a:lnTo>
                    <a:pt x="6" y="0"/>
                  </a:lnTo>
                  <a:lnTo>
                    <a:pt x="9" y="0"/>
                  </a:lnTo>
                  <a:lnTo>
                    <a:pt x="9" y="3"/>
                  </a:lnTo>
                  <a:lnTo>
                    <a:pt x="9" y="6"/>
                  </a:lnTo>
                  <a:lnTo>
                    <a:pt x="13" y="6"/>
                  </a:lnTo>
                  <a:lnTo>
                    <a:pt x="13" y="9"/>
                  </a:lnTo>
                  <a:lnTo>
                    <a:pt x="13" y="12"/>
                  </a:lnTo>
                  <a:lnTo>
                    <a:pt x="16" y="15"/>
                  </a:lnTo>
                  <a:lnTo>
                    <a:pt x="13" y="15"/>
                  </a:lnTo>
                  <a:lnTo>
                    <a:pt x="9" y="12"/>
                  </a:lnTo>
                  <a:lnTo>
                    <a:pt x="6" y="9"/>
                  </a:lnTo>
                  <a:lnTo>
                    <a:pt x="3" y="9"/>
                  </a:lnTo>
                  <a:lnTo>
                    <a:pt x="0" y="6"/>
                  </a:lnTo>
                  <a:lnTo>
                    <a:pt x="3" y="6"/>
                  </a:lnTo>
                  <a:lnTo>
                    <a:pt x="3" y="3"/>
                  </a:lnTo>
                  <a:lnTo>
                    <a:pt x="0" y="3"/>
                  </a:lnTo>
                  <a:lnTo>
                    <a:pt x="0" y="0"/>
                  </a:lnTo>
                  <a:close/>
                </a:path>
              </a:pathLst>
            </a:custGeom>
            <a:solidFill>
              <a:srgbClr val="8F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86" name="Freeform 197"/>
            <p:cNvSpPr>
              <a:spLocks/>
            </p:cNvSpPr>
            <p:nvPr/>
          </p:nvSpPr>
          <p:spPr bwMode="auto">
            <a:xfrm>
              <a:off x="-3766" y="1492"/>
              <a:ext cx="16" cy="15"/>
            </a:xfrm>
            <a:custGeom>
              <a:avLst/>
              <a:gdLst>
                <a:gd name="T0" fmla="*/ 0 w 16"/>
                <a:gd name="T1" fmla="*/ 0 h 15"/>
                <a:gd name="T2" fmla="*/ 3 w 16"/>
                <a:gd name="T3" fmla="*/ 0 h 15"/>
                <a:gd name="T4" fmla="*/ 6 w 16"/>
                <a:gd name="T5" fmla="*/ 0 h 15"/>
                <a:gd name="T6" fmla="*/ 9 w 16"/>
                <a:gd name="T7" fmla="*/ 0 h 15"/>
                <a:gd name="T8" fmla="*/ 9 w 16"/>
                <a:gd name="T9" fmla="*/ 3 h 15"/>
                <a:gd name="T10" fmla="*/ 9 w 16"/>
                <a:gd name="T11" fmla="*/ 6 h 15"/>
                <a:gd name="T12" fmla="*/ 13 w 16"/>
                <a:gd name="T13" fmla="*/ 6 h 15"/>
                <a:gd name="T14" fmla="*/ 13 w 16"/>
                <a:gd name="T15" fmla="*/ 9 h 15"/>
                <a:gd name="T16" fmla="*/ 13 w 16"/>
                <a:gd name="T17" fmla="*/ 12 h 15"/>
                <a:gd name="T18" fmla="*/ 16 w 16"/>
                <a:gd name="T19" fmla="*/ 15 h 15"/>
                <a:gd name="T20" fmla="*/ 13 w 16"/>
                <a:gd name="T21" fmla="*/ 15 h 15"/>
                <a:gd name="T22" fmla="*/ 9 w 16"/>
                <a:gd name="T23" fmla="*/ 12 h 15"/>
                <a:gd name="T24" fmla="*/ 6 w 16"/>
                <a:gd name="T25" fmla="*/ 9 h 15"/>
                <a:gd name="T26" fmla="*/ 3 w 16"/>
                <a:gd name="T27" fmla="*/ 9 h 15"/>
                <a:gd name="T28" fmla="*/ 0 w 16"/>
                <a:gd name="T29" fmla="*/ 6 h 15"/>
                <a:gd name="T30" fmla="*/ 3 w 16"/>
                <a:gd name="T31" fmla="*/ 6 h 15"/>
                <a:gd name="T32" fmla="*/ 3 w 16"/>
                <a:gd name="T33" fmla="*/ 3 h 15"/>
                <a:gd name="T34" fmla="*/ 0 w 16"/>
                <a:gd name="T35" fmla="*/ 3 h 15"/>
                <a:gd name="T36" fmla="*/ 0 w 16"/>
                <a:gd name="T37" fmla="*/ 0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15">
                  <a:moveTo>
                    <a:pt x="0" y="0"/>
                  </a:moveTo>
                  <a:lnTo>
                    <a:pt x="3" y="0"/>
                  </a:lnTo>
                  <a:lnTo>
                    <a:pt x="6" y="0"/>
                  </a:lnTo>
                  <a:lnTo>
                    <a:pt x="9" y="0"/>
                  </a:lnTo>
                  <a:lnTo>
                    <a:pt x="9" y="3"/>
                  </a:lnTo>
                  <a:lnTo>
                    <a:pt x="9" y="6"/>
                  </a:lnTo>
                  <a:lnTo>
                    <a:pt x="13" y="6"/>
                  </a:lnTo>
                  <a:lnTo>
                    <a:pt x="13" y="9"/>
                  </a:lnTo>
                  <a:lnTo>
                    <a:pt x="13" y="12"/>
                  </a:lnTo>
                  <a:lnTo>
                    <a:pt x="16" y="15"/>
                  </a:lnTo>
                  <a:lnTo>
                    <a:pt x="13" y="15"/>
                  </a:lnTo>
                  <a:lnTo>
                    <a:pt x="9" y="12"/>
                  </a:lnTo>
                  <a:lnTo>
                    <a:pt x="6" y="9"/>
                  </a:lnTo>
                  <a:lnTo>
                    <a:pt x="3" y="9"/>
                  </a:lnTo>
                  <a:lnTo>
                    <a:pt x="0" y="6"/>
                  </a:lnTo>
                  <a:lnTo>
                    <a:pt x="3" y="6"/>
                  </a:lnTo>
                  <a:lnTo>
                    <a:pt x="3" y="3"/>
                  </a:ln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987" name="Freeform 198"/>
            <p:cNvSpPr>
              <a:spLocks/>
            </p:cNvSpPr>
            <p:nvPr/>
          </p:nvSpPr>
          <p:spPr bwMode="auto">
            <a:xfrm>
              <a:off x="-3779" y="1487"/>
              <a:ext cx="13" cy="23"/>
            </a:xfrm>
            <a:custGeom>
              <a:avLst/>
              <a:gdLst>
                <a:gd name="T0" fmla="*/ 13 w 13"/>
                <a:gd name="T1" fmla="*/ 0 h 23"/>
                <a:gd name="T2" fmla="*/ 10 w 13"/>
                <a:gd name="T3" fmla="*/ 0 h 23"/>
                <a:gd name="T4" fmla="*/ 3 w 13"/>
                <a:gd name="T5" fmla="*/ 3 h 23"/>
                <a:gd name="T6" fmla="*/ 0 w 13"/>
                <a:gd name="T7" fmla="*/ 8 h 23"/>
                <a:gd name="T8" fmla="*/ 0 w 13"/>
                <a:gd name="T9" fmla="*/ 11 h 23"/>
                <a:gd name="T10" fmla="*/ 0 w 13"/>
                <a:gd name="T11" fmla="*/ 17 h 23"/>
                <a:gd name="T12" fmla="*/ 3 w 13"/>
                <a:gd name="T13" fmla="*/ 20 h 23"/>
                <a:gd name="T14" fmla="*/ 10 w 13"/>
                <a:gd name="T15" fmla="*/ 23 h 23"/>
                <a:gd name="T16" fmla="*/ 13 w 13"/>
                <a:gd name="T17" fmla="*/ 23 h 23"/>
                <a:gd name="T18" fmla="*/ 13 w 1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13" y="0"/>
                  </a:moveTo>
                  <a:lnTo>
                    <a:pt x="10" y="0"/>
                  </a:lnTo>
                  <a:lnTo>
                    <a:pt x="3" y="3"/>
                  </a:lnTo>
                  <a:lnTo>
                    <a:pt x="0" y="8"/>
                  </a:lnTo>
                  <a:lnTo>
                    <a:pt x="0" y="11"/>
                  </a:lnTo>
                  <a:lnTo>
                    <a:pt x="0" y="17"/>
                  </a:lnTo>
                  <a:lnTo>
                    <a:pt x="3" y="20"/>
                  </a:lnTo>
                  <a:lnTo>
                    <a:pt x="10" y="23"/>
                  </a:lnTo>
                  <a:lnTo>
                    <a:pt x="13" y="23"/>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88" name="Freeform 199"/>
            <p:cNvSpPr>
              <a:spLocks/>
            </p:cNvSpPr>
            <p:nvPr/>
          </p:nvSpPr>
          <p:spPr bwMode="auto">
            <a:xfrm>
              <a:off x="-3766" y="1487"/>
              <a:ext cx="22" cy="26"/>
            </a:xfrm>
            <a:custGeom>
              <a:avLst/>
              <a:gdLst>
                <a:gd name="T0" fmla="*/ 22 w 22"/>
                <a:gd name="T1" fmla="*/ 8 h 26"/>
                <a:gd name="T2" fmla="*/ 19 w 22"/>
                <a:gd name="T3" fmla="*/ 5 h 26"/>
                <a:gd name="T4" fmla="*/ 16 w 22"/>
                <a:gd name="T5" fmla="*/ 5 h 26"/>
                <a:gd name="T6" fmla="*/ 13 w 22"/>
                <a:gd name="T7" fmla="*/ 3 h 26"/>
                <a:gd name="T8" fmla="*/ 9 w 22"/>
                <a:gd name="T9" fmla="*/ 3 h 26"/>
                <a:gd name="T10" fmla="*/ 9 w 22"/>
                <a:gd name="T11" fmla="*/ 0 h 26"/>
                <a:gd name="T12" fmla="*/ 6 w 22"/>
                <a:gd name="T13" fmla="*/ 0 h 26"/>
                <a:gd name="T14" fmla="*/ 0 w 22"/>
                <a:gd name="T15" fmla="*/ 0 h 26"/>
                <a:gd name="T16" fmla="*/ 0 w 22"/>
                <a:gd name="T17" fmla="*/ 23 h 26"/>
                <a:gd name="T18" fmla="*/ 0 w 22"/>
                <a:gd name="T19" fmla="*/ 26 h 26"/>
                <a:gd name="T20" fmla="*/ 3 w 22"/>
                <a:gd name="T21" fmla="*/ 26 h 26"/>
                <a:gd name="T22" fmla="*/ 22 w 22"/>
                <a:gd name="T23" fmla="*/ 8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26">
                  <a:moveTo>
                    <a:pt x="22" y="8"/>
                  </a:moveTo>
                  <a:lnTo>
                    <a:pt x="19" y="5"/>
                  </a:lnTo>
                  <a:lnTo>
                    <a:pt x="16" y="5"/>
                  </a:lnTo>
                  <a:lnTo>
                    <a:pt x="13" y="3"/>
                  </a:lnTo>
                  <a:lnTo>
                    <a:pt x="9" y="3"/>
                  </a:lnTo>
                  <a:lnTo>
                    <a:pt x="9" y="0"/>
                  </a:lnTo>
                  <a:lnTo>
                    <a:pt x="6" y="0"/>
                  </a:lnTo>
                  <a:lnTo>
                    <a:pt x="0" y="0"/>
                  </a:lnTo>
                  <a:lnTo>
                    <a:pt x="0" y="23"/>
                  </a:lnTo>
                  <a:lnTo>
                    <a:pt x="0" y="26"/>
                  </a:lnTo>
                  <a:lnTo>
                    <a:pt x="3" y="26"/>
                  </a:lnTo>
                  <a:lnTo>
                    <a:pt x="2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89" name="Freeform 200"/>
            <p:cNvSpPr>
              <a:spLocks/>
            </p:cNvSpPr>
            <p:nvPr/>
          </p:nvSpPr>
          <p:spPr bwMode="auto">
            <a:xfrm>
              <a:off x="-3763" y="1495"/>
              <a:ext cx="22" cy="21"/>
            </a:xfrm>
            <a:custGeom>
              <a:avLst/>
              <a:gdLst>
                <a:gd name="T0" fmla="*/ 0 w 22"/>
                <a:gd name="T1" fmla="*/ 18 h 21"/>
                <a:gd name="T2" fmla="*/ 6 w 22"/>
                <a:gd name="T3" fmla="*/ 21 h 21"/>
                <a:gd name="T4" fmla="*/ 10 w 22"/>
                <a:gd name="T5" fmla="*/ 21 h 21"/>
                <a:gd name="T6" fmla="*/ 16 w 22"/>
                <a:gd name="T7" fmla="*/ 21 h 21"/>
                <a:gd name="T8" fmla="*/ 19 w 22"/>
                <a:gd name="T9" fmla="*/ 18 h 21"/>
                <a:gd name="T10" fmla="*/ 22 w 22"/>
                <a:gd name="T11" fmla="*/ 15 h 21"/>
                <a:gd name="T12" fmla="*/ 22 w 22"/>
                <a:gd name="T13" fmla="*/ 9 h 21"/>
                <a:gd name="T14" fmla="*/ 22 w 22"/>
                <a:gd name="T15" fmla="*/ 6 h 21"/>
                <a:gd name="T16" fmla="*/ 19 w 22"/>
                <a:gd name="T17" fmla="*/ 0 h 21"/>
                <a:gd name="T18" fmla="*/ 0 w 22"/>
                <a:gd name="T19" fmla="*/ 18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1">
                  <a:moveTo>
                    <a:pt x="0" y="18"/>
                  </a:moveTo>
                  <a:lnTo>
                    <a:pt x="6" y="21"/>
                  </a:lnTo>
                  <a:lnTo>
                    <a:pt x="10" y="21"/>
                  </a:lnTo>
                  <a:lnTo>
                    <a:pt x="16" y="21"/>
                  </a:lnTo>
                  <a:lnTo>
                    <a:pt x="19" y="18"/>
                  </a:lnTo>
                  <a:lnTo>
                    <a:pt x="22" y="15"/>
                  </a:lnTo>
                  <a:lnTo>
                    <a:pt x="22" y="9"/>
                  </a:lnTo>
                  <a:lnTo>
                    <a:pt x="22" y="6"/>
                  </a:lnTo>
                  <a:lnTo>
                    <a:pt x="19" y="0"/>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90" name="Freeform 201"/>
            <p:cNvSpPr>
              <a:spLocks/>
            </p:cNvSpPr>
            <p:nvPr/>
          </p:nvSpPr>
          <p:spPr bwMode="auto">
            <a:xfrm>
              <a:off x="-3779" y="1487"/>
              <a:ext cx="22" cy="23"/>
            </a:xfrm>
            <a:custGeom>
              <a:avLst/>
              <a:gdLst>
                <a:gd name="T0" fmla="*/ 10 w 22"/>
                <a:gd name="T1" fmla="*/ 0 h 23"/>
                <a:gd name="T2" fmla="*/ 3 w 22"/>
                <a:gd name="T3" fmla="*/ 3 h 23"/>
                <a:gd name="T4" fmla="*/ 3 w 22"/>
                <a:gd name="T5" fmla="*/ 8 h 23"/>
                <a:gd name="T6" fmla="*/ 0 w 22"/>
                <a:gd name="T7" fmla="*/ 11 h 23"/>
                <a:gd name="T8" fmla="*/ 3 w 22"/>
                <a:gd name="T9" fmla="*/ 17 h 23"/>
                <a:gd name="T10" fmla="*/ 6 w 22"/>
                <a:gd name="T11" fmla="*/ 20 h 23"/>
                <a:gd name="T12" fmla="*/ 10 w 22"/>
                <a:gd name="T13" fmla="*/ 23 h 23"/>
                <a:gd name="T14" fmla="*/ 16 w 22"/>
                <a:gd name="T15" fmla="*/ 23 h 23"/>
                <a:gd name="T16" fmla="*/ 22 w 22"/>
                <a:gd name="T17" fmla="*/ 23 h 23"/>
                <a:gd name="T18" fmla="*/ 10 w 22"/>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3">
                  <a:moveTo>
                    <a:pt x="10" y="0"/>
                  </a:moveTo>
                  <a:lnTo>
                    <a:pt x="3" y="3"/>
                  </a:lnTo>
                  <a:lnTo>
                    <a:pt x="3" y="8"/>
                  </a:lnTo>
                  <a:lnTo>
                    <a:pt x="0" y="11"/>
                  </a:lnTo>
                  <a:lnTo>
                    <a:pt x="3" y="17"/>
                  </a:lnTo>
                  <a:lnTo>
                    <a:pt x="6" y="20"/>
                  </a:lnTo>
                  <a:lnTo>
                    <a:pt x="10" y="23"/>
                  </a:lnTo>
                  <a:lnTo>
                    <a:pt x="16" y="23"/>
                  </a:lnTo>
                  <a:lnTo>
                    <a:pt x="22" y="23"/>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91" name="Freeform 202"/>
            <p:cNvSpPr>
              <a:spLocks/>
            </p:cNvSpPr>
            <p:nvPr/>
          </p:nvSpPr>
          <p:spPr bwMode="auto">
            <a:xfrm>
              <a:off x="-3769" y="1487"/>
              <a:ext cx="25" cy="23"/>
            </a:xfrm>
            <a:custGeom>
              <a:avLst/>
              <a:gdLst>
                <a:gd name="T0" fmla="*/ 25 w 25"/>
                <a:gd name="T1" fmla="*/ 8 h 23"/>
                <a:gd name="T2" fmla="*/ 22 w 25"/>
                <a:gd name="T3" fmla="*/ 5 h 23"/>
                <a:gd name="T4" fmla="*/ 19 w 25"/>
                <a:gd name="T5" fmla="*/ 3 h 23"/>
                <a:gd name="T6" fmla="*/ 19 w 25"/>
                <a:gd name="T7" fmla="*/ 0 h 23"/>
                <a:gd name="T8" fmla="*/ 16 w 25"/>
                <a:gd name="T9" fmla="*/ 0 h 23"/>
                <a:gd name="T10" fmla="*/ 12 w 25"/>
                <a:gd name="T11" fmla="*/ 0 h 23"/>
                <a:gd name="T12" fmla="*/ 9 w 25"/>
                <a:gd name="T13" fmla="*/ 0 h 23"/>
                <a:gd name="T14" fmla="*/ 6 w 25"/>
                <a:gd name="T15" fmla="*/ 0 h 23"/>
                <a:gd name="T16" fmla="*/ 0 w 25"/>
                <a:gd name="T17" fmla="*/ 0 h 23"/>
                <a:gd name="T18" fmla="*/ 12 w 25"/>
                <a:gd name="T19" fmla="*/ 23 h 23"/>
                <a:gd name="T20" fmla="*/ 6 w 25"/>
                <a:gd name="T21" fmla="*/ 23 h 23"/>
                <a:gd name="T22" fmla="*/ 3 w 25"/>
                <a:gd name="T23" fmla="*/ 23 h 23"/>
                <a:gd name="T24" fmla="*/ 3 w 25"/>
                <a:gd name="T25" fmla="*/ 20 h 23"/>
                <a:gd name="T26" fmla="*/ 25 w 25"/>
                <a:gd name="T27" fmla="*/ 8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 h="23">
                  <a:moveTo>
                    <a:pt x="25" y="8"/>
                  </a:moveTo>
                  <a:lnTo>
                    <a:pt x="22" y="5"/>
                  </a:lnTo>
                  <a:lnTo>
                    <a:pt x="19" y="3"/>
                  </a:lnTo>
                  <a:lnTo>
                    <a:pt x="19" y="0"/>
                  </a:lnTo>
                  <a:lnTo>
                    <a:pt x="16" y="0"/>
                  </a:lnTo>
                  <a:lnTo>
                    <a:pt x="12" y="0"/>
                  </a:lnTo>
                  <a:lnTo>
                    <a:pt x="9" y="0"/>
                  </a:lnTo>
                  <a:lnTo>
                    <a:pt x="6" y="0"/>
                  </a:lnTo>
                  <a:lnTo>
                    <a:pt x="0" y="0"/>
                  </a:lnTo>
                  <a:lnTo>
                    <a:pt x="12" y="23"/>
                  </a:lnTo>
                  <a:lnTo>
                    <a:pt x="6" y="23"/>
                  </a:lnTo>
                  <a:lnTo>
                    <a:pt x="3" y="23"/>
                  </a:lnTo>
                  <a:lnTo>
                    <a:pt x="3" y="20"/>
                  </a:lnTo>
                  <a:lnTo>
                    <a:pt x="2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92" name="Freeform 203"/>
            <p:cNvSpPr>
              <a:spLocks/>
            </p:cNvSpPr>
            <p:nvPr/>
          </p:nvSpPr>
          <p:spPr bwMode="auto">
            <a:xfrm>
              <a:off x="-3766" y="1495"/>
              <a:ext cx="25" cy="18"/>
            </a:xfrm>
            <a:custGeom>
              <a:avLst/>
              <a:gdLst>
                <a:gd name="T0" fmla="*/ 0 w 25"/>
                <a:gd name="T1" fmla="*/ 12 h 18"/>
                <a:gd name="T2" fmla="*/ 3 w 25"/>
                <a:gd name="T3" fmla="*/ 18 h 18"/>
                <a:gd name="T4" fmla="*/ 9 w 25"/>
                <a:gd name="T5" fmla="*/ 18 h 18"/>
                <a:gd name="T6" fmla="*/ 16 w 25"/>
                <a:gd name="T7" fmla="*/ 18 h 18"/>
                <a:gd name="T8" fmla="*/ 19 w 25"/>
                <a:gd name="T9" fmla="*/ 18 h 18"/>
                <a:gd name="T10" fmla="*/ 22 w 25"/>
                <a:gd name="T11" fmla="*/ 15 h 18"/>
                <a:gd name="T12" fmla="*/ 25 w 25"/>
                <a:gd name="T13" fmla="*/ 9 h 18"/>
                <a:gd name="T14" fmla="*/ 25 w 25"/>
                <a:gd name="T15" fmla="*/ 3 h 18"/>
                <a:gd name="T16" fmla="*/ 22 w 25"/>
                <a:gd name="T17" fmla="*/ 0 h 18"/>
                <a:gd name="T18" fmla="*/ 0 w 25"/>
                <a:gd name="T19" fmla="*/ 12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8">
                  <a:moveTo>
                    <a:pt x="0" y="12"/>
                  </a:moveTo>
                  <a:lnTo>
                    <a:pt x="3" y="18"/>
                  </a:lnTo>
                  <a:lnTo>
                    <a:pt x="9" y="18"/>
                  </a:lnTo>
                  <a:lnTo>
                    <a:pt x="16" y="18"/>
                  </a:lnTo>
                  <a:lnTo>
                    <a:pt x="19" y="18"/>
                  </a:lnTo>
                  <a:lnTo>
                    <a:pt x="22" y="15"/>
                  </a:lnTo>
                  <a:lnTo>
                    <a:pt x="25" y="9"/>
                  </a:lnTo>
                  <a:lnTo>
                    <a:pt x="25" y="3"/>
                  </a:lnTo>
                  <a:lnTo>
                    <a:pt x="22"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93" name="Freeform 204"/>
            <p:cNvSpPr>
              <a:spLocks/>
            </p:cNvSpPr>
            <p:nvPr/>
          </p:nvSpPr>
          <p:spPr bwMode="auto">
            <a:xfrm>
              <a:off x="-3779" y="1484"/>
              <a:ext cx="16" cy="23"/>
            </a:xfrm>
            <a:custGeom>
              <a:avLst/>
              <a:gdLst>
                <a:gd name="T0" fmla="*/ 16 w 16"/>
                <a:gd name="T1" fmla="*/ 0 h 23"/>
                <a:gd name="T2" fmla="*/ 10 w 16"/>
                <a:gd name="T3" fmla="*/ 0 h 23"/>
                <a:gd name="T4" fmla="*/ 6 w 16"/>
                <a:gd name="T5" fmla="*/ 3 h 23"/>
                <a:gd name="T6" fmla="*/ 3 w 16"/>
                <a:gd name="T7" fmla="*/ 8 h 23"/>
                <a:gd name="T8" fmla="*/ 0 w 16"/>
                <a:gd name="T9" fmla="*/ 11 h 23"/>
                <a:gd name="T10" fmla="*/ 3 w 16"/>
                <a:gd name="T11" fmla="*/ 17 h 23"/>
                <a:gd name="T12" fmla="*/ 6 w 16"/>
                <a:gd name="T13" fmla="*/ 20 h 23"/>
                <a:gd name="T14" fmla="*/ 10 w 16"/>
                <a:gd name="T15" fmla="*/ 23 h 23"/>
                <a:gd name="T16" fmla="*/ 16 w 16"/>
                <a:gd name="T17" fmla="*/ 23 h 23"/>
                <a:gd name="T18" fmla="*/ 16 w 16"/>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23">
                  <a:moveTo>
                    <a:pt x="16" y="0"/>
                  </a:moveTo>
                  <a:lnTo>
                    <a:pt x="10" y="0"/>
                  </a:lnTo>
                  <a:lnTo>
                    <a:pt x="6" y="3"/>
                  </a:lnTo>
                  <a:lnTo>
                    <a:pt x="3" y="8"/>
                  </a:lnTo>
                  <a:lnTo>
                    <a:pt x="0" y="11"/>
                  </a:lnTo>
                  <a:lnTo>
                    <a:pt x="3" y="17"/>
                  </a:lnTo>
                  <a:lnTo>
                    <a:pt x="6" y="20"/>
                  </a:lnTo>
                  <a:lnTo>
                    <a:pt x="10" y="23"/>
                  </a:lnTo>
                  <a:lnTo>
                    <a:pt x="16" y="23"/>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94" name="Freeform 205"/>
            <p:cNvSpPr>
              <a:spLocks/>
            </p:cNvSpPr>
            <p:nvPr/>
          </p:nvSpPr>
          <p:spPr bwMode="auto">
            <a:xfrm>
              <a:off x="-3763" y="1484"/>
              <a:ext cx="16" cy="23"/>
            </a:xfrm>
            <a:custGeom>
              <a:avLst/>
              <a:gdLst>
                <a:gd name="T0" fmla="*/ 16 w 16"/>
                <a:gd name="T1" fmla="*/ 3 h 23"/>
                <a:gd name="T2" fmla="*/ 13 w 16"/>
                <a:gd name="T3" fmla="*/ 3 h 23"/>
                <a:gd name="T4" fmla="*/ 10 w 16"/>
                <a:gd name="T5" fmla="*/ 3 h 23"/>
                <a:gd name="T6" fmla="*/ 6 w 16"/>
                <a:gd name="T7" fmla="*/ 0 h 23"/>
                <a:gd name="T8" fmla="*/ 3 w 16"/>
                <a:gd name="T9" fmla="*/ 0 h 23"/>
                <a:gd name="T10" fmla="*/ 0 w 16"/>
                <a:gd name="T11" fmla="*/ 0 h 23"/>
                <a:gd name="T12" fmla="*/ 0 w 16"/>
                <a:gd name="T13" fmla="*/ 23 h 23"/>
                <a:gd name="T14" fmla="*/ 16 w 16"/>
                <a:gd name="T15" fmla="*/ 3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23">
                  <a:moveTo>
                    <a:pt x="16" y="3"/>
                  </a:moveTo>
                  <a:lnTo>
                    <a:pt x="13" y="3"/>
                  </a:lnTo>
                  <a:lnTo>
                    <a:pt x="10" y="3"/>
                  </a:lnTo>
                  <a:lnTo>
                    <a:pt x="6" y="0"/>
                  </a:lnTo>
                  <a:lnTo>
                    <a:pt x="3" y="0"/>
                  </a:lnTo>
                  <a:lnTo>
                    <a:pt x="0" y="0"/>
                  </a:lnTo>
                  <a:lnTo>
                    <a:pt x="0" y="23"/>
                  </a:lnTo>
                  <a:lnTo>
                    <a:pt x="1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95" name="Freeform 206"/>
            <p:cNvSpPr>
              <a:spLocks/>
            </p:cNvSpPr>
            <p:nvPr/>
          </p:nvSpPr>
          <p:spPr bwMode="auto">
            <a:xfrm>
              <a:off x="-3763" y="1487"/>
              <a:ext cx="22" cy="23"/>
            </a:xfrm>
            <a:custGeom>
              <a:avLst/>
              <a:gdLst>
                <a:gd name="T0" fmla="*/ 0 w 22"/>
                <a:gd name="T1" fmla="*/ 20 h 23"/>
                <a:gd name="T2" fmla="*/ 6 w 22"/>
                <a:gd name="T3" fmla="*/ 23 h 23"/>
                <a:gd name="T4" fmla="*/ 10 w 22"/>
                <a:gd name="T5" fmla="*/ 23 h 23"/>
                <a:gd name="T6" fmla="*/ 16 w 22"/>
                <a:gd name="T7" fmla="*/ 20 h 23"/>
                <a:gd name="T8" fmla="*/ 19 w 22"/>
                <a:gd name="T9" fmla="*/ 17 h 23"/>
                <a:gd name="T10" fmla="*/ 19 w 22"/>
                <a:gd name="T11" fmla="*/ 14 h 23"/>
                <a:gd name="T12" fmla="*/ 22 w 22"/>
                <a:gd name="T13" fmla="*/ 8 h 23"/>
                <a:gd name="T14" fmla="*/ 19 w 22"/>
                <a:gd name="T15" fmla="*/ 5 h 23"/>
                <a:gd name="T16" fmla="*/ 16 w 22"/>
                <a:gd name="T17" fmla="*/ 0 h 23"/>
                <a:gd name="T18" fmla="*/ 0 w 22"/>
                <a:gd name="T19" fmla="*/ 2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3">
                  <a:moveTo>
                    <a:pt x="0" y="20"/>
                  </a:moveTo>
                  <a:lnTo>
                    <a:pt x="6" y="23"/>
                  </a:lnTo>
                  <a:lnTo>
                    <a:pt x="10" y="23"/>
                  </a:lnTo>
                  <a:lnTo>
                    <a:pt x="16" y="20"/>
                  </a:lnTo>
                  <a:lnTo>
                    <a:pt x="19" y="17"/>
                  </a:lnTo>
                  <a:lnTo>
                    <a:pt x="19" y="14"/>
                  </a:lnTo>
                  <a:lnTo>
                    <a:pt x="22" y="8"/>
                  </a:lnTo>
                  <a:lnTo>
                    <a:pt x="19" y="5"/>
                  </a:lnTo>
                  <a:lnTo>
                    <a:pt x="16" y="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1996" name="Group 408"/>
            <p:cNvGrpSpPr>
              <a:grpSpLocks/>
            </p:cNvGrpSpPr>
            <p:nvPr/>
          </p:nvGrpSpPr>
          <p:grpSpPr bwMode="auto">
            <a:xfrm>
              <a:off x="-3798" y="1439"/>
              <a:ext cx="70" cy="83"/>
              <a:chOff x="-3798" y="1439"/>
              <a:chExt cx="70" cy="83"/>
            </a:xfrm>
          </p:grpSpPr>
          <p:sp>
            <p:nvSpPr>
              <p:cNvPr id="82055" name="Freeform 208"/>
              <p:cNvSpPr>
                <a:spLocks/>
              </p:cNvSpPr>
              <p:nvPr/>
            </p:nvSpPr>
            <p:spPr bwMode="auto">
              <a:xfrm>
                <a:off x="-3779" y="1481"/>
                <a:ext cx="13" cy="26"/>
              </a:xfrm>
              <a:custGeom>
                <a:avLst/>
                <a:gdLst>
                  <a:gd name="T0" fmla="*/ 13 w 13"/>
                  <a:gd name="T1" fmla="*/ 0 h 26"/>
                  <a:gd name="T2" fmla="*/ 10 w 13"/>
                  <a:gd name="T3" fmla="*/ 3 h 26"/>
                  <a:gd name="T4" fmla="*/ 3 w 13"/>
                  <a:gd name="T5" fmla="*/ 6 h 26"/>
                  <a:gd name="T6" fmla="*/ 0 w 13"/>
                  <a:gd name="T7" fmla="*/ 9 h 26"/>
                  <a:gd name="T8" fmla="*/ 0 w 13"/>
                  <a:gd name="T9" fmla="*/ 14 h 26"/>
                  <a:gd name="T10" fmla="*/ 0 w 13"/>
                  <a:gd name="T11" fmla="*/ 17 h 26"/>
                  <a:gd name="T12" fmla="*/ 3 w 13"/>
                  <a:gd name="T13" fmla="*/ 23 h 26"/>
                  <a:gd name="T14" fmla="*/ 10 w 13"/>
                  <a:gd name="T15" fmla="*/ 26 h 26"/>
                  <a:gd name="T16" fmla="*/ 13 w 13"/>
                  <a:gd name="T17" fmla="*/ 26 h 26"/>
                  <a:gd name="T18" fmla="*/ 13 w 13"/>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6">
                    <a:moveTo>
                      <a:pt x="13" y="0"/>
                    </a:moveTo>
                    <a:lnTo>
                      <a:pt x="10" y="3"/>
                    </a:lnTo>
                    <a:lnTo>
                      <a:pt x="3" y="6"/>
                    </a:lnTo>
                    <a:lnTo>
                      <a:pt x="0" y="9"/>
                    </a:lnTo>
                    <a:lnTo>
                      <a:pt x="0" y="14"/>
                    </a:lnTo>
                    <a:lnTo>
                      <a:pt x="0" y="17"/>
                    </a:lnTo>
                    <a:lnTo>
                      <a:pt x="3" y="23"/>
                    </a:lnTo>
                    <a:lnTo>
                      <a:pt x="10" y="26"/>
                    </a:lnTo>
                    <a:lnTo>
                      <a:pt x="13" y="2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56" name="Freeform 209"/>
              <p:cNvSpPr>
                <a:spLocks/>
              </p:cNvSpPr>
              <p:nvPr/>
            </p:nvSpPr>
            <p:spPr bwMode="auto">
              <a:xfrm>
                <a:off x="-3766" y="1481"/>
                <a:ext cx="16" cy="26"/>
              </a:xfrm>
              <a:custGeom>
                <a:avLst/>
                <a:gdLst>
                  <a:gd name="T0" fmla="*/ 16 w 16"/>
                  <a:gd name="T1" fmla="*/ 3 h 26"/>
                  <a:gd name="T2" fmla="*/ 13 w 16"/>
                  <a:gd name="T3" fmla="*/ 3 h 26"/>
                  <a:gd name="T4" fmla="*/ 9 w 16"/>
                  <a:gd name="T5" fmla="*/ 3 h 26"/>
                  <a:gd name="T6" fmla="*/ 6 w 16"/>
                  <a:gd name="T7" fmla="*/ 3 h 26"/>
                  <a:gd name="T8" fmla="*/ 3 w 16"/>
                  <a:gd name="T9" fmla="*/ 0 h 26"/>
                  <a:gd name="T10" fmla="*/ 0 w 16"/>
                  <a:gd name="T11" fmla="*/ 0 h 26"/>
                  <a:gd name="T12" fmla="*/ 0 w 16"/>
                  <a:gd name="T13" fmla="*/ 26 h 26"/>
                  <a:gd name="T14" fmla="*/ 3 w 16"/>
                  <a:gd name="T15" fmla="*/ 26 h 26"/>
                  <a:gd name="T16" fmla="*/ 16 w 16"/>
                  <a:gd name="T17" fmla="*/ 3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26">
                    <a:moveTo>
                      <a:pt x="16" y="3"/>
                    </a:moveTo>
                    <a:lnTo>
                      <a:pt x="13" y="3"/>
                    </a:lnTo>
                    <a:lnTo>
                      <a:pt x="9" y="3"/>
                    </a:lnTo>
                    <a:lnTo>
                      <a:pt x="6" y="3"/>
                    </a:lnTo>
                    <a:lnTo>
                      <a:pt x="3" y="0"/>
                    </a:lnTo>
                    <a:lnTo>
                      <a:pt x="0" y="0"/>
                    </a:lnTo>
                    <a:lnTo>
                      <a:pt x="0" y="26"/>
                    </a:lnTo>
                    <a:lnTo>
                      <a:pt x="3" y="26"/>
                    </a:lnTo>
                    <a:lnTo>
                      <a:pt x="1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57" name="Freeform 210"/>
              <p:cNvSpPr>
                <a:spLocks/>
              </p:cNvSpPr>
              <p:nvPr/>
            </p:nvSpPr>
            <p:spPr bwMode="auto">
              <a:xfrm>
                <a:off x="-3763" y="1484"/>
                <a:ext cx="19" cy="23"/>
              </a:xfrm>
              <a:custGeom>
                <a:avLst/>
                <a:gdLst>
                  <a:gd name="T0" fmla="*/ 0 w 19"/>
                  <a:gd name="T1" fmla="*/ 23 h 23"/>
                  <a:gd name="T2" fmla="*/ 6 w 19"/>
                  <a:gd name="T3" fmla="*/ 23 h 23"/>
                  <a:gd name="T4" fmla="*/ 10 w 19"/>
                  <a:gd name="T5" fmla="*/ 23 h 23"/>
                  <a:gd name="T6" fmla="*/ 16 w 19"/>
                  <a:gd name="T7" fmla="*/ 20 h 23"/>
                  <a:gd name="T8" fmla="*/ 19 w 19"/>
                  <a:gd name="T9" fmla="*/ 17 h 23"/>
                  <a:gd name="T10" fmla="*/ 19 w 19"/>
                  <a:gd name="T11" fmla="*/ 11 h 23"/>
                  <a:gd name="T12" fmla="*/ 19 w 19"/>
                  <a:gd name="T13" fmla="*/ 8 h 23"/>
                  <a:gd name="T14" fmla="*/ 16 w 19"/>
                  <a:gd name="T15" fmla="*/ 3 h 23"/>
                  <a:gd name="T16" fmla="*/ 13 w 19"/>
                  <a:gd name="T17" fmla="*/ 0 h 23"/>
                  <a:gd name="T18" fmla="*/ 0 w 19"/>
                  <a:gd name="T19" fmla="*/ 23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23">
                    <a:moveTo>
                      <a:pt x="0" y="23"/>
                    </a:moveTo>
                    <a:lnTo>
                      <a:pt x="6" y="23"/>
                    </a:lnTo>
                    <a:lnTo>
                      <a:pt x="10" y="23"/>
                    </a:lnTo>
                    <a:lnTo>
                      <a:pt x="16" y="20"/>
                    </a:lnTo>
                    <a:lnTo>
                      <a:pt x="19" y="17"/>
                    </a:lnTo>
                    <a:lnTo>
                      <a:pt x="19" y="11"/>
                    </a:lnTo>
                    <a:lnTo>
                      <a:pt x="19" y="8"/>
                    </a:lnTo>
                    <a:lnTo>
                      <a:pt x="16" y="3"/>
                    </a:lnTo>
                    <a:lnTo>
                      <a:pt x="13" y="0"/>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58" name="Freeform 211"/>
              <p:cNvSpPr>
                <a:spLocks/>
              </p:cNvSpPr>
              <p:nvPr/>
            </p:nvSpPr>
            <p:spPr bwMode="auto">
              <a:xfrm>
                <a:off x="-3798" y="1457"/>
                <a:ext cx="22" cy="21"/>
              </a:xfrm>
              <a:custGeom>
                <a:avLst/>
                <a:gdLst>
                  <a:gd name="T0" fmla="*/ 6 w 22"/>
                  <a:gd name="T1" fmla="*/ 9 h 21"/>
                  <a:gd name="T2" fmla="*/ 6 w 22"/>
                  <a:gd name="T3" fmla="*/ 9 h 21"/>
                  <a:gd name="T4" fmla="*/ 3 w 22"/>
                  <a:gd name="T5" fmla="*/ 9 h 21"/>
                  <a:gd name="T6" fmla="*/ 3 w 22"/>
                  <a:gd name="T7" fmla="*/ 9 h 21"/>
                  <a:gd name="T8" fmla="*/ 0 w 22"/>
                  <a:gd name="T9" fmla="*/ 6 h 21"/>
                  <a:gd name="T10" fmla="*/ 0 w 22"/>
                  <a:gd name="T11" fmla="*/ 6 h 21"/>
                  <a:gd name="T12" fmla="*/ 0 w 22"/>
                  <a:gd name="T13" fmla="*/ 0 h 21"/>
                  <a:gd name="T14" fmla="*/ 6 w 22"/>
                  <a:gd name="T15" fmla="*/ 3 h 21"/>
                  <a:gd name="T16" fmla="*/ 9 w 22"/>
                  <a:gd name="T17" fmla="*/ 6 h 21"/>
                  <a:gd name="T18" fmla="*/ 9 w 22"/>
                  <a:gd name="T19" fmla="*/ 9 h 21"/>
                  <a:gd name="T20" fmla="*/ 6 w 22"/>
                  <a:gd name="T21" fmla="*/ 15 h 21"/>
                  <a:gd name="T22" fmla="*/ 9 w 22"/>
                  <a:gd name="T23" fmla="*/ 18 h 21"/>
                  <a:gd name="T24" fmla="*/ 9 w 22"/>
                  <a:gd name="T25" fmla="*/ 21 h 21"/>
                  <a:gd name="T26" fmla="*/ 13 w 22"/>
                  <a:gd name="T27" fmla="*/ 18 h 21"/>
                  <a:gd name="T28" fmla="*/ 13 w 22"/>
                  <a:gd name="T29" fmla="*/ 15 h 21"/>
                  <a:gd name="T30" fmla="*/ 16 w 22"/>
                  <a:gd name="T31" fmla="*/ 12 h 21"/>
                  <a:gd name="T32" fmla="*/ 19 w 22"/>
                  <a:gd name="T33" fmla="*/ 12 h 21"/>
                  <a:gd name="T34" fmla="*/ 19 w 22"/>
                  <a:gd name="T35" fmla="*/ 12 h 21"/>
                  <a:gd name="T36" fmla="*/ 19 w 22"/>
                  <a:gd name="T37" fmla="*/ 12 h 21"/>
                  <a:gd name="T38" fmla="*/ 16 w 22"/>
                  <a:gd name="T39" fmla="*/ 12 h 21"/>
                  <a:gd name="T40" fmla="*/ 16 w 22"/>
                  <a:gd name="T41" fmla="*/ 12 h 21"/>
                  <a:gd name="T42" fmla="*/ 13 w 22"/>
                  <a:gd name="T43" fmla="*/ 12 h 21"/>
                  <a:gd name="T44" fmla="*/ 13 w 22"/>
                  <a:gd name="T45" fmla="*/ 12 h 21"/>
                  <a:gd name="T46" fmla="*/ 13 w 22"/>
                  <a:gd name="T47" fmla="*/ 9 h 21"/>
                  <a:gd name="T48" fmla="*/ 16 w 22"/>
                  <a:gd name="T49" fmla="*/ 9 h 21"/>
                  <a:gd name="T50" fmla="*/ 16 w 22"/>
                  <a:gd name="T51" fmla="*/ 9 h 21"/>
                  <a:gd name="T52" fmla="*/ 16 w 22"/>
                  <a:gd name="T53" fmla="*/ 9 h 21"/>
                  <a:gd name="T54" fmla="*/ 19 w 22"/>
                  <a:gd name="T55" fmla="*/ 9 h 21"/>
                  <a:gd name="T56" fmla="*/ 16 w 22"/>
                  <a:gd name="T57" fmla="*/ 9 h 21"/>
                  <a:gd name="T58" fmla="*/ 16 w 22"/>
                  <a:gd name="T59" fmla="*/ 9 h 21"/>
                  <a:gd name="T60" fmla="*/ 13 w 22"/>
                  <a:gd name="T61" fmla="*/ 9 h 21"/>
                  <a:gd name="T62" fmla="*/ 13 w 22"/>
                  <a:gd name="T63" fmla="*/ 6 h 21"/>
                  <a:gd name="T64" fmla="*/ 16 w 22"/>
                  <a:gd name="T65" fmla="*/ 3 h 21"/>
                  <a:gd name="T66" fmla="*/ 19 w 22"/>
                  <a:gd name="T67" fmla="*/ 6 h 21"/>
                  <a:gd name="T68" fmla="*/ 22 w 22"/>
                  <a:gd name="T69" fmla="*/ 12 h 21"/>
                  <a:gd name="T70" fmla="*/ 19 w 22"/>
                  <a:gd name="T71" fmla="*/ 15 h 21"/>
                  <a:gd name="T72" fmla="*/ 13 w 22"/>
                  <a:gd name="T73" fmla="*/ 18 h 21"/>
                  <a:gd name="T74" fmla="*/ 13 w 22"/>
                  <a:gd name="T75" fmla="*/ 21 h 21"/>
                  <a:gd name="T76" fmla="*/ 9 w 22"/>
                  <a:gd name="T77" fmla="*/ 21 h 21"/>
                  <a:gd name="T78" fmla="*/ 3 w 22"/>
                  <a:gd name="T79" fmla="*/ 15 h 21"/>
                  <a:gd name="T80" fmla="*/ 6 w 22"/>
                  <a:gd name="T81" fmla="*/ 15 h 21"/>
                  <a:gd name="T82" fmla="*/ 6 w 22"/>
                  <a:gd name="T83" fmla="*/ 15 h 21"/>
                  <a:gd name="T84" fmla="*/ 6 w 22"/>
                  <a:gd name="T85" fmla="*/ 15 h 21"/>
                  <a:gd name="T86" fmla="*/ 6 w 22"/>
                  <a:gd name="T87" fmla="*/ 12 h 21"/>
                  <a:gd name="T88" fmla="*/ 6 w 22"/>
                  <a:gd name="T89" fmla="*/ 12 h 21"/>
                  <a:gd name="T90" fmla="*/ 9 w 22"/>
                  <a:gd name="T91" fmla="*/ 9 h 21"/>
                  <a:gd name="T92" fmla="*/ 6 w 22"/>
                  <a:gd name="T93" fmla="*/ 3 h 21"/>
                  <a:gd name="T94" fmla="*/ 3 w 22"/>
                  <a:gd name="T95" fmla="*/ 3 h 21"/>
                  <a:gd name="T96" fmla="*/ 3 w 22"/>
                  <a:gd name="T97" fmla="*/ 6 h 21"/>
                  <a:gd name="T98" fmla="*/ 3 w 22"/>
                  <a:gd name="T99" fmla="*/ 6 h 21"/>
                  <a:gd name="T100" fmla="*/ 6 w 22"/>
                  <a:gd name="T101" fmla="*/ 6 h 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 h="21">
                    <a:moveTo>
                      <a:pt x="6" y="9"/>
                    </a:moveTo>
                    <a:lnTo>
                      <a:pt x="6" y="9"/>
                    </a:lnTo>
                    <a:lnTo>
                      <a:pt x="3" y="9"/>
                    </a:lnTo>
                    <a:lnTo>
                      <a:pt x="0" y="9"/>
                    </a:lnTo>
                    <a:lnTo>
                      <a:pt x="0" y="6"/>
                    </a:lnTo>
                    <a:lnTo>
                      <a:pt x="0" y="3"/>
                    </a:lnTo>
                    <a:lnTo>
                      <a:pt x="0" y="0"/>
                    </a:lnTo>
                    <a:lnTo>
                      <a:pt x="3" y="0"/>
                    </a:lnTo>
                    <a:lnTo>
                      <a:pt x="6" y="0"/>
                    </a:lnTo>
                    <a:lnTo>
                      <a:pt x="6" y="3"/>
                    </a:lnTo>
                    <a:lnTo>
                      <a:pt x="9" y="3"/>
                    </a:lnTo>
                    <a:lnTo>
                      <a:pt x="9" y="6"/>
                    </a:lnTo>
                    <a:lnTo>
                      <a:pt x="9" y="9"/>
                    </a:lnTo>
                    <a:lnTo>
                      <a:pt x="9" y="12"/>
                    </a:lnTo>
                    <a:lnTo>
                      <a:pt x="9" y="15"/>
                    </a:lnTo>
                    <a:lnTo>
                      <a:pt x="6" y="15"/>
                    </a:lnTo>
                    <a:lnTo>
                      <a:pt x="6" y="18"/>
                    </a:lnTo>
                    <a:lnTo>
                      <a:pt x="9" y="18"/>
                    </a:lnTo>
                    <a:lnTo>
                      <a:pt x="9" y="21"/>
                    </a:lnTo>
                    <a:lnTo>
                      <a:pt x="9" y="18"/>
                    </a:lnTo>
                    <a:lnTo>
                      <a:pt x="13" y="18"/>
                    </a:lnTo>
                    <a:lnTo>
                      <a:pt x="13" y="15"/>
                    </a:lnTo>
                    <a:lnTo>
                      <a:pt x="16" y="12"/>
                    </a:lnTo>
                    <a:lnTo>
                      <a:pt x="19" y="12"/>
                    </a:lnTo>
                    <a:lnTo>
                      <a:pt x="16" y="12"/>
                    </a:lnTo>
                    <a:lnTo>
                      <a:pt x="13" y="12"/>
                    </a:lnTo>
                    <a:lnTo>
                      <a:pt x="13" y="9"/>
                    </a:lnTo>
                    <a:lnTo>
                      <a:pt x="16" y="9"/>
                    </a:lnTo>
                    <a:lnTo>
                      <a:pt x="19" y="9"/>
                    </a:lnTo>
                    <a:lnTo>
                      <a:pt x="16" y="9"/>
                    </a:lnTo>
                    <a:lnTo>
                      <a:pt x="13" y="9"/>
                    </a:lnTo>
                    <a:lnTo>
                      <a:pt x="13" y="6"/>
                    </a:lnTo>
                    <a:lnTo>
                      <a:pt x="16" y="6"/>
                    </a:lnTo>
                    <a:lnTo>
                      <a:pt x="16" y="3"/>
                    </a:lnTo>
                    <a:lnTo>
                      <a:pt x="16" y="6"/>
                    </a:lnTo>
                    <a:lnTo>
                      <a:pt x="19" y="6"/>
                    </a:lnTo>
                    <a:lnTo>
                      <a:pt x="19" y="9"/>
                    </a:lnTo>
                    <a:lnTo>
                      <a:pt x="22" y="9"/>
                    </a:lnTo>
                    <a:lnTo>
                      <a:pt x="22" y="12"/>
                    </a:lnTo>
                    <a:lnTo>
                      <a:pt x="22" y="15"/>
                    </a:lnTo>
                    <a:lnTo>
                      <a:pt x="19" y="15"/>
                    </a:lnTo>
                    <a:lnTo>
                      <a:pt x="16" y="15"/>
                    </a:lnTo>
                    <a:lnTo>
                      <a:pt x="16" y="18"/>
                    </a:lnTo>
                    <a:lnTo>
                      <a:pt x="13" y="18"/>
                    </a:lnTo>
                    <a:lnTo>
                      <a:pt x="13" y="21"/>
                    </a:lnTo>
                    <a:lnTo>
                      <a:pt x="9" y="21"/>
                    </a:lnTo>
                    <a:lnTo>
                      <a:pt x="6" y="21"/>
                    </a:lnTo>
                    <a:lnTo>
                      <a:pt x="6" y="18"/>
                    </a:lnTo>
                    <a:lnTo>
                      <a:pt x="3" y="18"/>
                    </a:lnTo>
                    <a:lnTo>
                      <a:pt x="3" y="15"/>
                    </a:lnTo>
                    <a:lnTo>
                      <a:pt x="6" y="15"/>
                    </a:lnTo>
                    <a:lnTo>
                      <a:pt x="6" y="12"/>
                    </a:lnTo>
                    <a:lnTo>
                      <a:pt x="6" y="9"/>
                    </a:lnTo>
                    <a:lnTo>
                      <a:pt x="9" y="9"/>
                    </a:lnTo>
                    <a:lnTo>
                      <a:pt x="9" y="6"/>
                    </a:lnTo>
                    <a:lnTo>
                      <a:pt x="6" y="6"/>
                    </a:lnTo>
                    <a:lnTo>
                      <a:pt x="6" y="3"/>
                    </a:lnTo>
                    <a:lnTo>
                      <a:pt x="3" y="3"/>
                    </a:lnTo>
                    <a:lnTo>
                      <a:pt x="3" y="6"/>
                    </a:lnTo>
                    <a:lnTo>
                      <a:pt x="6" y="6"/>
                    </a:lnTo>
                    <a:lnTo>
                      <a:pt x="6" y="9"/>
                    </a:lnTo>
                    <a:close/>
                  </a:path>
                </a:pathLst>
              </a:custGeom>
              <a:solidFill>
                <a:srgbClr val="A5E5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59" name="Freeform 212"/>
              <p:cNvSpPr>
                <a:spLocks/>
              </p:cNvSpPr>
              <p:nvPr/>
            </p:nvSpPr>
            <p:spPr bwMode="auto">
              <a:xfrm>
                <a:off x="-3798" y="1457"/>
                <a:ext cx="22" cy="21"/>
              </a:xfrm>
              <a:custGeom>
                <a:avLst/>
                <a:gdLst>
                  <a:gd name="T0" fmla="*/ 6 w 22"/>
                  <a:gd name="T1" fmla="*/ 9 h 21"/>
                  <a:gd name="T2" fmla="*/ 3 w 22"/>
                  <a:gd name="T3" fmla="*/ 9 h 21"/>
                  <a:gd name="T4" fmla="*/ 0 w 22"/>
                  <a:gd name="T5" fmla="*/ 9 h 21"/>
                  <a:gd name="T6" fmla="*/ 0 w 22"/>
                  <a:gd name="T7" fmla="*/ 6 h 21"/>
                  <a:gd name="T8" fmla="*/ 0 w 22"/>
                  <a:gd name="T9" fmla="*/ 3 h 21"/>
                  <a:gd name="T10" fmla="*/ 0 w 22"/>
                  <a:gd name="T11" fmla="*/ 0 h 21"/>
                  <a:gd name="T12" fmla="*/ 3 w 22"/>
                  <a:gd name="T13" fmla="*/ 0 h 21"/>
                  <a:gd name="T14" fmla="*/ 6 w 22"/>
                  <a:gd name="T15" fmla="*/ 0 h 21"/>
                  <a:gd name="T16" fmla="*/ 6 w 22"/>
                  <a:gd name="T17" fmla="*/ 3 h 21"/>
                  <a:gd name="T18" fmla="*/ 9 w 22"/>
                  <a:gd name="T19" fmla="*/ 3 h 21"/>
                  <a:gd name="T20" fmla="*/ 9 w 22"/>
                  <a:gd name="T21" fmla="*/ 6 h 21"/>
                  <a:gd name="T22" fmla="*/ 9 w 22"/>
                  <a:gd name="T23" fmla="*/ 9 h 21"/>
                  <a:gd name="T24" fmla="*/ 9 w 22"/>
                  <a:gd name="T25" fmla="*/ 12 h 21"/>
                  <a:gd name="T26" fmla="*/ 9 w 22"/>
                  <a:gd name="T27" fmla="*/ 15 h 21"/>
                  <a:gd name="T28" fmla="*/ 6 w 22"/>
                  <a:gd name="T29" fmla="*/ 15 h 21"/>
                  <a:gd name="T30" fmla="*/ 6 w 22"/>
                  <a:gd name="T31" fmla="*/ 18 h 21"/>
                  <a:gd name="T32" fmla="*/ 9 w 22"/>
                  <a:gd name="T33" fmla="*/ 18 h 21"/>
                  <a:gd name="T34" fmla="*/ 9 w 22"/>
                  <a:gd name="T35" fmla="*/ 21 h 21"/>
                  <a:gd name="T36" fmla="*/ 9 w 22"/>
                  <a:gd name="T37" fmla="*/ 18 h 21"/>
                  <a:gd name="T38" fmla="*/ 13 w 22"/>
                  <a:gd name="T39" fmla="*/ 18 h 21"/>
                  <a:gd name="T40" fmla="*/ 13 w 22"/>
                  <a:gd name="T41" fmla="*/ 15 h 21"/>
                  <a:gd name="T42" fmla="*/ 16 w 22"/>
                  <a:gd name="T43" fmla="*/ 12 h 21"/>
                  <a:gd name="T44" fmla="*/ 19 w 22"/>
                  <a:gd name="T45" fmla="*/ 12 h 21"/>
                  <a:gd name="T46" fmla="*/ 16 w 22"/>
                  <a:gd name="T47" fmla="*/ 12 h 21"/>
                  <a:gd name="T48" fmla="*/ 13 w 22"/>
                  <a:gd name="T49" fmla="*/ 12 h 21"/>
                  <a:gd name="T50" fmla="*/ 13 w 22"/>
                  <a:gd name="T51" fmla="*/ 9 h 21"/>
                  <a:gd name="T52" fmla="*/ 16 w 22"/>
                  <a:gd name="T53" fmla="*/ 9 h 21"/>
                  <a:gd name="T54" fmla="*/ 19 w 22"/>
                  <a:gd name="T55" fmla="*/ 9 h 21"/>
                  <a:gd name="T56" fmla="*/ 16 w 22"/>
                  <a:gd name="T57" fmla="*/ 9 h 21"/>
                  <a:gd name="T58" fmla="*/ 13 w 22"/>
                  <a:gd name="T59" fmla="*/ 9 h 21"/>
                  <a:gd name="T60" fmla="*/ 13 w 22"/>
                  <a:gd name="T61" fmla="*/ 6 h 21"/>
                  <a:gd name="T62" fmla="*/ 16 w 22"/>
                  <a:gd name="T63" fmla="*/ 6 h 21"/>
                  <a:gd name="T64" fmla="*/ 16 w 22"/>
                  <a:gd name="T65" fmla="*/ 3 h 21"/>
                  <a:gd name="T66" fmla="*/ 16 w 22"/>
                  <a:gd name="T67" fmla="*/ 6 h 21"/>
                  <a:gd name="T68" fmla="*/ 19 w 22"/>
                  <a:gd name="T69" fmla="*/ 6 h 21"/>
                  <a:gd name="T70" fmla="*/ 19 w 22"/>
                  <a:gd name="T71" fmla="*/ 9 h 21"/>
                  <a:gd name="T72" fmla="*/ 22 w 22"/>
                  <a:gd name="T73" fmla="*/ 9 h 21"/>
                  <a:gd name="T74" fmla="*/ 22 w 22"/>
                  <a:gd name="T75" fmla="*/ 12 h 21"/>
                  <a:gd name="T76" fmla="*/ 22 w 22"/>
                  <a:gd name="T77" fmla="*/ 15 h 21"/>
                  <a:gd name="T78" fmla="*/ 19 w 22"/>
                  <a:gd name="T79" fmla="*/ 15 h 21"/>
                  <a:gd name="T80" fmla="*/ 16 w 22"/>
                  <a:gd name="T81" fmla="*/ 15 h 21"/>
                  <a:gd name="T82" fmla="*/ 16 w 22"/>
                  <a:gd name="T83" fmla="*/ 18 h 21"/>
                  <a:gd name="T84" fmla="*/ 13 w 22"/>
                  <a:gd name="T85" fmla="*/ 18 h 21"/>
                  <a:gd name="T86" fmla="*/ 13 w 22"/>
                  <a:gd name="T87" fmla="*/ 21 h 21"/>
                  <a:gd name="T88" fmla="*/ 9 w 22"/>
                  <a:gd name="T89" fmla="*/ 21 h 21"/>
                  <a:gd name="T90" fmla="*/ 6 w 22"/>
                  <a:gd name="T91" fmla="*/ 21 h 21"/>
                  <a:gd name="T92" fmla="*/ 6 w 22"/>
                  <a:gd name="T93" fmla="*/ 18 h 21"/>
                  <a:gd name="T94" fmla="*/ 3 w 22"/>
                  <a:gd name="T95" fmla="*/ 18 h 21"/>
                  <a:gd name="T96" fmla="*/ 3 w 22"/>
                  <a:gd name="T97" fmla="*/ 15 h 21"/>
                  <a:gd name="T98" fmla="*/ 6 w 22"/>
                  <a:gd name="T99" fmla="*/ 15 h 21"/>
                  <a:gd name="T100" fmla="*/ 6 w 22"/>
                  <a:gd name="T101" fmla="*/ 12 h 21"/>
                  <a:gd name="T102" fmla="*/ 6 w 22"/>
                  <a:gd name="T103" fmla="*/ 9 h 21"/>
                  <a:gd name="T104" fmla="*/ 9 w 22"/>
                  <a:gd name="T105" fmla="*/ 9 h 21"/>
                  <a:gd name="T106" fmla="*/ 9 w 22"/>
                  <a:gd name="T107" fmla="*/ 6 h 21"/>
                  <a:gd name="T108" fmla="*/ 6 w 22"/>
                  <a:gd name="T109" fmla="*/ 6 h 21"/>
                  <a:gd name="T110" fmla="*/ 6 w 22"/>
                  <a:gd name="T111" fmla="*/ 3 h 21"/>
                  <a:gd name="T112" fmla="*/ 3 w 22"/>
                  <a:gd name="T113" fmla="*/ 3 h 21"/>
                  <a:gd name="T114" fmla="*/ 3 w 22"/>
                  <a:gd name="T115" fmla="*/ 6 h 21"/>
                  <a:gd name="T116" fmla="*/ 6 w 22"/>
                  <a:gd name="T117" fmla="*/ 6 h 21"/>
                  <a:gd name="T118" fmla="*/ 6 w 22"/>
                  <a:gd name="T119" fmla="*/ 9 h 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2" h="21">
                    <a:moveTo>
                      <a:pt x="6" y="9"/>
                    </a:moveTo>
                    <a:lnTo>
                      <a:pt x="3" y="9"/>
                    </a:lnTo>
                    <a:lnTo>
                      <a:pt x="0" y="9"/>
                    </a:lnTo>
                    <a:lnTo>
                      <a:pt x="0" y="6"/>
                    </a:lnTo>
                    <a:lnTo>
                      <a:pt x="0" y="3"/>
                    </a:lnTo>
                    <a:lnTo>
                      <a:pt x="0" y="0"/>
                    </a:lnTo>
                    <a:lnTo>
                      <a:pt x="3" y="0"/>
                    </a:lnTo>
                    <a:lnTo>
                      <a:pt x="6" y="0"/>
                    </a:lnTo>
                    <a:lnTo>
                      <a:pt x="6" y="3"/>
                    </a:lnTo>
                    <a:lnTo>
                      <a:pt x="9" y="3"/>
                    </a:lnTo>
                    <a:lnTo>
                      <a:pt x="9" y="6"/>
                    </a:lnTo>
                    <a:lnTo>
                      <a:pt x="9" y="9"/>
                    </a:lnTo>
                    <a:lnTo>
                      <a:pt x="9" y="12"/>
                    </a:lnTo>
                    <a:lnTo>
                      <a:pt x="9" y="15"/>
                    </a:lnTo>
                    <a:lnTo>
                      <a:pt x="6" y="15"/>
                    </a:lnTo>
                    <a:lnTo>
                      <a:pt x="6" y="18"/>
                    </a:lnTo>
                    <a:lnTo>
                      <a:pt x="9" y="18"/>
                    </a:lnTo>
                    <a:lnTo>
                      <a:pt x="9" y="21"/>
                    </a:lnTo>
                    <a:lnTo>
                      <a:pt x="9" y="18"/>
                    </a:lnTo>
                    <a:lnTo>
                      <a:pt x="13" y="18"/>
                    </a:lnTo>
                    <a:lnTo>
                      <a:pt x="13" y="15"/>
                    </a:lnTo>
                    <a:lnTo>
                      <a:pt x="16" y="12"/>
                    </a:lnTo>
                    <a:lnTo>
                      <a:pt x="19" y="12"/>
                    </a:lnTo>
                    <a:lnTo>
                      <a:pt x="16" y="12"/>
                    </a:lnTo>
                    <a:lnTo>
                      <a:pt x="13" y="12"/>
                    </a:lnTo>
                    <a:lnTo>
                      <a:pt x="13" y="9"/>
                    </a:lnTo>
                    <a:lnTo>
                      <a:pt x="16" y="9"/>
                    </a:lnTo>
                    <a:lnTo>
                      <a:pt x="19" y="9"/>
                    </a:lnTo>
                    <a:lnTo>
                      <a:pt x="16" y="9"/>
                    </a:lnTo>
                    <a:lnTo>
                      <a:pt x="13" y="9"/>
                    </a:lnTo>
                    <a:lnTo>
                      <a:pt x="13" y="6"/>
                    </a:lnTo>
                    <a:lnTo>
                      <a:pt x="16" y="6"/>
                    </a:lnTo>
                    <a:lnTo>
                      <a:pt x="16" y="3"/>
                    </a:lnTo>
                    <a:lnTo>
                      <a:pt x="16" y="6"/>
                    </a:lnTo>
                    <a:lnTo>
                      <a:pt x="19" y="6"/>
                    </a:lnTo>
                    <a:lnTo>
                      <a:pt x="19" y="9"/>
                    </a:lnTo>
                    <a:lnTo>
                      <a:pt x="22" y="9"/>
                    </a:lnTo>
                    <a:lnTo>
                      <a:pt x="22" y="12"/>
                    </a:lnTo>
                    <a:lnTo>
                      <a:pt x="22" y="15"/>
                    </a:lnTo>
                    <a:lnTo>
                      <a:pt x="19" y="15"/>
                    </a:lnTo>
                    <a:lnTo>
                      <a:pt x="16" y="15"/>
                    </a:lnTo>
                    <a:lnTo>
                      <a:pt x="16" y="18"/>
                    </a:lnTo>
                    <a:lnTo>
                      <a:pt x="13" y="18"/>
                    </a:lnTo>
                    <a:lnTo>
                      <a:pt x="13" y="21"/>
                    </a:lnTo>
                    <a:lnTo>
                      <a:pt x="9" y="21"/>
                    </a:lnTo>
                    <a:lnTo>
                      <a:pt x="6" y="21"/>
                    </a:lnTo>
                    <a:lnTo>
                      <a:pt x="6" y="18"/>
                    </a:lnTo>
                    <a:lnTo>
                      <a:pt x="3" y="18"/>
                    </a:lnTo>
                    <a:lnTo>
                      <a:pt x="3" y="15"/>
                    </a:lnTo>
                    <a:lnTo>
                      <a:pt x="6" y="15"/>
                    </a:lnTo>
                    <a:lnTo>
                      <a:pt x="6" y="12"/>
                    </a:lnTo>
                    <a:lnTo>
                      <a:pt x="6" y="9"/>
                    </a:lnTo>
                    <a:lnTo>
                      <a:pt x="9" y="9"/>
                    </a:lnTo>
                    <a:lnTo>
                      <a:pt x="9" y="6"/>
                    </a:lnTo>
                    <a:lnTo>
                      <a:pt x="6" y="6"/>
                    </a:lnTo>
                    <a:lnTo>
                      <a:pt x="6" y="3"/>
                    </a:lnTo>
                    <a:lnTo>
                      <a:pt x="3" y="3"/>
                    </a:lnTo>
                    <a:lnTo>
                      <a:pt x="3" y="6"/>
                    </a:lnTo>
                    <a:lnTo>
                      <a:pt x="6" y="6"/>
                    </a:lnTo>
                    <a:lnTo>
                      <a:pt x="6"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60" name="Freeform 213"/>
              <p:cNvSpPr>
                <a:spLocks noEditPoints="1"/>
              </p:cNvSpPr>
              <p:nvPr/>
            </p:nvSpPr>
            <p:spPr bwMode="auto">
              <a:xfrm>
                <a:off x="-3789" y="1469"/>
                <a:ext cx="4" cy="6"/>
              </a:xfrm>
              <a:custGeom>
                <a:avLst/>
                <a:gdLst>
                  <a:gd name="T0" fmla="*/ 0 w 4"/>
                  <a:gd name="T1" fmla="*/ 6 h 6"/>
                  <a:gd name="T2" fmla="*/ 0 w 4"/>
                  <a:gd name="T3" fmla="*/ 6 h 6"/>
                  <a:gd name="T4" fmla="*/ 0 w 4"/>
                  <a:gd name="T5" fmla="*/ 6 h 6"/>
                  <a:gd name="T6" fmla="*/ 4 w 4"/>
                  <a:gd name="T7" fmla="*/ 6 h 6"/>
                  <a:gd name="T8" fmla="*/ 4 w 4"/>
                  <a:gd name="T9" fmla="*/ 6 h 6"/>
                  <a:gd name="T10" fmla="*/ 4 w 4"/>
                  <a:gd name="T11" fmla="*/ 6 h 6"/>
                  <a:gd name="T12" fmla="*/ 0 w 4"/>
                  <a:gd name="T13" fmla="*/ 3 h 6"/>
                  <a:gd name="T14" fmla="*/ 0 w 4"/>
                  <a:gd name="T15" fmla="*/ 3 h 6"/>
                  <a:gd name="T16" fmla="*/ 0 w 4"/>
                  <a:gd name="T17" fmla="*/ 3 h 6"/>
                  <a:gd name="T18" fmla="*/ 0 w 4"/>
                  <a:gd name="T19" fmla="*/ 3 h 6"/>
                  <a:gd name="T20" fmla="*/ 0 w 4"/>
                  <a:gd name="T21" fmla="*/ 3 h 6"/>
                  <a:gd name="T22" fmla="*/ 0 w 4"/>
                  <a:gd name="T23" fmla="*/ 3 h 6"/>
                  <a:gd name="T24" fmla="*/ 0 w 4"/>
                  <a:gd name="T25" fmla="*/ 3 h 6"/>
                  <a:gd name="T26" fmla="*/ 0 w 4"/>
                  <a:gd name="T27" fmla="*/ 3 h 6"/>
                  <a:gd name="T28" fmla="*/ 4 w 4"/>
                  <a:gd name="T29" fmla="*/ 3 h 6"/>
                  <a:gd name="T30" fmla="*/ 4 w 4"/>
                  <a:gd name="T31" fmla="*/ 3 h 6"/>
                  <a:gd name="T32" fmla="*/ 4 w 4"/>
                  <a:gd name="T33" fmla="*/ 3 h 6"/>
                  <a:gd name="T34" fmla="*/ 4 w 4"/>
                  <a:gd name="T35" fmla="*/ 3 h 6"/>
                  <a:gd name="T36" fmla="*/ 4 w 4"/>
                  <a:gd name="T37" fmla="*/ 3 h 6"/>
                  <a:gd name="T38" fmla="*/ 4 w 4"/>
                  <a:gd name="T39" fmla="*/ 3 h 6"/>
                  <a:gd name="T40" fmla="*/ 0 w 4"/>
                  <a:gd name="T41" fmla="*/ 3 h 6"/>
                  <a:gd name="T42" fmla="*/ 0 w 4"/>
                  <a:gd name="T43" fmla="*/ 3 h 6"/>
                  <a:gd name="T44" fmla="*/ 0 w 4"/>
                  <a:gd name="T45" fmla="*/ 3 h 6"/>
                  <a:gd name="T46" fmla="*/ 0 w 4"/>
                  <a:gd name="T47" fmla="*/ 3 h 6"/>
                  <a:gd name="T48" fmla="*/ 0 w 4"/>
                  <a:gd name="T49" fmla="*/ 3 h 6"/>
                  <a:gd name="T50" fmla="*/ 4 w 4"/>
                  <a:gd name="T51" fmla="*/ 3 h 6"/>
                  <a:gd name="T52" fmla="*/ 4 w 4"/>
                  <a:gd name="T53" fmla="*/ 3 h 6"/>
                  <a:gd name="T54" fmla="*/ 4 w 4"/>
                  <a:gd name="T55" fmla="*/ 3 h 6"/>
                  <a:gd name="T56" fmla="*/ 4 w 4"/>
                  <a:gd name="T57" fmla="*/ 3 h 6"/>
                  <a:gd name="T58" fmla="*/ 4 w 4"/>
                  <a:gd name="T59" fmla="*/ 3 h 6"/>
                  <a:gd name="T60" fmla="*/ 4 w 4"/>
                  <a:gd name="T61" fmla="*/ 3 h 6"/>
                  <a:gd name="T62" fmla="*/ 4 w 4"/>
                  <a:gd name="T63" fmla="*/ 0 h 6"/>
                  <a:gd name="T64" fmla="*/ 4 w 4"/>
                  <a:gd name="T65" fmla="*/ 0 h 6"/>
                  <a:gd name="T66" fmla="*/ 4 w 4"/>
                  <a:gd name="T67" fmla="*/ 0 h 6"/>
                  <a:gd name="T68" fmla="*/ 4 w 4"/>
                  <a:gd name="T69" fmla="*/ 0 h 6"/>
                  <a:gd name="T70" fmla="*/ 0 w 4"/>
                  <a:gd name="T71" fmla="*/ 0 h 6"/>
                  <a:gd name="T72" fmla="*/ 0 w 4"/>
                  <a:gd name="T73" fmla="*/ 3 h 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 h="6">
                    <a:moveTo>
                      <a:pt x="0" y="3"/>
                    </a:moveTo>
                    <a:lnTo>
                      <a:pt x="0" y="6"/>
                    </a:lnTo>
                    <a:lnTo>
                      <a:pt x="4" y="6"/>
                    </a:lnTo>
                    <a:lnTo>
                      <a:pt x="0" y="6"/>
                    </a:lnTo>
                    <a:lnTo>
                      <a:pt x="0" y="3"/>
                    </a:lnTo>
                    <a:close/>
                    <a:moveTo>
                      <a:pt x="0" y="3"/>
                    </a:moveTo>
                    <a:lnTo>
                      <a:pt x="0" y="3"/>
                    </a:lnTo>
                    <a:lnTo>
                      <a:pt x="4" y="3"/>
                    </a:lnTo>
                    <a:lnTo>
                      <a:pt x="0" y="3"/>
                    </a:lnTo>
                    <a:close/>
                    <a:moveTo>
                      <a:pt x="0" y="3"/>
                    </a:moveTo>
                    <a:lnTo>
                      <a:pt x="4" y="3"/>
                    </a:lnTo>
                    <a:lnTo>
                      <a:pt x="4" y="0"/>
                    </a:lnTo>
                    <a:lnTo>
                      <a:pt x="0"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61" name="Freeform 214"/>
              <p:cNvSpPr>
                <a:spLocks/>
              </p:cNvSpPr>
              <p:nvPr/>
            </p:nvSpPr>
            <p:spPr bwMode="auto">
              <a:xfrm>
                <a:off x="-3789" y="1472"/>
                <a:ext cx="4" cy="3"/>
              </a:xfrm>
              <a:custGeom>
                <a:avLst/>
                <a:gdLst>
                  <a:gd name="T0" fmla="*/ 0 w 4"/>
                  <a:gd name="T1" fmla="*/ 0 h 3"/>
                  <a:gd name="T2" fmla="*/ 0 w 4"/>
                  <a:gd name="T3" fmla="*/ 3 h 3"/>
                  <a:gd name="T4" fmla="*/ 4 w 4"/>
                  <a:gd name="T5" fmla="*/ 3 h 3"/>
                  <a:gd name="T6" fmla="*/ 0 w 4"/>
                  <a:gd name="T7" fmla="*/ 3 h 3"/>
                  <a:gd name="T8" fmla="*/ 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0" y="0"/>
                    </a:moveTo>
                    <a:lnTo>
                      <a:pt x="0" y="3"/>
                    </a:lnTo>
                    <a:lnTo>
                      <a:pt x="4" y="3"/>
                    </a:ln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62" name="Freeform 215"/>
              <p:cNvSpPr>
                <a:spLocks/>
              </p:cNvSpPr>
              <p:nvPr/>
            </p:nvSpPr>
            <p:spPr bwMode="auto">
              <a:xfrm>
                <a:off x="-3789" y="1472"/>
                <a:ext cx="4" cy="1"/>
              </a:xfrm>
              <a:custGeom>
                <a:avLst/>
                <a:gdLst>
                  <a:gd name="T0" fmla="*/ 0 w 4"/>
                  <a:gd name="T1" fmla="*/ 0 h 1"/>
                  <a:gd name="T2" fmla="*/ 4 w 4"/>
                  <a:gd name="T3" fmla="*/ 0 h 1"/>
                  <a:gd name="T4" fmla="*/ 0 w 4"/>
                  <a:gd name="T5" fmla="*/ 0 h 1"/>
                  <a:gd name="T6" fmla="*/ 0 60000 65536"/>
                  <a:gd name="T7" fmla="*/ 0 60000 65536"/>
                  <a:gd name="T8" fmla="*/ 0 60000 65536"/>
                </a:gdLst>
                <a:ahLst/>
                <a:cxnLst>
                  <a:cxn ang="T6">
                    <a:pos x="T0" y="T1"/>
                  </a:cxn>
                  <a:cxn ang="T7">
                    <a:pos x="T2" y="T3"/>
                  </a:cxn>
                  <a:cxn ang="T8">
                    <a:pos x="T4" y="T5"/>
                  </a:cxn>
                </a:cxnLst>
                <a:rect l="0" t="0" r="r" b="b"/>
                <a:pathLst>
                  <a:path w="4" h="1">
                    <a:moveTo>
                      <a:pt x="0" y="0"/>
                    </a:moveTo>
                    <a:lnTo>
                      <a:pt x="4"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63" name="Rectangle 216"/>
              <p:cNvSpPr>
                <a:spLocks noChangeArrowheads="1"/>
              </p:cNvSpPr>
              <p:nvPr/>
            </p:nvSpPr>
            <p:spPr bwMode="auto">
              <a:xfrm>
                <a:off x="-3789" y="1469"/>
                <a:ext cx="4"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64" name="Freeform 217"/>
              <p:cNvSpPr>
                <a:spLocks/>
              </p:cNvSpPr>
              <p:nvPr/>
            </p:nvSpPr>
            <p:spPr bwMode="auto">
              <a:xfrm>
                <a:off x="-3766" y="1463"/>
                <a:ext cx="16" cy="27"/>
              </a:xfrm>
              <a:custGeom>
                <a:avLst/>
                <a:gdLst>
                  <a:gd name="T0" fmla="*/ 0 w 16"/>
                  <a:gd name="T1" fmla="*/ 9 h 27"/>
                  <a:gd name="T2" fmla="*/ 0 w 16"/>
                  <a:gd name="T3" fmla="*/ 9 h 27"/>
                  <a:gd name="T4" fmla="*/ 3 w 16"/>
                  <a:gd name="T5" fmla="*/ 9 h 27"/>
                  <a:gd name="T6" fmla="*/ 3 w 16"/>
                  <a:gd name="T7" fmla="*/ 9 h 27"/>
                  <a:gd name="T8" fmla="*/ 3 w 16"/>
                  <a:gd name="T9" fmla="*/ 9 h 27"/>
                  <a:gd name="T10" fmla="*/ 3 w 16"/>
                  <a:gd name="T11" fmla="*/ 6 h 27"/>
                  <a:gd name="T12" fmla="*/ 3 w 16"/>
                  <a:gd name="T13" fmla="*/ 6 h 27"/>
                  <a:gd name="T14" fmla="*/ 3 w 16"/>
                  <a:gd name="T15" fmla="*/ 6 h 27"/>
                  <a:gd name="T16" fmla="*/ 3 w 16"/>
                  <a:gd name="T17" fmla="*/ 6 h 27"/>
                  <a:gd name="T18" fmla="*/ 3 w 16"/>
                  <a:gd name="T19" fmla="*/ 6 h 27"/>
                  <a:gd name="T20" fmla="*/ 3 w 16"/>
                  <a:gd name="T21" fmla="*/ 6 h 27"/>
                  <a:gd name="T22" fmla="*/ 3 w 16"/>
                  <a:gd name="T23" fmla="*/ 3 h 27"/>
                  <a:gd name="T24" fmla="*/ 3 w 16"/>
                  <a:gd name="T25" fmla="*/ 3 h 27"/>
                  <a:gd name="T26" fmla="*/ 3 w 16"/>
                  <a:gd name="T27" fmla="*/ 0 h 27"/>
                  <a:gd name="T28" fmla="*/ 3 w 16"/>
                  <a:gd name="T29" fmla="*/ 0 h 27"/>
                  <a:gd name="T30" fmla="*/ 3 w 16"/>
                  <a:gd name="T31" fmla="*/ 0 h 27"/>
                  <a:gd name="T32" fmla="*/ 3 w 16"/>
                  <a:gd name="T33" fmla="*/ 0 h 27"/>
                  <a:gd name="T34" fmla="*/ 3 w 16"/>
                  <a:gd name="T35" fmla="*/ 0 h 27"/>
                  <a:gd name="T36" fmla="*/ 6 w 16"/>
                  <a:gd name="T37" fmla="*/ 3 h 27"/>
                  <a:gd name="T38" fmla="*/ 9 w 16"/>
                  <a:gd name="T39" fmla="*/ 6 h 27"/>
                  <a:gd name="T40" fmla="*/ 9 w 16"/>
                  <a:gd name="T41" fmla="*/ 12 h 27"/>
                  <a:gd name="T42" fmla="*/ 13 w 16"/>
                  <a:gd name="T43" fmla="*/ 18 h 27"/>
                  <a:gd name="T44" fmla="*/ 16 w 16"/>
                  <a:gd name="T45" fmla="*/ 21 h 27"/>
                  <a:gd name="T46" fmla="*/ 16 w 16"/>
                  <a:gd name="T47" fmla="*/ 24 h 27"/>
                  <a:gd name="T48" fmla="*/ 16 w 16"/>
                  <a:gd name="T49" fmla="*/ 27 h 27"/>
                  <a:gd name="T50" fmla="*/ 16 w 16"/>
                  <a:gd name="T51" fmla="*/ 27 h 27"/>
                  <a:gd name="T52" fmla="*/ 16 w 16"/>
                  <a:gd name="T53" fmla="*/ 27 h 27"/>
                  <a:gd name="T54" fmla="*/ 16 w 16"/>
                  <a:gd name="T55" fmla="*/ 27 h 27"/>
                  <a:gd name="T56" fmla="*/ 13 w 16"/>
                  <a:gd name="T57" fmla="*/ 27 h 27"/>
                  <a:gd name="T58" fmla="*/ 13 w 16"/>
                  <a:gd name="T59" fmla="*/ 24 h 27"/>
                  <a:gd name="T60" fmla="*/ 13 w 16"/>
                  <a:gd name="T61" fmla="*/ 24 h 27"/>
                  <a:gd name="T62" fmla="*/ 9 w 16"/>
                  <a:gd name="T63" fmla="*/ 24 h 27"/>
                  <a:gd name="T64" fmla="*/ 9 w 16"/>
                  <a:gd name="T65" fmla="*/ 24 h 27"/>
                  <a:gd name="T66" fmla="*/ 9 w 16"/>
                  <a:gd name="T67" fmla="*/ 24 h 27"/>
                  <a:gd name="T68" fmla="*/ 9 w 16"/>
                  <a:gd name="T69" fmla="*/ 24 h 27"/>
                  <a:gd name="T70" fmla="*/ 9 w 16"/>
                  <a:gd name="T71" fmla="*/ 24 h 27"/>
                  <a:gd name="T72" fmla="*/ 9 w 16"/>
                  <a:gd name="T73" fmla="*/ 24 h 27"/>
                  <a:gd name="T74" fmla="*/ 9 w 16"/>
                  <a:gd name="T75" fmla="*/ 24 h 27"/>
                  <a:gd name="T76" fmla="*/ 9 w 16"/>
                  <a:gd name="T77" fmla="*/ 24 h 27"/>
                  <a:gd name="T78" fmla="*/ 9 w 16"/>
                  <a:gd name="T79" fmla="*/ 24 h 27"/>
                  <a:gd name="T80" fmla="*/ 6 w 16"/>
                  <a:gd name="T81" fmla="*/ 24 h 27"/>
                  <a:gd name="T82" fmla="*/ 6 w 16"/>
                  <a:gd name="T83" fmla="*/ 24 h 27"/>
                  <a:gd name="T84" fmla="*/ 6 w 16"/>
                  <a:gd name="T85" fmla="*/ 24 h 27"/>
                  <a:gd name="T86" fmla="*/ 6 w 16"/>
                  <a:gd name="T87" fmla="*/ 24 h 27"/>
                  <a:gd name="T88" fmla="*/ 6 w 16"/>
                  <a:gd name="T89" fmla="*/ 24 h 27"/>
                  <a:gd name="T90" fmla="*/ 6 w 16"/>
                  <a:gd name="T91" fmla="*/ 21 h 27"/>
                  <a:gd name="T92" fmla="*/ 6 w 16"/>
                  <a:gd name="T93" fmla="*/ 21 h 27"/>
                  <a:gd name="T94" fmla="*/ 3 w 16"/>
                  <a:gd name="T95" fmla="*/ 21 h 27"/>
                  <a:gd name="T96" fmla="*/ 3 w 16"/>
                  <a:gd name="T97" fmla="*/ 21 h 27"/>
                  <a:gd name="T98" fmla="*/ 3 w 16"/>
                  <a:gd name="T99" fmla="*/ 21 h 27"/>
                  <a:gd name="T100" fmla="*/ 3 w 16"/>
                  <a:gd name="T101" fmla="*/ 21 h 27"/>
                  <a:gd name="T102" fmla="*/ 3 w 16"/>
                  <a:gd name="T103" fmla="*/ 21 h 27"/>
                  <a:gd name="T104" fmla="*/ 3 w 16"/>
                  <a:gd name="T105" fmla="*/ 21 h 27"/>
                  <a:gd name="T106" fmla="*/ 0 w 16"/>
                  <a:gd name="T107" fmla="*/ 18 h 27"/>
                  <a:gd name="T108" fmla="*/ 0 w 16"/>
                  <a:gd name="T109" fmla="*/ 18 h 27"/>
                  <a:gd name="T110" fmla="*/ 0 w 16"/>
                  <a:gd name="T111" fmla="*/ 18 h 27"/>
                  <a:gd name="T112" fmla="*/ 0 w 16"/>
                  <a:gd name="T113" fmla="*/ 18 h 27"/>
                  <a:gd name="T114" fmla="*/ 0 w 16"/>
                  <a:gd name="T115" fmla="*/ 9 h 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 h="27">
                    <a:moveTo>
                      <a:pt x="0" y="9"/>
                    </a:moveTo>
                    <a:lnTo>
                      <a:pt x="0" y="9"/>
                    </a:lnTo>
                    <a:lnTo>
                      <a:pt x="3" y="9"/>
                    </a:lnTo>
                    <a:lnTo>
                      <a:pt x="3" y="6"/>
                    </a:lnTo>
                    <a:lnTo>
                      <a:pt x="3" y="3"/>
                    </a:lnTo>
                    <a:lnTo>
                      <a:pt x="3" y="0"/>
                    </a:lnTo>
                    <a:lnTo>
                      <a:pt x="6" y="3"/>
                    </a:lnTo>
                    <a:lnTo>
                      <a:pt x="9" y="6"/>
                    </a:lnTo>
                    <a:lnTo>
                      <a:pt x="9" y="12"/>
                    </a:lnTo>
                    <a:lnTo>
                      <a:pt x="13" y="18"/>
                    </a:lnTo>
                    <a:lnTo>
                      <a:pt x="16" y="21"/>
                    </a:lnTo>
                    <a:lnTo>
                      <a:pt x="16" y="24"/>
                    </a:lnTo>
                    <a:lnTo>
                      <a:pt x="16" y="27"/>
                    </a:lnTo>
                    <a:lnTo>
                      <a:pt x="13" y="27"/>
                    </a:lnTo>
                    <a:lnTo>
                      <a:pt x="13" y="24"/>
                    </a:lnTo>
                    <a:lnTo>
                      <a:pt x="9" y="24"/>
                    </a:lnTo>
                    <a:lnTo>
                      <a:pt x="6" y="24"/>
                    </a:lnTo>
                    <a:lnTo>
                      <a:pt x="6" y="21"/>
                    </a:lnTo>
                    <a:lnTo>
                      <a:pt x="3" y="21"/>
                    </a:lnTo>
                    <a:lnTo>
                      <a:pt x="0" y="18"/>
                    </a:lnTo>
                    <a:lnTo>
                      <a:pt x="0" y="9"/>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65" name="Freeform 218"/>
              <p:cNvSpPr>
                <a:spLocks/>
              </p:cNvSpPr>
              <p:nvPr/>
            </p:nvSpPr>
            <p:spPr bwMode="auto">
              <a:xfrm>
                <a:off x="-3766" y="1463"/>
                <a:ext cx="16" cy="27"/>
              </a:xfrm>
              <a:custGeom>
                <a:avLst/>
                <a:gdLst>
                  <a:gd name="T0" fmla="*/ 0 w 16"/>
                  <a:gd name="T1" fmla="*/ 9 h 27"/>
                  <a:gd name="T2" fmla="*/ 3 w 16"/>
                  <a:gd name="T3" fmla="*/ 9 h 27"/>
                  <a:gd name="T4" fmla="*/ 3 w 16"/>
                  <a:gd name="T5" fmla="*/ 6 h 27"/>
                  <a:gd name="T6" fmla="*/ 3 w 16"/>
                  <a:gd name="T7" fmla="*/ 3 h 27"/>
                  <a:gd name="T8" fmla="*/ 3 w 16"/>
                  <a:gd name="T9" fmla="*/ 0 h 27"/>
                  <a:gd name="T10" fmla="*/ 6 w 16"/>
                  <a:gd name="T11" fmla="*/ 3 h 27"/>
                  <a:gd name="T12" fmla="*/ 9 w 16"/>
                  <a:gd name="T13" fmla="*/ 6 h 27"/>
                  <a:gd name="T14" fmla="*/ 9 w 16"/>
                  <a:gd name="T15" fmla="*/ 12 h 27"/>
                  <a:gd name="T16" fmla="*/ 13 w 16"/>
                  <a:gd name="T17" fmla="*/ 18 h 27"/>
                  <a:gd name="T18" fmla="*/ 16 w 16"/>
                  <a:gd name="T19" fmla="*/ 21 h 27"/>
                  <a:gd name="T20" fmla="*/ 16 w 16"/>
                  <a:gd name="T21" fmla="*/ 24 h 27"/>
                  <a:gd name="T22" fmla="*/ 16 w 16"/>
                  <a:gd name="T23" fmla="*/ 27 h 27"/>
                  <a:gd name="T24" fmla="*/ 13 w 16"/>
                  <a:gd name="T25" fmla="*/ 27 h 27"/>
                  <a:gd name="T26" fmla="*/ 13 w 16"/>
                  <a:gd name="T27" fmla="*/ 24 h 27"/>
                  <a:gd name="T28" fmla="*/ 9 w 16"/>
                  <a:gd name="T29" fmla="*/ 24 h 27"/>
                  <a:gd name="T30" fmla="*/ 6 w 16"/>
                  <a:gd name="T31" fmla="*/ 24 h 27"/>
                  <a:gd name="T32" fmla="*/ 6 w 16"/>
                  <a:gd name="T33" fmla="*/ 21 h 27"/>
                  <a:gd name="T34" fmla="*/ 3 w 16"/>
                  <a:gd name="T35" fmla="*/ 21 h 27"/>
                  <a:gd name="T36" fmla="*/ 0 w 16"/>
                  <a:gd name="T37" fmla="*/ 18 h 27"/>
                  <a:gd name="T38" fmla="*/ 0 w 16"/>
                  <a:gd name="T39" fmla="*/ 9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 h="27">
                    <a:moveTo>
                      <a:pt x="0" y="9"/>
                    </a:moveTo>
                    <a:lnTo>
                      <a:pt x="3" y="9"/>
                    </a:lnTo>
                    <a:lnTo>
                      <a:pt x="3" y="6"/>
                    </a:lnTo>
                    <a:lnTo>
                      <a:pt x="3" y="3"/>
                    </a:lnTo>
                    <a:lnTo>
                      <a:pt x="3" y="0"/>
                    </a:lnTo>
                    <a:lnTo>
                      <a:pt x="6" y="3"/>
                    </a:lnTo>
                    <a:lnTo>
                      <a:pt x="9" y="6"/>
                    </a:lnTo>
                    <a:lnTo>
                      <a:pt x="9" y="12"/>
                    </a:lnTo>
                    <a:lnTo>
                      <a:pt x="13" y="18"/>
                    </a:lnTo>
                    <a:lnTo>
                      <a:pt x="16" y="21"/>
                    </a:lnTo>
                    <a:lnTo>
                      <a:pt x="16" y="24"/>
                    </a:lnTo>
                    <a:lnTo>
                      <a:pt x="16" y="27"/>
                    </a:lnTo>
                    <a:lnTo>
                      <a:pt x="13" y="27"/>
                    </a:lnTo>
                    <a:lnTo>
                      <a:pt x="13" y="24"/>
                    </a:lnTo>
                    <a:lnTo>
                      <a:pt x="9" y="24"/>
                    </a:lnTo>
                    <a:lnTo>
                      <a:pt x="6" y="24"/>
                    </a:lnTo>
                    <a:lnTo>
                      <a:pt x="6" y="21"/>
                    </a:lnTo>
                    <a:lnTo>
                      <a:pt x="3" y="21"/>
                    </a:lnTo>
                    <a:lnTo>
                      <a:pt x="0" y="18"/>
                    </a:lnTo>
                    <a:lnTo>
                      <a:pt x="0"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66" name="Freeform 219"/>
              <p:cNvSpPr>
                <a:spLocks noEditPoints="1"/>
              </p:cNvSpPr>
              <p:nvPr/>
            </p:nvSpPr>
            <p:spPr bwMode="auto">
              <a:xfrm>
                <a:off x="-3753" y="1469"/>
                <a:ext cx="6" cy="9"/>
              </a:xfrm>
              <a:custGeom>
                <a:avLst/>
                <a:gdLst>
                  <a:gd name="T0" fmla="*/ 3 w 6"/>
                  <a:gd name="T1" fmla="*/ 6 h 9"/>
                  <a:gd name="T2" fmla="*/ 3 w 6"/>
                  <a:gd name="T3" fmla="*/ 3 h 9"/>
                  <a:gd name="T4" fmla="*/ 3 w 6"/>
                  <a:gd name="T5" fmla="*/ 0 h 9"/>
                  <a:gd name="T6" fmla="*/ 3 w 6"/>
                  <a:gd name="T7" fmla="*/ 0 h 9"/>
                  <a:gd name="T8" fmla="*/ 3 w 6"/>
                  <a:gd name="T9" fmla="*/ 0 h 9"/>
                  <a:gd name="T10" fmla="*/ 3 w 6"/>
                  <a:gd name="T11" fmla="*/ 0 h 9"/>
                  <a:gd name="T12" fmla="*/ 3 w 6"/>
                  <a:gd name="T13" fmla="*/ 0 h 9"/>
                  <a:gd name="T14" fmla="*/ 3 w 6"/>
                  <a:gd name="T15" fmla="*/ 0 h 9"/>
                  <a:gd name="T16" fmla="*/ 3 w 6"/>
                  <a:gd name="T17" fmla="*/ 0 h 9"/>
                  <a:gd name="T18" fmla="*/ 3 w 6"/>
                  <a:gd name="T19" fmla="*/ 0 h 9"/>
                  <a:gd name="T20" fmla="*/ 6 w 6"/>
                  <a:gd name="T21" fmla="*/ 0 h 9"/>
                  <a:gd name="T22" fmla="*/ 6 w 6"/>
                  <a:gd name="T23" fmla="*/ 3 h 9"/>
                  <a:gd name="T24" fmla="*/ 6 w 6"/>
                  <a:gd name="T25" fmla="*/ 3 h 9"/>
                  <a:gd name="T26" fmla="*/ 6 w 6"/>
                  <a:gd name="T27" fmla="*/ 3 h 9"/>
                  <a:gd name="T28" fmla="*/ 6 w 6"/>
                  <a:gd name="T29" fmla="*/ 3 h 9"/>
                  <a:gd name="T30" fmla="*/ 6 w 6"/>
                  <a:gd name="T31" fmla="*/ 6 h 9"/>
                  <a:gd name="T32" fmla="*/ 6 w 6"/>
                  <a:gd name="T33" fmla="*/ 6 h 9"/>
                  <a:gd name="T34" fmla="*/ 6 w 6"/>
                  <a:gd name="T35" fmla="*/ 6 h 9"/>
                  <a:gd name="T36" fmla="*/ 6 w 6"/>
                  <a:gd name="T37" fmla="*/ 6 h 9"/>
                  <a:gd name="T38" fmla="*/ 6 w 6"/>
                  <a:gd name="T39" fmla="*/ 6 h 9"/>
                  <a:gd name="T40" fmla="*/ 6 w 6"/>
                  <a:gd name="T41" fmla="*/ 6 h 9"/>
                  <a:gd name="T42" fmla="*/ 6 w 6"/>
                  <a:gd name="T43" fmla="*/ 6 h 9"/>
                  <a:gd name="T44" fmla="*/ 6 w 6"/>
                  <a:gd name="T45" fmla="*/ 6 h 9"/>
                  <a:gd name="T46" fmla="*/ 6 w 6"/>
                  <a:gd name="T47" fmla="*/ 6 h 9"/>
                  <a:gd name="T48" fmla="*/ 6 w 6"/>
                  <a:gd name="T49" fmla="*/ 6 h 9"/>
                  <a:gd name="T50" fmla="*/ 3 w 6"/>
                  <a:gd name="T51" fmla="*/ 6 h 9"/>
                  <a:gd name="T52" fmla="*/ 3 w 6"/>
                  <a:gd name="T53" fmla="*/ 3 h 9"/>
                  <a:gd name="T54" fmla="*/ 3 w 6"/>
                  <a:gd name="T55" fmla="*/ 6 h 9"/>
                  <a:gd name="T56" fmla="*/ 3 w 6"/>
                  <a:gd name="T57" fmla="*/ 6 h 9"/>
                  <a:gd name="T58" fmla="*/ 3 w 6"/>
                  <a:gd name="T59" fmla="*/ 9 h 9"/>
                  <a:gd name="T60" fmla="*/ 3 w 6"/>
                  <a:gd name="T61" fmla="*/ 9 h 9"/>
                  <a:gd name="T62" fmla="*/ 3 w 6"/>
                  <a:gd name="T63" fmla="*/ 9 h 9"/>
                  <a:gd name="T64" fmla="*/ 3 w 6"/>
                  <a:gd name="T65" fmla="*/ 9 h 9"/>
                  <a:gd name="T66" fmla="*/ 3 w 6"/>
                  <a:gd name="T67" fmla="*/ 9 h 9"/>
                  <a:gd name="T68" fmla="*/ 3 w 6"/>
                  <a:gd name="T69" fmla="*/ 6 h 9"/>
                  <a:gd name="T70" fmla="*/ 3 w 6"/>
                  <a:gd name="T71" fmla="*/ 6 h 9"/>
                  <a:gd name="T72" fmla="*/ 3 w 6"/>
                  <a:gd name="T73" fmla="*/ 6 h 9"/>
                  <a:gd name="T74" fmla="*/ 3 w 6"/>
                  <a:gd name="T75" fmla="*/ 6 h 9"/>
                  <a:gd name="T76" fmla="*/ 3 w 6"/>
                  <a:gd name="T77" fmla="*/ 6 h 9"/>
                  <a:gd name="T78" fmla="*/ 3 w 6"/>
                  <a:gd name="T79" fmla="*/ 6 h 9"/>
                  <a:gd name="T80" fmla="*/ 3 w 6"/>
                  <a:gd name="T81" fmla="*/ 6 h 9"/>
                  <a:gd name="T82" fmla="*/ 0 w 6"/>
                  <a:gd name="T83" fmla="*/ 6 h 9"/>
                  <a:gd name="T84" fmla="*/ 0 w 6"/>
                  <a:gd name="T85" fmla="*/ 6 h 9"/>
                  <a:gd name="T86" fmla="*/ 0 w 6"/>
                  <a:gd name="T87" fmla="*/ 3 h 9"/>
                  <a:gd name="T88" fmla="*/ 0 w 6"/>
                  <a:gd name="T89" fmla="*/ 3 h 9"/>
                  <a:gd name="T90" fmla="*/ 0 w 6"/>
                  <a:gd name="T91" fmla="*/ 3 h 9"/>
                  <a:gd name="T92" fmla="*/ 0 w 6"/>
                  <a:gd name="T93" fmla="*/ 3 h 9"/>
                  <a:gd name="T94" fmla="*/ 0 w 6"/>
                  <a:gd name="T95" fmla="*/ 3 h 9"/>
                  <a:gd name="T96" fmla="*/ 0 w 6"/>
                  <a:gd name="T97" fmla="*/ 3 h 9"/>
                  <a:gd name="T98" fmla="*/ 0 w 6"/>
                  <a:gd name="T99" fmla="*/ 3 h 9"/>
                  <a:gd name="T100" fmla="*/ 0 w 6"/>
                  <a:gd name="T101" fmla="*/ 3 h 9"/>
                  <a:gd name="T102" fmla="*/ 0 w 6"/>
                  <a:gd name="T103" fmla="*/ 3 h 9"/>
                  <a:gd name="T104" fmla="*/ 0 w 6"/>
                  <a:gd name="T105" fmla="*/ 3 h 9"/>
                  <a:gd name="T106" fmla="*/ 0 w 6"/>
                  <a:gd name="T107" fmla="*/ 3 h 9"/>
                  <a:gd name="T108" fmla="*/ 0 w 6"/>
                  <a:gd name="T109" fmla="*/ 3 h 9"/>
                  <a:gd name="T110" fmla="*/ 0 w 6"/>
                  <a:gd name="T111" fmla="*/ 3 h 9"/>
                  <a:gd name="T112" fmla="*/ 0 w 6"/>
                  <a:gd name="T113" fmla="*/ 3 h 9"/>
                  <a:gd name="T114" fmla="*/ 0 w 6"/>
                  <a:gd name="T115" fmla="*/ 3 h 9"/>
                  <a:gd name="T116" fmla="*/ 3 w 6"/>
                  <a:gd name="T117" fmla="*/ 3 h 9"/>
                  <a:gd name="T118" fmla="*/ 3 w 6"/>
                  <a:gd name="T119" fmla="*/ 3 h 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 h="9">
                    <a:moveTo>
                      <a:pt x="3" y="6"/>
                    </a:moveTo>
                    <a:lnTo>
                      <a:pt x="3" y="3"/>
                    </a:lnTo>
                    <a:lnTo>
                      <a:pt x="3" y="0"/>
                    </a:lnTo>
                    <a:lnTo>
                      <a:pt x="6" y="0"/>
                    </a:lnTo>
                    <a:lnTo>
                      <a:pt x="6" y="3"/>
                    </a:lnTo>
                    <a:lnTo>
                      <a:pt x="6" y="6"/>
                    </a:lnTo>
                    <a:lnTo>
                      <a:pt x="3" y="6"/>
                    </a:lnTo>
                    <a:close/>
                    <a:moveTo>
                      <a:pt x="3" y="3"/>
                    </a:moveTo>
                    <a:lnTo>
                      <a:pt x="3" y="6"/>
                    </a:lnTo>
                    <a:lnTo>
                      <a:pt x="3" y="9"/>
                    </a:lnTo>
                    <a:lnTo>
                      <a:pt x="3" y="6"/>
                    </a:lnTo>
                    <a:lnTo>
                      <a:pt x="0" y="6"/>
                    </a:lnTo>
                    <a:lnTo>
                      <a:pt x="0" y="3"/>
                    </a:lnTo>
                    <a:lnTo>
                      <a:pt x="3"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67" name="Freeform 220"/>
              <p:cNvSpPr>
                <a:spLocks/>
              </p:cNvSpPr>
              <p:nvPr/>
            </p:nvSpPr>
            <p:spPr bwMode="auto">
              <a:xfrm>
                <a:off x="-3750" y="1469"/>
                <a:ext cx="3" cy="6"/>
              </a:xfrm>
              <a:custGeom>
                <a:avLst/>
                <a:gdLst>
                  <a:gd name="T0" fmla="*/ 0 w 3"/>
                  <a:gd name="T1" fmla="*/ 6 h 6"/>
                  <a:gd name="T2" fmla="*/ 0 w 3"/>
                  <a:gd name="T3" fmla="*/ 3 h 6"/>
                  <a:gd name="T4" fmla="*/ 0 w 3"/>
                  <a:gd name="T5" fmla="*/ 0 h 6"/>
                  <a:gd name="T6" fmla="*/ 3 w 3"/>
                  <a:gd name="T7" fmla="*/ 0 h 6"/>
                  <a:gd name="T8" fmla="*/ 3 w 3"/>
                  <a:gd name="T9" fmla="*/ 3 h 6"/>
                  <a:gd name="T10" fmla="*/ 3 w 3"/>
                  <a:gd name="T11" fmla="*/ 6 h 6"/>
                  <a:gd name="T12" fmla="*/ 0 w 3"/>
                  <a:gd name="T13" fmla="*/ 6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6"/>
                    </a:moveTo>
                    <a:lnTo>
                      <a:pt x="0" y="3"/>
                    </a:lnTo>
                    <a:lnTo>
                      <a:pt x="0" y="0"/>
                    </a:lnTo>
                    <a:lnTo>
                      <a:pt x="3" y="0"/>
                    </a:lnTo>
                    <a:lnTo>
                      <a:pt x="3" y="3"/>
                    </a:lnTo>
                    <a:lnTo>
                      <a:pt x="3" y="6"/>
                    </a:lnTo>
                    <a:lnTo>
                      <a:pt x="0"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68" name="Freeform 221"/>
              <p:cNvSpPr>
                <a:spLocks/>
              </p:cNvSpPr>
              <p:nvPr/>
            </p:nvSpPr>
            <p:spPr bwMode="auto">
              <a:xfrm>
                <a:off x="-3753" y="1472"/>
                <a:ext cx="3" cy="6"/>
              </a:xfrm>
              <a:custGeom>
                <a:avLst/>
                <a:gdLst>
                  <a:gd name="T0" fmla="*/ 3 w 3"/>
                  <a:gd name="T1" fmla="*/ 0 h 6"/>
                  <a:gd name="T2" fmla="*/ 3 w 3"/>
                  <a:gd name="T3" fmla="*/ 3 h 6"/>
                  <a:gd name="T4" fmla="*/ 3 w 3"/>
                  <a:gd name="T5" fmla="*/ 6 h 6"/>
                  <a:gd name="T6" fmla="*/ 3 w 3"/>
                  <a:gd name="T7" fmla="*/ 3 h 6"/>
                  <a:gd name="T8" fmla="*/ 0 w 3"/>
                  <a:gd name="T9" fmla="*/ 3 h 6"/>
                  <a:gd name="T10" fmla="*/ 0 w 3"/>
                  <a:gd name="T11" fmla="*/ 0 h 6"/>
                  <a:gd name="T12" fmla="*/ 3 w 3"/>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3" y="3"/>
                    </a:lnTo>
                    <a:lnTo>
                      <a:pt x="3" y="6"/>
                    </a:lnTo>
                    <a:lnTo>
                      <a:pt x="3" y="3"/>
                    </a:lnTo>
                    <a:lnTo>
                      <a:pt x="0" y="3"/>
                    </a:ln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69" name="Freeform 222"/>
              <p:cNvSpPr>
                <a:spLocks/>
              </p:cNvSpPr>
              <p:nvPr/>
            </p:nvSpPr>
            <p:spPr bwMode="auto">
              <a:xfrm>
                <a:off x="-3750" y="1475"/>
                <a:ext cx="9" cy="15"/>
              </a:xfrm>
              <a:custGeom>
                <a:avLst/>
                <a:gdLst>
                  <a:gd name="T0" fmla="*/ 0 w 9"/>
                  <a:gd name="T1" fmla="*/ 0 h 15"/>
                  <a:gd name="T2" fmla="*/ 0 w 9"/>
                  <a:gd name="T3" fmla="*/ 3 h 15"/>
                  <a:gd name="T4" fmla="*/ 0 w 9"/>
                  <a:gd name="T5" fmla="*/ 3 h 15"/>
                  <a:gd name="T6" fmla="*/ 0 w 9"/>
                  <a:gd name="T7" fmla="*/ 3 h 15"/>
                  <a:gd name="T8" fmla="*/ 0 w 9"/>
                  <a:gd name="T9" fmla="*/ 3 h 15"/>
                  <a:gd name="T10" fmla="*/ 0 w 9"/>
                  <a:gd name="T11" fmla="*/ 3 h 15"/>
                  <a:gd name="T12" fmla="*/ 0 w 9"/>
                  <a:gd name="T13" fmla="*/ 3 h 15"/>
                  <a:gd name="T14" fmla="*/ 3 w 9"/>
                  <a:gd name="T15" fmla="*/ 3 h 15"/>
                  <a:gd name="T16" fmla="*/ 3 w 9"/>
                  <a:gd name="T17" fmla="*/ 6 h 15"/>
                  <a:gd name="T18" fmla="*/ 3 w 9"/>
                  <a:gd name="T19" fmla="*/ 6 h 15"/>
                  <a:gd name="T20" fmla="*/ 3 w 9"/>
                  <a:gd name="T21" fmla="*/ 9 h 15"/>
                  <a:gd name="T22" fmla="*/ 3 w 9"/>
                  <a:gd name="T23" fmla="*/ 9 h 15"/>
                  <a:gd name="T24" fmla="*/ 3 w 9"/>
                  <a:gd name="T25" fmla="*/ 12 h 15"/>
                  <a:gd name="T26" fmla="*/ 6 w 9"/>
                  <a:gd name="T27" fmla="*/ 15 h 15"/>
                  <a:gd name="T28" fmla="*/ 6 w 9"/>
                  <a:gd name="T29" fmla="*/ 15 h 15"/>
                  <a:gd name="T30" fmla="*/ 9 w 9"/>
                  <a:gd name="T31" fmla="*/ 15 h 15"/>
                  <a:gd name="T32" fmla="*/ 9 w 9"/>
                  <a:gd name="T33" fmla="*/ 15 h 15"/>
                  <a:gd name="T34" fmla="*/ 9 w 9"/>
                  <a:gd name="T35" fmla="*/ 15 h 15"/>
                  <a:gd name="T36" fmla="*/ 9 w 9"/>
                  <a:gd name="T37" fmla="*/ 15 h 15"/>
                  <a:gd name="T38" fmla="*/ 9 w 9"/>
                  <a:gd name="T39" fmla="*/ 12 h 15"/>
                  <a:gd name="T40" fmla="*/ 9 w 9"/>
                  <a:gd name="T41" fmla="*/ 12 h 15"/>
                  <a:gd name="T42" fmla="*/ 9 w 9"/>
                  <a:gd name="T43" fmla="*/ 12 h 15"/>
                  <a:gd name="T44" fmla="*/ 9 w 9"/>
                  <a:gd name="T45" fmla="*/ 9 h 15"/>
                  <a:gd name="T46" fmla="*/ 9 w 9"/>
                  <a:gd name="T47" fmla="*/ 9 h 15"/>
                  <a:gd name="T48" fmla="*/ 9 w 9"/>
                  <a:gd name="T49" fmla="*/ 9 h 15"/>
                  <a:gd name="T50" fmla="*/ 6 w 9"/>
                  <a:gd name="T51" fmla="*/ 6 h 15"/>
                  <a:gd name="T52" fmla="*/ 6 w 9"/>
                  <a:gd name="T53" fmla="*/ 6 h 15"/>
                  <a:gd name="T54" fmla="*/ 6 w 9"/>
                  <a:gd name="T55" fmla="*/ 6 h 15"/>
                  <a:gd name="T56" fmla="*/ 6 w 9"/>
                  <a:gd name="T57" fmla="*/ 6 h 15"/>
                  <a:gd name="T58" fmla="*/ 3 w 9"/>
                  <a:gd name="T59" fmla="*/ 6 h 15"/>
                  <a:gd name="T60" fmla="*/ 3 w 9"/>
                  <a:gd name="T61" fmla="*/ 6 h 15"/>
                  <a:gd name="T62" fmla="*/ 3 w 9"/>
                  <a:gd name="T63" fmla="*/ 3 h 15"/>
                  <a:gd name="T64" fmla="*/ 3 w 9"/>
                  <a:gd name="T65" fmla="*/ 3 h 15"/>
                  <a:gd name="T66" fmla="*/ 3 w 9"/>
                  <a:gd name="T67" fmla="*/ 3 h 15"/>
                  <a:gd name="T68" fmla="*/ 3 w 9"/>
                  <a:gd name="T69" fmla="*/ 0 h 15"/>
                  <a:gd name="T70" fmla="*/ 3 w 9"/>
                  <a:gd name="T71" fmla="*/ 0 h 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 h="15">
                    <a:moveTo>
                      <a:pt x="0" y="0"/>
                    </a:moveTo>
                    <a:lnTo>
                      <a:pt x="0" y="0"/>
                    </a:lnTo>
                    <a:lnTo>
                      <a:pt x="0" y="3"/>
                    </a:lnTo>
                    <a:lnTo>
                      <a:pt x="3" y="3"/>
                    </a:lnTo>
                    <a:lnTo>
                      <a:pt x="3" y="6"/>
                    </a:lnTo>
                    <a:lnTo>
                      <a:pt x="3" y="9"/>
                    </a:lnTo>
                    <a:lnTo>
                      <a:pt x="3" y="12"/>
                    </a:lnTo>
                    <a:lnTo>
                      <a:pt x="6" y="15"/>
                    </a:lnTo>
                    <a:lnTo>
                      <a:pt x="9" y="15"/>
                    </a:lnTo>
                    <a:lnTo>
                      <a:pt x="9" y="12"/>
                    </a:lnTo>
                    <a:lnTo>
                      <a:pt x="9" y="9"/>
                    </a:lnTo>
                    <a:lnTo>
                      <a:pt x="6" y="6"/>
                    </a:lnTo>
                    <a:lnTo>
                      <a:pt x="3" y="6"/>
                    </a:lnTo>
                    <a:lnTo>
                      <a:pt x="3" y="3"/>
                    </a:lnTo>
                    <a:lnTo>
                      <a:pt x="3" y="0"/>
                    </a:lnTo>
                    <a:lnTo>
                      <a:pt x="0" y="0"/>
                    </a:lnTo>
                    <a:close/>
                  </a:path>
                </a:pathLst>
              </a:custGeom>
              <a:solidFill>
                <a:srgbClr val="8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70" name="Freeform 223"/>
              <p:cNvSpPr>
                <a:spLocks/>
              </p:cNvSpPr>
              <p:nvPr/>
            </p:nvSpPr>
            <p:spPr bwMode="auto">
              <a:xfrm>
                <a:off x="-3763" y="1466"/>
                <a:ext cx="26" cy="21"/>
              </a:xfrm>
              <a:custGeom>
                <a:avLst/>
                <a:gdLst>
                  <a:gd name="T0" fmla="*/ 22 w 26"/>
                  <a:gd name="T1" fmla="*/ 6 h 21"/>
                  <a:gd name="T2" fmla="*/ 13 w 26"/>
                  <a:gd name="T3" fmla="*/ 21 h 21"/>
                  <a:gd name="T4" fmla="*/ 16 w 26"/>
                  <a:gd name="T5" fmla="*/ 21 h 21"/>
                  <a:gd name="T6" fmla="*/ 19 w 26"/>
                  <a:gd name="T7" fmla="*/ 21 h 21"/>
                  <a:gd name="T8" fmla="*/ 22 w 26"/>
                  <a:gd name="T9" fmla="*/ 18 h 21"/>
                  <a:gd name="T10" fmla="*/ 26 w 26"/>
                  <a:gd name="T11" fmla="*/ 12 h 21"/>
                  <a:gd name="T12" fmla="*/ 26 w 26"/>
                  <a:gd name="T13" fmla="*/ 9 h 21"/>
                  <a:gd name="T14" fmla="*/ 3 w 26"/>
                  <a:gd name="T15" fmla="*/ 9 h 21"/>
                  <a:gd name="T16" fmla="*/ 6 w 26"/>
                  <a:gd name="T17" fmla="*/ 3 h 21"/>
                  <a:gd name="T18" fmla="*/ 10 w 26"/>
                  <a:gd name="T19" fmla="*/ 0 h 21"/>
                  <a:gd name="T20" fmla="*/ 13 w 26"/>
                  <a:gd name="T21" fmla="*/ 0 h 21"/>
                  <a:gd name="T22" fmla="*/ 3 w 26"/>
                  <a:gd name="T23" fmla="*/ 15 h 21"/>
                  <a:gd name="T24" fmla="*/ 13 w 26"/>
                  <a:gd name="T25" fmla="*/ 0 h 21"/>
                  <a:gd name="T26" fmla="*/ 6 w 26"/>
                  <a:gd name="T27" fmla="*/ 0 h 21"/>
                  <a:gd name="T28" fmla="*/ 3 w 26"/>
                  <a:gd name="T29" fmla="*/ 3 h 21"/>
                  <a:gd name="T30" fmla="*/ 0 w 26"/>
                  <a:gd name="T31" fmla="*/ 6 h 21"/>
                  <a:gd name="T32" fmla="*/ 0 w 26"/>
                  <a:gd name="T33" fmla="*/ 12 h 21"/>
                  <a:gd name="T34" fmla="*/ 0 w 26"/>
                  <a:gd name="T35" fmla="*/ 15 h 21"/>
                  <a:gd name="T36" fmla="*/ 3 w 26"/>
                  <a:gd name="T37" fmla="*/ 18 h 21"/>
                  <a:gd name="T38" fmla="*/ 6 w 26"/>
                  <a:gd name="T39" fmla="*/ 21 h 21"/>
                  <a:gd name="T40" fmla="*/ 13 w 26"/>
                  <a:gd name="T41" fmla="*/ 21 h 21"/>
                  <a:gd name="T42" fmla="*/ 22 w 26"/>
                  <a:gd name="T43" fmla="*/ 6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1">
                    <a:moveTo>
                      <a:pt x="22" y="6"/>
                    </a:moveTo>
                    <a:lnTo>
                      <a:pt x="13" y="21"/>
                    </a:lnTo>
                    <a:lnTo>
                      <a:pt x="16" y="21"/>
                    </a:lnTo>
                    <a:lnTo>
                      <a:pt x="19" y="21"/>
                    </a:lnTo>
                    <a:lnTo>
                      <a:pt x="22" y="18"/>
                    </a:lnTo>
                    <a:lnTo>
                      <a:pt x="26" y="12"/>
                    </a:lnTo>
                    <a:lnTo>
                      <a:pt x="26" y="9"/>
                    </a:lnTo>
                    <a:lnTo>
                      <a:pt x="3" y="9"/>
                    </a:lnTo>
                    <a:lnTo>
                      <a:pt x="6" y="3"/>
                    </a:lnTo>
                    <a:lnTo>
                      <a:pt x="10" y="0"/>
                    </a:lnTo>
                    <a:lnTo>
                      <a:pt x="13" y="0"/>
                    </a:lnTo>
                    <a:lnTo>
                      <a:pt x="3" y="15"/>
                    </a:lnTo>
                    <a:lnTo>
                      <a:pt x="13" y="0"/>
                    </a:lnTo>
                    <a:lnTo>
                      <a:pt x="6" y="0"/>
                    </a:lnTo>
                    <a:lnTo>
                      <a:pt x="3" y="3"/>
                    </a:lnTo>
                    <a:lnTo>
                      <a:pt x="0" y="6"/>
                    </a:lnTo>
                    <a:lnTo>
                      <a:pt x="0" y="12"/>
                    </a:lnTo>
                    <a:lnTo>
                      <a:pt x="0" y="15"/>
                    </a:lnTo>
                    <a:lnTo>
                      <a:pt x="3" y="18"/>
                    </a:lnTo>
                    <a:lnTo>
                      <a:pt x="6" y="21"/>
                    </a:lnTo>
                    <a:lnTo>
                      <a:pt x="13" y="21"/>
                    </a:lnTo>
                    <a:lnTo>
                      <a:pt x="2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71" name="Freeform 224"/>
              <p:cNvSpPr>
                <a:spLocks/>
              </p:cNvSpPr>
              <p:nvPr/>
            </p:nvSpPr>
            <p:spPr bwMode="auto">
              <a:xfrm>
                <a:off x="-3760" y="1469"/>
                <a:ext cx="23" cy="21"/>
              </a:xfrm>
              <a:custGeom>
                <a:avLst/>
                <a:gdLst>
                  <a:gd name="T0" fmla="*/ 23 w 23"/>
                  <a:gd name="T1" fmla="*/ 6 h 21"/>
                  <a:gd name="T2" fmla="*/ 19 w 23"/>
                  <a:gd name="T3" fmla="*/ 3 h 21"/>
                  <a:gd name="T4" fmla="*/ 19 w 23"/>
                  <a:gd name="T5" fmla="*/ 0 h 21"/>
                  <a:gd name="T6" fmla="*/ 16 w 23"/>
                  <a:gd name="T7" fmla="*/ 0 h 21"/>
                  <a:gd name="T8" fmla="*/ 19 w 23"/>
                  <a:gd name="T9" fmla="*/ 0 h 21"/>
                  <a:gd name="T10" fmla="*/ 19 w 23"/>
                  <a:gd name="T11" fmla="*/ 3 h 21"/>
                  <a:gd name="T12" fmla="*/ 0 w 23"/>
                  <a:gd name="T13" fmla="*/ 12 h 21"/>
                  <a:gd name="T14" fmla="*/ 0 w 23"/>
                  <a:gd name="T15" fmla="*/ 15 h 21"/>
                  <a:gd name="T16" fmla="*/ 3 w 23"/>
                  <a:gd name="T17" fmla="*/ 18 h 21"/>
                  <a:gd name="T18" fmla="*/ 3 w 23"/>
                  <a:gd name="T19" fmla="*/ 15 h 21"/>
                  <a:gd name="T20" fmla="*/ 3 w 23"/>
                  <a:gd name="T21" fmla="*/ 18 h 21"/>
                  <a:gd name="T22" fmla="*/ 10 w 23"/>
                  <a:gd name="T23" fmla="*/ 21 h 21"/>
                  <a:gd name="T24" fmla="*/ 13 w 23"/>
                  <a:gd name="T25" fmla="*/ 21 h 21"/>
                  <a:gd name="T26" fmla="*/ 16 w 23"/>
                  <a:gd name="T27" fmla="*/ 21 h 21"/>
                  <a:gd name="T28" fmla="*/ 19 w 23"/>
                  <a:gd name="T29" fmla="*/ 18 h 21"/>
                  <a:gd name="T30" fmla="*/ 23 w 23"/>
                  <a:gd name="T31" fmla="*/ 15 h 21"/>
                  <a:gd name="T32" fmla="*/ 23 w 23"/>
                  <a:gd name="T33" fmla="*/ 12 h 21"/>
                  <a:gd name="T34" fmla="*/ 23 w 23"/>
                  <a:gd name="T35" fmla="*/ 6 h 21"/>
                  <a:gd name="T36" fmla="*/ 19 w 23"/>
                  <a:gd name="T37" fmla="*/ 3 h 21"/>
                  <a:gd name="T38" fmla="*/ 23 w 23"/>
                  <a:gd name="T39" fmla="*/ 6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 h="21">
                    <a:moveTo>
                      <a:pt x="23" y="6"/>
                    </a:moveTo>
                    <a:lnTo>
                      <a:pt x="19" y="3"/>
                    </a:lnTo>
                    <a:lnTo>
                      <a:pt x="19" y="0"/>
                    </a:lnTo>
                    <a:lnTo>
                      <a:pt x="16" y="0"/>
                    </a:lnTo>
                    <a:lnTo>
                      <a:pt x="19" y="0"/>
                    </a:lnTo>
                    <a:lnTo>
                      <a:pt x="19" y="3"/>
                    </a:lnTo>
                    <a:lnTo>
                      <a:pt x="0" y="12"/>
                    </a:lnTo>
                    <a:lnTo>
                      <a:pt x="0" y="15"/>
                    </a:lnTo>
                    <a:lnTo>
                      <a:pt x="3" y="18"/>
                    </a:lnTo>
                    <a:lnTo>
                      <a:pt x="3" y="15"/>
                    </a:lnTo>
                    <a:lnTo>
                      <a:pt x="3" y="18"/>
                    </a:lnTo>
                    <a:lnTo>
                      <a:pt x="10" y="21"/>
                    </a:lnTo>
                    <a:lnTo>
                      <a:pt x="13" y="21"/>
                    </a:lnTo>
                    <a:lnTo>
                      <a:pt x="16" y="21"/>
                    </a:lnTo>
                    <a:lnTo>
                      <a:pt x="19" y="18"/>
                    </a:lnTo>
                    <a:lnTo>
                      <a:pt x="23" y="15"/>
                    </a:lnTo>
                    <a:lnTo>
                      <a:pt x="23" y="12"/>
                    </a:lnTo>
                    <a:lnTo>
                      <a:pt x="23" y="6"/>
                    </a:lnTo>
                    <a:lnTo>
                      <a:pt x="19" y="3"/>
                    </a:lnTo>
                    <a:lnTo>
                      <a:pt x="2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72" name="Freeform 225"/>
              <p:cNvSpPr>
                <a:spLocks/>
              </p:cNvSpPr>
              <p:nvPr/>
            </p:nvSpPr>
            <p:spPr bwMode="auto">
              <a:xfrm>
                <a:off x="-3760" y="1475"/>
                <a:ext cx="26" cy="20"/>
              </a:xfrm>
              <a:custGeom>
                <a:avLst/>
                <a:gdLst>
                  <a:gd name="T0" fmla="*/ 23 w 26"/>
                  <a:gd name="T1" fmla="*/ 6 h 20"/>
                  <a:gd name="T2" fmla="*/ 23 w 26"/>
                  <a:gd name="T3" fmla="*/ 9 h 20"/>
                  <a:gd name="T4" fmla="*/ 23 w 26"/>
                  <a:gd name="T5" fmla="*/ 6 h 20"/>
                  <a:gd name="T6" fmla="*/ 23 w 26"/>
                  <a:gd name="T7" fmla="*/ 3 h 20"/>
                  <a:gd name="T8" fmla="*/ 23 w 26"/>
                  <a:gd name="T9" fmla="*/ 0 h 20"/>
                  <a:gd name="T10" fmla="*/ 3 w 26"/>
                  <a:gd name="T11" fmla="*/ 9 h 20"/>
                  <a:gd name="T12" fmla="*/ 0 w 26"/>
                  <a:gd name="T13" fmla="*/ 6 h 20"/>
                  <a:gd name="T14" fmla="*/ 0 w 26"/>
                  <a:gd name="T15" fmla="*/ 9 h 20"/>
                  <a:gd name="T16" fmla="*/ 0 w 26"/>
                  <a:gd name="T17" fmla="*/ 12 h 20"/>
                  <a:gd name="T18" fmla="*/ 3 w 26"/>
                  <a:gd name="T19" fmla="*/ 15 h 20"/>
                  <a:gd name="T20" fmla="*/ 3 w 26"/>
                  <a:gd name="T21" fmla="*/ 17 h 20"/>
                  <a:gd name="T22" fmla="*/ 7 w 26"/>
                  <a:gd name="T23" fmla="*/ 20 h 20"/>
                  <a:gd name="T24" fmla="*/ 13 w 26"/>
                  <a:gd name="T25" fmla="*/ 20 h 20"/>
                  <a:gd name="T26" fmla="*/ 16 w 26"/>
                  <a:gd name="T27" fmla="*/ 20 h 20"/>
                  <a:gd name="T28" fmla="*/ 19 w 26"/>
                  <a:gd name="T29" fmla="*/ 20 h 20"/>
                  <a:gd name="T30" fmla="*/ 23 w 26"/>
                  <a:gd name="T31" fmla="*/ 17 h 20"/>
                  <a:gd name="T32" fmla="*/ 26 w 26"/>
                  <a:gd name="T33" fmla="*/ 15 h 20"/>
                  <a:gd name="T34" fmla="*/ 26 w 26"/>
                  <a:gd name="T35" fmla="*/ 9 h 20"/>
                  <a:gd name="T36" fmla="*/ 23 w 26"/>
                  <a:gd name="T37" fmla="*/ 6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6" h="20">
                    <a:moveTo>
                      <a:pt x="23" y="6"/>
                    </a:moveTo>
                    <a:lnTo>
                      <a:pt x="23" y="9"/>
                    </a:lnTo>
                    <a:lnTo>
                      <a:pt x="23" y="6"/>
                    </a:lnTo>
                    <a:lnTo>
                      <a:pt x="23" y="3"/>
                    </a:lnTo>
                    <a:lnTo>
                      <a:pt x="23" y="0"/>
                    </a:lnTo>
                    <a:lnTo>
                      <a:pt x="3" y="9"/>
                    </a:lnTo>
                    <a:lnTo>
                      <a:pt x="0" y="6"/>
                    </a:lnTo>
                    <a:lnTo>
                      <a:pt x="0" y="9"/>
                    </a:lnTo>
                    <a:lnTo>
                      <a:pt x="0" y="12"/>
                    </a:lnTo>
                    <a:lnTo>
                      <a:pt x="3" y="15"/>
                    </a:lnTo>
                    <a:lnTo>
                      <a:pt x="3" y="17"/>
                    </a:lnTo>
                    <a:lnTo>
                      <a:pt x="7" y="20"/>
                    </a:lnTo>
                    <a:lnTo>
                      <a:pt x="13" y="20"/>
                    </a:lnTo>
                    <a:lnTo>
                      <a:pt x="16" y="20"/>
                    </a:lnTo>
                    <a:lnTo>
                      <a:pt x="19" y="20"/>
                    </a:lnTo>
                    <a:lnTo>
                      <a:pt x="23" y="17"/>
                    </a:lnTo>
                    <a:lnTo>
                      <a:pt x="26" y="15"/>
                    </a:lnTo>
                    <a:lnTo>
                      <a:pt x="26" y="9"/>
                    </a:lnTo>
                    <a:lnTo>
                      <a:pt x="2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73" name="Freeform 226"/>
              <p:cNvSpPr>
                <a:spLocks/>
              </p:cNvSpPr>
              <p:nvPr/>
            </p:nvSpPr>
            <p:spPr bwMode="auto">
              <a:xfrm>
                <a:off x="-3757" y="1481"/>
                <a:ext cx="26" cy="20"/>
              </a:xfrm>
              <a:custGeom>
                <a:avLst/>
                <a:gdLst>
                  <a:gd name="T0" fmla="*/ 16 w 26"/>
                  <a:gd name="T1" fmla="*/ 0 h 20"/>
                  <a:gd name="T2" fmla="*/ 20 w 26"/>
                  <a:gd name="T3" fmla="*/ 0 h 20"/>
                  <a:gd name="T4" fmla="*/ 23 w 26"/>
                  <a:gd name="T5" fmla="*/ 0 h 20"/>
                  <a:gd name="T6" fmla="*/ 20 w 26"/>
                  <a:gd name="T7" fmla="*/ 0 h 20"/>
                  <a:gd name="T8" fmla="*/ 0 w 26"/>
                  <a:gd name="T9" fmla="*/ 11 h 20"/>
                  <a:gd name="T10" fmla="*/ 4 w 26"/>
                  <a:gd name="T11" fmla="*/ 11 h 20"/>
                  <a:gd name="T12" fmla="*/ 4 w 26"/>
                  <a:gd name="T13" fmla="*/ 14 h 20"/>
                  <a:gd name="T14" fmla="*/ 7 w 26"/>
                  <a:gd name="T15" fmla="*/ 17 h 20"/>
                  <a:gd name="T16" fmla="*/ 10 w 26"/>
                  <a:gd name="T17" fmla="*/ 20 h 20"/>
                  <a:gd name="T18" fmla="*/ 13 w 26"/>
                  <a:gd name="T19" fmla="*/ 20 h 20"/>
                  <a:gd name="T20" fmla="*/ 16 w 26"/>
                  <a:gd name="T21" fmla="*/ 20 h 20"/>
                  <a:gd name="T22" fmla="*/ 13 w 26"/>
                  <a:gd name="T23" fmla="*/ 20 h 20"/>
                  <a:gd name="T24" fmla="*/ 16 w 26"/>
                  <a:gd name="T25" fmla="*/ 20 h 20"/>
                  <a:gd name="T26" fmla="*/ 23 w 26"/>
                  <a:gd name="T27" fmla="*/ 20 h 20"/>
                  <a:gd name="T28" fmla="*/ 26 w 26"/>
                  <a:gd name="T29" fmla="*/ 17 h 20"/>
                  <a:gd name="T30" fmla="*/ 26 w 26"/>
                  <a:gd name="T31" fmla="*/ 14 h 20"/>
                  <a:gd name="T32" fmla="*/ 26 w 26"/>
                  <a:gd name="T33" fmla="*/ 9 h 20"/>
                  <a:gd name="T34" fmla="*/ 26 w 26"/>
                  <a:gd name="T35" fmla="*/ 6 h 20"/>
                  <a:gd name="T36" fmla="*/ 23 w 26"/>
                  <a:gd name="T37" fmla="*/ 3 h 20"/>
                  <a:gd name="T38" fmla="*/ 20 w 26"/>
                  <a:gd name="T39" fmla="*/ 0 h 20"/>
                  <a:gd name="T40" fmla="*/ 16 w 26"/>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0">
                    <a:moveTo>
                      <a:pt x="16" y="0"/>
                    </a:moveTo>
                    <a:lnTo>
                      <a:pt x="20" y="0"/>
                    </a:lnTo>
                    <a:lnTo>
                      <a:pt x="23" y="0"/>
                    </a:lnTo>
                    <a:lnTo>
                      <a:pt x="20" y="0"/>
                    </a:lnTo>
                    <a:lnTo>
                      <a:pt x="0" y="11"/>
                    </a:lnTo>
                    <a:lnTo>
                      <a:pt x="4" y="11"/>
                    </a:lnTo>
                    <a:lnTo>
                      <a:pt x="4" y="14"/>
                    </a:lnTo>
                    <a:lnTo>
                      <a:pt x="7" y="17"/>
                    </a:lnTo>
                    <a:lnTo>
                      <a:pt x="10" y="20"/>
                    </a:lnTo>
                    <a:lnTo>
                      <a:pt x="13" y="20"/>
                    </a:lnTo>
                    <a:lnTo>
                      <a:pt x="16" y="20"/>
                    </a:lnTo>
                    <a:lnTo>
                      <a:pt x="13" y="20"/>
                    </a:lnTo>
                    <a:lnTo>
                      <a:pt x="16" y="20"/>
                    </a:lnTo>
                    <a:lnTo>
                      <a:pt x="23" y="20"/>
                    </a:lnTo>
                    <a:lnTo>
                      <a:pt x="26" y="17"/>
                    </a:lnTo>
                    <a:lnTo>
                      <a:pt x="26" y="14"/>
                    </a:lnTo>
                    <a:lnTo>
                      <a:pt x="26" y="9"/>
                    </a:lnTo>
                    <a:lnTo>
                      <a:pt x="26" y="6"/>
                    </a:lnTo>
                    <a:lnTo>
                      <a:pt x="23" y="3"/>
                    </a:lnTo>
                    <a:lnTo>
                      <a:pt x="20"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74" name="Freeform 227"/>
              <p:cNvSpPr>
                <a:spLocks/>
              </p:cNvSpPr>
              <p:nvPr/>
            </p:nvSpPr>
            <p:spPr bwMode="auto">
              <a:xfrm>
                <a:off x="-3750" y="1475"/>
                <a:ext cx="22" cy="26"/>
              </a:xfrm>
              <a:custGeom>
                <a:avLst/>
                <a:gdLst>
                  <a:gd name="T0" fmla="*/ 9 w 22"/>
                  <a:gd name="T1" fmla="*/ 20 h 26"/>
                  <a:gd name="T2" fmla="*/ 0 w 22"/>
                  <a:gd name="T3" fmla="*/ 17 h 26"/>
                  <a:gd name="T4" fmla="*/ 0 w 22"/>
                  <a:gd name="T5" fmla="*/ 15 h 26"/>
                  <a:gd name="T6" fmla="*/ 0 w 22"/>
                  <a:gd name="T7" fmla="*/ 12 h 26"/>
                  <a:gd name="T8" fmla="*/ 3 w 22"/>
                  <a:gd name="T9" fmla="*/ 9 h 26"/>
                  <a:gd name="T10" fmla="*/ 6 w 22"/>
                  <a:gd name="T11" fmla="*/ 6 h 26"/>
                  <a:gd name="T12" fmla="*/ 9 w 22"/>
                  <a:gd name="T13" fmla="*/ 6 h 26"/>
                  <a:gd name="T14" fmla="*/ 9 w 22"/>
                  <a:gd name="T15" fmla="*/ 26 h 26"/>
                  <a:gd name="T16" fmla="*/ 13 w 22"/>
                  <a:gd name="T17" fmla="*/ 26 h 26"/>
                  <a:gd name="T18" fmla="*/ 19 w 22"/>
                  <a:gd name="T19" fmla="*/ 23 h 26"/>
                  <a:gd name="T20" fmla="*/ 22 w 22"/>
                  <a:gd name="T21" fmla="*/ 17 h 26"/>
                  <a:gd name="T22" fmla="*/ 22 w 22"/>
                  <a:gd name="T23" fmla="*/ 15 h 26"/>
                  <a:gd name="T24" fmla="*/ 22 w 22"/>
                  <a:gd name="T25" fmla="*/ 12 h 26"/>
                  <a:gd name="T26" fmla="*/ 22 w 22"/>
                  <a:gd name="T27" fmla="*/ 9 h 26"/>
                  <a:gd name="T28" fmla="*/ 19 w 22"/>
                  <a:gd name="T29" fmla="*/ 6 h 26"/>
                  <a:gd name="T30" fmla="*/ 9 w 22"/>
                  <a:gd name="T31" fmla="*/ 0 h 26"/>
                  <a:gd name="T32" fmla="*/ 9 w 22"/>
                  <a:gd name="T33" fmla="*/ 2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26">
                    <a:moveTo>
                      <a:pt x="9" y="20"/>
                    </a:moveTo>
                    <a:lnTo>
                      <a:pt x="0" y="17"/>
                    </a:lnTo>
                    <a:lnTo>
                      <a:pt x="0" y="15"/>
                    </a:lnTo>
                    <a:lnTo>
                      <a:pt x="0" y="12"/>
                    </a:lnTo>
                    <a:lnTo>
                      <a:pt x="3" y="9"/>
                    </a:lnTo>
                    <a:lnTo>
                      <a:pt x="6" y="6"/>
                    </a:lnTo>
                    <a:lnTo>
                      <a:pt x="9" y="6"/>
                    </a:lnTo>
                    <a:lnTo>
                      <a:pt x="9" y="26"/>
                    </a:lnTo>
                    <a:lnTo>
                      <a:pt x="13" y="26"/>
                    </a:lnTo>
                    <a:lnTo>
                      <a:pt x="19" y="23"/>
                    </a:lnTo>
                    <a:lnTo>
                      <a:pt x="22" y="17"/>
                    </a:lnTo>
                    <a:lnTo>
                      <a:pt x="22" y="15"/>
                    </a:lnTo>
                    <a:lnTo>
                      <a:pt x="22" y="12"/>
                    </a:lnTo>
                    <a:lnTo>
                      <a:pt x="22" y="9"/>
                    </a:lnTo>
                    <a:lnTo>
                      <a:pt x="19" y="6"/>
                    </a:lnTo>
                    <a:lnTo>
                      <a:pt x="9" y="0"/>
                    </a:lnTo>
                    <a:lnTo>
                      <a:pt x="9"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75" name="Freeform 228"/>
              <p:cNvSpPr>
                <a:spLocks/>
              </p:cNvSpPr>
              <p:nvPr/>
            </p:nvSpPr>
            <p:spPr bwMode="auto">
              <a:xfrm>
                <a:off x="-3753" y="1475"/>
                <a:ext cx="22" cy="20"/>
              </a:xfrm>
              <a:custGeom>
                <a:avLst/>
                <a:gdLst>
                  <a:gd name="T0" fmla="*/ 0 w 22"/>
                  <a:gd name="T1" fmla="*/ 9 h 20"/>
                  <a:gd name="T2" fmla="*/ 0 w 22"/>
                  <a:gd name="T3" fmla="*/ 12 h 20"/>
                  <a:gd name="T4" fmla="*/ 0 w 22"/>
                  <a:gd name="T5" fmla="*/ 15 h 20"/>
                  <a:gd name="T6" fmla="*/ 3 w 22"/>
                  <a:gd name="T7" fmla="*/ 17 h 20"/>
                  <a:gd name="T8" fmla="*/ 6 w 22"/>
                  <a:gd name="T9" fmla="*/ 17 h 20"/>
                  <a:gd name="T10" fmla="*/ 9 w 22"/>
                  <a:gd name="T11" fmla="*/ 20 h 20"/>
                  <a:gd name="T12" fmla="*/ 12 w 22"/>
                  <a:gd name="T13" fmla="*/ 20 h 20"/>
                  <a:gd name="T14" fmla="*/ 12 w 22"/>
                  <a:gd name="T15" fmla="*/ 0 h 20"/>
                  <a:gd name="T16" fmla="*/ 16 w 22"/>
                  <a:gd name="T17" fmla="*/ 0 h 20"/>
                  <a:gd name="T18" fmla="*/ 19 w 22"/>
                  <a:gd name="T19" fmla="*/ 3 h 20"/>
                  <a:gd name="T20" fmla="*/ 22 w 22"/>
                  <a:gd name="T21" fmla="*/ 6 h 20"/>
                  <a:gd name="T22" fmla="*/ 22 w 22"/>
                  <a:gd name="T23" fmla="*/ 9 h 20"/>
                  <a:gd name="T24" fmla="*/ 0 w 22"/>
                  <a:gd name="T25" fmla="*/ 9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20">
                    <a:moveTo>
                      <a:pt x="0" y="9"/>
                    </a:moveTo>
                    <a:lnTo>
                      <a:pt x="0" y="12"/>
                    </a:lnTo>
                    <a:lnTo>
                      <a:pt x="0" y="15"/>
                    </a:lnTo>
                    <a:lnTo>
                      <a:pt x="3" y="17"/>
                    </a:lnTo>
                    <a:lnTo>
                      <a:pt x="6" y="17"/>
                    </a:lnTo>
                    <a:lnTo>
                      <a:pt x="9" y="20"/>
                    </a:lnTo>
                    <a:lnTo>
                      <a:pt x="12" y="20"/>
                    </a:lnTo>
                    <a:lnTo>
                      <a:pt x="12" y="0"/>
                    </a:lnTo>
                    <a:lnTo>
                      <a:pt x="16" y="0"/>
                    </a:lnTo>
                    <a:lnTo>
                      <a:pt x="19" y="3"/>
                    </a:lnTo>
                    <a:lnTo>
                      <a:pt x="22" y="6"/>
                    </a:lnTo>
                    <a:lnTo>
                      <a:pt x="22" y="9"/>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76" name="Freeform 229"/>
              <p:cNvSpPr>
                <a:spLocks/>
              </p:cNvSpPr>
              <p:nvPr/>
            </p:nvSpPr>
            <p:spPr bwMode="auto">
              <a:xfrm>
                <a:off x="-3753" y="1469"/>
                <a:ext cx="22" cy="23"/>
              </a:xfrm>
              <a:custGeom>
                <a:avLst/>
                <a:gdLst>
                  <a:gd name="T0" fmla="*/ 9 w 22"/>
                  <a:gd name="T1" fmla="*/ 23 h 23"/>
                  <a:gd name="T2" fmla="*/ 12 w 22"/>
                  <a:gd name="T3" fmla="*/ 21 h 23"/>
                  <a:gd name="T4" fmla="*/ 12 w 22"/>
                  <a:gd name="T5" fmla="*/ 23 h 23"/>
                  <a:gd name="T6" fmla="*/ 9 w 22"/>
                  <a:gd name="T7" fmla="*/ 23 h 23"/>
                  <a:gd name="T8" fmla="*/ 6 w 22"/>
                  <a:gd name="T9" fmla="*/ 21 h 23"/>
                  <a:gd name="T10" fmla="*/ 3 w 22"/>
                  <a:gd name="T11" fmla="*/ 21 h 23"/>
                  <a:gd name="T12" fmla="*/ 0 w 22"/>
                  <a:gd name="T13" fmla="*/ 18 h 23"/>
                  <a:gd name="T14" fmla="*/ 0 w 22"/>
                  <a:gd name="T15" fmla="*/ 15 h 23"/>
                  <a:gd name="T16" fmla="*/ 22 w 22"/>
                  <a:gd name="T17" fmla="*/ 15 h 23"/>
                  <a:gd name="T18" fmla="*/ 22 w 22"/>
                  <a:gd name="T19" fmla="*/ 12 h 23"/>
                  <a:gd name="T20" fmla="*/ 22 w 22"/>
                  <a:gd name="T21" fmla="*/ 9 h 23"/>
                  <a:gd name="T22" fmla="*/ 19 w 22"/>
                  <a:gd name="T23" fmla="*/ 6 h 23"/>
                  <a:gd name="T24" fmla="*/ 16 w 22"/>
                  <a:gd name="T25" fmla="*/ 3 h 23"/>
                  <a:gd name="T26" fmla="*/ 9 w 22"/>
                  <a:gd name="T27" fmla="*/ 0 h 23"/>
                  <a:gd name="T28" fmla="*/ 6 w 22"/>
                  <a:gd name="T29" fmla="*/ 3 h 23"/>
                  <a:gd name="T30" fmla="*/ 3 w 22"/>
                  <a:gd name="T31" fmla="*/ 3 h 23"/>
                  <a:gd name="T32" fmla="*/ 9 w 22"/>
                  <a:gd name="T33" fmla="*/ 3 h 23"/>
                  <a:gd name="T34" fmla="*/ 9 w 22"/>
                  <a:gd name="T35" fmla="*/ 23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 h="23">
                    <a:moveTo>
                      <a:pt x="9" y="23"/>
                    </a:moveTo>
                    <a:lnTo>
                      <a:pt x="12" y="21"/>
                    </a:lnTo>
                    <a:lnTo>
                      <a:pt x="12" y="23"/>
                    </a:lnTo>
                    <a:lnTo>
                      <a:pt x="9" y="23"/>
                    </a:lnTo>
                    <a:lnTo>
                      <a:pt x="6" y="21"/>
                    </a:lnTo>
                    <a:lnTo>
                      <a:pt x="3" y="21"/>
                    </a:lnTo>
                    <a:lnTo>
                      <a:pt x="0" y="18"/>
                    </a:lnTo>
                    <a:lnTo>
                      <a:pt x="0" y="15"/>
                    </a:lnTo>
                    <a:lnTo>
                      <a:pt x="22" y="15"/>
                    </a:lnTo>
                    <a:lnTo>
                      <a:pt x="22" y="12"/>
                    </a:lnTo>
                    <a:lnTo>
                      <a:pt x="22" y="9"/>
                    </a:lnTo>
                    <a:lnTo>
                      <a:pt x="19" y="6"/>
                    </a:lnTo>
                    <a:lnTo>
                      <a:pt x="16" y="3"/>
                    </a:lnTo>
                    <a:lnTo>
                      <a:pt x="9" y="0"/>
                    </a:lnTo>
                    <a:lnTo>
                      <a:pt x="6" y="3"/>
                    </a:lnTo>
                    <a:lnTo>
                      <a:pt x="3" y="3"/>
                    </a:lnTo>
                    <a:lnTo>
                      <a:pt x="9" y="3"/>
                    </a:lnTo>
                    <a:lnTo>
                      <a:pt x="9"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77" name="Freeform 230"/>
              <p:cNvSpPr>
                <a:spLocks/>
              </p:cNvSpPr>
              <p:nvPr/>
            </p:nvSpPr>
            <p:spPr bwMode="auto">
              <a:xfrm>
                <a:off x="-3757" y="1472"/>
                <a:ext cx="23" cy="20"/>
              </a:xfrm>
              <a:custGeom>
                <a:avLst/>
                <a:gdLst>
                  <a:gd name="T0" fmla="*/ 0 w 23"/>
                  <a:gd name="T1" fmla="*/ 3 h 20"/>
                  <a:gd name="T2" fmla="*/ 0 w 23"/>
                  <a:gd name="T3" fmla="*/ 6 h 20"/>
                  <a:gd name="T4" fmla="*/ 0 w 23"/>
                  <a:gd name="T5" fmla="*/ 9 h 20"/>
                  <a:gd name="T6" fmla="*/ 0 w 23"/>
                  <a:gd name="T7" fmla="*/ 12 h 20"/>
                  <a:gd name="T8" fmla="*/ 0 w 23"/>
                  <a:gd name="T9" fmla="*/ 15 h 20"/>
                  <a:gd name="T10" fmla="*/ 4 w 23"/>
                  <a:gd name="T11" fmla="*/ 18 h 20"/>
                  <a:gd name="T12" fmla="*/ 13 w 23"/>
                  <a:gd name="T13" fmla="*/ 20 h 20"/>
                  <a:gd name="T14" fmla="*/ 13 w 23"/>
                  <a:gd name="T15" fmla="*/ 0 h 20"/>
                  <a:gd name="T16" fmla="*/ 20 w 23"/>
                  <a:gd name="T17" fmla="*/ 0 h 20"/>
                  <a:gd name="T18" fmla="*/ 23 w 23"/>
                  <a:gd name="T19" fmla="*/ 3 h 20"/>
                  <a:gd name="T20" fmla="*/ 23 w 23"/>
                  <a:gd name="T21" fmla="*/ 6 h 20"/>
                  <a:gd name="T22" fmla="*/ 23 w 23"/>
                  <a:gd name="T23" fmla="*/ 9 h 20"/>
                  <a:gd name="T24" fmla="*/ 0 w 23"/>
                  <a:gd name="T25" fmla="*/ 3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 h="20">
                    <a:moveTo>
                      <a:pt x="0" y="3"/>
                    </a:moveTo>
                    <a:lnTo>
                      <a:pt x="0" y="6"/>
                    </a:lnTo>
                    <a:lnTo>
                      <a:pt x="0" y="9"/>
                    </a:lnTo>
                    <a:lnTo>
                      <a:pt x="0" y="12"/>
                    </a:lnTo>
                    <a:lnTo>
                      <a:pt x="0" y="15"/>
                    </a:lnTo>
                    <a:lnTo>
                      <a:pt x="4" y="18"/>
                    </a:lnTo>
                    <a:lnTo>
                      <a:pt x="13" y="20"/>
                    </a:lnTo>
                    <a:lnTo>
                      <a:pt x="13" y="0"/>
                    </a:lnTo>
                    <a:lnTo>
                      <a:pt x="20" y="0"/>
                    </a:lnTo>
                    <a:lnTo>
                      <a:pt x="23" y="3"/>
                    </a:lnTo>
                    <a:lnTo>
                      <a:pt x="23" y="6"/>
                    </a:lnTo>
                    <a:lnTo>
                      <a:pt x="23" y="9"/>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78" name="Freeform 231"/>
              <p:cNvSpPr>
                <a:spLocks/>
              </p:cNvSpPr>
              <p:nvPr/>
            </p:nvSpPr>
            <p:spPr bwMode="auto">
              <a:xfrm>
                <a:off x="-3760" y="1466"/>
                <a:ext cx="26" cy="21"/>
              </a:xfrm>
              <a:custGeom>
                <a:avLst/>
                <a:gdLst>
                  <a:gd name="T0" fmla="*/ 23 w 26"/>
                  <a:gd name="T1" fmla="*/ 9 h 21"/>
                  <a:gd name="T2" fmla="*/ 16 w 26"/>
                  <a:gd name="T3" fmla="*/ 21 h 21"/>
                  <a:gd name="T4" fmla="*/ 13 w 26"/>
                  <a:gd name="T5" fmla="*/ 21 h 21"/>
                  <a:gd name="T6" fmla="*/ 10 w 26"/>
                  <a:gd name="T7" fmla="*/ 21 h 21"/>
                  <a:gd name="T8" fmla="*/ 7 w 26"/>
                  <a:gd name="T9" fmla="*/ 18 h 21"/>
                  <a:gd name="T10" fmla="*/ 3 w 26"/>
                  <a:gd name="T11" fmla="*/ 15 h 21"/>
                  <a:gd name="T12" fmla="*/ 3 w 26"/>
                  <a:gd name="T13" fmla="*/ 12 h 21"/>
                  <a:gd name="T14" fmla="*/ 3 w 26"/>
                  <a:gd name="T15" fmla="*/ 9 h 21"/>
                  <a:gd name="T16" fmla="*/ 26 w 26"/>
                  <a:gd name="T17" fmla="*/ 15 h 21"/>
                  <a:gd name="T18" fmla="*/ 26 w 26"/>
                  <a:gd name="T19" fmla="*/ 12 h 21"/>
                  <a:gd name="T20" fmla="*/ 26 w 26"/>
                  <a:gd name="T21" fmla="*/ 9 h 21"/>
                  <a:gd name="T22" fmla="*/ 26 w 26"/>
                  <a:gd name="T23" fmla="*/ 6 h 21"/>
                  <a:gd name="T24" fmla="*/ 23 w 26"/>
                  <a:gd name="T25" fmla="*/ 3 h 21"/>
                  <a:gd name="T26" fmla="*/ 16 w 26"/>
                  <a:gd name="T27" fmla="*/ 0 h 21"/>
                  <a:gd name="T28" fmla="*/ 13 w 26"/>
                  <a:gd name="T29" fmla="*/ 0 h 21"/>
                  <a:gd name="T30" fmla="*/ 10 w 26"/>
                  <a:gd name="T31" fmla="*/ 0 h 21"/>
                  <a:gd name="T32" fmla="*/ 7 w 26"/>
                  <a:gd name="T33" fmla="*/ 0 h 21"/>
                  <a:gd name="T34" fmla="*/ 0 w 26"/>
                  <a:gd name="T35" fmla="*/ 9 h 21"/>
                  <a:gd name="T36" fmla="*/ 7 w 26"/>
                  <a:gd name="T37" fmla="*/ 0 h 21"/>
                  <a:gd name="T38" fmla="*/ 3 w 26"/>
                  <a:gd name="T39" fmla="*/ 3 h 21"/>
                  <a:gd name="T40" fmla="*/ 0 w 26"/>
                  <a:gd name="T41" fmla="*/ 6 h 21"/>
                  <a:gd name="T42" fmla="*/ 0 w 26"/>
                  <a:gd name="T43" fmla="*/ 12 h 21"/>
                  <a:gd name="T44" fmla="*/ 0 w 26"/>
                  <a:gd name="T45" fmla="*/ 15 h 21"/>
                  <a:gd name="T46" fmla="*/ 3 w 26"/>
                  <a:gd name="T47" fmla="*/ 18 h 21"/>
                  <a:gd name="T48" fmla="*/ 7 w 26"/>
                  <a:gd name="T49" fmla="*/ 21 h 21"/>
                  <a:gd name="T50" fmla="*/ 13 w 26"/>
                  <a:gd name="T51" fmla="*/ 21 h 21"/>
                  <a:gd name="T52" fmla="*/ 16 w 26"/>
                  <a:gd name="T53" fmla="*/ 21 h 21"/>
                  <a:gd name="T54" fmla="*/ 23 w 26"/>
                  <a:gd name="T55" fmla="*/ 9 h 2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6" h="21">
                    <a:moveTo>
                      <a:pt x="23" y="9"/>
                    </a:moveTo>
                    <a:lnTo>
                      <a:pt x="16" y="21"/>
                    </a:lnTo>
                    <a:lnTo>
                      <a:pt x="13" y="21"/>
                    </a:lnTo>
                    <a:lnTo>
                      <a:pt x="10" y="21"/>
                    </a:lnTo>
                    <a:lnTo>
                      <a:pt x="7" y="18"/>
                    </a:lnTo>
                    <a:lnTo>
                      <a:pt x="3" y="15"/>
                    </a:lnTo>
                    <a:lnTo>
                      <a:pt x="3" y="12"/>
                    </a:lnTo>
                    <a:lnTo>
                      <a:pt x="3" y="9"/>
                    </a:lnTo>
                    <a:lnTo>
                      <a:pt x="26" y="15"/>
                    </a:lnTo>
                    <a:lnTo>
                      <a:pt x="26" y="12"/>
                    </a:lnTo>
                    <a:lnTo>
                      <a:pt x="26" y="9"/>
                    </a:lnTo>
                    <a:lnTo>
                      <a:pt x="26" y="6"/>
                    </a:lnTo>
                    <a:lnTo>
                      <a:pt x="23" y="3"/>
                    </a:lnTo>
                    <a:lnTo>
                      <a:pt x="16" y="0"/>
                    </a:lnTo>
                    <a:lnTo>
                      <a:pt x="13" y="0"/>
                    </a:lnTo>
                    <a:lnTo>
                      <a:pt x="10" y="0"/>
                    </a:lnTo>
                    <a:lnTo>
                      <a:pt x="7" y="0"/>
                    </a:lnTo>
                    <a:lnTo>
                      <a:pt x="0" y="9"/>
                    </a:lnTo>
                    <a:lnTo>
                      <a:pt x="7" y="0"/>
                    </a:lnTo>
                    <a:lnTo>
                      <a:pt x="3" y="3"/>
                    </a:lnTo>
                    <a:lnTo>
                      <a:pt x="0" y="6"/>
                    </a:lnTo>
                    <a:lnTo>
                      <a:pt x="0" y="12"/>
                    </a:lnTo>
                    <a:lnTo>
                      <a:pt x="0" y="15"/>
                    </a:lnTo>
                    <a:lnTo>
                      <a:pt x="3" y="18"/>
                    </a:lnTo>
                    <a:lnTo>
                      <a:pt x="7" y="21"/>
                    </a:lnTo>
                    <a:lnTo>
                      <a:pt x="13" y="21"/>
                    </a:lnTo>
                    <a:lnTo>
                      <a:pt x="16" y="21"/>
                    </a:lnTo>
                    <a:lnTo>
                      <a:pt x="23"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79" name="Freeform 232"/>
              <p:cNvSpPr>
                <a:spLocks/>
              </p:cNvSpPr>
              <p:nvPr/>
            </p:nvSpPr>
            <p:spPr bwMode="auto">
              <a:xfrm>
                <a:off x="-3760" y="1457"/>
                <a:ext cx="7" cy="12"/>
              </a:xfrm>
              <a:custGeom>
                <a:avLst/>
                <a:gdLst>
                  <a:gd name="T0" fmla="*/ 0 w 7"/>
                  <a:gd name="T1" fmla="*/ 3 h 12"/>
                  <a:gd name="T2" fmla="*/ 0 w 7"/>
                  <a:gd name="T3" fmla="*/ 3 h 12"/>
                  <a:gd name="T4" fmla="*/ 0 w 7"/>
                  <a:gd name="T5" fmla="*/ 3 h 12"/>
                  <a:gd name="T6" fmla="*/ 0 w 7"/>
                  <a:gd name="T7" fmla="*/ 3 h 12"/>
                  <a:gd name="T8" fmla="*/ 0 w 7"/>
                  <a:gd name="T9" fmla="*/ 0 h 12"/>
                  <a:gd name="T10" fmla="*/ 0 w 7"/>
                  <a:gd name="T11" fmla="*/ 0 h 12"/>
                  <a:gd name="T12" fmla="*/ 0 w 7"/>
                  <a:gd name="T13" fmla="*/ 0 h 12"/>
                  <a:gd name="T14" fmla="*/ 0 w 7"/>
                  <a:gd name="T15" fmla="*/ 0 h 12"/>
                  <a:gd name="T16" fmla="*/ 3 w 7"/>
                  <a:gd name="T17" fmla="*/ 3 h 12"/>
                  <a:gd name="T18" fmla="*/ 3 w 7"/>
                  <a:gd name="T19" fmla="*/ 3 h 12"/>
                  <a:gd name="T20" fmla="*/ 3 w 7"/>
                  <a:gd name="T21" fmla="*/ 3 h 12"/>
                  <a:gd name="T22" fmla="*/ 3 w 7"/>
                  <a:gd name="T23" fmla="*/ 3 h 12"/>
                  <a:gd name="T24" fmla="*/ 3 w 7"/>
                  <a:gd name="T25" fmla="*/ 3 h 12"/>
                  <a:gd name="T26" fmla="*/ 3 w 7"/>
                  <a:gd name="T27" fmla="*/ 3 h 12"/>
                  <a:gd name="T28" fmla="*/ 3 w 7"/>
                  <a:gd name="T29" fmla="*/ 3 h 12"/>
                  <a:gd name="T30" fmla="*/ 3 w 7"/>
                  <a:gd name="T31" fmla="*/ 6 h 12"/>
                  <a:gd name="T32" fmla="*/ 3 w 7"/>
                  <a:gd name="T33" fmla="*/ 6 h 12"/>
                  <a:gd name="T34" fmla="*/ 7 w 7"/>
                  <a:gd name="T35" fmla="*/ 6 h 12"/>
                  <a:gd name="T36" fmla="*/ 7 w 7"/>
                  <a:gd name="T37" fmla="*/ 6 h 12"/>
                  <a:gd name="T38" fmla="*/ 7 w 7"/>
                  <a:gd name="T39" fmla="*/ 9 h 12"/>
                  <a:gd name="T40" fmla="*/ 7 w 7"/>
                  <a:gd name="T41" fmla="*/ 9 h 12"/>
                  <a:gd name="T42" fmla="*/ 7 w 7"/>
                  <a:gd name="T43" fmla="*/ 12 h 12"/>
                  <a:gd name="T44" fmla="*/ 7 w 7"/>
                  <a:gd name="T45" fmla="*/ 12 h 12"/>
                  <a:gd name="T46" fmla="*/ 7 w 7"/>
                  <a:gd name="T47" fmla="*/ 12 h 12"/>
                  <a:gd name="T48" fmla="*/ 7 w 7"/>
                  <a:gd name="T49" fmla="*/ 9 h 12"/>
                  <a:gd name="T50" fmla="*/ 3 w 7"/>
                  <a:gd name="T51" fmla="*/ 9 h 12"/>
                  <a:gd name="T52" fmla="*/ 3 w 7"/>
                  <a:gd name="T53" fmla="*/ 9 h 12"/>
                  <a:gd name="T54" fmla="*/ 3 w 7"/>
                  <a:gd name="T55" fmla="*/ 9 h 12"/>
                  <a:gd name="T56" fmla="*/ 3 w 7"/>
                  <a:gd name="T57" fmla="*/ 9 h 12"/>
                  <a:gd name="T58" fmla="*/ 3 w 7"/>
                  <a:gd name="T59" fmla="*/ 9 h 12"/>
                  <a:gd name="T60" fmla="*/ 3 w 7"/>
                  <a:gd name="T61" fmla="*/ 9 h 12"/>
                  <a:gd name="T62" fmla="*/ 3 w 7"/>
                  <a:gd name="T63" fmla="*/ 6 h 12"/>
                  <a:gd name="T64" fmla="*/ 3 w 7"/>
                  <a:gd name="T65" fmla="*/ 6 h 12"/>
                  <a:gd name="T66" fmla="*/ 0 w 7"/>
                  <a:gd name="T67" fmla="*/ 6 h 12"/>
                  <a:gd name="T68" fmla="*/ 0 w 7"/>
                  <a:gd name="T69" fmla="*/ 6 h 12"/>
                  <a:gd name="T70" fmla="*/ 0 w 7"/>
                  <a:gd name="T71" fmla="*/ 6 h 12"/>
                  <a:gd name="T72" fmla="*/ 0 w 7"/>
                  <a:gd name="T73" fmla="*/ 6 h 12"/>
                  <a:gd name="T74" fmla="*/ 0 w 7"/>
                  <a:gd name="T75" fmla="*/ 6 h 12"/>
                  <a:gd name="T76" fmla="*/ 0 w 7"/>
                  <a:gd name="T77" fmla="*/ 6 h 12"/>
                  <a:gd name="T78" fmla="*/ 0 w 7"/>
                  <a:gd name="T79" fmla="*/ 3 h 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 h="12">
                    <a:moveTo>
                      <a:pt x="0" y="3"/>
                    </a:moveTo>
                    <a:lnTo>
                      <a:pt x="0" y="3"/>
                    </a:lnTo>
                    <a:lnTo>
                      <a:pt x="0" y="0"/>
                    </a:lnTo>
                    <a:lnTo>
                      <a:pt x="0" y="3"/>
                    </a:lnTo>
                    <a:lnTo>
                      <a:pt x="3" y="3"/>
                    </a:lnTo>
                    <a:lnTo>
                      <a:pt x="3" y="6"/>
                    </a:lnTo>
                    <a:lnTo>
                      <a:pt x="7" y="6"/>
                    </a:lnTo>
                    <a:lnTo>
                      <a:pt x="7" y="9"/>
                    </a:lnTo>
                    <a:lnTo>
                      <a:pt x="7" y="12"/>
                    </a:lnTo>
                    <a:lnTo>
                      <a:pt x="7" y="9"/>
                    </a:lnTo>
                    <a:lnTo>
                      <a:pt x="3" y="9"/>
                    </a:lnTo>
                    <a:lnTo>
                      <a:pt x="3" y="6"/>
                    </a:lnTo>
                    <a:lnTo>
                      <a:pt x="0" y="6"/>
                    </a:lnTo>
                    <a:lnTo>
                      <a:pt x="0" y="3"/>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80" name="Freeform 233"/>
              <p:cNvSpPr>
                <a:spLocks/>
              </p:cNvSpPr>
              <p:nvPr/>
            </p:nvSpPr>
            <p:spPr bwMode="auto">
              <a:xfrm>
                <a:off x="-3760" y="1457"/>
                <a:ext cx="7" cy="12"/>
              </a:xfrm>
              <a:custGeom>
                <a:avLst/>
                <a:gdLst>
                  <a:gd name="T0" fmla="*/ 0 w 7"/>
                  <a:gd name="T1" fmla="*/ 3 h 12"/>
                  <a:gd name="T2" fmla="*/ 0 w 7"/>
                  <a:gd name="T3" fmla="*/ 0 h 12"/>
                  <a:gd name="T4" fmla="*/ 0 w 7"/>
                  <a:gd name="T5" fmla="*/ 3 h 12"/>
                  <a:gd name="T6" fmla="*/ 3 w 7"/>
                  <a:gd name="T7" fmla="*/ 3 h 12"/>
                  <a:gd name="T8" fmla="*/ 3 w 7"/>
                  <a:gd name="T9" fmla="*/ 6 h 12"/>
                  <a:gd name="T10" fmla="*/ 7 w 7"/>
                  <a:gd name="T11" fmla="*/ 6 h 12"/>
                  <a:gd name="T12" fmla="*/ 7 w 7"/>
                  <a:gd name="T13" fmla="*/ 9 h 12"/>
                  <a:gd name="T14" fmla="*/ 7 w 7"/>
                  <a:gd name="T15" fmla="*/ 12 h 12"/>
                  <a:gd name="T16" fmla="*/ 7 w 7"/>
                  <a:gd name="T17" fmla="*/ 9 h 12"/>
                  <a:gd name="T18" fmla="*/ 3 w 7"/>
                  <a:gd name="T19" fmla="*/ 9 h 12"/>
                  <a:gd name="T20" fmla="*/ 3 w 7"/>
                  <a:gd name="T21" fmla="*/ 6 h 12"/>
                  <a:gd name="T22" fmla="*/ 0 w 7"/>
                  <a:gd name="T23" fmla="*/ 6 h 12"/>
                  <a:gd name="T24" fmla="*/ 0 w 7"/>
                  <a:gd name="T25" fmla="*/ 3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 h="12">
                    <a:moveTo>
                      <a:pt x="0" y="3"/>
                    </a:moveTo>
                    <a:lnTo>
                      <a:pt x="0" y="0"/>
                    </a:lnTo>
                    <a:lnTo>
                      <a:pt x="0" y="3"/>
                    </a:lnTo>
                    <a:lnTo>
                      <a:pt x="3" y="3"/>
                    </a:lnTo>
                    <a:lnTo>
                      <a:pt x="3" y="6"/>
                    </a:lnTo>
                    <a:lnTo>
                      <a:pt x="7" y="6"/>
                    </a:lnTo>
                    <a:lnTo>
                      <a:pt x="7" y="9"/>
                    </a:lnTo>
                    <a:lnTo>
                      <a:pt x="7" y="12"/>
                    </a:lnTo>
                    <a:lnTo>
                      <a:pt x="7" y="9"/>
                    </a:lnTo>
                    <a:lnTo>
                      <a:pt x="3" y="9"/>
                    </a:lnTo>
                    <a:lnTo>
                      <a:pt x="3" y="6"/>
                    </a:lnTo>
                    <a:lnTo>
                      <a:pt x="0" y="6"/>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81" name="Freeform 234"/>
              <p:cNvSpPr>
                <a:spLocks/>
              </p:cNvSpPr>
              <p:nvPr/>
            </p:nvSpPr>
            <p:spPr bwMode="auto">
              <a:xfrm>
                <a:off x="-3766" y="1448"/>
                <a:ext cx="9" cy="9"/>
              </a:xfrm>
              <a:custGeom>
                <a:avLst/>
                <a:gdLst>
                  <a:gd name="T0" fmla="*/ 3 w 9"/>
                  <a:gd name="T1" fmla="*/ 0 h 9"/>
                  <a:gd name="T2" fmla="*/ 0 w 9"/>
                  <a:gd name="T3" fmla="*/ 0 h 9"/>
                  <a:gd name="T4" fmla="*/ 0 w 9"/>
                  <a:gd name="T5" fmla="*/ 0 h 9"/>
                  <a:gd name="T6" fmla="*/ 0 w 9"/>
                  <a:gd name="T7" fmla="*/ 0 h 9"/>
                  <a:gd name="T8" fmla="*/ 0 w 9"/>
                  <a:gd name="T9" fmla="*/ 0 h 9"/>
                  <a:gd name="T10" fmla="*/ 0 w 9"/>
                  <a:gd name="T11" fmla="*/ 0 h 9"/>
                  <a:gd name="T12" fmla="*/ 0 w 9"/>
                  <a:gd name="T13" fmla="*/ 3 h 9"/>
                  <a:gd name="T14" fmla="*/ 0 w 9"/>
                  <a:gd name="T15" fmla="*/ 3 h 9"/>
                  <a:gd name="T16" fmla="*/ 0 w 9"/>
                  <a:gd name="T17" fmla="*/ 3 h 9"/>
                  <a:gd name="T18" fmla="*/ 0 w 9"/>
                  <a:gd name="T19" fmla="*/ 3 h 9"/>
                  <a:gd name="T20" fmla="*/ 0 w 9"/>
                  <a:gd name="T21" fmla="*/ 3 h 9"/>
                  <a:gd name="T22" fmla="*/ 3 w 9"/>
                  <a:gd name="T23" fmla="*/ 3 h 9"/>
                  <a:gd name="T24" fmla="*/ 3 w 9"/>
                  <a:gd name="T25" fmla="*/ 3 h 9"/>
                  <a:gd name="T26" fmla="*/ 3 w 9"/>
                  <a:gd name="T27" fmla="*/ 6 h 9"/>
                  <a:gd name="T28" fmla="*/ 3 w 9"/>
                  <a:gd name="T29" fmla="*/ 6 h 9"/>
                  <a:gd name="T30" fmla="*/ 3 w 9"/>
                  <a:gd name="T31" fmla="*/ 6 h 9"/>
                  <a:gd name="T32" fmla="*/ 3 w 9"/>
                  <a:gd name="T33" fmla="*/ 6 h 9"/>
                  <a:gd name="T34" fmla="*/ 3 w 9"/>
                  <a:gd name="T35" fmla="*/ 6 h 9"/>
                  <a:gd name="T36" fmla="*/ 6 w 9"/>
                  <a:gd name="T37" fmla="*/ 9 h 9"/>
                  <a:gd name="T38" fmla="*/ 6 w 9"/>
                  <a:gd name="T39" fmla="*/ 9 h 9"/>
                  <a:gd name="T40" fmla="*/ 9 w 9"/>
                  <a:gd name="T41" fmla="*/ 9 h 9"/>
                  <a:gd name="T42" fmla="*/ 9 w 9"/>
                  <a:gd name="T43" fmla="*/ 9 h 9"/>
                  <a:gd name="T44" fmla="*/ 9 w 9"/>
                  <a:gd name="T45" fmla="*/ 9 h 9"/>
                  <a:gd name="T46" fmla="*/ 9 w 9"/>
                  <a:gd name="T47" fmla="*/ 9 h 9"/>
                  <a:gd name="T48" fmla="*/ 6 w 9"/>
                  <a:gd name="T49" fmla="*/ 9 h 9"/>
                  <a:gd name="T50" fmla="*/ 6 w 9"/>
                  <a:gd name="T51" fmla="*/ 6 h 9"/>
                  <a:gd name="T52" fmla="*/ 6 w 9"/>
                  <a:gd name="T53" fmla="*/ 6 h 9"/>
                  <a:gd name="T54" fmla="*/ 6 w 9"/>
                  <a:gd name="T55" fmla="*/ 6 h 9"/>
                  <a:gd name="T56" fmla="*/ 6 w 9"/>
                  <a:gd name="T57" fmla="*/ 6 h 9"/>
                  <a:gd name="T58" fmla="*/ 6 w 9"/>
                  <a:gd name="T59" fmla="*/ 3 h 9"/>
                  <a:gd name="T60" fmla="*/ 6 w 9"/>
                  <a:gd name="T61" fmla="*/ 3 h 9"/>
                  <a:gd name="T62" fmla="*/ 6 w 9"/>
                  <a:gd name="T63" fmla="*/ 3 h 9"/>
                  <a:gd name="T64" fmla="*/ 6 w 9"/>
                  <a:gd name="T65" fmla="*/ 3 h 9"/>
                  <a:gd name="T66" fmla="*/ 6 w 9"/>
                  <a:gd name="T67" fmla="*/ 3 h 9"/>
                  <a:gd name="T68" fmla="*/ 3 w 9"/>
                  <a:gd name="T69" fmla="*/ 3 h 9"/>
                  <a:gd name="T70" fmla="*/ 3 w 9"/>
                  <a:gd name="T71" fmla="*/ 3 h 9"/>
                  <a:gd name="T72" fmla="*/ 3 w 9"/>
                  <a:gd name="T73" fmla="*/ 3 h 9"/>
                  <a:gd name="T74" fmla="*/ 3 w 9"/>
                  <a:gd name="T75" fmla="*/ 0 h 9"/>
                  <a:gd name="T76" fmla="*/ 3 w 9"/>
                  <a:gd name="T77" fmla="*/ 0 h 9"/>
                  <a:gd name="T78" fmla="*/ 3 w 9"/>
                  <a:gd name="T79" fmla="*/ 0 h 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 h="9">
                    <a:moveTo>
                      <a:pt x="3" y="0"/>
                    </a:moveTo>
                    <a:lnTo>
                      <a:pt x="3" y="0"/>
                    </a:lnTo>
                    <a:lnTo>
                      <a:pt x="0" y="0"/>
                    </a:lnTo>
                    <a:lnTo>
                      <a:pt x="0" y="3"/>
                    </a:lnTo>
                    <a:lnTo>
                      <a:pt x="3" y="3"/>
                    </a:lnTo>
                    <a:lnTo>
                      <a:pt x="3" y="6"/>
                    </a:lnTo>
                    <a:lnTo>
                      <a:pt x="6" y="9"/>
                    </a:lnTo>
                    <a:lnTo>
                      <a:pt x="9" y="9"/>
                    </a:lnTo>
                    <a:lnTo>
                      <a:pt x="6" y="9"/>
                    </a:lnTo>
                    <a:lnTo>
                      <a:pt x="6" y="6"/>
                    </a:lnTo>
                    <a:lnTo>
                      <a:pt x="6" y="3"/>
                    </a:lnTo>
                    <a:lnTo>
                      <a:pt x="3" y="3"/>
                    </a:lnTo>
                    <a:lnTo>
                      <a:pt x="3"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82" name="Freeform 235"/>
              <p:cNvSpPr>
                <a:spLocks/>
              </p:cNvSpPr>
              <p:nvPr/>
            </p:nvSpPr>
            <p:spPr bwMode="auto">
              <a:xfrm>
                <a:off x="-3766" y="1448"/>
                <a:ext cx="9" cy="9"/>
              </a:xfrm>
              <a:custGeom>
                <a:avLst/>
                <a:gdLst>
                  <a:gd name="T0" fmla="*/ 3 w 9"/>
                  <a:gd name="T1" fmla="*/ 0 h 9"/>
                  <a:gd name="T2" fmla="*/ 0 w 9"/>
                  <a:gd name="T3" fmla="*/ 0 h 9"/>
                  <a:gd name="T4" fmla="*/ 0 w 9"/>
                  <a:gd name="T5" fmla="*/ 3 h 9"/>
                  <a:gd name="T6" fmla="*/ 3 w 9"/>
                  <a:gd name="T7" fmla="*/ 3 h 9"/>
                  <a:gd name="T8" fmla="*/ 3 w 9"/>
                  <a:gd name="T9" fmla="*/ 6 h 9"/>
                  <a:gd name="T10" fmla="*/ 6 w 9"/>
                  <a:gd name="T11" fmla="*/ 9 h 9"/>
                  <a:gd name="T12" fmla="*/ 9 w 9"/>
                  <a:gd name="T13" fmla="*/ 9 h 9"/>
                  <a:gd name="T14" fmla="*/ 6 w 9"/>
                  <a:gd name="T15" fmla="*/ 9 h 9"/>
                  <a:gd name="T16" fmla="*/ 6 w 9"/>
                  <a:gd name="T17" fmla="*/ 6 h 9"/>
                  <a:gd name="T18" fmla="*/ 6 w 9"/>
                  <a:gd name="T19" fmla="*/ 3 h 9"/>
                  <a:gd name="T20" fmla="*/ 3 w 9"/>
                  <a:gd name="T21" fmla="*/ 3 h 9"/>
                  <a:gd name="T22" fmla="*/ 3 w 9"/>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 h="9">
                    <a:moveTo>
                      <a:pt x="3" y="0"/>
                    </a:moveTo>
                    <a:lnTo>
                      <a:pt x="0" y="0"/>
                    </a:lnTo>
                    <a:lnTo>
                      <a:pt x="0" y="3"/>
                    </a:lnTo>
                    <a:lnTo>
                      <a:pt x="3" y="3"/>
                    </a:lnTo>
                    <a:lnTo>
                      <a:pt x="3" y="6"/>
                    </a:lnTo>
                    <a:lnTo>
                      <a:pt x="6" y="9"/>
                    </a:lnTo>
                    <a:lnTo>
                      <a:pt x="9" y="9"/>
                    </a:lnTo>
                    <a:lnTo>
                      <a:pt x="6" y="9"/>
                    </a:lnTo>
                    <a:lnTo>
                      <a:pt x="6" y="6"/>
                    </a:lnTo>
                    <a:lnTo>
                      <a:pt x="6" y="3"/>
                    </a:lnTo>
                    <a:lnTo>
                      <a:pt x="3" y="3"/>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83" name="Freeform 236"/>
              <p:cNvSpPr>
                <a:spLocks/>
              </p:cNvSpPr>
              <p:nvPr/>
            </p:nvSpPr>
            <p:spPr bwMode="auto">
              <a:xfrm>
                <a:off x="-3769" y="1451"/>
                <a:ext cx="9" cy="6"/>
              </a:xfrm>
              <a:custGeom>
                <a:avLst/>
                <a:gdLst>
                  <a:gd name="T0" fmla="*/ 3 w 9"/>
                  <a:gd name="T1" fmla="*/ 3 h 6"/>
                  <a:gd name="T2" fmla="*/ 0 w 9"/>
                  <a:gd name="T3" fmla="*/ 3 h 6"/>
                  <a:gd name="T4" fmla="*/ 0 w 9"/>
                  <a:gd name="T5" fmla="*/ 3 h 6"/>
                  <a:gd name="T6" fmla="*/ 0 w 9"/>
                  <a:gd name="T7" fmla="*/ 3 h 6"/>
                  <a:gd name="T8" fmla="*/ 0 w 9"/>
                  <a:gd name="T9" fmla="*/ 0 h 6"/>
                  <a:gd name="T10" fmla="*/ 0 w 9"/>
                  <a:gd name="T11" fmla="*/ 0 h 6"/>
                  <a:gd name="T12" fmla="*/ 0 w 9"/>
                  <a:gd name="T13" fmla="*/ 0 h 6"/>
                  <a:gd name="T14" fmla="*/ 3 w 9"/>
                  <a:gd name="T15" fmla="*/ 0 h 6"/>
                  <a:gd name="T16" fmla="*/ 3 w 9"/>
                  <a:gd name="T17" fmla="*/ 0 h 6"/>
                  <a:gd name="T18" fmla="*/ 3 w 9"/>
                  <a:gd name="T19" fmla="*/ 0 h 6"/>
                  <a:gd name="T20" fmla="*/ 3 w 9"/>
                  <a:gd name="T21" fmla="*/ 0 h 6"/>
                  <a:gd name="T22" fmla="*/ 3 w 9"/>
                  <a:gd name="T23" fmla="*/ 0 h 6"/>
                  <a:gd name="T24" fmla="*/ 3 w 9"/>
                  <a:gd name="T25" fmla="*/ 0 h 6"/>
                  <a:gd name="T26" fmla="*/ 6 w 9"/>
                  <a:gd name="T27" fmla="*/ 0 h 6"/>
                  <a:gd name="T28" fmla="*/ 6 w 9"/>
                  <a:gd name="T29" fmla="*/ 0 h 6"/>
                  <a:gd name="T30" fmla="*/ 6 w 9"/>
                  <a:gd name="T31" fmla="*/ 3 h 6"/>
                  <a:gd name="T32" fmla="*/ 6 w 9"/>
                  <a:gd name="T33" fmla="*/ 3 h 6"/>
                  <a:gd name="T34" fmla="*/ 6 w 9"/>
                  <a:gd name="T35" fmla="*/ 3 h 6"/>
                  <a:gd name="T36" fmla="*/ 9 w 9"/>
                  <a:gd name="T37" fmla="*/ 3 h 6"/>
                  <a:gd name="T38" fmla="*/ 9 w 9"/>
                  <a:gd name="T39" fmla="*/ 3 h 6"/>
                  <a:gd name="T40" fmla="*/ 9 w 9"/>
                  <a:gd name="T41" fmla="*/ 6 h 6"/>
                  <a:gd name="T42" fmla="*/ 9 w 9"/>
                  <a:gd name="T43" fmla="*/ 6 h 6"/>
                  <a:gd name="T44" fmla="*/ 9 w 9"/>
                  <a:gd name="T45" fmla="*/ 6 h 6"/>
                  <a:gd name="T46" fmla="*/ 9 w 9"/>
                  <a:gd name="T47" fmla="*/ 6 h 6"/>
                  <a:gd name="T48" fmla="*/ 9 w 9"/>
                  <a:gd name="T49" fmla="*/ 6 h 6"/>
                  <a:gd name="T50" fmla="*/ 9 w 9"/>
                  <a:gd name="T51" fmla="*/ 6 h 6"/>
                  <a:gd name="T52" fmla="*/ 9 w 9"/>
                  <a:gd name="T53" fmla="*/ 6 h 6"/>
                  <a:gd name="T54" fmla="*/ 6 w 9"/>
                  <a:gd name="T55" fmla="*/ 6 h 6"/>
                  <a:gd name="T56" fmla="*/ 6 w 9"/>
                  <a:gd name="T57" fmla="*/ 6 h 6"/>
                  <a:gd name="T58" fmla="*/ 6 w 9"/>
                  <a:gd name="T59" fmla="*/ 6 h 6"/>
                  <a:gd name="T60" fmla="*/ 6 w 9"/>
                  <a:gd name="T61" fmla="*/ 6 h 6"/>
                  <a:gd name="T62" fmla="*/ 6 w 9"/>
                  <a:gd name="T63" fmla="*/ 6 h 6"/>
                  <a:gd name="T64" fmla="*/ 6 w 9"/>
                  <a:gd name="T65" fmla="*/ 6 h 6"/>
                  <a:gd name="T66" fmla="*/ 6 w 9"/>
                  <a:gd name="T67" fmla="*/ 6 h 6"/>
                  <a:gd name="T68" fmla="*/ 3 w 9"/>
                  <a:gd name="T69" fmla="*/ 6 h 6"/>
                  <a:gd name="T70" fmla="*/ 3 w 9"/>
                  <a:gd name="T71" fmla="*/ 6 h 6"/>
                  <a:gd name="T72" fmla="*/ 3 w 9"/>
                  <a:gd name="T73" fmla="*/ 6 h 6"/>
                  <a:gd name="T74" fmla="*/ 3 w 9"/>
                  <a:gd name="T75" fmla="*/ 6 h 6"/>
                  <a:gd name="T76" fmla="*/ 3 w 9"/>
                  <a:gd name="T77" fmla="*/ 6 h 6"/>
                  <a:gd name="T78" fmla="*/ 3 w 9"/>
                  <a:gd name="T79" fmla="*/ 3 h 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 h="6">
                    <a:moveTo>
                      <a:pt x="3" y="3"/>
                    </a:moveTo>
                    <a:lnTo>
                      <a:pt x="3" y="3"/>
                    </a:lnTo>
                    <a:lnTo>
                      <a:pt x="0" y="3"/>
                    </a:lnTo>
                    <a:lnTo>
                      <a:pt x="0" y="0"/>
                    </a:lnTo>
                    <a:lnTo>
                      <a:pt x="3" y="0"/>
                    </a:lnTo>
                    <a:lnTo>
                      <a:pt x="3" y="3"/>
                    </a:lnTo>
                    <a:lnTo>
                      <a:pt x="3" y="0"/>
                    </a:lnTo>
                    <a:lnTo>
                      <a:pt x="6" y="0"/>
                    </a:lnTo>
                    <a:lnTo>
                      <a:pt x="6" y="3"/>
                    </a:lnTo>
                    <a:lnTo>
                      <a:pt x="9" y="3"/>
                    </a:lnTo>
                    <a:lnTo>
                      <a:pt x="9" y="6"/>
                    </a:lnTo>
                    <a:lnTo>
                      <a:pt x="6" y="6"/>
                    </a:lnTo>
                    <a:lnTo>
                      <a:pt x="6" y="3"/>
                    </a:lnTo>
                    <a:lnTo>
                      <a:pt x="6" y="6"/>
                    </a:lnTo>
                    <a:lnTo>
                      <a:pt x="3" y="6"/>
                    </a:lnTo>
                    <a:lnTo>
                      <a:pt x="3" y="3"/>
                    </a:lnTo>
                    <a:lnTo>
                      <a:pt x="3" y="6"/>
                    </a:lnTo>
                    <a:lnTo>
                      <a:pt x="3" y="3"/>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84" name="Freeform 237"/>
              <p:cNvSpPr>
                <a:spLocks/>
              </p:cNvSpPr>
              <p:nvPr/>
            </p:nvSpPr>
            <p:spPr bwMode="auto">
              <a:xfrm>
                <a:off x="-3769" y="1451"/>
                <a:ext cx="9" cy="6"/>
              </a:xfrm>
              <a:custGeom>
                <a:avLst/>
                <a:gdLst>
                  <a:gd name="T0" fmla="*/ 3 w 9"/>
                  <a:gd name="T1" fmla="*/ 3 h 6"/>
                  <a:gd name="T2" fmla="*/ 0 w 9"/>
                  <a:gd name="T3" fmla="*/ 3 h 6"/>
                  <a:gd name="T4" fmla="*/ 0 w 9"/>
                  <a:gd name="T5" fmla="*/ 0 h 6"/>
                  <a:gd name="T6" fmla="*/ 3 w 9"/>
                  <a:gd name="T7" fmla="*/ 0 h 6"/>
                  <a:gd name="T8" fmla="*/ 3 w 9"/>
                  <a:gd name="T9" fmla="*/ 3 h 6"/>
                  <a:gd name="T10" fmla="*/ 3 w 9"/>
                  <a:gd name="T11" fmla="*/ 0 h 6"/>
                  <a:gd name="T12" fmla="*/ 6 w 9"/>
                  <a:gd name="T13" fmla="*/ 0 h 6"/>
                  <a:gd name="T14" fmla="*/ 6 w 9"/>
                  <a:gd name="T15" fmla="*/ 3 h 6"/>
                  <a:gd name="T16" fmla="*/ 9 w 9"/>
                  <a:gd name="T17" fmla="*/ 3 h 6"/>
                  <a:gd name="T18" fmla="*/ 9 w 9"/>
                  <a:gd name="T19" fmla="*/ 6 h 6"/>
                  <a:gd name="T20" fmla="*/ 6 w 9"/>
                  <a:gd name="T21" fmla="*/ 6 h 6"/>
                  <a:gd name="T22" fmla="*/ 6 w 9"/>
                  <a:gd name="T23" fmla="*/ 3 h 6"/>
                  <a:gd name="T24" fmla="*/ 6 w 9"/>
                  <a:gd name="T25" fmla="*/ 6 h 6"/>
                  <a:gd name="T26" fmla="*/ 3 w 9"/>
                  <a:gd name="T27" fmla="*/ 6 h 6"/>
                  <a:gd name="T28" fmla="*/ 3 w 9"/>
                  <a:gd name="T29" fmla="*/ 3 h 6"/>
                  <a:gd name="T30" fmla="*/ 3 w 9"/>
                  <a:gd name="T31" fmla="*/ 6 h 6"/>
                  <a:gd name="T32" fmla="*/ 3 w 9"/>
                  <a:gd name="T33" fmla="*/ 3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 h="6">
                    <a:moveTo>
                      <a:pt x="3" y="3"/>
                    </a:moveTo>
                    <a:lnTo>
                      <a:pt x="0" y="3"/>
                    </a:lnTo>
                    <a:lnTo>
                      <a:pt x="0" y="0"/>
                    </a:lnTo>
                    <a:lnTo>
                      <a:pt x="3" y="0"/>
                    </a:lnTo>
                    <a:lnTo>
                      <a:pt x="3" y="3"/>
                    </a:lnTo>
                    <a:lnTo>
                      <a:pt x="3" y="0"/>
                    </a:lnTo>
                    <a:lnTo>
                      <a:pt x="6" y="0"/>
                    </a:lnTo>
                    <a:lnTo>
                      <a:pt x="6" y="3"/>
                    </a:lnTo>
                    <a:lnTo>
                      <a:pt x="9" y="3"/>
                    </a:lnTo>
                    <a:lnTo>
                      <a:pt x="9" y="6"/>
                    </a:lnTo>
                    <a:lnTo>
                      <a:pt x="6" y="6"/>
                    </a:lnTo>
                    <a:lnTo>
                      <a:pt x="6" y="3"/>
                    </a:lnTo>
                    <a:lnTo>
                      <a:pt x="6" y="6"/>
                    </a:lnTo>
                    <a:lnTo>
                      <a:pt x="3" y="6"/>
                    </a:lnTo>
                    <a:lnTo>
                      <a:pt x="3" y="3"/>
                    </a:lnTo>
                    <a:lnTo>
                      <a:pt x="3" y="6"/>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85" name="Freeform 238"/>
              <p:cNvSpPr>
                <a:spLocks/>
              </p:cNvSpPr>
              <p:nvPr/>
            </p:nvSpPr>
            <p:spPr bwMode="auto">
              <a:xfrm>
                <a:off x="-3776" y="1445"/>
                <a:ext cx="10" cy="6"/>
              </a:xfrm>
              <a:custGeom>
                <a:avLst/>
                <a:gdLst>
                  <a:gd name="T0" fmla="*/ 3 w 10"/>
                  <a:gd name="T1" fmla="*/ 3 h 6"/>
                  <a:gd name="T2" fmla="*/ 3 w 10"/>
                  <a:gd name="T3" fmla="*/ 3 h 6"/>
                  <a:gd name="T4" fmla="*/ 0 w 10"/>
                  <a:gd name="T5" fmla="*/ 3 h 6"/>
                  <a:gd name="T6" fmla="*/ 0 w 10"/>
                  <a:gd name="T7" fmla="*/ 3 h 6"/>
                  <a:gd name="T8" fmla="*/ 0 w 10"/>
                  <a:gd name="T9" fmla="*/ 0 h 6"/>
                  <a:gd name="T10" fmla="*/ 0 w 10"/>
                  <a:gd name="T11" fmla="*/ 0 h 6"/>
                  <a:gd name="T12" fmla="*/ 3 w 10"/>
                  <a:gd name="T13" fmla="*/ 0 h 6"/>
                  <a:gd name="T14" fmla="*/ 3 w 10"/>
                  <a:gd name="T15" fmla="*/ 0 h 6"/>
                  <a:gd name="T16" fmla="*/ 3 w 10"/>
                  <a:gd name="T17" fmla="*/ 0 h 6"/>
                  <a:gd name="T18" fmla="*/ 3 w 10"/>
                  <a:gd name="T19" fmla="*/ 0 h 6"/>
                  <a:gd name="T20" fmla="*/ 3 w 10"/>
                  <a:gd name="T21" fmla="*/ 0 h 6"/>
                  <a:gd name="T22" fmla="*/ 7 w 10"/>
                  <a:gd name="T23" fmla="*/ 0 h 6"/>
                  <a:gd name="T24" fmla="*/ 7 w 10"/>
                  <a:gd name="T25" fmla="*/ 0 h 6"/>
                  <a:gd name="T26" fmla="*/ 7 w 10"/>
                  <a:gd name="T27" fmla="*/ 0 h 6"/>
                  <a:gd name="T28" fmla="*/ 7 w 10"/>
                  <a:gd name="T29" fmla="*/ 0 h 6"/>
                  <a:gd name="T30" fmla="*/ 7 w 10"/>
                  <a:gd name="T31" fmla="*/ 3 h 6"/>
                  <a:gd name="T32" fmla="*/ 7 w 10"/>
                  <a:gd name="T33" fmla="*/ 3 h 6"/>
                  <a:gd name="T34" fmla="*/ 10 w 10"/>
                  <a:gd name="T35" fmla="*/ 3 h 6"/>
                  <a:gd name="T36" fmla="*/ 10 w 10"/>
                  <a:gd name="T37" fmla="*/ 3 h 6"/>
                  <a:gd name="T38" fmla="*/ 10 w 10"/>
                  <a:gd name="T39" fmla="*/ 6 h 6"/>
                  <a:gd name="T40" fmla="*/ 10 w 10"/>
                  <a:gd name="T41" fmla="*/ 6 h 6"/>
                  <a:gd name="T42" fmla="*/ 10 w 10"/>
                  <a:gd name="T43" fmla="*/ 6 h 6"/>
                  <a:gd name="T44" fmla="*/ 10 w 10"/>
                  <a:gd name="T45" fmla="*/ 6 h 6"/>
                  <a:gd name="T46" fmla="*/ 10 w 10"/>
                  <a:gd name="T47" fmla="*/ 6 h 6"/>
                  <a:gd name="T48" fmla="*/ 10 w 10"/>
                  <a:gd name="T49" fmla="*/ 6 h 6"/>
                  <a:gd name="T50" fmla="*/ 10 w 10"/>
                  <a:gd name="T51" fmla="*/ 6 h 6"/>
                  <a:gd name="T52" fmla="*/ 10 w 10"/>
                  <a:gd name="T53" fmla="*/ 6 h 6"/>
                  <a:gd name="T54" fmla="*/ 7 w 10"/>
                  <a:gd name="T55" fmla="*/ 6 h 6"/>
                  <a:gd name="T56" fmla="*/ 7 w 10"/>
                  <a:gd name="T57" fmla="*/ 6 h 6"/>
                  <a:gd name="T58" fmla="*/ 7 w 10"/>
                  <a:gd name="T59" fmla="*/ 6 h 6"/>
                  <a:gd name="T60" fmla="*/ 7 w 10"/>
                  <a:gd name="T61" fmla="*/ 6 h 6"/>
                  <a:gd name="T62" fmla="*/ 7 w 10"/>
                  <a:gd name="T63" fmla="*/ 6 h 6"/>
                  <a:gd name="T64" fmla="*/ 7 w 10"/>
                  <a:gd name="T65" fmla="*/ 6 h 6"/>
                  <a:gd name="T66" fmla="*/ 7 w 10"/>
                  <a:gd name="T67" fmla="*/ 6 h 6"/>
                  <a:gd name="T68" fmla="*/ 7 w 10"/>
                  <a:gd name="T69" fmla="*/ 6 h 6"/>
                  <a:gd name="T70" fmla="*/ 3 w 10"/>
                  <a:gd name="T71" fmla="*/ 6 h 6"/>
                  <a:gd name="T72" fmla="*/ 3 w 10"/>
                  <a:gd name="T73" fmla="*/ 6 h 6"/>
                  <a:gd name="T74" fmla="*/ 3 w 10"/>
                  <a:gd name="T75" fmla="*/ 6 h 6"/>
                  <a:gd name="T76" fmla="*/ 3 w 10"/>
                  <a:gd name="T77" fmla="*/ 3 h 6"/>
                  <a:gd name="T78" fmla="*/ 3 w 10"/>
                  <a:gd name="T79" fmla="*/ 3 h 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 h="6">
                    <a:moveTo>
                      <a:pt x="3" y="3"/>
                    </a:moveTo>
                    <a:lnTo>
                      <a:pt x="3" y="3"/>
                    </a:lnTo>
                    <a:lnTo>
                      <a:pt x="0" y="3"/>
                    </a:lnTo>
                    <a:lnTo>
                      <a:pt x="0" y="0"/>
                    </a:lnTo>
                    <a:lnTo>
                      <a:pt x="3" y="0"/>
                    </a:lnTo>
                    <a:lnTo>
                      <a:pt x="7" y="0"/>
                    </a:lnTo>
                    <a:lnTo>
                      <a:pt x="7" y="3"/>
                    </a:lnTo>
                    <a:lnTo>
                      <a:pt x="10" y="3"/>
                    </a:lnTo>
                    <a:lnTo>
                      <a:pt x="10" y="6"/>
                    </a:lnTo>
                    <a:lnTo>
                      <a:pt x="7" y="6"/>
                    </a:lnTo>
                    <a:lnTo>
                      <a:pt x="3" y="6"/>
                    </a:lnTo>
                    <a:lnTo>
                      <a:pt x="3" y="3"/>
                    </a:lnTo>
                    <a:lnTo>
                      <a:pt x="3" y="6"/>
                    </a:lnTo>
                    <a:lnTo>
                      <a:pt x="3" y="3"/>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86" name="Freeform 239"/>
              <p:cNvSpPr>
                <a:spLocks/>
              </p:cNvSpPr>
              <p:nvPr/>
            </p:nvSpPr>
            <p:spPr bwMode="auto">
              <a:xfrm>
                <a:off x="-3776" y="1445"/>
                <a:ext cx="10" cy="6"/>
              </a:xfrm>
              <a:custGeom>
                <a:avLst/>
                <a:gdLst>
                  <a:gd name="T0" fmla="*/ 3 w 10"/>
                  <a:gd name="T1" fmla="*/ 3 h 6"/>
                  <a:gd name="T2" fmla="*/ 0 w 10"/>
                  <a:gd name="T3" fmla="*/ 3 h 6"/>
                  <a:gd name="T4" fmla="*/ 0 w 10"/>
                  <a:gd name="T5" fmla="*/ 0 h 6"/>
                  <a:gd name="T6" fmla="*/ 3 w 10"/>
                  <a:gd name="T7" fmla="*/ 0 h 6"/>
                  <a:gd name="T8" fmla="*/ 7 w 10"/>
                  <a:gd name="T9" fmla="*/ 0 h 6"/>
                  <a:gd name="T10" fmla="*/ 7 w 10"/>
                  <a:gd name="T11" fmla="*/ 3 h 6"/>
                  <a:gd name="T12" fmla="*/ 10 w 10"/>
                  <a:gd name="T13" fmla="*/ 3 h 6"/>
                  <a:gd name="T14" fmla="*/ 10 w 10"/>
                  <a:gd name="T15" fmla="*/ 6 h 6"/>
                  <a:gd name="T16" fmla="*/ 7 w 10"/>
                  <a:gd name="T17" fmla="*/ 6 h 6"/>
                  <a:gd name="T18" fmla="*/ 3 w 10"/>
                  <a:gd name="T19" fmla="*/ 6 h 6"/>
                  <a:gd name="T20" fmla="*/ 3 w 10"/>
                  <a:gd name="T21" fmla="*/ 3 h 6"/>
                  <a:gd name="T22" fmla="*/ 3 w 10"/>
                  <a:gd name="T23" fmla="*/ 6 h 6"/>
                  <a:gd name="T24" fmla="*/ 3 w 10"/>
                  <a:gd name="T25" fmla="*/ 3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 h="6">
                    <a:moveTo>
                      <a:pt x="3" y="3"/>
                    </a:moveTo>
                    <a:lnTo>
                      <a:pt x="0" y="3"/>
                    </a:lnTo>
                    <a:lnTo>
                      <a:pt x="0" y="0"/>
                    </a:lnTo>
                    <a:lnTo>
                      <a:pt x="3" y="0"/>
                    </a:lnTo>
                    <a:lnTo>
                      <a:pt x="7" y="0"/>
                    </a:lnTo>
                    <a:lnTo>
                      <a:pt x="7" y="3"/>
                    </a:lnTo>
                    <a:lnTo>
                      <a:pt x="10" y="3"/>
                    </a:lnTo>
                    <a:lnTo>
                      <a:pt x="10" y="6"/>
                    </a:lnTo>
                    <a:lnTo>
                      <a:pt x="7" y="6"/>
                    </a:lnTo>
                    <a:lnTo>
                      <a:pt x="3" y="6"/>
                    </a:lnTo>
                    <a:lnTo>
                      <a:pt x="3" y="3"/>
                    </a:lnTo>
                    <a:lnTo>
                      <a:pt x="3" y="6"/>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87" name="Freeform 240"/>
              <p:cNvSpPr>
                <a:spLocks/>
              </p:cNvSpPr>
              <p:nvPr/>
            </p:nvSpPr>
            <p:spPr bwMode="auto">
              <a:xfrm>
                <a:off x="-3776" y="1448"/>
                <a:ext cx="10" cy="6"/>
              </a:xfrm>
              <a:custGeom>
                <a:avLst/>
                <a:gdLst>
                  <a:gd name="T0" fmla="*/ 0 w 10"/>
                  <a:gd name="T1" fmla="*/ 3 h 6"/>
                  <a:gd name="T2" fmla="*/ 0 w 10"/>
                  <a:gd name="T3" fmla="*/ 3 h 6"/>
                  <a:gd name="T4" fmla="*/ 0 w 10"/>
                  <a:gd name="T5" fmla="*/ 3 h 6"/>
                  <a:gd name="T6" fmla="*/ 0 w 10"/>
                  <a:gd name="T7" fmla="*/ 3 h 6"/>
                  <a:gd name="T8" fmla="*/ 0 w 10"/>
                  <a:gd name="T9" fmla="*/ 3 h 6"/>
                  <a:gd name="T10" fmla="*/ 0 w 10"/>
                  <a:gd name="T11" fmla="*/ 0 h 6"/>
                  <a:gd name="T12" fmla="*/ 0 w 10"/>
                  <a:gd name="T13" fmla="*/ 0 h 6"/>
                  <a:gd name="T14" fmla="*/ 0 w 10"/>
                  <a:gd name="T15" fmla="*/ 0 h 6"/>
                  <a:gd name="T16" fmla="*/ 0 w 10"/>
                  <a:gd name="T17" fmla="*/ 0 h 6"/>
                  <a:gd name="T18" fmla="*/ 0 w 10"/>
                  <a:gd name="T19" fmla="*/ 0 h 6"/>
                  <a:gd name="T20" fmla="*/ 3 w 10"/>
                  <a:gd name="T21" fmla="*/ 0 h 6"/>
                  <a:gd name="T22" fmla="*/ 3 w 10"/>
                  <a:gd name="T23" fmla="*/ 0 h 6"/>
                  <a:gd name="T24" fmla="*/ 3 w 10"/>
                  <a:gd name="T25" fmla="*/ 0 h 6"/>
                  <a:gd name="T26" fmla="*/ 3 w 10"/>
                  <a:gd name="T27" fmla="*/ 0 h 6"/>
                  <a:gd name="T28" fmla="*/ 3 w 10"/>
                  <a:gd name="T29" fmla="*/ 0 h 6"/>
                  <a:gd name="T30" fmla="*/ 3 w 10"/>
                  <a:gd name="T31" fmla="*/ 0 h 6"/>
                  <a:gd name="T32" fmla="*/ 7 w 10"/>
                  <a:gd name="T33" fmla="*/ 0 h 6"/>
                  <a:gd name="T34" fmla="*/ 7 w 10"/>
                  <a:gd name="T35" fmla="*/ 0 h 6"/>
                  <a:gd name="T36" fmla="*/ 7 w 10"/>
                  <a:gd name="T37" fmla="*/ 0 h 6"/>
                  <a:gd name="T38" fmla="*/ 7 w 10"/>
                  <a:gd name="T39" fmla="*/ 3 h 6"/>
                  <a:gd name="T40" fmla="*/ 10 w 10"/>
                  <a:gd name="T41" fmla="*/ 3 h 6"/>
                  <a:gd name="T42" fmla="*/ 10 w 10"/>
                  <a:gd name="T43" fmla="*/ 3 h 6"/>
                  <a:gd name="T44" fmla="*/ 10 w 10"/>
                  <a:gd name="T45" fmla="*/ 3 h 6"/>
                  <a:gd name="T46" fmla="*/ 10 w 10"/>
                  <a:gd name="T47" fmla="*/ 3 h 6"/>
                  <a:gd name="T48" fmla="*/ 10 w 10"/>
                  <a:gd name="T49" fmla="*/ 3 h 6"/>
                  <a:gd name="T50" fmla="*/ 7 w 10"/>
                  <a:gd name="T51" fmla="*/ 3 h 6"/>
                  <a:gd name="T52" fmla="*/ 7 w 10"/>
                  <a:gd name="T53" fmla="*/ 3 h 6"/>
                  <a:gd name="T54" fmla="*/ 7 w 10"/>
                  <a:gd name="T55" fmla="*/ 3 h 6"/>
                  <a:gd name="T56" fmla="*/ 7 w 10"/>
                  <a:gd name="T57" fmla="*/ 3 h 6"/>
                  <a:gd name="T58" fmla="*/ 7 w 10"/>
                  <a:gd name="T59" fmla="*/ 6 h 6"/>
                  <a:gd name="T60" fmla="*/ 7 w 10"/>
                  <a:gd name="T61" fmla="*/ 6 h 6"/>
                  <a:gd name="T62" fmla="*/ 3 w 10"/>
                  <a:gd name="T63" fmla="*/ 3 h 6"/>
                  <a:gd name="T64" fmla="*/ 3 w 10"/>
                  <a:gd name="T65" fmla="*/ 3 h 6"/>
                  <a:gd name="T66" fmla="*/ 3 w 10"/>
                  <a:gd name="T67" fmla="*/ 6 h 6"/>
                  <a:gd name="T68" fmla="*/ 3 w 10"/>
                  <a:gd name="T69" fmla="*/ 6 h 6"/>
                  <a:gd name="T70" fmla="*/ 3 w 10"/>
                  <a:gd name="T71" fmla="*/ 6 h 6"/>
                  <a:gd name="T72" fmla="*/ 3 w 10"/>
                  <a:gd name="T73" fmla="*/ 6 h 6"/>
                  <a:gd name="T74" fmla="*/ 3 w 10"/>
                  <a:gd name="T75" fmla="*/ 6 h 6"/>
                  <a:gd name="T76" fmla="*/ 3 w 10"/>
                  <a:gd name="T77" fmla="*/ 6 h 6"/>
                  <a:gd name="T78" fmla="*/ 0 w 10"/>
                  <a:gd name="T79" fmla="*/ 3 h 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 h="6">
                    <a:moveTo>
                      <a:pt x="0" y="3"/>
                    </a:moveTo>
                    <a:lnTo>
                      <a:pt x="0" y="3"/>
                    </a:lnTo>
                    <a:lnTo>
                      <a:pt x="0" y="0"/>
                    </a:lnTo>
                    <a:lnTo>
                      <a:pt x="3" y="0"/>
                    </a:lnTo>
                    <a:lnTo>
                      <a:pt x="7" y="0"/>
                    </a:lnTo>
                    <a:lnTo>
                      <a:pt x="7" y="3"/>
                    </a:lnTo>
                    <a:lnTo>
                      <a:pt x="10" y="3"/>
                    </a:lnTo>
                    <a:lnTo>
                      <a:pt x="7" y="3"/>
                    </a:lnTo>
                    <a:lnTo>
                      <a:pt x="7" y="6"/>
                    </a:lnTo>
                    <a:lnTo>
                      <a:pt x="3" y="6"/>
                    </a:lnTo>
                    <a:lnTo>
                      <a:pt x="3" y="3"/>
                    </a:lnTo>
                    <a:lnTo>
                      <a:pt x="3" y="6"/>
                    </a:lnTo>
                    <a:lnTo>
                      <a:pt x="0" y="6"/>
                    </a:lnTo>
                    <a:lnTo>
                      <a:pt x="0" y="3"/>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88" name="Freeform 241"/>
              <p:cNvSpPr>
                <a:spLocks/>
              </p:cNvSpPr>
              <p:nvPr/>
            </p:nvSpPr>
            <p:spPr bwMode="auto">
              <a:xfrm>
                <a:off x="-3776" y="1448"/>
                <a:ext cx="10" cy="6"/>
              </a:xfrm>
              <a:custGeom>
                <a:avLst/>
                <a:gdLst>
                  <a:gd name="T0" fmla="*/ 0 w 10"/>
                  <a:gd name="T1" fmla="*/ 3 h 6"/>
                  <a:gd name="T2" fmla="*/ 0 w 10"/>
                  <a:gd name="T3" fmla="*/ 0 h 6"/>
                  <a:gd name="T4" fmla="*/ 3 w 10"/>
                  <a:gd name="T5" fmla="*/ 0 h 6"/>
                  <a:gd name="T6" fmla="*/ 7 w 10"/>
                  <a:gd name="T7" fmla="*/ 0 h 6"/>
                  <a:gd name="T8" fmla="*/ 7 w 10"/>
                  <a:gd name="T9" fmla="*/ 3 h 6"/>
                  <a:gd name="T10" fmla="*/ 10 w 10"/>
                  <a:gd name="T11" fmla="*/ 3 h 6"/>
                  <a:gd name="T12" fmla="*/ 7 w 10"/>
                  <a:gd name="T13" fmla="*/ 3 h 6"/>
                  <a:gd name="T14" fmla="*/ 7 w 10"/>
                  <a:gd name="T15" fmla="*/ 6 h 6"/>
                  <a:gd name="T16" fmla="*/ 3 w 10"/>
                  <a:gd name="T17" fmla="*/ 6 h 6"/>
                  <a:gd name="T18" fmla="*/ 3 w 10"/>
                  <a:gd name="T19" fmla="*/ 3 h 6"/>
                  <a:gd name="T20" fmla="*/ 3 w 10"/>
                  <a:gd name="T21" fmla="*/ 6 h 6"/>
                  <a:gd name="T22" fmla="*/ 0 w 10"/>
                  <a:gd name="T23" fmla="*/ 6 h 6"/>
                  <a:gd name="T24" fmla="*/ 0 w 10"/>
                  <a:gd name="T25" fmla="*/ 3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 h="6">
                    <a:moveTo>
                      <a:pt x="0" y="3"/>
                    </a:moveTo>
                    <a:lnTo>
                      <a:pt x="0" y="0"/>
                    </a:lnTo>
                    <a:lnTo>
                      <a:pt x="3" y="0"/>
                    </a:lnTo>
                    <a:lnTo>
                      <a:pt x="7" y="0"/>
                    </a:lnTo>
                    <a:lnTo>
                      <a:pt x="7" y="3"/>
                    </a:lnTo>
                    <a:lnTo>
                      <a:pt x="10" y="3"/>
                    </a:lnTo>
                    <a:lnTo>
                      <a:pt x="7" y="3"/>
                    </a:lnTo>
                    <a:lnTo>
                      <a:pt x="7" y="6"/>
                    </a:lnTo>
                    <a:lnTo>
                      <a:pt x="3" y="6"/>
                    </a:lnTo>
                    <a:lnTo>
                      <a:pt x="3" y="3"/>
                    </a:lnTo>
                    <a:lnTo>
                      <a:pt x="3" y="6"/>
                    </a:lnTo>
                    <a:lnTo>
                      <a:pt x="0" y="6"/>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89" name="Freeform 242"/>
              <p:cNvSpPr>
                <a:spLocks/>
              </p:cNvSpPr>
              <p:nvPr/>
            </p:nvSpPr>
            <p:spPr bwMode="auto">
              <a:xfrm>
                <a:off x="-3782" y="1445"/>
                <a:ext cx="9" cy="3"/>
              </a:xfrm>
              <a:custGeom>
                <a:avLst/>
                <a:gdLst>
                  <a:gd name="T0" fmla="*/ 0 w 9"/>
                  <a:gd name="T1" fmla="*/ 3 h 3"/>
                  <a:gd name="T2" fmla="*/ 0 w 9"/>
                  <a:gd name="T3" fmla="*/ 3 h 3"/>
                  <a:gd name="T4" fmla="*/ 0 w 9"/>
                  <a:gd name="T5" fmla="*/ 3 h 3"/>
                  <a:gd name="T6" fmla="*/ 0 w 9"/>
                  <a:gd name="T7" fmla="*/ 0 h 3"/>
                  <a:gd name="T8" fmla="*/ 0 w 9"/>
                  <a:gd name="T9" fmla="*/ 0 h 3"/>
                  <a:gd name="T10" fmla="*/ 0 w 9"/>
                  <a:gd name="T11" fmla="*/ 0 h 3"/>
                  <a:gd name="T12" fmla="*/ 0 w 9"/>
                  <a:gd name="T13" fmla="*/ 0 h 3"/>
                  <a:gd name="T14" fmla="*/ 0 w 9"/>
                  <a:gd name="T15" fmla="*/ 0 h 3"/>
                  <a:gd name="T16" fmla="*/ 0 w 9"/>
                  <a:gd name="T17" fmla="*/ 0 h 3"/>
                  <a:gd name="T18" fmla="*/ 0 w 9"/>
                  <a:gd name="T19" fmla="*/ 0 h 3"/>
                  <a:gd name="T20" fmla="*/ 3 w 9"/>
                  <a:gd name="T21" fmla="*/ 0 h 3"/>
                  <a:gd name="T22" fmla="*/ 3 w 9"/>
                  <a:gd name="T23" fmla="*/ 0 h 3"/>
                  <a:gd name="T24" fmla="*/ 3 w 9"/>
                  <a:gd name="T25" fmla="*/ 0 h 3"/>
                  <a:gd name="T26" fmla="*/ 3 w 9"/>
                  <a:gd name="T27" fmla="*/ 0 h 3"/>
                  <a:gd name="T28" fmla="*/ 3 w 9"/>
                  <a:gd name="T29" fmla="*/ 0 h 3"/>
                  <a:gd name="T30" fmla="*/ 3 w 9"/>
                  <a:gd name="T31" fmla="*/ 0 h 3"/>
                  <a:gd name="T32" fmla="*/ 3 w 9"/>
                  <a:gd name="T33" fmla="*/ 0 h 3"/>
                  <a:gd name="T34" fmla="*/ 6 w 9"/>
                  <a:gd name="T35" fmla="*/ 0 h 3"/>
                  <a:gd name="T36" fmla="*/ 6 w 9"/>
                  <a:gd name="T37" fmla="*/ 0 h 3"/>
                  <a:gd name="T38" fmla="*/ 6 w 9"/>
                  <a:gd name="T39" fmla="*/ 3 h 3"/>
                  <a:gd name="T40" fmla="*/ 9 w 9"/>
                  <a:gd name="T41" fmla="*/ 3 h 3"/>
                  <a:gd name="T42" fmla="*/ 9 w 9"/>
                  <a:gd name="T43" fmla="*/ 3 h 3"/>
                  <a:gd name="T44" fmla="*/ 9 w 9"/>
                  <a:gd name="T45" fmla="*/ 3 h 3"/>
                  <a:gd name="T46" fmla="*/ 9 w 9"/>
                  <a:gd name="T47" fmla="*/ 3 h 3"/>
                  <a:gd name="T48" fmla="*/ 6 w 9"/>
                  <a:gd name="T49" fmla="*/ 3 h 3"/>
                  <a:gd name="T50" fmla="*/ 6 w 9"/>
                  <a:gd name="T51" fmla="*/ 3 h 3"/>
                  <a:gd name="T52" fmla="*/ 6 w 9"/>
                  <a:gd name="T53" fmla="*/ 3 h 3"/>
                  <a:gd name="T54" fmla="*/ 6 w 9"/>
                  <a:gd name="T55" fmla="*/ 3 h 3"/>
                  <a:gd name="T56" fmla="*/ 6 w 9"/>
                  <a:gd name="T57" fmla="*/ 3 h 3"/>
                  <a:gd name="T58" fmla="*/ 6 w 9"/>
                  <a:gd name="T59" fmla="*/ 3 h 3"/>
                  <a:gd name="T60" fmla="*/ 3 w 9"/>
                  <a:gd name="T61" fmla="*/ 3 h 3"/>
                  <a:gd name="T62" fmla="*/ 3 w 9"/>
                  <a:gd name="T63" fmla="*/ 3 h 3"/>
                  <a:gd name="T64" fmla="*/ 3 w 9"/>
                  <a:gd name="T65" fmla="*/ 3 h 3"/>
                  <a:gd name="T66" fmla="*/ 3 w 9"/>
                  <a:gd name="T67" fmla="*/ 3 h 3"/>
                  <a:gd name="T68" fmla="*/ 3 w 9"/>
                  <a:gd name="T69" fmla="*/ 3 h 3"/>
                  <a:gd name="T70" fmla="*/ 3 w 9"/>
                  <a:gd name="T71" fmla="*/ 3 h 3"/>
                  <a:gd name="T72" fmla="*/ 3 w 9"/>
                  <a:gd name="T73" fmla="*/ 3 h 3"/>
                  <a:gd name="T74" fmla="*/ 3 w 9"/>
                  <a:gd name="T75" fmla="*/ 3 h 3"/>
                  <a:gd name="T76" fmla="*/ 0 w 9"/>
                  <a:gd name="T77" fmla="*/ 3 h 3"/>
                  <a:gd name="T78" fmla="*/ 0 w 9"/>
                  <a:gd name="T79" fmla="*/ 3 h 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 h="3">
                    <a:moveTo>
                      <a:pt x="0" y="3"/>
                    </a:moveTo>
                    <a:lnTo>
                      <a:pt x="0" y="3"/>
                    </a:lnTo>
                    <a:lnTo>
                      <a:pt x="0" y="0"/>
                    </a:lnTo>
                    <a:lnTo>
                      <a:pt x="3" y="0"/>
                    </a:lnTo>
                    <a:lnTo>
                      <a:pt x="6" y="0"/>
                    </a:lnTo>
                    <a:lnTo>
                      <a:pt x="6" y="3"/>
                    </a:lnTo>
                    <a:lnTo>
                      <a:pt x="9" y="3"/>
                    </a:lnTo>
                    <a:lnTo>
                      <a:pt x="6" y="3"/>
                    </a:lnTo>
                    <a:lnTo>
                      <a:pt x="3" y="3"/>
                    </a:lnTo>
                    <a:lnTo>
                      <a:pt x="0" y="3"/>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90" name="Freeform 243"/>
              <p:cNvSpPr>
                <a:spLocks/>
              </p:cNvSpPr>
              <p:nvPr/>
            </p:nvSpPr>
            <p:spPr bwMode="auto">
              <a:xfrm>
                <a:off x="-3782" y="1445"/>
                <a:ext cx="9" cy="3"/>
              </a:xfrm>
              <a:custGeom>
                <a:avLst/>
                <a:gdLst>
                  <a:gd name="T0" fmla="*/ 0 w 9"/>
                  <a:gd name="T1" fmla="*/ 3 h 3"/>
                  <a:gd name="T2" fmla="*/ 0 w 9"/>
                  <a:gd name="T3" fmla="*/ 0 h 3"/>
                  <a:gd name="T4" fmla="*/ 3 w 9"/>
                  <a:gd name="T5" fmla="*/ 0 h 3"/>
                  <a:gd name="T6" fmla="*/ 6 w 9"/>
                  <a:gd name="T7" fmla="*/ 0 h 3"/>
                  <a:gd name="T8" fmla="*/ 6 w 9"/>
                  <a:gd name="T9" fmla="*/ 3 h 3"/>
                  <a:gd name="T10" fmla="*/ 9 w 9"/>
                  <a:gd name="T11" fmla="*/ 3 h 3"/>
                  <a:gd name="T12" fmla="*/ 6 w 9"/>
                  <a:gd name="T13" fmla="*/ 3 h 3"/>
                  <a:gd name="T14" fmla="*/ 3 w 9"/>
                  <a:gd name="T15" fmla="*/ 3 h 3"/>
                  <a:gd name="T16" fmla="*/ 0 w 9"/>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3">
                    <a:moveTo>
                      <a:pt x="0" y="3"/>
                    </a:moveTo>
                    <a:lnTo>
                      <a:pt x="0" y="0"/>
                    </a:lnTo>
                    <a:lnTo>
                      <a:pt x="3" y="0"/>
                    </a:lnTo>
                    <a:lnTo>
                      <a:pt x="6" y="0"/>
                    </a:lnTo>
                    <a:lnTo>
                      <a:pt x="6" y="3"/>
                    </a:lnTo>
                    <a:lnTo>
                      <a:pt x="9" y="3"/>
                    </a:lnTo>
                    <a:lnTo>
                      <a:pt x="6" y="3"/>
                    </a:lnTo>
                    <a:lnTo>
                      <a:pt x="3" y="3"/>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91" name="Freeform 244"/>
              <p:cNvSpPr>
                <a:spLocks/>
              </p:cNvSpPr>
              <p:nvPr/>
            </p:nvSpPr>
            <p:spPr bwMode="auto">
              <a:xfrm>
                <a:off x="-3785" y="1439"/>
                <a:ext cx="9" cy="9"/>
              </a:xfrm>
              <a:custGeom>
                <a:avLst/>
                <a:gdLst>
                  <a:gd name="T0" fmla="*/ 0 w 9"/>
                  <a:gd name="T1" fmla="*/ 3 h 9"/>
                  <a:gd name="T2" fmla="*/ 0 w 9"/>
                  <a:gd name="T3" fmla="*/ 3 h 9"/>
                  <a:gd name="T4" fmla="*/ 0 w 9"/>
                  <a:gd name="T5" fmla="*/ 3 h 9"/>
                  <a:gd name="T6" fmla="*/ 0 w 9"/>
                  <a:gd name="T7" fmla="*/ 3 h 9"/>
                  <a:gd name="T8" fmla="*/ 0 w 9"/>
                  <a:gd name="T9" fmla="*/ 0 h 9"/>
                  <a:gd name="T10" fmla="*/ 0 w 9"/>
                  <a:gd name="T11" fmla="*/ 0 h 9"/>
                  <a:gd name="T12" fmla="*/ 0 w 9"/>
                  <a:gd name="T13" fmla="*/ 0 h 9"/>
                  <a:gd name="T14" fmla="*/ 3 w 9"/>
                  <a:gd name="T15" fmla="*/ 0 h 9"/>
                  <a:gd name="T16" fmla="*/ 3 w 9"/>
                  <a:gd name="T17" fmla="*/ 0 h 9"/>
                  <a:gd name="T18" fmla="*/ 3 w 9"/>
                  <a:gd name="T19" fmla="*/ 0 h 9"/>
                  <a:gd name="T20" fmla="*/ 3 w 9"/>
                  <a:gd name="T21" fmla="*/ 3 h 9"/>
                  <a:gd name="T22" fmla="*/ 3 w 9"/>
                  <a:gd name="T23" fmla="*/ 3 h 9"/>
                  <a:gd name="T24" fmla="*/ 3 w 9"/>
                  <a:gd name="T25" fmla="*/ 3 h 9"/>
                  <a:gd name="T26" fmla="*/ 6 w 9"/>
                  <a:gd name="T27" fmla="*/ 3 h 9"/>
                  <a:gd name="T28" fmla="*/ 6 w 9"/>
                  <a:gd name="T29" fmla="*/ 3 h 9"/>
                  <a:gd name="T30" fmla="*/ 6 w 9"/>
                  <a:gd name="T31" fmla="*/ 3 h 9"/>
                  <a:gd name="T32" fmla="*/ 6 w 9"/>
                  <a:gd name="T33" fmla="*/ 3 h 9"/>
                  <a:gd name="T34" fmla="*/ 6 w 9"/>
                  <a:gd name="T35" fmla="*/ 3 h 9"/>
                  <a:gd name="T36" fmla="*/ 6 w 9"/>
                  <a:gd name="T37" fmla="*/ 6 h 9"/>
                  <a:gd name="T38" fmla="*/ 9 w 9"/>
                  <a:gd name="T39" fmla="*/ 6 h 9"/>
                  <a:gd name="T40" fmla="*/ 9 w 9"/>
                  <a:gd name="T41" fmla="*/ 9 h 9"/>
                  <a:gd name="T42" fmla="*/ 9 w 9"/>
                  <a:gd name="T43" fmla="*/ 9 h 9"/>
                  <a:gd name="T44" fmla="*/ 9 w 9"/>
                  <a:gd name="T45" fmla="*/ 9 h 9"/>
                  <a:gd name="T46" fmla="*/ 9 w 9"/>
                  <a:gd name="T47" fmla="*/ 9 h 9"/>
                  <a:gd name="T48" fmla="*/ 9 w 9"/>
                  <a:gd name="T49" fmla="*/ 9 h 9"/>
                  <a:gd name="T50" fmla="*/ 6 w 9"/>
                  <a:gd name="T51" fmla="*/ 9 h 9"/>
                  <a:gd name="T52" fmla="*/ 6 w 9"/>
                  <a:gd name="T53" fmla="*/ 9 h 9"/>
                  <a:gd name="T54" fmla="*/ 6 w 9"/>
                  <a:gd name="T55" fmla="*/ 6 h 9"/>
                  <a:gd name="T56" fmla="*/ 6 w 9"/>
                  <a:gd name="T57" fmla="*/ 6 h 9"/>
                  <a:gd name="T58" fmla="*/ 6 w 9"/>
                  <a:gd name="T59" fmla="*/ 9 h 9"/>
                  <a:gd name="T60" fmla="*/ 6 w 9"/>
                  <a:gd name="T61" fmla="*/ 6 h 9"/>
                  <a:gd name="T62" fmla="*/ 3 w 9"/>
                  <a:gd name="T63" fmla="*/ 6 h 9"/>
                  <a:gd name="T64" fmla="*/ 3 w 9"/>
                  <a:gd name="T65" fmla="*/ 6 h 9"/>
                  <a:gd name="T66" fmla="*/ 3 w 9"/>
                  <a:gd name="T67" fmla="*/ 6 h 9"/>
                  <a:gd name="T68" fmla="*/ 3 w 9"/>
                  <a:gd name="T69" fmla="*/ 6 h 9"/>
                  <a:gd name="T70" fmla="*/ 3 w 9"/>
                  <a:gd name="T71" fmla="*/ 6 h 9"/>
                  <a:gd name="T72" fmla="*/ 3 w 9"/>
                  <a:gd name="T73" fmla="*/ 6 h 9"/>
                  <a:gd name="T74" fmla="*/ 3 w 9"/>
                  <a:gd name="T75" fmla="*/ 6 h 9"/>
                  <a:gd name="T76" fmla="*/ 0 w 9"/>
                  <a:gd name="T77" fmla="*/ 6 h 9"/>
                  <a:gd name="T78" fmla="*/ 0 w 9"/>
                  <a:gd name="T79" fmla="*/ 3 h 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 h="9">
                    <a:moveTo>
                      <a:pt x="0" y="3"/>
                    </a:moveTo>
                    <a:lnTo>
                      <a:pt x="0" y="3"/>
                    </a:lnTo>
                    <a:lnTo>
                      <a:pt x="0" y="0"/>
                    </a:lnTo>
                    <a:lnTo>
                      <a:pt x="3" y="0"/>
                    </a:lnTo>
                    <a:lnTo>
                      <a:pt x="3" y="3"/>
                    </a:lnTo>
                    <a:lnTo>
                      <a:pt x="6" y="3"/>
                    </a:lnTo>
                    <a:lnTo>
                      <a:pt x="6" y="6"/>
                    </a:lnTo>
                    <a:lnTo>
                      <a:pt x="9" y="6"/>
                    </a:lnTo>
                    <a:lnTo>
                      <a:pt x="9" y="9"/>
                    </a:lnTo>
                    <a:lnTo>
                      <a:pt x="6" y="9"/>
                    </a:lnTo>
                    <a:lnTo>
                      <a:pt x="6" y="6"/>
                    </a:lnTo>
                    <a:lnTo>
                      <a:pt x="6" y="9"/>
                    </a:lnTo>
                    <a:lnTo>
                      <a:pt x="6" y="6"/>
                    </a:lnTo>
                    <a:lnTo>
                      <a:pt x="3" y="6"/>
                    </a:lnTo>
                    <a:lnTo>
                      <a:pt x="6" y="6"/>
                    </a:lnTo>
                    <a:lnTo>
                      <a:pt x="3" y="6"/>
                    </a:lnTo>
                    <a:lnTo>
                      <a:pt x="0" y="6"/>
                    </a:lnTo>
                    <a:lnTo>
                      <a:pt x="0" y="3"/>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92" name="Freeform 245"/>
              <p:cNvSpPr>
                <a:spLocks/>
              </p:cNvSpPr>
              <p:nvPr/>
            </p:nvSpPr>
            <p:spPr bwMode="auto">
              <a:xfrm>
                <a:off x="-3785" y="1439"/>
                <a:ext cx="9" cy="9"/>
              </a:xfrm>
              <a:custGeom>
                <a:avLst/>
                <a:gdLst>
                  <a:gd name="T0" fmla="*/ 0 w 9"/>
                  <a:gd name="T1" fmla="*/ 3 h 9"/>
                  <a:gd name="T2" fmla="*/ 0 w 9"/>
                  <a:gd name="T3" fmla="*/ 0 h 9"/>
                  <a:gd name="T4" fmla="*/ 3 w 9"/>
                  <a:gd name="T5" fmla="*/ 0 h 9"/>
                  <a:gd name="T6" fmla="*/ 3 w 9"/>
                  <a:gd name="T7" fmla="*/ 3 h 9"/>
                  <a:gd name="T8" fmla="*/ 6 w 9"/>
                  <a:gd name="T9" fmla="*/ 3 h 9"/>
                  <a:gd name="T10" fmla="*/ 6 w 9"/>
                  <a:gd name="T11" fmla="*/ 6 h 9"/>
                  <a:gd name="T12" fmla="*/ 9 w 9"/>
                  <a:gd name="T13" fmla="*/ 6 h 9"/>
                  <a:gd name="T14" fmla="*/ 9 w 9"/>
                  <a:gd name="T15" fmla="*/ 9 h 9"/>
                  <a:gd name="T16" fmla="*/ 6 w 9"/>
                  <a:gd name="T17" fmla="*/ 9 h 9"/>
                  <a:gd name="T18" fmla="*/ 6 w 9"/>
                  <a:gd name="T19" fmla="*/ 6 h 9"/>
                  <a:gd name="T20" fmla="*/ 6 w 9"/>
                  <a:gd name="T21" fmla="*/ 9 h 9"/>
                  <a:gd name="T22" fmla="*/ 6 w 9"/>
                  <a:gd name="T23" fmla="*/ 6 h 9"/>
                  <a:gd name="T24" fmla="*/ 3 w 9"/>
                  <a:gd name="T25" fmla="*/ 6 h 9"/>
                  <a:gd name="T26" fmla="*/ 6 w 9"/>
                  <a:gd name="T27" fmla="*/ 6 h 9"/>
                  <a:gd name="T28" fmla="*/ 3 w 9"/>
                  <a:gd name="T29" fmla="*/ 6 h 9"/>
                  <a:gd name="T30" fmla="*/ 0 w 9"/>
                  <a:gd name="T31" fmla="*/ 6 h 9"/>
                  <a:gd name="T32" fmla="*/ 0 w 9"/>
                  <a:gd name="T33" fmla="*/ 3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 h="9">
                    <a:moveTo>
                      <a:pt x="0" y="3"/>
                    </a:moveTo>
                    <a:lnTo>
                      <a:pt x="0" y="0"/>
                    </a:lnTo>
                    <a:lnTo>
                      <a:pt x="3" y="0"/>
                    </a:lnTo>
                    <a:lnTo>
                      <a:pt x="3" y="3"/>
                    </a:lnTo>
                    <a:lnTo>
                      <a:pt x="6" y="3"/>
                    </a:lnTo>
                    <a:lnTo>
                      <a:pt x="6" y="6"/>
                    </a:lnTo>
                    <a:lnTo>
                      <a:pt x="9" y="6"/>
                    </a:lnTo>
                    <a:lnTo>
                      <a:pt x="9" y="9"/>
                    </a:lnTo>
                    <a:lnTo>
                      <a:pt x="6" y="9"/>
                    </a:lnTo>
                    <a:lnTo>
                      <a:pt x="6" y="6"/>
                    </a:lnTo>
                    <a:lnTo>
                      <a:pt x="6" y="9"/>
                    </a:lnTo>
                    <a:lnTo>
                      <a:pt x="6" y="6"/>
                    </a:lnTo>
                    <a:lnTo>
                      <a:pt x="3" y="6"/>
                    </a:lnTo>
                    <a:lnTo>
                      <a:pt x="6" y="6"/>
                    </a:lnTo>
                    <a:lnTo>
                      <a:pt x="3" y="6"/>
                    </a:lnTo>
                    <a:lnTo>
                      <a:pt x="0" y="6"/>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93" name="Freeform 246"/>
              <p:cNvSpPr>
                <a:spLocks/>
              </p:cNvSpPr>
              <p:nvPr/>
            </p:nvSpPr>
            <p:spPr bwMode="auto">
              <a:xfrm>
                <a:off x="-3792" y="1439"/>
                <a:ext cx="13" cy="9"/>
              </a:xfrm>
              <a:custGeom>
                <a:avLst/>
                <a:gdLst>
                  <a:gd name="T0" fmla="*/ 3 w 13"/>
                  <a:gd name="T1" fmla="*/ 6 h 9"/>
                  <a:gd name="T2" fmla="*/ 3 w 13"/>
                  <a:gd name="T3" fmla="*/ 3 h 9"/>
                  <a:gd name="T4" fmla="*/ 0 w 13"/>
                  <a:gd name="T5" fmla="*/ 3 h 9"/>
                  <a:gd name="T6" fmla="*/ 0 w 13"/>
                  <a:gd name="T7" fmla="*/ 3 h 9"/>
                  <a:gd name="T8" fmla="*/ 0 w 13"/>
                  <a:gd name="T9" fmla="*/ 0 h 9"/>
                  <a:gd name="T10" fmla="*/ 3 w 13"/>
                  <a:gd name="T11" fmla="*/ 0 h 9"/>
                  <a:gd name="T12" fmla="*/ 3 w 13"/>
                  <a:gd name="T13" fmla="*/ 0 h 9"/>
                  <a:gd name="T14" fmla="*/ 3 w 13"/>
                  <a:gd name="T15" fmla="*/ 0 h 9"/>
                  <a:gd name="T16" fmla="*/ 3 w 13"/>
                  <a:gd name="T17" fmla="*/ 0 h 9"/>
                  <a:gd name="T18" fmla="*/ 3 w 13"/>
                  <a:gd name="T19" fmla="*/ 0 h 9"/>
                  <a:gd name="T20" fmla="*/ 7 w 13"/>
                  <a:gd name="T21" fmla="*/ 3 h 9"/>
                  <a:gd name="T22" fmla="*/ 7 w 13"/>
                  <a:gd name="T23" fmla="*/ 3 h 9"/>
                  <a:gd name="T24" fmla="*/ 7 w 13"/>
                  <a:gd name="T25" fmla="*/ 3 h 9"/>
                  <a:gd name="T26" fmla="*/ 7 w 13"/>
                  <a:gd name="T27" fmla="*/ 3 h 9"/>
                  <a:gd name="T28" fmla="*/ 7 w 13"/>
                  <a:gd name="T29" fmla="*/ 3 h 9"/>
                  <a:gd name="T30" fmla="*/ 7 w 13"/>
                  <a:gd name="T31" fmla="*/ 3 h 9"/>
                  <a:gd name="T32" fmla="*/ 7 w 13"/>
                  <a:gd name="T33" fmla="*/ 3 h 9"/>
                  <a:gd name="T34" fmla="*/ 10 w 13"/>
                  <a:gd name="T35" fmla="*/ 3 h 9"/>
                  <a:gd name="T36" fmla="*/ 10 w 13"/>
                  <a:gd name="T37" fmla="*/ 6 h 9"/>
                  <a:gd name="T38" fmla="*/ 10 w 13"/>
                  <a:gd name="T39" fmla="*/ 6 h 9"/>
                  <a:gd name="T40" fmla="*/ 13 w 13"/>
                  <a:gd name="T41" fmla="*/ 6 h 9"/>
                  <a:gd name="T42" fmla="*/ 13 w 13"/>
                  <a:gd name="T43" fmla="*/ 9 h 9"/>
                  <a:gd name="T44" fmla="*/ 13 w 13"/>
                  <a:gd name="T45" fmla="*/ 9 h 9"/>
                  <a:gd name="T46" fmla="*/ 10 w 13"/>
                  <a:gd name="T47" fmla="*/ 9 h 9"/>
                  <a:gd name="T48" fmla="*/ 10 w 13"/>
                  <a:gd name="T49" fmla="*/ 9 h 9"/>
                  <a:gd name="T50" fmla="*/ 10 w 13"/>
                  <a:gd name="T51" fmla="*/ 9 h 9"/>
                  <a:gd name="T52" fmla="*/ 10 w 13"/>
                  <a:gd name="T53" fmla="*/ 9 h 9"/>
                  <a:gd name="T54" fmla="*/ 7 w 13"/>
                  <a:gd name="T55" fmla="*/ 6 h 9"/>
                  <a:gd name="T56" fmla="*/ 7 w 13"/>
                  <a:gd name="T57" fmla="*/ 6 h 9"/>
                  <a:gd name="T58" fmla="*/ 7 w 13"/>
                  <a:gd name="T59" fmla="*/ 9 h 9"/>
                  <a:gd name="T60" fmla="*/ 7 w 13"/>
                  <a:gd name="T61" fmla="*/ 6 h 9"/>
                  <a:gd name="T62" fmla="*/ 7 w 13"/>
                  <a:gd name="T63" fmla="*/ 6 h 9"/>
                  <a:gd name="T64" fmla="*/ 7 w 13"/>
                  <a:gd name="T65" fmla="*/ 6 h 9"/>
                  <a:gd name="T66" fmla="*/ 7 w 13"/>
                  <a:gd name="T67" fmla="*/ 6 h 9"/>
                  <a:gd name="T68" fmla="*/ 7 w 13"/>
                  <a:gd name="T69" fmla="*/ 6 h 9"/>
                  <a:gd name="T70" fmla="*/ 3 w 13"/>
                  <a:gd name="T71" fmla="*/ 6 h 9"/>
                  <a:gd name="T72" fmla="*/ 3 w 13"/>
                  <a:gd name="T73" fmla="*/ 6 h 9"/>
                  <a:gd name="T74" fmla="*/ 3 w 13"/>
                  <a:gd name="T75" fmla="*/ 6 h 9"/>
                  <a:gd name="T76" fmla="*/ 3 w 13"/>
                  <a:gd name="T77" fmla="*/ 6 h 9"/>
                  <a:gd name="T78" fmla="*/ 3 w 13"/>
                  <a:gd name="T79" fmla="*/ 6 h 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 h="9">
                    <a:moveTo>
                      <a:pt x="3" y="6"/>
                    </a:moveTo>
                    <a:lnTo>
                      <a:pt x="3" y="6"/>
                    </a:lnTo>
                    <a:lnTo>
                      <a:pt x="3" y="3"/>
                    </a:lnTo>
                    <a:lnTo>
                      <a:pt x="0" y="3"/>
                    </a:lnTo>
                    <a:lnTo>
                      <a:pt x="3" y="3"/>
                    </a:lnTo>
                    <a:lnTo>
                      <a:pt x="0" y="0"/>
                    </a:lnTo>
                    <a:lnTo>
                      <a:pt x="3" y="0"/>
                    </a:lnTo>
                    <a:lnTo>
                      <a:pt x="7" y="0"/>
                    </a:lnTo>
                    <a:lnTo>
                      <a:pt x="7" y="3"/>
                    </a:lnTo>
                    <a:lnTo>
                      <a:pt x="10" y="3"/>
                    </a:lnTo>
                    <a:lnTo>
                      <a:pt x="10" y="6"/>
                    </a:lnTo>
                    <a:lnTo>
                      <a:pt x="13" y="6"/>
                    </a:lnTo>
                    <a:lnTo>
                      <a:pt x="13" y="9"/>
                    </a:lnTo>
                    <a:lnTo>
                      <a:pt x="10" y="9"/>
                    </a:lnTo>
                    <a:lnTo>
                      <a:pt x="7" y="6"/>
                    </a:lnTo>
                    <a:lnTo>
                      <a:pt x="7" y="9"/>
                    </a:lnTo>
                    <a:lnTo>
                      <a:pt x="7" y="6"/>
                    </a:lnTo>
                    <a:lnTo>
                      <a:pt x="3" y="6"/>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94" name="Freeform 247"/>
              <p:cNvSpPr>
                <a:spLocks/>
              </p:cNvSpPr>
              <p:nvPr/>
            </p:nvSpPr>
            <p:spPr bwMode="auto">
              <a:xfrm>
                <a:off x="-3792" y="1439"/>
                <a:ext cx="13" cy="9"/>
              </a:xfrm>
              <a:custGeom>
                <a:avLst/>
                <a:gdLst>
                  <a:gd name="T0" fmla="*/ 3 w 13"/>
                  <a:gd name="T1" fmla="*/ 6 h 9"/>
                  <a:gd name="T2" fmla="*/ 3 w 13"/>
                  <a:gd name="T3" fmla="*/ 3 h 9"/>
                  <a:gd name="T4" fmla="*/ 0 w 13"/>
                  <a:gd name="T5" fmla="*/ 3 h 9"/>
                  <a:gd name="T6" fmla="*/ 3 w 13"/>
                  <a:gd name="T7" fmla="*/ 3 h 9"/>
                  <a:gd name="T8" fmla="*/ 0 w 13"/>
                  <a:gd name="T9" fmla="*/ 0 h 9"/>
                  <a:gd name="T10" fmla="*/ 3 w 13"/>
                  <a:gd name="T11" fmla="*/ 0 h 9"/>
                  <a:gd name="T12" fmla="*/ 7 w 13"/>
                  <a:gd name="T13" fmla="*/ 0 h 9"/>
                  <a:gd name="T14" fmla="*/ 7 w 13"/>
                  <a:gd name="T15" fmla="*/ 3 h 9"/>
                  <a:gd name="T16" fmla="*/ 10 w 13"/>
                  <a:gd name="T17" fmla="*/ 3 h 9"/>
                  <a:gd name="T18" fmla="*/ 10 w 13"/>
                  <a:gd name="T19" fmla="*/ 6 h 9"/>
                  <a:gd name="T20" fmla="*/ 13 w 13"/>
                  <a:gd name="T21" fmla="*/ 6 h 9"/>
                  <a:gd name="T22" fmla="*/ 13 w 13"/>
                  <a:gd name="T23" fmla="*/ 9 h 9"/>
                  <a:gd name="T24" fmla="*/ 10 w 13"/>
                  <a:gd name="T25" fmla="*/ 9 h 9"/>
                  <a:gd name="T26" fmla="*/ 7 w 13"/>
                  <a:gd name="T27" fmla="*/ 6 h 9"/>
                  <a:gd name="T28" fmla="*/ 7 w 13"/>
                  <a:gd name="T29" fmla="*/ 9 h 9"/>
                  <a:gd name="T30" fmla="*/ 7 w 13"/>
                  <a:gd name="T31" fmla="*/ 6 h 9"/>
                  <a:gd name="T32" fmla="*/ 3 w 13"/>
                  <a:gd name="T33" fmla="*/ 6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 h="9">
                    <a:moveTo>
                      <a:pt x="3" y="6"/>
                    </a:moveTo>
                    <a:lnTo>
                      <a:pt x="3" y="3"/>
                    </a:lnTo>
                    <a:lnTo>
                      <a:pt x="0" y="3"/>
                    </a:lnTo>
                    <a:lnTo>
                      <a:pt x="3" y="3"/>
                    </a:lnTo>
                    <a:lnTo>
                      <a:pt x="0" y="0"/>
                    </a:lnTo>
                    <a:lnTo>
                      <a:pt x="3" y="0"/>
                    </a:lnTo>
                    <a:lnTo>
                      <a:pt x="7" y="0"/>
                    </a:lnTo>
                    <a:lnTo>
                      <a:pt x="7" y="3"/>
                    </a:lnTo>
                    <a:lnTo>
                      <a:pt x="10" y="3"/>
                    </a:lnTo>
                    <a:lnTo>
                      <a:pt x="10" y="6"/>
                    </a:lnTo>
                    <a:lnTo>
                      <a:pt x="13" y="6"/>
                    </a:lnTo>
                    <a:lnTo>
                      <a:pt x="13" y="9"/>
                    </a:lnTo>
                    <a:lnTo>
                      <a:pt x="10" y="9"/>
                    </a:lnTo>
                    <a:lnTo>
                      <a:pt x="7" y="6"/>
                    </a:lnTo>
                    <a:lnTo>
                      <a:pt x="7" y="9"/>
                    </a:lnTo>
                    <a:lnTo>
                      <a:pt x="7" y="6"/>
                    </a:lnTo>
                    <a:lnTo>
                      <a:pt x="3"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95" name="Freeform 248"/>
              <p:cNvSpPr>
                <a:spLocks/>
              </p:cNvSpPr>
              <p:nvPr/>
            </p:nvSpPr>
            <p:spPr bwMode="auto">
              <a:xfrm>
                <a:off x="-3792" y="1442"/>
                <a:ext cx="10" cy="6"/>
              </a:xfrm>
              <a:custGeom>
                <a:avLst/>
                <a:gdLst>
                  <a:gd name="T0" fmla="*/ 0 w 10"/>
                  <a:gd name="T1" fmla="*/ 6 h 6"/>
                  <a:gd name="T2" fmla="*/ 0 w 10"/>
                  <a:gd name="T3" fmla="*/ 6 h 6"/>
                  <a:gd name="T4" fmla="*/ 0 w 10"/>
                  <a:gd name="T5" fmla="*/ 3 h 6"/>
                  <a:gd name="T6" fmla="*/ 0 w 10"/>
                  <a:gd name="T7" fmla="*/ 3 h 6"/>
                  <a:gd name="T8" fmla="*/ 0 w 10"/>
                  <a:gd name="T9" fmla="*/ 3 h 6"/>
                  <a:gd name="T10" fmla="*/ 0 w 10"/>
                  <a:gd name="T11" fmla="*/ 0 h 6"/>
                  <a:gd name="T12" fmla="*/ 0 w 10"/>
                  <a:gd name="T13" fmla="*/ 0 h 6"/>
                  <a:gd name="T14" fmla="*/ 3 w 10"/>
                  <a:gd name="T15" fmla="*/ 0 h 6"/>
                  <a:gd name="T16" fmla="*/ 3 w 10"/>
                  <a:gd name="T17" fmla="*/ 0 h 6"/>
                  <a:gd name="T18" fmla="*/ 3 w 10"/>
                  <a:gd name="T19" fmla="*/ 0 h 6"/>
                  <a:gd name="T20" fmla="*/ 3 w 10"/>
                  <a:gd name="T21" fmla="*/ 3 h 6"/>
                  <a:gd name="T22" fmla="*/ 3 w 10"/>
                  <a:gd name="T23" fmla="*/ 3 h 6"/>
                  <a:gd name="T24" fmla="*/ 3 w 10"/>
                  <a:gd name="T25" fmla="*/ 3 h 6"/>
                  <a:gd name="T26" fmla="*/ 3 w 10"/>
                  <a:gd name="T27" fmla="*/ 3 h 6"/>
                  <a:gd name="T28" fmla="*/ 7 w 10"/>
                  <a:gd name="T29" fmla="*/ 3 h 6"/>
                  <a:gd name="T30" fmla="*/ 7 w 10"/>
                  <a:gd name="T31" fmla="*/ 3 h 6"/>
                  <a:gd name="T32" fmla="*/ 7 w 10"/>
                  <a:gd name="T33" fmla="*/ 3 h 6"/>
                  <a:gd name="T34" fmla="*/ 7 w 10"/>
                  <a:gd name="T35" fmla="*/ 3 h 6"/>
                  <a:gd name="T36" fmla="*/ 7 w 10"/>
                  <a:gd name="T37" fmla="*/ 3 h 6"/>
                  <a:gd name="T38" fmla="*/ 10 w 10"/>
                  <a:gd name="T39" fmla="*/ 6 h 6"/>
                  <a:gd name="T40" fmla="*/ 10 w 10"/>
                  <a:gd name="T41" fmla="*/ 6 h 6"/>
                  <a:gd name="T42" fmla="*/ 10 w 10"/>
                  <a:gd name="T43" fmla="*/ 6 h 6"/>
                  <a:gd name="T44" fmla="*/ 10 w 10"/>
                  <a:gd name="T45" fmla="*/ 6 h 6"/>
                  <a:gd name="T46" fmla="*/ 10 w 10"/>
                  <a:gd name="T47" fmla="*/ 6 h 6"/>
                  <a:gd name="T48" fmla="*/ 10 w 10"/>
                  <a:gd name="T49" fmla="*/ 6 h 6"/>
                  <a:gd name="T50" fmla="*/ 7 w 10"/>
                  <a:gd name="T51" fmla="*/ 6 h 6"/>
                  <a:gd name="T52" fmla="*/ 7 w 10"/>
                  <a:gd name="T53" fmla="*/ 6 h 6"/>
                  <a:gd name="T54" fmla="*/ 7 w 10"/>
                  <a:gd name="T55" fmla="*/ 6 h 6"/>
                  <a:gd name="T56" fmla="*/ 7 w 10"/>
                  <a:gd name="T57" fmla="*/ 6 h 6"/>
                  <a:gd name="T58" fmla="*/ 7 w 10"/>
                  <a:gd name="T59" fmla="*/ 6 h 6"/>
                  <a:gd name="T60" fmla="*/ 7 w 10"/>
                  <a:gd name="T61" fmla="*/ 6 h 6"/>
                  <a:gd name="T62" fmla="*/ 7 w 10"/>
                  <a:gd name="T63" fmla="*/ 6 h 6"/>
                  <a:gd name="T64" fmla="*/ 7 w 10"/>
                  <a:gd name="T65" fmla="*/ 6 h 6"/>
                  <a:gd name="T66" fmla="*/ 3 w 10"/>
                  <a:gd name="T67" fmla="*/ 6 h 6"/>
                  <a:gd name="T68" fmla="*/ 3 w 10"/>
                  <a:gd name="T69" fmla="*/ 6 h 6"/>
                  <a:gd name="T70" fmla="*/ 3 w 10"/>
                  <a:gd name="T71" fmla="*/ 6 h 6"/>
                  <a:gd name="T72" fmla="*/ 3 w 10"/>
                  <a:gd name="T73" fmla="*/ 6 h 6"/>
                  <a:gd name="T74" fmla="*/ 3 w 10"/>
                  <a:gd name="T75" fmla="*/ 6 h 6"/>
                  <a:gd name="T76" fmla="*/ 3 w 10"/>
                  <a:gd name="T77" fmla="*/ 6 h 6"/>
                  <a:gd name="T78" fmla="*/ 3 w 10"/>
                  <a:gd name="T79" fmla="*/ 6 h 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 h="6">
                    <a:moveTo>
                      <a:pt x="3" y="6"/>
                    </a:moveTo>
                    <a:lnTo>
                      <a:pt x="0" y="6"/>
                    </a:lnTo>
                    <a:lnTo>
                      <a:pt x="0" y="3"/>
                    </a:lnTo>
                    <a:lnTo>
                      <a:pt x="0" y="0"/>
                    </a:lnTo>
                    <a:lnTo>
                      <a:pt x="3" y="0"/>
                    </a:lnTo>
                    <a:lnTo>
                      <a:pt x="3" y="3"/>
                    </a:lnTo>
                    <a:lnTo>
                      <a:pt x="3" y="0"/>
                    </a:lnTo>
                    <a:lnTo>
                      <a:pt x="3" y="3"/>
                    </a:lnTo>
                    <a:lnTo>
                      <a:pt x="7" y="3"/>
                    </a:lnTo>
                    <a:lnTo>
                      <a:pt x="10" y="3"/>
                    </a:lnTo>
                    <a:lnTo>
                      <a:pt x="10" y="6"/>
                    </a:lnTo>
                    <a:lnTo>
                      <a:pt x="7" y="6"/>
                    </a:lnTo>
                    <a:lnTo>
                      <a:pt x="3" y="6"/>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96" name="Freeform 249"/>
              <p:cNvSpPr>
                <a:spLocks/>
              </p:cNvSpPr>
              <p:nvPr/>
            </p:nvSpPr>
            <p:spPr bwMode="auto">
              <a:xfrm>
                <a:off x="-3792" y="1442"/>
                <a:ext cx="10" cy="6"/>
              </a:xfrm>
              <a:custGeom>
                <a:avLst/>
                <a:gdLst>
                  <a:gd name="T0" fmla="*/ 3 w 10"/>
                  <a:gd name="T1" fmla="*/ 6 h 6"/>
                  <a:gd name="T2" fmla="*/ 0 w 10"/>
                  <a:gd name="T3" fmla="*/ 6 h 6"/>
                  <a:gd name="T4" fmla="*/ 0 w 10"/>
                  <a:gd name="T5" fmla="*/ 3 h 6"/>
                  <a:gd name="T6" fmla="*/ 0 w 10"/>
                  <a:gd name="T7" fmla="*/ 0 h 6"/>
                  <a:gd name="T8" fmla="*/ 3 w 10"/>
                  <a:gd name="T9" fmla="*/ 0 h 6"/>
                  <a:gd name="T10" fmla="*/ 3 w 10"/>
                  <a:gd name="T11" fmla="*/ 3 h 6"/>
                  <a:gd name="T12" fmla="*/ 3 w 10"/>
                  <a:gd name="T13" fmla="*/ 0 h 6"/>
                  <a:gd name="T14" fmla="*/ 3 w 10"/>
                  <a:gd name="T15" fmla="*/ 3 h 6"/>
                  <a:gd name="T16" fmla="*/ 7 w 10"/>
                  <a:gd name="T17" fmla="*/ 3 h 6"/>
                  <a:gd name="T18" fmla="*/ 10 w 10"/>
                  <a:gd name="T19" fmla="*/ 3 h 6"/>
                  <a:gd name="T20" fmla="*/ 10 w 10"/>
                  <a:gd name="T21" fmla="*/ 6 h 6"/>
                  <a:gd name="T22" fmla="*/ 7 w 10"/>
                  <a:gd name="T23" fmla="*/ 6 h 6"/>
                  <a:gd name="T24" fmla="*/ 3 w 10"/>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 h="6">
                    <a:moveTo>
                      <a:pt x="3" y="6"/>
                    </a:moveTo>
                    <a:lnTo>
                      <a:pt x="0" y="6"/>
                    </a:lnTo>
                    <a:lnTo>
                      <a:pt x="0" y="3"/>
                    </a:lnTo>
                    <a:lnTo>
                      <a:pt x="0" y="0"/>
                    </a:lnTo>
                    <a:lnTo>
                      <a:pt x="3" y="0"/>
                    </a:lnTo>
                    <a:lnTo>
                      <a:pt x="3" y="3"/>
                    </a:lnTo>
                    <a:lnTo>
                      <a:pt x="3" y="0"/>
                    </a:lnTo>
                    <a:lnTo>
                      <a:pt x="3" y="3"/>
                    </a:lnTo>
                    <a:lnTo>
                      <a:pt x="7" y="3"/>
                    </a:lnTo>
                    <a:lnTo>
                      <a:pt x="10" y="3"/>
                    </a:lnTo>
                    <a:lnTo>
                      <a:pt x="10" y="6"/>
                    </a:lnTo>
                    <a:lnTo>
                      <a:pt x="7" y="6"/>
                    </a:lnTo>
                    <a:lnTo>
                      <a:pt x="3"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97" name="Freeform 250"/>
              <p:cNvSpPr>
                <a:spLocks/>
              </p:cNvSpPr>
              <p:nvPr/>
            </p:nvSpPr>
            <p:spPr bwMode="auto">
              <a:xfrm>
                <a:off x="-3782" y="1463"/>
                <a:ext cx="3" cy="6"/>
              </a:xfrm>
              <a:custGeom>
                <a:avLst/>
                <a:gdLst>
                  <a:gd name="T0" fmla="*/ 0 w 3"/>
                  <a:gd name="T1" fmla="*/ 0 h 6"/>
                  <a:gd name="T2" fmla="*/ 3 w 3"/>
                  <a:gd name="T3" fmla="*/ 3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3" y="3"/>
                    </a:lnTo>
                    <a:lnTo>
                      <a:pt x="3"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98" name="Line 251"/>
              <p:cNvSpPr>
                <a:spLocks noChangeShapeType="1"/>
              </p:cNvSpPr>
              <p:nvPr/>
            </p:nvSpPr>
            <p:spPr bwMode="auto">
              <a:xfrm>
                <a:off x="-3779" y="146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99" name="Line 252"/>
              <p:cNvSpPr>
                <a:spLocks noChangeShapeType="1"/>
              </p:cNvSpPr>
              <p:nvPr/>
            </p:nvSpPr>
            <p:spPr bwMode="auto">
              <a:xfrm>
                <a:off x="-3779" y="146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00" name="Line 253"/>
              <p:cNvSpPr>
                <a:spLocks noChangeShapeType="1"/>
              </p:cNvSpPr>
              <p:nvPr/>
            </p:nvSpPr>
            <p:spPr bwMode="auto">
              <a:xfrm>
                <a:off x="-3779" y="146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01" name="Line 254"/>
              <p:cNvSpPr>
                <a:spLocks noChangeShapeType="1"/>
              </p:cNvSpPr>
              <p:nvPr/>
            </p:nvSpPr>
            <p:spPr bwMode="auto">
              <a:xfrm>
                <a:off x="-3779" y="146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02" name="Line 255"/>
              <p:cNvSpPr>
                <a:spLocks noChangeShapeType="1"/>
              </p:cNvSpPr>
              <p:nvPr/>
            </p:nvSpPr>
            <p:spPr bwMode="auto">
              <a:xfrm>
                <a:off x="-3782" y="146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03" name="Line 256"/>
              <p:cNvSpPr>
                <a:spLocks noChangeShapeType="1"/>
              </p:cNvSpPr>
              <p:nvPr/>
            </p:nvSpPr>
            <p:spPr bwMode="auto">
              <a:xfrm>
                <a:off x="-3782" y="146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04" name="Line 257"/>
              <p:cNvSpPr>
                <a:spLocks noChangeShapeType="1"/>
              </p:cNvSpPr>
              <p:nvPr/>
            </p:nvSpPr>
            <p:spPr bwMode="auto">
              <a:xfrm>
                <a:off x="-3779" y="1469"/>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05" name="Line 258"/>
              <p:cNvSpPr>
                <a:spLocks noChangeShapeType="1"/>
              </p:cNvSpPr>
              <p:nvPr/>
            </p:nvSpPr>
            <p:spPr bwMode="auto">
              <a:xfrm>
                <a:off x="-3779" y="147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06" name="Line 259"/>
              <p:cNvSpPr>
                <a:spLocks noChangeShapeType="1"/>
              </p:cNvSpPr>
              <p:nvPr/>
            </p:nvSpPr>
            <p:spPr bwMode="auto">
              <a:xfrm>
                <a:off x="-3782" y="1472"/>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07" name="Line 260"/>
              <p:cNvSpPr>
                <a:spLocks noChangeShapeType="1"/>
              </p:cNvSpPr>
              <p:nvPr/>
            </p:nvSpPr>
            <p:spPr bwMode="auto">
              <a:xfrm>
                <a:off x="-3782" y="147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08" name="Line 261"/>
              <p:cNvSpPr>
                <a:spLocks noChangeShapeType="1"/>
              </p:cNvSpPr>
              <p:nvPr/>
            </p:nvSpPr>
            <p:spPr bwMode="auto">
              <a:xfrm>
                <a:off x="-3782" y="147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09" name="Line 262"/>
              <p:cNvSpPr>
                <a:spLocks noChangeShapeType="1"/>
              </p:cNvSpPr>
              <p:nvPr/>
            </p:nvSpPr>
            <p:spPr bwMode="auto">
              <a:xfrm>
                <a:off x="-3789" y="1478"/>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10" name="Line 263"/>
              <p:cNvSpPr>
                <a:spLocks noChangeShapeType="1"/>
              </p:cNvSpPr>
              <p:nvPr/>
            </p:nvSpPr>
            <p:spPr bwMode="auto">
              <a:xfrm>
                <a:off x="-3789" y="1478"/>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11" name="Line 264"/>
              <p:cNvSpPr>
                <a:spLocks noChangeShapeType="1"/>
              </p:cNvSpPr>
              <p:nvPr/>
            </p:nvSpPr>
            <p:spPr bwMode="auto">
              <a:xfrm flipH="1">
                <a:off x="-3792" y="1475"/>
                <a:ext cx="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12" name="Line 265"/>
              <p:cNvSpPr>
                <a:spLocks noChangeShapeType="1"/>
              </p:cNvSpPr>
              <p:nvPr/>
            </p:nvSpPr>
            <p:spPr bwMode="auto">
              <a:xfrm>
                <a:off x="-3792" y="147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13" name="Line 266"/>
              <p:cNvSpPr>
                <a:spLocks noChangeShapeType="1"/>
              </p:cNvSpPr>
              <p:nvPr/>
            </p:nvSpPr>
            <p:spPr bwMode="auto">
              <a:xfrm>
                <a:off x="-3792" y="147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14" name="Line 267"/>
              <p:cNvSpPr>
                <a:spLocks noChangeShapeType="1"/>
              </p:cNvSpPr>
              <p:nvPr/>
            </p:nvSpPr>
            <p:spPr bwMode="auto">
              <a:xfrm flipH="1">
                <a:off x="-3795" y="1472"/>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15" name="Line 268"/>
              <p:cNvSpPr>
                <a:spLocks noChangeShapeType="1"/>
              </p:cNvSpPr>
              <p:nvPr/>
            </p:nvSpPr>
            <p:spPr bwMode="auto">
              <a:xfrm>
                <a:off x="-3789" y="1463"/>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16" name="Line 269"/>
              <p:cNvSpPr>
                <a:spLocks noChangeShapeType="1"/>
              </p:cNvSpPr>
              <p:nvPr/>
            </p:nvSpPr>
            <p:spPr bwMode="auto">
              <a:xfrm>
                <a:off x="-3789" y="146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17" name="Line 270"/>
              <p:cNvSpPr>
                <a:spLocks noChangeShapeType="1"/>
              </p:cNvSpPr>
              <p:nvPr/>
            </p:nvSpPr>
            <p:spPr bwMode="auto">
              <a:xfrm>
                <a:off x="-3789" y="146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18" name="Line 271"/>
              <p:cNvSpPr>
                <a:spLocks noChangeShapeType="1"/>
              </p:cNvSpPr>
              <p:nvPr/>
            </p:nvSpPr>
            <p:spPr bwMode="auto">
              <a:xfrm>
                <a:off x="-3789" y="146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19" name="Line 272"/>
              <p:cNvSpPr>
                <a:spLocks noChangeShapeType="1"/>
              </p:cNvSpPr>
              <p:nvPr/>
            </p:nvSpPr>
            <p:spPr bwMode="auto">
              <a:xfrm>
                <a:off x="-3789" y="14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20" name="Freeform 273"/>
              <p:cNvSpPr>
                <a:spLocks noEditPoints="1"/>
              </p:cNvSpPr>
              <p:nvPr/>
            </p:nvSpPr>
            <p:spPr bwMode="auto">
              <a:xfrm>
                <a:off x="-3776" y="1442"/>
                <a:ext cx="32" cy="74"/>
              </a:xfrm>
              <a:custGeom>
                <a:avLst/>
                <a:gdLst>
                  <a:gd name="T0" fmla="*/ 32 w 32"/>
                  <a:gd name="T1" fmla="*/ 74 h 74"/>
                  <a:gd name="T2" fmla="*/ 32 w 32"/>
                  <a:gd name="T3" fmla="*/ 74 h 74"/>
                  <a:gd name="T4" fmla="*/ 32 w 32"/>
                  <a:gd name="T5" fmla="*/ 74 h 74"/>
                  <a:gd name="T6" fmla="*/ 32 w 32"/>
                  <a:gd name="T7" fmla="*/ 74 h 74"/>
                  <a:gd name="T8" fmla="*/ 32 w 32"/>
                  <a:gd name="T9" fmla="*/ 74 h 74"/>
                  <a:gd name="T10" fmla="*/ 32 w 32"/>
                  <a:gd name="T11" fmla="*/ 74 h 74"/>
                  <a:gd name="T12" fmla="*/ 32 w 32"/>
                  <a:gd name="T13" fmla="*/ 74 h 74"/>
                  <a:gd name="T14" fmla="*/ 32 w 32"/>
                  <a:gd name="T15" fmla="*/ 71 h 74"/>
                  <a:gd name="T16" fmla="*/ 32 w 32"/>
                  <a:gd name="T17" fmla="*/ 71 h 74"/>
                  <a:gd name="T18" fmla="*/ 32 w 32"/>
                  <a:gd name="T19" fmla="*/ 71 h 74"/>
                  <a:gd name="T20" fmla="*/ 32 w 32"/>
                  <a:gd name="T21" fmla="*/ 71 h 74"/>
                  <a:gd name="T22" fmla="*/ 32 w 32"/>
                  <a:gd name="T23" fmla="*/ 71 h 74"/>
                  <a:gd name="T24" fmla="*/ 32 w 32"/>
                  <a:gd name="T25" fmla="*/ 71 h 74"/>
                  <a:gd name="T26" fmla="*/ 32 w 32"/>
                  <a:gd name="T27" fmla="*/ 71 h 74"/>
                  <a:gd name="T28" fmla="*/ 32 w 32"/>
                  <a:gd name="T29" fmla="*/ 71 h 74"/>
                  <a:gd name="T30" fmla="*/ 32 w 32"/>
                  <a:gd name="T31" fmla="*/ 71 h 74"/>
                  <a:gd name="T32" fmla="*/ 16 w 32"/>
                  <a:gd name="T33" fmla="*/ 9 h 74"/>
                  <a:gd name="T34" fmla="*/ 16 w 32"/>
                  <a:gd name="T35" fmla="*/ 9 h 74"/>
                  <a:gd name="T36" fmla="*/ 16 w 32"/>
                  <a:gd name="T37" fmla="*/ 12 h 74"/>
                  <a:gd name="T38" fmla="*/ 16 w 32"/>
                  <a:gd name="T39" fmla="*/ 12 h 74"/>
                  <a:gd name="T40" fmla="*/ 16 w 32"/>
                  <a:gd name="T41" fmla="*/ 12 h 74"/>
                  <a:gd name="T42" fmla="*/ 19 w 32"/>
                  <a:gd name="T43" fmla="*/ 12 h 74"/>
                  <a:gd name="T44" fmla="*/ 19 w 32"/>
                  <a:gd name="T45" fmla="*/ 9 h 74"/>
                  <a:gd name="T46" fmla="*/ 19 w 32"/>
                  <a:gd name="T47" fmla="*/ 9 h 74"/>
                  <a:gd name="T48" fmla="*/ 19 w 32"/>
                  <a:gd name="T49" fmla="*/ 9 h 74"/>
                  <a:gd name="T50" fmla="*/ 19 w 32"/>
                  <a:gd name="T51" fmla="*/ 9 h 74"/>
                  <a:gd name="T52" fmla="*/ 16 w 32"/>
                  <a:gd name="T53" fmla="*/ 9 h 74"/>
                  <a:gd name="T54" fmla="*/ 16 w 32"/>
                  <a:gd name="T55" fmla="*/ 9 h 74"/>
                  <a:gd name="T56" fmla="*/ 16 w 32"/>
                  <a:gd name="T57" fmla="*/ 9 h 74"/>
                  <a:gd name="T58" fmla="*/ 16 w 32"/>
                  <a:gd name="T59" fmla="*/ 9 h 74"/>
                  <a:gd name="T60" fmla="*/ 16 w 32"/>
                  <a:gd name="T61" fmla="*/ 9 h 74"/>
                  <a:gd name="T62" fmla="*/ 16 w 32"/>
                  <a:gd name="T63" fmla="*/ 9 h 74"/>
                  <a:gd name="T64" fmla="*/ 16 w 32"/>
                  <a:gd name="T65" fmla="*/ 9 h 74"/>
                  <a:gd name="T66" fmla="*/ 0 w 32"/>
                  <a:gd name="T67" fmla="*/ 3 h 74"/>
                  <a:gd name="T68" fmla="*/ 0 w 32"/>
                  <a:gd name="T69" fmla="*/ 3 h 74"/>
                  <a:gd name="T70" fmla="*/ 0 w 32"/>
                  <a:gd name="T71" fmla="*/ 3 h 74"/>
                  <a:gd name="T72" fmla="*/ 0 w 32"/>
                  <a:gd name="T73" fmla="*/ 3 h 74"/>
                  <a:gd name="T74" fmla="*/ 0 w 32"/>
                  <a:gd name="T75" fmla="*/ 3 h 74"/>
                  <a:gd name="T76" fmla="*/ 0 w 32"/>
                  <a:gd name="T77" fmla="*/ 3 h 74"/>
                  <a:gd name="T78" fmla="*/ 0 w 32"/>
                  <a:gd name="T79" fmla="*/ 3 h 74"/>
                  <a:gd name="T80" fmla="*/ 0 w 32"/>
                  <a:gd name="T81" fmla="*/ 0 h 74"/>
                  <a:gd name="T82" fmla="*/ 0 w 32"/>
                  <a:gd name="T83" fmla="*/ 0 h 74"/>
                  <a:gd name="T84" fmla="*/ 0 w 32"/>
                  <a:gd name="T85" fmla="*/ 0 h 74"/>
                  <a:gd name="T86" fmla="*/ 0 w 32"/>
                  <a:gd name="T87" fmla="*/ 0 h 74"/>
                  <a:gd name="T88" fmla="*/ 0 w 32"/>
                  <a:gd name="T89" fmla="*/ 0 h 74"/>
                  <a:gd name="T90" fmla="*/ 0 w 32"/>
                  <a:gd name="T91" fmla="*/ 0 h 74"/>
                  <a:gd name="T92" fmla="*/ 0 w 32"/>
                  <a:gd name="T93" fmla="*/ 0 h 74"/>
                  <a:gd name="T94" fmla="*/ 0 w 32"/>
                  <a:gd name="T95" fmla="*/ 0 h 74"/>
                  <a:gd name="T96" fmla="*/ 0 w 32"/>
                  <a:gd name="T97" fmla="*/ 3 h 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 h="74">
                    <a:moveTo>
                      <a:pt x="32" y="74"/>
                    </a:moveTo>
                    <a:lnTo>
                      <a:pt x="32" y="74"/>
                    </a:lnTo>
                    <a:lnTo>
                      <a:pt x="32" y="71"/>
                    </a:lnTo>
                    <a:lnTo>
                      <a:pt x="32" y="74"/>
                    </a:lnTo>
                    <a:close/>
                    <a:moveTo>
                      <a:pt x="16" y="9"/>
                    </a:moveTo>
                    <a:lnTo>
                      <a:pt x="16" y="9"/>
                    </a:lnTo>
                    <a:lnTo>
                      <a:pt x="16" y="12"/>
                    </a:lnTo>
                    <a:lnTo>
                      <a:pt x="19" y="12"/>
                    </a:lnTo>
                    <a:lnTo>
                      <a:pt x="19" y="9"/>
                    </a:lnTo>
                    <a:lnTo>
                      <a:pt x="16" y="9"/>
                    </a:lnTo>
                    <a:close/>
                    <a:moveTo>
                      <a:pt x="0" y="3"/>
                    </a:moveTo>
                    <a:lnTo>
                      <a:pt x="0" y="3"/>
                    </a:lnTo>
                    <a:lnTo>
                      <a:pt x="0" y="0"/>
                    </a:lnTo>
                    <a:lnTo>
                      <a:pt x="0" y="3"/>
                    </a:lnTo>
                    <a:close/>
                  </a:path>
                </a:pathLst>
              </a:custGeom>
              <a:solidFill>
                <a:srgbClr val="8F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21" name="Freeform 274"/>
              <p:cNvSpPr>
                <a:spLocks/>
              </p:cNvSpPr>
              <p:nvPr/>
            </p:nvSpPr>
            <p:spPr bwMode="auto">
              <a:xfrm>
                <a:off x="-3744" y="1513"/>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22" name="Rectangle 275"/>
              <p:cNvSpPr>
                <a:spLocks noChangeArrowheads="1"/>
              </p:cNvSpPr>
              <p:nvPr/>
            </p:nvSpPr>
            <p:spPr bwMode="auto">
              <a:xfrm>
                <a:off x="-3760" y="1451"/>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23" name="Freeform 276"/>
              <p:cNvSpPr>
                <a:spLocks/>
              </p:cNvSpPr>
              <p:nvPr/>
            </p:nvSpPr>
            <p:spPr bwMode="auto">
              <a:xfrm>
                <a:off x="-3776" y="1442"/>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24" name="Freeform 277"/>
              <p:cNvSpPr>
                <a:spLocks/>
              </p:cNvSpPr>
              <p:nvPr/>
            </p:nvSpPr>
            <p:spPr bwMode="auto">
              <a:xfrm>
                <a:off x="-3741" y="1490"/>
                <a:ext cx="4" cy="5"/>
              </a:xfrm>
              <a:custGeom>
                <a:avLst/>
                <a:gdLst>
                  <a:gd name="T0" fmla="*/ 0 w 4"/>
                  <a:gd name="T1" fmla="*/ 0 h 5"/>
                  <a:gd name="T2" fmla="*/ 0 w 4"/>
                  <a:gd name="T3" fmla="*/ 0 h 5"/>
                  <a:gd name="T4" fmla="*/ 0 w 4"/>
                  <a:gd name="T5" fmla="*/ 0 h 5"/>
                  <a:gd name="T6" fmla="*/ 0 w 4"/>
                  <a:gd name="T7" fmla="*/ 0 h 5"/>
                  <a:gd name="T8" fmla="*/ 0 w 4"/>
                  <a:gd name="T9" fmla="*/ 2 h 5"/>
                  <a:gd name="T10" fmla="*/ 4 w 4"/>
                  <a:gd name="T11" fmla="*/ 2 h 5"/>
                  <a:gd name="T12" fmla="*/ 4 w 4"/>
                  <a:gd name="T13" fmla="*/ 2 h 5"/>
                  <a:gd name="T14" fmla="*/ 4 w 4"/>
                  <a:gd name="T15" fmla="*/ 5 h 5"/>
                  <a:gd name="T16" fmla="*/ 4 w 4"/>
                  <a:gd name="T17" fmla="*/ 5 h 5"/>
                  <a:gd name="T18" fmla="*/ 4 w 4"/>
                  <a:gd name="T19" fmla="*/ 5 h 5"/>
                  <a:gd name="T20" fmla="*/ 4 w 4"/>
                  <a:gd name="T21" fmla="*/ 5 h 5"/>
                  <a:gd name="T22" fmla="*/ 0 w 4"/>
                  <a:gd name="T23" fmla="*/ 2 h 5"/>
                  <a:gd name="T24" fmla="*/ 0 w 4"/>
                  <a:gd name="T25" fmla="*/ 2 h 5"/>
                  <a:gd name="T26" fmla="*/ 0 w 4"/>
                  <a:gd name="T27" fmla="*/ 2 h 5"/>
                  <a:gd name="T28" fmla="*/ 0 w 4"/>
                  <a:gd name="T29" fmla="*/ 2 h 5"/>
                  <a:gd name="T30" fmla="*/ 0 w 4"/>
                  <a:gd name="T31" fmla="*/ 0 h 5"/>
                  <a:gd name="T32" fmla="*/ 0 w 4"/>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5">
                    <a:moveTo>
                      <a:pt x="0" y="0"/>
                    </a:moveTo>
                    <a:lnTo>
                      <a:pt x="0" y="0"/>
                    </a:lnTo>
                    <a:lnTo>
                      <a:pt x="0" y="2"/>
                    </a:lnTo>
                    <a:lnTo>
                      <a:pt x="4" y="2"/>
                    </a:lnTo>
                    <a:lnTo>
                      <a:pt x="4" y="5"/>
                    </a:lnTo>
                    <a:lnTo>
                      <a:pt x="0" y="2"/>
                    </a:lnTo>
                    <a:lnTo>
                      <a:pt x="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25" name="Freeform 278"/>
              <p:cNvSpPr>
                <a:spLocks/>
              </p:cNvSpPr>
              <p:nvPr/>
            </p:nvSpPr>
            <p:spPr bwMode="auto">
              <a:xfrm>
                <a:off x="-3741" y="1490"/>
                <a:ext cx="4" cy="5"/>
              </a:xfrm>
              <a:custGeom>
                <a:avLst/>
                <a:gdLst>
                  <a:gd name="T0" fmla="*/ 0 w 4"/>
                  <a:gd name="T1" fmla="*/ 0 h 5"/>
                  <a:gd name="T2" fmla="*/ 0 w 4"/>
                  <a:gd name="T3" fmla="*/ 2 h 5"/>
                  <a:gd name="T4" fmla="*/ 4 w 4"/>
                  <a:gd name="T5" fmla="*/ 2 h 5"/>
                  <a:gd name="T6" fmla="*/ 4 w 4"/>
                  <a:gd name="T7" fmla="*/ 5 h 5"/>
                  <a:gd name="T8" fmla="*/ 0 w 4"/>
                  <a:gd name="T9" fmla="*/ 2 h 5"/>
                  <a:gd name="T10" fmla="*/ 0 w 4"/>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5">
                    <a:moveTo>
                      <a:pt x="0" y="0"/>
                    </a:moveTo>
                    <a:lnTo>
                      <a:pt x="0" y="2"/>
                    </a:lnTo>
                    <a:lnTo>
                      <a:pt x="4" y="2"/>
                    </a:lnTo>
                    <a:lnTo>
                      <a:pt x="4" y="5"/>
                    </a:lnTo>
                    <a:lnTo>
                      <a:pt x="0" y="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26" name="Freeform 279"/>
              <p:cNvSpPr>
                <a:spLocks/>
              </p:cNvSpPr>
              <p:nvPr/>
            </p:nvSpPr>
            <p:spPr bwMode="auto">
              <a:xfrm>
                <a:off x="-3744" y="1490"/>
                <a:ext cx="3" cy="8"/>
              </a:xfrm>
              <a:custGeom>
                <a:avLst/>
                <a:gdLst>
                  <a:gd name="T0" fmla="*/ 3 w 3"/>
                  <a:gd name="T1" fmla="*/ 0 h 8"/>
                  <a:gd name="T2" fmla="*/ 3 w 3"/>
                  <a:gd name="T3" fmla="*/ 2 h 8"/>
                  <a:gd name="T4" fmla="*/ 3 w 3"/>
                  <a:gd name="T5" fmla="*/ 2 h 8"/>
                  <a:gd name="T6" fmla="*/ 3 w 3"/>
                  <a:gd name="T7" fmla="*/ 2 h 8"/>
                  <a:gd name="T8" fmla="*/ 3 w 3"/>
                  <a:gd name="T9" fmla="*/ 5 h 8"/>
                  <a:gd name="T10" fmla="*/ 3 w 3"/>
                  <a:gd name="T11" fmla="*/ 5 h 8"/>
                  <a:gd name="T12" fmla="*/ 3 w 3"/>
                  <a:gd name="T13" fmla="*/ 8 h 8"/>
                  <a:gd name="T14" fmla="*/ 3 w 3"/>
                  <a:gd name="T15" fmla="*/ 8 h 8"/>
                  <a:gd name="T16" fmla="*/ 3 w 3"/>
                  <a:gd name="T17" fmla="*/ 8 h 8"/>
                  <a:gd name="T18" fmla="*/ 3 w 3"/>
                  <a:gd name="T19" fmla="*/ 8 h 8"/>
                  <a:gd name="T20" fmla="*/ 0 w 3"/>
                  <a:gd name="T21" fmla="*/ 5 h 8"/>
                  <a:gd name="T22" fmla="*/ 0 w 3"/>
                  <a:gd name="T23" fmla="*/ 5 h 8"/>
                  <a:gd name="T24" fmla="*/ 0 w 3"/>
                  <a:gd name="T25" fmla="*/ 5 h 8"/>
                  <a:gd name="T26" fmla="*/ 0 w 3"/>
                  <a:gd name="T27" fmla="*/ 2 h 8"/>
                  <a:gd name="T28" fmla="*/ 0 w 3"/>
                  <a:gd name="T29" fmla="*/ 2 h 8"/>
                  <a:gd name="T30" fmla="*/ 0 w 3"/>
                  <a:gd name="T31" fmla="*/ 2 h 8"/>
                  <a:gd name="T32" fmla="*/ 3 w 3"/>
                  <a:gd name="T33" fmla="*/ 0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 h="8">
                    <a:moveTo>
                      <a:pt x="3" y="0"/>
                    </a:moveTo>
                    <a:lnTo>
                      <a:pt x="3" y="2"/>
                    </a:lnTo>
                    <a:lnTo>
                      <a:pt x="3" y="5"/>
                    </a:lnTo>
                    <a:lnTo>
                      <a:pt x="3" y="8"/>
                    </a:lnTo>
                    <a:lnTo>
                      <a:pt x="0" y="5"/>
                    </a:lnTo>
                    <a:lnTo>
                      <a:pt x="0" y="2"/>
                    </a:lnTo>
                    <a:lnTo>
                      <a:pt x="3"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27" name="Freeform 280"/>
              <p:cNvSpPr>
                <a:spLocks/>
              </p:cNvSpPr>
              <p:nvPr/>
            </p:nvSpPr>
            <p:spPr bwMode="auto">
              <a:xfrm>
                <a:off x="-3744" y="1490"/>
                <a:ext cx="3" cy="8"/>
              </a:xfrm>
              <a:custGeom>
                <a:avLst/>
                <a:gdLst>
                  <a:gd name="T0" fmla="*/ 3 w 3"/>
                  <a:gd name="T1" fmla="*/ 0 h 8"/>
                  <a:gd name="T2" fmla="*/ 3 w 3"/>
                  <a:gd name="T3" fmla="*/ 2 h 8"/>
                  <a:gd name="T4" fmla="*/ 3 w 3"/>
                  <a:gd name="T5" fmla="*/ 5 h 8"/>
                  <a:gd name="T6" fmla="*/ 3 w 3"/>
                  <a:gd name="T7" fmla="*/ 8 h 8"/>
                  <a:gd name="T8" fmla="*/ 0 w 3"/>
                  <a:gd name="T9" fmla="*/ 5 h 8"/>
                  <a:gd name="T10" fmla="*/ 0 w 3"/>
                  <a:gd name="T11" fmla="*/ 2 h 8"/>
                  <a:gd name="T12" fmla="*/ 3 w 3"/>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8">
                    <a:moveTo>
                      <a:pt x="3" y="0"/>
                    </a:moveTo>
                    <a:lnTo>
                      <a:pt x="3" y="2"/>
                    </a:lnTo>
                    <a:lnTo>
                      <a:pt x="3" y="5"/>
                    </a:lnTo>
                    <a:lnTo>
                      <a:pt x="3" y="8"/>
                    </a:lnTo>
                    <a:lnTo>
                      <a:pt x="0" y="5"/>
                    </a:lnTo>
                    <a:lnTo>
                      <a:pt x="0" y="2"/>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28" name="Freeform 281"/>
              <p:cNvSpPr>
                <a:spLocks/>
              </p:cNvSpPr>
              <p:nvPr/>
            </p:nvSpPr>
            <p:spPr bwMode="auto">
              <a:xfrm>
                <a:off x="-3744" y="1487"/>
                <a:ext cx="1" cy="8"/>
              </a:xfrm>
              <a:custGeom>
                <a:avLst/>
                <a:gdLst>
                  <a:gd name="T0" fmla="*/ 0 w 1"/>
                  <a:gd name="T1" fmla="*/ 0 h 8"/>
                  <a:gd name="T2" fmla="*/ 0 w 1"/>
                  <a:gd name="T3" fmla="*/ 3 h 8"/>
                  <a:gd name="T4" fmla="*/ 0 w 1"/>
                  <a:gd name="T5" fmla="*/ 3 h 8"/>
                  <a:gd name="T6" fmla="*/ 0 w 1"/>
                  <a:gd name="T7" fmla="*/ 3 h 8"/>
                  <a:gd name="T8" fmla="*/ 0 w 1"/>
                  <a:gd name="T9" fmla="*/ 5 h 8"/>
                  <a:gd name="T10" fmla="*/ 0 w 1"/>
                  <a:gd name="T11" fmla="*/ 5 h 8"/>
                  <a:gd name="T12" fmla="*/ 0 w 1"/>
                  <a:gd name="T13" fmla="*/ 8 h 8"/>
                  <a:gd name="T14" fmla="*/ 0 w 1"/>
                  <a:gd name="T15" fmla="*/ 8 h 8"/>
                  <a:gd name="T16" fmla="*/ 0 w 1"/>
                  <a:gd name="T17" fmla="*/ 8 h 8"/>
                  <a:gd name="T18" fmla="*/ 0 w 1"/>
                  <a:gd name="T19" fmla="*/ 8 h 8"/>
                  <a:gd name="T20" fmla="*/ 0 w 1"/>
                  <a:gd name="T21" fmla="*/ 5 h 8"/>
                  <a:gd name="T22" fmla="*/ 0 w 1"/>
                  <a:gd name="T23" fmla="*/ 5 h 8"/>
                  <a:gd name="T24" fmla="*/ 0 w 1"/>
                  <a:gd name="T25" fmla="*/ 3 h 8"/>
                  <a:gd name="T26" fmla="*/ 0 w 1"/>
                  <a:gd name="T27" fmla="*/ 3 h 8"/>
                  <a:gd name="T28" fmla="*/ 0 w 1"/>
                  <a:gd name="T29" fmla="*/ 3 h 8"/>
                  <a:gd name="T30" fmla="*/ 0 w 1"/>
                  <a:gd name="T31" fmla="*/ 3 h 8"/>
                  <a:gd name="T32" fmla="*/ 0 w 1"/>
                  <a:gd name="T33" fmla="*/ 0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8">
                    <a:moveTo>
                      <a:pt x="0" y="0"/>
                    </a:moveTo>
                    <a:lnTo>
                      <a:pt x="0" y="3"/>
                    </a:lnTo>
                    <a:lnTo>
                      <a:pt x="0" y="5"/>
                    </a:lnTo>
                    <a:lnTo>
                      <a:pt x="0" y="8"/>
                    </a:lnTo>
                    <a:lnTo>
                      <a:pt x="0" y="5"/>
                    </a:lnTo>
                    <a:lnTo>
                      <a:pt x="0" y="3"/>
                    </a:lnTo>
                    <a:lnTo>
                      <a:pt x="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29" name="Freeform 282"/>
              <p:cNvSpPr>
                <a:spLocks/>
              </p:cNvSpPr>
              <p:nvPr/>
            </p:nvSpPr>
            <p:spPr bwMode="auto">
              <a:xfrm>
                <a:off x="-3744" y="1487"/>
                <a:ext cx="1" cy="8"/>
              </a:xfrm>
              <a:custGeom>
                <a:avLst/>
                <a:gdLst>
                  <a:gd name="T0" fmla="*/ 0 w 1"/>
                  <a:gd name="T1" fmla="*/ 0 h 8"/>
                  <a:gd name="T2" fmla="*/ 0 w 1"/>
                  <a:gd name="T3" fmla="*/ 3 h 8"/>
                  <a:gd name="T4" fmla="*/ 0 w 1"/>
                  <a:gd name="T5" fmla="*/ 5 h 8"/>
                  <a:gd name="T6" fmla="*/ 0 w 1"/>
                  <a:gd name="T7" fmla="*/ 8 h 8"/>
                  <a:gd name="T8" fmla="*/ 0 w 1"/>
                  <a:gd name="T9" fmla="*/ 5 h 8"/>
                  <a:gd name="T10" fmla="*/ 0 w 1"/>
                  <a:gd name="T11" fmla="*/ 3 h 8"/>
                  <a:gd name="T12" fmla="*/ 0 w 1"/>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8">
                    <a:moveTo>
                      <a:pt x="0" y="0"/>
                    </a:moveTo>
                    <a:lnTo>
                      <a:pt x="0" y="3"/>
                    </a:lnTo>
                    <a:lnTo>
                      <a:pt x="0" y="5"/>
                    </a:lnTo>
                    <a:lnTo>
                      <a:pt x="0" y="8"/>
                    </a:lnTo>
                    <a:lnTo>
                      <a:pt x="0" y="5"/>
                    </a:ln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30" name="Freeform 283"/>
              <p:cNvSpPr>
                <a:spLocks/>
              </p:cNvSpPr>
              <p:nvPr/>
            </p:nvSpPr>
            <p:spPr bwMode="auto">
              <a:xfrm>
                <a:off x="-3747" y="1484"/>
                <a:ext cx="3" cy="8"/>
              </a:xfrm>
              <a:custGeom>
                <a:avLst/>
                <a:gdLst>
                  <a:gd name="T0" fmla="*/ 3 w 3"/>
                  <a:gd name="T1" fmla="*/ 0 h 8"/>
                  <a:gd name="T2" fmla="*/ 3 w 3"/>
                  <a:gd name="T3" fmla="*/ 3 h 8"/>
                  <a:gd name="T4" fmla="*/ 3 w 3"/>
                  <a:gd name="T5" fmla="*/ 3 h 8"/>
                  <a:gd name="T6" fmla="*/ 3 w 3"/>
                  <a:gd name="T7" fmla="*/ 3 h 8"/>
                  <a:gd name="T8" fmla="*/ 3 w 3"/>
                  <a:gd name="T9" fmla="*/ 6 h 8"/>
                  <a:gd name="T10" fmla="*/ 3 w 3"/>
                  <a:gd name="T11" fmla="*/ 6 h 8"/>
                  <a:gd name="T12" fmla="*/ 3 w 3"/>
                  <a:gd name="T13" fmla="*/ 6 h 8"/>
                  <a:gd name="T14" fmla="*/ 3 w 3"/>
                  <a:gd name="T15" fmla="*/ 8 h 8"/>
                  <a:gd name="T16" fmla="*/ 3 w 3"/>
                  <a:gd name="T17" fmla="*/ 8 h 8"/>
                  <a:gd name="T18" fmla="*/ 3 w 3"/>
                  <a:gd name="T19" fmla="*/ 6 h 8"/>
                  <a:gd name="T20" fmla="*/ 0 w 3"/>
                  <a:gd name="T21" fmla="*/ 6 h 8"/>
                  <a:gd name="T22" fmla="*/ 0 w 3"/>
                  <a:gd name="T23" fmla="*/ 6 h 8"/>
                  <a:gd name="T24" fmla="*/ 0 w 3"/>
                  <a:gd name="T25" fmla="*/ 3 h 8"/>
                  <a:gd name="T26" fmla="*/ 0 w 3"/>
                  <a:gd name="T27" fmla="*/ 3 h 8"/>
                  <a:gd name="T28" fmla="*/ 0 w 3"/>
                  <a:gd name="T29" fmla="*/ 3 h 8"/>
                  <a:gd name="T30" fmla="*/ 3 w 3"/>
                  <a:gd name="T31" fmla="*/ 0 h 8"/>
                  <a:gd name="T32" fmla="*/ 3 w 3"/>
                  <a:gd name="T33" fmla="*/ 0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 h="8">
                    <a:moveTo>
                      <a:pt x="3" y="0"/>
                    </a:moveTo>
                    <a:lnTo>
                      <a:pt x="3" y="3"/>
                    </a:lnTo>
                    <a:lnTo>
                      <a:pt x="3" y="6"/>
                    </a:lnTo>
                    <a:lnTo>
                      <a:pt x="3" y="8"/>
                    </a:lnTo>
                    <a:lnTo>
                      <a:pt x="3" y="6"/>
                    </a:lnTo>
                    <a:lnTo>
                      <a:pt x="0" y="6"/>
                    </a:lnTo>
                    <a:lnTo>
                      <a:pt x="0" y="3"/>
                    </a:lnTo>
                    <a:lnTo>
                      <a:pt x="3"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31" name="Freeform 284"/>
              <p:cNvSpPr>
                <a:spLocks/>
              </p:cNvSpPr>
              <p:nvPr/>
            </p:nvSpPr>
            <p:spPr bwMode="auto">
              <a:xfrm>
                <a:off x="-3747" y="1484"/>
                <a:ext cx="3" cy="8"/>
              </a:xfrm>
              <a:custGeom>
                <a:avLst/>
                <a:gdLst>
                  <a:gd name="T0" fmla="*/ 3 w 3"/>
                  <a:gd name="T1" fmla="*/ 0 h 8"/>
                  <a:gd name="T2" fmla="*/ 3 w 3"/>
                  <a:gd name="T3" fmla="*/ 3 h 8"/>
                  <a:gd name="T4" fmla="*/ 3 w 3"/>
                  <a:gd name="T5" fmla="*/ 6 h 8"/>
                  <a:gd name="T6" fmla="*/ 3 w 3"/>
                  <a:gd name="T7" fmla="*/ 8 h 8"/>
                  <a:gd name="T8" fmla="*/ 3 w 3"/>
                  <a:gd name="T9" fmla="*/ 6 h 8"/>
                  <a:gd name="T10" fmla="*/ 0 w 3"/>
                  <a:gd name="T11" fmla="*/ 6 h 8"/>
                  <a:gd name="T12" fmla="*/ 0 w 3"/>
                  <a:gd name="T13" fmla="*/ 3 h 8"/>
                  <a:gd name="T14" fmla="*/ 3 w 3"/>
                  <a:gd name="T15" fmla="*/ 0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8">
                    <a:moveTo>
                      <a:pt x="3" y="0"/>
                    </a:moveTo>
                    <a:lnTo>
                      <a:pt x="3" y="3"/>
                    </a:lnTo>
                    <a:lnTo>
                      <a:pt x="3" y="6"/>
                    </a:lnTo>
                    <a:lnTo>
                      <a:pt x="3" y="8"/>
                    </a:lnTo>
                    <a:lnTo>
                      <a:pt x="3" y="6"/>
                    </a:lnTo>
                    <a:lnTo>
                      <a:pt x="0" y="6"/>
                    </a:lnTo>
                    <a:lnTo>
                      <a:pt x="0" y="3"/>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32" name="Freeform 285"/>
              <p:cNvSpPr>
                <a:spLocks/>
              </p:cNvSpPr>
              <p:nvPr/>
            </p:nvSpPr>
            <p:spPr bwMode="auto">
              <a:xfrm>
                <a:off x="-3747" y="1481"/>
                <a:ext cx="3" cy="6"/>
              </a:xfrm>
              <a:custGeom>
                <a:avLst/>
                <a:gdLst>
                  <a:gd name="T0" fmla="*/ 0 w 3"/>
                  <a:gd name="T1" fmla="*/ 0 h 6"/>
                  <a:gd name="T2" fmla="*/ 3 w 3"/>
                  <a:gd name="T3" fmla="*/ 0 h 6"/>
                  <a:gd name="T4" fmla="*/ 3 w 3"/>
                  <a:gd name="T5" fmla="*/ 0 h 6"/>
                  <a:gd name="T6" fmla="*/ 3 w 3"/>
                  <a:gd name="T7" fmla="*/ 3 h 6"/>
                  <a:gd name="T8" fmla="*/ 3 w 3"/>
                  <a:gd name="T9" fmla="*/ 3 h 6"/>
                  <a:gd name="T10" fmla="*/ 3 w 3"/>
                  <a:gd name="T11" fmla="*/ 3 h 6"/>
                  <a:gd name="T12" fmla="*/ 3 w 3"/>
                  <a:gd name="T13" fmla="*/ 6 h 6"/>
                  <a:gd name="T14" fmla="*/ 3 w 3"/>
                  <a:gd name="T15" fmla="*/ 6 h 6"/>
                  <a:gd name="T16" fmla="*/ 3 w 3"/>
                  <a:gd name="T17" fmla="*/ 6 h 6"/>
                  <a:gd name="T18" fmla="*/ 0 w 3"/>
                  <a:gd name="T19" fmla="*/ 6 h 6"/>
                  <a:gd name="T20" fmla="*/ 0 w 3"/>
                  <a:gd name="T21" fmla="*/ 3 h 6"/>
                  <a:gd name="T22" fmla="*/ 0 w 3"/>
                  <a:gd name="T23" fmla="*/ 3 h 6"/>
                  <a:gd name="T24" fmla="*/ 0 w 3"/>
                  <a:gd name="T25" fmla="*/ 0 h 6"/>
                  <a:gd name="T26" fmla="*/ 0 w 3"/>
                  <a:gd name="T27" fmla="*/ 0 h 6"/>
                  <a:gd name="T28" fmla="*/ 0 w 3"/>
                  <a:gd name="T29" fmla="*/ 0 h 6"/>
                  <a:gd name="T30" fmla="*/ 0 w 3"/>
                  <a:gd name="T31" fmla="*/ 0 h 6"/>
                  <a:gd name="T32" fmla="*/ 0 w 3"/>
                  <a:gd name="T33" fmla="*/ 0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 h="6">
                    <a:moveTo>
                      <a:pt x="0" y="0"/>
                    </a:moveTo>
                    <a:lnTo>
                      <a:pt x="3" y="0"/>
                    </a:lnTo>
                    <a:lnTo>
                      <a:pt x="3" y="3"/>
                    </a:lnTo>
                    <a:lnTo>
                      <a:pt x="3" y="6"/>
                    </a:lnTo>
                    <a:lnTo>
                      <a:pt x="0" y="6"/>
                    </a:lnTo>
                    <a:lnTo>
                      <a:pt x="0" y="3"/>
                    </a:lnTo>
                    <a:lnTo>
                      <a:pt x="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33" name="Freeform 286"/>
              <p:cNvSpPr>
                <a:spLocks/>
              </p:cNvSpPr>
              <p:nvPr/>
            </p:nvSpPr>
            <p:spPr bwMode="auto">
              <a:xfrm>
                <a:off x="-3747" y="1481"/>
                <a:ext cx="3" cy="6"/>
              </a:xfrm>
              <a:custGeom>
                <a:avLst/>
                <a:gdLst>
                  <a:gd name="T0" fmla="*/ 0 w 3"/>
                  <a:gd name="T1" fmla="*/ 0 h 6"/>
                  <a:gd name="T2" fmla="*/ 3 w 3"/>
                  <a:gd name="T3" fmla="*/ 0 h 6"/>
                  <a:gd name="T4" fmla="*/ 3 w 3"/>
                  <a:gd name="T5" fmla="*/ 3 h 6"/>
                  <a:gd name="T6" fmla="*/ 3 w 3"/>
                  <a:gd name="T7" fmla="*/ 6 h 6"/>
                  <a:gd name="T8" fmla="*/ 0 w 3"/>
                  <a:gd name="T9" fmla="*/ 6 h 6"/>
                  <a:gd name="T10" fmla="*/ 0 w 3"/>
                  <a:gd name="T11" fmla="*/ 3 h 6"/>
                  <a:gd name="T12" fmla="*/ 0 w 3"/>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0"/>
                    </a:moveTo>
                    <a:lnTo>
                      <a:pt x="3" y="0"/>
                    </a:lnTo>
                    <a:lnTo>
                      <a:pt x="3" y="3"/>
                    </a:lnTo>
                    <a:lnTo>
                      <a:pt x="3" y="6"/>
                    </a:lnTo>
                    <a:lnTo>
                      <a:pt x="0" y="6"/>
                    </a:ln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34" name="Freeform 287"/>
              <p:cNvSpPr>
                <a:spLocks/>
              </p:cNvSpPr>
              <p:nvPr/>
            </p:nvSpPr>
            <p:spPr bwMode="auto">
              <a:xfrm>
                <a:off x="-3753" y="1513"/>
                <a:ext cx="6" cy="6"/>
              </a:xfrm>
              <a:custGeom>
                <a:avLst/>
                <a:gdLst>
                  <a:gd name="T0" fmla="*/ 6 w 6"/>
                  <a:gd name="T1" fmla="*/ 0 h 6"/>
                  <a:gd name="T2" fmla="*/ 6 w 6"/>
                  <a:gd name="T3" fmla="*/ 3 h 6"/>
                  <a:gd name="T4" fmla="*/ 6 w 6"/>
                  <a:gd name="T5" fmla="*/ 3 h 6"/>
                  <a:gd name="T6" fmla="*/ 3 w 6"/>
                  <a:gd name="T7" fmla="*/ 3 h 6"/>
                  <a:gd name="T8" fmla="*/ 3 w 6"/>
                  <a:gd name="T9" fmla="*/ 6 h 6"/>
                  <a:gd name="T10" fmla="*/ 3 w 6"/>
                  <a:gd name="T11" fmla="*/ 6 h 6"/>
                  <a:gd name="T12" fmla="*/ 3 w 6"/>
                  <a:gd name="T13" fmla="*/ 6 h 6"/>
                  <a:gd name="T14" fmla="*/ 0 w 6"/>
                  <a:gd name="T15" fmla="*/ 6 h 6"/>
                  <a:gd name="T16" fmla="*/ 0 w 6"/>
                  <a:gd name="T17" fmla="*/ 6 h 6"/>
                  <a:gd name="T18" fmla="*/ 0 w 6"/>
                  <a:gd name="T19" fmla="*/ 3 h 6"/>
                  <a:gd name="T20" fmla="*/ 0 w 6"/>
                  <a:gd name="T21" fmla="*/ 3 h 6"/>
                  <a:gd name="T22" fmla="*/ 0 w 6"/>
                  <a:gd name="T23" fmla="*/ 3 h 6"/>
                  <a:gd name="T24" fmla="*/ 3 w 6"/>
                  <a:gd name="T25" fmla="*/ 3 h 6"/>
                  <a:gd name="T26" fmla="*/ 3 w 6"/>
                  <a:gd name="T27" fmla="*/ 3 h 6"/>
                  <a:gd name="T28" fmla="*/ 3 w 6"/>
                  <a:gd name="T29" fmla="*/ 3 h 6"/>
                  <a:gd name="T30" fmla="*/ 3 w 6"/>
                  <a:gd name="T31" fmla="*/ 0 h 6"/>
                  <a:gd name="T32" fmla="*/ 6 w 6"/>
                  <a:gd name="T33" fmla="*/ 0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 h="6">
                    <a:moveTo>
                      <a:pt x="6" y="0"/>
                    </a:moveTo>
                    <a:lnTo>
                      <a:pt x="6" y="3"/>
                    </a:lnTo>
                    <a:lnTo>
                      <a:pt x="3" y="3"/>
                    </a:lnTo>
                    <a:lnTo>
                      <a:pt x="3" y="6"/>
                    </a:lnTo>
                    <a:lnTo>
                      <a:pt x="0" y="6"/>
                    </a:lnTo>
                    <a:lnTo>
                      <a:pt x="0" y="3"/>
                    </a:lnTo>
                    <a:lnTo>
                      <a:pt x="3" y="3"/>
                    </a:lnTo>
                    <a:lnTo>
                      <a:pt x="3" y="0"/>
                    </a:lnTo>
                    <a:lnTo>
                      <a:pt x="6"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35" name="Freeform 288"/>
              <p:cNvSpPr>
                <a:spLocks/>
              </p:cNvSpPr>
              <p:nvPr/>
            </p:nvSpPr>
            <p:spPr bwMode="auto">
              <a:xfrm>
                <a:off x="-3753" y="1513"/>
                <a:ext cx="6" cy="6"/>
              </a:xfrm>
              <a:custGeom>
                <a:avLst/>
                <a:gdLst>
                  <a:gd name="T0" fmla="*/ 6 w 6"/>
                  <a:gd name="T1" fmla="*/ 0 h 6"/>
                  <a:gd name="T2" fmla="*/ 6 w 6"/>
                  <a:gd name="T3" fmla="*/ 3 h 6"/>
                  <a:gd name="T4" fmla="*/ 3 w 6"/>
                  <a:gd name="T5" fmla="*/ 3 h 6"/>
                  <a:gd name="T6" fmla="*/ 3 w 6"/>
                  <a:gd name="T7" fmla="*/ 6 h 6"/>
                  <a:gd name="T8" fmla="*/ 0 w 6"/>
                  <a:gd name="T9" fmla="*/ 6 h 6"/>
                  <a:gd name="T10" fmla="*/ 0 w 6"/>
                  <a:gd name="T11" fmla="*/ 3 h 6"/>
                  <a:gd name="T12" fmla="*/ 3 w 6"/>
                  <a:gd name="T13" fmla="*/ 3 h 6"/>
                  <a:gd name="T14" fmla="*/ 3 w 6"/>
                  <a:gd name="T15" fmla="*/ 0 h 6"/>
                  <a:gd name="T16" fmla="*/ 6 w 6"/>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6">
                    <a:moveTo>
                      <a:pt x="6" y="0"/>
                    </a:moveTo>
                    <a:lnTo>
                      <a:pt x="6" y="3"/>
                    </a:lnTo>
                    <a:lnTo>
                      <a:pt x="3" y="3"/>
                    </a:lnTo>
                    <a:lnTo>
                      <a:pt x="3" y="6"/>
                    </a:lnTo>
                    <a:lnTo>
                      <a:pt x="0" y="6"/>
                    </a:lnTo>
                    <a:lnTo>
                      <a:pt x="0" y="3"/>
                    </a:lnTo>
                    <a:lnTo>
                      <a:pt x="3" y="3"/>
                    </a:lnTo>
                    <a:lnTo>
                      <a:pt x="3" y="0"/>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36" name="Freeform 289"/>
              <p:cNvSpPr>
                <a:spLocks/>
              </p:cNvSpPr>
              <p:nvPr/>
            </p:nvSpPr>
            <p:spPr bwMode="auto">
              <a:xfrm>
                <a:off x="-3753" y="1519"/>
                <a:ext cx="3" cy="3"/>
              </a:xfrm>
              <a:custGeom>
                <a:avLst/>
                <a:gdLst>
                  <a:gd name="T0" fmla="*/ 3 w 3"/>
                  <a:gd name="T1" fmla="*/ 0 h 3"/>
                  <a:gd name="T2" fmla="*/ 3 w 3"/>
                  <a:gd name="T3" fmla="*/ 0 h 3"/>
                  <a:gd name="T4" fmla="*/ 3 w 3"/>
                  <a:gd name="T5" fmla="*/ 3 h 3"/>
                  <a:gd name="T6" fmla="*/ 3 w 3"/>
                  <a:gd name="T7" fmla="*/ 3 h 3"/>
                  <a:gd name="T8" fmla="*/ 3 w 3"/>
                  <a:gd name="T9" fmla="*/ 3 h 3"/>
                  <a:gd name="T10" fmla="*/ 3 w 3"/>
                  <a:gd name="T11" fmla="*/ 3 h 3"/>
                  <a:gd name="T12" fmla="*/ 3 w 3"/>
                  <a:gd name="T13" fmla="*/ 3 h 3"/>
                  <a:gd name="T14" fmla="*/ 0 w 3"/>
                  <a:gd name="T15" fmla="*/ 3 h 3"/>
                  <a:gd name="T16" fmla="*/ 0 w 3"/>
                  <a:gd name="T17" fmla="*/ 3 h 3"/>
                  <a:gd name="T18" fmla="*/ 0 w 3"/>
                  <a:gd name="T19" fmla="*/ 3 h 3"/>
                  <a:gd name="T20" fmla="*/ 0 w 3"/>
                  <a:gd name="T21" fmla="*/ 3 h 3"/>
                  <a:gd name="T22" fmla="*/ 0 w 3"/>
                  <a:gd name="T23" fmla="*/ 3 h 3"/>
                  <a:gd name="T24" fmla="*/ 3 w 3"/>
                  <a:gd name="T25" fmla="*/ 0 h 3"/>
                  <a:gd name="T26" fmla="*/ 3 w 3"/>
                  <a:gd name="T27" fmla="*/ 0 h 3"/>
                  <a:gd name="T28" fmla="*/ 3 w 3"/>
                  <a:gd name="T29" fmla="*/ 0 h 3"/>
                  <a:gd name="T30" fmla="*/ 3 w 3"/>
                  <a:gd name="T31" fmla="*/ 0 h 3"/>
                  <a:gd name="T32" fmla="*/ 3 w 3"/>
                  <a:gd name="T33" fmla="*/ 0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 h="3">
                    <a:moveTo>
                      <a:pt x="3" y="0"/>
                    </a:moveTo>
                    <a:lnTo>
                      <a:pt x="3" y="0"/>
                    </a:lnTo>
                    <a:lnTo>
                      <a:pt x="3" y="3"/>
                    </a:lnTo>
                    <a:lnTo>
                      <a:pt x="0" y="3"/>
                    </a:lnTo>
                    <a:lnTo>
                      <a:pt x="3"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37" name="Freeform 290"/>
              <p:cNvSpPr>
                <a:spLocks/>
              </p:cNvSpPr>
              <p:nvPr/>
            </p:nvSpPr>
            <p:spPr bwMode="auto">
              <a:xfrm>
                <a:off x="-3753" y="1519"/>
                <a:ext cx="3" cy="3"/>
              </a:xfrm>
              <a:custGeom>
                <a:avLst/>
                <a:gdLst>
                  <a:gd name="T0" fmla="*/ 3 w 3"/>
                  <a:gd name="T1" fmla="*/ 0 h 3"/>
                  <a:gd name="T2" fmla="*/ 3 w 3"/>
                  <a:gd name="T3" fmla="*/ 3 h 3"/>
                  <a:gd name="T4" fmla="*/ 0 w 3"/>
                  <a:gd name="T5" fmla="*/ 3 h 3"/>
                  <a:gd name="T6" fmla="*/ 3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0"/>
                    </a:moveTo>
                    <a:lnTo>
                      <a:pt x="3" y="3"/>
                    </a:lnTo>
                    <a:lnTo>
                      <a:pt x="0" y="3"/>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38" name="Freeform 291"/>
              <p:cNvSpPr>
                <a:spLocks/>
              </p:cNvSpPr>
              <p:nvPr/>
            </p:nvSpPr>
            <p:spPr bwMode="auto">
              <a:xfrm>
                <a:off x="-3747" y="1510"/>
                <a:ext cx="3" cy="9"/>
              </a:xfrm>
              <a:custGeom>
                <a:avLst/>
                <a:gdLst>
                  <a:gd name="T0" fmla="*/ 0 w 3"/>
                  <a:gd name="T1" fmla="*/ 0 h 9"/>
                  <a:gd name="T2" fmla="*/ 0 w 3"/>
                  <a:gd name="T3" fmla="*/ 3 h 9"/>
                  <a:gd name="T4" fmla="*/ 0 w 3"/>
                  <a:gd name="T5" fmla="*/ 3 h 9"/>
                  <a:gd name="T6" fmla="*/ 0 w 3"/>
                  <a:gd name="T7" fmla="*/ 3 h 9"/>
                  <a:gd name="T8" fmla="*/ 0 w 3"/>
                  <a:gd name="T9" fmla="*/ 6 h 9"/>
                  <a:gd name="T10" fmla="*/ 0 w 3"/>
                  <a:gd name="T11" fmla="*/ 6 h 9"/>
                  <a:gd name="T12" fmla="*/ 0 w 3"/>
                  <a:gd name="T13" fmla="*/ 6 h 9"/>
                  <a:gd name="T14" fmla="*/ 0 w 3"/>
                  <a:gd name="T15" fmla="*/ 9 h 9"/>
                  <a:gd name="T16" fmla="*/ 0 w 3"/>
                  <a:gd name="T17" fmla="*/ 9 h 9"/>
                  <a:gd name="T18" fmla="*/ 0 w 3"/>
                  <a:gd name="T19" fmla="*/ 9 h 9"/>
                  <a:gd name="T20" fmla="*/ 0 w 3"/>
                  <a:gd name="T21" fmla="*/ 9 h 9"/>
                  <a:gd name="T22" fmla="*/ 3 w 3"/>
                  <a:gd name="T23" fmla="*/ 6 h 9"/>
                  <a:gd name="T24" fmla="*/ 3 w 3"/>
                  <a:gd name="T25" fmla="*/ 6 h 9"/>
                  <a:gd name="T26" fmla="*/ 3 w 3"/>
                  <a:gd name="T27" fmla="*/ 6 h 9"/>
                  <a:gd name="T28" fmla="*/ 3 w 3"/>
                  <a:gd name="T29" fmla="*/ 3 h 9"/>
                  <a:gd name="T30" fmla="*/ 0 w 3"/>
                  <a:gd name="T31" fmla="*/ 3 h 9"/>
                  <a:gd name="T32" fmla="*/ 0 w 3"/>
                  <a:gd name="T33" fmla="*/ 0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 h="9">
                    <a:moveTo>
                      <a:pt x="0" y="0"/>
                    </a:moveTo>
                    <a:lnTo>
                      <a:pt x="0" y="3"/>
                    </a:lnTo>
                    <a:lnTo>
                      <a:pt x="0" y="6"/>
                    </a:lnTo>
                    <a:lnTo>
                      <a:pt x="0" y="9"/>
                    </a:lnTo>
                    <a:lnTo>
                      <a:pt x="3" y="6"/>
                    </a:lnTo>
                    <a:lnTo>
                      <a:pt x="3" y="3"/>
                    </a:lnTo>
                    <a:lnTo>
                      <a:pt x="0" y="3"/>
                    </a:lnTo>
                    <a:lnTo>
                      <a:pt x="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39" name="Freeform 292"/>
              <p:cNvSpPr>
                <a:spLocks/>
              </p:cNvSpPr>
              <p:nvPr/>
            </p:nvSpPr>
            <p:spPr bwMode="auto">
              <a:xfrm>
                <a:off x="-3747" y="1510"/>
                <a:ext cx="3" cy="9"/>
              </a:xfrm>
              <a:custGeom>
                <a:avLst/>
                <a:gdLst>
                  <a:gd name="T0" fmla="*/ 0 w 3"/>
                  <a:gd name="T1" fmla="*/ 0 h 9"/>
                  <a:gd name="T2" fmla="*/ 0 w 3"/>
                  <a:gd name="T3" fmla="*/ 3 h 9"/>
                  <a:gd name="T4" fmla="*/ 0 w 3"/>
                  <a:gd name="T5" fmla="*/ 6 h 9"/>
                  <a:gd name="T6" fmla="*/ 0 w 3"/>
                  <a:gd name="T7" fmla="*/ 9 h 9"/>
                  <a:gd name="T8" fmla="*/ 3 w 3"/>
                  <a:gd name="T9" fmla="*/ 6 h 9"/>
                  <a:gd name="T10" fmla="*/ 3 w 3"/>
                  <a:gd name="T11" fmla="*/ 3 h 9"/>
                  <a:gd name="T12" fmla="*/ 0 w 3"/>
                  <a:gd name="T13" fmla="*/ 3 h 9"/>
                  <a:gd name="T14" fmla="*/ 0 w 3"/>
                  <a:gd name="T15" fmla="*/ 0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9">
                    <a:moveTo>
                      <a:pt x="0" y="0"/>
                    </a:moveTo>
                    <a:lnTo>
                      <a:pt x="0" y="3"/>
                    </a:lnTo>
                    <a:lnTo>
                      <a:pt x="0" y="6"/>
                    </a:lnTo>
                    <a:lnTo>
                      <a:pt x="0" y="9"/>
                    </a:lnTo>
                    <a:lnTo>
                      <a:pt x="3" y="6"/>
                    </a:lnTo>
                    <a:lnTo>
                      <a:pt x="3" y="3"/>
                    </a:ln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40" name="Freeform 293"/>
              <p:cNvSpPr>
                <a:spLocks/>
              </p:cNvSpPr>
              <p:nvPr/>
            </p:nvSpPr>
            <p:spPr bwMode="auto">
              <a:xfrm>
                <a:off x="-3753" y="1510"/>
                <a:ext cx="6" cy="3"/>
              </a:xfrm>
              <a:custGeom>
                <a:avLst/>
                <a:gdLst>
                  <a:gd name="T0" fmla="*/ 6 w 6"/>
                  <a:gd name="T1" fmla="*/ 0 h 3"/>
                  <a:gd name="T2" fmla="*/ 6 w 6"/>
                  <a:gd name="T3" fmla="*/ 3 h 3"/>
                  <a:gd name="T4" fmla="*/ 6 w 6"/>
                  <a:gd name="T5" fmla="*/ 3 h 3"/>
                  <a:gd name="T6" fmla="*/ 6 w 6"/>
                  <a:gd name="T7" fmla="*/ 3 h 3"/>
                  <a:gd name="T8" fmla="*/ 3 w 6"/>
                  <a:gd name="T9" fmla="*/ 3 h 3"/>
                  <a:gd name="T10" fmla="*/ 3 w 6"/>
                  <a:gd name="T11" fmla="*/ 3 h 3"/>
                  <a:gd name="T12" fmla="*/ 3 w 6"/>
                  <a:gd name="T13" fmla="*/ 3 h 3"/>
                  <a:gd name="T14" fmla="*/ 3 w 6"/>
                  <a:gd name="T15" fmla="*/ 3 h 3"/>
                  <a:gd name="T16" fmla="*/ 0 w 6"/>
                  <a:gd name="T17" fmla="*/ 3 h 3"/>
                  <a:gd name="T18" fmla="*/ 0 w 6"/>
                  <a:gd name="T19" fmla="*/ 3 h 3"/>
                  <a:gd name="T20" fmla="*/ 3 w 6"/>
                  <a:gd name="T21" fmla="*/ 3 h 3"/>
                  <a:gd name="T22" fmla="*/ 3 w 6"/>
                  <a:gd name="T23" fmla="*/ 3 h 3"/>
                  <a:gd name="T24" fmla="*/ 3 w 6"/>
                  <a:gd name="T25" fmla="*/ 0 h 3"/>
                  <a:gd name="T26" fmla="*/ 3 w 6"/>
                  <a:gd name="T27" fmla="*/ 0 h 3"/>
                  <a:gd name="T28" fmla="*/ 6 w 6"/>
                  <a:gd name="T29" fmla="*/ 0 h 3"/>
                  <a:gd name="T30" fmla="*/ 6 w 6"/>
                  <a:gd name="T31" fmla="*/ 0 h 3"/>
                  <a:gd name="T32" fmla="*/ 6 w 6"/>
                  <a:gd name="T33" fmla="*/ 0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 h="3">
                    <a:moveTo>
                      <a:pt x="6" y="0"/>
                    </a:moveTo>
                    <a:lnTo>
                      <a:pt x="6" y="3"/>
                    </a:lnTo>
                    <a:lnTo>
                      <a:pt x="3" y="3"/>
                    </a:lnTo>
                    <a:lnTo>
                      <a:pt x="0" y="3"/>
                    </a:lnTo>
                    <a:lnTo>
                      <a:pt x="3" y="3"/>
                    </a:lnTo>
                    <a:lnTo>
                      <a:pt x="3" y="0"/>
                    </a:lnTo>
                    <a:lnTo>
                      <a:pt x="6"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41" name="Freeform 294"/>
              <p:cNvSpPr>
                <a:spLocks/>
              </p:cNvSpPr>
              <p:nvPr/>
            </p:nvSpPr>
            <p:spPr bwMode="auto">
              <a:xfrm>
                <a:off x="-3753" y="1510"/>
                <a:ext cx="6" cy="3"/>
              </a:xfrm>
              <a:custGeom>
                <a:avLst/>
                <a:gdLst>
                  <a:gd name="T0" fmla="*/ 6 w 6"/>
                  <a:gd name="T1" fmla="*/ 0 h 3"/>
                  <a:gd name="T2" fmla="*/ 6 w 6"/>
                  <a:gd name="T3" fmla="*/ 3 h 3"/>
                  <a:gd name="T4" fmla="*/ 3 w 6"/>
                  <a:gd name="T5" fmla="*/ 3 h 3"/>
                  <a:gd name="T6" fmla="*/ 0 w 6"/>
                  <a:gd name="T7" fmla="*/ 3 h 3"/>
                  <a:gd name="T8" fmla="*/ 3 w 6"/>
                  <a:gd name="T9" fmla="*/ 3 h 3"/>
                  <a:gd name="T10" fmla="*/ 3 w 6"/>
                  <a:gd name="T11" fmla="*/ 0 h 3"/>
                  <a:gd name="T12" fmla="*/ 6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6" y="0"/>
                    </a:moveTo>
                    <a:lnTo>
                      <a:pt x="6" y="3"/>
                    </a:lnTo>
                    <a:lnTo>
                      <a:pt x="3" y="3"/>
                    </a:lnTo>
                    <a:lnTo>
                      <a:pt x="0" y="3"/>
                    </a:lnTo>
                    <a:lnTo>
                      <a:pt x="3" y="3"/>
                    </a:lnTo>
                    <a:lnTo>
                      <a:pt x="3" y="0"/>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42" name="Freeform 295"/>
              <p:cNvSpPr>
                <a:spLocks/>
              </p:cNvSpPr>
              <p:nvPr/>
            </p:nvSpPr>
            <p:spPr bwMode="auto">
              <a:xfrm>
                <a:off x="-3750" y="1507"/>
                <a:ext cx="6" cy="3"/>
              </a:xfrm>
              <a:custGeom>
                <a:avLst/>
                <a:gdLst>
                  <a:gd name="T0" fmla="*/ 6 w 6"/>
                  <a:gd name="T1" fmla="*/ 0 h 3"/>
                  <a:gd name="T2" fmla="*/ 6 w 6"/>
                  <a:gd name="T3" fmla="*/ 0 h 3"/>
                  <a:gd name="T4" fmla="*/ 6 w 6"/>
                  <a:gd name="T5" fmla="*/ 0 h 3"/>
                  <a:gd name="T6" fmla="*/ 6 w 6"/>
                  <a:gd name="T7" fmla="*/ 3 h 3"/>
                  <a:gd name="T8" fmla="*/ 6 w 6"/>
                  <a:gd name="T9" fmla="*/ 3 h 3"/>
                  <a:gd name="T10" fmla="*/ 3 w 6"/>
                  <a:gd name="T11" fmla="*/ 3 h 3"/>
                  <a:gd name="T12" fmla="*/ 3 w 6"/>
                  <a:gd name="T13" fmla="*/ 3 h 3"/>
                  <a:gd name="T14" fmla="*/ 3 w 6"/>
                  <a:gd name="T15" fmla="*/ 3 h 3"/>
                  <a:gd name="T16" fmla="*/ 0 w 6"/>
                  <a:gd name="T17" fmla="*/ 3 h 3"/>
                  <a:gd name="T18" fmla="*/ 3 w 6"/>
                  <a:gd name="T19" fmla="*/ 3 h 3"/>
                  <a:gd name="T20" fmla="*/ 3 w 6"/>
                  <a:gd name="T21" fmla="*/ 0 h 3"/>
                  <a:gd name="T22" fmla="*/ 3 w 6"/>
                  <a:gd name="T23" fmla="*/ 0 h 3"/>
                  <a:gd name="T24" fmla="*/ 3 w 6"/>
                  <a:gd name="T25" fmla="*/ 0 h 3"/>
                  <a:gd name="T26" fmla="*/ 3 w 6"/>
                  <a:gd name="T27" fmla="*/ 0 h 3"/>
                  <a:gd name="T28" fmla="*/ 6 w 6"/>
                  <a:gd name="T29" fmla="*/ 0 h 3"/>
                  <a:gd name="T30" fmla="*/ 6 w 6"/>
                  <a:gd name="T31" fmla="*/ 0 h 3"/>
                  <a:gd name="T32" fmla="*/ 6 w 6"/>
                  <a:gd name="T33" fmla="*/ 0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 h="3">
                    <a:moveTo>
                      <a:pt x="6" y="0"/>
                    </a:moveTo>
                    <a:lnTo>
                      <a:pt x="6" y="0"/>
                    </a:lnTo>
                    <a:lnTo>
                      <a:pt x="6" y="3"/>
                    </a:lnTo>
                    <a:lnTo>
                      <a:pt x="3" y="3"/>
                    </a:lnTo>
                    <a:lnTo>
                      <a:pt x="0" y="3"/>
                    </a:lnTo>
                    <a:lnTo>
                      <a:pt x="3" y="3"/>
                    </a:lnTo>
                    <a:lnTo>
                      <a:pt x="3" y="0"/>
                    </a:lnTo>
                    <a:lnTo>
                      <a:pt x="6"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43" name="Freeform 296"/>
              <p:cNvSpPr>
                <a:spLocks/>
              </p:cNvSpPr>
              <p:nvPr/>
            </p:nvSpPr>
            <p:spPr bwMode="auto">
              <a:xfrm>
                <a:off x="-3750" y="1507"/>
                <a:ext cx="6" cy="3"/>
              </a:xfrm>
              <a:custGeom>
                <a:avLst/>
                <a:gdLst>
                  <a:gd name="T0" fmla="*/ 6 w 6"/>
                  <a:gd name="T1" fmla="*/ 0 h 3"/>
                  <a:gd name="T2" fmla="*/ 6 w 6"/>
                  <a:gd name="T3" fmla="*/ 3 h 3"/>
                  <a:gd name="T4" fmla="*/ 3 w 6"/>
                  <a:gd name="T5" fmla="*/ 3 h 3"/>
                  <a:gd name="T6" fmla="*/ 0 w 6"/>
                  <a:gd name="T7" fmla="*/ 3 h 3"/>
                  <a:gd name="T8" fmla="*/ 3 w 6"/>
                  <a:gd name="T9" fmla="*/ 3 h 3"/>
                  <a:gd name="T10" fmla="*/ 3 w 6"/>
                  <a:gd name="T11" fmla="*/ 0 h 3"/>
                  <a:gd name="T12" fmla="*/ 6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6" y="0"/>
                    </a:moveTo>
                    <a:lnTo>
                      <a:pt x="6" y="3"/>
                    </a:lnTo>
                    <a:lnTo>
                      <a:pt x="3" y="3"/>
                    </a:lnTo>
                    <a:lnTo>
                      <a:pt x="0" y="3"/>
                    </a:lnTo>
                    <a:lnTo>
                      <a:pt x="3" y="3"/>
                    </a:lnTo>
                    <a:lnTo>
                      <a:pt x="3" y="0"/>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44" name="Freeform 297"/>
              <p:cNvSpPr>
                <a:spLocks/>
              </p:cNvSpPr>
              <p:nvPr/>
            </p:nvSpPr>
            <p:spPr bwMode="auto">
              <a:xfrm>
                <a:off x="-3744" y="1501"/>
                <a:ext cx="3" cy="12"/>
              </a:xfrm>
              <a:custGeom>
                <a:avLst/>
                <a:gdLst>
                  <a:gd name="T0" fmla="*/ 3 w 3"/>
                  <a:gd name="T1" fmla="*/ 0 h 12"/>
                  <a:gd name="T2" fmla="*/ 3 w 3"/>
                  <a:gd name="T3" fmla="*/ 3 h 12"/>
                  <a:gd name="T4" fmla="*/ 3 w 3"/>
                  <a:gd name="T5" fmla="*/ 3 h 12"/>
                  <a:gd name="T6" fmla="*/ 3 w 3"/>
                  <a:gd name="T7" fmla="*/ 6 h 12"/>
                  <a:gd name="T8" fmla="*/ 3 w 3"/>
                  <a:gd name="T9" fmla="*/ 6 h 12"/>
                  <a:gd name="T10" fmla="*/ 3 w 3"/>
                  <a:gd name="T11" fmla="*/ 9 h 12"/>
                  <a:gd name="T12" fmla="*/ 3 w 3"/>
                  <a:gd name="T13" fmla="*/ 12 h 12"/>
                  <a:gd name="T14" fmla="*/ 3 w 3"/>
                  <a:gd name="T15" fmla="*/ 12 h 12"/>
                  <a:gd name="T16" fmla="*/ 0 w 3"/>
                  <a:gd name="T17" fmla="*/ 12 h 12"/>
                  <a:gd name="T18" fmla="*/ 0 w 3"/>
                  <a:gd name="T19" fmla="*/ 12 h 12"/>
                  <a:gd name="T20" fmla="*/ 0 w 3"/>
                  <a:gd name="T21" fmla="*/ 9 h 12"/>
                  <a:gd name="T22" fmla="*/ 0 w 3"/>
                  <a:gd name="T23" fmla="*/ 9 h 12"/>
                  <a:gd name="T24" fmla="*/ 0 w 3"/>
                  <a:gd name="T25" fmla="*/ 6 h 12"/>
                  <a:gd name="T26" fmla="*/ 0 w 3"/>
                  <a:gd name="T27" fmla="*/ 3 h 12"/>
                  <a:gd name="T28" fmla="*/ 0 w 3"/>
                  <a:gd name="T29" fmla="*/ 3 h 12"/>
                  <a:gd name="T30" fmla="*/ 3 w 3"/>
                  <a:gd name="T31" fmla="*/ 0 h 12"/>
                  <a:gd name="T32" fmla="*/ 3 w 3"/>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 h="12">
                    <a:moveTo>
                      <a:pt x="3" y="0"/>
                    </a:moveTo>
                    <a:lnTo>
                      <a:pt x="3" y="3"/>
                    </a:lnTo>
                    <a:lnTo>
                      <a:pt x="3" y="6"/>
                    </a:lnTo>
                    <a:lnTo>
                      <a:pt x="3" y="9"/>
                    </a:lnTo>
                    <a:lnTo>
                      <a:pt x="3" y="12"/>
                    </a:lnTo>
                    <a:lnTo>
                      <a:pt x="0" y="12"/>
                    </a:lnTo>
                    <a:lnTo>
                      <a:pt x="0" y="9"/>
                    </a:lnTo>
                    <a:lnTo>
                      <a:pt x="0" y="6"/>
                    </a:lnTo>
                    <a:lnTo>
                      <a:pt x="0" y="3"/>
                    </a:lnTo>
                    <a:lnTo>
                      <a:pt x="3"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45" name="Freeform 298"/>
              <p:cNvSpPr>
                <a:spLocks/>
              </p:cNvSpPr>
              <p:nvPr/>
            </p:nvSpPr>
            <p:spPr bwMode="auto">
              <a:xfrm>
                <a:off x="-3744" y="1501"/>
                <a:ext cx="3" cy="12"/>
              </a:xfrm>
              <a:custGeom>
                <a:avLst/>
                <a:gdLst>
                  <a:gd name="T0" fmla="*/ 3 w 3"/>
                  <a:gd name="T1" fmla="*/ 0 h 12"/>
                  <a:gd name="T2" fmla="*/ 3 w 3"/>
                  <a:gd name="T3" fmla="*/ 3 h 12"/>
                  <a:gd name="T4" fmla="*/ 3 w 3"/>
                  <a:gd name="T5" fmla="*/ 6 h 12"/>
                  <a:gd name="T6" fmla="*/ 3 w 3"/>
                  <a:gd name="T7" fmla="*/ 9 h 12"/>
                  <a:gd name="T8" fmla="*/ 3 w 3"/>
                  <a:gd name="T9" fmla="*/ 12 h 12"/>
                  <a:gd name="T10" fmla="*/ 0 w 3"/>
                  <a:gd name="T11" fmla="*/ 12 h 12"/>
                  <a:gd name="T12" fmla="*/ 0 w 3"/>
                  <a:gd name="T13" fmla="*/ 9 h 12"/>
                  <a:gd name="T14" fmla="*/ 0 w 3"/>
                  <a:gd name="T15" fmla="*/ 6 h 12"/>
                  <a:gd name="T16" fmla="*/ 0 w 3"/>
                  <a:gd name="T17" fmla="*/ 3 h 12"/>
                  <a:gd name="T18" fmla="*/ 3 w 3"/>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12">
                    <a:moveTo>
                      <a:pt x="3" y="0"/>
                    </a:moveTo>
                    <a:lnTo>
                      <a:pt x="3" y="3"/>
                    </a:lnTo>
                    <a:lnTo>
                      <a:pt x="3" y="6"/>
                    </a:lnTo>
                    <a:lnTo>
                      <a:pt x="3" y="9"/>
                    </a:lnTo>
                    <a:lnTo>
                      <a:pt x="3" y="12"/>
                    </a:lnTo>
                    <a:lnTo>
                      <a:pt x="0" y="12"/>
                    </a:lnTo>
                    <a:lnTo>
                      <a:pt x="0" y="9"/>
                    </a:lnTo>
                    <a:lnTo>
                      <a:pt x="0" y="6"/>
                    </a:lnTo>
                    <a:lnTo>
                      <a:pt x="0" y="3"/>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46" name="Freeform 299"/>
              <p:cNvSpPr>
                <a:spLocks/>
              </p:cNvSpPr>
              <p:nvPr/>
            </p:nvSpPr>
            <p:spPr bwMode="auto">
              <a:xfrm>
                <a:off x="-3747" y="1501"/>
                <a:ext cx="3" cy="3"/>
              </a:xfrm>
              <a:custGeom>
                <a:avLst/>
                <a:gdLst>
                  <a:gd name="T0" fmla="*/ 3 w 3"/>
                  <a:gd name="T1" fmla="*/ 0 h 3"/>
                  <a:gd name="T2" fmla="*/ 3 w 3"/>
                  <a:gd name="T3" fmla="*/ 0 h 3"/>
                  <a:gd name="T4" fmla="*/ 3 w 3"/>
                  <a:gd name="T5" fmla="*/ 3 h 3"/>
                  <a:gd name="T6" fmla="*/ 3 w 3"/>
                  <a:gd name="T7" fmla="*/ 3 h 3"/>
                  <a:gd name="T8" fmla="*/ 3 w 3"/>
                  <a:gd name="T9" fmla="*/ 3 h 3"/>
                  <a:gd name="T10" fmla="*/ 3 w 3"/>
                  <a:gd name="T11" fmla="*/ 3 h 3"/>
                  <a:gd name="T12" fmla="*/ 3 w 3"/>
                  <a:gd name="T13" fmla="*/ 3 h 3"/>
                  <a:gd name="T14" fmla="*/ 3 w 3"/>
                  <a:gd name="T15" fmla="*/ 3 h 3"/>
                  <a:gd name="T16" fmla="*/ 0 w 3"/>
                  <a:gd name="T17" fmla="*/ 3 h 3"/>
                  <a:gd name="T18" fmla="*/ 0 w 3"/>
                  <a:gd name="T19" fmla="*/ 3 h 3"/>
                  <a:gd name="T20" fmla="*/ 0 w 3"/>
                  <a:gd name="T21" fmla="*/ 3 h 3"/>
                  <a:gd name="T22" fmla="*/ 0 w 3"/>
                  <a:gd name="T23" fmla="*/ 3 h 3"/>
                  <a:gd name="T24" fmla="*/ 3 w 3"/>
                  <a:gd name="T25" fmla="*/ 0 h 3"/>
                  <a:gd name="T26" fmla="*/ 3 w 3"/>
                  <a:gd name="T27" fmla="*/ 0 h 3"/>
                  <a:gd name="T28" fmla="*/ 3 w 3"/>
                  <a:gd name="T29" fmla="*/ 0 h 3"/>
                  <a:gd name="T30" fmla="*/ 3 w 3"/>
                  <a:gd name="T31" fmla="*/ 0 h 3"/>
                  <a:gd name="T32" fmla="*/ 3 w 3"/>
                  <a:gd name="T33" fmla="*/ 0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 h="3">
                    <a:moveTo>
                      <a:pt x="3" y="0"/>
                    </a:moveTo>
                    <a:lnTo>
                      <a:pt x="3" y="0"/>
                    </a:lnTo>
                    <a:lnTo>
                      <a:pt x="3" y="3"/>
                    </a:lnTo>
                    <a:lnTo>
                      <a:pt x="0" y="3"/>
                    </a:lnTo>
                    <a:lnTo>
                      <a:pt x="3"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47" name="Freeform 300"/>
              <p:cNvSpPr>
                <a:spLocks/>
              </p:cNvSpPr>
              <p:nvPr/>
            </p:nvSpPr>
            <p:spPr bwMode="auto">
              <a:xfrm>
                <a:off x="-3747" y="1501"/>
                <a:ext cx="3" cy="3"/>
              </a:xfrm>
              <a:custGeom>
                <a:avLst/>
                <a:gdLst>
                  <a:gd name="T0" fmla="*/ 3 w 3"/>
                  <a:gd name="T1" fmla="*/ 0 h 3"/>
                  <a:gd name="T2" fmla="*/ 3 w 3"/>
                  <a:gd name="T3" fmla="*/ 3 h 3"/>
                  <a:gd name="T4" fmla="*/ 0 w 3"/>
                  <a:gd name="T5" fmla="*/ 3 h 3"/>
                  <a:gd name="T6" fmla="*/ 3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0"/>
                    </a:moveTo>
                    <a:lnTo>
                      <a:pt x="3" y="3"/>
                    </a:lnTo>
                    <a:lnTo>
                      <a:pt x="0" y="3"/>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48" name="Freeform 301"/>
              <p:cNvSpPr>
                <a:spLocks/>
              </p:cNvSpPr>
              <p:nvPr/>
            </p:nvSpPr>
            <p:spPr bwMode="auto">
              <a:xfrm>
                <a:off x="-3744" y="1498"/>
                <a:ext cx="3" cy="3"/>
              </a:xfrm>
              <a:custGeom>
                <a:avLst/>
                <a:gdLst>
                  <a:gd name="T0" fmla="*/ 3 w 3"/>
                  <a:gd name="T1" fmla="*/ 0 h 3"/>
                  <a:gd name="T2" fmla="*/ 3 w 3"/>
                  <a:gd name="T3" fmla="*/ 0 h 3"/>
                  <a:gd name="T4" fmla="*/ 0 w 3"/>
                  <a:gd name="T5" fmla="*/ 3 h 3"/>
                  <a:gd name="T6" fmla="*/ 0 w 3"/>
                  <a:gd name="T7" fmla="*/ 3 h 3"/>
                  <a:gd name="T8" fmla="*/ 0 w 3"/>
                  <a:gd name="T9" fmla="*/ 3 h 3"/>
                  <a:gd name="T10" fmla="*/ 0 w 3"/>
                  <a:gd name="T11" fmla="*/ 3 h 3"/>
                  <a:gd name="T12" fmla="*/ 0 w 3"/>
                  <a:gd name="T13" fmla="*/ 3 h 3"/>
                  <a:gd name="T14" fmla="*/ 0 w 3"/>
                  <a:gd name="T15" fmla="*/ 3 h 3"/>
                  <a:gd name="T16" fmla="*/ 0 w 3"/>
                  <a:gd name="T17" fmla="*/ 3 h 3"/>
                  <a:gd name="T18" fmla="*/ 0 w 3"/>
                  <a:gd name="T19" fmla="*/ 3 h 3"/>
                  <a:gd name="T20" fmla="*/ 0 w 3"/>
                  <a:gd name="T21" fmla="*/ 3 h 3"/>
                  <a:gd name="T22" fmla="*/ 0 w 3"/>
                  <a:gd name="T23" fmla="*/ 0 h 3"/>
                  <a:gd name="T24" fmla="*/ 0 w 3"/>
                  <a:gd name="T25" fmla="*/ 0 h 3"/>
                  <a:gd name="T26" fmla="*/ 0 w 3"/>
                  <a:gd name="T27" fmla="*/ 0 h 3"/>
                  <a:gd name="T28" fmla="*/ 0 w 3"/>
                  <a:gd name="T29" fmla="*/ 0 h 3"/>
                  <a:gd name="T30" fmla="*/ 0 w 3"/>
                  <a:gd name="T31" fmla="*/ 0 h 3"/>
                  <a:gd name="T32" fmla="*/ 3 w 3"/>
                  <a:gd name="T33" fmla="*/ 0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 h="3">
                    <a:moveTo>
                      <a:pt x="3" y="0"/>
                    </a:moveTo>
                    <a:lnTo>
                      <a:pt x="3" y="0"/>
                    </a:lnTo>
                    <a:lnTo>
                      <a:pt x="0" y="3"/>
                    </a:lnTo>
                    <a:lnTo>
                      <a:pt x="0" y="0"/>
                    </a:lnTo>
                    <a:lnTo>
                      <a:pt x="3"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49" name="Freeform 302"/>
              <p:cNvSpPr>
                <a:spLocks/>
              </p:cNvSpPr>
              <p:nvPr/>
            </p:nvSpPr>
            <p:spPr bwMode="auto">
              <a:xfrm>
                <a:off x="-3744" y="1498"/>
                <a:ext cx="3" cy="3"/>
              </a:xfrm>
              <a:custGeom>
                <a:avLst/>
                <a:gdLst>
                  <a:gd name="T0" fmla="*/ 3 w 3"/>
                  <a:gd name="T1" fmla="*/ 0 h 3"/>
                  <a:gd name="T2" fmla="*/ 0 w 3"/>
                  <a:gd name="T3" fmla="*/ 3 h 3"/>
                  <a:gd name="T4" fmla="*/ 0 w 3"/>
                  <a:gd name="T5" fmla="*/ 0 h 3"/>
                  <a:gd name="T6" fmla="*/ 3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0"/>
                    </a:moveTo>
                    <a:lnTo>
                      <a:pt x="0" y="3"/>
                    </a:ln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50" name="Freeform 303"/>
              <p:cNvSpPr>
                <a:spLocks/>
              </p:cNvSpPr>
              <p:nvPr/>
            </p:nvSpPr>
            <p:spPr bwMode="auto">
              <a:xfrm>
                <a:off x="-3773" y="1454"/>
                <a:ext cx="26" cy="12"/>
              </a:xfrm>
              <a:custGeom>
                <a:avLst/>
                <a:gdLst>
                  <a:gd name="T0" fmla="*/ 26 w 26"/>
                  <a:gd name="T1" fmla="*/ 12 h 12"/>
                  <a:gd name="T2" fmla="*/ 26 w 26"/>
                  <a:gd name="T3" fmla="*/ 6 h 12"/>
                  <a:gd name="T4" fmla="*/ 23 w 26"/>
                  <a:gd name="T5" fmla="*/ 3 h 12"/>
                  <a:gd name="T6" fmla="*/ 20 w 26"/>
                  <a:gd name="T7" fmla="*/ 0 h 12"/>
                  <a:gd name="T8" fmla="*/ 13 w 26"/>
                  <a:gd name="T9" fmla="*/ 0 h 12"/>
                  <a:gd name="T10" fmla="*/ 10 w 26"/>
                  <a:gd name="T11" fmla="*/ 0 h 12"/>
                  <a:gd name="T12" fmla="*/ 4 w 26"/>
                  <a:gd name="T13" fmla="*/ 3 h 12"/>
                  <a:gd name="T14" fmla="*/ 0 w 26"/>
                  <a:gd name="T15" fmla="*/ 6 h 12"/>
                  <a:gd name="T16" fmla="*/ 0 w 26"/>
                  <a:gd name="T17" fmla="*/ 12 h 12"/>
                  <a:gd name="T18" fmla="*/ 26 w 26"/>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2">
                    <a:moveTo>
                      <a:pt x="26" y="12"/>
                    </a:moveTo>
                    <a:lnTo>
                      <a:pt x="26" y="6"/>
                    </a:lnTo>
                    <a:lnTo>
                      <a:pt x="23" y="3"/>
                    </a:lnTo>
                    <a:lnTo>
                      <a:pt x="20" y="0"/>
                    </a:lnTo>
                    <a:lnTo>
                      <a:pt x="13" y="0"/>
                    </a:lnTo>
                    <a:lnTo>
                      <a:pt x="10" y="0"/>
                    </a:lnTo>
                    <a:lnTo>
                      <a:pt x="4" y="3"/>
                    </a:lnTo>
                    <a:lnTo>
                      <a:pt x="0" y="6"/>
                    </a:lnTo>
                    <a:lnTo>
                      <a:pt x="0" y="12"/>
                    </a:lnTo>
                    <a:lnTo>
                      <a:pt x="2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51" name="Freeform 304"/>
              <p:cNvSpPr>
                <a:spLocks/>
              </p:cNvSpPr>
              <p:nvPr/>
            </p:nvSpPr>
            <p:spPr bwMode="auto">
              <a:xfrm>
                <a:off x="-3773" y="1463"/>
                <a:ext cx="29" cy="21"/>
              </a:xfrm>
              <a:custGeom>
                <a:avLst/>
                <a:gdLst>
                  <a:gd name="T0" fmla="*/ 29 w 29"/>
                  <a:gd name="T1" fmla="*/ 3 h 21"/>
                  <a:gd name="T2" fmla="*/ 26 w 29"/>
                  <a:gd name="T3" fmla="*/ 0 h 21"/>
                  <a:gd name="T4" fmla="*/ 26 w 29"/>
                  <a:gd name="T5" fmla="*/ 3 h 21"/>
                  <a:gd name="T6" fmla="*/ 0 w 29"/>
                  <a:gd name="T7" fmla="*/ 3 h 21"/>
                  <a:gd name="T8" fmla="*/ 0 w 29"/>
                  <a:gd name="T9" fmla="*/ 6 h 21"/>
                  <a:gd name="T10" fmla="*/ 0 w 29"/>
                  <a:gd name="T11" fmla="*/ 9 h 21"/>
                  <a:gd name="T12" fmla="*/ 4 w 29"/>
                  <a:gd name="T13" fmla="*/ 9 h 21"/>
                  <a:gd name="T14" fmla="*/ 4 w 29"/>
                  <a:gd name="T15" fmla="*/ 12 h 21"/>
                  <a:gd name="T16" fmla="*/ 4 w 29"/>
                  <a:gd name="T17" fmla="*/ 15 h 21"/>
                  <a:gd name="T18" fmla="*/ 7 w 29"/>
                  <a:gd name="T19" fmla="*/ 18 h 21"/>
                  <a:gd name="T20" fmla="*/ 13 w 29"/>
                  <a:gd name="T21" fmla="*/ 21 h 21"/>
                  <a:gd name="T22" fmla="*/ 16 w 29"/>
                  <a:gd name="T23" fmla="*/ 21 h 21"/>
                  <a:gd name="T24" fmla="*/ 23 w 29"/>
                  <a:gd name="T25" fmla="*/ 21 h 21"/>
                  <a:gd name="T26" fmla="*/ 26 w 29"/>
                  <a:gd name="T27" fmla="*/ 18 h 21"/>
                  <a:gd name="T28" fmla="*/ 29 w 29"/>
                  <a:gd name="T29" fmla="*/ 12 h 21"/>
                  <a:gd name="T30" fmla="*/ 29 w 29"/>
                  <a:gd name="T31" fmla="*/ 9 h 21"/>
                  <a:gd name="T32" fmla="*/ 29 w 29"/>
                  <a:gd name="T33" fmla="*/ 3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 h="21">
                    <a:moveTo>
                      <a:pt x="29" y="3"/>
                    </a:moveTo>
                    <a:lnTo>
                      <a:pt x="26" y="0"/>
                    </a:lnTo>
                    <a:lnTo>
                      <a:pt x="26" y="3"/>
                    </a:lnTo>
                    <a:lnTo>
                      <a:pt x="0" y="3"/>
                    </a:lnTo>
                    <a:lnTo>
                      <a:pt x="0" y="6"/>
                    </a:lnTo>
                    <a:lnTo>
                      <a:pt x="0" y="9"/>
                    </a:lnTo>
                    <a:lnTo>
                      <a:pt x="4" y="9"/>
                    </a:lnTo>
                    <a:lnTo>
                      <a:pt x="4" y="12"/>
                    </a:lnTo>
                    <a:lnTo>
                      <a:pt x="4" y="15"/>
                    </a:lnTo>
                    <a:lnTo>
                      <a:pt x="7" y="18"/>
                    </a:lnTo>
                    <a:lnTo>
                      <a:pt x="13" y="21"/>
                    </a:lnTo>
                    <a:lnTo>
                      <a:pt x="16" y="21"/>
                    </a:lnTo>
                    <a:lnTo>
                      <a:pt x="23" y="21"/>
                    </a:lnTo>
                    <a:lnTo>
                      <a:pt x="26" y="18"/>
                    </a:lnTo>
                    <a:lnTo>
                      <a:pt x="29" y="12"/>
                    </a:lnTo>
                    <a:lnTo>
                      <a:pt x="29" y="9"/>
                    </a:lnTo>
                    <a:lnTo>
                      <a:pt x="2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52" name="Freeform 305"/>
              <p:cNvSpPr>
                <a:spLocks/>
              </p:cNvSpPr>
              <p:nvPr/>
            </p:nvSpPr>
            <p:spPr bwMode="auto">
              <a:xfrm>
                <a:off x="-3769" y="1466"/>
                <a:ext cx="28" cy="18"/>
              </a:xfrm>
              <a:custGeom>
                <a:avLst/>
                <a:gdLst>
                  <a:gd name="T0" fmla="*/ 28 w 28"/>
                  <a:gd name="T1" fmla="*/ 6 h 18"/>
                  <a:gd name="T2" fmla="*/ 28 w 28"/>
                  <a:gd name="T3" fmla="*/ 3 h 18"/>
                  <a:gd name="T4" fmla="*/ 25 w 28"/>
                  <a:gd name="T5" fmla="*/ 0 h 18"/>
                  <a:gd name="T6" fmla="*/ 0 w 28"/>
                  <a:gd name="T7" fmla="*/ 12 h 18"/>
                  <a:gd name="T8" fmla="*/ 3 w 28"/>
                  <a:gd name="T9" fmla="*/ 12 h 18"/>
                  <a:gd name="T10" fmla="*/ 3 w 28"/>
                  <a:gd name="T11" fmla="*/ 15 h 18"/>
                  <a:gd name="T12" fmla="*/ 6 w 28"/>
                  <a:gd name="T13" fmla="*/ 18 h 18"/>
                  <a:gd name="T14" fmla="*/ 6 w 28"/>
                  <a:gd name="T15" fmla="*/ 15 h 18"/>
                  <a:gd name="T16" fmla="*/ 28 w 28"/>
                  <a:gd name="T17" fmla="*/ 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18">
                    <a:moveTo>
                      <a:pt x="28" y="6"/>
                    </a:moveTo>
                    <a:lnTo>
                      <a:pt x="28" y="3"/>
                    </a:lnTo>
                    <a:lnTo>
                      <a:pt x="25" y="0"/>
                    </a:lnTo>
                    <a:lnTo>
                      <a:pt x="0" y="12"/>
                    </a:lnTo>
                    <a:lnTo>
                      <a:pt x="3" y="12"/>
                    </a:lnTo>
                    <a:lnTo>
                      <a:pt x="3" y="15"/>
                    </a:lnTo>
                    <a:lnTo>
                      <a:pt x="6" y="18"/>
                    </a:lnTo>
                    <a:lnTo>
                      <a:pt x="6" y="15"/>
                    </a:lnTo>
                    <a:lnTo>
                      <a:pt x="2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53" name="Freeform 306"/>
              <p:cNvSpPr>
                <a:spLocks/>
              </p:cNvSpPr>
              <p:nvPr/>
            </p:nvSpPr>
            <p:spPr bwMode="auto">
              <a:xfrm>
                <a:off x="-3763" y="1472"/>
                <a:ext cx="26" cy="18"/>
              </a:xfrm>
              <a:custGeom>
                <a:avLst/>
                <a:gdLst>
                  <a:gd name="T0" fmla="*/ 0 w 26"/>
                  <a:gd name="T1" fmla="*/ 9 h 18"/>
                  <a:gd name="T2" fmla="*/ 3 w 26"/>
                  <a:gd name="T3" fmla="*/ 15 h 18"/>
                  <a:gd name="T4" fmla="*/ 6 w 26"/>
                  <a:gd name="T5" fmla="*/ 15 h 18"/>
                  <a:gd name="T6" fmla="*/ 13 w 26"/>
                  <a:gd name="T7" fmla="*/ 18 h 18"/>
                  <a:gd name="T8" fmla="*/ 16 w 26"/>
                  <a:gd name="T9" fmla="*/ 15 h 18"/>
                  <a:gd name="T10" fmla="*/ 19 w 26"/>
                  <a:gd name="T11" fmla="*/ 12 h 18"/>
                  <a:gd name="T12" fmla="*/ 22 w 26"/>
                  <a:gd name="T13" fmla="*/ 9 h 18"/>
                  <a:gd name="T14" fmla="*/ 26 w 26"/>
                  <a:gd name="T15" fmla="*/ 3 h 18"/>
                  <a:gd name="T16" fmla="*/ 22 w 26"/>
                  <a:gd name="T17" fmla="*/ 0 h 18"/>
                  <a:gd name="T18" fmla="*/ 0 w 26"/>
                  <a:gd name="T19" fmla="*/ 9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8">
                    <a:moveTo>
                      <a:pt x="0" y="9"/>
                    </a:moveTo>
                    <a:lnTo>
                      <a:pt x="3" y="15"/>
                    </a:lnTo>
                    <a:lnTo>
                      <a:pt x="6" y="15"/>
                    </a:lnTo>
                    <a:lnTo>
                      <a:pt x="13" y="18"/>
                    </a:lnTo>
                    <a:lnTo>
                      <a:pt x="16" y="15"/>
                    </a:lnTo>
                    <a:lnTo>
                      <a:pt x="19" y="12"/>
                    </a:lnTo>
                    <a:lnTo>
                      <a:pt x="22" y="9"/>
                    </a:lnTo>
                    <a:lnTo>
                      <a:pt x="26" y="3"/>
                    </a:lnTo>
                    <a:lnTo>
                      <a:pt x="22"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54" name="Freeform 307"/>
              <p:cNvSpPr>
                <a:spLocks/>
              </p:cNvSpPr>
              <p:nvPr/>
            </p:nvSpPr>
            <p:spPr bwMode="auto">
              <a:xfrm>
                <a:off x="-3757" y="1487"/>
                <a:ext cx="26" cy="17"/>
              </a:xfrm>
              <a:custGeom>
                <a:avLst/>
                <a:gdLst>
                  <a:gd name="T0" fmla="*/ 0 w 26"/>
                  <a:gd name="T1" fmla="*/ 11 h 17"/>
                  <a:gd name="T2" fmla="*/ 4 w 26"/>
                  <a:gd name="T3" fmla="*/ 14 h 17"/>
                  <a:gd name="T4" fmla="*/ 7 w 26"/>
                  <a:gd name="T5" fmla="*/ 17 h 17"/>
                  <a:gd name="T6" fmla="*/ 13 w 26"/>
                  <a:gd name="T7" fmla="*/ 17 h 17"/>
                  <a:gd name="T8" fmla="*/ 20 w 26"/>
                  <a:gd name="T9" fmla="*/ 17 h 17"/>
                  <a:gd name="T10" fmla="*/ 23 w 26"/>
                  <a:gd name="T11" fmla="*/ 14 h 17"/>
                  <a:gd name="T12" fmla="*/ 26 w 26"/>
                  <a:gd name="T13" fmla="*/ 8 h 17"/>
                  <a:gd name="T14" fmla="*/ 26 w 26"/>
                  <a:gd name="T15" fmla="*/ 5 h 17"/>
                  <a:gd name="T16" fmla="*/ 23 w 26"/>
                  <a:gd name="T17" fmla="*/ 0 h 17"/>
                  <a:gd name="T18" fmla="*/ 0 w 26"/>
                  <a:gd name="T19" fmla="*/ 11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7">
                    <a:moveTo>
                      <a:pt x="0" y="11"/>
                    </a:moveTo>
                    <a:lnTo>
                      <a:pt x="4" y="14"/>
                    </a:lnTo>
                    <a:lnTo>
                      <a:pt x="7" y="17"/>
                    </a:lnTo>
                    <a:lnTo>
                      <a:pt x="13" y="17"/>
                    </a:lnTo>
                    <a:lnTo>
                      <a:pt x="20" y="17"/>
                    </a:lnTo>
                    <a:lnTo>
                      <a:pt x="23" y="14"/>
                    </a:lnTo>
                    <a:lnTo>
                      <a:pt x="26" y="8"/>
                    </a:lnTo>
                    <a:lnTo>
                      <a:pt x="26" y="5"/>
                    </a:lnTo>
                    <a:lnTo>
                      <a:pt x="23"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55" name="Freeform 308"/>
              <p:cNvSpPr>
                <a:spLocks/>
              </p:cNvSpPr>
              <p:nvPr/>
            </p:nvSpPr>
            <p:spPr bwMode="auto">
              <a:xfrm>
                <a:off x="-3760" y="1481"/>
                <a:ext cx="26" cy="17"/>
              </a:xfrm>
              <a:custGeom>
                <a:avLst/>
                <a:gdLst>
                  <a:gd name="T0" fmla="*/ 0 w 26"/>
                  <a:gd name="T1" fmla="*/ 11 h 17"/>
                  <a:gd name="T2" fmla="*/ 0 w 26"/>
                  <a:gd name="T3" fmla="*/ 6 h 17"/>
                  <a:gd name="T4" fmla="*/ 0 w 26"/>
                  <a:gd name="T5" fmla="*/ 9 h 17"/>
                  <a:gd name="T6" fmla="*/ 0 w 26"/>
                  <a:gd name="T7" fmla="*/ 11 h 17"/>
                  <a:gd name="T8" fmla="*/ 0 w 26"/>
                  <a:gd name="T9" fmla="*/ 14 h 17"/>
                  <a:gd name="T10" fmla="*/ 3 w 26"/>
                  <a:gd name="T11" fmla="*/ 14 h 17"/>
                  <a:gd name="T12" fmla="*/ 3 w 26"/>
                  <a:gd name="T13" fmla="*/ 17 h 17"/>
                  <a:gd name="T14" fmla="*/ 26 w 26"/>
                  <a:gd name="T15" fmla="*/ 6 h 17"/>
                  <a:gd name="T16" fmla="*/ 26 w 26"/>
                  <a:gd name="T17" fmla="*/ 3 h 17"/>
                  <a:gd name="T18" fmla="*/ 26 w 26"/>
                  <a:gd name="T19" fmla="*/ 6 h 17"/>
                  <a:gd name="T20" fmla="*/ 26 w 26"/>
                  <a:gd name="T21" fmla="*/ 0 h 17"/>
                  <a:gd name="T22" fmla="*/ 0 w 26"/>
                  <a:gd name="T23" fmla="*/ 11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17">
                    <a:moveTo>
                      <a:pt x="0" y="11"/>
                    </a:moveTo>
                    <a:lnTo>
                      <a:pt x="0" y="6"/>
                    </a:lnTo>
                    <a:lnTo>
                      <a:pt x="0" y="9"/>
                    </a:lnTo>
                    <a:lnTo>
                      <a:pt x="0" y="11"/>
                    </a:lnTo>
                    <a:lnTo>
                      <a:pt x="0" y="14"/>
                    </a:lnTo>
                    <a:lnTo>
                      <a:pt x="3" y="14"/>
                    </a:lnTo>
                    <a:lnTo>
                      <a:pt x="3" y="17"/>
                    </a:lnTo>
                    <a:lnTo>
                      <a:pt x="26" y="6"/>
                    </a:lnTo>
                    <a:lnTo>
                      <a:pt x="26" y="3"/>
                    </a:lnTo>
                    <a:lnTo>
                      <a:pt x="26" y="6"/>
                    </a:lnTo>
                    <a:lnTo>
                      <a:pt x="26"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56" name="Freeform 309"/>
              <p:cNvSpPr>
                <a:spLocks/>
              </p:cNvSpPr>
              <p:nvPr/>
            </p:nvSpPr>
            <p:spPr bwMode="auto">
              <a:xfrm>
                <a:off x="-3763" y="1475"/>
                <a:ext cx="29" cy="17"/>
              </a:xfrm>
              <a:custGeom>
                <a:avLst/>
                <a:gdLst>
                  <a:gd name="T0" fmla="*/ 0 w 29"/>
                  <a:gd name="T1" fmla="*/ 9 h 17"/>
                  <a:gd name="T2" fmla="*/ 0 w 29"/>
                  <a:gd name="T3" fmla="*/ 12 h 17"/>
                  <a:gd name="T4" fmla="*/ 3 w 29"/>
                  <a:gd name="T5" fmla="*/ 12 h 17"/>
                  <a:gd name="T6" fmla="*/ 3 w 29"/>
                  <a:gd name="T7" fmla="*/ 15 h 17"/>
                  <a:gd name="T8" fmla="*/ 3 w 29"/>
                  <a:gd name="T9" fmla="*/ 17 h 17"/>
                  <a:gd name="T10" fmla="*/ 29 w 29"/>
                  <a:gd name="T11" fmla="*/ 6 h 17"/>
                  <a:gd name="T12" fmla="*/ 29 w 29"/>
                  <a:gd name="T13" fmla="*/ 3 h 17"/>
                  <a:gd name="T14" fmla="*/ 26 w 29"/>
                  <a:gd name="T15" fmla="*/ 3 h 17"/>
                  <a:gd name="T16" fmla="*/ 26 w 29"/>
                  <a:gd name="T17" fmla="*/ 0 h 17"/>
                  <a:gd name="T18" fmla="*/ 0 w 29"/>
                  <a:gd name="T19" fmla="*/ 9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17">
                    <a:moveTo>
                      <a:pt x="0" y="9"/>
                    </a:moveTo>
                    <a:lnTo>
                      <a:pt x="0" y="12"/>
                    </a:lnTo>
                    <a:lnTo>
                      <a:pt x="3" y="12"/>
                    </a:lnTo>
                    <a:lnTo>
                      <a:pt x="3" y="15"/>
                    </a:lnTo>
                    <a:lnTo>
                      <a:pt x="3" y="17"/>
                    </a:lnTo>
                    <a:lnTo>
                      <a:pt x="29" y="6"/>
                    </a:lnTo>
                    <a:lnTo>
                      <a:pt x="29" y="3"/>
                    </a:lnTo>
                    <a:lnTo>
                      <a:pt x="26" y="3"/>
                    </a:lnTo>
                    <a:lnTo>
                      <a:pt x="26"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57" name="Freeform 310"/>
              <p:cNvSpPr>
                <a:spLocks/>
              </p:cNvSpPr>
              <p:nvPr/>
            </p:nvSpPr>
            <p:spPr bwMode="auto">
              <a:xfrm>
                <a:off x="-3763" y="1466"/>
                <a:ext cx="26" cy="18"/>
              </a:xfrm>
              <a:custGeom>
                <a:avLst/>
                <a:gdLst>
                  <a:gd name="T0" fmla="*/ 26 w 26"/>
                  <a:gd name="T1" fmla="*/ 9 h 18"/>
                  <a:gd name="T2" fmla="*/ 22 w 26"/>
                  <a:gd name="T3" fmla="*/ 3 h 18"/>
                  <a:gd name="T4" fmla="*/ 16 w 26"/>
                  <a:gd name="T5" fmla="*/ 0 h 18"/>
                  <a:gd name="T6" fmla="*/ 13 w 26"/>
                  <a:gd name="T7" fmla="*/ 0 h 18"/>
                  <a:gd name="T8" fmla="*/ 6 w 26"/>
                  <a:gd name="T9" fmla="*/ 3 h 18"/>
                  <a:gd name="T10" fmla="*/ 3 w 26"/>
                  <a:gd name="T11" fmla="*/ 6 h 18"/>
                  <a:gd name="T12" fmla="*/ 0 w 26"/>
                  <a:gd name="T13" fmla="*/ 9 h 18"/>
                  <a:gd name="T14" fmla="*/ 0 w 26"/>
                  <a:gd name="T15" fmla="*/ 15 h 18"/>
                  <a:gd name="T16" fmla="*/ 0 w 26"/>
                  <a:gd name="T17" fmla="*/ 18 h 18"/>
                  <a:gd name="T18" fmla="*/ 26 w 26"/>
                  <a:gd name="T19" fmla="*/ 9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8">
                    <a:moveTo>
                      <a:pt x="26" y="9"/>
                    </a:moveTo>
                    <a:lnTo>
                      <a:pt x="22" y="3"/>
                    </a:lnTo>
                    <a:lnTo>
                      <a:pt x="16" y="0"/>
                    </a:lnTo>
                    <a:lnTo>
                      <a:pt x="13" y="0"/>
                    </a:lnTo>
                    <a:lnTo>
                      <a:pt x="6" y="3"/>
                    </a:lnTo>
                    <a:lnTo>
                      <a:pt x="3" y="6"/>
                    </a:lnTo>
                    <a:lnTo>
                      <a:pt x="0" y="9"/>
                    </a:lnTo>
                    <a:lnTo>
                      <a:pt x="0" y="15"/>
                    </a:lnTo>
                    <a:lnTo>
                      <a:pt x="0" y="18"/>
                    </a:lnTo>
                    <a:lnTo>
                      <a:pt x="2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58" name="Freeform 311"/>
              <p:cNvSpPr>
                <a:spLocks/>
              </p:cNvSpPr>
              <p:nvPr/>
            </p:nvSpPr>
            <p:spPr bwMode="auto">
              <a:xfrm>
                <a:off x="-3766" y="1466"/>
                <a:ext cx="25" cy="12"/>
              </a:xfrm>
              <a:custGeom>
                <a:avLst/>
                <a:gdLst>
                  <a:gd name="T0" fmla="*/ 25 w 25"/>
                  <a:gd name="T1" fmla="*/ 12 h 12"/>
                  <a:gd name="T2" fmla="*/ 25 w 25"/>
                  <a:gd name="T3" fmla="*/ 6 h 12"/>
                  <a:gd name="T4" fmla="*/ 22 w 25"/>
                  <a:gd name="T5" fmla="*/ 3 h 12"/>
                  <a:gd name="T6" fmla="*/ 19 w 25"/>
                  <a:gd name="T7" fmla="*/ 0 h 12"/>
                  <a:gd name="T8" fmla="*/ 13 w 25"/>
                  <a:gd name="T9" fmla="*/ 0 h 12"/>
                  <a:gd name="T10" fmla="*/ 9 w 25"/>
                  <a:gd name="T11" fmla="*/ 0 h 12"/>
                  <a:gd name="T12" fmla="*/ 3 w 25"/>
                  <a:gd name="T13" fmla="*/ 3 h 12"/>
                  <a:gd name="T14" fmla="*/ 0 w 25"/>
                  <a:gd name="T15" fmla="*/ 6 h 12"/>
                  <a:gd name="T16" fmla="*/ 0 w 25"/>
                  <a:gd name="T17" fmla="*/ 12 h 12"/>
                  <a:gd name="T18" fmla="*/ 25 w 25"/>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2">
                    <a:moveTo>
                      <a:pt x="25" y="12"/>
                    </a:moveTo>
                    <a:lnTo>
                      <a:pt x="25" y="6"/>
                    </a:lnTo>
                    <a:lnTo>
                      <a:pt x="22" y="3"/>
                    </a:lnTo>
                    <a:lnTo>
                      <a:pt x="19" y="0"/>
                    </a:lnTo>
                    <a:lnTo>
                      <a:pt x="13" y="0"/>
                    </a:lnTo>
                    <a:lnTo>
                      <a:pt x="9" y="0"/>
                    </a:lnTo>
                    <a:lnTo>
                      <a:pt x="3" y="3"/>
                    </a:lnTo>
                    <a:lnTo>
                      <a:pt x="0" y="6"/>
                    </a:lnTo>
                    <a:lnTo>
                      <a:pt x="0" y="12"/>
                    </a:lnTo>
                    <a:lnTo>
                      <a:pt x="25"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59" name="Freeform 312"/>
              <p:cNvSpPr>
                <a:spLocks/>
              </p:cNvSpPr>
              <p:nvPr/>
            </p:nvSpPr>
            <p:spPr bwMode="auto">
              <a:xfrm>
                <a:off x="-3766" y="1475"/>
                <a:ext cx="29" cy="17"/>
              </a:xfrm>
              <a:custGeom>
                <a:avLst/>
                <a:gdLst>
                  <a:gd name="T0" fmla="*/ 29 w 29"/>
                  <a:gd name="T1" fmla="*/ 3 h 17"/>
                  <a:gd name="T2" fmla="*/ 25 w 29"/>
                  <a:gd name="T3" fmla="*/ 0 h 17"/>
                  <a:gd name="T4" fmla="*/ 25 w 29"/>
                  <a:gd name="T5" fmla="*/ 3 h 17"/>
                  <a:gd name="T6" fmla="*/ 0 w 29"/>
                  <a:gd name="T7" fmla="*/ 3 h 17"/>
                  <a:gd name="T8" fmla="*/ 0 w 29"/>
                  <a:gd name="T9" fmla="*/ 6 h 17"/>
                  <a:gd name="T10" fmla="*/ 0 w 29"/>
                  <a:gd name="T11" fmla="*/ 9 h 17"/>
                  <a:gd name="T12" fmla="*/ 3 w 29"/>
                  <a:gd name="T13" fmla="*/ 12 h 17"/>
                  <a:gd name="T14" fmla="*/ 3 w 29"/>
                  <a:gd name="T15" fmla="*/ 15 h 17"/>
                  <a:gd name="T16" fmla="*/ 6 w 29"/>
                  <a:gd name="T17" fmla="*/ 17 h 17"/>
                  <a:gd name="T18" fmla="*/ 3 w 29"/>
                  <a:gd name="T19" fmla="*/ 15 h 17"/>
                  <a:gd name="T20" fmla="*/ 29 w 29"/>
                  <a:gd name="T21" fmla="*/ 3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 h="17">
                    <a:moveTo>
                      <a:pt x="29" y="3"/>
                    </a:moveTo>
                    <a:lnTo>
                      <a:pt x="25" y="0"/>
                    </a:lnTo>
                    <a:lnTo>
                      <a:pt x="25" y="3"/>
                    </a:lnTo>
                    <a:lnTo>
                      <a:pt x="0" y="3"/>
                    </a:lnTo>
                    <a:lnTo>
                      <a:pt x="0" y="6"/>
                    </a:lnTo>
                    <a:lnTo>
                      <a:pt x="0" y="9"/>
                    </a:lnTo>
                    <a:lnTo>
                      <a:pt x="3" y="12"/>
                    </a:lnTo>
                    <a:lnTo>
                      <a:pt x="3" y="15"/>
                    </a:lnTo>
                    <a:lnTo>
                      <a:pt x="6" y="17"/>
                    </a:lnTo>
                    <a:lnTo>
                      <a:pt x="3" y="15"/>
                    </a:lnTo>
                    <a:lnTo>
                      <a:pt x="2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60" name="Freeform 313"/>
              <p:cNvSpPr>
                <a:spLocks/>
              </p:cNvSpPr>
              <p:nvPr/>
            </p:nvSpPr>
            <p:spPr bwMode="auto">
              <a:xfrm>
                <a:off x="-3763" y="1478"/>
                <a:ext cx="29" cy="23"/>
              </a:xfrm>
              <a:custGeom>
                <a:avLst/>
                <a:gdLst>
                  <a:gd name="T0" fmla="*/ 26 w 29"/>
                  <a:gd name="T1" fmla="*/ 6 h 23"/>
                  <a:gd name="T2" fmla="*/ 29 w 29"/>
                  <a:gd name="T3" fmla="*/ 9 h 23"/>
                  <a:gd name="T4" fmla="*/ 29 w 29"/>
                  <a:gd name="T5" fmla="*/ 6 h 23"/>
                  <a:gd name="T6" fmla="*/ 26 w 29"/>
                  <a:gd name="T7" fmla="*/ 6 h 23"/>
                  <a:gd name="T8" fmla="*/ 26 w 29"/>
                  <a:gd name="T9" fmla="*/ 3 h 23"/>
                  <a:gd name="T10" fmla="*/ 26 w 29"/>
                  <a:gd name="T11" fmla="*/ 0 h 23"/>
                  <a:gd name="T12" fmla="*/ 0 w 29"/>
                  <a:gd name="T13" fmla="*/ 12 h 23"/>
                  <a:gd name="T14" fmla="*/ 0 w 29"/>
                  <a:gd name="T15" fmla="*/ 14 h 23"/>
                  <a:gd name="T16" fmla="*/ 3 w 29"/>
                  <a:gd name="T17" fmla="*/ 14 h 23"/>
                  <a:gd name="T18" fmla="*/ 3 w 29"/>
                  <a:gd name="T19" fmla="*/ 17 h 23"/>
                  <a:gd name="T20" fmla="*/ 3 w 29"/>
                  <a:gd name="T21" fmla="*/ 20 h 23"/>
                  <a:gd name="T22" fmla="*/ 6 w 29"/>
                  <a:gd name="T23" fmla="*/ 20 h 23"/>
                  <a:gd name="T24" fmla="*/ 6 w 29"/>
                  <a:gd name="T25" fmla="*/ 23 h 23"/>
                  <a:gd name="T26" fmla="*/ 26 w 29"/>
                  <a:gd name="T27" fmla="*/ 6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 h="23">
                    <a:moveTo>
                      <a:pt x="26" y="6"/>
                    </a:moveTo>
                    <a:lnTo>
                      <a:pt x="29" y="9"/>
                    </a:lnTo>
                    <a:lnTo>
                      <a:pt x="29" y="6"/>
                    </a:lnTo>
                    <a:lnTo>
                      <a:pt x="26" y="6"/>
                    </a:lnTo>
                    <a:lnTo>
                      <a:pt x="26" y="3"/>
                    </a:lnTo>
                    <a:lnTo>
                      <a:pt x="26" y="0"/>
                    </a:lnTo>
                    <a:lnTo>
                      <a:pt x="0" y="12"/>
                    </a:lnTo>
                    <a:lnTo>
                      <a:pt x="0" y="14"/>
                    </a:lnTo>
                    <a:lnTo>
                      <a:pt x="3" y="14"/>
                    </a:lnTo>
                    <a:lnTo>
                      <a:pt x="3" y="17"/>
                    </a:lnTo>
                    <a:lnTo>
                      <a:pt x="3" y="20"/>
                    </a:lnTo>
                    <a:lnTo>
                      <a:pt x="6" y="20"/>
                    </a:lnTo>
                    <a:lnTo>
                      <a:pt x="6" y="23"/>
                    </a:lnTo>
                    <a:lnTo>
                      <a:pt x="2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61" name="Freeform 314"/>
              <p:cNvSpPr>
                <a:spLocks/>
              </p:cNvSpPr>
              <p:nvPr/>
            </p:nvSpPr>
            <p:spPr bwMode="auto">
              <a:xfrm>
                <a:off x="-3757" y="1484"/>
                <a:ext cx="20" cy="17"/>
              </a:xfrm>
              <a:custGeom>
                <a:avLst/>
                <a:gdLst>
                  <a:gd name="T0" fmla="*/ 10 w 20"/>
                  <a:gd name="T1" fmla="*/ 8 h 17"/>
                  <a:gd name="T2" fmla="*/ 20 w 20"/>
                  <a:gd name="T3" fmla="*/ 0 h 17"/>
                  <a:gd name="T4" fmla="*/ 0 w 20"/>
                  <a:gd name="T5" fmla="*/ 17 h 17"/>
                  <a:gd name="T6" fmla="*/ 10 w 20"/>
                  <a:gd name="T7" fmla="*/ 8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7">
                    <a:moveTo>
                      <a:pt x="10" y="8"/>
                    </a:moveTo>
                    <a:lnTo>
                      <a:pt x="20" y="0"/>
                    </a:lnTo>
                    <a:lnTo>
                      <a:pt x="0" y="17"/>
                    </a:lnTo>
                    <a:lnTo>
                      <a:pt x="1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62" name="Freeform 315"/>
              <p:cNvSpPr>
                <a:spLocks/>
              </p:cNvSpPr>
              <p:nvPr/>
            </p:nvSpPr>
            <p:spPr bwMode="auto">
              <a:xfrm>
                <a:off x="-3757" y="1484"/>
                <a:ext cx="26" cy="23"/>
              </a:xfrm>
              <a:custGeom>
                <a:avLst/>
                <a:gdLst>
                  <a:gd name="T0" fmla="*/ 0 w 26"/>
                  <a:gd name="T1" fmla="*/ 17 h 23"/>
                  <a:gd name="T2" fmla="*/ 7 w 26"/>
                  <a:gd name="T3" fmla="*/ 20 h 23"/>
                  <a:gd name="T4" fmla="*/ 13 w 26"/>
                  <a:gd name="T5" fmla="*/ 23 h 23"/>
                  <a:gd name="T6" fmla="*/ 16 w 26"/>
                  <a:gd name="T7" fmla="*/ 20 h 23"/>
                  <a:gd name="T8" fmla="*/ 20 w 26"/>
                  <a:gd name="T9" fmla="*/ 17 h 23"/>
                  <a:gd name="T10" fmla="*/ 23 w 26"/>
                  <a:gd name="T11" fmla="*/ 14 h 23"/>
                  <a:gd name="T12" fmla="*/ 26 w 26"/>
                  <a:gd name="T13" fmla="*/ 11 h 23"/>
                  <a:gd name="T14" fmla="*/ 23 w 26"/>
                  <a:gd name="T15" fmla="*/ 6 h 23"/>
                  <a:gd name="T16" fmla="*/ 20 w 26"/>
                  <a:gd name="T17" fmla="*/ 0 h 23"/>
                  <a:gd name="T18" fmla="*/ 0 w 26"/>
                  <a:gd name="T19" fmla="*/ 1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3">
                    <a:moveTo>
                      <a:pt x="0" y="17"/>
                    </a:moveTo>
                    <a:lnTo>
                      <a:pt x="7" y="20"/>
                    </a:lnTo>
                    <a:lnTo>
                      <a:pt x="13" y="23"/>
                    </a:lnTo>
                    <a:lnTo>
                      <a:pt x="16" y="20"/>
                    </a:lnTo>
                    <a:lnTo>
                      <a:pt x="20" y="17"/>
                    </a:lnTo>
                    <a:lnTo>
                      <a:pt x="23" y="14"/>
                    </a:lnTo>
                    <a:lnTo>
                      <a:pt x="26" y="11"/>
                    </a:lnTo>
                    <a:lnTo>
                      <a:pt x="23" y="6"/>
                    </a:lnTo>
                    <a:lnTo>
                      <a:pt x="20"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63" name="Freeform 316"/>
              <p:cNvSpPr>
                <a:spLocks/>
              </p:cNvSpPr>
              <p:nvPr/>
            </p:nvSpPr>
            <p:spPr bwMode="auto">
              <a:xfrm>
                <a:off x="-3779" y="1445"/>
                <a:ext cx="26" cy="18"/>
              </a:xfrm>
              <a:custGeom>
                <a:avLst/>
                <a:gdLst>
                  <a:gd name="T0" fmla="*/ 26 w 26"/>
                  <a:gd name="T1" fmla="*/ 9 h 18"/>
                  <a:gd name="T2" fmla="*/ 22 w 26"/>
                  <a:gd name="T3" fmla="*/ 3 h 18"/>
                  <a:gd name="T4" fmla="*/ 19 w 26"/>
                  <a:gd name="T5" fmla="*/ 0 h 18"/>
                  <a:gd name="T6" fmla="*/ 13 w 26"/>
                  <a:gd name="T7" fmla="*/ 0 h 18"/>
                  <a:gd name="T8" fmla="*/ 10 w 26"/>
                  <a:gd name="T9" fmla="*/ 3 h 18"/>
                  <a:gd name="T10" fmla="*/ 6 w 26"/>
                  <a:gd name="T11" fmla="*/ 6 h 18"/>
                  <a:gd name="T12" fmla="*/ 3 w 26"/>
                  <a:gd name="T13" fmla="*/ 9 h 18"/>
                  <a:gd name="T14" fmla="*/ 0 w 26"/>
                  <a:gd name="T15" fmla="*/ 12 h 18"/>
                  <a:gd name="T16" fmla="*/ 3 w 26"/>
                  <a:gd name="T17" fmla="*/ 18 h 18"/>
                  <a:gd name="T18" fmla="*/ 26 w 26"/>
                  <a:gd name="T19" fmla="*/ 9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8">
                    <a:moveTo>
                      <a:pt x="26" y="9"/>
                    </a:moveTo>
                    <a:lnTo>
                      <a:pt x="22" y="3"/>
                    </a:lnTo>
                    <a:lnTo>
                      <a:pt x="19" y="0"/>
                    </a:lnTo>
                    <a:lnTo>
                      <a:pt x="13" y="0"/>
                    </a:lnTo>
                    <a:lnTo>
                      <a:pt x="10" y="3"/>
                    </a:lnTo>
                    <a:lnTo>
                      <a:pt x="6" y="6"/>
                    </a:lnTo>
                    <a:lnTo>
                      <a:pt x="3" y="9"/>
                    </a:lnTo>
                    <a:lnTo>
                      <a:pt x="0" y="12"/>
                    </a:lnTo>
                    <a:lnTo>
                      <a:pt x="3" y="18"/>
                    </a:lnTo>
                    <a:lnTo>
                      <a:pt x="2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64" name="Freeform 317"/>
              <p:cNvSpPr>
                <a:spLocks/>
              </p:cNvSpPr>
              <p:nvPr/>
            </p:nvSpPr>
            <p:spPr bwMode="auto">
              <a:xfrm>
                <a:off x="-3776" y="1454"/>
                <a:ext cx="29" cy="18"/>
              </a:xfrm>
              <a:custGeom>
                <a:avLst/>
                <a:gdLst>
                  <a:gd name="T0" fmla="*/ 29 w 29"/>
                  <a:gd name="T1" fmla="*/ 6 h 18"/>
                  <a:gd name="T2" fmla="*/ 26 w 29"/>
                  <a:gd name="T3" fmla="*/ 3 h 18"/>
                  <a:gd name="T4" fmla="*/ 26 w 29"/>
                  <a:gd name="T5" fmla="*/ 0 h 18"/>
                  <a:gd name="T6" fmla="*/ 23 w 29"/>
                  <a:gd name="T7" fmla="*/ 0 h 18"/>
                  <a:gd name="T8" fmla="*/ 0 w 29"/>
                  <a:gd name="T9" fmla="*/ 9 h 18"/>
                  <a:gd name="T10" fmla="*/ 0 w 29"/>
                  <a:gd name="T11" fmla="*/ 12 h 18"/>
                  <a:gd name="T12" fmla="*/ 3 w 29"/>
                  <a:gd name="T13" fmla="*/ 15 h 18"/>
                  <a:gd name="T14" fmla="*/ 3 w 29"/>
                  <a:gd name="T15" fmla="*/ 18 h 18"/>
                  <a:gd name="T16" fmla="*/ 7 w 29"/>
                  <a:gd name="T17" fmla="*/ 18 h 18"/>
                  <a:gd name="T18" fmla="*/ 29 w 29"/>
                  <a:gd name="T19" fmla="*/ 6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18">
                    <a:moveTo>
                      <a:pt x="29" y="6"/>
                    </a:moveTo>
                    <a:lnTo>
                      <a:pt x="26" y="3"/>
                    </a:lnTo>
                    <a:lnTo>
                      <a:pt x="26" y="0"/>
                    </a:lnTo>
                    <a:lnTo>
                      <a:pt x="23" y="0"/>
                    </a:lnTo>
                    <a:lnTo>
                      <a:pt x="0" y="9"/>
                    </a:lnTo>
                    <a:lnTo>
                      <a:pt x="0" y="12"/>
                    </a:lnTo>
                    <a:lnTo>
                      <a:pt x="3" y="15"/>
                    </a:lnTo>
                    <a:lnTo>
                      <a:pt x="3" y="18"/>
                    </a:lnTo>
                    <a:lnTo>
                      <a:pt x="7" y="18"/>
                    </a:lnTo>
                    <a:lnTo>
                      <a:pt x="2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65" name="Freeform 318"/>
              <p:cNvSpPr>
                <a:spLocks/>
              </p:cNvSpPr>
              <p:nvPr/>
            </p:nvSpPr>
            <p:spPr bwMode="auto">
              <a:xfrm>
                <a:off x="-3769" y="1460"/>
                <a:ext cx="25" cy="18"/>
              </a:xfrm>
              <a:custGeom>
                <a:avLst/>
                <a:gdLst>
                  <a:gd name="T0" fmla="*/ 0 w 25"/>
                  <a:gd name="T1" fmla="*/ 12 h 18"/>
                  <a:gd name="T2" fmla="*/ 3 w 25"/>
                  <a:gd name="T3" fmla="*/ 15 h 18"/>
                  <a:gd name="T4" fmla="*/ 6 w 25"/>
                  <a:gd name="T5" fmla="*/ 18 h 18"/>
                  <a:gd name="T6" fmla="*/ 12 w 25"/>
                  <a:gd name="T7" fmla="*/ 18 h 18"/>
                  <a:gd name="T8" fmla="*/ 16 w 25"/>
                  <a:gd name="T9" fmla="*/ 18 h 18"/>
                  <a:gd name="T10" fmla="*/ 22 w 25"/>
                  <a:gd name="T11" fmla="*/ 15 h 18"/>
                  <a:gd name="T12" fmla="*/ 22 w 25"/>
                  <a:gd name="T13" fmla="*/ 12 h 18"/>
                  <a:gd name="T14" fmla="*/ 25 w 25"/>
                  <a:gd name="T15" fmla="*/ 6 h 18"/>
                  <a:gd name="T16" fmla="*/ 22 w 25"/>
                  <a:gd name="T17" fmla="*/ 0 h 18"/>
                  <a:gd name="T18" fmla="*/ 0 w 25"/>
                  <a:gd name="T19" fmla="*/ 12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8">
                    <a:moveTo>
                      <a:pt x="0" y="12"/>
                    </a:moveTo>
                    <a:lnTo>
                      <a:pt x="3" y="15"/>
                    </a:lnTo>
                    <a:lnTo>
                      <a:pt x="6" y="18"/>
                    </a:lnTo>
                    <a:lnTo>
                      <a:pt x="12" y="18"/>
                    </a:lnTo>
                    <a:lnTo>
                      <a:pt x="16" y="18"/>
                    </a:lnTo>
                    <a:lnTo>
                      <a:pt x="22" y="15"/>
                    </a:lnTo>
                    <a:lnTo>
                      <a:pt x="22" y="12"/>
                    </a:lnTo>
                    <a:lnTo>
                      <a:pt x="25" y="6"/>
                    </a:lnTo>
                    <a:lnTo>
                      <a:pt x="22"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66" name="Freeform 319"/>
              <p:cNvSpPr>
                <a:spLocks/>
              </p:cNvSpPr>
              <p:nvPr/>
            </p:nvSpPr>
            <p:spPr bwMode="auto">
              <a:xfrm>
                <a:off x="-3753" y="1478"/>
                <a:ext cx="3" cy="3"/>
              </a:xfrm>
              <a:custGeom>
                <a:avLst/>
                <a:gdLst>
                  <a:gd name="T0" fmla="*/ 3 w 3"/>
                  <a:gd name="T1" fmla="*/ 3 h 3"/>
                  <a:gd name="T2" fmla="*/ 3 w 3"/>
                  <a:gd name="T3" fmla="*/ 3 h 3"/>
                  <a:gd name="T4" fmla="*/ 3 w 3"/>
                  <a:gd name="T5" fmla="*/ 3 h 3"/>
                  <a:gd name="T6" fmla="*/ 3 w 3"/>
                  <a:gd name="T7" fmla="*/ 3 h 3"/>
                  <a:gd name="T8" fmla="*/ 3 w 3"/>
                  <a:gd name="T9" fmla="*/ 3 h 3"/>
                  <a:gd name="T10" fmla="*/ 3 w 3"/>
                  <a:gd name="T11" fmla="*/ 3 h 3"/>
                  <a:gd name="T12" fmla="*/ 3 w 3"/>
                  <a:gd name="T13" fmla="*/ 3 h 3"/>
                  <a:gd name="T14" fmla="*/ 3 w 3"/>
                  <a:gd name="T15" fmla="*/ 3 h 3"/>
                  <a:gd name="T16" fmla="*/ 3 w 3"/>
                  <a:gd name="T17" fmla="*/ 3 h 3"/>
                  <a:gd name="T18" fmla="*/ 3 w 3"/>
                  <a:gd name="T19" fmla="*/ 3 h 3"/>
                  <a:gd name="T20" fmla="*/ 3 w 3"/>
                  <a:gd name="T21" fmla="*/ 3 h 3"/>
                  <a:gd name="T22" fmla="*/ 3 w 3"/>
                  <a:gd name="T23" fmla="*/ 3 h 3"/>
                  <a:gd name="T24" fmla="*/ 3 w 3"/>
                  <a:gd name="T25" fmla="*/ 3 h 3"/>
                  <a:gd name="T26" fmla="*/ 3 w 3"/>
                  <a:gd name="T27" fmla="*/ 3 h 3"/>
                  <a:gd name="T28" fmla="*/ 3 w 3"/>
                  <a:gd name="T29" fmla="*/ 3 h 3"/>
                  <a:gd name="T30" fmla="*/ 3 w 3"/>
                  <a:gd name="T31" fmla="*/ 3 h 3"/>
                  <a:gd name="T32" fmla="*/ 3 w 3"/>
                  <a:gd name="T33" fmla="*/ 3 h 3"/>
                  <a:gd name="T34" fmla="*/ 3 w 3"/>
                  <a:gd name="T35" fmla="*/ 0 h 3"/>
                  <a:gd name="T36" fmla="*/ 3 w 3"/>
                  <a:gd name="T37" fmla="*/ 0 h 3"/>
                  <a:gd name="T38" fmla="*/ 3 w 3"/>
                  <a:gd name="T39" fmla="*/ 0 h 3"/>
                  <a:gd name="T40" fmla="*/ 3 w 3"/>
                  <a:gd name="T41" fmla="*/ 0 h 3"/>
                  <a:gd name="T42" fmla="*/ 3 w 3"/>
                  <a:gd name="T43" fmla="*/ 0 h 3"/>
                  <a:gd name="T44" fmla="*/ 0 w 3"/>
                  <a:gd name="T45" fmla="*/ 0 h 3"/>
                  <a:gd name="T46" fmla="*/ 0 w 3"/>
                  <a:gd name="T47" fmla="*/ 0 h 3"/>
                  <a:gd name="T48" fmla="*/ 0 w 3"/>
                  <a:gd name="T49" fmla="*/ 0 h 3"/>
                  <a:gd name="T50" fmla="*/ 0 w 3"/>
                  <a:gd name="T51" fmla="*/ 0 h 3"/>
                  <a:gd name="T52" fmla="*/ 0 w 3"/>
                  <a:gd name="T53" fmla="*/ 0 h 3"/>
                  <a:gd name="T54" fmla="*/ 0 w 3"/>
                  <a:gd name="T55" fmla="*/ 0 h 3"/>
                  <a:gd name="T56" fmla="*/ 0 w 3"/>
                  <a:gd name="T57" fmla="*/ 0 h 3"/>
                  <a:gd name="T58" fmla="*/ 0 w 3"/>
                  <a:gd name="T59" fmla="*/ 0 h 3"/>
                  <a:gd name="T60" fmla="*/ 0 w 3"/>
                  <a:gd name="T61" fmla="*/ 0 h 3"/>
                  <a:gd name="T62" fmla="*/ 0 w 3"/>
                  <a:gd name="T63" fmla="*/ 0 h 3"/>
                  <a:gd name="T64" fmla="*/ 3 w 3"/>
                  <a:gd name="T65" fmla="*/ 3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 h="3">
                    <a:moveTo>
                      <a:pt x="3" y="3"/>
                    </a:moveTo>
                    <a:lnTo>
                      <a:pt x="3" y="3"/>
                    </a:lnTo>
                    <a:lnTo>
                      <a:pt x="3" y="0"/>
                    </a:lnTo>
                    <a:lnTo>
                      <a:pt x="0" y="0"/>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67" name="Freeform 320"/>
              <p:cNvSpPr>
                <a:spLocks/>
              </p:cNvSpPr>
              <p:nvPr/>
            </p:nvSpPr>
            <p:spPr bwMode="auto">
              <a:xfrm>
                <a:off x="-3753" y="1478"/>
                <a:ext cx="3" cy="3"/>
              </a:xfrm>
              <a:custGeom>
                <a:avLst/>
                <a:gdLst>
                  <a:gd name="T0" fmla="*/ 3 w 3"/>
                  <a:gd name="T1" fmla="*/ 3 h 3"/>
                  <a:gd name="T2" fmla="*/ 3 w 3"/>
                  <a:gd name="T3" fmla="*/ 0 h 3"/>
                  <a:gd name="T4" fmla="*/ 0 w 3"/>
                  <a:gd name="T5" fmla="*/ 0 h 3"/>
                  <a:gd name="T6" fmla="*/ 3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3"/>
                    </a:moveTo>
                    <a:lnTo>
                      <a:pt x="3" y="0"/>
                    </a:lnTo>
                    <a:lnTo>
                      <a:pt x="0" y="0"/>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68" name="Freeform 321"/>
              <p:cNvSpPr>
                <a:spLocks/>
              </p:cNvSpPr>
              <p:nvPr/>
            </p:nvSpPr>
            <p:spPr bwMode="auto">
              <a:xfrm>
                <a:off x="-3789" y="1463"/>
                <a:ext cx="13" cy="27"/>
              </a:xfrm>
              <a:custGeom>
                <a:avLst/>
                <a:gdLst>
                  <a:gd name="T0" fmla="*/ 13 w 13"/>
                  <a:gd name="T1" fmla="*/ 0 h 27"/>
                  <a:gd name="T2" fmla="*/ 10 w 13"/>
                  <a:gd name="T3" fmla="*/ 3 h 27"/>
                  <a:gd name="T4" fmla="*/ 4 w 13"/>
                  <a:gd name="T5" fmla="*/ 6 h 27"/>
                  <a:gd name="T6" fmla="*/ 0 w 13"/>
                  <a:gd name="T7" fmla="*/ 9 h 27"/>
                  <a:gd name="T8" fmla="*/ 0 w 13"/>
                  <a:gd name="T9" fmla="*/ 15 h 27"/>
                  <a:gd name="T10" fmla="*/ 0 w 13"/>
                  <a:gd name="T11" fmla="*/ 18 h 27"/>
                  <a:gd name="T12" fmla="*/ 4 w 13"/>
                  <a:gd name="T13" fmla="*/ 24 h 27"/>
                  <a:gd name="T14" fmla="*/ 10 w 13"/>
                  <a:gd name="T15" fmla="*/ 27 h 27"/>
                  <a:gd name="T16" fmla="*/ 13 w 13"/>
                  <a:gd name="T17" fmla="*/ 27 h 27"/>
                  <a:gd name="T18" fmla="*/ 13 w 13"/>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7">
                    <a:moveTo>
                      <a:pt x="13" y="0"/>
                    </a:moveTo>
                    <a:lnTo>
                      <a:pt x="10" y="3"/>
                    </a:lnTo>
                    <a:lnTo>
                      <a:pt x="4" y="6"/>
                    </a:lnTo>
                    <a:lnTo>
                      <a:pt x="0" y="9"/>
                    </a:lnTo>
                    <a:lnTo>
                      <a:pt x="0" y="15"/>
                    </a:lnTo>
                    <a:lnTo>
                      <a:pt x="0" y="18"/>
                    </a:lnTo>
                    <a:lnTo>
                      <a:pt x="4" y="24"/>
                    </a:lnTo>
                    <a:lnTo>
                      <a:pt x="10" y="27"/>
                    </a:lnTo>
                    <a:lnTo>
                      <a:pt x="13" y="27"/>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69" name="Freeform 322"/>
              <p:cNvSpPr>
                <a:spLocks/>
              </p:cNvSpPr>
              <p:nvPr/>
            </p:nvSpPr>
            <p:spPr bwMode="auto">
              <a:xfrm>
                <a:off x="-3785" y="1463"/>
                <a:ext cx="25" cy="29"/>
              </a:xfrm>
              <a:custGeom>
                <a:avLst/>
                <a:gdLst>
                  <a:gd name="T0" fmla="*/ 0 w 25"/>
                  <a:gd name="T1" fmla="*/ 15 h 29"/>
                  <a:gd name="T2" fmla="*/ 22 w 25"/>
                  <a:gd name="T3" fmla="*/ 6 h 29"/>
                  <a:gd name="T4" fmla="*/ 22 w 25"/>
                  <a:gd name="T5" fmla="*/ 9 h 29"/>
                  <a:gd name="T6" fmla="*/ 22 w 25"/>
                  <a:gd name="T7" fmla="*/ 6 h 29"/>
                  <a:gd name="T8" fmla="*/ 19 w 25"/>
                  <a:gd name="T9" fmla="*/ 3 h 29"/>
                  <a:gd name="T10" fmla="*/ 16 w 25"/>
                  <a:gd name="T11" fmla="*/ 3 h 29"/>
                  <a:gd name="T12" fmla="*/ 9 w 25"/>
                  <a:gd name="T13" fmla="*/ 0 h 29"/>
                  <a:gd name="T14" fmla="*/ 9 w 25"/>
                  <a:gd name="T15" fmla="*/ 27 h 29"/>
                  <a:gd name="T16" fmla="*/ 6 w 25"/>
                  <a:gd name="T17" fmla="*/ 27 h 29"/>
                  <a:gd name="T18" fmla="*/ 3 w 25"/>
                  <a:gd name="T19" fmla="*/ 24 h 29"/>
                  <a:gd name="T20" fmla="*/ 0 w 25"/>
                  <a:gd name="T21" fmla="*/ 24 h 29"/>
                  <a:gd name="T22" fmla="*/ 0 w 25"/>
                  <a:gd name="T23" fmla="*/ 21 h 29"/>
                  <a:gd name="T24" fmla="*/ 3 w 25"/>
                  <a:gd name="T25" fmla="*/ 24 h 29"/>
                  <a:gd name="T26" fmla="*/ 25 w 25"/>
                  <a:gd name="T27" fmla="*/ 15 h 29"/>
                  <a:gd name="T28" fmla="*/ 3 w 25"/>
                  <a:gd name="T29" fmla="*/ 24 h 29"/>
                  <a:gd name="T30" fmla="*/ 9 w 25"/>
                  <a:gd name="T31" fmla="*/ 27 h 29"/>
                  <a:gd name="T32" fmla="*/ 12 w 25"/>
                  <a:gd name="T33" fmla="*/ 29 h 29"/>
                  <a:gd name="T34" fmla="*/ 19 w 25"/>
                  <a:gd name="T35" fmla="*/ 27 h 29"/>
                  <a:gd name="T36" fmla="*/ 22 w 25"/>
                  <a:gd name="T37" fmla="*/ 24 h 29"/>
                  <a:gd name="T38" fmla="*/ 25 w 25"/>
                  <a:gd name="T39" fmla="*/ 21 h 29"/>
                  <a:gd name="T40" fmla="*/ 25 w 25"/>
                  <a:gd name="T41" fmla="*/ 15 h 29"/>
                  <a:gd name="T42" fmla="*/ 25 w 25"/>
                  <a:gd name="T43" fmla="*/ 12 h 29"/>
                  <a:gd name="T44" fmla="*/ 22 w 25"/>
                  <a:gd name="T45" fmla="*/ 6 h 29"/>
                  <a:gd name="T46" fmla="*/ 0 w 25"/>
                  <a:gd name="T47" fmla="*/ 15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5" h="29">
                    <a:moveTo>
                      <a:pt x="0" y="15"/>
                    </a:moveTo>
                    <a:lnTo>
                      <a:pt x="22" y="6"/>
                    </a:lnTo>
                    <a:lnTo>
                      <a:pt x="22" y="9"/>
                    </a:lnTo>
                    <a:lnTo>
                      <a:pt x="22" y="6"/>
                    </a:lnTo>
                    <a:lnTo>
                      <a:pt x="19" y="3"/>
                    </a:lnTo>
                    <a:lnTo>
                      <a:pt x="16" y="3"/>
                    </a:lnTo>
                    <a:lnTo>
                      <a:pt x="9" y="0"/>
                    </a:lnTo>
                    <a:lnTo>
                      <a:pt x="9" y="27"/>
                    </a:lnTo>
                    <a:lnTo>
                      <a:pt x="6" y="27"/>
                    </a:lnTo>
                    <a:lnTo>
                      <a:pt x="3" y="24"/>
                    </a:lnTo>
                    <a:lnTo>
                      <a:pt x="0" y="24"/>
                    </a:lnTo>
                    <a:lnTo>
                      <a:pt x="0" y="21"/>
                    </a:lnTo>
                    <a:lnTo>
                      <a:pt x="3" y="24"/>
                    </a:lnTo>
                    <a:lnTo>
                      <a:pt x="25" y="15"/>
                    </a:lnTo>
                    <a:lnTo>
                      <a:pt x="3" y="24"/>
                    </a:lnTo>
                    <a:lnTo>
                      <a:pt x="9" y="27"/>
                    </a:lnTo>
                    <a:lnTo>
                      <a:pt x="12" y="29"/>
                    </a:lnTo>
                    <a:lnTo>
                      <a:pt x="19" y="27"/>
                    </a:lnTo>
                    <a:lnTo>
                      <a:pt x="22" y="24"/>
                    </a:lnTo>
                    <a:lnTo>
                      <a:pt x="25" y="21"/>
                    </a:lnTo>
                    <a:lnTo>
                      <a:pt x="25" y="15"/>
                    </a:lnTo>
                    <a:lnTo>
                      <a:pt x="25" y="12"/>
                    </a:lnTo>
                    <a:lnTo>
                      <a:pt x="22" y="6"/>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70" name="Freeform 323"/>
              <p:cNvSpPr>
                <a:spLocks/>
              </p:cNvSpPr>
              <p:nvPr/>
            </p:nvSpPr>
            <p:spPr bwMode="auto">
              <a:xfrm>
                <a:off x="-3785" y="1466"/>
                <a:ext cx="25" cy="24"/>
              </a:xfrm>
              <a:custGeom>
                <a:avLst/>
                <a:gdLst>
                  <a:gd name="T0" fmla="*/ 25 w 25"/>
                  <a:gd name="T1" fmla="*/ 12 h 24"/>
                  <a:gd name="T2" fmla="*/ 25 w 25"/>
                  <a:gd name="T3" fmla="*/ 9 h 24"/>
                  <a:gd name="T4" fmla="*/ 25 w 25"/>
                  <a:gd name="T5" fmla="*/ 6 h 24"/>
                  <a:gd name="T6" fmla="*/ 22 w 25"/>
                  <a:gd name="T7" fmla="*/ 3 h 24"/>
                  <a:gd name="T8" fmla="*/ 19 w 25"/>
                  <a:gd name="T9" fmla="*/ 0 h 24"/>
                  <a:gd name="T10" fmla="*/ 6 w 25"/>
                  <a:gd name="T11" fmla="*/ 0 h 24"/>
                  <a:gd name="T12" fmla="*/ 0 w 25"/>
                  <a:gd name="T13" fmla="*/ 6 h 24"/>
                  <a:gd name="T14" fmla="*/ 0 w 25"/>
                  <a:gd name="T15" fmla="*/ 9 h 24"/>
                  <a:gd name="T16" fmla="*/ 0 w 25"/>
                  <a:gd name="T17" fmla="*/ 12 h 24"/>
                  <a:gd name="T18" fmla="*/ 25 w 25"/>
                  <a:gd name="T19" fmla="*/ 12 h 24"/>
                  <a:gd name="T20" fmla="*/ 25 w 25"/>
                  <a:gd name="T21" fmla="*/ 15 h 24"/>
                  <a:gd name="T22" fmla="*/ 25 w 25"/>
                  <a:gd name="T23" fmla="*/ 18 h 24"/>
                  <a:gd name="T24" fmla="*/ 19 w 25"/>
                  <a:gd name="T25" fmla="*/ 24 h 24"/>
                  <a:gd name="T26" fmla="*/ 6 w 25"/>
                  <a:gd name="T27" fmla="*/ 24 h 24"/>
                  <a:gd name="T28" fmla="*/ 3 w 25"/>
                  <a:gd name="T29" fmla="*/ 21 h 24"/>
                  <a:gd name="T30" fmla="*/ 0 w 25"/>
                  <a:gd name="T31" fmla="*/ 18 h 24"/>
                  <a:gd name="T32" fmla="*/ 0 w 25"/>
                  <a:gd name="T33" fmla="*/ 15 h 24"/>
                  <a:gd name="T34" fmla="*/ 0 w 25"/>
                  <a:gd name="T35" fmla="*/ 12 h 24"/>
                  <a:gd name="T36" fmla="*/ 25 w 25"/>
                  <a:gd name="T37" fmla="*/ 12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 h="24">
                    <a:moveTo>
                      <a:pt x="25" y="12"/>
                    </a:moveTo>
                    <a:lnTo>
                      <a:pt x="25" y="9"/>
                    </a:lnTo>
                    <a:lnTo>
                      <a:pt x="25" y="6"/>
                    </a:lnTo>
                    <a:lnTo>
                      <a:pt x="22" y="3"/>
                    </a:lnTo>
                    <a:lnTo>
                      <a:pt x="19" y="0"/>
                    </a:lnTo>
                    <a:lnTo>
                      <a:pt x="6" y="0"/>
                    </a:lnTo>
                    <a:lnTo>
                      <a:pt x="0" y="6"/>
                    </a:lnTo>
                    <a:lnTo>
                      <a:pt x="0" y="9"/>
                    </a:lnTo>
                    <a:lnTo>
                      <a:pt x="0" y="12"/>
                    </a:lnTo>
                    <a:lnTo>
                      <a:pt x="25" y="12"/>
                    </a:lnTo>
                    <a:lnTo>
                      <a:pt x="25" y="15"/>
                    </a:lnTo>
                    <a:lnTo>
                      <a:pt x="25" y="18"/>
                    </a:lnTo>
                    <a:lnTo>
                      <a:pt x="19" y="24"/>
                    </a:lnTo>
                    <a:lnTo>
                      <a:pt x="6" y="24"/>
                    </a:lnTo>
                    <a:lnTo>
                      <a:pt x="3" y="21"/>
                    </a:lnTo>
                    <a:lnTo>
                      <a:pt x="0" y="18"/>
                    </a:lnTo>
                    <a:lnTo>
                      <a:pt x="0" y="15"/>
                    </a:lnTo>
                    <a:lnTo>
                      <a:pt x="0" y="12"/>
                    </a:lnTo>
                    <a:lnTo>
                      <a:pt x="25"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71" name="Freeform 324"/>
              <p:cNvSpPr>
                <a:spLocks/>
              </p:cNvSpPr>
              <p:nvPr/>
            </p:nvSpPr>
            <p:spPr bwMode="auto">
              <a:xfrm>
                <a:off x="-3785" y="1478"/>
                <a:ext cx="25" cy="12"/>
              </a:xfrm>
              <a:custGeom>
                <a:avLst/>
                <a:gdLst>
                  <a:gd name="T0" fmla="*/ 0 w 25"/>
                  <a:gd name="T1" fmla="*/ 0 h 12"/>
                  <a:gd name="T2" fmla="*/ 0 w 25"/>
                  <a:gd name="T3" fmla="*/ 6 h 12"/>
                  <a:gd name="T4" fmla="*/ 3 w 25"/>
                  <a:gd name="T5" fmla="*/ 9 h 12"/>
                  <a:gd name="T6" fmla="*/ 9 w 25"/>
                  <a:gd name="T7" fmla="*/ 12 h 12"/>
                  <a:gd name="T8" fmla="*/ 12 w 25"/>
                  <a:gd name="T9" fmla="*/ 12 h 12"/>
                  <a:gd name="T10" fmla="*/ 19 w 25"/>
                  <a:gd name="T11" fmla="*/ 12 h 12"/>
                  <a:gd name="T12" fmla="*/ 22 w 25"/>
                  <a:gd name="T13" fmla="*/ 9 h 12"/>
                  <a:gd name="T14" fmla="*/ 25 w 25"/>
                  <a:gd name="T15" fmla="*/ 6 h 12"/>
                  <a:gd name="T16" fmla="*/ 25 w 25"/>
                  <a:gd name="T17" fmla="*/ 0 h 12"/>
                  <a:gd name="T18" fmla="*/ 0 w 25"/>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2">
                    <a:moveTo>
                      <a:pt x="0" y="0"/>
                    </a:moveTo>
                    <a:lnTo>
                      <a:pt x="0" y="6"/>
                    </a:lnTo>
                    <a:lnTo>
                      <a:pt x="3" y="9"/>
                    </a:lnTo>
                    <a:lnTo>
                      <a:pt x="9" y="12"/>
                    </a:lnTo>
                    <a:lnTo>
                      <a:pt x="12" y="12"/>
                    </a:lnTo>
                    <a:lnTo>
                      <a:pt x="19" y="12"/>
                    </a:lnTo>
                    <a:lnTo>
                      <a:pt x="22" y="9"/>
                    </a:lnTo>
                    <a:lnTo>
                      <a:pt x="25" y="6"/>
                    </a:lnTo>
                    <a:lnTo>
                      <a:pt x="2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72" name="Freeform 325"/>
              <p:cNvSpPr>
                <a:spLocks/>
              </p:cNvSpPr>
              <p:nvPr/>
            </p:nvSpPr>
            <p:spPr bwMode="auto">
              <a:xfrm>
                <a:off x="-3789" y="1472"/>
                <a:ext cx="26" cy="20"/>
              </a:xfrm>
              <a:custGeom>
                <a:avLst/>
                <a:gdLst>
                  <a:gd name="T0" fmla="*/ 7 w 26"/>
                  <a:gd name="T1" fmla="*/ 0 h 20"/>
                  <a:gd name="T2" fmla="*/ 4 w 26"/>
                  <a:gd name="T3" fmla="*/ 3 h 20"/>
                  <a:gd name="T4" fmla="*/ 0 w 26"/>
                  <a:gd name="T5" fmla="*/ 9 h 20"/>
                  <a:gd name="T6" fmla="*/ 4 w 26"/>
                  <a:gd name="T7" fmla="*/ 12 h 20"/>
                  <a:gd name="T8" fmla="*/ 7 w 26"/>
                  <a:gd name="T9" fmla="*/ 18 h 20"/>
                  <a:gd name="T10" fmla="*/ 10 w 26"/>
                  <a:gd name="T11" fmla="*/ 18 h 20"/>
                  <a:gd name="T12" fmla="*/ 13 w 26"/>
                  <a:gd name="T13" fmla="*/ 20 h 20"/>
                  <a:gd name="T14" fmla="*/ 20 w 26"/>
                  <a:gd name="T15" fmla="*/ 20 h 20"/>
                  <a:gd name="T16" fmla="*/ 26 w 26"/>
                  <a:gd name="T17" fmla="*/ 18 h 20"/>
                  <a:gd name="T18" fmla="*/ 7 w 26"/>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0">
                    <a:moveTo>
                      <a:pt x="7" y="0"/>
                    </a:moveTo>
                    <a:lnTo>
                      <a:pt x="4" y="3"/>
                    </a:lnTo>
                    <a:lnTo>
                      <a:pt x="0" y="9"/>
                    </a:lnTo>
                    <a:lnTo>
                      <a:pt x="4" y="12"/>
                    </a:lnTo>
                    <a:lnTo>
                      <a:pt x="7" y="18"/>
                    </a:lnTo>
                    <a:lnTo>
                      <a:pt x="10" y="18"/>
                    </a:lnTo>
                    <a:lnTo>
                      <a:pt x="13" y="20"/>
                    </a:lnTo>
                    <a:lnTo>
                      <a:pt x="20" y="20"/>
                    </a:lnTo>
                    <a:lnTo>
                      <a:pt x="26" y="1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73" name="Freeform 326"/>
              <p:cNvSpPr>
                <a:spLocks/>
              </p:cNvSpPr>
              <p:nvPr/>
            </p:nvSpPr>
            <p:spPr bwMode="auto">
              <a:xfrm>
                <a:off x="-3785" y="1466"/>
                <a:ext cx="25" cy="26"/>
              </a:xfrm>
              <a:custGeom>
                <a:avLst/>
                <a:gdLst>
                  <a:gd name="T0" fmla="*/ 25 w 25"/>
                  <a:gd name="T1" fmla="*/ 15 h 26"/>
                  <a:gd name="T2" fmla="*/ 25 w 25"/>
                  <a:gd name="T3" fmla="*/ 12 h 26"/>
                  <a:gd name="T4" fmla="*/ 25 w 25"/>
                  <a:gd name="T5" fmla="*/ 9 h 26"/>
                  <a:gd name="T6" fmla="*/ 22 w 25"/>
                  <a:gd name="T7" fmla="*/ 6 h 26"/>
                  <a:gd name="T8" fmla="*/ 19 w 25"/>
                  <a:gd name="T9" fmla="*/ 3 h 26"/>
                  <a:gd name="T10" fmla="*/ 16 w 25"/>
                  <a:gd name="T11" fmla="*/ 0 h 26"/>
                  <a:gd name="T12" fmla="*/ 9 w 25"/>
                  <a:gd name="T13" fmla="*/ 0 h 26"/>
                  <a:gd name="T14" fmla="*/ 6 w 25"/>
                  <a:gd name="T15" fmla="*/ 3 h 26"/>
                  <a:gd name="T16" fmla="*/ 3 w 25"/>
                  <a:gd name="T17" fmla="*/ 6 h 26"/>
                  <a:gd name="T18" fmla="*/ 22 w 25"/>
                  <a:gd name="T19" fmla="*/ 24 h 26"/>
                  <a:gd name="T20" fmla="*/ 19 w 25"/>
                  <a:gd name="T21" fmla="*/ 24 h 26"/>
                  <a:gd name="T22" fmla="*/ 12 w 25"/>
                  <a:gd name="T23" fmla="*/ 26 h 26"/>
                  <a:gd name="T24" fmla="*/ 9 w 25"/>
                  <a:gd name="T25" fmla="*/ 26 h 26"/>
                  <a:gd name="T26" fmla="*/ 6 w 25"/>
                  <a:gd name="T27" fmla="*/ 24 h 26"/>
                  <a:gd name="T28" fmla="*/ 3 w 25"/>
                  <a:gd name="T29" fmla="*/ 21 h 26"/>
                  <a:gd name="T30" fmla="*/ 0 w 25"/>
                  <a:gd name="T31" fmla="*/ 21 h 26"/>
                  <a:gd name="T32" fmla="*/ 0 w 25"/>
                  <a:gd name="T33" fmla="*/ 18 h 26"/>
                  <a:gd name="T34" fmla="*/ 0 w 25"/>
                  <a:gd name="T35" fmla="*/ 15 h 26"/>
                  <a:gd name="T36" fmla="*/ 25 w 25"/>
                  <a:gd name="T37" fmla="*/ 15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 h="26">
                    <a:moveTo>
                      <a:pt x="25" y="15"/>
                    </a:moveTo>
                    <a:lnTo>
                      <a:pt x="25" y="12"/>
                    </a:lnTo>
                    <a:lnTo>
                      <a:pt x="25" y="9"/>
                    </a:lnTo>
                    <a:lnTo>
                      <a:pt x="22" y="6"/>
                    </a:lnTo>
                    <a:lnTo>
                      <a:pt x="19" y="3"/>
                    </a:lnTo>
                    <a:lnTo>
                      <a:pt x="16" y="0"/>
                    </a:lnTo>
                    <a:lnTo>
                      <a:pt x="9" y="0"/>
                    </a:lnTo>
                    <a:lnTo>
                      <a:pt x="6" y="3"/>
                    </a:lnTo>
                    <a:lnTo>
                      <a:pt x="3" y="6"/>
                    </a:lnTo>
                    <a:lnTo>
                      <a:pt x="22" y="24"/>
                    </a:lnTo>
                    <a:lnTo>
                      <a:pt x="19" y="24"/>
                    </a:lnTo>
                    <a:lnTo>
                      <a:pt x="12" y="26"/>
                    </a:lnTo>
                    <a:lnTo>
                      <a:pt x="9" y="26"/>
                    </a:lnTo>
                    <a:lnTo>
                      <a:pt x="6" y="24"/>
                    </a:lnTo>
                    <a:lnTo>
                      <a:pt x="3" y="21"/>
                    </a:lnTo>
                    <a:lnTo>
                      <a:pt x="0" y="21"/>
                    </a:lnTo>
                    <a:lnTo>
                      <a:pt x="0" y="18"/>
                    </a:lnTo>
                    <a:lnTo>
                      <a:pt x="0" y="15"/>
                    </a:lnTo>
                    <a:lnTo>
                      <a:pt x="2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74" name="Freeform 327"/>
              <p:cNvSpPr>
                <a:spLocks/>
              </p:cNvSpPr>
              <p:nvPr/>
            </p:nvSpPr>
            <p:spPr bwMode="auto">
              <a:xfrm>
                <a:off x="-3785" y="1481"/>
                <a:ext cx="25" cy="11"/>
              </a:xfrm>
              <a:custGeom>
                <a:avLst/>
                <a:gdLst>
                  <a:gd name="T0" fmla="*/ 0 w 25"/>
                  <a:gd name="T1" fmla="*/ 0 h 11"/>
                  <a:gd name="T2" fmla="*/ 0 w 25"/>
                  <a:gd name="T3" fmla="*/ 6 h 11"/>
                  <a:gd name="T4" fmla="*/ 3 w 25"/>
                  <a:gd name="T5" fmla="*/ 9 h 11"/>
                  <a:gd name="T6" fmla="*/ 9 w 25"/>
                  <a:gd name="T7" fmla="*/ 11 h 11"/>
                  <a:gd name="T8" fmla="*/ 12 w 25"/>
                  <a:gd name="T9" fmla="*/ 11 h 11"/>
                  <a:gd name="T10" fmla="*/ 19 w 25"/>
                  <a:gd name="T11" fmla="*/ 11 h 11"/>
                  <a:gd name="T12" fmla="*/ 22 w 25"/>
                  <a:gd name="T13" fmla="*/ 9 h 11"/>
                  <a:gd name="T14" fmla="*/ 25 w 25"/>
                  <a:gd name="T15" fmla="*/ 6 h 11"/>
                  <a:gd name="T16" fmla="*/ 25 w 25"/>
                  <a:gd name="T17" fmla="*/ 0 h 11"/>
                  <a:gd name="T18" fmla="*/ 0 w 25"/>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1">
                    <a:moveTo>
                      <a:pt x="0" y="0"/>
                    </a:moveTo>
                    <a:lnTo>
                      <a:pt x="0" y="6"/>
                    </a:lnTo>
                    <a:lnTo>
                      <a:pt x="3" y="9"/>
                    </a:lnTo>
                    <a:lnTo>
                      <a:pt x="9" y="11"/>
                    </a:lnTo>
                    <a:lnTo>
                      <a:pt x="12" y="11"/>
                    </a:lnTo>
                    <a:lnTo>
                      <a:pt x="19" y="11"/>
                    </a:lnTo>
                    <a:lnTo>
                      <a:pt x="22" y="9"/>
                    </a:lnTo>
                    <a:lnTo>
                      <a:pt x="25" y="6"/>
                    </a:lnTo>
                    <a:lnTo>
                      <a:pt x="2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75" name="Freeform 328"/>
              <p:cNvSpPr>
                <a:spLocks/>
              </p:cNvSpPr>
              <p:nvPr/>
            </p:nvSpPr>
            <p:spPr bwMode="auto">
              <a:xfrm>
                <a:off x="-3789" y="1478"/>
                <a:ext cx="26" cy="17"/>
              </a:xfrm>
              <a:custGeom>
                <a:avLst/>
                <a:gdLst>
                  <a:gd name="T0" fmla="*/ 4 w 26"/>
                  <a:gd name="T1" fmla="*/ 0 h 17"/>
                  <a:gd name="T2" fmla="*/ 0 w 26"/>
                  <a:gd name="T3" fmla="*/ 6 h 17"/>
                  <a:gd name="T4" fmla="*/ 4 w 26"/>
                  <a:gd name="T5" fmla="*/ 9 h 17"/>
                  <a:gd name="T6" fmla="*/ 7 w 26"/>
                  <a:gd name="T7" fmla="*/ 14 h 17"/>
                  <a:gd name="T8" fmla="*/ 10 w 26"/>
                  <a:gd name="T9" fmla="*/ 17 h 17"/>
                  <a:gd name="T10" fmla="*/ 13 w 26"/>
                  <a:gd name="T11" fmla="*/ 17 h 17"/>
                  <a:gd name="T12" fmla="*/ 20 w 26"/>
                  <a:gd name="T13" fmla="*/ 17 h 17"/>
                  <a:gd name="T14" fmla="*/ 23 w 26"/>
                  <a:gd name="T15" fmla="*/ 14 h 17"/>
                  <a:gd name="T16" fmla="*/ 26 w 26"/>
                  <a:gd name="T17" fmla="*/ 12 h 17"/>
                  <a:gd name="T18" fmla="*/ 4 w 26"/>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7">
                    <a:moveTo>
                      <a:pt x="4" y="0"/>
                    </a:moveTo>
                    <a:lnTo>
                      <a:pt x="0" y="6"/>
                    </a:lnTo>
                    <a:lnTo>
                      <a:pt x="4" y="9"/>
                    </a:lnTo>
                    <a:lnTo>
                      <a:pt x="7" y="14"/>
                    </a:lnTo>
                    <a:lnTo>
                      <a:pt x="10" y="17"/>
                    </a:lnTo>
                    <a:lnTo>
                      <a:pt x="13" y="17"/>
                    </a:lnTo>
                    <a:lnTo>
                      <a:pt x="20" y="17"/>
                    </a:lnTo>
                    <a:lnTo>
                      <a:pt x="23" y="14"/>
                    </a:lnTo>
                    <a:lnTo>
                      <a:pt x="26" y="1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76" name="Freeform 329"/>
              <p:cNvSpPr>
                <a:spLocks/>
              </p:cNvSpPr>
              <p:nvPr/>
            </p:nvSpPr>
            <p:spPr bwMode="auto">
              <a:xfrm>
                <a:off x="-3789" y="1469"/>
                <a:ext cx="29" cy="23"/>
              </a:xfrm>
              <a:custGeom>
                <a:avLst/>
                <a:gdLst>
                  <a:gd name="T0" fmla="*/ 0 w 29"/>
                  <a:gd name="T1" fmla="*/ 12 h 23"/>
                  <a:gd name="T2" fmla="*/ 23 w 29"/>
                  <a:gd name="T3" fmla="*/ 21 h 23"/>
                  <a:gd name="T4" fmla="*/ 20 w 29"/>
                  <a:gd name="T5" fmla="*/ 23 h 23"/>
                  <a:gd name="T6" fmla="*/ 10 w 29"/>
                  <a:gd name="T7" fmla="*/ 23 h 23"/>
                  <a:gd name="T8" fmla="*/ 7 w 29"/>
                  <a:gd name="T9" fmla="*/ 21 h 23"/>
                  <a:gd name="T10" fmla="*/ 4 w 29"/>
                  <a:gd name="T11" fmla="*/ 18 h 23"/>
                  <a:gd name="T12" fmla="*/ 4 w 29"/>
                  <a:gd name="T13" fmla="*/ 15 h 23"/>
                  <a:gd name="T14" fmla="*/ 4 w 29"/>
                  <a:gd name="T15" fmla="*/ 12 h 23"/>
                  <a:gd name="T16" fmla="*/ 4 w 29"/>
                  <a:gd name="T17" fmla="*/ 9 h 23"/>
                  <a:gd name="T18" fmla="*/ 26 w 29"/>
                  <a:gd name="T19" fmla="*/ 21 h 23"/>
                  <a:gd name="T20" fmla="*/ 29 w 29"/>
                  <a:gd name="T21" fmla="*/ 18 h 23"/>
                  <a:gd name="T22" fmla="*/ 29 w 29"/>
                  <a:gd name="T23" fmla="*/ 15 h 23"/>
                  <a:gd name="T24" fmla="*/ 29 w 29"/>
                  <a:gd name="T25" fmla="*/ 12 h 23"/>
                  <a:gd name="T26" fmla="*/ 29 w 29"/>
                  <a:gd name="T27" fmla="*/ 6 h 23"/>
                  <a:gd name="T28" fmla="*/ 26 w 29"/>
                  <a:gd name="T29" fmla="*/ 3 h 23"/>
                  <a:gd name="T30" fmla="*/ 20 w 29"/>
                  <a:gd name="T31" fmla="*/ 0 h 23"/>
                  <a:gd name="T32" fmla="*/ 10 w 29"/>
                  <a:gd name="T33" fmla="*/ 0 h 23"/>
                  <a:gd name="T34" fmla="*/ 4 w 29"/>
                  <a:gd name="T35" fmla="*/ 3 h 23"/>
                  <a:gd name="T36" fmla="*/ 29 w 29"/>
                  <a:gd name="T37" fmla="*/ 12 h 23"/>
                  <a:gd name="T38" fmla="*/ 4 w 29"/>
                  <a:gd name="T39" fmla="*/ 3 h 23"/>
                  <a:gd name="T40" fmla="*/ 0 w 29"/>
                  <a:gd name="T41" fmla="*/ 6 h 23"/>
                  <a:gd name="T42" fmla="*/ 0 w 29"/>
                  <a:gd name="T43" fmla="*/ 12 h 23"/>
                  <a:gd name="T44" fmla="*/ 0 w 29"/>
                  <a:gd name="T45" fmla="*/ 18 h 23"/>
                  <a:gd name="T46" fmla="*/ 4 w 29"/>
                  <a:gd name="T47" fmla="*/ 21 h 23"/>
                  <a:gd name="T48" fmla="*/ 10 w 29"/>
                  <a:gd name="T49" fmla="*/ 23 h 23"/>
                  <a:gd name="T50" fmla="*/ 13 w 29"/>
                  <a:gd name="T51" fmla="*/ 23 h 23"/>
                  <a:gd name="T52" fmla="*/ 20 w 29"/>
                  <a:gd name="T53" fmla="*/ 23 h 23"/>
                  <a:gd name="T54" fmla="*/ 23 w 29"/>
                  <a:gd name="T55" fmla="*/ 21 h 23"/>
                  <a:gd name="T56" fmla="*/ 0 w 29"/>
                  <a:gd name="T57" fmla="*/ 12 h 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9" h="23">
                    <a:moveTo>
                      <a:pt x="0" y="12"/>
                    </a:moveTo>
                    <a:lnTo>
                      <a:pt x="23" y="21"/>
                    </a:lnTo>
                    <a:lnTo>
                      <a:pt x="20" y="23"/>
                    </a:lnTo>
                    <a:lnTo>
                      <a:pt x="10" y="23"/>
                    </a:lnTo>
                    <a:lnTo>
                      <a:pt x="7" y="21"/>
                    </a:lnTo>
                    <a:lnTo>
                      <a:pt x="4" y="18"/>
                    </a:lnTo>
                    <a:lnTo>
                      <a:pt x="4" y="15"/>
                    </a:lnTo>
                    <a:lnTo>
                      <a:pt x="4" y="12"/>
                    </a:lnTo>
                    <a:lnTo>
                      <a:pt x="4" y="9"/>
                    </a:lnTo>
                    <a:lnTo>
                      <a:pt x="26" y="21"/>
                    </a:lnTo>
                    <a:lnTo>
                      <a:pt x="29" y="18"/>
                    </a:lnTo>
                    <a:lnTo>
                      <a:pt x="29" y="15"/>
                    </a:lnTo>
                    <a:lnTo>
                      <a:pt x="29" y="12"/>
                    </a:lnTo>
                    <a:lnTo>
                      <a:pt x="29" y="6"/>
                    </a:lnTo>
                    <a:lnTo>
                      <a:pt x="26" y="3"/>
                    </a:lnTo>
                    <a:lnTo>
                      <a:pt x="20" y="0"/>
                    </a:lnTo>
                    <a:lnTo>
                      <a:pt x="10" y="0"/>
                    </a:lnTo>
                    <a:lnTo>
                      <a:pt x="4" y="3"/>
                    </a:lnTo>
                    <a:lnTo>
                      <a:pt x="29" y="12"/>
                    </a:lnTo>
                    <a:lnTo>
                      <a:pt x="4" y="3"/>
                    </a:lnTo>
                    <a:lnTo>
                      <a:pt x="0" y="6"/>
                    </a:lnTo>
                    <a:lnTo>
                      <a:pt x="0" y="12"/>
                    </a:lnTo>
                    <a:lnTo>
                      <a:pt x="0" y="18"/>
                    </a:lnTo>
                    <a:lnTo>
                      <a:pt x="4" y="21"/>
                    </a:lnTo>
                    <a:lnTo>
                      <a:pt x="10" y="23"/>
                    </a:lnTo>
                    <a:lnTo>
                      <a:pt x="13" y="23"/>
                    </a:lnTo>
                    <a:lnTo>
                      <a:pt x="20" y="23"/>
                    </a:lnTo>
                    <a:lnTo>
                      <a:pt x="23" y="21"/>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77" name="Freeform 330"/>
              <p:cNvSpPr>
                <a:spLocks/>
              </p:cNvSpPr>
              <p:nvPr/>
            </p:nvSpPr>
            <p:spPr bwMode="auto">
              <a:xfrm>
                <a:off x="-3789" y="1466"/>
                <a:ext cx="29" cy="24"/>
              </a:xfrm>
              <a:custGeom>
                <a:avLst/>
                <a:gdLst>
                  <a:gd name="T0" fmla="*/ 13 w 29"/>
                  <a:gd name="T1" fmla="*/ 24 h 24"/>
                  <a:gd name="T2" fmla="*/ 10 w 29"/>
                  <a:gd name="T3" fmla="*/ 24 h 24"/>
                  <a:gd name="T4" fmla="*/ 7 w 29"/>
                  <a:gd name="T5" fmla="*/ 24 h 24"/>
                  <a:gd name="T6" fmla="*/ 4 w 29"/>
                  <a:gd name="T7" fmla="*/ 21 h 24"/>
                  <a:gd name="T8" fmla="*/ 0 w 29"/>
                  <a:gd name="T9" fmla="*/ 18 h 24"/>
                  <a:gd name="T10" fmla="*/ 0 w 29"/>
                  <a:gd name="T11" fmla="*/ 15 h 24"/>
                  <a:gd name="T12" fmla="*/ 29 w 29"/>
                  <a:gd name="T13" fmla="*/ 15 h 24"/>
                  <a:gd name="T14" fmla="*/ 29 w 29"/>
                  <a:gd name="T15" fmla="*/ 12 h 24"/>
                  <a:gd name="T16" fmla="*/ 26 w 29"/>
                  <a:gd name="T17" fmla="*/ 12 h 24"/>
                  <a:gd name="T18" fmla="*/ 26 w 29"/>
                  <a:gd name="T19" fmla="*/ 9 h 24"/>
                  <a:gd name="T20" fmla="*/ 26 w 29"/>
                  <a:gd name="T21" fmla="*/ 6 h 24"/>
                  <a:gd name="T22" fmla="*/ 23 w 29"/>
                  <a:gd name="T23" fmla="*/ 3 h 24"/>
                  <a:gd name="T24" fmla="*/ 16 w 29"/>
                  <a:gd name="T25" fmla="*/ 0 h 24"/>
                  <a:gd name="T26" fmla="*/ 13 w 29"/>
                  <a:gd name="T27" fmla="*/ 0 h 24"/>
                  <a:gd name="T28" fmla="*/ 13 w 29"/>
                  <a:gd name="T29" fmla="*/ 24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 h="24">
                    <a:moveTo>
                      <a:pt x="13" y="24"/>
                    </a:moveTo>
                    <a:lnTo>
                      <a:pt x="10" y="24"/>
                    </a:lnTo>
                    <a:lnTo>
                      <a:pt x="7" y="24"/>
                    </a:lnTo>
                    <a:lnTo>
                      <a:pt x="4" y="21"/>
                    </a:lnTo>
                    <a:lnTo>
                      <a:pt x="0" y="18"/>
                    </a:lnTo>
                    <a:lnTo>
                      <a:pt x="0" y="15"/>
                    </a:lnTo>
                    <a:lnTo>
                      <a:pt x="29" y="15"/>
                    </a:lnTo>
                    <a:lnTo>
                      <a:pt x="29" y="12"/>
                    </a:lnTo>
                    <a:lnTo>
                      <a:pt x="26" y="12"/>
                    </a:lnTo>
                    <a:lnTo>
                      <a:pt x="26" y="9"/>
                    </a:lnTo>
                    <a:lnTo>
                      <a:pt x="26" y="6"/>
                    </a:lnTo>
                    <a:lnTo>
                      <a:pt x="23" y="3"/>
                    </a:lnTo>
                    <a:lnTo>
                      <a:pt x="16" y="0"/>
                    </a:lnTo>
                    <a:lnTo>
                      <a:pt x="13" y="0"/>
                    </a:lnTo>
                    <a:lnTo>
                      <a:pt x="13"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78" name="Freeform 331"/>
              <p:cNvSpPr>
                <a:spLocks/>
              </p:cNvSpPr>
              <p:nvPr/>
            </p:nvSpPr>
            <p:spPr bwMode="auto">
              <a:xfrm>
                <a:off x="-3789" y="1466"/>
                <a:ext cx="13" cy="24"/>
              </a:xfrm>
              <a:custGeom>
                <a:avLst/>
                <a:gdLst>
                  <a:gd name="T0" fmla="*/ 13 w 13"/>
                  <a:gd name="T1" fmla="*/ 0 h 24"/>
                  <a:gd name="T2" fmla="*/ 7 w 13"/>
                  <a:gd name="T3" fmla="*/ 0 h 24"/>
                  <a:gd name="T4" fmla="*/ 4 w 13"/>
                  <a:gd name="T5" fmla="*/ 3 h 24"/>
                  <a:gd name="T6" fmla="*/ 0 w 13"/>
                  <a:gd name="T7" fmla="*/ 6 h 24"/>
                  <a:gd name="T8" fmla="*/ 0 w 13"/>
                  <a:gd name="T9" fmla="*/ 12 h 24"/>
                  <a:gd name="T10" fmla="*/ 0 w 13"/>
                  <a:gd name="T11" fmla="*/ 18 h 24"/>
                  <a:gd name="T12" fmla="*/ 4 w 13"/>
                  <a:gd name="T13" fmla="*/ 21 h 24"/>
                  <a:gd name="T14" fmla="*/ 7 w 13"/>
                  <a:gd name="T15" fmla="*/ 24 h 24"/>
                  <a:gd name="T16" fmla="*/ 13 w 13"/>
                  <a:gd name="T17" fmla="*/ 24 h 24"/>
                  <a:gd name="T18" fmla="*/ 13 w 13"/>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4">
                    <a:moveTo>
                      <a:pt x="13" y="0"/>
                    </a:moveTo>
                    <a:lnTo>
                      <a:pt x="7" y="0"/>
                    </a:lnTo>
                    <a:lnTo>
                      <a:pt x="4" y="3"/>
                    </a:lnTo>
                    <a:lnTo>
                      <a:pt x="0" y="6"/>
                    </a:lnTo>
                    <a:lnTo>
                      <a:pt x="0" y="12"/>
                    </a:lnTo>
                    <a:lnTo>
                      <a:pt x="0" y="18"/>
                    </a:lnTo>
                    <a:lnTo>
                      <a:pt x="4" y="21"/>
                    </a:lnTo>
                    <a:lnTo>
                      <a:pt x="7" y="24"/>
                    </a:lnTo>
                    <a:lnTo>
                      <a:pt x="13" y="24"/>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79" name="Freeform 332"/>
              <p:cNvSpPr>
                <a:spLocks/>
              </p:cNvSpPr>
              <p:nvPr/>
            </p:nvSpPr>
            <p:spPr bwMode="auto">
              <a:xfrm>
                <a:off x="-3789" y="1469"/>
                <a:ext cx="13" cy="23"/>
              </a:xfrm>
              <a:custGeom>
                <a:avLst/>
                <a:gdLst>
                  <a:gd name="T0" fmla="*/ 13 w 13"/>
                  <a:gd name="T1" fmla="*/ 0 h 23"/>
                  <a:gd name="T2" fmla="*/ 7 w 13"/>
                  <a:gd name="T3" fmla="*/ 0 h 23"/>
                  <a:gd name="T4" fmla="*/ 4 w 13"/>
                  <a:gd name="T5" fmla="*/ 3 h 23"/>
                  <a:gd name="T6" fmla="*/ 0 w 13"/>
                  <a:gd name="T7" fmla="*/ 9 h 23"/>
                  <a:gd name="T8" fmla="*/ 0 w 13"/>
                  <a:gd name="T9" fmla="*/ 12 h 23"/>
                  <a:gd name="T10" fmla="*/ 0 w 13"/>
                  <a:gd name="T11" fmla="*/ 18 h 23"/>
                  <a:gd name="T12" fmla="*/ 4 w 13"/>
                  <a:gd name="T13" fmla="*/ 21 h 23"/>
                  <a:gd name="T14" fmla="*/ 7 w 13"/>
                  <a:gd name="T15" fmla="*/ 23 h 23"/>
                  <a:gd name="T16" fmla="*/ 13 w 13"/>
                  <a:gd name="T17" fmla="*/ 23 h 23"/>
                  <a:gd name="T18" fmla="*/ 13 w 1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13" y="0"/>
                    </a:moveTo>
                    <a:lnTo>
                      <a:pt x="7" y="0"/>
                    </a:lnTo>
                    <a:lnTo>
                      <a:pt x="4" y="3"/>
                    </a:lnTo>
                    <a:lnTo>
                      <a:pt x="0" y="9"/>
                    </a:lnTo>
                    <a:lnTo>
                      <a:pt x="0" y="12"/>
                    </a:lnTo>
                    <a:lnTo>
                      <a:pt x="0" y="18"/>
                    </a:lnTo>
                    <a:lnTo>
                      <a:pt x="4" y="21"/>
                    </a:lnTo>
                    <a:lnTo>
                      <a:pt x="7" y="23"/>
                    </a:lnTo>
                    <a:lnTo>
                      <a:pt x="13" y="23"/>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80" name="Freeform 333"/>
              <p:cNvSpPr>
                <a:spLocks/>
              </p:cNvSpPr>
              <p:nvPr/>
            </p:nvSpPr>
            <p:spPr bwMode="auto">
              <a:xfrm>
                <a:off x="-3789" y="1469"/>
                <a:ext cx="29" cy="23"/>
              </a:xfrm>
              <a:custGeom>
                <a:avLst/>
                <a:gdLst>
                  <a:gd name="T0" fmla="*/ 29 w 29"/>
                  <a:gd name="T1" fmla="*/ 15 h 23"/>
                  <a:gd name="T2" fmla="*/ 26 w 29"/>
                  <a:gd name="T3" fmla="*/ 12 h 23"/>
                  <a:gd name="T4" fmla="*/ 26 w 29"/>
                  <a:gd name="T5" fmla="*/ 9 h 23"/>
                  <a:gd name="T6" fmla="*/ 26 w 29"/>
                  <a:gd name="T7" fmla="*/ 6 h 23"/>
                  <a:gd name="T8" fmla="*/ 23 w 29"/>
                  <a:gd name="T9" fmla="*/ 3 h 23"/>
                  <a:gd name="T10" fmla="*/ 20 w 29"/>
                  <a:gd name="T11" fmla="*/ 3 h 23"/>
                  <a:gd name="T12" fmla="*/ 20 w 29"/>
                  <a:gd name="T13" fmla="*/ 0 h 23"/>
                  <a:gd name="T14" fmla="*/ 16 w 29"/>
                  <a:gd name="T15" fmla="*/ 0 h 23"/>
                  <a:gd name="T16" fmla="*/ 13 w 29"/>
                  <a:gd name="T17" fmla="*/ 0 h 23"/>
                  <a:gd name="T18" fmla="*/ 13 w 29"/>
                  <a:gd name="T19" fmla="*/ 23 h 23"/>
                  <a:gd name="T20" fmla="*/ 10 w 29"/>
                  <a:gd name="T21" fmla="*/ 23 h 23"/>
                  <a:gd name="T22" fmla="*/ 7 w 29"/>
                  <a:gd name="T23" fmla="*/ 23 h 23"/>
                  <a:gd name="T24" fmla="*/ 4 w 29"/>
                  <a:gd name="T25" fmla="*/ 21 h 23"/>
                  <a:gd name="T26" fmla="*/ 0 w 29"/>
                  <a:gd name="T27" fmla="*/ 18 h 23"/>
                  <a:gd name="T28" fmla="*/ 0 w 29"/>
                  <a:gd name="T29" fmla="*/ 15 h 23"/>
                  <a:gd name="T30" fmla="*/ 29 w 29"/>
                  <a:gd name="T31" fmla="*/ 15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 h="23">
                    <a:moveTo>
                      <a:pt x="29" y="15"/>
                    </a:moveTo>
                    <a:lnTo>
                      <a:pt x="26" y="12"/>
                    </a:lnTo>
                    <a:lnTo>
                      <a:pt x="26" y="9"/>
                    </a:lnTo>
                    <a:lnTo>
                      <a:pt x="26" y="6"/>
                    </a:lnTo>
                    <a:lnTo>
                      <a:pt x="23" y="3"/>
                    </a:lnTo>
                    <a:lnTo>
                      <a:pt x="20" y="3"/>
                    </a:lnTo>
                    <a:lnTo>
                      <a:pt x="20" y="0"/>
                    </a:lnTo>
                    <a:lnTo>
                      <a:pt x="16" y="0"/>
                    </a:lnTo>
                    <a:lnTo>
                      <a:pt x="13" y="0"/>
                    </a:lnTo>
                    <a:lnTo>
                      <a:pt x="13" y="23"/>
                    </a:lnTo>
                    <a:lnTo>
                      <a:pt x="10" y="23"/>
                    </a:lnTo>
                    <a:lnTo>
                      <a:pt x="7" y="23"/>
                    </a:lnTo>
                    <a:lnTo>
                      <a:pt x="4" y="21"/>
                    </a:lnTo>
                    <a:lnTo>
                      <a:pt x="0" y="18"/>
                    </a:lnTo>
                    <a:lnTo>
                      <a:pt x="0" y="15"/>
                    </a:lnTo>
                    <a:lnTo>
                      <a:pt x="29"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81" name="Freeform 334"/>
              <p:cNvSpPr>
                <a:spLocks/>
              </p:cNvSpPr>
              <p:nvPr/>
            </p:nvSpPr>
            <p:spPr bwMode="auto">
              <a:xfrm>
                <a:off x="-3789" y="1484"/>
                <a:ext cx="29" cy="11"/>
              </a:xfrm>
              <a:custGeom>
                <a:avLst/>
                <a:gdLst>
                  <a:gd name="T0" fmla="*/ 0 w 29"/>
                  <a:gd name="T1" fmla="*/ 0 h 11"/>
                  <a:gd name="T2" fmla="*/ 4 w 29"/>
                  <a:gd name="T3" fmla="*/ 6 h 11"/>
                  <a:gd name="T4" fmla="*/ 4 w 29"/>
                  <a:gd name="T5" fmla="*/ 8 h 11"/>
                  <a:gd name="T6" fmla="*/ 10 w 29"/>
                  <a:gd name="T7" fmla="*/ 11 h 11"/>
                  <a:gd name="T8" fmla="*/ 13 w 29"/>
                  <a:gd name="T9" fmla="*/ 11 h 11"/>
                  <a:gd name="T10" fmla="*/ 20 w 29"/>
                  <a:gd name="T11" fmla="*/ 11 h 11"/>
                  <a:gd name="T12" fmla="*/ 23 w 29"/>
                  <a:gd name="T13" fmla="*/ 8 h 11"/>
                  <a:gd name="T14" fmla="*/ 26 w 29"/>
                  <a:gd name="T15" fmla="*/ 6 h 11"/>
                  <a:gd name="T16" fmla="*/ 29 w 29"/>
                  <a:gd name="T17" fmla="*/ 0 h 11"/>
                  <a:gd name="T18" fmla="*/ 0 w 29"/>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11">
                    <a:moveTo>
                      <a:pt x="0" y="0"/>
                    </a:moveTo>
                    <a:lnTo>
                      <a:pt x="4" y="6"/>
                    </a:lnTo>
                    <a:lnTo>
                      <a:pt x="4" y="8"/>
                    </a:lnTo>
                    <a:lnTo>
                      <a:pt x="10" y="11"/>
                    </a:lnTo>
                    <a:lnTo>
                      <a:pt x="13" y="11"/>
                    </a:lnTo>
                    <a:lnTo>
                      <a:pt x="20" y="11"/>
                    </a:lnTo>
                    <a:lnTo>
                      <a:pt x="23" y="8"/>
                    </a:lnTo>
                    <a:lnTo>
                      <a:pt x="26" y="6"/>
                    </a:lnTo>
                    <a:lnTo>
                      <a:pt x="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82" name="Freeform 335"/>
              <p:cNvSpPr>
                <a:spLocks/>
              </p:cNvSpPr>
              <p:nvPr/>
            </p:nvSpPr>
            <p:spPr bwMode="auto">
              <a:xfrm>
                <a:off x="-3789" y="1481"/>
                <a:ext cx="26" cy="11"/>
              </a:xfrm>
              <a:custGeom>
                <a:avLst/>
                <a:gdLst>
                  <a:gd name="T0" fmla="*/ 0 w 26"/>
                  <a:gd name="T1" fmla="*/ 0 h 11"/>
                  <a:gd name="T2" fmla="*/ 0 w 26"/>
                  <a:gd name="T3" fmla="*/ 3 h 11"/>
                  <a:gd name="T4" fmla="*/ 4 w 26"/>
                  <a:gd name="T5" fmla="*/ 9 h 11"/>
                  <a:gd name="T6" fmla="*/ 7 w 26"/>
                  <a:gd name="T7" fmla="*/ 11 h 11"/>
                  <a:gd name="T8" fmla="*/ 13 w 26"/>
                  <a:gd name="T9" fmla="*/ 11 h 11"/>
                  <a:gd name="T10" fmla="*/ 16 w 26"/>
                  <a:gd name="T11" fmla="*/ 11 h 11"/>
                  <a:gd name="T12" fmla="*/ 23 w 26"/>
                  <a:gd name="T13" fmla="*/ 9 h 11"/>
                  <a:gd name="T14" fmla="*/ 26 w 26"/>
                  <a:gd name="T15" fmla="*/ 3 h 11"/>
                  <a:gd name="T16" fmla="*/ 26 w 26"/>
                  <a:gd name="T17" fmla="*/ 0 h 11"/>
                  <a:gd name="T18" fmla="*/ 0 w 26"/>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1">
                    <a:moveTo>
                      <a:pt x="0" y="0"/>
                    </a:moveTo>
                    <a:lnTo>
                      <a:pt x="0" y="3"/>
                    </a:lnTo>
                    <a:lnTo>
                      <a:pt x="4" y="9"/>
                    </a:lnTo>
                    <a:lnTo>
                      <a:pt x="7" y="11"/>
                    </a:lnTo>
                    <a:lnTo>
                      <a:pt x="13" y="11"/>
                    </a:lnTo>
                    <a:lnTo>
                      <a:pt x="16" y="11"/>
                    </a:lnTo>
                    <a:lnTo>
                      <a:pt x="23" y="9"/>
                    </a:lnTo>
                    <a:lnTo>
                      <a:pt x="26" y="3"/>
                    </a:lnTo>
                    <a:lnTo>
                      <a:pt x="26"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83" name="Freeform 336"/>
              <p:cNvSpPr>
                <a:spLocks/>
              </p:cNvSpPr>
              <p:nvPr/>
            </p:nvSpPr>
            <p:spPr bwMode="auto">
              <a:xfrm>
                <a:off x="-3789" y="1466"/>
                <a:ext cx="26" cy="24"/>
              </a:xfrm>
              <a:custGeom>
                <a:avLst/>
                <a:gdLst>
                  <a:gd name="T0" fmla="*/ 20 w 26"/>
                  <a:gd name="T1" fmla="*/ 21 h 24"/>
                  <a:gd name="T2" fmla="*/ 16 w 26"/>
                  <a:gd name="T3" fmla="*/ 24 h 24"/>
                  <a:gd name="T4" fmla="*/ 7 w 26"/>
                  <a:gd name="T5" fmla="*/ 24 h 24"/>
                  <a:gd name="T6" fmla="*/ 0 w 26"/>
                  <a:gd name="T7" fmla="*/ 21 h 24"/>
                  <a:gd name="T8" fmla="*/ 0 w 26"/>
                  <a:gd name="T9" fmla="*/ 18 h 24"/>
                  <a:gd name="T10" fmla="*/ 0 w 26"/>
                  <a:gd name="T11" fmla="*/ 15 h 24"/>
                  <a:gd name="T12" fmla="*/ 26 w 26"/>
                  <a:gd name="T13" fmla="*/ 15 h 24"/>
                  <a:gd name="T14" fmla="*/ 26 w 26"/>
                  <a:gd name="T15" fmla="*/ 12 h 24"/>
                  <a:gd name="T16" fmla="*/ 26 w 26"/>
                  <a:gd name="T17" fmla="*/ 9 h 24"/>
                  <a:gd name="T18" fmla="*/ 23 w 26"/>
                  <a:gd name="T19" fmla="*/ 6 h 24"/>
                  <a:gd name="T20" fmla="*/ 16 w 26"/>
                  <a:gd name="T21" fmla="*/ 0 h 24"/>
                  <a:gd name="T22" fmla="*/ 7 w 26"/>
                  <a:gd name="T23" fmla="*/ 0 h 24"/>
                  <a:gd name="T24" fmla="*/ 0 w 26"/>
                  <a:gd name="T25" fmla="*/ 3 h 24"/>
                  <a:gd name="T26" fmla="*/ 20 w 26"/>
                  <a:gd name="T27" fmla="*/ 21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 h="24">
                    <a:moveTo>
                      <a:pt x="20" y="21"/>
                    </a:moveTo>
                    <a:lnTo>
                      <a:pt x="16" y="24"/>
                    </a:lnTo>
                    <a:lnTo>
                      <a:pt x="7" y="24"/>
                    </a:lnTo>
                    <a:lnTo>
                      <a:pt x="0" y="21"/>
                    </a:lnTo>
                    <a:lnTo>
                      <a:pt x="0" y="18"/>
                    </a:lnTo>
                    <a:lnTo>
                      <a:pt x="0" y="15"/>
                    </a:lnTo>
                    <a:lnTo>
                      <a:pt x="26" y="15"/>
                    </a:lnTo>
                    <a:lnTo>
                      <a:pt x="26" y="12"/>
                    </a:lnTo>
                    <a:lnTo>
                      <a:pt x="26" y="9"/>
                    </a:lnTo>
                    <a:lnTo>
                      <a:pt x="23" y="6"/>
                    </a:lnTo>
                    <a:lnTo>
                      <a:pt x="16" y="0"/>
                    </a:lnTo>
                    <a:lnTo>
                      <a:pt x="7" y="0"/>
                    </a:lnTo>
                    <a:lnTo>
                      <a:pt x="0" y="3"/>
                    </a:lnTo>
                    <a:lnTo>
                      <a:pt x="2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84" name="Freeform 337"/>
              <p:cNvSpPr>
                <a:spLocks/>
              </p:cNvSpPr>
              <p:nvPr/>
            </p:nvSpPr>
            <p:spPr bwMode="auto">
              <a:xfrm>
                <a:off x="-3792" y="1469"/>
                <a:ext cx="23" cy="23"/>
              </a:xfrm>
              <a:custGeom>
                <a:avLst/>
                <a:gdLst>
                  <a:gd name="T0" fmla="*/ 3 w 23"/>
                  <a:gd name="T1" fmla="*/ 0 h 23"/>
                  <a:gd name="T2" fmla="*/ 0 w 23"/>
                  <a:gd name="T3" fmla="*/ 6 h 23"/>
                  <a:gd name="T4" fmla="*/ 0 w 23"/>
                  <a:gd name="T5" fmla="*/ 9 h 23"/>
                  <a:gd name="T6" fmla="*/ 3 w 23"/>
                  <a:gd name="T7" fmla="*/ 15 h 23"/>
                  <a:gd name="T8" fmla="*/ 3 w 23"/>
                  <a:gd name="T9" fmla="*/ 18 h 23"/>
                  <a:gd name="T10" fmla="*/ 10 w 23"/>
                  <a:gd name="T11" fmla="*/ 21 h 23"/>
                  <a:gd name="T12" fmla="*/ 13 w 23"/>
                  <a:gd name="T13" fmla="*/ 23 h 23"/>
                  <a:gd name="T14" fmla="*/ 19 w 23"/>
                  <a:gd name="T15" fmla="*/ 21 h 23"/>
                  <a:gd name="T16" fmla="*/ 23 w 23"/>
                  <a:gd name="T17" fmla="*/ 18 h 23"/>
                  <a:gd name="T18" fmla="*/ 3 w 2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3">
                    <a:moveTo>
                      <a:pt x="3" y="0"/>
                    </a:moveTo>
                    <a:lnTo>
                      <a:pt x="0" y="6"/>
                    </a:lnTo>
                    <a:lnTo>
                      <a:pt x="0" y="9"/>
                    </a:lnTo>
                    <a:lnTo>
                      <a:pt x="3" y="15"/>
                    </a:lnTo>
                    <a:lnTo>
                      <a:pt x="3" y="18"/>
                    </a:lnTo>
                    <a:lnTo>
                      <a:pt x="10" y="21"/>
                    </a:lnTo>
                    <a:lnTo>
                      <a:pt x="13" y="23"/>
                    </a:lnTo>
                    <a:lnTo>
                      <a:pt x="19" y="21"/>
                    </a:lnTo>
                    <a:lnTo>
                      <a:pt x="23" y="1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85" name="Freeform 338"/>
              <p:cNvSpPr>
                <a:spLocks/>
              </p:cNvSpPr>
              <p:nvPr/>
            </p:nvSpPr>
            <p:spPr bwMode="auto">
              <a:xfrm>
                <a:off x="-3792" y="1466"/>
                <a:ext cx="13" cy="24"/>
              </a:xfrm>
              <a:custGeom>
                <a:avLst/>
                <a:gdLst>
                  <a:gd name="T0" fmla="*/ 13 w 13"/>
                  <a:gd name="T1" fmla="*/ 0 h 24"/>
                  <a:gd name="T2" fmla="*/ 7 w 13"/>
                  <a:gd name="T3" fmla="*/ 0 h 24"/>
                  <a:gd name="T4" fmla="*/ 3 w 13"/>
                  <a:gd name="T5" fmla="*/ 3 h 24"/>
                  <a:gd name="T6" fmla="*/ 0 w 13"/>
                  <a:gd name="T7" fmla="*/ 9 h 24"/>
                  <a:gd name="T8" fmla="*/ 0 w 13"/>
                  <a:gd name="T9" fmla="*/ 12 h 24"/>
                  <a:gd name="T10" fmla="*/ 0 w 13"/>
                  <a:gd name="T11" fmla="*/ 18 h 24"/>
                  <a:gd name="T12" fmla="*/ 3 w 13"/>
                  <a:gd name="T13" fmla="*/ 21 h 24"/>
                  <a:gd name="T14" fmla="*/ 7 w 13"/>
                  <a:gd name="T15" fmla="*/ 24 h 24"/>
                  <a:gd name="T16" fmla="*/ 13 w 13"/>
                  <a:gd name="T17" fmla="*/ 24 h 24"/>
                  <a:gd name="T18" fmla="*/ 13 w 13"/>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4">
                    <a:moveTo>
                      <a:pt x="13" y="0"/>
                    </a:moveTo>
                    <a:lnTo>
                      <a:pt x="7" y="0"/>
                    </a:lnTo>
                    <a:lnTo>
                      <a:pt x="3" y="3"/>
                    </a:lnTo>
                    <a:lnTo>
                      <a:pt x="0" y="9"/>
                    </a:lnTo>
                    <a:lnTo>
                      <a:pt x="0" y="12"/>
                    </a:lnTo>
                    <a:lnTo>
                      <a:pt x="0" y="18"/>
                    </a:lnTo>
                    <a:lnTo>
                      <a:pt x="3" y="21"/>
                    </a:lnTo>
                    <a:lnTo>
                      <a:pt x="7" y="24"/>
                    </a:lnTo>
                    <a:lnTo>
                      <a:pt x="13" y="24"/>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86" name="Freeform 339"/>
              <p:cNvSpPr>
                <a:spLocks/>
              </p:cNvSpPr>
              <p:nvPr/>
            </p:nvSpPr>
            <p:spPr bwMode="auto">
              <a:xfrm>
                <a:off x="-3792" y="1466"/>
                <a:ext cx="26" cy="26"/>
              </a:xfrm>
              <a:custGeom>
                <a:avLst/>
                <a:gdLst>
                  <a:gd name="T0" fmla="*/ 23 w 26"/>
                  <a:gd name="T1" fmla="*/ 6 h 26"/>
                  <a:gd name="T2" fmla="*/ 26 w 26"/>
                  <a:gd name="T3" fmla="*/ 15 h 26"/>
                  <a:gd name="T4" fmla="*/ 26 w 26"/>
                  <a:gd name="T5" fmla="*/ 12 h 26"/>
                  <a:gd name="T6" fmla="*/ 26 w 26"/>
                  <a:gd name="T7" fmla="*/ 9 h 26"/>
                  <a:gd name="T8" fmla="*/ 23 w 26"/>
                  <a:gd name="T9" fmla="*/ 6 h 26"/>
                  <a:gd name="T10" fmla="*/ 19 w 26"/>
                  <a:gd name="T11" fmla="*/ 3 h 26"/>
                  <a:gd name="T12" fmla="*/ 13 w 26"/>
                  <a:gd name="T13" fmla="*/ 0 h 26"/>
                  <a:gd name="T14" fmla="*/ 13 w 26"/>
                  <a:gd name="T15" fmla="*/ 24 h 26"/>
                  <a:gd name="T16" fmla="*/ 7 w 26"/>
                  <a:gd name="T17" fmla="*/ 24 h 26"/>
                  <a:gd name="T18" fmla="*/ 3 w 26"/>
                  <a:gd name="T19" fmla="*/ 21 h 26"/>
                  <a:gd name="T20" fmla="*/ 0 w 26"/>
                  <a:gd name="T21" fmla="*/ 18 h 26"/>
                  <a:gd name="T22" fmla="*/ 0 w 26"/>
                  <a:gd name="T23" fmla="*/ 15 h 26"/>
                  <a:gd name="T24" fmla="*/ 3 w 26"/>
                  <a:gd name="T25" fmla="*/ 24 h 26"/>
                  <a:gd name="T26" fmla="*/ 0 w 26"/>
                  <a:gd name="T27" fmla="*/ 15 h 26"/>
                  <a:gd name="T28" fmla="*/ 0 w 26"/>
                  <a:gd name="T29" fmla="*/ 21 h 26"/>
                  <a:gd name="T30" fmla="*/ 3 w 26"/>
                  <a:gd name="T31" fmla="*/ 24 h 26"/>
                  <a:gd name="T32" fmla="*/ 10 w 26"/>
                  <a:gd name="T33" fmla="*/ 26 h 26"/>
                  <a:gd name="T34" fmla="*/ 13 w 26"/>
                  <a:gd name="T35" fmla="*/ 26 h 26"/>
                  <a:gd name="T36" fmla="*/ 19 w 26"/>
                  <a:gd name="T37" fmla="*/ 26 h 26"/>
                  <a:gd name="T38" fmla="*/ 23 w 26"/>
                  <a:gd name="T39" fmla="*/ 24 h 26"/>
                  <a:gd name="T40" fmla="*/ 26 w 26"/>
                  <a:gd name="T41" fmla="*/ 21 h 26"/>
                  <a:gd name="T42" fmla="*/ 26 w 26"/>
                  <a:gd name="T43" fmla="*/ 15 h 26"/>
                  <a:gd name="T44" fmla="*/ 23 w 26"/>
                  <a:gd name="T45" fmla="*/ 6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6">
                    <a:moveTo>
                      <a:pt x="23" y="6"/>
                    </a:moveTo>
                    <a:lnTo>
                      <a:pt x="26" y="15"/>
                    </a:lnTo>
                    <a:lnTo>
                      <a:pt x="26" y="12"/>
                    </a:lnTo>
                    <a:lnTo>
                      <a:pt x="26" y="9"/>
                    </a:lnTo>
                    <a:lnTo>
                      <a:pt x="23" y="6"/>
                    </a:lnTo>
                    <a:lnTo>
                      <a:pt x="19" y="3"/>
                    </a:lnTo>
                    <a:lnTo>
                      <a:pt x="13" y="0"/>
                    </a:lnTo>
                    <a:lnTo>
                      <a:pt x="13" y="24"/>
                    </a:lnTo>
                    <a:lnTo>
                      <a:pt x="7" y="24"/>
                    </a:lnTo>
                    <a:lnTo>
                      <a:pt x="3" y="21"/>
                    </a:lnTo>
                    <a:lnTo>
                      <a:pt x="0" y="18"/>
                    </a:lnTo>
                    <a:lnTo>
                      <a:pt x="0" y="15"/>
                    </a:lnTo>
                    <a:lnTo>
                      <a:pt x="3" y="24"/>
                    </a:lnTo>
                    <a:lnTo>
                      <a:pt x="0" y="15"/>
                    </a:lnTo>
                    <a:lnTo>
                      <a:pt x="0" y="21"/>
                    </a:lnTo>
                    <a:lnTo>
                      <a:pt x="3" y="24"/>
                    </a:lnTo>
                    <a:lnTo>
                      <a:pt x="10" y="26"/>
                    </a:lnTo>
                    <a:lnTo>
                      <a:pt x="13" y="26"/>
                    </a:lnTo>
                    <a:lnTo>
                      <a:pt x="19" y="26"/>
                    </a:lnTo>
                    <a:lnTo>
                      <a:pt x="23" y="24"/>
                    </a:lnTo>
                    <a:lnTo>
                      <a:pt x="26" y="21"/>
                    </a:lnTo>
                    <a:lnTo>
                      <a:pt x="26" y="15"/>
                    </a:lnTo>
                    <a:lnTo>
                      <a:pt x="2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87" name="Freeform 340"/>
              <p:cNvSpPr>
                <a:spLocks/>
              </p:cNvSpPr>
              <p:nvPr/>
            </p:nvSpPr>
            <p:spPr bwMode="auto">
              <a:xfrm>
                <a:off x="-3792" y="1469"/>
                <a:ext cx="29" cy="26"/>
              </a:xfrm>
              <a:custGeom>
                <a:avLst/>
                <a:gdLst>
                  <a:gd name="T0" fmla="*/ 13 w 29"/>
                  <a:gd name="T1" fmla="*/ 0 h 26"/>
                  <a:gd name="T2" fmla="*/ 29 w 29"/>
                  <a:gd name="T3" fmla="*/ 12 h 26"/>
                  <a:gd name="T4" fmla="*/ 29 w 29"/>
                  <a:gd name="T5" fmla="*/ 9 h 26"/>
                  <a:gd name="T6" fmla="*/ 26 w 29"/>
                  <a:gd name="T7" fmla="*/ 6 h 26"/>
                  <a:gd name="T8" fmla="*/ 23 w 29"/>
                  <a:gd name="T9" fmla="*/ 3 h 26"/>
                  <a:gd name="T10" fmla="*/ 3 w 29"/>
                  <a:gd name="T11" fmla="*/ 21 h 26"/>
                  <a:gd name="T12" fmla="*/ 3 w 29"/>
                  <a:gd name="T13" fmla="*/ 18 h 26"/>
                  <a:gd name="T14" fmla="*/ 0 w 29"/>
                  <a:gd name="T15" fmla="*/ 15 h 26"/>
                  <a:gd name="T16" fmla="*/ 0 w 29"/>
                  <a:gd name="T17" fmla="*/ 12 h 26"/>
                  <a:gd name="T18" fmla="*/ 13 w 29"/>
                  <a:gd name="T19" fmla="*/ 26 h 26"/>
                  <a:gd name="T20" fmla="*/ 0 w 29"/>
                  <a:gd name="T21" fmla="*/ 12 h 26"/>
                  <a:gd name="T22" fmla="*/ 3 w 29"/>
                  <a:gd name="T23" fmla="*/ 18 h 26"/>
                  <a:gd name="T24" fmla="*/ 7 w 29"/>
                  <a:gd name="T25" fmla="*/ 23 h 26"/>
                  <a:gd name="T26" fmla="*/ 10 w 29"/>
                  <a:gd name="T27" fmla="*/ 23 h 26"/>
                  <a:gd name="T28" fmla="*/ 13 w 29"/>
                  <a:gd name="T29" fmla="*/ 26 h 26"/>
                  <a:gd name="T30" fmla="*/ 19 w 29"/>
                  <a:gd name="T31" fmla="*/ 23 h 26"/>
                  <a:gd name="T32" fmla="*/ 23 w 29"/>
                  <a:gd name="T33" fmla="*/ 23 h 26"/>
                  <a:gd name="T34" fmla="*/ 26 w 29"/>
                  <a:gd name="T35" fmla="*/ 18 h 26"/>
                  <a:gd name="T36" fmla="*/ 29 w 29"/>
                  <a:gd name="T37" fmla="*/ 12 h 26"/>
                  <a:gd name="T38" fmla="*/ 13 w 29"/>
                  <a:gd name="T39" fmla="*/ 0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 h="26">
                    <a:moveTo>
                      <a:pt x="13" y="0"/>
                    </a:moveTo>
                    <a:lnTo>
                      <a:pt x="29" y="12"/>
                    </a:lnTo>
                    <a:lnTo>
                      <a:pt x="29" y="9"/>
                    </a:lnTo>
                    <a:lnTo>
                      <a:pt x="26" y="6"/>
                    </a:lnTo>
                    <a:lnTo>
                      <a:pt x="23" y="3"/>
                    </a:lnTo>
                    <a:lnTo>
                      <a:pt x="3" y="21"/>
                    </a:lnTo>
                    <a:lnTo>
                      <a:pt x="3" y="18"/>
                    </a:lnTo>
                    <a:lnTo>
                      <a:pt x="0" y="15"/>
                    </a:lnTo>
                    <a:lnTo>
                      <a:pt x="0" y="12"/>
                    </a:lnTo>
                    <a:lnTo>
                      <a:pt x="13" y="26"/>
                    </a:lnTo>
                    <a:lnTo>
                      <a:pt x="0" y="12"/>
                    </a:lnTo>
                    <a:lnTo>
                      <a:pt x="3" y="18"/>
                    </a:lnTo>
                    <a:lnTo>
                      <a:pt x="7" y="23"/>
                    </a:lnTo>
                    <a:lnTo>
                      <a:pt x="10" y="23"/>
                    </a:lnTo>
                    <a:lnTo>
                      <a:pt x="13" y="26"/>
                    </a:lnTo>
                    <a:lnTo>
                      <a:pt x="19" y="23"/>
                    </a:lnTo>
                    <a:lnTo>
                      <a:pt x="23" y="23"/>
                    </a:lnTo>
                    <a:lnTo>
                      <a:pt x="26" y="18"/>
                    </a:lnTo>
                    <a:lnTo>
                      <a:pt x="29" y="1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88" name="Freeform 341"/>
              <p:cNvSpPr>
                <a:spLocks/>
              </p:cNvSpPr>
              <p:nvPr/>
            </p:nvSpPr>
            <p:spPr bwMode="auto">
              <a:xfrm>
                <a:off x="-3789" y="1469"/>
                <a:ext cx="26" cy="26"/>
              </a:xfrm>
              <a:custGeom>
                <a:avLst/>
                <a:gdLst>
                  <a:gd name="T0" fmla="*/ 26 w 26"/>
                  <a:gd name="T1" fmla="*/ 15 h 26"/>
                  <a:gd name="T2" fmla="*/ 26 w 26"/>
                  <a:gd name="T3" fmla="*/ 12 h 26"/>
                  <a:gd name="T4" fmla="*/ 26 w 26"/>
                  <a:gd name="T5" fmla="*/ 9 h 26"/>
                  <a:gd name="T6" fmla="*/ 23 w 26"/>
                  <a:gd name="T7" fmla="*/ 9 h 26"/>
                  <a:gd name="T8" fmla="*/ 23 w 26"/>
                  <a:gd name="T9" fmla="*/ 6 h 26"/>
                  <a:gd name="T10" fmla="*/ 20 w 26"/>
                  <a:gd name="T11" fmla="*/ 3 h 26"/>
                  <a:gd name="T12" fmla="*/ 16 w 26"/>
                  <a:gd name="T13" fmla="*/ 0 h 26"/>
                  <a:gd name="T14" fmla="*/ 10 w 26"/>
                  <a:gd name="T15" fmla="*/ 0 h 26"/>
                  <a:gd name="T16" fmla="*/ 10 w 26"/>
                  <a:gd name="T17" fmla="*/ 26 h 26"/>
                  <a:gd name="T18" fmla="*/ 7 w 26"/>
                  <a:gd name="T19" fmla="*/ 26 h 26"/>
                  <a:gd name="T20" fmla="*/ 4 w 26"/>
                  <a:gd name="T21" fmla="*/ 23 h 26"/>
                  <a:gd name="T22" fmla="*/ 0 w 26"/>
                  <a:gd name="T23" fmla="*/ 21 h 26"/>
                  <a:gd name="T24" fmla="*/ 0 w 26"/>
                  <a:gd name="T25" fmla="*/ 18 h 26"/>
                  <a:gd name="T26" fmla="*/ 0 w 26"/>
                  <a:gd name="T27" fmla="*/ 15 h 26"/>
                  <a:gd name="T28" fmla="*/ 26 w 26"/>
                  <a:gd name="T29" fmla="*/ 15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 h="26">
                    <a:moveTo>
                      <a:pt x="26" y="15"/>
                    </a:moveTo>
                    <a:lnTo>
                      <a:pt x="26" y="12"/>
                    </a:lnTo>
                    <a:lnTo>
                      <a:pt x="26" y="9"/>
                    </a:lnTo>
                    <a:lnTo>
                      <a:pt x="23" y="9"/>
                    </a:lnTo>
                    <a:lnTo>
                      <a:pt x="23" y="6"/>
                    </a:lnTo>
                    <a:lnTo>
                      <a:pt x="20" y="3"/>
                    </a:lnTo>
                    <a:lnTo>
                      <a:pt x="16" y="0"/>
                    </a:lnTo>
                    <a:lnTo>
                      <a:pt x="10" y="0"/>
                    </a:lnTo>
                    <a:lnTo>
                      <a:pt x="10" y="26"/>
                    </a:lnTo>
                    <a:lnTo>
                      <a:pt x="7" y="26"/>
                    </a:lnTo>
                    <a:lnTo>
                      <a:pt x="4" y="23"/>
                    </a:lnTo>
                    <a:lnTo>
                      <a:pt x="0" y="21"/>
                    </a:lnTo>
                    <a:lnTo>
                      <a:pt x="0" y="18"/>
                    </a:lnTo>
                    <a:lnTo>
                      <a:pt x="0" y="15"/>
                    </a:lnTo>
                    <a:lnTo>
                      <a:pt x="26"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89" name="Freeform 342"/>
              <p:cNvSpPr>
                <a:spLocks/>
              </p:cNvSpPr>
              <p:nvPr/>
            </p:nvSpPr>
            <p:spPr bwMode="auto">
              <a:xfrm>
                <a:off x="-3789" y="1484"/>
                <a:ext cx="26" cy="11"/>
              </a:xfrm>
              <a:custGeom>
                <a:avLst/>
                <a:gdLst>
                  <a:gd name="T0" fmla="*/ 0 w 26"/>
                  <a:gd name="T1" fmla="*/ 0 h 11"/>
                  <a:gd name="T2" fmla="*/ 0 w 26"/>
                  <a:gd name="T3" fmla="*/ 6 h 11"/>
                  <a:gd name="T4" fmla="*/ 4 w 26"/>
                  <a:gd name="T5" fmla="*/ 8 h 11"/>
                  <a:gd name="T6" fmla="*/ 7 w 26"/>
                  <a:gd name="T7" fmla="*/ 11 h 11"/>
                  <a:gd name="T8" fmla="*/ 13 w 26"/>
                  <a:gd name="T9" fmla="*/ 11 h 11"/>
                  <a:gd name="T10" fmla="*/ 16 w 26"/>
                  <a:gd name="T11" fmla="*/ 11 h 11"/>
                  <a:gd name="T12" fmla="*/ 23 w 26"/>
                  <a:gd name="T13" fmla="*/ 8 h 11"/>
                  <a:gd name="T14" fmla="*/ 26 w 26"/>
                  <a:gd name="T15" fmla="*/ 6 h 11"/>
                  <a:gd name="T16" fmla="*/ 26 w 26"/>
                  <a:gd name="T17" fmla="*/ 0 h 11"/>
                  <a:gd name="T18" fmla="*/ 0 w 26"/>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1">
                    <a:moveTo>
                      <a:pt x="0" y="0"/>
                    </a:moveTo>
                    <a:lnTo>
                      <a:pt x="0" y="6"/>
                    </a:lnTo>
                    <a:lnTo>
                      <a:pt x="4" y="8"/>
                    </a:lnTo>
                    <a:lnTo>
                      <a:pt x="7" y="11"/>
                    </a:lnTo>
                    <a:lnTo>
                      <a:pt x="13" y="11"/>
                    </a:lnTo>
                    <a:lnTo>
                      <a:pt x="16" y="11"/>
                    </a:lnTo>
                    <a:lnTo>
                      <a:pt x="23" y="8"/>
                    </a:lnTo>
                    <a:lnTo>
                      <a:pt x="26" y="6"/>
                    </a:lnTo>
                    <a:lnTo>
                      <a:pt x="26"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90" name="Freeform 343"/>
              <p:cNvSpPr>
                <a:spLocks/>
              </p:cNvSpPr>
              <p:nvPr/>
            </p:nvSpPr>
            <p:spPr bwMode="auto">
              <a:xfrm>
                <a:off x="-3760" y="1454"/>
                <a:ext cx="10" cy="12"/>
              </a:xfrm>
              <a:custGeom>
                <a:avLst/>
                <a:gdLst>
                  <a:gd name="T0" fmla="*/ 0 w 10"/>
                  <a:gd name="T1" fmla="*/ 3 h 12"/>
                  <a:gd name="T2" fmla="*/ 0 w 10"/>
                  <a:gd name="T3" fmla="*/ 3 h 12"/>
                  <a:gd name="T4" fmla="*/ 0 w 10"/>
                  <a:gd name="T5" fmla="*/ 3 h 12"/>
                  <a:gd name="T6" fmla="*/ 3 w 10"/>
                  <a:gd name="T7" fmla="*/ 0 h 12"/>
                  <a:gd name="T8" fmla="*/ 3 w 10"/>
                  <a:gd name="T9" fmla="*/ 0 h 12"/>
                  <a:gd name="T10" fmla="*/ 3 w 10"/>
                  <a:gd name="T11" fmla="*/ 0 h 12"/>
                  <a:gd name="T12" fmla="*/ 3 w 10"/>
                  <a:gd name="T13" fmla="*/ 0 h 12"/>
                  <a:gd name="T14" fmla="*/ 3 w 10"/>
                  <a:gd name="T15" fmla="*/ 3 h 12"/>
                  <a:gd name="T16" fmla="*/ 3 w 10"/>
                  <a:gd name="T17" fmla="*/ 3 h 12"/>
                  <a:gd name="T18" fmla="*/ 7 w 10"/>
                  <a:gd name="T19" fmla="*/ 3 h 12"/>
                  <a:gd name="T20" fmla="*/ 7 w 10"/>
                  <a:gd name="T21" fmla="*/ 3 h 12"/>
                  <a:gd name="T22" fmla="*/ 7 w 10"/>
                  <a:gd name="T23" fmla="*/ 6 h 12"/>
                  <a:gd name="T24" fmla="*/ 7 w 10"/>
                  <a:gd name="T25" fmla="*/ 6 h 12"/>
                  <a:gd name="T26" fmla="*/ 7 w 10"/>
                  <a:gd name="T27" fmla="*/ 6 h 12"/>
                  <a:gd name="T28" fmla="*/ 7 w 10"/>
                  <a:gd name="T29" fmla="*/ 6 h 12"/>
                  <a:gd name="T30" fmla="*/ 7 w 10"/>
                  <a:gd name="T31" fmla="*/ 6 h 12"/>
                  <a:gd name="T32" fmla="*/ 7 w 10"/>
                  <a:gd name="T33" fmla="*/ 6 h 12"/>
                  <a:gd name="T34" fmla="*/ 7 w 10"/>
                  <a:gd name="T35" fmla="*/ 9 h 12"/>
                  <a:gd name="T36" fmla="*/ 7 w 10"/>
                  <a:gd name="T37" fmla="*/ 9 h 12"/>
                  <a:gd name="T38" fmla="*/ 7 w 10"/>
                  <a:gd name="T39" fmla="*/ 12 h 12"/>
                  <a:gd name="T40" fmla="*/ 10 w 10"/>
                  <a:gd name="T41" fmla="*/ 12 h 12"/>
                  <a:gd name="T42" fmla="*/ 7 w 10"/>
                  <a:gd name="T43" fmla="*/ 12 h 12"/>
                  <a:gd name="T44" fmla="*/ 7 w 10"/>
                  <a:gd name="T45" fmla="*/ 12 h 12"/>
                  <a:gd name="T46" fmla="*/ 7 w 10"/>
                  <a:gd name="T47" fmla="*/ 12 h 12"/>
                  <a:gd name="T48" fmla="*/ 7 w 10"/>
                  <a:gd name="T49" fmla="*/ 12 h 12"/>
                  <a:gd name="T50" fmla="*/ 7 w 10"/>
                  <a:gd name="T51" fmla="*/ 9 h 12"/>
                  <a:gd name="T52" fmla="*/ 7 w 10"/>
                  <a:gd name="T53" fmla="*/ 9 h 12"/>
                  <a:gd name="T54" fmla="*/ 7 w 10"/>
                  <a:gd name="T55" fmla="*/ 9 h 12"/>
                  <a:gd name="T56" fmla="*/ 3 w 10"/>
                  <a:gd name="T57" fmla="*/ 9 h 12"/>
                  <a:gd name="T58" fmla="*/ 3 w 10"/>
                  <a:gd name="T59" fmla="*/ 9 h 12"/>
                  <a:gd name="T60" fmla="*/ 3 w 10"/>
                  <a:gd name="T61" fmla="*/ 9 h 12"/>
                  <a:gd name="T62" fmla="*/ 3 w 10"/>
                  <a:gd name="T63" fmla="*/ 6 h 12"/>
                  <a:gd name="T64" fmla="*/ 3 w 10"/>
                  <a:gd name="T65" fmla="*/ 6 h 12"/>
                  <a:gd name="T66" fmla="*/ 3 w 10"/>
                  <a:gd name="T67" fmla="*/ 6 h 12"/>
                  <a:gd name="T68" fmla="*/ 3 w 10"/>
                  <a:gd name="T69" fmla="*/ 6 h 12"/>
                  <a:gd name="T70" fmla="*/ 3 w 10"/>
                  <a:gd name="T71" fmla="*/ 6 h 12"/>
                  <a:gd name="T72" fmla="*/ 3 w 10"/>
                  <a:gd name="T73" fmla="*/ 6 h 12"/>
                  <a:gd name="T74" fmla="*/ 0 w 10"/>
                  <a:gd name="T75" fmla="*/ 6 h 12"/>
                  <a:gd name="T76" fmla="*/ 0 w 10"/>
                  <a:gd name="T77" fmla="*/ 3 h 12"/>
                  <a:gd name="T78" fmla="*/ 0 w 10"/>
                  <a:gd name="T79" fmla="*/ 3 h 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 h="12">
                    <a:moveTo>
                      <a:pt x="0" y="3"/>
                    </a:moveTo>
                    <a:lnTo>
                      <a:pt x="0" y="3"/>
                    </a:lnTo>
                    <a:lnTo>
                      <a:pt x="3" y="3"/>
                    </a:lnTo>
                    <a:lnTo>
                      <a:pt x="3" y="0"/>
                    </a:lnTo>
                    <a:lnTo>
                      <a:pt x="3" y="3"/>
                    </a:lnTo>
                    <a:lnTo>
                      <a:pt x="7" y="3"/>
                    </a:lnTo>
                    <a:lnTo>
                      <a:pt x="7" y="6"/>
                    </a:lnTo>
                    <a:lnTo>
                      <a:pt x="7" y="9"/>
                    </a:lnTo>
                    <a:lnTo>
                      <a:pt x="7" y="12"/>
                    </a:lnTo>
                    <a:lnTo>
                      <a:pt x="10" y="12"/>
                    </a:lnTo>
                    <a:lnTo>
                      <a:pt x="7" y="12"/>
                    </a:lnTo>
                    <a:lnTo>
                      <a:pt x="7" y="9"/>
                    </a:lnTo>
                    <a:lnTo>
                      <a:pt x="3" y="9"/>
                    </a:lnTo>
                    <a:lnTo>
                      <a:pt x="3" y="6"/>
                    </a:lnTo>
                    <a:lnTo>
                      <a:pt x="0" y="6"/>
                    </a:lnTo>
                    <a:lnTo>
                      <a:pt x="0" y="3"/>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91" name="Freeform 344"/>
              <p:cNvSpPr>
                <a:spLocks/>
              </p:cNvSpPr>
              <p:nvPr/>
            </p:nvSpPr>
            <p:spPr bwMode="auto">
              <a:xfrm>
                <a:off x="-3760" y="1454"/>
                <a:ext cx="10" cy="12"/>
              </a:xfrm>
              <a:custGeom>
                <a:avLst/>
                <a:gdLst>
                  <a:gd name="T0" fmla="*/ 0 w 10"/>
                  <a:gd name="T1" fmla="*/ 3 h 12"/>
                  <a:gd name="T2" fmla="*/ 3 w 10"/>
                  <a:gd name="T3" fmla="*/ 3 h 12"/>
                  <a:gd name="T4" fmla="*/ 3 w 10"/>
                  <a:gd name="T5" fmla="*/ 0 h 12"/>
                  <a:gd name="T6" fmla="*/ 3 w 10"/>
                  <a:gd name="T7" fmla="*/ 3 h 12"/>
                  <a:gd name="T8" fmla="*/ 7 w 10"/>
                  <a:gd name="T9" fmla="*/ 3 h 12"/>
                  <a:gd name="T10" fmla="*/ 7 w 10"/>
                  <a:gd name="T11" fmla="*/ 6 h 12"/>
                  <a:gd name="T12" fmla="*/ 7 w 10"/>
                  <a:gd name="T13" fmla="*/ 9 h 12"/>
                  <a:gd name="T14" fmla="*/ 7 w 10"/>
                  <a:gd name="T15" fmla="*/ 12 h 12"/>
                  <a:gd name="T16" fmla="*/ 10 w 10"/>
                  <a:gd name="T17" fmla="*/ 12 h 12"/>
                  <a:gd name="T18" fmla="*/ 7 w 10"/>
                  <a:gd name="T19" fmla="*/ 12 h 12"/>
                  <a:gd name="T20" fmla="*/ 7 w 10"/>
                  <a:gd name="T21" fmla="*/ 9 h 12"/>
                  <a:gd name="T22" fmla="*/ 3 w 10"/>
                  <a:gd name="T23" fmla="*/ 9 h 12"/>
                  <a:gd name="T24" fmla="*/ 3 w 10"/>
                  <a:gd name="T25" fmla="*/ 6 h 12"/>
                  <a:gd name="T26" fmla="*/ 0 w 10"/>
                  <a:gd name="T27" fmla="*/ 6 h 12"/>
                  <a:gd name="T28" fmla="*/ 0 w 10"/>
                  <a:gd name="T29" fmla="*/ 3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 h="12">
                    <a:moveTo>
                      <a:pt x="0" y="3"/>
                    </a:moveTo>
                    <a:lnTo>
                      <a:pt x="3" y="3"/>
                    </a:lnTo>
                    <a:lnTo>
                      <a:pt x="3" y="0"/>
                    </a:lnTo>
                    <a:lnTo>
                      <a:pt x="3" y="3"/>
                    </a:lnTo>
                    <a:lnTo>
                      <a:pt x="7" y="3"/>
                    </a:lnTo>
                    <a:lnTo>
                      <a:pt x="7" y="6"/>
                    </a:lnTo>
                    <a:lnTo>
                      <a:pt x="7" y="9"/>
                    </a:lnTo>
                    <a:lnTo>
                      <a:pt x="7" y="12"/>
                    </a:lnTo>
                    <a:lnTo>
                      <a:pt x="10" y="12"/>
                    </a:lnTo>
                    <a:lnTo>
                      <a:pt x="7" y="12"/>
                    </a:lnTo>
                    <a:lnTo>
                      <a:pt x="7" y="9"/>
                    </a:lnTo>
                    <a:lnTo>
                      <a:pt x="3" y="9"/>
                    </a:lnTo>
                    <a:lnTo>
                      <a:pt x="3" y="6"/>
                    </a:lnTo>
                    <a:lnTo>
                      <a:pt x="0" y="6"/>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92" name="Freeform 345"/>
              <p:cNvSpPr>
                <a:spLocks noEditPoints="1"/>
              </p:cNvSpPr>
              <p:nvPr/>
            </p:nvSpPr>
            <p:spPr bwMode="auto">
              <a:xfrm>
                <a:off x="-3753" y="1454"/>
                <a:ext cx="9" cy="15"/>
              </a:xfrm>
              <a:custGeom>
                <a:avLst/>
                <a:gdLst>
                  <a:gd name="T0" fmla="*/ 3 w 9"/>
                  <a:gd name="T1" fmla="*/ 12 h 15"/>
                  <a:gd name="T2" fmla="*/ 3 w 9"/>
                  <a:gd name="T3" fmla="*/ 12 h 15"/>
                  <a:gd name="T4" fmla="*/ 6 w 9"/>
                  <a:gd name="T5" fmla="*/ 12 h 15"/>
                  <a:gd name="T6" fmla="*/ 9 w 9"/>
                  <a:gd name="T7" fmla="*/ 12 h 15"/>
                  <a:gd name="T8" fmla="*/ 9 w 9"/>
                  <a:gd name="T9" fmla="*/ 12 h 15"/>
                  <a:gd name="T10" fmla="*/ 9 w 9"/>
                  <a:gd name="T11" fmla="*/ 12 h 15"/>
                  <a:gd name="T12" fmla="*/ 9 w 9"/>
                  <a:gd name="T13" fmla="*/ 12 h 15"/>
                  <a:gd name="T14" fmla="*/ 9 w 9"/>
                  <a:gd name="T15" fmla="*/ 15 h 15"/>
                  <a:gd name="T16" fmla="*/ 6 w 9"/>
                  <a:gd name="T17" fmla="*/ 15 h 15"/>
                  <a:gd name="T18" fmla="*/ 6 w 9"/>
                  <a:gd name="T19" fmla="*/ 15 h 15"/>
                  <a:gd name="T20" fmla="*/ 6 w 9"/>
                  <a:gd name="T21" fmla="*/ 15 h 15"/>
                  <a:gd name="T22" fmla="*/ 3 w 9"/>
                  <a:gd name="T23" fmla="*/ 15 h 15"/>
                  <a:gd name="T24" fmla="*/ 3 w 9"/>
                  <a:gd name="T25" fmla="*/ 15 h 15"/>
                  <a:gd name="T26" fmla="*/ 3 w 9"/>
                  <a:gd name="T27" fmla="*/ 15 h 15"/>
                  <a:gd name="T28" fmla="*/ 3 w 9"/>
                  <a:gd name="T29" fmla="*/ 15 h 15"/>
                  <a:gd name="T30" fmla="*/ 3 w 9"/>
                  <a:gd name="T31" fmla="*/ 15 h 15"/>
                  <a:gd name="T32" fmla="*/ 3 w 9"/>
                  <a:gd name="T33" fmla="*/ 15 h 15"/>
                  <a:gd name="T34" fmla="*/ 0 w 9"/>
                  <a:gd name="T35" fmla="*/ 9 h 15"/>
                  <a:gd name="T36" fmla="*/ 0 w 9"/>
                  <a:gd name="T37" fmla="*/ 6 h 15"/>
                  <a:gd name="T38" fmla="*/ 0 w 9"/>
                  <a:gd name="T39" fmla="*/ 6 h 15"/>
                  <a:gd name="T40" fmla="*/ 3 w 9"/>
                  <a:gd name="T41" fmla="*/ 3 h 15"/>
                  <a:gd name="T42" fmla="*/ 3 w 9"/>
                  <a:gd name="T43" fmla="*/ 3 h 15"/>
                  <a:gd name="T44" fmla="*/ 3 w 9"/>
                  <a:gd name="T45" fmla="*/ 0 h 15"/>
                  <a:gd name="T46" fmla="*/ 3 w 9"/>
                  <a:gd name="T47" fmla="*/ 0 h 15"/>
                  <a:gd name="T48" fmla="*/ 3 w 9"/>
                  <a:gd name="T49" fmla="*/ 0 h 15"/>
                  <a:gd name="T50" fmla="*/ 3 w 9"/>
                  <a:gd name="T51" fmla="*/ 0 h 15"/>
                  <a:gd name="T52" fmla="*/ 3 w 9"/>
                  <a:gd name="T53" fmla="*/ 3 h 15"/>
                  <a:gd name="T54" fmla="*/ 3 w 9"/>
                  <a:gd name="T55" fmla="*/ 6 h 15"/>
                  <a:gd name="T56" fmla="*/ 3 w 9"/>
                  <a:gd name="T57" fmla="*/ 6 h 15"/>
                  <a:gd name="T58" fmla="*/ 3 w 9"/>
                  <a:gd name="T59" fmla="*/ 9 h 15"/>
                  <a:gd name="T60" fmla="*/ 3 w 9"/>
                  <a:gd name="T61" fmla="*/ 9 h 15"/>
                  <a:gd name="T62" fmla="*/ 0 w 9"/>
                  <a:gd name="T63" fmla="*/ 12 h 15"/>
                  <a:gd name="T64" fmla="*/ 3 w 9"/>
                  <a:gd name="T65" fmla="*/ 15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 h="15">
                    <a:moveTo>
                      <a:pt x="3" y="15"/>
                    </a:moveTo>
                    <a:lnTo>
                      <a:pt x="3" y="12"/>
                    </a:lnTo>
                    <a:lnTo>
                      <a:pt x="6" y="12"/>
                    </a:lnTo>
                    <a:lnTo>
                      <a:pt x="9" y="12"/>
                    </a:lnTo>
                    <a:lnTo>
                      <a:pt x="9" y="15"/>
                    </a:lnTo>
                    <a:lnTo>
                      <a:pt x="6" y="15"/>
                    </a:lnTo>
                    <a:lnTo>
                      <a:pt x="3" y="15"/>
                    </a:lnTo>
                    <a:close/>
                    <a:moveTo>
                      <a:pt x="3" y="15"/>
                    </a:moveTo>
                    <a:lnTo>
                      <a:pt x="0" y="12"/>
                    </a:lnTo>
                    <a:lnTo>
                      <a:pt x="0" y="9"/>
                    </a:lnTo>
                    <a:lnTo>
                      <a:pt x="0" y="6"/>
                    </a:lnTo>
                    <a:lnTo>
                      <a:pt x="0" y="3"/>
                    </a:lnTo>
                    <a:lnTo>
                      <a:pt x="3" y="3"/>
                    </a:lnTo>
                    <a:lnTo>
                      <a:pt x="3" y="0"/>
                    </a:lnTo>
                    <a:lnTo>
                      <a:pt x="3" y="3"/>
                    </a:lnTo>
                    <a:lnTo>
                      <a:pt x="3" y="6"/>
                    </a:lnTo>
                    <a:lnTo>
                      <a:pt x="3" y="9"/>
                    </a:lnTo>
                    <a:lnTo>
                      <a:pt x="3" y="12"/>
                    </a:lnTo>
                    <a:lnTo>
                      <a:pt x="0" y="12"/>
                    </a:lnTo>
                    <a:lnTo>
                      <a:pt x="3" y="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93" name="Freeform 346"/>
              <p:cNvSpPr>
                <a:spLocks/>
              </p:cNvSpPr>
              <p:nvPr/>
            </p:nvSpPr>
            <p:spPr bwMode="auto">
              <a:xfrm>
                <a:off x="-3750" y="1466"/>
                <a:ext cx="6" cy="3"/>
              </a:xfrm>
              <a:custGeom>
                <a:avLst/>
                <a:gdLst>
                  <a:gd name="T0" fmla="*/ 0 w 6"/>
                  <a:gd name="T1" fmla="*/ 3 h 3"/>
                  <a:gd name="T2" fmla="*/ 0 w 6"/>
                  <a:gd name="T3" fmla="*/ 0 h 3"/>
                  <a:gd name="T4" fmla="*/ 3 w 6"/>
                  <a:gd name="T5" fmla="*/ 0 h 3"/>
                  <a:gd name="T6" fmla="*/ 6 w 6"/>
                  <a:gd name="T7" fmla="*/ 0 h 3"/>
                  <a:gd name="T8" fmla="*/ 6 w 6"/>
                  <a:gd name="T9" fmla="*/ 3 h 3"/>
                  <a:gd name="T10" fmla="*/ 3 w 6"/>
                  <a:gd name="T11" fmla="*/ 3 h 3"/>
                  <a:gd name="T12" fmla="*/ 0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6" y="0"/>
                    </a:lnTo>
                    <a:lnTo>
                      <a:pt x="6" y="3"/>
                    </a:lnTo>
                    <a:lnTo>
                      <a:pt x="3" y="3"/>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94" name="Freeform 347"/>
              <p:cNvSpPr>
                <a:spLocks/>
              </p:cNvSpPr>
              <p:nvPr/>
            </p:nvSpPr>
            <p:spPr bwMode="auto">
              <a:xfrm>
                <a:off x="-3753" y="1454"/>
                <a:ext cx="3" cy="15"/>
              </a:xfrm>
              <a:custGeom>
                <a:avLst/>
                <a:gdLst>
                  <a:gd name="T0" fmla="*/ 3 w 3"/>
                  <a:gd name="T1" fmla="*/ 15 h 15"/>
                  <a:gd name="T2" fmla="*/ 0 w 3"/>
                  <a:gd name="T3" fmla="*/ 12 h 15"/>
                  <a:gd name="T4" fmla="*/ 0 w 3"/>
                  <a:gd name="T5" fmla="*/ 9 h 15"/>
                  <a:gd name="T6" fmla="*/ 0 w 3"/>
                  <a:gd name="T7" fmla="*/ 6 h 15"/>
                  <a:gd name="T8" fmla="*/ 0 w 3"/>
                  <a:gd name="T9" fmla="*/ 3 h 15"/>
                  <a:gd name="T10" fmla="*/ 3 w 3"/>
                  <a:gd name="T11" fmla="*/ 3 h 15"/>
                  <a:gd name="T12" fmla="*/ 3 w 3"/>
                  <a:gd name="T13" fmla="*/ 0 h 15"/>
                  <a:gd name="T14" fmla="*/ 3 w 3"/>
                  <a:gd name="T15" fmla="*/ 3 h 15"/>
                  <a:gd name="T16" fmla="*/ 3 w 3"/>
                  <a:gd name="T17" fmla="*/ 6 h 15"/>
                  <a:gd name="T18" fmla="*/ 3 w 3"/>
                  <a:gd name="T19" fmla="*/ 9 h 15"/>
                  <a:gd name="T20" fmla="*/ 3 w 3"/>
                  <a:gd name="T21" fmla="*/ 12 h 15"/>
                  <a:gd name="T22" fmla="*/ 0 w 3"/>
                  <a:gd name="T23" fmla="*/ 12 h 15"/>
                  <a:gd name="T24" fmla="*/ 3 w 3"/>
                  <a:gd name="T25" fmla="*/ 15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 h="15">
                    <a:moveTo>
                      <a:pt x="3" y="15"/>
                    </a:moveTo>
                    <a:lnTo>
                      <a:pt x="0" y="12"/>
                    </a:lnTo>
                    <a:lnTo>
                      <a:pt x="0" y="9"/>
                    </a:lnTo>
                    <a:lnTo>
                      <a:pt x="0" y="6"/>
                    </a:lnTo>
                    <a:lnTo>
                      <a:pt x="0" y="3"/>
                    </a:lnTo>
                    <a:lnTo>
                      <a:pt x="3" y="3"/>
                    </a:lnTo>
                    <a:lnTo>
                      <a:pt x="3" y="0"/>
                    </a:lnTo>
                    <a:lnTo>
                      <a:pt x="3" y="3"/>
                    </a:lnTo>
                    <a:lnTo>
                      <a:pt x="3" y="6"/>
                    </a:lnTo>
                    <a:lnTo>
                      <a:pt x="3" y="9"/>
                    </a:lnTo>
                    <a:lnTo>
                      <a:pt x="3" y="12"/>
                    </a:lnTo>
                    <a:lnTo>
                      <a:pt x="0" y="12"/>
                    </a:lnTo>
                    <a:lnTo>
                      <a:pt x="3" y="1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95" name="Freeform 348"/>
              <p:cNvSpPr>
                <a:spLocks/>
              </p:cNvSpPr>
              <p:nvPr/>
            </p:nvSpPr>
            <p:spPr bwMode="auto">
              <a:xfrm>
                <a:off x="-3757" y="1466"/>
                <a:ext cx="7" cy="6"/>
              </a:xfrm>
              <a:custGeom>
                <a:avLst/>
                <a:gdLst>
                  <a:gd name="T0" fmla="*/ 0 w 7"/>
                  <a:gd name="T1" fmla="*/ 3 h 6"/>
                  <a:gd name="T2" fmla="*/ 0 w 7"/>
                  <a:gd name="T3" fmla="*/ 3 h 6"/>
                  <a:gd name="T4" fmla="*/ 0 w 7"/>
                  <a:gd name="T5" fmla="*/ 3 h 6"/>
                  <a:gd name="T6" fmla="*/ 0 w 7"/>
                  <a:gd name="T7" fmla="*/ 3 h 6"/>
                  <a:gd name="T8" fmla="*/ 0 w 7"/>
                  <a:gd name="T9" fmla="*/ 3 h 6"/>
                  <a:gd name="T10" fmla="*/ 0 w 7"/>
                  <a:gd name="T11" fmla="*/ 3 h 6"/>
                  <a:gd name="T12" fmla="*/ 0 w 7"/>
                  <a:gd name="T13" fmla="*/ 3 h 6"/>
                  <a:gd name="T14" fmla="*/ 0 w 7"/>
                  <a:gd name="T15" fmla="*/ 6 h 6"/>
                  <a:gd name="T16" fmla="*/ 4 w 7"/>
                  <a:gd name="T17" fmla="*/ 6 h 6"/>
                  <a:gd name="T18" fmla="*/ 4 w 7"/>
                  <a:gd name="T19" fmla="*/ 6 h 6"/>
                  <a:gd name="T20" fmla="*/ 4 w 7"/>
                  <a:gd name="T21" fmla="*/ 6 h 6"/>
                  <a:gd name="T22" fmla="*/ 4 w 7"/>
                  <a:gd name="T23" fmla="*/ 6 h 6"/>
                  <a:gd name="T24" fmla="*/ 4 w 7"/>
                  <a:gd name="T25" fmla="*/ 6 h 6"/>
                  <a:gd name="T26" fmla="*/ 7 w 7"/>
                  <a:gd name="T27" fmla="*/ 6 h 6"/>
                  <a:gd name="T28" fmla="*/ 7 w 7"/>
                  <a:gd name="T29" fmla="*/ 3 h 6"/>
                  <a:gd name="T30" fmla="*/ 7 w 7"/>
                  <a:gd name="T31" fmla="*/ 3 h 6"/>
                  <a:gd name="T32" fmla="*/ 7 w 7"/>
                  <a:gd name="T33" fmla="*/ 3 h 6"/>
                  <a:gd name="T34" fmla="*/ 7 w 7"/>
                  <a:gd name="T35" fmla="*/ 3 h 6"/>
                  <a:gd name="T36" fmla="*/ 7 w 7"/>
                  <a:gd name="T37" fmla="*/ 3 h 6"/>
                  <a:gd name="T38" fmla="*/ 7 w 7"/>
                  <a:gd name="T39" fmla="*/ 3 h 6"/>
                  <a:gd name="T40" fmla="*/ 4 w 7"/>
                  <a:gd name="T41" fmla="*/ 3 h 6"/>
                  <a:gd name="T42" fmla="*/ 4 w 7"/>
                  <a:gd name="T43" fmla="*/ 0 h 6"/>
                  <a:gd name="T44" fmla="*/ 4 w 7"/>
                  <a:gd name="T45" fmla="*/ 0 h 6"/>
                  <a:gd name="T46" fmla="*/ 4 w 7"/>
                  <a:gd name="T47" fmla="*/ 0 h 6"/>
                  <a:gd name="T48" fmla="*/ 4 w 7"/>
                  <a:gd name="T49" fmla="*/ 0 h 6"/>
                  <a:gd name="T50" fmla="*/ 0 w 7"/>
                  <a:gd name="T51" fmla="*/ 0 h 6"/>
                  <a:gd name="T52" fmla="*/ 0 w 7"/>
                  <a:gd name="T53" fmla="*/ 0 h 6"/>
                  <a:gd name="T54" fmla="*/ 0 w 7"/>
                  <a:gd name="T55" fmla="*/ 0 h 6"/>
                  <a:gd name="T56" fmla="*/ 0 w 7"/>
                  <a:gd name="T57" fmla="*/ 0 h 6"/>
                  <a:gd name="T58" fmla="*/ 0 w 7"/>
                  <a:gd name="T59" fmla="*/ 0 h 6"/>
                  <a:gd name="T60" fmla="*/ 0 w 7"/>
                  <a:gd name="T61" fmla="*/ 0 h 6"/>
                  <a:gd name="T62" fmla="*/ 0 w 7"/>
                  <a:gd name="T63" fmla="*/ 3 h 6"/>
                  <a:gd name="T64" fmla="*/ 0 w 7"/>
                  <a:gd name="T65" fmla="*/ 3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 h="6">
                    <a:moveTo>
                      <a:pt x="0" y="3"/>
                    </a:moveTo>
                    <a:lnTo>
                      <a:pt x="0" y="3"/>
                    </a:lnTo>
                    <a:lnTo>
                      <a:pt x="0" y="6"/>
                    </a:lnTo>
                    <a:lnTo>
                      <a:pt x="4" y="6"/>
                    </a:lnTo>
                    <a:lnTo>
                      <a:pt x="7" y="6"/>
                    </a:lnTo>
                    <a:lnTo>
                      <a:pt x="7" y="3"/>
                    </a:lnTo>
                    <a:lnTo>
                      <a:pt x="4" y="3"/>
                    </a:lnTo>
                    <a:lnTo>
                      <a:pt x="4" y="0"/>
                    </a:lnTo>
                    <a:lnTo>
                      <a:pt x="0" y="0"/>
                    </a:lnTo>
                    <a:lnTo>
                      <a:pt x="0"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96" name="Freeform 349"/>
              <p:cNvSpPr>
                <a:spLocks/>
              </p:cNvSpPr>
              <p:nvPr/>
            </p:nvSpPr>
            <p:spPr bwMode="auto">
              <a:xfrm>
                <a:off x="-3757" y="1466"/>
                <a:ext cx="7" cy="6"/>
              </a:xfrm>
              <a:custGeom>
                <a:avLst/>
                <a:gdLst>
                  <a:gd name="T0" fmla="*/ 0 w 7"/>
                  <a:gd name="T1" fmla="*/ 3 h 6"/>
                  <a:gd name="T2" fmla="*/ 0 w 7"/>
                  <a:gd name="T3" fmla="*/ 6 h 6"/>
                  <a:gd name="T4" fmla="*/ 4 w 7"/>
                  <a:gd name="T5" fmla="*/ 6 h 6"/>
                  <a:gd name="T6" fmla="*/ 7 w 7"/>
                  <a:gd name="T7" fmla="*/ 6 h 6"/>
                  <a:gd name="T8" fmla="*/ 7 w 7"/>
                  <a:gd name="T9" fmla="*/ 3 h 6"/>
                  <a:gd name="T10" fmla="*/ 4 w 7"/>
                  <a:gd name="T11" fmla="*/ 3 h 6"/>
                  <a:gd name="T12" fmla="*/ 4 w 7"/>
                  <a:gd name="T13" fmla="*/ 0 h 6"/>
                  <a:gd name="T14" fmla="*/ 0 w 7"/>
                  <a:gd name="T15" fmla="*/ 0 h 6"/>
                  <a:gd name="T16" fmla="*/ 0 w 7"/>
                  <a:gd name="T17" fmla="*/ 3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6">
                    <a:moveTo>
                      <a:pt x="0" y="3"/>
                    </a:moveTo>
                    <a:lnTo>
                      <a:pt x="0" y="6"/>
                    </a:lnTo>
                    <a:lnTo>
                      <a:pt x="4" y="6"/>
                    </a:lnTo>
                    <a:lnTo>
                      <a:pt x="7" y="6"/>
                    </a:lnTo>
                    <a:lnTo>
                      <a:pt x="7" y="3"/>
                    </a:lnTo>
                    <a:lnTo>
                      <a:pt x="4" y="3"/>
                    </a:lnTo>
                    <a:lnTo>
                      <a:pt x="4" y="0"/>
                    </a:ln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97" name="Freeform 350"/>
              <p:cNvSpPr>
                <a:spLocks noEditPoints="1"/>
              </p:cNvSpPr>
              <p:nvPr/>
            </p:nvSpPr>
            <p:spPr bwMode="auto">
              <a:xfrm>
                <a:off x="-3789" y="1454"/>
                <a:ext cx="39" cy="50"/>
              </a:xfrm>
              <a:custGeom>
                <a:avLst/>
                <a:gdLst>
                  <a:gd name="T0" fmla="*/ 29 w 39"/>
                  <a:gd name="T1" fmla="*/ 33 h 50"/>
                  <a:gd name="T2" fmla="*/ 29 w 39"/>
                  <a:gd name="T3" fmla="*/ 36 h 50"/>
                  <a:gd name="T4" fmla="*/ 29 w 39"/>
                  <a:gd name="T5" fmla="*/ 36 h 50"/>
                  <a:gd name="T6" fmla="*/ 32 w 39"/>
                  <a:gd name="T7" fmla="*/ 36 h 50"/>
                  <a:gd name="T8" fmla="*/ 32 w 39"/>
                  <a:gd name="T9" fmla="*/ 41 h 50"/>
                  <a:gd name="T10" fmla="*/ 36 w 39"/>
                  <a:gd name="T11" fmla="*/ 44 h 50"/>
                  <a:gd name="T12" fmla="*/ 36 w 39"/>
                  <a:gd name="T13" fmla="*/ 44 h 50"/>
                  <a:gd name="T14" fmla="*/ 39 w 39"/>
                  <a:gd name="T15" fmla="*/ 50 h 50"/>
                  <a:gd name="T16" fmla="*/ 39 w 39"/>
                  <a:gd name="T17" fmla="*/ 50 h 50"/>
                  <a:gd name="T18" fmla="*/ 39 w 39"/>
                  <a:gd name="T19" fmla="*/ 47 h 50"/>
                  <a:gd name="T20" fmla="*/ 39 w 39"/>
                  <a:gd name="T21" fmla="*/ 47 h 50"/>
                  <a:gd name="T22" fmla="*/ 39 w 39"/>
                  <a:gd name="T23" fmla="*/ 47 h 50"/>
                  <a:gd name="T24" fmla="*/ 39 w 39"/>
                  <a:gd name="T25" fmla="*/ 47 h 50"/>
                  <a:gd name="T26" fmla="*/ 39 w 39"/>
                  <a:gd name="T27" fmla="*/ 47 h 50"/>
                  <a:gd name="T28" fmla="*/ 39 w 39"/>
                  <a:gd name="T29" fmla="*/ 44 h 50"/>
                  <a:gd name="T30" fmla="*/ 36 w 39"/>
                  <a:gd name="T31" fmla="*/ 44 h 50"/>
                  <a:gd name="T32" fmla="*/ 39 w 39"/>
                  <a:gd name="T33" fmla="*/ 44 h 50"/>
                  <a:gd name="T34" fmla="*/ 39 w 39"/>
                  <a:gd name="T35" fmla="*/ 38 h 50"/>
                  <a:gd name="T36" fmla="*/ 36 w 39"/>
                  <a:gd name="T37" fmla="*/ 36 h 50"/>
                  <a:gd name="T38" fmla="*/ 36 w 39"/>
                  <a:gd name="T39" fmla="*/ 36 h 50"/>
                  <a:gd name="T40" fmla="*/ 32 w 39"/>
                  <a:gd name="T41" fmla="*/ 33 h 50"/>
                  <a:gd name="T42" fmla="*/ 29 w 39"/>
                  <a:gd name="T43" fmla="*/ 30 h 50"/>
                  <a:gd name="T44" fmla="*/ 29 w 39"/>
                  <a:gd name="T45" fmla="*/ 27 h 50"/>
                  <a:gd name="T46" fmla="*/ 26 w 39"/>
                  <a:gd name="T47" fmla="*/ 27 h 50"/>
                  <a:gd name="T48" fmla="*/ 23 w 39"/>
                  <a:gd name="T49" fmla="*/ 21 h 50"/>
                  <a:gd name="T50" fmla="*/ 20 w 39"/>
                  <a:gd name="T51" fmla="*/ 15 h 50"/>
                  <a:gd name="T52" fmla="*/ 16 w 39"/>
                  <a:gd name="T53" fmla="*/ 12 h 50"/>
                  <a:gd name="T54" fmla="*/ 16 w 39"/>
                  <a:gd name="T55" fmla="*/ 12 h 50"/>
                  <a:gd name="T56" fmla="*/ 16 w 39"/>
                  <a:gd name="T57" fmla="*/ 15 h 50"/>
                  <a:gd name="T58" fmla="*/ 16 w 39"/>
                  <a:gd name="T59" fmla="*/ 18 h 50"/>
                  <a:gd name="T60" fmla="*/ 13 w 39"/>
                  <a:gd name="T61" fmla="*/ 18 h 50"/>
                  <a:gd name="T62" fmla="*/ 13 w 39"/>
                  <a:gd name="T63" fmla="*/ 15 h 50"/>
                  <a:gd name="T64" fmla="*/ 13 w 39"/>
                  <a:gd name="T65" fmla="*/ 12 h 50"/>
                  <a:gd name="T66" fmla="*/ 13 w 39"/>
                  <a:gd name="T67" fmla="*/ 9 h 50"/>
                  <a:gd name="T68" fmla="*/ 10 w 39"/>
                  <a:gd name="T69" fmla="*/ 6 h 50"/>
                  <a:gd name="T70" fmla="*/ 4 w 39"/>
                  <a:gd name="T71" fmla="*/ 6 h 50"/>
                  <a:gd name="T72" fmla="*/ 4 w 39"/>
                  <a:gd name="T73" fmla="*/ 6 h 50"/>
                  <a:gd name="T74" fmla="*/ 4 w 39"/>
                  <a:gd name="T75" fmla="*/ 6 h 50"/>
                  <a:gd name="T76" fmla="*/ 0 w 39"/>
                  <a:gd name="T77" fmla="*/ 6 h 50"/>
                  <a:gd name="T78" fmla="*/ 0 w 39"/>
                  <a:gd name="T79" fmla="*/ 6 h 50"/>
                  <a:gd name="T80" fmla="*/ 0 w 39"/>
                  <a:gd name="T81" fmla="*/ 3 h 50"/>
                  <a:gd name="T82" fmla="*/ 4 w 39"/>
                  <a:gd name="T83" fmla="*/ 3 h 50"/>
                  <a:gd name="T84" fmla="*/ 0 w 39"/>
                  <a:gd name="T85" fmla="*/ 0 h 50"/>
                  <a:gd name="T86" fmla="*/ 4 w 39"/>
                  <a:gd name="T87" fmla="*/ 0 h 50"/>
                  <a:gd name="T88" fmla="*/ 7 w 39"/>
                  <a:gd name="T89" fmla="*/ 0 h 50"/>
                  <a:gd name="T90" fmla="*/ 10 w 39"/>
                  <a:gd name="T91" fmla="*/ 3 h 50"/>
                  <a:gd name="T92" fmla="*/ 13 w 39"/>
                  <a:gd name="T93" fmla="*/ 3 h 50"/>
                  <a:gd name="T94" fmla="*/ 16 w 39"/>
                  <a:gd name="T95" fmla="*/ 6 h 50"/>
                  <a:gd name="T96" fmla="*/ 20 w 39"/>
                  <a:gd name="T97" fmla="*/ 6 h 50"/>
                  <a:gd name="T98" fmla="*/ 20 w 39"/>
                  <a:gd name="T99" fmla="*/ 6 h 50"/>
                  <a:gd name="T100" fmla="*/ 20 w 39"/>
                  <a:gd name="T101" fmla="*/ 3 h 50"/>
                  <a:gd name="T102" fmla="*/ 23 w 39"/>
                  <a:gd name="T103" fmla="*/ 3 h 50"/>
                  <a:gd name="T104" fmla="*/ 23 w 39"/>
                  <a:gd name="T105" fmla="*/ 6 h 50"/>
                  <a:gd name="T106" fmla="*/ 23 w 39"/>
                  <a:gd name="T107" fmla="*/ 9 h 50"/>
                  <a:gd name="T108" fmla="*/ 26 w 39"/>
                  <a:gd name="T109" fmla="*/ 12 h 50"/>
                  <a:gd name="T110" fmla="*/ 23 w 39"/>
                  <a:gd name="T111" fmla="*/ 15 h 50"/>
                  <a:gd name="T112" fmla="*/ 23 w 39"/>
                  <a:gd name="T113" fmla="*/ 18 h 50"/>
                  <a:gd name="T114" fmla="*/ 26 w 39"/>
                  <a:gd name="T115" fmla="*/ 21 h 50"/>
                  <a:gd name="T116" fmla="*/ 29 w 39"/>
                  <a:gd name="T117" fmla="*/ 27 h 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9" h="50">
                    <a:moveTo>
                      <a:pt x="29" y="33"/>
                    </a:moveTo>
                    <a:lnTo>
                      <a:pt x="29" y="33"/>
                    </a:lnTo>
                    <a:lnTo>
                      <a:pt x="29" y="36"/>
                    </a:lnTo>
                    <a:lnTo>
                      <a:pt x="32" y="36"/>
                    </a:lnTo>
                    <a:lnTo>
                      <a:pt x="32" y="38"/>
                    </a:lnTo>
                    <a:lnTo>
                      <a:pt x="32" y="41"/>
                    </a:lnTo>
                    <a:lnTo>
                      <a:pt x="36" y="41"/>
                    </a:lnTo>
                    <a:lnTo>
                      <a:pt x="36" y="44"/>
                    </a:lnTo>
                    <a:lnTo>
                      <a:pt x="36" y="47"/>
                    </a:lnTo>
                    <a:lnTo>
                      <a:pt x="36" y="50"/>
                    </a:lnTo>
                    <a:lnTo>
                      <a:pt x="39" y="50"/>
                    </a:lnTo>
                    <a:lnTo>
                      <a:pt x="39" y="47"/>
                    </a:lnTo>
                    <a:lnTo>
                      <a:pt x="39" y="44"/>
                    </a:lnTo>
                    <a:lnTo>
                      <a:pt x="36" y="44"/>
                    </a:lnTo>
                    <a:lnTo>
                      <a:pt x="39" y="44"/>
                    </a:lnTo>
                    <a:lnTo>
                      <a:pt x="39" y="41"/>
                    </a:lnTo>
                    <a:lnTo>
                      <a:pt x="39" y="38"/>
                    </a:lnTo>
                    <a:lnTo>
                      <a:pt x="39" y="36"/>
                    </a:lnTo>
                    <a:lnTo>
                      <a:pt x="36" y="36"/>
                    </a:lnTo>
                    <a:lnTo>
                      <a:pt x="32" y="36"/>
                    </a:lnTo>
                    <a:lnTo>
                      <a:pt x="32" y="33"/>
                    </a:lnTo>
                    <a:lnTo>
                      <a:pt x="32" y="30"/>
                    </a:lnTo>
                    <a:lnTo>
                      <a:pt x="29" y="30"/>
                    </a:lnTo>
                    <a:lnTo>
                      <a:pt x="29" y="33"/>
                    </a:lnTo>
                    <a:close/>
                    <a:moveTo>
                      <a:pt x="29" y="27"/>
                    </a:moveTo>
                    <a:lnTo>
                      <a:pt x="29" y="27"/>
                    </a:lnTo>
                    <a:lnTo>
                      <a:pt x="26" y="27"/>
                    </a:lnTo>
                    <a:lnTo>
                      <a:pt x="23" y="27"/>
                    </a:lnTo>
                    <a:lnTo>
                      <a:pt x="23" y="24"/>
                    </a:lnTo>
                    <a:lnTo>
                      <a:pt x="23" y="21"/>
                    </a:lnTo>
                    <a:lnTo>
                      <a:pt x="23" y="18"/>
                    </a:lnTo>
                    <a:lnTo>
                      <a:pt x="20" y="18"/>
                    </a:lnTo>
                    <a:lnTo>
                      <a:pt x="20" y="15"/>
                    </a:lnTo>
                    <a:lnTo>
                      <a:pt x="20" y="12"/>
                    </a:lnTo>
                    <a:lnTo>
                      <a:pt x="16" y="12"/>
                    </a:lnTo>
                    <a:lnTo>
                      <a:pt x="16" y="15"/>
                    </a:lnTo>
                    <a:lnTo>
                      <a:pt x="16" y="18"/>
                    </a:lnTo>
                    <a:lnTo>
                      <a:pt x="13" y="18"/>
                    </a:lnTo>
                    <a:lnTo>
                      <a:pt x="13" y="15"/>
                    </a:lnTo>
                    <a:lnTo>
                      <a:pt x="13" y="12"/>
                    </a:lnTo>
                    <a:lnTo>
                      <a:pt x="13" y="9"/>
                    </a:lnTo>
                    <a:lnTo>
                      <a:pt x="10" y="9"/>
                    </a:lnTo>
                    <a:lnTo>
                      <a:pt x="10" y="6"/>
                    </a:lnTo>
                    <a:lnTo>
                      <a:pt x="7" y="6"/>
                    </a:lnTo>
                    <a:lnTo>
                      <a:pt x="4" y="6"/>
                    </a:lnTo>
                    <a:lnTo>
                      <a:pt x="4" y="3"/>
                    </a:lnTo>
                    <a:lnTo>
                      <a:pt x="4" y="6"/>
                    </a:lnTo>
                    <a:lnTo>
                      <a:pt x="0" y="6"/>
                    </a:lnTo>
                    <a:lnTo>
                      <a:pt x="0" y="3"/>
                    </a:lnTo>
                    <a:lnTo>
                      <a:pt x="4" y="3"/>
                    </a:lnTo>
                    <a:lnTo>
                      <a:pt x="0" y="3"/>
                    </a:lnTo>
                    <a:lnTo>
                      <a:pt x="0" y="0"/>
                    </a:lnTo>
                    <a:lnTo>
                      <a:pt x="4" y="0"/>
                    </a:lnTo>
                    <a:lnTo>
                      <a:pt x="7" y="0"/>
                    </a:lnTo>
                    <a:lnTo>
                      <a:pt x="10" y="3"/>
                    </a:lnTo>
                    <a:lnTo>
                      <a:pt x="13" y="3"/>
                    </a:lnTo>
                    <a:lnTo>
                      <a:pt x="16" y="3"/>
                    </a:lnTo>
                    <a:lnTo>
                      <a:pt x="16" y="6"/>
                    </a:lnTo>
                    <a:lnTo>
                      <a:pt x="20" y="6"/>
                    </a:lnTo>
                    <a:lnTo>
                      <a:pt x="20" y="3"/>
                    </a:lnTo>
                    <a:lnTo>
                      <a:pt x="23" y="3"/>
                    </a:lnTo>
                    <a:lnTo>
                      <a:pt x="23" y="6"/>
                    </a:lnTo>
                    <a:lnTo>
                      <a:pt x="23" y="9"/>
                    </a:lnTo>
                    <a:lnTo>
                      <a:pt x="26" y="9"/>
                    </a:lnTo>
                    <a:lnTo>
                      <a:pt x="26" y="12"/>
                    </a:lnTo>
                    <a:lnTo>
                      <a:pt x="23" y="15"/>
                    </a:lnTo>
                    <a:lnTo>
                      <a:pt x="23" y="18"/>
                    </a:lnTo>
                    <a:lnTo>
                      <a:pt x="26" y="18"/>
                    </a:lnTo>
                    <a:lnTo>
                      <a:pt x="26" y="21"/>
                    </a:lnTo>
                    <a:lnTo>
                      <a:pt x="29" y="21"/>
                    </a:lnTo>
                    <a:lnTo>
                      <a:pt x="29" y="24"/>
                    </a:lnTo>
                    <a:lnTo>
                      <a:pt x="29" y="27"/>
                    </a:lnTo>
                    <a:close/>
                  </a:path>
                </a:pathLst>
              </a:custGeom>
              <a:solidFill>
                <a:srgbClr val="19B2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98" name="Freeform 351"/>
              <p:cNvSpPr>
                <a:spLocks/>
              </p:cNvSpPr>
              <p:nvPr/>
            </p:nvSpPr>
            <p:spPr bwMode="auto">
              <a:xfrm>
                <a:off x="-3760" y="1484"/>
                <a:ext cx="10" cy="20"/>
              </a:xfrm>
              <a:custGeom>
                <a:avLst/>
                <a:gdLst>
                  <a:gd name="T0" fmla="*/ 0 w 10"/>
                  <a:gd name="T1" fmla="*/ 3 h 20"/>
                  <a:gd name="T2" fmla="*/ 0 w 10"/>
                  <a:gd name="T3" fmla="*/ 6 h 20"/>
                  <a:gd name="T4" fmla="*/ 3 w 10"/>
                  <a:gd name="T5" fmla="*/ 6 h 20"/>
                  <a:gd name="T6" fmla="*/ 3 w 10"/>
                  <a:gd name="T7" fmla="*/ 8 h 20"/>
                  <a:gd name="T8" fmla="*/ 3 w 10"/>
                  <a:gd name="T9" fmla="*/ 11 h 20"/>
                  <a:gd name="T10" fmla="*/ 7 w 10"/>
                  <a:gd name="T11" fmla="*/ 11 h 20"/>
                  <a:gd name="T12" fmla="*/ 7 w 10"/>
                  <a:gd name="T13" fmla="*/ 14 h 20"/>
                  <a:gd name="T14" fmla="*/ 7 w 10"/>
                  <a:gd name="T15" fmla="*/ 17 h 20"/>
                  <a:gd name="T16" fmla="*/ 7 w 10"/>
                  <a:gd name="T17" fmla="*/ 20 h 20"/>
                  <a:gd name="T18" fmla="*/ 10 w 10"/>
                  <a:gd name="T19" fmla="*/ 20 h 20"/>
                  <a:gd name="T20" fmla="*/ 10 w 10"/>
                  <a:gd name="T21" fmla="*/ 17 h 20"/>
                  <a:gd name="T22" fmla="*/ 10 w 10"/>
                  <a:gd name="T23" fmla="*/ 14 h 20"/>
                  <a:gd name="T24" fmla="*/ 7 w 10"/>
                  <a:gd name="T25" fmla="*/ 14 h 20"/>
                  <a:gd name="T26" fmla="*/ 10 w 10"/>
                  <a:gd name="T27" fmla="*/ 14 h 20"/>
                  <a:gd name="T28" fmla="*/ 10 w 10"/>
                  <a:gd name="T29" fmla="*/ 11 h 20"/>
                  <a:gd name="T30" fmla="*/ 10 w 10"/>
                  <a:gd name="T31" fmla="*/ 8 h 20"/>
                  <a:gd name="T32" fmla="*/ 10 w 10"/>
                  <a:gd name="T33" fmla="*/ 6 h 20"/>
                  <a:gd name="T34" fmla="*/ 7 w 10"/>
                  <a:gd name="T35" fmla="*/ 6 h 20"/>
                  <a:gd name="T36" fmla="*/ 3 w 10"/>
                  <a:gd name="T37" fmla="*/ 6 h 20"/>
                  <a:gd name="T38" fmla="*/ 3 w 10"/>
                  <a:gd name="T39" fmla="*/ 3 h 20"/>
                  <a:gd name="T40" fmla="*/ 3 w 10"/>
                  <a:gd name="T41" fmla="*/ 0 h 20"/>
                  <a:gd name="T42" fmla="*/ 0 w 10"/>
                  <a:gd name="T43" fmla="*/ 0 h 20"/>
                  <a:gd name="T44" fmla="*/ 0 w 10"/>
                  <a:gd name="T45" fmla="*/ 3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20">
                    <a:moveTo>
                      <a:pt x="0" y="3"/>
                    </a:moveTo>
                    <a:lnTo>
                      <a:pt x="0" y="6"/>
                    </a:lnTo>
                    <a:lnTo>
                      <a:pt x="3" y="6"/>
                    </a:lnTo>
                    <a:lnTo>
                      <a:pt x="3" y="8"/>
                    </a:lnTo>
                    <a:lnTo>
                      <a:pt x="3" y="11"/>
                    </a:lnTo>
                    <a:lnTo>
                      <a:pt x="7" y="11"/>
                    </a:lnTo>
                    <a:lnTo>
                      <a:pt x="7" y="14"/>
                    </a:lnTo>
                    <a:lnTo>
                      <a:pt x="7" y="17"/>
                    </a:lnTo>
                    <a:lnTo>
                      <a:pt x="7" y="20"/>
                    </a:lnTo>
                    <a:lnTo>
                      <a:pt x="10" y="20"/>
                    </a:lnTo>
                    <a:lnTo>
                      <a:pt x="10" y="17"/>
                    </a:lnTo>
                    <a:lnTo>
                      <a:pt x="10" y="14"/>
                    </a:lnTo>
                    <a:lnTo>
                      <a:pt x="7" y="14"/>
                    </a:lnTo>
                    <a:lnTo>
                      <a:pt x="10" y="14"/>
                    </a:lnTo>
                    <a:lnTo>
                      <a:pt x="10" y="11"/>
                    </a:lnTo>
                    <a:lnTo>
                      <a:pt x="10" y="8"/>
                    </a:lnTo>
                    <a:lnTo>
                      <a:pt x="10" y="6"/>
                    </a:lnTo>
                    <a:lnTo>
                      <a:pt x="7" y="6"/>
                    </a:lnTo>
                    <a:lnTo>
                      <a:pt x="3" y="6"/>
                    </a:lnTo>
                    <a:lnTo>
                      <a:pt x="3" y="3"/>
                    </a:lnTo>
                    <a:lnTo>
                      <a:pt x="3" y="0"/>
                    </a:ln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99" name="Freeform 352"/>
              <p:cNvSpPr>
                <a:spLocks/>
              </p:cNvSpPr>
              <p:nvPr/>
            </p:nvSpPr>
            <p:spPr bwMode="auto">
              <a:xfrm>
                <a:off x="-3789" y="1454"/>
                <a:ext cx="29" cy="27"/>
              </a:xfrm>
              <a:custGeom>
                <a:avLst/>
                <a:gdLst>
                  <a:gd name="T0" fmla="*/ 29 w 29"/>
                  <a:gd name="T1" fmla="*/ 27 h 27"/>
                  <a:gd name="T2" fmla="*/ 26 w 29"/>
                  <a:gd name="T3" fmla="*/ 27 h 27"/>
                  <a:gd name="T4" fmla="*/ 23 w 29"/>
                  <a:gd name="T5" fmla="*/ 27 h 27"/>
                  <a:gd name="T6" fmla="*/ 23 w 29"/>
                  <a:gd name="T7" fmla="*/ 24 h 27"/>
                  <a:gd name="T8" fmla="*/ 23 w 29"/>
                  <a:gd name="T9" fmla="*/ 21 h 27"/>
                  <a:gd name="T10" fmla="*/ 23 w 29"/>
                  <a:gd name="T11" fmla="*/ 18 h 27"/>
                  <a:gd name="T12" fmla="*/ 20 w 29"/>
                  <a:gd name="T13" fmla="*/ 18 h 27"/>
                  <a:gd name="T14" fmla="*/ 20 w 29"/>
                  <a:gd name="T15" fmla="*/ 15 h 27"/>
                  <a:gd name="T16" fmla="*/ 20 w 29"/>
                  <a:gd name="T17" fmla="*/ 12 h 27"/>
                  <a:gd name="T18" fmla="*/ 16 w 29"/>
                  <a:gd name="T19" fmla="*/ 12 h 27"/>
                  <a:gd name="T20" fmla="*/ 16 w 29"/>
                  <a:gd name="T21" fmla="*/ 15 h 27"/>
                  <a:gd name="T22" fmla="*/ 16 w 29"/>
                  <a:gd name="T23" fmla="*/ 18 h 27"/>
                  <a:gd name="T24" fmla="*/ 13 w 29"/>
                  <a:gd name="T25" fmla="*/ 18 h 27"/>
                  <a:gd name="T26" fmla="*/ 13 w 29"/>
                  <a:gd name="T27" fmla="*/ 15 h 27"/>
                  <a:gd name="T28" fmla="*/ 13 w 29"/>
                  <a:gd name="T29" fmla="*/ 12 h 27"/>
                  <a:gd name="T30" fmla="*/ 13 w 29"/>
                  <a:gd name="T31" fmla="*/ 9 h 27"/>
                  <a:gd name="T32" fmla="*/ 10 w 29"/>
                  <a:gd name="T33" fmla="*/ 9 h 27"/>
                  <a:gd name="T34" fmla="*/ 10 w 29"/>
                  <a:gd name="T35" fmla="*/ 6 h 27"/>
                  <a:gd name="T36" fmla="*/ 7 w 29"/>
                  <a:gd name="T37" fmla="*/ 6 h 27"/>
                  <a:gd name="T38" fmla="*/ 4 w 29"/>
                  <a:gd name="T39" fmla="*/ 6 h 27"/>
                  <a:gd name="T40" fmla="*/ 4 w 29"/>
                  <a:gd name="T41" fmla="*/ 3 h 27"/>
                  <a:gd name="T42" fmla="*/ 4 w 29"/>
                  <a:gd name="T43" fmla="*/ 6 h 27"/>
                  <a:gd name="T44" fmla="*/ 0 w 29"/>
                  <a:gd name="T45" fmla="*/ 6 h 27"/>
                  <a:gd name="T46" fmla="*/ 0 w 29"/>
                  <a:gd name="T47" fmla="*/ 3 h 27"/>
                  <a:gd name="T48" fmla="*/ 4 w 29"/>
                  <a:gd name="T49" fmla="*/ 3 h 27"/>
                  <a:gd name="T50" fmla="*/ 0 w 29"/>
                  <a:gd name="T51" fmla="*/ 3 h 27"/>
                  <a:gd name="T52" fmla="*/ 0 w 29"/>
                  <a:gd name="T53" fmla="*/ 0 h 27"/>
                  <a:gd name="T54" fmla="*/ 4 w 29"/>
                  <a:gd name="T55" fmla="*/ 0 h 27"/>
                  <a:gd name="T56" fmla="*/ 7 w 29"/>
                  <a:gd name="T57" fmla="*/ 0 h 27"/>
                  <a:gd name="T58" fmla="*/ 10 w 29"/>
                  <a:gd name="T59" fmla="*/ 3 h 27"/>
                  <a:gd name="T60" fmla="*/ 13 w 29"/>
                  <a:gd name="T61" fmla="*/ 3 h 27"/>
                  <a:gd name="T62" fmla="*/ 16 w 29"/>
                  <a:gd name="T63" fmla="*/ 3 h 27"/>
                  <a:gd name="T64" fmla="*/ 16 w 29"/>
                  <a:gd name="T65" fmla="*/ 6 h 27"/>
                  <a:gd name="T66" fmla="*/ 20 w 29"/>
                  <a:gd name="T67" fmla="*/ 6 h 27"/>
                  <a:gd name="T68" fmla="*/ 20 w 29"/>
                  <a:gd name="T69" fmla="*/ 3 h 27"/>
                  <a:gd name="T70" fmla="*/ 23 w 29"/>
                  <a:gd name="T71" fmla="*/ 3 h 27"/>
                  <a:gd name="T72" fmla="*/ 23 w 29"/>
                  <a:gd name="T73" fmla="*/ 6 h 27"/>
                  <a:gd name="T74" fmla="*/ 23 w 29"/>
                  <a:gd name="T75" fmla="*/ 9 h 27"/>
                  <a:gd name="T76" fmla="*/ 26 w 29"/>
                  <a:gd name="T77" fmla="*/ 9 h 27"/>
                  <a:gd name="T78" fmla="*/ 26 w 29"/>
                  <a:gd name="T79" fmla="*/ 12 h 27"/>
                  <a:gd name="T80" fmla="*/ 23 w 29"/>
                  <a:gd name="T81" fmla="*/ 15 h 27"/>
                  <a:gd name="T82" fmla="*/ 23 w 29"/>
                  <a:gd name="T83" fmla="*/ 18 h 27"/>
                  <a:gd name="T84" fmla="*/ 26 w 29"/>
                  <a:gd name="T85" fmla="*/ 18 h 27"/>
                  <a:gd name="T86" fmla="*/ 26 w 29"/>
                  <a:gd name="T87" fmla="*/ 21 h 27"/>
                  <a:gd name="T88" fmla="*/ 29 w 29"/>
                  <a:gd name="T89" fmla="*/ 21 h 27"/>
                  <a:gd name="T90" fmla="*/ 29 w 29"/>
                  <a:gd name="T91" fmla="*/ 24 h 27"/>
                  <a:gd name="T92" fmla="*/ 29 w 29"/>
                  <a:gd name="T93" fmla="*/ 27 h 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9" h="27">
                    <a:moveTo>
                      <a:pt x="29" y="27"/>
                    </a:moveTo>
                    <a:lnTo>
                      <a:pt x="26" y="27"/>
                    </a:lnTo>
                    <a:lnTo>
                      <a:pt x="23" y="27"/>
                    </a:lnTo>
                    <a:lnTo>
                      <a:pt x="23" y="24"/>
                    </a:lnTo>
                    <a:lnTo>
                      <a:pt x="23" y="21"/>
                    </a:lnTo>
                    <a:lnTo>
                      <a:pt x="23" y="18"/>
                    </a:lnTo>
                    <a:lnTo>
                      <a:pt x="20" y="18"/>
                    </a:lnTo>
                    <a:lnTo>
                      <a:pt x="20" y="15"/>
                    </a:lnTo>
                    <a:lnTo>
                      <a:pt x="20" y="12"/>
                    </a:lnTo>
                    <a:lnTo>
                      <a:pt x="16" y="12"/>
                    </a:lnTo>
                    <a:lnTo>
                      <a:pt x="16" y="15"/>
                    </a:lnTo>
                    <a:lnTo>
                      <a:pt x="16" y="18"/>
                    </a:lnTo>
                    <a:lnTo>
                      <a:pt x="13" y="18"/>
                    </a:lnTo>
                    <a:lnTo>
                      <a:pt x="13" y="15"/>
                    </a:lnTo>
                    <a:lnTo>
                      <a:pt x="13" y="12"/>
                    </a:lnTo>
                    <a:lnTo>
                      <a:pt x="13" y="9"/>
                    </a:lnTo>
                    <a:lnTo>
                      <a:pt x="10" y="9"/>
                    </a:lnTo>
                    <a:lnTo>
                      <a:pt x="10" y="6"/>
                    </a:lnTo>
                    <a:lnTo>
                      <a:pt x="7" y="6"/>
                    </a:lnTo>
                    <a:lnTo>
                      <a:pt x="4" y="6"/>
                    </a:lnTo>
                    <a:lnTo>
                      <a:pt x="4" y="3"/>
                    </a:lnTo>
                    <a:lnTo>
                      <a:pt x="4" y="6"/>
                    </a:lnTo>
                    <a:lnTo>
                      <a:pt x="0" y="6"/>
                    </a:lnTo>
                    <a:lnTo>
                      <a:pt x="0" y="3"/>
                    </a:lnTo>
                    <a:lnTo>
                      <a:pt x="4" y="3"/>
                    </a:lnTo>
                    <a:lnTo>
                      <a:pt x="0" y="3"/>
                    </a:lnTo>
                    <a:lnTo>
                      <a:pt x="0" y="0"/>
                    </a:lnTo>
                    <a:lnTo>
                      <a:pt x="4" y="0"/>
                    </a:lnTo>
                    <a:lnTo>
                      <a:pt x="7" y="0"/>
                    </a:lnTo>
                    <a:lnTo>
                      <a:pt x="10" y="3"/>
                    </a:lnTo>
                    <a:lnTo>
                      <a:pt x="13" y="3"/>
                    </a:lnTo>
                    <a:lnTo>
                      <a:pt x="16" y="3"/>
                    </a:lnTo>
                    <a:lnTo>
                      <a:pt x="16" y="6"/>
                    </a:lnTo>
                    <a:lnTo>
                      <a:pt x="20" y="6"/>
                    </a:lnTo>
                    <a:lnTo>
                      <a:pt x="20" y="3"/>
                    </a:lnTo>
                    <a:lnTo>
                      <a:pt x="23" y="3"/>
                    </a:lnTo>
                    <a:lnTo>
                      <a:pt x="23" y="6"/>
                    </a:lnTo>
                    <a:lnTo>
                      <a:pt x="23" y="9"/>
                    </a:lnTo>
                    <a:lnTo>
                      <a:pt x="26" y="9"/>
                    </a:lnTo>
                    <a:lnTo>
                      <a:pt x="26" y="12"/>
                    </a:lnTo>
                    <a:lnTo>
                      <a:pt x="23" y="15"/>
                    </a:lnTo>
                    <a:lnTo>
                      <a:pt x="23" y="18"/>
                    </a:lnTo>
                    <a:lnTo>
                      <a:pt x="26" y="18"/>
                    </a:lnTo>
                    <a:lnTo>
                      <a:pt x="26" y="21"/>
                    </a:lnTo>
                    <a:lnTo>
                      <a:pt x="29" y="21"/>
                    </a:lnTo>
                    <a:lnTo>
                      <a:pt x="29" y="24"/>
                    </a:lnTo>
                    <a:lnTo>
                      <a:pt x="29" y="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200" name="Freeform 353"/>
              <p:cNvSpPr>
                <a:spLocks noEditPoints="1"/>
              </p:cNvSpPr>
              <p:nvPr/>
            </p:nvSpPr>
            <p:spPr bwMode="auto">
              <a:xfrm>
                <a:off x="-3769" y="1475"/>
                <a:ext cx="9" cy="12"/>
              </a:xfrm>
              <a:custGeom>
                <a:avLst/>
                <a:gdLst>
                  <a:gd name="T0" fmla="*/ 9 w 9"/>
                  <a:gd name="T1" fmla="*/ 9 h 12"/>
                  <a:gd name="T2" fmla="*/ 9 w 9"/>
                  <a:gd name="T3" fmla="*/ 9 h 12"/>
                  <a:gd name="T4" fmla="*/ 9 w 9"/>
                  <a:gd name="T5" fmla="*/ 9 h 12"/>
                  <a:gd name="T6" fmla="*/ 9 w 9"/>
                  <a:gd name="T7" fmla="*/ 12 h 12"/>
                  <a:gd name="T8" fmla="*/ 9 w 9"/>
                  <a:gd name="T9" fmla="*/ 12 h 12"/>
                  <a:gd name="T10" fmla="*/ 9 w 9"/>
                  <a:gd name="T11" fmla="*/ 12 h 12"/>
                  <a:gd name="T12" fmla="*/ 9 w 9"/>
                  <a:gd name="T13" fmla="*/ 12 h 12"/>
                  <a:gd name="T14" fmla="*/ 9 w 9"/>
                  <a:gd name="T15" fmla="*/ 9 h 12"/>
                  <a:gd name="T16" fmla="*/ 9 w 9"/>
                  <a:gd name="T17" fmla="*/ 9 h 12"/>
                  <a:gd name="T18" fmla="*/ 9 w 9"/>
                  <a:gd name="T19" fmla="*/ 9 h 12"/>
                  <a:gd name="T20" fmla="*/ 9 w 9"/>
                  <a:gd name="T21" fmla="*/ 9 h 12"/>
                  <a:gd name="T22" fmla="*/ 9 w 9"/>
                  <a:gd name="T23" fmla="*/ 9 h 12"/>
                  <a:gd name="T24" fmla="*/ 6 w 9"/>
                  <a:gd name="T25" fmla="*/ 3 h 12"/>
                  <a:gd name="T26" fmla="*/ 6 w 9"/>
                  <a:gd name="T27" fmla="*/ 3 h 12"/>
                  <a:gd name="T28" fmla="*/ 6 w 9"/>
                  <a:gd name="T29" fmla="*/ 3 h 12"/>
                  <a:gd name="T30" fmla="*/ 6 w 9"/>
                  <a:gd name="T31" fmla="*/ 0 h 12"/>
                  <a:gd name="T32" fmla="*/ 6 w 9"/>
                  <a:gd name="T33" fmla="*/ 0 h 12"/>
                  <a:gd name="T34" fmla="*/ 6 w 9"/>
                  <a:gd name="T35" fmla="*/ 3 h 12"/>
                  <a:gd name="T36" fmla="*/ 6 w 9"/>
                  <a:gd name="T37" fmla="*/ 3 h 12"/>
                  <a:gd name="T38" fmla="*/ 6 w 9"/>
                  <a:gd name="T39" fmla="*/ 3 h 12"/>
                  <a:gd name="T40" fmla="*/ 6 w 9"/>
                  <a:gd name="T41" fmla="*/ 6 h 12"/>
                  <a:gd name="T42" fmla="*/ 6 w 9"/>
                  <a:gd name="T43" fmla="*/ 3 h 12"/>
                  <a:gd name="T44" fmla="*/ 6 w 9"/>
                  <a:gd name="T45" fmla="*/ 3 h 12"/>
                  <a:gd name="T46" fmla="*/ 6 w 9"/>
                  <a:gd name="T47" fmla="*/ 3 h 12"/>
                  <a:gd name="T48" fmla="*/ 6 w 9"/>
                  <a:gd name="T49" fmla="*/ 3 h 12"/>
                  <a:gd name="T50" fmla="*/ 0 w 9"/>
                  <a:gd name="T51" fmla="*/ 3 h 12"/>
                  <a:gd name="T52" fmla="*/ 0 w 9"/>
                  <a:gd name="T53" fmla="*/ 3 h 12"/>
                  <a:gd name="T54" fmla="*/ 0 w 9"/>
                  <a:gd name="T55" fmla="*/ 0 h 12"/>
                  <a:gd name="T56" fmla="*/ 3 w 9"/>
                  <a:gd name="T57" fmla="*/ 0 h 12"/>
                  <a:gd name="T58" fmla="*/ 3 w 9"/>
                  <a:gd name="T59" fmla="*/ 0 h 12"/>
                  <a:gd name="T60" fmla="*/ 3 w 9"/>
                  <a:gd name="T61" fmla="*/ 0 h 12"/>
                  <a:gd name="T62" fmla="*/ 3 w 9"/>
                  <a:gd name="T63" fmla="*/ 3 h 12"/>
                  <a:gd name="T64" fmla="*/ 3 w 9"/>
                  <a:gd name="T65" fmla="*/ 3 h 12"/>
                  <a:gd name="T66" fmla="*/ 3 w 9"/>
                  <a:gd name="T67" fmla="*/ 3 h 12"/>
                  <a:gd name="T68" fmla="*/ 3 w 9"/>
                  <a:gd name="T69" fmla="*/ 3 h 12"/>
                  <a:gd name="T70" fmla="*/ 3 w 9"/>
                  <a:gd name="T71" fmla="*/ 3 h 12"/>
                  <a:gd name="T72" fmla="*/ 0 w 9"/>
                  <a:gd name="T73" fmla="*/ 3 h 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 h="12">
                    <a:moveTo>
                      <a:pt x="9" y="9"/>
                    </a:moveTo>
                    <a:lnTo>
                      <a:pt x="9" y="9"/>
                    </a:lnTo>
                    <a:lnTo>
                      <a:pt x="9" y="12"/>
                    </a:lnTo>
                    <a:lnTo>
                      <a:pt x="9" y="9"/>
                    </a:lnTo>
                    <a:close/>
                    <a:moveTo>
                      <a:pt x="6" y="3"/>
                    </a:moveTo>
                    <a:lnTo>
                      <a:pt x="6" y="3"/>
                    </a:lnTo>
                    <a:lnTo>
                      <a:pt x="6" y="0"/>
                    </a:lnTo>
                    <a:lnTo>
                      <a:pt x="6" y="3"/>
                    </a:lnTo>
                    <a:lnTo>
                      <a:pt x="6" y="6"/>
                    </a:lnTo>
                    <a:lnTo>
                      <a:pt x="6" y="3"/>
                    </a:lnTo>
                    <a:close/>
                    <a:moveTo>
                      <a:pt x="0" y="3"/>
                    </a:moveTo>
                    <a:lnTo>
                      <a:pt x="0" y="3"/>
                    </a:lnTo>
                    <a:lnTo>
                      <a:pt x="0" y="0"/>
                    </a:lnTo>
                    <a:lnTo>
                      <a:pt x="3" y="0"/>
                    </a:lnTo>
                    <a:lnTo>
                      <a:pt x="3" y="3"/>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01" name="Freeform 354"/>
              <p:cNvSpPr>
                <a:spLocks/>
              </p:cNvSpPr>
              <p:nvPr/>
            </p:nvSpPr>
            <p:spPr bwMode="auto">
              <a:xfrm>
                <a:off x="-3760" y="1484"/>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202" name="Freeform 355"/>
              <p:cNvSpPr>
                <a:spLocks/>
              </p:cNvSpPr>
              <p:nvPr/>
            </p:nvSpPr>
            <p:spPr bwMode="auto">
              <a:xfrm>
                <a:off x="-3763" y="1475"/>
                <a:ext cx="1" cy="6"/>
              </a:xfrm>
              <a:custGeom>
                <a:avLst/>
                <a:gdLst>
                  <a:gd name="T0" fmla="*/ 0 w 1"/>
                  <a:gd name="T1" fmla="*/ 3 h 6"/>
                  <a:gd name="T2" fmla="*/ 0 w 1"/>
                  <a:gd name="T3" fmla="*/ 0 h 6"/>
                  <a:gd name="T4" fmla="*/ 0 w 1"/>
                  <a:gd name="T5" fmla="*/ 3 h 6"/>
                  <a:gd name="T6" fmla="*/ 0 w 1"/>
                  <a:gd name="T7" fmla="*/ 6 h 6"/>
                  <a:gd name="T8" fmla="*/ 0 w 1"/>
                  <a:gd name="T9" fmla="*/ 3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3"/>
                    </a:moveTo>
                    <a:lnTo>
                      <a:pt x="0" y="0"/>
                    </a:lnTo>
                    <a:lnTo>
                      <a:pt x="0" y="3"/>
                    </a:lnTo>
                    <a:lnTo>
                      <a:pt x="0" y="6"/>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203" name="Rectangle 356"/>
              <p:cNvSpPr>
                <a:spLocks noChangeArrowheads="1"/>
              </p:cNvSpPr>
              <p:nvPr/>
            </p:nvSpPr>
            <p:spPr bwMode="auto">
              <a:xfrm>
                <a:off x="-3769" y="1475"/>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204" name="Freeform 357"/>
              <p:cNvSpPr>
                <a:spLocks noEditPoints="1"/>
              </p:cNvSpPr>
              <p:nvPr/>
            </p:nvSpPr>
            <p:spPr bwMode="auto">
              <a:xfrm>
                <a:off x="-3798" y="1466"/>
                <a:ext cx="3" cy="6"/>
              </a:xfrm>
              <a:custGeom>
                <a:avLst/>
                <a:gdLst>
                  <a:gd name="T0" fmla="*/ 0 w 3"/>
                  <a:gd name="T1" fmla="*/ 6 h 6"/>
                  <a:gd name="T2" fmla="*/ 0 w 3"/>
                  <a:gd name="T3" fmla="*/ 6 h 6"/>
                  <a:gd name="T4" fmla="*/ 0 w 3"/>
                  <a:gd name="T5" fmla="*/ 6 h 6"/>
                  <a:gd name="T6" fmla="*/ 0 w 3"/>
                  <a:gd name="T7" fmla="*/ 6 h 6"/>
                  <a:gd name="T8" fmla="*/ 0 w 3"/>
                  <a:gd name="T9" fmla="*/ 6 h 6"/>
                  <a:gd name="T10" fmla="*/ 0 w 3"/>
                  <a:gd name="T11" fmla="*/ 6 h 6"/>
                  <a:gd name="T12" fmla="*/ 0 w 3"/>
                  <a:gd name="T13" fmla="*/ 6 h 6"/>
                  <a:gd name="T14" fmla="*/ 0 w 3"/>
                  <a:gd name="T15" fmla="*/ 6 h 6"/>
                  <a:gd name="T16" fmla="*/ 0 w 3"/>
                  <a:gd name="T17" fmla="*/ 6 h 6"/>
                  <a:gd name="T18" fmla="*/ 0 w 3"/>
                  <a:gd name="T19" fmla="*/ 3 h 6"/>
                  <a:gd name="T20" fmla="*/ 0 w 3"/>
                  <a:gd name="T21" fmla="*/ 3 h 6"/>
                  <a:gd name="T22" fmla="*/ 0 w 3"/>
                  <a:gd name="T23" fmla="*/ 3 h 6"/>
                  <a:gd name="T24" fmla="*/ 0 w 3"/>
                  <a:gd name="T25" fmla="*/ 3 h 6"/>
                  <a:gd name="T26" fmla="*/ 0 w 3"/>
                  <a:gd name="T27" fmla="*/ 3 h 6"/>
                  <a:gd name="T28" fmla="*/ 0 w 3"/>
                  <a:gd name="T29" fmla="*/ 3 h 6"/>
                  <a:gd name="T30" fmla="*/ 0 w 3"/>
                  <a:gd name="T31" fmla="*/ 3 h 6"/>
                  <a:gd name="T32" fmla="*/ 0 w 3"/>
                  <a:gd name="T33" fmla="*/ 3 h 6"/>
                  <a:gd name="T34" fmla="*/ 0 w 3"/>
                  <a:gd name="T35" fmla="*/ 3 h 6"/>
                  <a:gd name="T36" fmla="*/ 0 w 3"/>
                  <a:gd name="T37" fmla="*/ 6 h 6"/>
                  <a:gd name="T38" fmla="*/ 0 w 3"/>
                  <a:gd name="T39" fmla="*/ 6 h 6"/>
                  <a:gd name="T40" fmla="*/ 0 w 3"/>
                  <a:gd name="T41" fmla="*/ 6 h 6"/>
                  <a:gd name="T42" fmla="*/ 0 w 3"/>
                  <a:gd name="T43" fmla="*/ 6 h 6"/>
                  <a:gd name="T44" fmla="*/ 0 w 3"/>
                  <a:gd name="T45" fmla="*/ 6 h 6"/>
                  <a:gd name="T46" fmla="*/ 0 w 3"/>
                  <a:gd name="T47" fmla="*/ 6 h 6"/>
                  <a:gd name="T48" fmla="*/ 0 w 3"/>
                  <a:gd name="T49" fmla="*/ 6 h 6"/>
                  <a:gd name="T50" fmla="*/ 0 w 3"/>
                  <a:gd name="T51" fmla="*/ 6 h 6"/>
                  <a:gd name="T52" fmla="*/ 0 w 3"/>
                  <a:gd name="T53" fmla="*/ 6 h 6"/>
                  <a:gd name="T54" fmla="*/ 0 w 3"/>
                  <a:gd name="T55" fmla="*/ 6 h 6"/>
                  <a:gd name="T56" fmla="*/ 0 w 3"/>
                  <a:gd name="T57" fmla="*/ 6 h 6"/>
                  <a:gd name="T58" fmla="*/ 0 w 3"/>
                  <a:gd name="T59" fmla="*/ 6 h 6"/>
                  <a:gd name="T60" fmla="*/ 0 w 3"/>
                  <a:gd name="T61" fmla="*/ 6 h 6"/>
                  <a:gd name="T62" fmla="*/ 0 w 3"/>
                  <a:gd name="T63" fmla="*/ 6 h 6"/>
                  <a:gd name="T64" fmla="*/ 0 w 3"/>
                  <a:gd name="T65" fmla="*/ 6 h 6"/>
                  <a:gd name="T66" fmla="*/ 3 w 3"/>
                  <a:gd name="T67" fmla="*/ 0 h 6"/>
                  <a:gd name="T68" fmla="*/ 3 w 3"/>
                  <a:gd name="T69" fmla="*/ 0 h 6"/>
                  <a:gd name="T70" fmla="*/ 3 w 3"/>
                  <a:gd name="T71" fmla="*/ 0 h 6"/>
                  <a:gd name="T72" fmla="*/ 3 w 3"/>
                  <a:gd name="T73" fmla="*/ 0 h 6"/>
                  <a:gd name="T74" fmla="*/ 3 w 3"/>
                  <a:gd name="T75" fmla="*/ 0 h 6"/>
                  <a:gd name="T76" fmla="*/ 3 w 3"/>
                  <a:gd name="T77" fmla="*/ 0 h 6"/>
                  <a:gd name="T78" fmla="*/ 3 w 3"/>
                  <a:gd name="T79" fmla="*/ 0 h 6"/>
                  <a:gd name="T80" fmla="*/ 3 w 3"/>
                  <a:gd name="T81" fmla="*/ 0 h 6"/>
                  <a:gd name="T82" fmla="*/ 3 w 3"/>
                  <a:gd name="T83" fmla="*/ 0 h 6"/>
                  <a:gd name="T84" fmla="*/ 3 w 3"/>
                  <a:gd name="T85" fmla="*/ 0 h 6"/>
                  <a:gd name="T86" fmla="*/ 3 w 3"/>
                  <a:gd name="T87" fmla="*/ 0 h 6"/>
                  <a:gd name="T88" fmla="*/ 3 w 3"/>
                  <a:gd name="T89" fmla="*/ 0 h 6"/>
                  <a:gd name="T90" fmla="*/ 3 w 3"/>
                  <a:gd name="T91" fmla="*/ 0 h 6"/>
                  <a:gd name="T92" fmla="*/ 3 w 3"/>
                  <a:gd name="T93" fmla="*/ 0 h 6"/>
                  <a:gd name="T94" fmla="*/ 3 w 3"/>
                  <a:gd name="T95" fmla="*/ 0 h 6"/>
                  <a:gd name="T96" fmla="*/ 3 w 3"/>
                  <a:gd name="T97" fmla="*/ 0 h 6"/>
                  <a:gd name="T98" fmla="*/ 3 w 3"/>
                  <a:gd name="T99" fmla="*/ 0 h 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 h="6">
                    <a:moveTo>
                      <a:pt x="0" y="6"/>
                    </a:moveTo>
                    <a:lnTo>
                      <a:pt x="0" y="6"/>
                    </a:lnTo>
                    <a:lnTo>
                      <a:pt x="0" y="3"/>
                    </a:lnTo>
                    <a:lnTo>
                      <a:pt x="0" y="6"/>
                    </a:lnTo>
                    <a:close/>
                    <a:moveTo>
                      <a:pt x="3" y="0"/>
                    </a:move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05" name="Freeform 358"/>
              <p:cNvSpPr>
                <a:spLocks/>
              </p:cNvSpPr>
              <p:nvPr/>
            </p:nvSpPr>
            <p:spPr bwMode="auto">
              <a:xfrm>
                <a:off x="-3798" y="1469"/>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206" name="Line 359"/>
              <p:cNvSpPr>
                <a:spLocks noChangeShapeType="1"/>
              </p:cNvSpPr>
              <p:nvPr/>
            </p:nvSpPr>
            <p:spPr bwMode="auto">
              <a:xfrm>
                <a:off x="-3795" y="146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07" name="Freeform 360"/>
              <p:cNvSpPr>
                <a:spLocks/>
              </p:cNvSpPr>
              <p:nvPr/>
            </p:nvSpPr>
            <p:spPr bwMode="auto">
              <a:xfrm>
                <a:off x="-3779" y="1472"/>
                <a:ext cx="3" cy="3"/>
              </a:xfrm>
              <a:custGeom>
                <a:avLst/>
                <a:gdLst>
                  <a:gd name="T0" fmla="*/ 0 w 3"/>
                  <a:gd name="T1" fmla="*/ 3 h 3"/>
                  <a:gd name="T2" fmla="*/ 3 w 3"/>
                  <a:gd name="T3" fmla="*/ 3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3" y="3"/>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208" name="Line 361"/>
              <p:cNvSpPr>
                <a:spLocks noChangeShapeType="1"/>
              </p:cNvSpPr>
              <p:nvPr/>
            </p:nvSpPr>
            <p:spPr bwMode="auto">
              <a:xfrm flipV="1">
                <a:off x="-3779" y="1472"/>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09" name="Line 362"/>
              <p:cNvSpPr>
                <a:spLocks noChangeShapeType="1"/>
              </p:cNvSpPr>
              <p:nvPr/>
            </p:nvSpPr>
            <p:spPr bwMode="auto">
              <a:xfrm>
                <a:off x="-3779" y="147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10" name="Line 363"/>
              <p:cNvSpPr>
                <a:spLocks noChangeShapeType="1"/>
              </p:cNvSpPr>
              <p:nvPr/>
            </p:nvSpPr>
            <p:spPr bwMode="auto">
              <a:xfrm>
                <a:off x="-3782" y="147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11" name="Line 364"/>
              <p:cNvSpPr>
                <a:spLocks noChangeShapeType="1"/>
              </p:cNvSpPr>
              <p:nvPr/>
            </p:nvSpPr>
            <p:spPr bwMode="auto">
              <a:xfrm>
                <a:off x="-3782" y="147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12" name="Line 365"/>
              <p:cNvSpPr>
                <a:spLocks noChangeShapeType="1"/>
              </p:cNvSpPr>
              <p:nvPr/>
            </p:nvSpPr>
            <p:spPr bwMode="auto">
              <a:xfrm>
                <a:off x="-3785" y="147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13" name="Freeform 366"/>
              <p:cNvSpPr>
                <a:spLocks/>
              </p:cNvSpPr>
              <p:nvPr/>
            </p:nvSpPr>
            <p:spPr bwMode="auto">
              <a:xfrm>
                <a:off x="-3785" y="1472"/>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214" name="Line 367"/>
              <p:cNvSpPr>
                <a:spLocks noChangeShapeType="1"/>
              </p:cNvSpPr>
              <p:nvPr/>
            </p:nvSpPr>
            <p:spPr bwMode="auto">
              <a:xfrm>
                <a:off x="-3785" y="147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15" name="Freeform 368"/>
              <p:cNvSpPr>
                <a:spLocks noEditPoints="1"/>
              </p:cNvSpPr>
              <p:nvPr/>
            </p:nvSpPr>
            <p:spPr bwMode="auto">
              <a:xfrm>
                <a:off x="-3785" y="1472"/>
                <a:ext cx="25" cy="20"/>
              </a:xfrm>
              <a:custGeom>
                <a:avLst/>
                <a:gdLst>
                  <a:gd name="T0" fmla="*/ 12 w 25"/>
                  <a:gd name="T1" fmla="*/ 3 h 20"/>
                  <a:gd name="T2" fmla="*/ 12 w 25"/>
                  <a:gd name="T3" fmla="*/ 3 h 20"/>
                  <a:gd name="T4" fmla="*/ 12 w 25"/>
                  <a:gd name="T5" fmla="*/ 3 h 20"/>
                  <a:gd name="T6" fmla="*/ 9 w 25"/>
                  <a:gd name="T7" fmla="*/ 0 h 20"/>
                  <a:gd name="T8" fmla="*/ 6 w 25"/>
                  <a:gd name="T9" fmla="*/ 3 h 20"/>
                  <a:gd name="T10" fmla="*/ 3 w 25"/>
                  <a:gd name="T11" fmla="*/ 3 h 20"/>
                  <a:gd name="T12" fmla="*/ 3 w 25"/>
                  <a:gd name="T13" fmla="*/ 3 h 20"/>
                  <a:gd name="T14" fmla="*/ 3 w 25"/>
                  <a:gd name="T15" fmla="*/ 3 h 20"/>
                  <a:gd name="T16" fmla="*/ 0 w 25"/>
                  <a:gd name="T17" fmla="*/ 3 h 20"/>
                  <a:gd name="T18" fmla="*/ 0 w 25"/>
                  <a:gd name="T19" fmla="*/ 3 h 20"/>
                  <a:gd name="T20" fmla="*/ 0 w 25"/>
                  <a:gd name="T21" fmla="*/ 3 h 20"/>
                  <a:gd name="T22" fmla="*/ 3 w 25"/>
                  <a:gd name="T23" fmla="*/ 6 h 20"/>
                  <a:gd name="T24" fmla="*/ 6 w 25"/>
                  <a:gd name="T25" fmla="*/ 6 h 20"/>
                  <a:gd name="T26" fmla="*/ 6 w 25"/>
                  <a:gd name="T27" fmla="*/ 3 h 20"/>
                  <a:gd name="T28" fmla="*/ 9 w 25"/>
                  <a:gd name="T29" fmla="*/ 3 h 20"/>
                  <a:gd name="T30" fmla="*/ 9 w 25"/>
                  <a:gd name="T31" fmla="*/ 3 h 20"/>
                  <a:gd name="T32" fmla="*/ 16 w 25"/>
                  <a:gd name="T33" fmla="*/ 15 h 20"/>
                  <a:gd name="T34" fmla="*/ 19 w 25"/>
                  <a:gd name="T35" fmla="*/ 15 h 20"/>
                  <a:gd name="T36" fmla="*/ 19 w 25"/>
                  <a:gd name="T37" fmla="*/ 12 h 20"/>
                  <a:gd name="T38" fmla="*/ 19 w 25"/>
                  <a:gd name="T39" fmla="*/ 12 h 20"/>
                  <a:gd name="T40" fmla="*/ 19 w 25"/>
                  <a:gd name="T41" fmla="*/ 9 h 20"/>
                  <a:gd name="T42" fmla="*/ 19 w 25"/>
                  <a:gd name="T43" fmla="*/ 6 h 20"/>
                  <a:gd name="T44" fmla="*/ 19 w 25"/>
                  <a:gd name="T45" fmla="*/ 6 h 20"/>
                  <a:gd name="T46" fmla="*/ 19 w 25"/>
                  <a:gd name="T47" fmla="*/ 6 h 20"/>
                  <a:gd name="T48" fmla="*/ 19 w 25"/>
                  <a:gd name="T49" fmla="*/ 6 h 20"/>
                  <a:gd name="T50" fmla="*/ 19 w 25"/>
                  <a:gd name="T51" fmla="*/ 9 h 20"/>
                  <a:gd name="T52" fmla="*/ 22 w 25"/>
                  <a:gd name="T53" fmla="*/ 9 h 20"/>
                  <a:gd name="T54" fmla="*/ 22 w 25"/>
                  <a:gd name="T55" fmla="*/ 6 h 20"/>
                  <a:gd name="T56" fmla="*/ 22 w 25"/>
                  <a:gd name="T57" fmla="*/ 6 h 20"/>
                  <a:gd name="T58" fmla="*/ 22 w 25"/>
                  <a:gd name="T59" fmla="*/ 6 h 20"/>
                  <a:gd name="T60" fmla="*/ 22 w 25"/>
                  <a:gd name="T61" fmla="*/ 9 h 20"/>
                  <a:gd name="T62" fmla="*/ 22 w 25"/>
                  <a:gd name="T63" fmla="*/ 9 h 20"/>
                  <a:gd name="T64" fmla="*/ 22 w 25"/>
                  <a:gd name="T65" fmla="*/ 12 h 20"/>
                  <a:gd name="T66" fmla="*/ 25 w 25"/>
                  <a:gd name="T67" fmla="*/ 12 h 20"/>
                  <a:gd name="T68" fmla="*/ 25 w 25"/>
                  <a:gd name="T69" fmla="*/ 12 h 20"/>
                  <a:gd name="T70" fmla="*/ 25 w 25"/>
                  <a:gd name="T71" fmla="*/ 15 h 20"/>
                  <a:gd name="T72" fmla="*/ 22 w 25"/>
                  <a:gd name="T73" fmla="*/ 15 h 20"/>
                  <a:gd name="T74" fmla="*/ 22 w 25"/>
                  <a:gd name="T75" fmla="*/ 15 h 20"/>
                  <a:gd name="T76" fmla="*/ 22 w 25"/>
                  <a:gd name="T77" fmla="*/ 15 h 20"/>
                  <a:gd name="T78" fmla="*/ 22 w 25"/>
                  <a:gd name="T79" fmla="*/ 15 h 20"/>
                  <a:gd name="T80" fmla="*/ 19 w 25"/>
                  <a:gd name="T81" fmla="*/ 15 h 20"/>
                  <a:gd name="T82" fmla="*/ 19 w 25"/>
                  <a:gd name="T83" fmla="*/ 15 h 20"/>
                  <a:gd name="T84" fmla="*/ 19 w 25"/>
                  <a:gd name="T85" fmla="*/ 18 h 20"/>
                  <a:gd name="T86" fmla="*/ 22 w 25"/>
                  <a:gd name="T87" fmla="*/ 15 h 20"/>
                  <a:gd name="T88" fmla="*/ 22 w 25"/>
                  <a:gd name="T89" fmla="*/ 18 h 20"/>
                  <a:gd name="T90" fmla="*/ 22 w 25"/>
                  <a:gd name="T91" fmla="*/ 18 h 20"/>
                  <a:gd name="T92" fmla="*/ 22 w 25"/>
                  <a:gd name="T93" fmla="*/ 20 h 20"/>
                  <a:gd name="T94" fmla="*/ 22 w 25"/>
                  <a:gd name="T95" fmla="*/ 20 h 20"/>
                  <a:gd name="T96" fmla="*/ 22 w 25"/>
                  <a:gd name="T97" fmla="*/ 20 h 20"/>
                  <a:gd name="T98" fmla="*/ 19 w 25"/>
                  <a:gd name="T99" fmla="*/ 20 h 20"/>
                  <a:gd name="T100" fmla="*/ 19 w 25"/>
                  <a:gd name="T101" fmla="*/ 20 h 20"/>
                  <a:gd name="T102" fmla="*/ 12 w 25"/>
                  <a:gd name="T103" fmla="*/ 20 h 20"/>
                  <a:gd name="T104" fmla="*/ 12 w 25"/>
                  <a:gd name="T105" fmla="*/ 20 h 20"/>
                  <a:gd name="T106" fmla="*/ 9 w 25"/>
                  <a:gd name="T107" fmla="*/ 20 h 20"/>
                  <a:gd name="T108" fmla="*/ 9 w 25"/>
                  <a:gd name="T109" fmla="*/ 20 h 20"/>
                  <a:gd name="T110" fmla="*/ 6 w 25"/>
                  <a:gd name="T111" fmla="*/ 18 h 20"/>
                  <a:gd name="T112" fmla="*/ 6 w 25"/>
                  <a:gd name="T113" fmla="*/ 15 h 20"/>
                  <a:gd name="T114" fmla="*/ 6 w 25"/>
                  <a:gd name="T115" fmla="*/ 12 h 20"/>
                  <a:gd name="T116" fmla="*/ 9 w 25"/>
                  <a:gd name="T117" fmla="*/ 12 h 20"/>
                  <a:gd name="T118" fmla="*/ 12 w 25"/>
                  <a:gd name="T119" fmla="*/ 15 h 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5" h="20">
                    <a:moveTo>
                      <a:pt x="9" y="3"/>
                    </a:moveTo>
                    <a:lnTo>
                      <a:pt x="9" y="3"/>
                    </a:lnTo>
                    <a:lnTo>
                      <a:pt x="12" y="3"/>
                    </a:lnTo>
                    <a:lnTo>
                      <a:pt x="9" y="3"/>
                    </a:lnTo>
                    <a:lnTo>
                      <a:pt x="9" y="0"/>
                    </a:lnTo>
                    <a:lnTo>
                      <a:pt x="9" y="3"/>
                    </a:lnTo>
                    <a:lnTo>
                      <a:pt x="6" y="3"/>
                    </a:lnTo>
                    <a:lnTo>
                      <a:pt x="3" y="3"/>
                    </a:lnTo>
                    <a:lnTo>
                      <a:pt x="3" y="0"/>
                    </a:lnTo>
                    <a:lnTo>
                      <a:pt x="0" y="3"/>
                    </a:lnTo>
                    <a:lnTo>
                      <a:pt x="3" y="6"/>
                    </a:lnTo>
                    <a:lnTo>
                      <a:pt x="6" y="6"/>
                    </a:lnTo>
                    <a:lnTo>
                      <a:pt x="6" y="3"/>
                    </a:lnTo>
                    <a:lnTo>
                      <a:pt x="9" y="3"/>
                    </a:lnTo>
                    <a:lnTo>
                      <a:pt x="9" y="6"/>
                    </a:lnTo>
                    <a:lnTo>
                      <a:pt x="9" y="3"/>
                    </a:lnTo>
                    <a:close/>
                    <a:moveTo>
                      <a:pt x="16" y="15"/>
                    </a:moveTo>
                    <a:lnTo>
                      <a:pt x="16" y="15"/>
                    </a:lnTo>
                    <a:lnTo>
                      <a:pt x="19" y="15"/>
                    </a:lnTo>
                    <a:lnTo>
                      <a:pt x="19" y="12"/>
                    </a:lnTo>
                    <a:lnTo>
                      <a:pt x="19" y="9"/>
                    </a:lnTo>
                    <a:lnTo>
                      <a:pt x="19" y="6"/>
                    </a:lnTo>
                    <a:lnTo>
                      <a:pt x="16" y="6"/>
                    </a:lnTo>
                    <a:lnTo>
                      <a:pt x="19" y="6"/>
                    </a:lnTo>
                    <a:lnTo>
                      <a:pt x="19" y="9"/>
                    </a:lnTo>
                    <a:lnTo>
                      <a:pt x="22" y="9"/>
                    </a:lnTo>
                    <a:lnTo>
                      <a:pt x="22" y="6"/>
                    </a:lnTo>
                    <a:lnTo>
                      <a:pt x="22" y="9"/>
                    </a:lnTo>
                    <a:lnTo>
                      <a:pt x="22" y="12"/>
                    </a:lnTo>
                    <a:lnTo>
                      <a:pt x="25" y="12"/>
                    </a:lnTo>
                    <a:lnTo>
                      <a:pt x="25" y="15"/>
                    </a:lnTo>
                    <a:lnTo>
                      <a:pt x="22" y="15"/>
                    </a:lnTo>
                    <a:lnTo>
                      <a:pt x="19" y="15"/>
                    </a:lnTo>
                    <a:lnTo>
                      <a:pt x="19" y="18"/>
                    </a:lnTo>
                    <a:lnTo>
                      <a:pt x="19" y="15"/>
                    </a:lnTo>
                    <a:lnTo>
                      <a:pt x="22" y="15"/>
                    </a:lnTo>
                    <a:lnTo>
                      <a:pt x="22" y="18"/>
                    </a:lnTo>
                    <a:lnTo>
                      <a:pt x="19" y="18"/>
                    </a:lnTo>
                    <a:lnTo>
                      <a:pt x="22" y="20"/>
                    </a:lnTo>
                    <a:lnTo>
                      <a:pt x="19" y="20"/>
                    </a:lnTo>
                    <a:lnTo>
                      <a:pt x="16" y="20"/>
                    </a:lnTo>
                    <a:lnTo>
                      <a:pt x="12" y="20"/>
                    </a:lnTo>
                    <a:lnTo>
                      <a:pt x="9" y="20"/>
                    </a:lnTo>
                    <a:lnTo>
                      <a:pt x="6" y="20"/>
                    </a:lnTo>
                    <a:lnTo>
                      <a:pt x="6" y="18"/>
                    </a:lnTo>
                    <a:lnTo>
                      <a:pt x="6" y="15"/>
                    </a:lnTo>
                    <a:lnTo>
                      <a:pt x="6" y="12"/>
                    </a:lnTo>
                    <a:lnTo>
                      <a:pt x="9" y="12"/>
                    </a:lnTo>
                    <a:lnTo>
                      <a:pt x="12" y="12"/>
                    </a:lnTo>
                    <a:lnTo>
                      <a:pt x="12" y="15"/>
                    </a:lnTo>
                    <a:lnTo>
                      <a:pt x="16" y="15"/>
                    </a:lnTo>
                    <a:close/>
                  </a:path>
                </a:pathLst>
              </a:custGeom>
              <a:solidFill>
                <a:srgbClr val="F2BF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16" name="Freeform 369"/>
              <p:cNvSpPr>
                <a:spLocks/>
              </p:cNvSpPr>
              <p:nvPr/>
            </p:nvSpPr>
            <p:spPr bwMode="auto">
              <a:xfrm>
                <a:off x="-3785" y="1472"/>
                <a:ext cx="12" cy="6"/>
              </a:xfrm>
              <a:custGeom>
                <a:avLst/>
                <a:gdLst>
                  <a:gd name="T0" fmla="*/ 9 w 12"/>
                  <a:gd name="T1" fmla="*/ 3 h 6"/>
                  <a:gd name="T2" fmla="*/ 12 w 12"/>
                  <a:gd name="T3" fmla="*/ 3 h 6"/>
                  <a:gd name="T4" fmla="*/ 9 w 12"/>
                  <a:gd name="T5" fmla="*/ 3 h 6"/>
                  <a:gd name="T6" fmla="*/ 9 w 12"/>
                  <a:gd name="T7" fmla="*/ 0 h 6"/>
                  <a:gd name="T8" fmla="*/ 9 w 12"/>
                  <a:gd name="T9" fmla="*/ 3 h 6"/>
                  <a:gd name="T10" fmla="*/ 6 w 12"/>
                  <a:gd name="T11" fmla="*/ 3 h 6"/>
                  <a:gd name="T12" fmla="*/ 3 w 12"/>
                  <a:gd name="T13" fmla="*/ 3 h 6"/>
                  <a:gd name="T14" fmla="*/ 3 w 12"/>
                  <a:gd name="T15" fmla="*/ 0 h 6"/>
                  <a:gd name="T16" fmla="*/ 0 w 12"/>
                  <a:gd name="T17" fmla="*/ 3 h 6"/>
                  <a:gd name="T18" fmla="*/ 3 w 12"/>
                  <a:gd name="T19" fmla="*/ 6 h 6"/>
                  <a:gd name="T20" fmla="*/ 6 w 12"/>
                  <a:gd name="T21" fmla="*/ 6 h 6"/>
                  <a:gd name="T22" fmla="*/ 6 w 12"/>
                  <a:gd name="T23" fmla="*/ 3 h 6"/>
                  <a:gd name="T24" fmla="*/ 9 w 12"/>
                  <a:gd name="T25" fmla="*/ 3 h 6"/>
                  <a:gd name="T26" fmla="*/ 9 w 12"/>
                  <a:gd name="T27" fmla="*/ 6 h 6"/>
                  <a:gd name="T28" fmla="*/ 9 w 12"/>
                  <a:gd name="T29" fmla="*/ 3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6">
                    <a:moveTo>
                      <a:pt x="9" y="3"/>
                    </a:moveTo>
                    <a:lnTo>
                      <a:pt x="12" y="3"/>
                    </a:lnTo>
                    <a:lnTo>
                      <a:pt x="9" y="3"/>
                    </a:lnTo>
                    <a:lnTo>
                      <a:pt x="9" y="0"/>
                    </a:lnTo>
                    <a:lnTo>
                      <a:pt x="9" y="3"/>
                    </a:lnTo>
                    <a:lnTo>
                      <a:pt x="6" y="3"/>
                    </a:lnTo>
                    <a:lnTo>
                      <a:pt x="3" y="3"/>
                    </a:lnTo>
                    <a:lnTo>
                      <a:pt x="3" y="0"/>
                    </a:lnTo>
                    <a:lnTo>
                      <a:pt x="0" y="3"/>
                    </a:lnTo>
                    <a:lnTo>
                      <a:pt x="3" y="6"/>
                    </a:lnTo>
                    <a:lnTo>
                      <a:pt x="6" y="6"/>
                    </a:lnTo>
                    <a:lnTo>
                      <a:pt x="6" y="3"/>
                    </a:lnTo>
                    <a:lnTo>
                      <a:pt x="9" y="3"/>
                    </a:lnTo>
                    <a:lnTo>
                      <a:pt x="9" y="6"/>
                    </a:lnTo>
                    <a:lnTo>
                      <a:pt x="9"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217" name="Freeform 370"/>
              <p:cNvSpPr>
                <a:spLocks/>
              </p:cNvSpPr>
              <p:nvPr/>
            </p:nvSpPr>
            <p:spPr bwMode="auto">
              <a:xfrm>
                <a:off x="-3779" y="1478"/>
                <a:ext cx="19" cy="14"/>
              </a:xfrm>
              <a:custGeom>
                <a:avLst/>
                <a:gdLst>
                  <a:gd name="T0" fmla="*/ 10 w 19"/>
                  <a:gd name="T1" fmla="*/ 9 h 14"/>
                  <a:gd name="T2" fmla="*/ 13 w 19"/>
                  <a:gd name="T3" fmla="*/ 9 h 14"/>
                  <a:gd name="T4" fmla="*/ 13 w 19"/>
                  <a:gd name="T5" fmla="*/ 6 h 14"/>
                  <a:gd name="T6" fmla="*/ 13 w 19"/>
                  <a:gd name="T7" fmla="*/ 3 h 14"/>
                  <a:gd name="T8" fmla="*/ 13 w 19"/>
                  <a:gd name="T9" fmla="*/ 0 h 14"/>
                  <a:gd name="T10" fmla="*/ 10 w 19"/>
                  <a:gd name="T11" fmla="*/ 0 h 14"/>
                  <a:gd name="T12" fmla="*/ 13 w 19"/>
                  <a:gd name="T13" fmla="*/ 0 h 14"/>
                  <a:gd name="T14" fmla="*/ 13 w 19"/>
                  <a:gd name="T15" fmla="*/ 3 h 14"/>
                  <a:gd name="T16" fmla="*/ 16 w 19"/>
                  <a:gd name="T17" fmla="*/ 3 h 14"/>
                  <a:gd name="T18" fmla="*/ 16 w 19"/>
                  <a:gd name="T19" fmla="*/ 0 h 14"/>
                  <a:gd name="T20" fmla="*/ 16 w 19"/>
                  <a:gd name="T21" fmla="*/ 3 h 14"/>
                  <a:gd name="T22" fmla="*/ 16 w 19"/>
                  <a:gd name="T23" fmla="*/ 6 h 14"/>
                  <a:gd name="T24" fmla="*/ 19 w 19"/>
                  <a:gd name="T25" fmla="*/ 6 h 14"/>
                  <a:gd name="T26" fmla="*/ 19 w 19"/>
                  <a:gd name="T27" fmla="*/ 9 h 14"/>
                  <a:gd name="T28" fmla="*/ 16 w 19"/>
                  <a:gd name="T29" fmla="*/ 9 h 14"/>
                  <a:gd name="T30" fmla="*/ 13 w 19"/>
                  <a:gd name="T31" fmla="*/ 9 h 14"/>
                  <a:gd name="T32" fmla="*/ 13 w 19"/>
                  <a:gd name="T33" fmla="*/ 12 h 14"/>
                  <a:gd name="T34" fmla="*/ 13 w 19"/>
                  <a:gd name="T35" fmla="*/ 9 h 14"/>
                  <a:gd name="T36" fmla="*/ 16 w 19"/>
                  <a:gd name="T37" fmla="*/ 9 h 14"/>
                  <a:gd name="T38" fmla="*/ 16 w 19"/>
                  <a:gd name="T39" fmla="*/ 12 h 14"/>
                  <a:gd name="T40" fmla="*/ 13 w 19"/>
                  <a:gd name="T41" fmla="*/ 12 h 14"/>
                  <a:gd name="T42" fmla="*/ 16 w 19"/>
                  <a:gd name="T43" fmla="*/ 14 h 14"/>
                  <a:gd name="T44" fmla="*/ 13 w 19"/>
                  <a:gd name="T45" fmla="*/ 14 h 14"/>
                  <a:gd name="T46" fmla="*/ 10 w 19"/>
                  <a:gd name="T47" fmla="*/ 14 h 14"/>
                  <a:gd name="T48" fmla="*/ 6 w 19"/>
                  <a:gd name="T49" fmla="*/ 14 h 14"/>
                  <a:gd name="T50" fmla="*/ 3 w 19"/>
                  <a:gd name="T51" fmla="*/ 14 h 14"/>
                  <a:gd name="T52" fmla="*/ 0 w 19"/>
                  <a:gd name="T53" fmla="*/ 14 h 14"/>
                  <a:gd name="T54" fmla="*/ 0 w 19"/>
                  <a:gd name="T55" fmla="*/ 12 h 14"/>
                  <a:gd name="T56" fmla="*/ 0 w 19"/>
                  <a:gd name="T57" fmla="*/ 9 h 14"/>
                  <a:gd name="T58" fmla="*/ 0 w 19"/>
                  <a:gd name="T59" fmla="*/ 6 h 14"/>
                  <a:gd name="T60" fmla="*/ 3 w 19"/>
                  <a:gd name="T61" fmla="*/ 6 h 14"/>
                  <a:gd name="T62" fmla="*/ 6 w 19"/>
                  <a:gd name="T63" fmla="*/ 6 h 14"/>
                  <a:gd name="T64" fmla="*/ 6 w 19"/>
                  <a:gd name="T65" fmla="*/ 9 h 14"/>
                  <a:gd name="T66" fmla="*/ 10 w 19"/>
                  <a:gd name="T67" fmla="*/ 9 h 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 h="14">
                    <a:moveTo>
                      <a:pt x="10" y="9"/>
                    </a:moveTo>
                    <a:lnTo>
                      <a:pt x="13" y="9"/>
                    </a:lnTo>
                    <a:lnTo>
                      <a:pt x="13" y="6"/>
                    </a:lnTo>
                    <a:lnTo>
                      <a:pt x="13" y="3"/>
                    </a:lnTo>
                    <a:lnTo>
                      <a:pt x="13" y="0"/>
                    </a:lnTo>
                    <a:lnTo>
                      <a:pt x="10" y="0"/>
                    </a:lnTo>
                    <a:lnTo>
                      <a:pt x="13" y="0"/>
                    </a:lnTo>
                    <a:lnTo>
                      <a:pt x="13" y="3"/>
                    </a:lnTo>
                    <a:lnTo>
                      <a:pt x="16" y="3"/>
                    </a:lnTo>
                    <a:lnTo>
                      <a:pt x="16" y="0"/>
                    </a:lnTo>
                    <a:lnTo>
                      <a:pt x="16" y="3"/>
                    </a:lnTo>
                    <a:lnTo>
                      <a:pt x="16" y="6"/>
                    </a:lnTo>
                    <a:lnTo>
                      <a:pt x="19" y="6"/>
                    </a:lnTo>
                    <a:lnTo>
                      <a:pt x="19" y="9"/>
                    </a:lnTo>
                    <a:lnTo>
                      <a:pt x="16" y="9"/>
                    </a:lnTo>
                    <a:lnTo>
                      <a:pt x="13" y="9"/>
                    </a:lnTo>
                    <a:lnTo>
                      <a:pt x="13" y="12"/>
                    </a:lnTo>
                    <a:lnTo>
                      <a:pt x="13" y="9"/>
                    </a:lnTo>
                    <a:lnTo>
                      <a:pt x="16" y="9"/>
                    </a:lnTo>
                    <a:lnTo>
                      <a:pt x="16" y="12"/>
                    </a:lnTo>
                    <a:lnTo>
                      <a:pt x="13" y="12"/>
                    </a:lnTo>
                    <a:lnTo>
                      <a:pt x="16" y="14"/>
                    </a:lnTo>
                    <a:lnTo>
                      <a:pt x="13" y="14"/>
                    </a:lnTo>
                    <a:lnTo>
                      <a:pt x="10" y="14"/>
                    </a:lnTo>
                    <a:lnTo>
                      <a:pt x="6" y="14"/>
                    </a:lnTo>
                    <a:lnTo>
                      <a:pt x="3" y="14"/>
                    </a:lnTo>
                    <a:lnTo>
                      <a:pt x="0" y="14"/>
                    </a:lnTo>
                    <a:lnTo>
                      <a:pt x="0" y="12"/>
                    </a:lnTo>
                    <a:lnTo>
                      <a:pt x="0" y="9"/>
                    </a:lnTo>
                    <a:lnTo>
                      <a:pt x="0" y="6"/>
                    </a:lnTo>
                    <a:lnTo>
                      <a:pt x="3" y="6"/>
                    </a:lnTo>
                    <a:lnTo>
                      <a:pt x="6" y="6"/>
                    </a:lnTo>
                    <a:lnTo>
                      <a:pt x="6" y="9"/>
                    </a:lnTo>
                    <a:lnTo>
                      <a:pt x="10"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218" name="Freeform 371"/>
              <p:cNvSpPr>
                <a:spLocks/>
              </p:cNvSpPr>
              <p:nvPr/>
            </p:nvSpPr>
            <p:spPr bwMode="auto">
              <a:xfrm>
                <a:off x="-3779" y="1478"/>
                <a:ext cx="13" cy="26"/>
              </a:xfrm>
              <a:custGeom>
                <a:avLst/>
                <a:gdLst>
                  <a:gd name="T0" fmla="*/ 13 w 13"/>
                  <a:gd name="T1" fmla="*/ 0 h 26"/>
                  <a:gd name="T2" fmla="*/ 6 w 13"/>
                  <a:gd name="T3" fmla="*/ 3 h 26"/>
                  <a:gd name="T4" fmla="*/ 3 w 13"/>
                  <a:gd name="T5" fmla="*/ 6 h 26"/>
                  <a:gd name="T6" fmla="*/ 0 w 13"/>
                  <a:gd name="T7" fmla="*/ 9 h 26"/>
                  <a:gd name="T8" fmla="*/ 0 w 13"/>
                  <a:gd name="T9" fmla="*/ 12 h 26"/>
                  <a:gd name="T10" fmla="*/ 0 w 13"/>
                  <a:gd name="T11" fmla="*/ 17 h 26"/>
                  <a:gd name="T12" fmla="*/ 3 w 13"/>
                  <a:gd name="T13" fmla="*/ 20 h 26"/>
                  <a:gd name="T14" fmla="*/ 6 w 13"/>
                  <a:gd name="T15" fmla="*/ 23 h 26"/>
                  <a:gd name="T16" fmla="*/ 13 w 13"/>
                  <a:gd name="T17" fmla="*/ 26 h 26"/>
                  <a:gd name="T18" fmla="*/ 13 w 13"/>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6">
                    <a:moveTo>
                      <a:pt x="13" y="0"/>
                    </a:moveTo>
                    <a:lnTo>
                      <a:pt x="6" y="3"/>
                    </a:lnTo>
                    <a:lnTo>
                      <a:pt x="3" y="6"/>
                    </a:lnTo>
                    <a:lnTo>
                      <a:pt x="0" y="9"/>
                    </a:lnTo>
                    <a:lnTo>
                      <a:pt x="0" y="12"/>
                    </a:lnTo>
                    <a:lnTo>
                      <a:pt x="0" y="17"/>
                    </a:lnTo>
                    <a:lnTo>
                      <a:pt x="3" y="20"/>
                    </a:lnTo>
                    <a:lnTo>
                      <a:pt x="6" y="23"/>
                    </a:lnTo>
                    <a:lnTo>
                      <a:pt x="13" y="2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19" name="Rectangle 372"/>
              <p:cNvSpPr>
                <a:spLocks noChangeArrowheads="1"/>
              </p:cNvSpPr>
              <p:nvPr/>
            </p:nvSpPr>
            <p:spPr bwMode="auto">
              <a:xfrm>
                <a:off x="-3766" y="1478"/>
                <a:ext cx="1" cy="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2220" name="Freeform 373"/>
              <p:cNvSpPr>
                <a:spLocks/>
              </p:cNvSpPr>
              <p:nvPr/>
            </p:nvSpPr>
            <p:spPr bwMode="auto">
              <a:xfrm>
                <a:off x="-3766" y="1478"/>
                <a:ext cx="16" cy="26"/>
              </a:xfrm>
              <a:custGeom>
                <a:avLst/>
                <a:gdLst>
                  <a:gd name="T0" fmla="*/ 0 w 16"/>
                  <a:gd name="T1" fmla="*/ 26 h 26"/>
                  <a:gd name="T2" fmla="*/ 6 w 16"/>
                  <a:gd name="T3" fmla="*/ 23 h 26"/>
                  <a:gd name="T4" fmla="*/ 13 w 16"/>
                  <a:gd name="T5" fmla="*/ 20 h 26"/>
                  <a:gd name="T6" fmla="*/ 13 w 16"/>
                  <a:gd name="T7" fmla="*/ 17 h 26"/>
                  <a:gd name="T8" fmla="*/ 16 w 16"/>
                  <a:gd name="T9" fmla="*/ 12 h 26"/>
                  <a:gd name="T10" fmla="*/ 13 w 16"/>
                  <a:gd name="T11" fmla="*/ 9 h 26"/>
                  <a:gd name="T12" fmla="*/ 13 w 16"/>
                  <a:gd name="T13" fmla="*/ 6 h 26"/>
                  <a:gd name="T14" fmla="*/ 6 w 16"/>
                  <a:gd name="T15" fmla="*/ 3 h 26"/>
                  <a:gd name="T16" fmla="*/ 0 w 16"/>
                  <a:gd name="T17" fmla="*/ 0 h 26"/>
                  <a:gd name="T18" fmla="*/ 0 w 16"/>
                  <a:gd name="T19" fmla="*/ 26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26">
                    <a:moveTo>
                      <a:pt x="0" y="26"/>
                    </a:moveTo>
                    <a:lnTo>
                      <a:pt x="6" y="23"/>
                    </a:lnTo>
                    <a:lnTo>
                      <a:pt x="13" y="20"/>
                    </a:lnTo>
                    <a:lnTo>
                      <a:pt x="13" y="17"/>
                    </a:lnTo>
                    <a:lnTo>
                      <a:pt x="16" y="12"/>
                    </a:lnTo>
                    <a:lnTo>
                      <a:pt x="13" y="9"/>
                    </a:lnTo>
                    <a:lnTo>
                      <a:pt x="13" y="6"/>
                    </a:lnTo>
                    <a:lnTo>
                      <a:pt x="6" y="3"/>
                    </a:lnTo>
                    <a:lnTo>
                      <a:pt x="0" y="0"/>
                    </a:lnTo>
                    <a:lnTo>
                      <a:pt x="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21" name="Freeform 374"/>
              <p:cNvSpPr>
                <a:spLocks/>
              </p:cNvSpPr>
              <p:nvPr/>
            </p:nvSpPr>
            <p:spPr bwMode="auto">
              <a:xfrm>
                <a:off x="-3779" y="1487"/>
                <a:ext cx="26" cy="17"/>
              </a:xfrm>
              <a:custGeom>
                <a:avLst/>
                <a:gdLst>
                  <a:gd name="T0" fmla="*/ 0 w 26"/>
                  <a:gd name="T1" fmla="*/ 0 h 17"/>
                  <a:gd name="T2" fmla="*/ 0 w 26"/>
                  <a:gd name="T3" fmla="*/ 5 h 17"/>
                  <a:gd name="T4" fmla="*/ 0 w 26"/>
                  <a:gd name="T5" fmla="*/ 11 h 17"/>
                  <a:gd name="T6" fmla="*/ 3 w 26"/>
                  <a:gd name="T7" fmla="*/ 14 h 17"/>
                  <a:gd name="T8" fmla="*/ 6 w 26"/>
                  <a:gd name="T9" fmla="*/ 17 h 17"/>
                  <a:gd name="T10" fmla="*/ 10 w 26"/>
                  <a:gd name="T11" fmla="*/ 17 h 17"/>
                  <a:gd name="T12" fmla="*/ 16 w 26"/>
                  <a:gd name="T13" fmla="*/ 17 h 17"/>
                  <a:gd name="T14" fmla="*/ 19 w 26"/>
                  <a:gd name="T15" fmla="*/ 14 h 17"/>
                  <a:gd name="T16" fmla="*/ 26 w 26"/>
                  <a:gd name="T17" fmla="*/ 11 h 17"/>
                  <a:gd name="T18" fmla="*/ 0 w 26"/>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7">
                    <a:moveTo>
                      <a:pt x="0" y="0"/>
                    </a:moveTo>
                    <a:lnTo>
                      <a:pt x="0" y="5"/>
                    </a:lnTo>
                    <a:lnTo>
                      <a:pt x="0" y="11"/>
                    </a:lnTo>
                    <a:lnTo>
                      <a:pt x="3" y="14"/>
                    </a:lnTo>
                    <a:lnTo>
                      <a:pt x="6" y="17"/>
                    </a:lnTo>
                    <a:lnTo>
                      <a:pt x="10" y="17"/>
                    </a:lnTo>
                    <a:lnTo>
                      <a:pt x="16" y="17"/>
                    </a:lnTo>
                    <a:lnTo>
                      <a:pt x="19" y="14"/>
                    </a:lnTo>
                    <a:lnTo>
                      <a:pt x="26" y="1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22" name="Freeform 375"/>
              <p:cNvSpPr>
                <a:spLocks/>
              </p:cNvSpPr>
              <p:nvPr/>
            </p:nvSpPr>
            <p:spPr bwMode="auto">
              <a:xfrm>
                <a:off x="-3779" y="1484"/>
                <a:ext cx="26" cy="14"/>
              </a:xfrm>
              <a:custGeom>
                <a:avLst/>
                <a:gdLst>
                  <a:gd name="T0" fmla="*/ 0 w 26"/>
                  <a:gd name="T1" fmla="*/ 8 h 14"/>
                  <a:gd name="T2" fmla="*/ 0 w 26"/>
                  <a:gd name="T3" fmla="*/ 6 h 14"/>
                  <a:gd name="T4" fmla="*/ 0 w 26"/>
                  <a:gd name="T5" fmla="*/ 3 h 14"/>
                  <a:gd name="T6" fmla="*/ 26 w 26"/>
                  <a:gd name="T7" fmla="*/ 14 h 14"/>
                  <a:gd name="T8" fmla="*/ 26 w 26"/>
                  <a:gd name="T9" fmla="*/ 11 h 14"/>
                  <a:gd name="T10" fmla="*/ 26 w 26"/>
                  <a:gd name="T11" fmla="*/ 8 h 14"/>
                  <a:gd name="T12" fmla="*/ 26 w 26"/>
                  <a:gd name="T13" fmla="*/ 6 h 14"/>
                  <a:gd name="T14" fmla="*/ 26 w 26"/>
                  <a:gd name="T15" fmla="*/ 3 h 14"/>
                  <a:gd name="T16" fmla="*/ 26 w 26"/>
                  <a:gd name="T17" fmla="*/ 0 h 14"/>
                  <a:gd name="T18" fmla="*/ 0 w 26"/>
                  <a:gd name="T19" fmla="*/ 8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4">
                    <a:moveTo>
                      <a:pt x="0" y="8"/>
                    </a:moveTo>
                    <a:lnTo>
                      <a:pt x="0" y="6"/>
                    </a:lnTo>
                    <a:lnTo>
                      <a:pt x="0" y="3"/>
                    </a:lnTo>
                    <a:lnTo>
                      <a:pt x="26" y="14"/>
                    </a:lnTo>
                    <a:lnTo>
                      <a:pt x="26" y="11"/>
                    </a:lnTo>
                    <a:lnTo>
                      <a:pt x="26" y="8"/>
                    </a:lnTo>
                    <a:lnTo>
                      <a:pt x="26" y="6"/>
                    </a:lnTo>
                    <a:lnTo>
                      <a:pt x="26" y="3"/>
                    </a:lnTo>
                    <a:lnTo>
                      <a:pt x="2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23" name="Freeform 376"/>
              <p:cNvSpPr>
                <a:spLocks/>
              </p:cNvSpPr>
              <p:nvPr/>
            </p:nvSpPr>
            <p:spPr bwMode="auto">
              <a:xfrm>
                <a:off x="-3779" y="1475"/>
                <a:ext cx="26" cy="17"/>
              </a:xfrm>
              <a:custGeom>
                <a:avLst/>
                <a:gdLst>
                  <a:gd name="T0" fmla="*/ 26 w 26"/>
                  <a:gd name="T1" fmla="*/ 9 h 17"/>
                  <a:gd name="T2" fmla="*/ 19 w 26"/>
                  <a:gd name="T3" fmla="*/ 3 h 17"/>
                  <a:gd name="T4" fmla="*/ 16 w 26"/>
                  <a:gd name="T5" fmla="*/ 0 h 17"/>
                  <a:gd name="T6" fmla="*/ 10 w 26"/>
                  <a:gd name="T7" fmla="*/ 0 h 17"/>
                  <a:gd name="T8" fmla="*/ 6 w 26"/>
                  <a:gd name="T9" fmla="*/ 3 h 17"/>
                  <a:gd name="T10" fmla="*/ 3 w 26"/>
                  <a:gd name="T11" fmla="*/ 6 h 17"/>
                  <a:gd name="T12" fmla="*/ 0 w 26"/>
                  <a:gd name="T13" fmla="*/ 9 h 17"/>
                  <a:gd name="T14" fmla="*/ 0 w 26"/>
                  <a:gd name="T15" fmla="*/ 15 h 17"/>
                  <a:gd name="T16" fmla="*/ 0 w 26"/>
                  <a:gd name="T17" fmla="*/ 17 h 17"/>
                  <a:gd name="T18" fmla="*/ 26 w 26"/>
                  <a:gd name="T19" fmla="*/ 9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7">
                    <a:moveTo>
                      <a:pt x="26" y="9"/>
                    </a:moveTo>
                    <a:lnTo>
                      <a:pt x="19" y="3"/>
                    </a:lnTo>
                    <a:lnTo>
                      <a:pt x="16" y="0"/>
                    </a:lnTo>
                    <a:lnTo>
                      <a:pt x="10" y="0"/>
                    </a:lnTo>
                    <a:lnTo>
                      <a:pt x="6" y="3"/>
                    </a:lnTo>
                    <a:lnTo>
                      <a:pt x="3" y="6"/>
                    </a:lnTo>
                    <a:lnTo>
                      <a:pt x="0" y="9"/>
                    </a:lnTo>
                    <a:lnTo>
                      <a:pt x="0" y="15"/>
                    </a:lnTo>
                    <a:lnTo>
                      <a:pt x="0" y="17"/>
                    </a:lnTo>
                    <a:lnTo>
                      <a:pt x="2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24" name="Freeform 377"/>
              <p:cNvSpPr>
                <a:spLocks/>
              </p:cNvSpPr>
              <p:nvPr/>
            </p:nvSpPr>
            <p:spPr bwMode="auto">
              <a:xfrm>
                <a:off x="-3792" y="1472"/>
                <a:ext cx="26" cy="20"/>
              </a:xfrm>
              <a:custGeom>
                <a:avLst/>
                <a:gdLst>
                  <a:gd name="T0" fmla="*/ 26 w 26"/>
                  <a:gd name="T1" fmla="*/ 3 h 20"/>
                  <a:gd name="T2" fmla="*/ 19 w 26"/>
                  <a:gd name="T3" fmla="*/ 0 h 20"/>
                  <a:gd name="T4" fmla="*/ 16 w 26"/>
                  <a:gd name="T5" fmla="*/ 0 h 20"/>
                  <a:gd name="T6" fmla="*/ 10 w 26"/>
                  <a:gd name="T7" fmla="*/ 0 h 20"/>
                  <a:gd name="T8" fmla="*/ 7 w 26"/>
                  <a:gd name="T9" fmla="*/ 3 h 20"/>
                  <a:gd name="T10" fmla="*/ 3 w 26"/>
                  <a:gd name="T11" fmla="*/ 6 h 20"/>
                  <a:gd name="T12" fmla="*/ 0 w 26"/>
                  <a:gd name="T13" fmla="*/ 12 h 20"/>
                  <a:gd name="T14" fmla="*/ 3 w 26"/>
                  <a:gd name="T15" fmla="*/ 15 h 20"/>
                  <a:gd name="T16" fmla="*/ 7 w 26"/>
                  <a:gd name="T17" fmla="*/ 20 h 20"/>
                  <a:gd name="T18" fmla="*/ 26 w 26"/>
                  <a:gd name="T19" fmla="*/ 3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0">
                    <a:moveTo>
                      <a:pt x="26" y="3"/>
                    </a:moveTo>
                    <a:lnTo>
                      <a:pt x="19" y="0"/>
                    </a:lnTo>
                    <a:lnTo>
                      <a:pt x="16" y="0"/>
                    </a:lnTo>
                    <a:lnTo>
                      <a:pt x="10" y="0"/>
                    </a:lnTo>
                    <a:lnTo>
                      <a:pt x="7" y="3"/>
                    </a:lnTo>
                    <a:lnTo>
                      <a:pt x="3" y="6"/>
                    </a:lnTo>
                    <a:lnTo>
                      <a:pt x="0" y="12"/>
                    </a:lnTo>
                    <a:lnTo>
                      <a:pt x="3" y="15"/>
                    </a:lnTo>
                    <a:lnTo>
                      <a:pt x="7" y="20"/>
                    </a:lnTo>
                    <a:lnTo>
                      <a:pt x="2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25" name="Freeform 378"/>
              <p:cNvSpPr>
                <a:spLocks/>
              </p:cNvSpPr>
              <p:nvPr/>
            </p:nvSpPr>
            <p:spPr bwMode="auto">
              <a:xfrm>
                <a:off x="-3792" y="1475"/>
                <a:ext cx="29" cy="23"/>
              </a:xfrm>
              <a:custGeom>
                <a:avLst/>
                <a:gdLst>
                  <a:gd name="T0" fmla="*/ 16 w 29"/>
                  <a:gd name="T1" fmla="*/ 0 h 23"/>
                  <a:gd name="T2" fmla="*/ 26 w 29"/>
                  <a:gd name="T3" fmla="*/ 20 h 23"/>
                  <a:gd name="T4" fmla="*/ 26 w 29"/>
                  <a:gd name="T5" fmla="*/ 17 h 23"/>
                  <a:gd name="T6" fmla="*/ 29 w 29"/>
                  <a:gd name="T7" fmla="*/ 17 h 23"/>
                  <a:gd name="T8" fmla="*/ 29 w 29"/>
                  <a:gd name="T9" fmla="*/ 15 h 23"/>
                  <a:gd name="T10" fmla="*/ 29 w 29"/>
                  <a:gd name="T11" fmla="*/ 12 h 23"/>
                  <a:gd name="T12" fmla="*/ 29 w 29"/>
                  <a:gd name="T13" fmla="*/ 6 h 23"/>
                  <a:gd name="T14" fmla="*/ 29 w 29"/>
                  <a:gd name="T15" fmla="*/ 3 h 23"/>
                  <a:gd name="T16" fmla="*/ 26 w 29"/>
                  <a:gd name="T17" fmla="*/ 3 h 23"/>
                  <a:gd name="T18" fmla="*/ 26 w 29"/>
                  <a:gd name="T19" fmla="*/ 0 h 23"/>
                  <a:gd name="T20" fmla="*/ 7 w 29"/>
                  <a:gd name="T21" fmla="*/ 17 h 23"/>
                  <a:gd name="T22" fmla="*/ 3 w 29"/>
                  <a:gd name="T23" fmla="*/ 17 h 23"/>
                  <a:gd name="T24" fmla="*/ 3 w 29"/>
                  <a:gd name="T25" fmla="*/ 15 h 23"/>
                  <a:gd name="T26" fmla="*/ 3 w 29"/>
                  <a:gd name="T27" fmla="*/ 12 h 23"/>
                  <a:gd name="T28" fmla="*/ 3 w 29"/>
                  <a:gd name="T29" fmla="*/ 9 h 23"/>
                  <a:gd name="T30" fmla="*/ 3 w 29"/>
                  <a:gd name="T31" fmla="*/ 6 h 23"/>
                  <a:gd name="T32" fmla="*/ 3 w 29"/>
                  <a:gd name="T33" fmla="*/ 3 h 23"/>
                  <a:gd name="T34" fmla="*/ 7 w 29"/>
                  <a:gd name="T35" fmla="*/ 3 h 23"/>
                  <a:gd name="T36" fmla="*/ 16 w 29"/>
                  <a:gd name="T37" fmla="*/ 23 h 23"/>
                  <a:gd name="T38" fmla="*/ 7 w 29"/>
                  <a:gd name="T39" fmla="*/ 3 h 23"/>
                  <a:gd name="T40" fmla="*/ 3 w 29"/>
                  <a:gd name="T41" fmla="*/ 9 h 23"/>
                  <a:gd name="T42" fmla="*/ 0 w 29"/>
                  <a:gd name="T43" fmla="*/ 12 h 23"/>
                  <a:gd name="T44" fmla="*/ 3 w 29"/>
                  <a:gd name="T45" fmla="*/ 17 h 23"/>
                  <a:gd name="T46" fmla="*/ 7 w 29"/>
                  <a:gd name="T47" fmla="*/ 20 h 23"/>
                  <a:gd name="T48" fmla="*/ 10 w 29"/>
                  <a:gd name="T49" fmla="*/ 23 h 23"/>
                  <a:gd name="T50" fmla="*/ 16 w 29"/>
                  <a:gd name="T51" fmla="*/ 23 h 23"/>
                  <a:gd name="T52" fmla="*/ 19 w 29"/>
                  <a:gd name="T53" fmla="*/ 23 h 23"/>
                  <a:gd name="T54" fmla="*/ 26 w 29"/>
                  <a:gd name="T55" fmla="*/ 20 h 23"/>
                  <a:gd name="T56" fmla="*/ 16 w 29"/>
                  <a:gd name="T57" fmla="*/ 0 h 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9" h="23">
                    <a:moveTo>
                      <a:pt x="16" y="0"/>
                    </a:moveTo>
                    <a:lnTo>
                      <a:pt x="26" y="20"/>
                    </a:lnTo>
                    <a:lnTo>
                      <a:pt x="26" y="17"/>
                    </a:lnTo>
                    <a:lnTo>
                      <a:pt x="29" y="17"/>
                    </a:lnTo>
                    <a:lnTo>
                      <a:pt x="29" y="15"/>
                    </a:lnTo>
                    <a:lnTo>
                      <a:pt x="29" y="12"/>
                    </a:lnTo>
                    <a:lnTo>
                      <a:pt x="29" y="6"/>
                    </a:lnTo>
                    <a:lnTo>
                      <a:pt x="29" y="3"/>
                    </a:lnTo>
                    <a:lnTo>
                      <a:pt x="26" y="3"/>
                    </a:lnTo>
                    <a:lnTo>
                      <a:pt x="26" y="0"/>
                    </a:lnTo>
                    <a:lnTo>
                      <a:pt x="7" y="17"/>
                    </a:lnTo>
                    <a:lnTo>
                      <a:pt x="3" y="17"/>
                    </a:lnTo>
                    <a:lnTo>
                      <a:pt x="3" y="15"/>
                    </a:lnTo>
                    <a:lnTo>
                      <a:pt x="3" y="12"/>
                    </a:lnTo>
                    <a:lnTo>
                      <a:pt x="3" y="9"/>
                    </a:lnTo>
                    <a:lnTo>
                      <a:pt x="3" y="6"/>
                    </a:lnTo>
                    <a:lnTo>
                      <a:pt x="3" y="3"/>
                    </a:lnTo>
                    <a:lnTo>
                      <a:pt x="7" y="3"/>
                    </a:lnTo>
                    <a:lnTo>
                      <a:pt x="16" y="23"/>
                    </a:lnTo>
                    <a:lnTo>
                      <a:pt x="7" y="3"/>
                    </a:lnTo>
                    <a:lnTo>
                      <a:pt x="3" y="9"/>
                    </a:lnTo>
                    <a:lnTo>
                      <a:pt x="0" y="12"/>
                    </a:lnTo>
                    <a:lnTo>
                      <a:pt x="3" y="17"/>
                    </a:lnTo>
                    <a:lnTo>
                      <a:pt x="7" y="20"/>
                    </a:lnTo>
                    <a:lnTo>
                      <a:pt x="10" y="23"/>
                    </a:lnTo>
                    <a:lnTo>
                      <a:pt x="16" y="23"/>
                    </a:lnTo>
                    <a:lnTo>
                      <a:pt x="19" y="23"/>
                    </a:lnTo>
                    <a:lnTo>
                      <a:pt x="26" y="2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26" name="Freeform 379"/>
              <p:cNvSpPr>
                <a:spLocks/>
              </p:cNvSpPr>
              <p:nvPr/>
            </p:nvSpPr>
            <p:spPr bwMode="auto">
              <a:xfrm>
                <a:off x="-3789" y="1475"/>
                <a:ext cx="26" cy="23"/>
              </a:xfrm>
              <a:custGeom>
                <a:avLst/>
                <a:gdLst>
                  <a:gd name="T0" fmla="*/ 13 w 26"/>
                  <a:gd name="T1" fmla="*/ 0 h 23"/>
                  <a:gd name="T2" fmla="*/ 13 w 26"/>
                  <a:gd name="T3" fmla="*/ 23 h 23"/>
                  <a:gd name="T4" fmla="*/ 20 w 26"/>
                  <a:gd name="T5" fmla="*/ 23 h 23"/>
                  <a:gd name="T6" fmla="*/ 26 w 26"/>
                  <a:gd name="T7" fmla="*/ 17 h 23"/>
                  <a:gd name="T8" fmla="*/ 26 w 26"/>
                  <a:gd name="T9" fmla="*/ 6 h 23"/>
                  <a:gd name="T10" fmla="*/ 23 w 26"/>
                  <a:gd name="T11" fmla="*/ 3 h 23"/>
                  <a:gd name="T12" fmla="*/ 20 w 26"/>
                  <a:gd name="T13" fmla="*/ 3 h 23"/>
                  <a:gd name="T14" fmla="*/ 20 w 26"/>
                  <a:gd name="T15" fmla="*/ 0 h 23"/>
                  <a:gd name="T16" fmla="*/ 16 w 26"/>
                  <a:gd name="T17" fmla="*/ 0 h 23"/>
                  <a:gd name="T18" fmla="*/ 13 w 26"/>
                  <a:gd name="T19" fmla="*/ 0 h 23"/>
                  <a:gd name="T20" fmla="*/ 13 w 26"/>
                  <a:gd name="T21" fmla="*/ 23 h 23"/>
                  <a:gd name="T22" fmla="*/ 10 w 26"/>
                  <a:gd name="T23" fmla="*/ 23 h 23"/>
                  <a:gd name="T24" fmla="*/ 7 w 26"/>
                  <a:gd name="T25" fmla="*/ 23 h 23"/>
                  <a:gd name="T26" fmla="*/ 4 w 26"/>
                  <a:gd name="T27" fmla="*/ 20 h 23"/>
                  <a:gd name="T28" fmla="*/ 0 w 26"/>
                  <a:gd name="T29" fmla="*/ 17 h 23"/>
                  <a:gd name="T30" fmla="*/ 0 w 26"/>
                  <a:gd name="T31" fmla="*/ 9 h 23"/>
                  <a:gd name="T32" fmla="*/ 10 w 26"/>
                  <a:gd name="T33" fmla="*/ 0 h 23"/>
                  <a:gd name="T34" fmla="*/ 13 w 26"/>
                  <a:gd name="T35" fmla="*/ 0 h 23"/>
                  <a:gd name="T36" fmla="*/ 13 w 26"/>
                  <a:gd name="T37" fmla="*/ 23 h 23"/>
                  <a:gd name="T38" fmla="*/ 13 w 26"/>
                  <a:gd name="T39" fmla="*/ 0 h 23"/>
                  <a:gd name="T40" fmla="*/ 7 w 26"/>
                  <a:gd name="T41" fmla="*/ 0 h 23"/>
                  <a:gd name="T42" fmla="*/ 4 w 26"/>
                  <a:gd name="T43" fmla="*/ 3 h 23"/>
                  <a:gd name="T44" fmla="*/ 0 w 26"/>
                  <a:gd name="T45" fmla="*/ 9 h 23"/>
                  <a:gd name="T46" fmla="*/ 0 w 26"/>
                  <a:gd name="T47" fmla="*/ 12 h 23"/>
                  <a:gd name="T48" fmla="*/ 0 w 26"/>
                  <a:gd name="T49" fmla="*/ 17 h 23"/>
                  <a:gd name="T50" fmla="*/ 4 w 26"/>
                  <a:gd name="T51" fmla="*/ 20 h 23"/>
                  <a:gd name="T52" fmla="*/ 7 w 26"/>
                  <a:gd name="T53" fmla="*/ 23 h 23"/>
                  <a:gd name="T54" fmla="*/ 13 w 26"/>
                  <a:gd name="T55" fmla="*/ 23 h 23"/>
                  <a:gd name="T56" fmla="*/ 13 w 26"/>
                  <a:gd name="T57" fmla="*/ 0 h 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6" h="23">
                    <a:moveTo>
                      <a:pt x="13" y="0"/>
                    </a:moveTo>
                    <a:lnTo>
                      <a:pt x="13" y="23"/>
                    </a:lnTo>
                    <a:lnTo>
                      <a:pt x="20" y="23"/>
                    </a:lnTo>
                    <a:lnTo>
                      <a:pt x="26" y="17"/>
                    </a:lnTo>
                    <a:lnTo>
                      <a:pt x="26" y="6"/>
                    </a:lnTo>
                    <a:lnTo>
                      <a:pt x="23" y="3"/>
                    </a:lnTo>
                    <a:lnTo>
                      <a:pt x="20" y="3"/>
                    </a:lnTo>
                    <a:lnTo>
                      <a:pt x="20" y="0"/>
                    </a:lnTo>
                    <a:lnTo>
                      <a:pt x="16" y="0"/>
                    </a:lnTo>
                    <a:lnTo>
                      <a:pt x="13" y="0"/>
                    </a:lnTo>
                    <a:lnTo>
                      <a:pt x="13" y="23"/>
                    </a:lnTo>
                    <a:lnTo>
                      <a:pt x="10" y="23"/>
                    </a:lnTo>
                    <a:lnTo>
                      <a:pt x="7" y="23"/>
                    </a:lnTo>
                    <a:lnTo>
                      <a:pt x="4" y="20"/>
                    </a:lnTo>
                    <a:lnTo>
                      <a:pt x="0" y="17"/>
                    </a:lnTo>
                    <a:lnTo>
                      <a:pt x="0" y="9"/>
                    </a:lnTo>
                    <a:lnTo>
                      <a:pt x="10" y="0"/>
                    </a:lnTo>
                    <a:lnTo>
                      <a:pt x="13" y="0"/>
                    </a:lnTo>
                    <a:lnTo>
                      <a:pt x="13" y="23"/>
                    </a:lnTo>
                    <a:lnTo>
                      <a:pt x="13" y="0"/>
                    </a:lnTo>
                    <a:lnTo>
                      <a:pt x="7" y="0"/>
                    </a:lnTo>
                    <a:lnTo>
                      <a:pt x="4" y="3"/>
                    </a:lnTo>
                    <a:lnTo>
                      <a:pt x="0" y="9"/>
                    </a:lnTo>
                    <a:lnTo>
                      <a:pt x="0" y="12"/>
                    </a:lnTo>
                    <a:lnTo>
                      <a:pt x="0" y="17"/>
                    </a:lnTo>
                    <a:lnTo>
                      <a:pt x="4" y="20"/>
                    </a:lnTo>
                    <a:lnTo>
                      <a:pt x="7" y="23"/>
                    </a:lnTo>
                    <a:lnTo>
                      <a:pt x="13" y="23"/>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27" name="Freeform 380"/>
              <p:cNvSpPr>
                <a:spLocks/>
              </p:cNvSpPr>
              <p:nvPr/>
            </p:nvSpPr>
            <p:spPr bwMode="auto">
              <a:xfrm>
                <a:off x="-3789" y="1475"/>
                <a:ext cx="29" cy="26"/>
              </a:xfrm>
              <a:custGeom>
                <a:avLst/>
                <a:gdLst>
                  <a:gd name="T0" fmla="*/ 0 w 29"/>
                  <a:gd name="T1" fmla="*/ 15 h 26"/>
                  <a:gd name="T2" fmla="*/ 29 w 29"/>
                  <a:gd name="T3" fmla="*/ 15 h 26"/>
                  <a:gd name="T4" fmla="*/ 29 w 29"/>
                  <a:gd name="T5" fmla="*/ 12 h 26"/>
                  <a:gd name="T6" fmla="*/ 26 w 29"/>
                  <a:gd name="T7" fmla="*/ 9 h 26"/>
                  <a:gd name="T8" fmla="*/ 26 w 29"/>
                  <a:gd name="T9" fmla="*/ 6 h 26"/>
                  <a:gd name="T10" fmla="*/ 23 w 29"/>
                  <a:gd name="T11" fmla="*/ 3 h 26"/>
                  <a:gd name="T12" fmla="*/ 20 w 29"/>
                  <a:gd name="T13" fmla="*/ 3 h 26"/>
                  <a:gd name="T14" fmla="*/ 16 w 29"/>
                  <a:gd name="T15" fmla="*/ 0 h 26"/>
                  <a:gd name="T16" fmla="*/ 13 w 29"/>
                  <a:gd name="T17" fmla="*/ 0 h 26"/>
                  <a:gd name="T18" fmla="*/ 13 w 29"/>
                  <a:gd name="T19" fmla="*/ 23 h 26"/>
                  <a:gd name="T20" fmla="*/ 10 w 29"/>
                  <a:gd name="T21" fmla="*/ 23 h 26"/>
                  <a:gd name="T22" fmla="*/ 7 w 29"/>
                  <a:gd name="T23" fmla="*/ 23 h 26"/>
                  <a:gd name="T24" fmla="*/ 7 w 29"/>
                  <a:gd name="T25" fmla="*/ 20 h 26"/>
                  <a:gd name="T26" fmla="*/ 4 w 29"/>
                  <a:gd name="T27" fmla="*/ 20 h 26"/>
                  <a:gd name="T28" fmla="*/ 4 w 29"/>
                  <a:gd name="T29" fmla="*/ 17 h 26"/>
                  <a:gd name="T30" fmla="*/ 0 w 29"/>
                  <a:gd name="T31" fmla="*/ 15 h 26"/>
                  <a:gd name="T32" fmla="*/ 29 w 29"/>
                  <a:gd name="T33" fmla="*/ 15 h 26"/>
                  <a:gd name="T34" fmla="*/ 0 w 29"/>
                  <a:gd name="T35" fmla="*/ 15 h 26"/>
                  <a:gd name="T36" fmla="*/ 4 w 29"/>
                  <a:gd name="T37" fmla="*/ 20 h 26"/>
                  <a:gd name="T38" fmla="*/ 7 w 29"/>
                  <a:gd name="T39" fmla="*/ 23 h 26"/>
                  <a:gd name="T40" fmla="*/ 10 w 29"/>
                  <a:gd name="T41" fmla="*/ 26 h 26"/>
                  <a:gd name="T42" fmla="*/ 16 w 29"/>
                  <a:gd name="T43" fmla="*/ 26 h 26"/>
                  <a:gd name="T44" fmla="*/ 20 w 29"/>
                  <a:gd name="T45" fmla="*/ 26 h 26"/>
                  <a:gd name="T46" fmla="*/ 26 w 29"/>
                  <a:gd name="T47" fmla="*/ 23 h 26"/>
                  <a:gd name="T48" fmla="*/ 26 w 29"/>
                  <a:gd name="T49" fmla="*/ 20 h 26"/>
                  <a:gd name="T50" fmla="*/ 29 w 29"/>
                  <a:gd name="T51" fmla="*/ 15 h 26"/>
                  <a:gd name="T52" fmla="*/ 0 w 29"/>
                  <a:gd name="T53" fmla="*/ 15 h 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9" h="26">
                    <a:moveTo>
                      <a:pt x="0" y="15"/>
                    </a:moveTo>
                    <a:lnTo>
                      <a:pt x="29" y="15"/>
                    </a:lnTo>
                    <a:lnTo>
                      <a:pt x="29" y="12"/>
                    </a:lnTo>
                    <a:lnTo>
                      <a:pt x="26" y="9"/>
                    </a:lnTo>
                    <a:lnTo>
                      <a:pt x="26" y="6"/>
                    </a:lnTo>
                    <a:lnTo>
                      <a:pt x="23" y="3"/>
                    </a:lnTo>
                    <a:lnTo>
                      <a:pt x="20" y="3"/>
                    </a:lnTo>
                    <a:lnTo>
                      <a:pt x="16" y="0"/>
                    </a:lnTo>
                    <a:lnTo>
                      <a:pt x="13" y="0"/>
                    </a:lnTo>
                    <a:lnTo>
                      <a:pt x="13" y="23"/>
                    </a:lnTo>
                    <a:lnTo>
                      <a:pt x="10" y="23"/>
                    </a:lnTo>
                    <a:lnTo>
                      <a:pt x="7" y="23"/>
                    </a:lnTo>
                    <a:lnTo>
                      <a:pt x="7" y="20"/>
                    </a:lnTo>
                    <a:lnTo>
                      <a:pt x="4" y="20"/>
                    </a:lnTo>
                    <a:lnTo>
                      <a:pt x="4" y="17"/>
                    </a:lnTo>
                    <a:lnTo>
                      <a:pt x="0" y="15"/>
                    </a:lnTo>
                    <a:lnTo>
                      <a:pt x="29" y="15"/>
                    </a:lnTo>
                    <a:lnTo>
                      <a:pt x="0" y="15"/>
                    </a:lnTo>
                    <a:lnTo>
                      <a:pt x="4" y="20"/>
                    </a:lnTo>
                    <a:lnTo>
                      <a:pt x="7" y="23"/>
                    </a:lnTo>
                    <a:lnTo>
                      <a:pt x="10" y="26"/>
                    </a:lnTo>
                    <a:lnTo>
                      <a:pt x="16" y="26"/>
                    </a:lnTo>
                    <a:lnTo>
                      <a:pt x="20" y="26"/>
                    </a:lnTo>
                    <a:lnTo>
                      <a:pt x="26" y="23"/>
                    </a:lnTo>
                    <a:lnTo>
                      <a:pt x="26" y="20"/>
                    </a:lnTo>
                    <a:lnTo>
                      <a:pt x="29" y="15"/>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28" name="Freeform 381"/>
              <p:cNvSpPr>
                <a:spLocks/>
              </p:cNvSpPr>
              <p:nvPr/>
            </p:nvSpPr>
            <p:spPr bwMode="auto">
              <a:xfrm>
                <a:off x="-3789" y="1478"/>
                <a:ext cx="29" cy="23"/>
              </a:xfrm>
              <a:custGeom>
                <a:avLst/>
                <a:gdLst>
                  <a:gd name="T0" fmla="*/ 4 w 29"/>
                  <a:gd name="T1" fmla="*/ 12 h 23"/>
                  <a:gd name="T2" fmla="*/ 29 w 29"/>
                  <a:gd name="T3" fmla="*/ 12 h 23"/>
                  <a:gd name="T4" fmla="*/ 29 w 29"/>
                  <a:gd name="T5" fmla="*/ 9 h 23"/>
                  <a:gd name="T6" fmla="*/ 29 w 29"/>
                  <a:gd name="T7" fmla="*/ 6 h 23"/>
                  <a:gd name="T8" fmla="*/ 26 w 29"/>
                  <a:gd name="T9" fmla="*/ 6 h 23"/>
                  <a:gd name="T10" fmla="*/ 26 w 29"/>
                  <a:gd name="T11" fmla="*/ 3 h 23"/>
                  <a:gd name="T12" fmla="*/ 20 w 29"/>
                  <a:gd name="T13" fmla="*/ 0 h 23"/>
                  <a:gd name="T14" fmla="*/ 10 w 29"/>
                  <a:gd name="T15" fmla="*/ 0 h 23"/>
                  <a:gd name="T16" fmla="*/ 4 w 29"/>
                  <a:gd name="T17" fmla="*/ 6 h 23"/>
                  <a:gd name="T18" fmla="*/ 0 w 29"/>
                  <a:gd name="T19" fmla="*/ 12 h 23"/>
                  <a:gd name="T20" fmla="*/ 29 w 29"/>
                  <a:gd name="T21" fmla="*/ 12 h 23"/>
                  <a:gd name="T22" fmla="*/ 29 w 29"/>
                  <a:gd name="T23" fmla="*/ 14 h 23"/>
                  <a:gd name="T24" fmla="*/ 20 w 29"/>
                  <a:gd name="T25" fmla="*/ 23 h 23"/>
                  <a:gd name="T26" fmla="*/ 10 w 29"/>
                  <a:gd name="T27" fmla="*/ 23 h 23"/>
                  <a:gd name="T28" fmla="*/ 7 w 29"/>
                  <a:gd name="T29" fmla="*/ 20 h 23"/>
                  <a:gd name="T30" fmla="*/ 4 w 29"/>
                  <a:gd name="T31" fmla="*/ 17 h 23"/>
                  <a:gd name="T32" fmla="*/ 4 w 29"/>
                  <a:gd name="T33" fmla="*/ 14 h 23"/>
                  <a:gd name="T34" fmla="*/ 4 w 29"/>
                  <a:gd name="T35" fmla="*/ 12 h 23"/>
                  <a:gd name="T36" fmla="*/ 29 w 29"/>
                  <a:gd name="T37" fmla="*/ 12 h 23"/>
                  <a:gd name="T38" fmla="*/ 4 w 29"/>
                  <a:gd name="T39" fmla="*/ 12 h 23"/>
                  <a:gd name="T40" fmla="*/ 4 w 29"/>
                  <a:gd name="T41" fmla="*/ 17 h 23"/>
                  <a:gd name="T42" fmla="*/ 7 w 29"/>
                  <a:gd name="T43" fmla="*/ 20 h 23"/>
                  <a:gd name="T44" fmla="*/ 10 w 29"/>
                  <a:gd name="T45" fmla="*/ 23 h 23"/>
                  <a:gd name="T46" fmla="*/ 16 w 29"/>
                  <a:gd name="T47" fmla="*/ 23 h 23"/>
                  <a:gd name="T48" fmla="*/ 23 w 29"/>
                  <a:gd name="T49" fmla="*/ 23 h 23"/>
                  <a:gd name="T50" fmla="*/ 26 w 29"/>
                  <a:gd name="T51" fmla="*/ 20 h 23"/>
                  <a:gd name="T52" fmla="*/ 29 w 29"/>
                  <a:gd name="T53" fmla="*/ 17 h 23"/>
                  <a:gd name="T54" fmla="*/ 29 w 29"/>
                  <a:gd name="T55" fmla="*/ 12 h 23"/>
                  <a:gd name="T56" fmla="*/ 4 w 29"/>
                  <a:gd name="T57" fmla="*/ 12 h 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9" h="23">
                    <a:moveTo>
                      <a:pt x="4" y="12"/>
                    </a:moveTo>
                    <a:lnTo>
                      <a:pt x="29" y="12"/>
                    </a:lnTo>
                    <a:lnTo>
                      <a:pt x="29" y="9"/>
                    </a:lnTo>
                    <a:lnTo>
                      <a:pt x="29" y="6"/>
                    </a:lnTo>
                    <a:lnTo>
                      <a:pt x="26" y="6"/>
                    </a:lnTo>
                    <a:lnTo>
                      <a:pt x="26" y="3"/>
                    </a:lnTo>
                    <a:lnTo>
                      <a:pt x="20" y="0"/>
                    </a:lnTo>
                    <a:lnTo>
                      <a:pt x="10" y="0"/>
                    </a:lnTo>
                    <a:lnTo>
                      <a:pt x="4" y="6"/>
                    </a:lnTo>
                    <a:lnTo>
                      <a:pt x="0" y="12"/>
                    </a:lnTo>
                    <a:lnTo>
                      <a:pt x="29" y="12"/>
                    </a:lnTo>
                    <a:lnTo>
                      <a:pt x="29" y="14"/>
                    </a:lnTo>
                    <a:lnTo>
                      <a:pt x="20" y="23"/>
                    </a:lnTo>
                    <a:lnTo>
                      <a:pt x="10" y="23"/>
                    </a:lnTo>
                    <a:lnTo>
                      <a:pt x="7" y="20"/>
                    </a:lnTo>
                    <a:lnTo>
                      <a:pt x="4" y="17"/>
                    </a:lnTo>
                    <a:lnTo>
                      <a:pt x="4" y="14"/>
                    </a:lnTo>
                    <a:lnTo>
                      <a:pt x="4" y="12"/>
                    </a:lnTo>
                    <a:lnTo>
                      <a:pt x="29" y="12"/>
                    </a:lnTo>
                    <a:lnTo>
                      <a:pt x="4" y="12"/>
                    </a:lnTo>
                    <a:lnTo>
                      <a:pt x="4" y="17"/>
                    </a:lnTo>
                    <a:lnTo>
                      <a:pt x="7" y="20"/>
                    </a:lnTo>
                    <a:lnTo>
                      <a:pt x="10" y="23"/>
                    </a:lnTo>
                    <a:lnTo>
                      <a:pt x="16" y="23"/>
                    </a:lnTo>
                    <a:lnTo>
                      <a:pt x="23" y="23"/>
                    </a:lnTo>
                    <a:lnTo>
                      <a:pt x="26" y="20"/>
                    </a:lnTo>
                    <a:lnTo>
                      <a:pt x="29" y="17"/>
                    </a:lnTo>
                    <a:lnTo>
                      <a:pt x="29" y="12"/>
                    </a:lnTo>
                    <a:lnTo>
                      <a:pt x="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29" name="Freeform 382"/>
              <p:cNvSpPr>
                <a:spLocks/>
              </p:cNvSpPr>
              <p:nvPr/>
            </p:nvSpPr>
            <p:spPr bwMode="auto">
              <a:xfrm>
                <a:off x="-3785" y="1478"/>
                <a:ext cx="28" cy="23"/>
              </a:xfrm>
              <a:custGeom>
                <a:avLst/>
                <a:gdLst>
                  <a:gd name="T0" fmla="*/ 0 w 28"/>
                  <a:gd name="T1" fmla="*/ 12 h 23"/>
                  <a:gd name="T2" fmla="*/ 28 w 28"/>
                  <a:gd name="T3" fmla="*/ 12 h 23"/>
                  <a:gd name="T4" fmla="*/ 25 w 28"/>
                  <a:gd name="T5" fmla="*/ 6 h 23"/>
                  <a:gd name="T6" fmla="*/ 22 w 28"/>
                  <a:gd name="T7" fmla="*/ 3 h 23"/>
                  <a:gd name="T8" fmla="*/ 16 w 28"/>
                  <a:gd name="T9" fmla="*/ 0 h 23"/>
                  <a:gd name="T10" fmla="*/ 12 w 28"/>
                  <a:gd name="T11" fmla="*/ 0 h 23"/>
                  <a:gd name="T12" fmla="*/ 9 w 28"/>
                  <a:gd name="T13" fmla="*/ 0 h 23"/>
                  <a:gd name="T14" fmla="*/ 6 w 28"/>
                  <a:gd name="T15" fmla="*/ 3 h 23"/>
                  <a:gd name="T16" fmla="*/ 0 w 28"/>
                  <a:gd name="T17" fmla="*/ 6 h 23"/>
                  <a:gd name="T18" fmla="*/ 0 w 28"/>
                  <a:gd name="T19" fmla="*/ 12 h 23"/>
                  <a:gd name="T20" fmla="*/ 25 w 28"/>
                  <a:gd name="T21" fmla="*/ 12 h 23"/>
                  <a:gd name="T22" fmla="*/ 25 w 28"/>
                  <a:gd name="T23" fmla="*/ 17 h 23"/>
                  <a:gd name="T24" fmla="*/ 19 w 28"/>
                  <a:gd name="T25" fmla="*/ 20 h 23"/>
                  <a:gd name="T26" fmla="*/ 16 w 28"/>
                  <a:gd name="T27" fmla="*/ 23 h 23"/>
                  <a:gd name="T28" fmla="*/ 12 w 28"/>
                  <a:gd name="T29" fmla="*/ 23 h 23"/>
                  <a:gd name="T30" fmla="*/ 9 w 28"/>
                  <a:gd name="T31" fmla="*/ 23 h 23"/>
                  <a:gd name="T32" fmla="*/ 6 w 28"/>
                  <a:gd name="T33" fmla="*/ 20 h 23"/>
                  <a:gd name="T34" fmla="*/ 3 w 28"/>
                  <a:gd name="T35" fmla="*/ 17 h 23"/>
                  <a:gd name="T36" fmla="*/ 0 w 28"/>
                  <a:gd name="T37" fmla="*/ 12 h 23"/>
                  <a:gd name="T38" fmla="*/ 28 w 28"/>
                  <a:gd name="T39" fmla="*/ 12 h 23"/>
                  <a:gd name="T40" fmla="*/ 0 w 28"/>
                  <a:gd name="T41" fmla="*/ 12 h 23"/>
                  <a:gd name="T42" fmla="*/ 3 w 28"/>
                  <a:gd name="T43" fmla="*/ 17 h 23"/>
                  <a:gd name="T44" fmla="*/ 6 w 28"/>
                  <a:gd name="T45" fmla="*/ 20 h 23"/>
                  <a:gd name="T46" fmla="*/ 9 w 28"/>
                  <a:gd name="T47" fmla="*/ 23 h 23"/>
                  <a:gd name="T48" fmla="*/ 16 w 28"/>
                  <a:gd name="T49" fmla="*/ 23 h 23"/>
                  <a:gd name="T50" fmla="*/ 19 w 28"/>
                  <a:gd name="T51" fmla="*/ 23 h 23"/>
                  <a:gd name="T52" fmla="*/ 22 w 28"/>
                  <a:gd name="T53" fmla="*/ 20 h 23"/>
                  <a:gd name="T54" fmla="*/ 25 w 28"/>
                  <a:gd name="T55" fmla="*/ 17 h 23"/>
                  <a:gd name="T56" fmla="*/ 28 w 28"/>
                  <a:gd name="T57" fmla="*/ 12 h 23"/>
                  <a:gd name="T58" fmla="*/ 0 w 28"/>
                  <a:gd name="T59" fmla="*/ 12 h 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 h="23">
                    <a:moveTo>
                      <a:pt x="0" y="12"/>
                    </a:moveTo>
                    <a:lnTo>
                      <a:pt x="28" y="12"/>
                    </a:lnTo>
                    <a:lnTo>
                      <a:pt x="25" y="6"/>
                    </a:lnTo>
                    <a:lnTo>
                      <a:pt x="22" y="3"/>
                    </a:lnTo>
                    <a:lnTo>
                      <a:pt x="16" y="0"/>
                    </a:lnTo>
                    <a:lnTo>
                      <a:pt x="12" y="0"/>
                    </a:lnTo>
                    <a:lnTo>
                      <a:pt x="9" y="0"/>
                    </a:lnTo>
                    <a:lnTo>
                      <a:pt x="6" y="3"/>
                    </a:lnTo>
                    <a:lnTo>
                      <a:pt x="0" y="6"/>
                    </a:lnTo>
                    <a:lnTo>
                      <a:pt x="0" y="12"/>
                    </a:lnTo>
                    <a:lnTo>
                      <a:pt x="25" y="12"/>
                    </a:lnTo>
                    <a:lnTo>
                      <a:pt x="25" y="17"/>
                    </a:lnTo>
                    <a:lnTo>
                      <a:pt x="19" y="20"/>
                    </a:lnTo>
                    <a:lnTo>
                      <a:pt x="16" y="23"/>
                    </a:lnTo>
                    <a:lnTo>
                      <a:pt x="12" y="23"/>
                    </a:lnTo>
                    <a:lnTo>
                      <a:pt x="9" y="23"/>
                    </a:lnTo>
                    <a:lnTo>
                      <a:pt x="6" y="20"/>
                    </a:lnTo>
                    <a:lnTo>
                      <a:pt x="3" y="17"/>
                    </a:lnTo>
                    <a:lnTo>
                      <a:pt x="0" y="12"/>
                    </a:lnTo>
                    <a:lnTo>
                      <a:pt x="28" y="12"/>
                    </a:lnTo>
                    <a:lnTo>
                      <a:pt x="0" y="12"/>
                    </a:lnTo>
                    <a:lnTo>
                      <a:pt x="3" y="17"/>
                    </a:lnTo>
                    <a:lnTo>
                      <a:pt x="6" y="20"/>
                    </a:lnTo>
                    <a:lnTo>
                      <a:pt x="9" y="23"/>
                    </a:lnTo>
                    <a:lnTo>
                      <a:pt x="16" y="23"/>
                    </a:lnTo>
                    <a:lnTo>
                      <a:pt x="19" y="23"/>
                    </a:lnTo>
                    <a:lnTo>
                      <a:pt x="22" y="20"/>
                    </a:lnTo>
                    <a:lnTo>
                      <a:pt x="25" y="17"/>
                    </a:lnTo>
                    <a:lnTo>
                      <a:pt x="28" y="1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30" name="Freeform 383"/>
              <p:cNvSpPr>
                <a:spLocks/>
              </p:cNvSpPr>
              <p:nvPr/>
            </p:nvSpPr>
            <p:spPr bwMode="auto">
              <a:xfrm>
                <a:off x="-3785" y="1478"/>
                <a:ext cx="28" cy="26"/>
              </a:xfrm>
              <a:custGeom>
                <a:avLst/>
                <a:gdLst>
                  <a:gd name="T0" fmla="*/ 3 w 28"/>
                  <a:gd name="T1" fmla="*/ 12 h 26"/>
                  <a:gd name="T2" fmla="*/ 28 w 28"/>
                  <a:gd name="T3" fmla="*/ 12 h 26"/>
                  <a:gd name="T4" fmla="*/ 28 w 28"/>
                  <a:gd name="T5" fmla="*/ 9 h 26"/>
                  <a:gd name="T6" fmla="*/ 25 w 28"/>
                  <a:gd name="T7" fmla="*/ 6 h 26"/>
                  <a:gd name="T8" fmla="*/ 25 w 28"/>
                  <a:gd name="T9" fmla="*/ 3 h 26"/>
                  <a:gd name="T10" fmla="*/ 19 w 28"/>
                  <a:gd name="T11" fmla="*/ 0 h 26"/>
                  <a:gd name="T12" fmla="*/ 9 w 28"/>
                  <a:gd name="T13" fmla="*/ 0 h 26"/>
                  <a:gd name="T14" fmla="*/ 3 w 28"/>
                  <a:gd name="T15" fmla="*/ 9 h 26"/>
                  <a:gd name="T16" fmla="*/ 0 w 28"/>
                  <a:gd name="T17" fmla="*/ 12 h 26"/>
                  <a:gd name="T18" fmla="*/ 28 w 28"/>
                  <a:gd name="T19" fmla="*/ 12 h 26"/>
                  <a:gd name="T20" fmla="*/ 28 w 28"/>
                  <a:gd name="T21" fmla="*/ 17 h 26"/>
                  <a:gd name="T22" fmla="*/ 19 w 28"/>
                  <a:gd name="T23" fmla="*/ 23 h 26"/>
                  <a:gd name="T24" fmla="*/ 9 w 28"/>
                  <a:gd name="T25" fmla="*/ 23 h 26"/>
                  <a:gd name="T26" fmla="*/ 6 w 28"/>
                  <a:gd name="T27" fmla="*/ 20 h 26"/>
                  <a:gd name="T28" fmla="*/ 3 w 28"/>
                  <a:gd name="T29" fmla="*/ 17 h 26"/>
                  <a:gd name="T30" fmla="*/ 3 w 28"/>
                  <a:gd name="T31" fmla="*/ 14 h 26"/>
                  <a:gd name="T32" fmla="*/ 3 w 28"/>
                  <a:gd name="T33" fmla="*/ 12 h 26"/>
                  <a:gd name="T34" fmla="*/ 28 w 28"/>
                  <a:gd name="T35" fmla="*/ 12 h 26"/>
                  <a:gd name="T36" fmla="*/ 3 w 28"/>
                  <a:gd name="T37" fmla="*/ 12 h 26"/>
                  <a:gd name="T38" fmla="*/ 3 w 28"/>
                  <a:gd name="T39" fmla="*/ 17 h 26"/>
                  <a:gd name="T40" fmla="*/ 6 w 28"/>
                  <a:gd name="T41" fmla="*/ 23 h 26"/>
                  <a:gd name="T42" fmla="*/ 9 w 28"/>
                  <a:gd name="T43" fmla="*/ 23 h 26"/>
                  <a:gd name="T44" fmla="*/ 16 w 28"/>
                  <a:gd name="T45" fmla="*/ 26 h 26"/>
                  <a:gd name="T46" fmla="*/ 19 w 28"/>
                  <a:gd name="T47" fmla="*/ 23 h 26"/>
                  <a:gd name="T48" fmla="*/ 25 w 28"/>
                  <a:gd name="T49" fmla="*/ 23 h 26"/>
                  <a:gd name="T50" fmla="*/ 28 w 28"/>
                  <a:gd name="T51" fmla="*/ 17 h 26"/>
                  <a:gd name="T52" fmla="*/ 28 w 28"/>
                  <a:gd name="T53" fmla="*/ 12 h 26"/>
                  <a:gd name="T54" fmla="*/ 3 w 28"/>
                  <a:gd name="T55" fmla="*/ 12 h 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8" h="26">
                    <a:moveTo>
                      <a:pt x="3" y="12"/>
                    </a:moveTo>
                    <a:lnTo>
                      <a:pt x="28" y="12"/>
                    </a:lnTo>
                    <a:lnTo>
                      <a:pt x="28" y="9"/>
                    </a:lnTo>
                    <a:lnTo>
                      <a:pt x="25" y="6"/>
                    </a:lnTo>
                    <a:lnTo>
                      <a:pt x="25" y="3"/>
                    </a:lnTo>
                    <a:lnTo>
                      <a:pt x="19" y="0"/>
                    </a:lnTo>
                    <a:lnTo>
                      <a:pt x="9" y="0"/>
                    </a:lnTo>
                    <a:lnTo>
                      <a:pt x="3" y="9"/>
                    </a:lnTo>
                    <a:lnTo>
                      <a:pt x="0" y="12"/>
                    </a:lnTo>
                    <a:lnTo>
                      <a:pt x="28" y="12"/>
                    </a:lnTo>
                    <a:lnTo>
                      <a:pt x="28" y="17"/>
                    </a:lnTo>
                    <a:lnTo>
                      <a:pt x="19" y="23"/>
                    </a:lnTo>
                    <a:lnTo>
                      <a:pt x="9" y="23"/>
                    </a:lnTo>
                    <a:lnTo>
                      <a:pt x="6" y="20"/>
                    </a:lnTo>
                    <a:lnTo>
                      <a:pt x="3" y="17"/>
                    </a:lnTo>
                    <a:lnTo>
                      <a:pt x="3" y="14"/>
                    </a:lnTo>
                    <a:lnTo>
                      <a:pt x="3" y="12"/>
                    </a:lnTo>
                    <a:lnTo>
                      <a:pt x="28" y="12"/>
                    </a:lnTo>
                    <a:lnTo>
                      <a:pt x="3" y="12"/>
                    </a:lnTo>
                    <a:lnTo>
                      <a:pt x="3" y="17"/>
                    </a:lnTo>
                    <a:lnTo>
                      <a:pt x="6" y="23"/>
                    </a:lnTo>
                    <a:lnTo>
                      <a:pt x="9" y="23"/>
                    </a:lnTo>
                    <a:lnTo>
                      <a:pt x="16" y="26"/>
                    </a:lnTo>
                    <a:lnTo>
                      <a:pt x="19" y="23"/>
                    </a:lnTo>
                    <a:lnTo>
                      <a:pt x="25" y="23"/>
                    </a:lnTo>
                    <a:lnTo>
                      <a:pt x="28" y="17"/>
                    </a:lnTo>
                    <a:lnTo>
                      <a:pt x="28" y="12"/>
                    </a:lnTo>
                    <a:lnTo>
                      <a:pt x="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31" name="Freeform 384"/>
              <p:cNvSpPr>
                <a:spLocks/>
              </p:cNvSpPr>
              <p:nvPr/>
            </p:nvSpPr>
            <p:spPr bwMode="auto">
              <a:xfrm>
                <a:off x="-3782" y="1478"/>
                <a:ext cx="25" cy="26"/>
              </a:xfrm>
              <a:custGeom>
                <a:avLst/>
                <a:gdLst>
                  <a:gd name="T0" fmla="*/ 3 w 25"/>
                  <a:gd name="T1" fmla="*/ 6 h 26"/>
                  <a:gd name="T2" fmla="*/ 25 w 25"/>
                  <a:gd name="T3" fmla="*/ 14 h 26"/>
                  <a:gd name="T4" fmla="*/ 25 w 25"/>
                  <a:gd name="T5" fmla="*/ 12 h 26"/>
                  <a:gd name="T6" fmla="*/ 25 w 25"/>
                  <a:gd name="T7" fmla="*/ 9 h 26"/>
                  <a:gd name="T8" fmla="*/ 25 w 25"/>
                  <a:gd name="T9" fmla="*/ 6 h 26"/>
                  <a:gd name="T10" fmla="*/ 22 w 25"/>
                  <a:gd name="T11" fmla="*/ 3 h 26"/>
                  <a:gd name="T12" fmla="*/ 19 w 25"/>
                  <a:gd name="T13" fmla="*/ 3 h 26"/>
                  <a:gd name="T14" fmla="*/ 6 w 25"/>
                  <a:gd name="T15" fmla="*/ 0 h 26"/>
                  <a:gd name="T16" fmla="*/ 0 w 25"/>
                  <a:gd name="T17" fmla="*/ 9 h 26"/>
                  <a:gd name="T18" fmla="*/ 0 w 25"/>
                  <a:gd name="T19" fmla="*/ 12 h 26"/>
                  <a:gd name="T20" fmla="*/ 25 w 25"/>
                  <a:gd name="T21" fmla="*/ 12 h 26"/>
                  <a:gd name="T22" fmla="*/ 25 w 25"/>
                  <a:gd name="T23" fmla="*/ 17 h 26"/>
                  <a:gd name="T24" fmla="*/ 16 w 25"/>
                  <a:gd name="T25" fmla="*/ 23 h 26"/>
                  <a:gd name="T26" fmla="*/ 6 w 25"/>
                  <a:gd name="T27" fmla="*/ 23 h 26"/>
                  <a:gd name="T28" fmla="*/ 3 w 25"/>
                  <a:gd name="T29" fmla="*/ 20 h 26"/>
                  <a:gd name="T30" fmla="*/ 0 w 25"/>
                  <a:gd name="T31" fmla="*/ 17 h 26"/>
                  <a:gd name="T32" fmla="*/ 0 w 25"/>
                  <a:gd name="T33" fmla="*/ 14 h 26"/>
                  <a:gd name="T34" fmla="*/ 22 w 25"/>
                  <a:gd name="T35" fmla="*/ 23 h 26"/>
                  <a:gd name="T36" fmla="*/ 0 w 25"/>
                  <a:gd name="T37" fmla="*/ 14 h 26"/>
                  <a:gd name="T38" fmla="*/ 0 w 25"/>
                  <a:gd name="T39" fmla="*/ 20 h 26"/>
                  <a:gd name="T40" fmla="*/ 3 w 25"/>
                  <a:gd name="T41" fmla="*/ 23 h 26"/>
                  <a:gd name="T42" fmla="*/ 9 w 25"/>
                  <a:gd name="T43" fmla="*/ 26 h 26"/>
                  <a:gd name="T44" fmla="*/ 13 w 25"/>
                  <a:gd name="T45" fmla="*/ 26 h 26"/>
                  <a:gd name="T46" fmla="*/ 19 w 25"/>
                  <a:gd name="T47" fmla="*/ 26 h 26"/>
                  <a:gd name="T48" fmla="*/ 22 w 25"/>
                  <a:gd name="T49" fmla="*/ 23 h 26"/>
                  <a:gd name="T50" fmla="*/ 25 w 25"/>
                  <a:gd name="T51" fmla="*/ 20 h 26"/>
                  <a:gd name="T52" fmla="*/ 25 w 25"/>
                  <a:gd name="T53" fmla="*/ 14 h 26"/>
                  <a:gd name="T54" fmla="*/ 3 w 25"/>
                  <a:gd name="T55" fmla="*/ 6 h 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5" h="26">
                    <a:moveTo>
                      <a:pt x="3" y="6"/>
                    </a:moveTo>
                    <a:lnTo>
                      <a:pt x="25" y="14"/>
                    </a:lnTo>
                    <a:lnTo>
                      <a:pt x="25" y="12"/>
                    </a:lnTo>
                    <a:lnTo>
                      <a:pt x="25" y="9"/>
                    </a:lnTo>
                    <a:lnTo>
                      <a:pt x="25" y="6"/>
                    </a:lnTo>
                    <a:lnTo>
                      <a:pt x="22" y="3"/>
                    </a:lnTo>
                    <a:lnTo>
                      <a:pt x="19" y="3"/>
                    </a:lnTo>
                    <a:lnTo>
                      <a:pt x="6" y="0"/>
                    </a:lnTo>
                    <a:lnTo>
                      <a:pt x="0" y="9"/>
                    </a:lnTo>
                    <a:lnTo>
                      <a:pt x="0" y="12"/>
                    </a:lnTo>
                    <a:lnTo>
                      <a:pt x="25" y="12"/>
                    </a:lnTo>
                    <a:lnTo>
                      <a:pt x="25" y="17"/>
                    </a:lnTo>
                    <a:lnTo>
                      <a:pt x="16" y="23"/>
                    </a:lnTo>
                    <a:lnTo>
                      <a:pt x="6" y="23"/>
                    </a:lnTo>
                    <a:lnTo>
                      <a:pt x="3" y="20"/>
                    </a:lnTo>
                    <a:lnTo>
                      <a:pt x="0" y="17"/>
                    </a:lnTo>
                    <a:lnTo>
                      <a:pt x="0" y="14"/>
                    </a:lnTo>
                    <a:lnTo>
                      <a:pt x="22" y="23"/>
                    </a:lnTo>
                    <a:lnTo>
                      <a:pt x="0" y="14"/>
                    </a:lnTo>
                    <a:lnTo>
                      <a:pt x="0" y="20"/>
                    </a:lnTo>
                    <a:lnTo>
                      <a:pt x="3" y="23"/>
                    </a:lnTo>
                    <a:lnTo>
                      <a:pt x="9" y="26"/>
                    </a:lnTo>
                    <a:lnTo>
                      <a:pt x="13" y="26"/>
                    </a:lnTo>
                    <a:lnTo>
                      <a:pt x="19" y="26"/>
                    </a:lnTo>
                    <a:lnTo>
                      <a:pt x="22" y="23"/>
                    </a:lnTo>
                    <a:lnTo>
                      <a:pt x="25" y="20"/>
                    </a:lnTo>
                    <a:lnTo>
                      <a:pt x="25" y="14"/>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32" name="Freeform 385"/>
              <p:cNvSpPr>
                <a:spLocks/>
              </p:cNvSpPr>
              <p:nvPr/>
            </p:nvSpPr>
            <p:spPr bwMode="auto">
              <a:xfrm>
                <a:off x="-3782" y="1481"/>
                <a:ext cx="29" cy="23"/>
              </a:xfrm>
              <a:custGeom>
                <a:avLst/>
                <a:gdLst>
                  <a:gd name="T0" fmla="*/ 29 w 29"/>
                  <a:gd name="T1" fmla="*/ 11 h 23"/>
                  <a:gd name="T2" fmla="*/ 29 w 29"/>
                  <a:gd name="T3" fmla="*/ 9 h 23"/>
                  <a:gd name="T4" fmla="*/ 25 w 29"/>
                  <a:gd name="T5" fmla="*/ 6 h 23"/>
                  <a:gd name="T6" fmla="*/ 19 w 29"/>
                  <a:gd name="T7" fmla="*/ 0 h 23"/>
                  <a:gd name="T8" fmla="*/ 9 w 29"/>
                  <a:gd name="T9" fmla="*/ 0 h 23"/>
                  <a:gd name="T10" fmla="*/ 6 w 29"/>
                  <a:gd name="T11" fmla="*/ 0 h 23"/>
                  <a:gd name="T12" fmla="*/ 3 w 29"/>
                  <a:gd name="T13" fmla="*/ 3 h 23"/>
                  <a:gd name="T14" fmla="*/ 22 w 29"/>
                  <a:gd name="T15" fmla="*/ 20 h 23"/>
                  <a:gd name="T16" fmla="*/ 16 w 29"/>
                  <a:gd name="T17" fmla="*/ 23 h 23"/>
                  <a:gd name="T18" fmla="*/ 6 w 29"/>
                  <a:gd name="T19" fmla="*/ 20 h 23"/>
                  <a:gd name="T20" fmla="*/ 3 w 29"/>
                  <a:gd name="T21" fmla="*/ 17 h 23"/>
                  <a:gd name="T22" fmla="*/ 0 w 29"/>
                  <a:gd name="T23" fmla="*/ 14 h 23"/>
                  <a:gd name="T24" fmla="*/ 0 w 29"/>
                  <a:gd name="T25" fmla="*/ 11 h 23"/>
                  <a:gd name="T26" fmla="*/ 29 w 29"/>
                  <a:gd name="T27" fmla="*/ 11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 h="23">
                    <a:moveTo>
                      <a:pt x="29" y="11"/>
                    </a:moveTo>
                    <a:lnTo>
                      <a:pt x="29" y="9"/>
                    </a:lnTo>
                    <a:lnTo>
                      <a:pt x="25" y="6"/>
                    </a:lnTo>
                    <a:lnTo>
                      <a:pt x="19" y="0"/>
                    </a:lnTo>
                    <a:lnTo>
                      <a:pt x="9" y="0"/>
                    </a:lnTo>
                    <a:lnTo>
                      <a:pt x="6" y="0"/>
                    </a:lnTo>
                    <a:lnTo>
                      <a:pt x="3" y="3"/>
                    </a:lnTo>
                    <a:lnTo>
                      <a:pt x="22" y="20"/>
                    </a:lnTo>
                    <a:lnTo>
                      <a:pt x="16" y="23"/>
                    </a:lnTo>
                    <a:lnTo>
                      <a:pt x="6" y="20"/>
                    </a:lnTo>
                    <a:lnTo>
                      <a:pt x="3" y="17"/>
                    </a:lnTo>
                    <a:lnTo>
                      <a:pt x="0" y="14"/>
                    </a:lnTo>
                    <a:lnTo>
                      <a:pt x="0" y="11"/>
                    </a:lnTo>
                    <a:lnTo>
                      <a:pt x="29"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33" name="Freeform 386"/>
              <p:cNvSpPr>
                <a:spLocks/>
              </p:cNvSpPr>
              <p:nvPr/>
            </p:nvSpPr>
            <p:spPr bwMode="auto">
              <a:xfrm>
                <a:off x="-3782" y="1492"/>
                <a:ext cx="29" cy="12"/>
              </a:xfrm>
              <a:custGeom>
                <a:avLst/>
                <a:gdLst>
                  <a:gd name="T0" fmla="*/ 0 w 29"/>
                  <a:gd name="T1" fmla="*/ 0 h 12"/>
                  <a:gd name="T2" fmla="*/ 3 w 29"/>
                  <a:gd name="T3" fmla="*/ 6 h 12"/>
                  <a:gd name="T4" fmla="*/ 6 w 29"/>
                  <a:gd name="T5" fmla="*/ 9 h 12"/>
                  <a:gd name="T6" fmla="*/ 9 w 29"/>
                  <a:gd name="T7" fmla="*/ 12 h 12"/>
                  <a:gd name="T8" fmla="*/ 13 w 29"/>
                  <a:gd name="T9" fmla="*/ 12 h 12"/>
                  <a:gd name="T10" fmla="*/ 19 w 29"/>
                  <a:gd name="T11" fmla="*/ 12 h 12"/>
                  <a:gd name="T12" fmla="*/ 22 w 29"/>
                  <a:gd name="T13" fmla="*/ 9 h 12"/>
                  <a:gd name="T14" fmla="*/ 25 w 29"/>
                  <a:gd name="T15" fmla="*/ 6 h 12"/>
                  <a:gd name="T16" fmla="*/ 29 w 29"/>
                  <a:gd name="T17" fmla="*/ 0 h 12"/>
                  <a:gd name="T18" fmla="*/ 0 w 29"/>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12">
                    <a:moveTo>
                      <a:pt x="0" y="0"/>
                    </a:moveTo>
                    <a:lnTo>
                      <a:pt x="3" y="6"/>
                    </a:lnTo>
                    <a:lnTo>
                      <a:pt x="6" y="9"/>
                    </a:lnTo>
                    <a:lnTo>
                      <a:pt x="9" y="12"/>
                    </a:lnTo>
                    <a:lnTo>
                      <a:pt x="13" y="12"/>
                    </a:lnTo>
                    <a:lnTo>
                      <a:pt x="19" y="12"/>
                    </a:lnTo>
                    <a:lnTo>
                      <a:pt x="22" y="9"/>
                    </a:lnTo>
                    <a:lnTo>
                      <a:pt x="25" y="6"/>
                    </a:lnTo>
                    <a:lnTo>
                      <a:pt x="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34" name="Freeform 387"/>
              <p:cNvSpPr>
                <a:spLocks/>
              </p:cNvSpPr>
              <p:nvPr/>
            </p:nvSpPr>
            <p:spPr bwMode="auto">
              <a:xfrm>
                <a:off x="-3782" y="1481"/>
                <a:ext cx="25" cy="11"/>
              </a:xfrm>
              <a:custGeom>
                <a:avLst/>
                <a:gdLst>
                  <a:gd name="T0" fmla="*/ 25 w 25"/>
                  <a:gd name="T1" fmla="*/ 11 h 11"/>
                  <a:gd name="T2" fmla="*/ 25 w 25"/>
                  <a:gd name="T3" fmla="*/ 6 h 11"/>
                  <a:gd name="T4" fmla="*/ 22 w 25"/>
                  <a:gd name="T5" fmla="*/ 3 h 11"/>
                  <a:gd name="T6" fmla="*/ 19 w 25"/>
                  <a:gd name="T7" fmla="*/ 0 h 11"/>
                  <a:gd name="T8" fmla="*/ 13 w 25"/>
                  <a:gd name="T9" fmla="*/ 0 h 11"/>
                  <a:gd name="T10" fmla="*/ 9 w 25"/>
                  <a:gd name="T11" fmla="*/ 0 h 11"/>
                  <a:gd name="T12" fmla="*/ 3 w 25"/>
                  <a:gd name="T13" fmla="*/ 3 h 11"/>
                  <a:gd name="T14" fmla="*/ 0 w 25"/>
                  <a:gd name="T15" fmla="*/ 6 h 11"/>
                  <a:gd name="T16" fmla="*/ 0 w 25"/>
                  <a:gd name="T17" fmla="*/ 11 h 11"/>
                  <a:gd name="T18" fmla="*/ 25 w 25"/>
                  <a:gd name="T19" fmla="*/ 1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1">
                    <a:moveTo>
                      <a:pt x="25" y="11"/>
                    </a:moveTo>
                    <a:lnTo>
                      <a:pt x="25" y="6"/>
                    </a:lnTo>
                    <a:lnTo>
                      <a:pt x="22" y="3"/>
                    </a:lnTo>
                    <a:lnTo>
                      <a:pt x="19" y="0"/>
                    </a:lnTo>
                    <a:lnTo>
                      <a:pt x="13" y="0"/>
                    </a:lnTo>
                    <a:lnTo>
                      <a:pt x="9" y="0"/>
                    </a:lnTo>
                    <a:lnTo>
                      <a:pt x="3" y="3"/>
                    </a:lnTo>
                    <a:lnTo>
                      <a:pt x="0" y="6"/>
                    </a:lnTo>
                    <a:lnTo>
                      <a:pt x="0" y="11"/>
                    </a:lnTo>
                    <a:lnTo>
                      <a:pt x="2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35" name="Freeform 388"/>
              <p:cNvSpPr>
                <a:spLocks/>
              </p:cNvSpPr>
              <p:nvPr/>
            </p:nvSpPr>
            <p:spPr bwMode="auto">
              <a:xfrm>
                <a:off x="-3782" y="1481"/>
                <a:ext cx="25" cy="23"/>
              </a:xfrm>
              <a:custGeom>
                <a:avLst/>
                <a:gdLst>
                  <a:gd name="T0" fmla="*/ 13 w 25"/>
                  <a:gd name="T1" fmla="*/ 23 h 23"/>
                  <a:gd name="T2" fmla="*/ 16 w 25"/>
                  <a:gd name="T3" fmla="*/ 23 h 23"/>
                  <a:gd name="T4" fmla="*/ 19 w 25"/>
                  <a:gd name="T5" fmla="*/ 23 h 23"/>
                  <a:gd name="T6" fmla="*/ 22 w 25"/>
                  <a:gd name="T7" fmla="*/ 20 h 23"/>
                  <a:gd name="T8" fmla="*/ 25 w 25"/>
                  <a:gd name="T9" fmla="*/ 17 h 23"/>
                  <a:gd name="T10" fmla="*/ 25 w 25"/>
                  <a:gd name="T11" fmla="*/ 14 h 23"/>
                  <a:gd name="T12" fmla="*/ 25 w 25"/>
                  <a:gd name="T13" fmla="*/ 11 h 23"/>
                  <a:gd name="T14" fmla="*/ 0 w 25"/>
                  <a:gd name="T15" fmla="*/ 11 h 23"/>
                  <a:gd name="T16" fmla="*/ 0 w 25"/>
                  <a:gd name="T17" fmla="*/ 9 h 23"/>
                  <a:gd name="T18" fmla="*/ 0 w 25"/>
                  <a:gd name="T19" fmla="*/ 6 h 23"/>
                  <a:gd name="T20" fmla="*/ 3 w 25"/>
                  <a:gd name="T21" fmla="*/ 3 h 23"/>
                  <a:gd name="T22" fmla="*/ 6 w 25"/>
                  <a:gd name="T23" fmla="*/ 0 h 23"/>
                  <a:gd name="T24" fmla="*/ 9 w 25"/>
                  <a:gd name="T25" fmla="*/ 0 h 23"/>
                  <a:gd name="T26" fmla="*/ 13 w 25"/>
                  <a:gd name="T27" fmla="*/ 0 h 23"/>
                  <a:gd name="T28" fmla="*/ 13 w 25"/>
                  <a:gd name="T29" fmla="*/ 23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5" h="23">
                    <a:moveTo>
                      <a:pt x="13" y="23"/>
                    </a:moveTo>
                    <a:lnTo>
                      <a:pt x="16" y="23"/>
                    </a:lnTo>
                    <a:lnTo>
                      <a:pt x="19" y="23"/>
                    </a:lnTo>
                    <a:lnTo>
                      <a:pt x="22" y="20"/>
                    </a:lnTo>
                    <a:lnTo>
                      <a:pt x="25" y="17"/>
                    </a:lnTo>
                    <a:lnTo>
                      <a:pt x="25" y="14"/>
                    </a:lnTo>
                    <a:lnTo>
                      <a:pt x="25" y="11"/>
                    </a:lnTo>
                    <a:lnTo>
                      <a:pt x="0" y="11"/>
                    </a:lnTo>
                    <a:lnTo>
                      <a:pt x="0" y="9"/>
                    </a:lnTo>
                    <a:lnTo>
                      <a:pt x="0" y="6"/>
                    </a:lnTo>
                    <a:lnTo>
                      <a:pt x="3" y="3"/>
                    </a:lnTo>
                    <a:lnTo>
                      <a:pt x="6" y="0"/>
                    </a:lnTo>
                    <a:lnTo>
                      <a:pt x="9" y="0"/>
                    </a:lnTo>
                    <a:lnTo>
                      <a:pt x="13" y="0"/>
                    </a:lnTo>
                    <a:lnTo>
                      <a:pt x="13"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36" name="Freeform 389"/>
              <p:cNvSpPr>
                <a:spLocks/>
              </p:cNvSpPr>
              <p:nvPr/>
            </p:nvSpPr>
            <p:spPr bwMode="auto">
              <a:xfrm>
                <a:off x="-3782" y="1481"/>
                <a:ext cx="13" cy="23"/>
              </a:xfrm>
              <a:custGeom>
                <a:avLst/>
                <a:gdLst>
                  <a:gd name="T0" fmla="*/ 13 w 13"/>
                  <a:gd name="T1" fmla="*/ 0 h 23"/>
                  <a:gd name="T2" fmla="*/ 6 w 13"/>
                  <a:gd name="T3" fmla="*/ 0 h 23"/>
                  <a:gd name="T4" fmla="*/ 3 w 13"/>
                  <a:gd name="T5" fmla="*/ 3 h 23"/>
                  <a:gd name="T6" fmla="*/ 0 w 13"/>
                  <a:gd name="T7" fmla="*/ 9 h 23"/>
                  <a:gd name="T8" fmla="*/ 0 w 13"/>
                  <a:gd name="T9" fmla="*/ 11 h 23"/>
                  <a:gd name="T10" fmla="*/ 0 w 13"/>
                  <a:gd name="T11" fmla="*/ 17 h 23"/>
                  <a:gd name="T12" fmla="*/ 3 w 13"/>
                  <a:gd name="T13" fmla="*/ 20 h 23"/>
                  <a:gd name="T14" fmla="*/ 6 w 13"/>
                  <a:gd name="T15" fmla="*/ 23 h 23"/>
                  <a:gd name="T16" fmla="*/ 13 w 13"/>
                  <a:gd name="T17" fmla="*/ 23 h 23"/>
                  <a:gd name="T18" fmla="*/ 13 w 1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13" y="0"/>
                    </a:moveTo>
                    <a:lnTo>
                      <a:pt x="6" y="0"/>
                    </a:lnTo>
                    <a:lnTo>
                      <a:pt x="3" y="3"/>
                    </a:lnTo>
                    <a:lnTo>
                      <a:pt x="0" y="9"/>
                    </a:lnTo>
                    <a:lnTo>
                      <a:pt x="0" y="11"/>
                    </a:lnTo>
                    <a:lnTo>
                      <a:pt x="0" y="17"/>
                    </a:lnTo>
                    <a:lnTo>
                      <a:pt x="3" y="20"/>
                    </a:lnTo>
                    <a:lnTo>
                      <a:pt x="6" y="23"/>
                    </a:lnTo>
                    <a:lnTo>
                      <a:pt x="13" y="23"/>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37" name="Freeform 390"/>
              <p:cNvSpPr>
                <a:spLocks/>
              </p:cNvSpPr>
              <p:nvPr/>
            </p:nvSpPr>
            <p:spPr bwMode="auto">
              <a:xfrm>
                <a:off x="-3785" y="1481"/>
                <a:ext cx="16" cy="23"/>
              </a:xfrm>
              <a:custGeom>
                <a:avLst/>
                <a:gdLst>
                  <a:gd name="T0" fmla="*/ 16 w 16"/>
                  <a:gd name="T1" fmla="*/ 0 h 23"/>
                  <a:gd name="T2" fmla="*/ 9 w 16"/>
                  <a:gd name="T3" fmla="*/ 0 h 23"/>
                  <a:gd name="T4" fmla="*/ 3 w 16"/>
                  <a:gd name="T5" fmla="*/ 3 h 23"/>
                  <a:gd name="T6" fmla="*/ 3 w 16"/>
                  <a:gd name="T7" fmla="*/ 9 h 23"/>
                  <a:gd name="T8" fmla="*/ 0 w 16"/>
                  <a:gd name="T9" fmla="*/ 11 h 23"/>
                  <a:gd name="T10" fmla="*/ 3 w 16"/>
                  <a:gd name="T11" fmla="*/ 17 h 23"/>
                  <a:gd name="T12" fmla="*/ 3 w 16"/>
                  <a:gd name="T13" fmla="*/ 20 h 23"/>
                  <a:gd name="T14" fmla="*/ 9 w 16"/>
                  <a:gd name="T15" fmla="*/ 23 h 23"/>
                  <a:gd name="T16" fmla="*/ 16 w 16"/>
                  <a:gd name="T17" fmla="*/ 23 h 23"/>
                  <a:gd name="T18" fmla="*/ 16 w 16"/>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23">
                    <a:moveTo>
                      <a:pt x="16" y="0"/>
                    </a:moveTo>
                    <a:lnTo>
                      <a:pt x="9" y="0"/>
                    </a:lnTo>
                    <a:lnTo>
                      <a:pt x="3" y="3"/>
                    </a:lnTo>
                    <a:lnTo>
                      <a:pt x="3" y="9"/>
                    </a:lnTo>
                    <a:lnTo>
                      <a:pt x="0" y="11"/>
                    </a:lnTo>
                    <a:lnTo>
                      <a:pt x="3" y="17"/>
                    </a:lnTo>
                    <a:lnTo>
                      <a:pt x="3" y="20"/>
                    </a:lnTo>
                    <a:lnTo>
                      <a:pt x="9" y="23"/>
                    </a:lnTo>
                    <a:lnTo>
                      <a:pt x="16" y="23"/>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38" name="Freeform 391"/>
              <p:cNvSpPr>
                <a:spLocks/>
              </p:cNvSpPr>
              <p:nvPr/>
            </p:nvSpPr>
            <p:spPr bwMode="auto">
              <a:xfrm>
                <a:off x="-3782" y="1481"/>
                <a:ext cx="25" cy="23"/>
              </a:xfrm>
              <a:custGeom>
                <a:avLst/>
                <a:gdLst>
                  <a:gd name="T0" fmla="*/ 0 w 25"/>
                  <a:gd name="T1" fmla="*/ 9 h 23"/>
                  <a:gd name="T2" fmla="*/ 0 w 25"/>
                  <a:gd name="T3" fmla="*/ 11 h 23"/>
                  <a:gd name="T4" fmla="*/ 0 w 25"/>
                  <a:gd name="T5" fmla="*/ 9 h 23"/>
                  <a:gd name="T6" fmla="*/ 0 w 25"/>
                  <a:gd name="T7" fmla="*/ 6 h 23"/>
                  <a:gd name="T8" fmla="*/ 3 w 25"/>
                  <a:gd name="T9" fmla="*/ 3 h 23"/>
                  <a:gd name="T10" fmla="*/ 6 w 25"/>
                  <a:gd name="T11" fmla="*/ 0 h 23"/>
                  <a:gd name="T12" fmla="*/ 13 w 25"/>
                  <a:gd name="T13" fmla="*/ 0 h 23"/>
                  <a:gd name="T14" fmla="*/ 13 w 25"/>
                  <a:gd name="T15" fmla="*/ 23 h 23"/>
                  <a:gd name="T16" fmla="*/ 16 w 25"/>
                  <a:gd name="T17" fmla="*/ 23 h 23"/>
                  <a:gd name="T18" fmla="*/ 19 w 25"/>
                  <a:gd name="T19" fmla="*/ 20 h 23"/>
                  <a:gd name="T20" fmla="*/ 22 w 25"/>
                  <a:gd name="T21" fmla="*/ 17 h 23"/>
                  <a:gd name="T22" fmla="*/ 25 w 25"/>
                  <a:gd name="T23" fmla="*/ 14 h 23"/>
                  <a:gd name="T24" fmla="*/ 25 w 25"/>
                  <a:gd name="T25" fmla="*/ 11 h 23"/>
                  <a:gd name="T26" fmla="*/ 25 w 25"/>
                  <a:gd name="T27" fmla="*/ 9 h 23"/>
                  <a:gd name="T28" fmla="*/ 0 w 25"/>
                  <a:gd name="T29" fmla="*/ 9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5" h="23">
                    <a:moveTo>
                      <a:pt x="0" y="9"/>
                    </a:moveTo>
                    <a:lnTo>
                      <a:pt x="0" y="11"/>
                    </a:lnTo>
                    <a:lnTo>
                      <a:pt x="0" y="9"/>
                    </a:lnTo>
                    <a:lnTo>
                      <a:pt x="0" y="6"/>
                    </a:lnTo>
                    <a:lnTo>
                      <a:pt x="3" y="3"/>
                    </a:lnTo>
                    <a:lnTo>
                      <a:pt x="6" y="0"/>
                    </a:lnTo>
                    <a:lnTo>
                      <a:pt x="13" y="0"/>
                    </a:lnTo>
                    <a:lnTo>
                      <a:pt x="13" y="23"/>
                    </a:lnTo>
                    <a:lnTo>
                      <a:pt x="16" y="23"/>
                    </a:lnTo>
                    <a:lnTo>
                      <a:pt x="19" y="20"/>
                    </a:lnTo>
                    <a:lnTo>
                      <a:pt x="22" y="17"/>
                    </a:lnTo>
                    <a:lnTo>
                      <a:pt x="25" y="14"/>
                    </a:lnTo>
                    <a:lnTo>
                      <a:pt x="25" y="11"/>
                    </a:lnTo>
                    <a:lnTo>
                      <a:pt x="25" y="9"/>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39" name="Freeform 392"/>
              <p:cNvSpPr>
                <a:spLocks/>
              </p:cNvSpPr>
              <p:nvPr/>
            </p:nvSpPr>
            <p:spPr bwMode="auto">
              <a:xfrm>
                <a:off x="-3782" y="1478"/>
                <a:ext cx="25" cy="12"/>
              </a:xfrm>
              <a:custGeom>
                <a:avLst/>
                <a:gdLst>
                  <a:gd name="T0" fmla="*/ 25 w 25"/>
                  <a:gd name="T1" fmla="*/ 12 h 12"/>
                  <a:gd name="T2" fmla="*/ 25 w 25"/>
                  <a:gd name="T3" fmla="*/ 9 h 12"/>
                  <a:gd name="T4" fmla="*/ 22 w 25"/>
                  <a:gd name="T5" fmla="*/ 3 h 12"/>
                  <a:gd name="T6" fmla="*/ 16 w 25"/>
                  <a:gd name="T7" fmla="*/ 3 h 12"/>
                  <a:gd name="T8" fmla="*/ 13 w 25"/>
                  <a:gd name="T9" fmla="*/ 0 h 12"/>
                  <a:gd name="T10" fmla="*/ 6 w 25"/>
                  <a:gd name="T11" fmla="*/ 3 h 12"/>
                  <a:gd name="T12" fmla="*/ 3 w 25"/>
                  <a:gd name="T13" fmla="*/ 3 h 12"/>
                  <a:gd name="T14" fmla="*/ 0 w 25"/>
                  <a:gd name="T15" fmla="*/ 9 h 12"/>
                  <a:gd name="T16" fmla="*/ 0 w 25"/>
                  <a:gd name="T17" fmla="*/ 12 h 12"/>
                  <a:gd name="T18" fmla="*/ 25 w 25"/>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2">
                    <a:moveTo>
                      <a:pt x="25" y="12"/>
                    </a:moveTo>
                    <a:lnTo>
                      <a:pt x="25" y="9"/>
                    </a:lnTo>
                    <a:lnTo>
                      <a:pt x="22" y="3"/>
                    </a:lnTo>
                    <a:lnTo>
                      <a:pt x="16" y="3"/>
                    </a:lnTo>
                    <a:lnTo>
                      <a:pt x="13" y="0"/>
                    </a:lnTo>
                    <a:lnTo>
                      <a:pt x="6" y="3"/>
                    </a:lnTo>
                    <a:lnTo>
                      <a:pt x="3" y="3"/>
                    </a:lnTo>
                    <a:lnTo>
                      <a:pt x="0" y="9"/>
                    </a:lnTo>
                    <a:lnTo>
                      <a:pt x="0" y="12"/>
                    </a:lnTo>
                    <a:lnTo>
                      <a:pt x="25"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40" name="Freeform 393"/>
              <p:cNvSpPr>
                <a:spLocks/>
              </p:cNvSpPr>
              <p:nvPr/>
            </p:nvSpPr>
            <p:spPr bwMode="auto">
              <a:xfrm>
                <a:off x="-3785" y="1481"/>
                <a:ext cx="12" cy="23"/>
              </a:xfrm>
              <a:custGeom>
                <a:avLst/>
                <a:gdLst>
                  <a:gd name="T0" fmla="*/ 12 w 12"/>
                  <a:gd name="T1" fmla="*/ 0 h 23"/>
                  <a:gd name="T2" fmla="*/ 6 w 12"/>
                  <a:gd name="T3" fmla="*/ 0 h 23"/>
                  <a:gd name="T4" fmla="*/ 3 w 12"/>
                  <a:gd name="T5" fmla="*/ 3 h 23"/>
                  <a:gd name="T6" fmla="*/ 0 w 12"/>
                  <a:gd name="T7" fmla="*/ 9 h 23"/>
                  <a:gd name="T8" fmla="*/ 0 w 12"/>
                  <a:gd name="T9" fmla="*/ 11 h 23"/>
                  <a:gd name="T10" fmla="*/ 0 w 12"/>
                  <a:gd name="T11" fmla="*/ 17 h 23"/>
                  <a:gd name="T12" fmla="*/ 3 w 12"/>
                  <a:gd name="T13" fmla="*/ 20 h 23"/>
                  <a:gd name="T14" fmla="*/ 6 w 12"/>
                  <a:gd name="T15" fmla="*/ 23 h 23"/>
                  <a:gd name="T16" fmla="*/ 12 w 12"/>
                  <a:gd name="T17" fmla="*/ 23 h 23"/>
                  <a:gd name="T18" fmla="*/ 12 w 12"/>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23">
                    <a:moveTo>
                      <a:pt x="12" y="0"/>
                    </a:moveTo>
                    <a:lnTo>
                      <a:pt x="6" y="0"/>
                    </a:lnTo>
                    <a:lnTo>
                      <a:pt x="3" y="3"/>
                    </a:lnTo>
                    <a:lnTo>
                      <a:pt x="0" y="9"/>
                    </a:lnTo>
                    <a:lnTo>
                      <a:pt x="0" y="11"/>
                    </a:lnTo>
                    <a:lnTo>
                      <a:pt x="0" y="17"/>
                    </a:lnTo>
                    <a:lnTo>
                      <a:pt x="3" y="20"/>
                    </a:lnTo>
                    <a:lnTo>
                      <a:pt x="6" y="23"/>
                    </a:lnTo>
                    <a:lnTo>
                      <a:pt x="12" y="23"/>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41" name="Freeform 394"/>
              <p:cNvSpPr>
                <a:spLocks/>
              </p:cNvSpPr>
              <p:nvPr/>
            </p:nvSpPr>
            <p:spPr bwMode="auto">
              <a:xfrm>
                <a:off x="-3785" y="1481"/>
                <a:ext cx="28" cy="23"/>
              </a:xfrm>
              <a:custGeom>
                <a:avLst/>
                <a:gdLst>
                  <a:gd name="T0" fmla="*/ 0 w 28"/>
                  <a:gd name="T1" fmla="*/ 9 h 23"/>
                  <a:gd name="T2" fmla="*/ 0 w 28"/>
                  <a:gd name="T3" fmla="*/ 6 h 23"/>
                  <a:gd name="T4" fmla="*/ 3 w 28"/>
                  <a:gd name="T5" fmla="*/ 6 h 23"/>
                  <a:gd name="T6" fmla="*/ 3 w 28"/>
                  <a:gd name="T7" fmla="*/ 3 h 23"/>
                  <a:gd name="T8" fmla="*/ 6 w 28"/>
                  <a:gd name="T9" fmla="*/ 3 h 23"/>
                  <a:gd name="T10" fmla="*/ 6 w 28"/>
                  <a:gd name="T11" fmla="*/ 0 h 23"/>
                  <a:gd name="T12" fmla="*/ 9 w 28"/>
                  <a:gd name="T13" fmla="*/ 0 h 23"/>
                  <a:gd name="T14" fmla="*/ 12 w 28"/>
                  <a:gd name="T15" fmla="*/ 0 h 23"/>
                  <a:gd name="T16" fmla="*/ 12 w 28"/>
                  <a:gd name="T17" fmla="*/ 23 h 23"/>
                  <a:gd name="T18" fmla="*/ 16 w 28"/>
                  <a:gd name="T19" fmla="*/ 23 h 23"/>
                  <a:gd name="T20" fmla="*/ 19 w 28"/>
                  <a:gd name="T21" fmla="*/ 23 h 23"/>
                  <a:gd name="T22" fmla="*/ 22 w 28"/>
                  <a:gd name="T23" fmla="*/ 20 h 23"/>
                  <a:gd name="T24" fmla="*/ 25 w 28"/>
                  <a:gd name="T25" fmla="*/ 17 h 23"/>
                  <a:gd name="T26" fmla="*/ 28 w 28"/>
                  <a:gd name="T27" fmla="*/ 14 h 23"/>
                  <a:gd name="T28" fmla="*/ 28 w 28"/>
                  <a:gd name="T29" fmla="*/ 11 h 23"/>
                  <a:gd name="T30" fmla="*/ 28 w 28"/>
                  <a:gd name="T31" fmla="*/ 9 h 23"/>
                  <a:gd name="T32" fmla="*/ 0 w 28"/>
                  <a:gd name="T33" fmla="*/ 9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23">
                    <a:moveTo>
                      <a:pt x="0" y="9"/>
                    </a:moveTo>
                    <a:lnTo>
                      <a:pt x="0" y="6"/>
                    </a:lnTo>
                    <a:lnTo>
                      <a:pt x="3" y="6"/>
                    </a:lnTo>
                    <a:lnTo>
                      <a:pt x="3" y="3"/>
                    </a:lnTo>
                    <a:lnTo>
                      <a:pt x="6" y="3"/>
                    </a:lnTo>
                    <a:lnTo>
                      <a:pt x="6" y="0"/>
                    </a:lnTo>
                    <a:lnTo>
                      <a:pt x="9" y="0"/>
                    </a:lnTo>
                    <a:lnTo>
                      <a:pt x="12" y="0"/>
                    </a:lnTo>
                    <a:lnTo>
                      <a:pt x="12" y="23"/>
                    </a:lnTo>
                    <a:lnTo>
                      <a:pt x="16" y="23"/>
                    </a:lnTo>
                    <a:lnTo>
                      <a:pt x="19" y="23"/>
                    </a:lnTo>
                    <a:lnTo>
                      <a:pt x="22" y="20"/>
                    </a:lnTo>
                    <a:lnTo>
                      <a:pt x="25" y="17"/>
                    </a:lnTo>
                    <a:lnTo>
                      <a:pt x="28" y="14"/>
                    </a:lnTo>
                    <a:lnTo>
                      <a:pt x="28" y="11"/>
                    </a:lnTo>
                    <a:lnTo>
                      <a:pt x="28" y="9"/>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42" name="Freeform 395"/>
              <p:cNvSpPr>
                <a:spLocks/>
              </p:cNvSpPr>
              <p:nvPr/>
            </p:nvSpPr>
            <p:spPr bwMode="auto">
              <a:xfrm>
                <a:off x="-3785" y="1478"/>
                <a:ext cx="28" cy="12"/>
              </a:xfrm>
              <a:custGeom>
                <a:avLst/>
                <a:gdLst>
                  <a:gd name="T0" fmla="*/ 28 w 28"/>
                  <a:gd name="T1" fmla="*/ 12 h 12"/>
                  <a:gd name="T2" fmla="*/ 25 w 28"/>
                  <a:gd name="T3" fmla="*/ 6 h 12"/>
                  <a:gd name="T4" fmla="*/ 22 w 28"/>
                  <a:gd name="T5" fmla="*/ 3 h 12"/>
                  <a:gd name="T6" fmla="*/ 19 w 28"/>
                  <a:gd name="T7" fmla="*/ 0 h 12"/>
                  <a:gd name="T8" fmla="*/ 16 w 28"/>
                  <a:gd name="T9" fmla="*/ 0 h 12"/>
                  <a:gd name="T10" fmla="*/ 9 w 28"/>
                  <a:gd name="T11" fmla="*/ 0 h 12"/>
                  <a:gd name="T12" fmla="*/ 6 w 28"/>
                  <a:gd name="T13" fmla="*/ 3 h 12"/>
                  <a:gd name="T14" fmla="*/ 3 w 28"/>
                  <a:gd name="T15" fmla="*/ 6 h 12"/>
                  <a:gd name="T16" fmla="*/ 0 w 28"/>
                  <a:gd name="T17" fmla="*/ 12 h 12"/>
                  <a:gd name="T18" fmla="*/ 28 w 28"/>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12">
                    <a:moveTo>
                      <a:pt x="28" y="12"/>
                    </a:moveTo>
                    <a:lnTo>
                      <a:pt x="25" y="6"/>
                    </a:lnTo>
                    <a:lnTo>
                      <a:pt x="22" y="3"/>
                    </a:lnTo>
                    <a:lnTo>
                      <a:pt x="19" y="0"/>
                    </a:lnTo>
                    <a:lnTo>
                      <a:pt x="16" y="0"/>
                    </a:lnTo>
                    <a:lnTo>
                      <a:pt x="9" y="0"/>
                    </a:lnTo>
                    <a:lnTo>
                      <a:pt x="6" y="3"/>
                    </a:lnTo>
                    <a:lnTo>
                      <a:pt x="3" y="6"/>
                    </a:lnTo>
                    <a:lnTo>
                      <a:pt x="0" y="12"/>
                    </a:lnTo>
                    <a:lnTo>
                      <a:pt x="28"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43" name="Freeform 396"/>
              <p:cNvSpPr>
                <a:spLocks/>
              </p:cNvSpPr>
              <p:nvPr/>
            </p:nvSpPr>
            <p:spPr bwMode="auto">
              <a:xfrm>
                <a:off x="-3789" y="1481"/>
                <a:ext cx="16" cy="23"/>
              </a:xfrm>
              <a:custGeom>
                <a:avLst/>
                <a:gdLst>
                  <a:gd name="T0" fmla="*/ 16 w 16"/>
                  <a:gd name="T1" fmla="*/ 0 h 23"/>
                  <a:gd name="T2" fmla="*/ 10 w 16"/>
                  <a:gd name="T3" fmla="*/ 0 h 23"/>
                  <a:gd name="T4" fmla="*/ 7 w 16"/>
                  <a:gd name="T5" fmla="*/ 3 h 23"/>
                  <a:gd name="T6" fmla="*/ 4 w 16"/>
                  <a:gd name="T7" fmla="*/ 9 h 23"/>
                  <a:gd name="T8" fmla="*/ 0 w 16"/>
                  <a:gd name="T9" fmla="*/ 11 h 23"/>
                  <a:gd name="T10" fmla="*/ 4 w 16"/>
                  <a:gd name="T11" fmla="*/ 17 h 23"/>
                  <a:gd name="T12" fmla="*/ 7 w 16"/>
                  <a:gd name="T13" fmla="*/ 20 h 23"/>
                  <a:gd name="T14" fmla="*/ 10 w 16"/>
                  <a:gd name="T15" fmla="*/ 23 h 23"/>
                  <a:gd name="T16" fmla="*/ 16 w 16"/>
                  <a:gd name="T17" fmla="*/ 23 h 23"/>
                  <a:gd name="T18" fmla="*/ 16 w 16"/>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23">
                    <a:moveTo>
                      <a:pt x="16" y="0"/>
                    </a:moveTo>
                    <a:lnTo>
                      <a:pt x="10" y="0"/>
                    </a:lnTo>
                    <a:lnTo>
                      <a:pt x="7" y="3"/>
                    </a:lnTo>
                    <a:lnTo>
                      <a:pt x="4" y="9"/>
                    </a:lnTo>
                    <a:lnTo>
                      <a:pt x="0" y="11"/>
                    </a:lnTo>
                    <a:lnTo>
                      <a:pt x="4" y="17"/>
                    </a:lnTo>
                    <a:lnTo>
                      <a:pt x="7" y="20"/>
                    </a:lnTo>
                    <a:lnTo>
                      <a:pt x="10" y="23"/>
                    </a:lnTo>
                    <a:lnTo>
                      <a:pt x="16" y="23"/>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44" name="Freeform 397"/>
              <p:cNvSpPr>
                <a:spLocks/>
              </p:cNvSpPr>
              <p:nvPr/>
            </p:nvSpPr>
            <p:spPr bwMode="auto">
              <a:xfrm>
                <a:off x="-3785" y="1481"/>
                <a:ext cx="25" cy="23"/>
              </a:xfrm>
              <a:custGeom>
                <a:avLst/>
                <a:gdLst>
                  <a:gd name="T0" fmla="*/ 0 w 25"/>
                  <a:gd name="T1" fmla="*/ 9 h 23"/>
                  <a:gd name="T2" fmla="*/ 0 w 25"/>
                  <a:gd name="T3" fmla="*/ 6 h 23"/>
                  <a:gd name="T4" fmla="*/ 6 w 25"/>
                  <a:gd name="T5" fmla="*/ 0 h 23"/>
                  <a:gd name="T6" fmla="*/ 12 w 25"/>
                  <a:gd name="T7" fmla="*/ 0 h 23"/>
                  <a:gd name="T8" fmla="*/ 12 w 25"/>
                  <a:gd name="T9" fmla="*/ 23 h 23"/>
                  <a:gd name="T10" fmla="*/ 19 w 25"/>
                  <a:gd name="T11" fmla="*/ 23 h 23"/>
                  <a:gd name="T12" fmla="*/ 22 w 25"/>
                  <a:gd name="T13" fmla="*/ 17 h 23"/>
                  <a:gd name="T14" fmla="*/ 25 w 25"/>
                  <a:gd name="T15" fmla="*/ 14 h 23"/>
                  <a:gd name="T16" fmla="*/ 25 w 25"/>
                  <a:gd name="T17" fmla="*/ 11 h 23"/>
                  <a:gd name="T18" fmla="*/ 25 w 25"/>
                  <a:gd name="T19" fmla="*/ 9 h 23"/>
                  <a:gd name="T20" fmla="*/ 0 w 25"/>
                  <a:gd name="T21" fmla="*/ 9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 h="23">
                    <a:moveTo>
                      <a:pt x="0" y="9"/>
                    </a:moveTo>
                    <a:lnTo>
                      <a:pt x="0" y="6"/>
                    </a:lnTo>
                    <a:lnTo>
                      <a:pt x="6" y="0"/>
                    </a:lnTo>
                    <a:lnTo>
                      <a:pt x="12" y="0"/>
                    </a:lnTo>
                    <a:lnTo>
                      <a:pt x="12" y="23"/>
                    </a:lnTo>
                    <a:lnTo>
                      <a:pt x="19" y="23"/>
                    </a:lnTo>
                    <a:lnTo>
                      <a:pt x="22" y="17"/>
                    </a:lnTo>
                    <a:lnTo>
                      <a:pt x="25" y="14"/>
                    </a:lnTo>
                    <a:lnTo>
                      <a:pt x="25" y="11"/>
                    </a:lnTo>
                    <a:lnTo>
                      <a:pt x="25" y="9"/>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45" name="Freeform 398"/>
              <p:cNvSpPr>
                <a:spLocks/>
              </p:cNvSpPr>
              <p:nvPr/>
            </p:nvSpPr>
            <p:spPr bwMode="auto">
              <a:xfrm>
                <a:off x="-3785" y="1478"/>
                <a:ext cx="25" cy="12"/>
              </a:xfrm>
              <a:custGeom>
                <a:avLst/>
                <a:gdLst>
                  <a:gd name="T0" fmla="*/ 25 w 25"/>
                  <a:gd name="T1" fmla="*/ 12 h 12"/>
                  <a:gd name="T2" fmla="*/ 25 w 25"/>
                  <a:gd name="T3" fmla="*/ 6 h 12"/>
                  <a:gd name="T4" fmla="*/ 22 w 25"/>
                  <a:gd name="T5" fmla="*/ 3 h 12"/>
                  <a:gd name="T6" fmla="*/ 19 w 25"/>
                  <a:gd name="T7" fmla="*/ 0 h 12"/>
                  <a:gd name="T8" fmla="*/ 12 w 25"/>
                  <a:gd name="T9" fmla="*/ 0 h 12"/>
                  <a:gd name="T10" fmla="*/ 6 w 25"/>
                  <a:gd name="T11" fmla="*/ 0 h 12"/>
                  <a:gd name="T12" fmla="*/ 3 w 25"/>
                  <a:gd name="T13" fmla="*/ 3 h 12"/>
                  <a:gd name="T14" fmla="*/ 0 w 25"/>
                  <a:gd name="T15" fmla="*/ 6 h 12"/>
                  <a:gd name="T16" fmla="*/ 0 w 25"/>
                  <a:gd name="T17" fmla="*/ 12 h 12"/>
                  <a:gd name="T18" fmla="*/ 25 w 25"/>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2">
                    <a:moveTo>
                      <a:pt x="25" y="12"/>
                    </a:moveTo>
                    <a:lnTo>
                      <a:pt x="25" y="6"/>
                    </a:lnTo>
                    <a:lnTo>
                      <a:pt x="22" y="3"/>
                    </a:lnTo>
                    <a:lnTo>
                      <a:pt x="19" y="0"/>
                    </a:lnTo>
                    <a:lnTo>
                      <a:pt x="12" y="0"/>
                    </a:lnTo>
                    <a:lnTo>
                      <a:pt x="6" y="0"/>
                    </a:lnTo>
                    <a:lnTo>
                      <a:pt x="3" y="3"/>
                    </a:lnTo>
                    <a:lnTo>
                      <a:pt x="0" y="6"/>
                    </a:lnTo>
                    <a:lnTo>
                      <a:pt x="0" y="12"/>
                    </a:lnTo>
                    <a:lnTo>
                      <a:pt x="25"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46" name="Freeform 399"/>
              <p:cNvSpPr>
                <a:spLocks/>
              </p:cNvSpPr>
              <p:nvPr/>
            </p:nvSpPr>
            <p:spPr bwMode="auto">
              <a:xfrm>
                <a:off x="-3789" y="1481"/>
                <a:ext cx="13" cy="23"/>
              </a:xfrm>
              <a:custGeom>
                <a:avLst/>
                <a:gdLst>
                  <a:gd name="T0" fmla="*/ 13 w 13"/>
                  <a:gd name="T1" fmla="*/ 0 h 23"/>
                  <a:gd name="T2" fmla="*/ 7 w 13"/>
                  <a:gd name="T3" fmla="*/ 0 h 23"/>
                  <a:gd name="T4" fmla="*/ 4 w 13"/>
                  <a:gd name="T5" fmla="*/ 3 h 23"/>
                  <a:gd name="T6" fmla="*/ 0 w 13"/>
                  <a:gd name="T7" fmla="*/ 6 h 23"/>
                  <a:gd name="T8" fmla="*/ 0 w 13"/>
                  <a:gd name="T9" fmla="*/ 11 h 23"/>
                  <a:gd name="T10" fmla="*/ 0 w 13"/>
                  <a:gd name="T11" fmla="*/ 14 h 23"/>
                  <a:gd name="T12" fmla="*/ 4 w 13"/>
                  <a:gd name="T13" fmla="*/ 20 h 23"/>
                  <a:gd name="T14" fmla="*/ 7 w 13"/>
                  <a:gd name="T15" fmla="*/ 23 h 23"/>
                  <a:gd name="T16" fmla="*/ 13 w 13"/>
                  <a:gd name="T17" fmla="*/ 23 h 23"/>
                  <a:gd name="T18" fmla="*/ 13 w 1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13" y="0"/>
                    </a:moveTo>
                    <a:lnTo>
                      <a:pt x="7" y="0"/>
                    </a:lnTo>
                    <a:lnTo>
                      <a:pt x="4" y="3"/>
                    </a:lnTo>
                    <a:lnTo>
                      <a:pt x="0" y="6"/>
                    </a:lnTo>
                    <a:lnTo>
                      <a:pt x="0" y="11"/>
                    </a:lnTo>
                    <a:lnTo>
                      <a:pt x="0" y="14"/>
                    </a:lnTo>
                    <a:lnTo>
                      <a:pt x="4" y="20"/>
                    </a:lnTo>
                    <a:lnTo>
                      <a:pt x="7" y="23"/>
                    </a:lnTo>
                    <a:lnTo>
                      <a:pt x="13" y="23"/>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47" name="Freeform 400"/>
              <p:cNvSpPr>
                <a:spLocks/>
              </p:cNvSpPr>
              <p:nvPr/>
            </p:nvSpPr>
            <p:spPr bwMode="auto">
              <a:xfrm>
                <a:off x="-3789" y="1481"/>
                <a:ext cx="26" cy="23"/>
              </a:xfrm>
              <a:custGeom>
                <a:avLst/>
                <a:gdLst>
                  <a:gd name="T0" fmla="*/ 7 w 26"/>
                  <a:gd name="T1" fmla="*/ 0 h 23"/>
                  <a:gd name="T2" fmla="*/ 4 w 26"/>
                  <a:gd name="T3" fmla="*/ 3 h 23"/>
                  <a:gd name="T4" fmla="*/ 4 w 26"/>
                  <a:gd name="T5" fmla="*/ 6 h 23"/>
                  <a:gd name="T6" fmla="*/ 0 w 26"/>
                  <a:gd name="T7" fmla="*/ 6 h 23"/>
                  <a:gd name="T8" fmla="*/ 4 w 26"/>
                  <a:gd name="T9" fmla="*/ 6 h 23"/>
                  <a:gd name="T10" fmla="*/ 4 w 26"/>
                  <a:gd name="T11" fmla="*/ 3 h 23"/>
                  <a:gd name="T12" fmla="*/ 7 w 26"/>
                  <a:gd name="T13" fmla="*/ 0 h 23"/>
                  <a:gd name="T14" fmla="*/ 13 w 26"/>
                  <a:gd name="T15" fmla="*/ 0 h 23"/>
                  <a:gd name="T16" fmla="*/ 13 w 26"/>
                  <a:gd name="T17" fmla="*/ 23 h 23"/>
                  <a:gd name="T18" fmla="*/ 20 w 26"/>
                  <a:gd name="T19" fmla="*/ 20 h 23"/>
                  <a:gd name="T20" fmla="*/ 26 w 26"/>
                  <a:gd name="T21" fmla="*/ 17 h 23"/>
                  <a:gd name="T22" fmla="*/ 26 w 26"/>
                  <a:gd name="T23" fmla="*/ 14 h 23"/>
                  <a:gd name="T24" fmla="*/ 26 w 26"/>
                  <a:gd name="T25" fmla="*/ 17 h 23"/>
                  <a:gd name="T26" fmla="*/ 7 w 26"/>
                  <a:gd name="T27" fmla="*/ 0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 h="23">
                    <a:moveTo>
                      <a:pt x="7" y="0"/>
                    </a:moveTo>
                    <a:lnTo>
                      <a:pt x="4" y="3"/>
                    </a:lnTo>
                    <a:lnTo>
                      <a:pt x="4" y="6"/>
                    </a:lnTo>
                    <a:lnTo>
                      <a:pt x="0" y="6"/>
                    </a:lnTo>
                    <a:lnTo>
                      <a:pt x="4" y="6"/>
                    </a:lnTo>
                    <a:lnTo>
                      <a:pt x="4" y="3"/>
                    </a:lnTo>
                    <a:lnTo>
                      <a:pt x="7" y="0"/>
                    </a:lnTo>
                    <a:lnTo>
                      <a:pt x="13" y="0"/>
                    </a:lnTo>
                    <a:lnTo>
                      <a:pt x="13" y="23"/>
                    </a:lnTo>
                    <a:lnTo>
                      <a:pt x="20" y="20"/>
                    </a:lnTo>
                    <a:lnTo>
                      <a:pt x="26" y="17"/>
                    </a:lnTo>
                    <a:lnTo>
                      <a:pt x="26" y="14"/>
                    </a:lnTo>
                    <a:lnTo>
                      <a:pt x="26" y="17"/>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48" name="Freeform 401"/>
              <p:cNvSpPr>
                <a:spLocks/>
              </p:cNvSpPr>
              <p:nvPr/>
            </p:nvSpPr>
            <p:spPr bwMode="auto">
              <a:xfrm>
                <a:off x="-3782" y="1478"/>
                <a:ext cx="22" cy="20"/>
              </a:xfrm>
              <a:custGeom>
                <a:avLst/>
                <a:gdLst>
                  <a:gd name="T0" fmla="*/ 19 w 22"/>
                  <a:gd name="T1" fmla="*/ 20 h 20"/>
                  <a:gd name="T2" fmla="*/ 22 w 22"/>
                  <a:gd name="T3" fmla="*/ 14 h 20"/>
                  <a:gd name="T4" fmla="*/ 22 w 22"/>
                  <a:gd name="T5" fmla="*/ 12 h 20"/>
                  <a:gd name="T6" fmla="*/ 22 w 22"/>
                  <a:gd name="T7" fmla="*/ 6 h 20"/>
                  <a:gd name="T8" fmla="*/ 19 w 22"/>
                  <a:gd name="T9" fmla="*/ 3 h 20"/>
                  <a:gd name="T10" fmla="*/ 13 w 22"/>
                  <a:gd name="T11" fmla="*/ 0 h 20"/>
                  <a:gd name="T12" fmla="*/ 9 w 22"/>
                  <a:gd name="T13" fmla="*/ 0 h 20"/>
                  <a:gd name="T14" fmla="*/ 3 w 22"/>
                  <a:gd name="T15" fmla="*/ 0 h 20"/>
                  <a:gd name="T16" fmla="*/ 0 w 22"/>
                  <a:gd name="T17" fmla="*/ 3 h 20"/>
                  <a:gd name="T18" fmla="*/ 19 w 22"/>
                  <a:gd name="T19" fmla="*/ 2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0">
                    <a:moveTo>
                      <a:pt x="19" y="20"/>
                    </a:moveTo>
                    <a:lnTo>
                      <a:pt x="22" y="14"/>
                    </a:lnTo>
                    <a:lnTo>
                      <a:pt x="22" y="12"/>
                    </a:lnTo>
                    <a:lnTo>
                      <a:pt x="22" y="6"/>
                    </a:lnTo>
                    <a:lnTo>
                      <a:pt x="19" y="3"/>
                    </a:lnTo>
                    <a:lnTo>
                      <a:pt x="13" y="0"/>
                    </a:lnTo>
                    <a:lnTo>
                      <a:pt x="9" y="0"/>
                    </a:lnTo>
                    <a:lnTo>
                      <a:pt x="3" y="0"/>
                    </a:lnTo>
                    <a:lnTo>
                      <a:pt x="0" y="3"/>
                    </a:lnTo>
                    <a:lnTo>
                      <a:pt x="19"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49" name="Freeform 402"/>
              <p:cNvSpPr>
                <a:spLocks/>
              </p:cNvSpPr>
              <p:nvPr/>
            </p:nvSpPr>
            <p:spPr bwMode="auto">
              <a:xfrm>
                <a:off x="-3792" y="1478"/>
                <a:ext cx="19" cy="23"/>
              </a:xfrm>
              <a:custGeom>
                <a:avLst/>
                <a:gdLst>
                  <a:gd name="T0" fmla="*/ 19 w 19"/>
                  <a:gd name="T1" fmla="*/ 0 h 23"/>
                  <a:gd name="T2" fmla="*/ 16 w 19"/>
                  <a:gd name="T3" fmla="*/ 0 h 23"/>
                  <a:gd name="T4" fmla="*/ 10 w 19"/>
                  <a:gd name="T5" fmla="*/ 0 h 23"/>
                  <a:gd name="T6" fmla="*/ 7 w 19"/>
                  <a:gd name="T7" fmla="*/ 3 h 23"/>
                  <a:gd name="T8" fmla="*/ 3 w 19"/>
                  <a:gd name="T9" fmla="*/ 6 h 23"/>
                  <a:gd name="T10" fmla="*/ 0 w 19"/>
                  <a:gd name="T11" fmla="*/ 12 h 23"/>
                  <a:gd name="T12" fmla="*/ 0 w 19"/>
                  <a:gd name="T13" fmla="*/ 14 h 23"/>
                  <a:gd name="T14" fmla="*/ 3 w 19"/>
                  <a:gd name="T15" fmla="*/ 20 h 23"/>
                  <a:gd name="T16" fmla="*/ 10 w 19"/>
                  <a:gd name="T17" fmla="*/ 23 h 23"/>
                  <a:gd name="T18" fmla="*/ 19 w 19"/>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23">
                    <a:moveTo>
                      <a:pt x="19" y="0"/>
                    </a:moveTo>
                    <a:lnTo>
                      <a:pt x="16" y="0"/>
                    </a:lnTo>
                    <a:lnTo>
                      <a:pt x="10" y="0"/>
                    </a:lnTo>
                    <a:lnTo>
                      <a:pt x="7" y="3"/>
                    </a:lnTo>
                    <a:lnTo>
                      <a:pt x="3" y="6"/>
                    </a:lnTo>
                    <a:lnTo>
                      <a:pt x="0" y="12"/>
                    </a:lnTo>
                    <a:lnTo>
                      <a:pt x="0" y="14"/>
                    </a:lnTo>
                    <a:lnTo>
                      <a:pt x="3" y="20"/>
                    </a:lnTo>
                    <a:lnTo>
                      <a:pt x="10" y="23"/>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50" name="Freeform 403"/>
              <p:cNvSpPr>
                <a:spLocks/>
              </p:cNvSpPr>
              <p:nvPr/>
            </p:nvSpPr>
            <p:spPr bwMode="auto">
              <a:xfrm>
                <a:off x="-3789" y="1478"/>
                <a:ext cx="26" cy="23"/>
              </a:xfrm>
              <a:custGeom>
                <a:avLst/>
                <a:gdLst>
                  <a:gd name="T0" fmla="*/ 4 w 26"/>
                  <a:gd name="T1" fmla="*/ 0 h 23"/>
                  <a:gd name="T2" fmla="*/ 0 w 26"/>
                  <a:gd name="T3" fmla="*/ 6 h 23"/>
                  <a:gd name="T4" fmla="*/ 0 w 26"/>
                  <a:gd name="T5" fmla="*/ 9 h 23"/>
                  <a:gd name="T6" fmla="*/ 0 w 26"/>
                  <a:gd name="T7" fmla="*/ 6 h 23"/>
                  <a:gd name="T8" fmla="*/ 4 w 26"/>
                  <a:gd name="T9" fmla="*/ 3 h 23"/>
                  <a:gd name="T10" fmla="*/ 13 w 26"/>
                  <a:gd name="T11" fmla="*/ 0 h 23"/>
                  <a:gd name="T12" fmla="*/ 16 w 26"/>
                  <a:gd name="T13" fmla="*/ 0 h 23"/>
                  <a:gd name="T14" fmla="*/ 7 w 26"/>
                  <a:gd name="T15" fmla="*/ 23 h 23"/>
                  <a:gd name="T16" fmla="*/ 10 w 26"/>
                  <a:gd name="T17" fmla="*/ 23 h 23"/>
                  <a:gd name="T18" fmla="*/ 20 w 26"/>
                  <a:gd name="T19" fmla="*/ 23 h 23"/>
                  <a:gd name="T20" fmla="*/ 26 w 26"/>
                  <a:gd name="T21" fmla="*/ 17 h 23"/>
                  <a:gd name="T22" fmla="*/ 26 w 26"/>
                  <a:gd name="T23" fmla="*/ 14 h 23"/>
                  <a:gd name="T24" fmla="*/ 26 w 26"/>
                  <a:gd name="T25" fmla="*/ 12 h 23"/>
                  <a:gd name="T26" fmla="*/ 26 w 26"/>
                  <a:gd name="T27" fmla="*/ 14 h 23"/>
                  <a:gd name="T28" fmla="*/ 23 w 26"/>
                  <a:gd name="T29" fmla="*/ 17 h 23"/>
                  <a:gd name="T30" fmla="*/ 4 w 26"/>
                  <a:gd name="T31" fmla="*/ 0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 h="23">
                    <a:moveTo>
                      <a:pt x="4" y="0"/>
                    </a:moveTo>
                    <a:lnTo>
                      <a:pt x="0" y="6"/>
                    </a:lnTo>
                    <a:lnTo>
                      <a:pt x="0" y="9"/>
                    </a:lnTo>
                    <a:lnTo>
                      <a:pt x="0" y="6"/>
                    </a:lnTo>
                    <a:lnTo>
                      <a:pt x="4" y="3"/>
                    </a:lnTo>
                    <a:lnTo>
                      <a:pt x="13" y="0"/>
                    </a:lnTo>
                    <a:lnTo>
                      <a:pt x="16" y="0"/>
                    </a:lnTo>
                    <a:lnTo>
                      <a:pt x="7" y="23"/>
                    </a:lnTo>
                    <a:lnTo>
                      <a:pt x="10" y="23"/>
                    </a:lnTo>
                    <a:lnTo>
                      <a:pt x="20" y="23"/>
                    </a:lnTo>
                    <a:lnTo>
                      <a:pt x="26" y="17"/>
                    </a:lnTo>
                    <a:lnTo>
                      <a:pt x="26" y="14"/>
                    </a:lnTo>
                    <a:lnTo>
                      <a:pt x="26" y="12"/>
                    </a:lnTo>
                    <a:lnTo>
                      <a:pt x="26" y="14"/>
                    </a:lnTo>
                    <a:lnTo>
                      <a:pt x="23" y="17"/>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51" name="Freeform 404"/>
              <p:cNvSpPr>
                <a:spLocks/>
              </p:cNvSpPr>
              <p:nvPr/>
            </p:nvSpPr>
            <p:spPr bwMode="auto">
              <a:xfrm>
                <a:off x="-3785" y="1475"/>
                <a:ext cx="22" cy="20"/>
              </a:xfrm>
              <a:custGeom>
                <a:avLst/>
                <a:gdLst>
                  <a:gd name="T0" fmla="*/ 19 w 22"/>
                  <a:gd name="T1" fmla="*/ 20 h 20"/>
                  <a:gd name="T2" fmla="*/ 22 w 22"/>
                  <a:gd name="T3" fmla="*/ 17 h 20"/>
                  <a:gd name="T4" fmla="*/ 22 w 22"/>
                  <a:gd name="T5" fmla="*/ 12 h 20"/>
                  <a:gd name="T6" fmla="*/ 22 w 22"/>
                  <a:gd name="T7" fmla="*/ 9 h 20"/>
                  <a:gd name="T8" fmla="*/ 19 w 22"/>
                  <a:gd name="T9" fmla="*/ 3 h 20"/>
                  <a:gd name="T10" fmla="*/ 16 w 22"/>
                  <a:gd name="T11" fmla="*/ 0 h 20"/>
                  <a:gd name="T12" fmla="*/ 9 w 22"/>
                  <a:gd name="T13" fmla="*/ 0 h 20"/>
                  <a:gd name="T14" fmla="*/ 6 w 22"/>
                  <a:gd name="T15" fmla="*/ 0 h 20"/>
                  <a:gd name="T16" fmla="*/ 0 w 22"/>
                  <a:gd name="T17" fmla="*/ 3 h 20"/>
                  <a:gd name="T18" fmla="*/ 19 w 22"/>
                  <a:gd name="T19" fmla="*/ 2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0">
                    <a:moveTo>
                      <a:pt x="19" y="20"/>
                    </a:moveTo>
                    <a:lnTo>
                      <a:pt x="22" y="17"/>
                    </a:lnTo>
                    <a:lnTo>
                      <a:pt x="22" y="12"/>
                    </a:lnTo>
                    <a:lnTo>
                      <a:pt x="22" y="9"/>
                    </a:lnTo>
                    <a:lnTo>
                      <a:pt x="19" y="3"/>
                    </a:lnTo>
                    <a:lnTo>
                      <a:pt x="16" y="0"/>
                    </a:lnTo>
                    <a:lnTo>
                      <a:pt x="9" y="0"/>
                    </a:lnTo>
                    <a:lnTo>
                      <a:pt x="6" y="0"/>
                    </a:lnTo>
                    <a:lnTo>
                      <a:pt x="0" y="3"/>
                    </a:lnTo>
                    <a:lnTo>
                      <a:pt x="19"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52" name="Freeform 405"/>
              <p:cNvSpPr>
                <a:spLocks/>
              </p:cNvSpPr>
              <p:nvPr/>
            </p:nvSpPr>
            <p:spPr bwMode="auto">
              <a:xfrm>
                <a:off x="-3792" y="1478"/>
                <a:ext cx="13" cy="23"/>
              </a:xfrm>
              <a:custGeom>
                <a:avLst/>
                <a:gdLst>
                  <a:gd name="T0" fmla="*/ 13 w 13"/>
                  <a:gd name="T1" fmla="*/ 0 h 23"/>
                  <a:gd name="T2" fmla="*/ 7 w 13"/>
                  <a:gd name="T3" fmla="*/ 0 h 23"/>
                  <a:gd name="T4" fmla="*/ 3 w 13"/>
                  <a:gd name="T5" fmla="*/ 3 h 23"/>
                  <a:gd name="T6" fmla="*/ 0 w 13"/>
                  <a:gd name="T7" fmla="*/ 6 h 23"/>
                  <a:gd name="T8" fmla="*/ 0 w 13"/>
                  <a:gd name="T9" fmla="*/ 12 h 23"/>
                  <a:gd name="T10" fmla="*/ 0 w 13"/>
                  <a:gd name="T11" fmla="*/ 14 h 23"/>
                  <a:gd name="T12" fmla="*/ 3 w 13"/>
                  <a:gd name="T13" fmla="*/ 20 h 23"/>
                  <a:gd name="T14" fmla="*/ 7 w 13"/>
                  <a:gd name="T15" fmla="*/ 23 h 23"/>
                  <a:gd name="T16" fmla="*/ 13 w 13"/>
                  <a:gd name="T17" fmla="*/ 23 h 23"/>
                  <a:gd name="T18" fmla="*/ 13 w 1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13" y="0"/>
                    </a:moveTo>
                    <a:lnTo>
                      <a:pt x="7" y="0"/>
                    </a:lnTo>
                    <a:lnTo>
                      <a:pt x="3" y="3"/>
                    </a:lnTo>
                    <a:lnTo>
                      <a:pt x="0" y="6"/>
                    </a:lnTo>
                    <a:lnTo>
                      <a:pt x="0" y="12"/>
                    </a:lnTo>
                    <a:lnTo>
                      <a:pt x="0" y="14"/>
                    </a:lnTo>
                    <a:lnTo>
                      <a:pt x="3" y="20"/>
                    </a:lnTo>
                    <a:lnTo>
                      <a:pt x="7" y="23"/>
                    </a:lnTo>
                    <a:lnTo>
                      <a:pt x="13" y="23"/>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53" name="Freeform 406"/>
              <p:cNvSpPr>
                <a:spLocks/>
              </p:cNvSpPr>
              <p:nvPr/>
            </p:nvSpPr>
            <p:spPr bwMode="auto">
              <a:xfrm>
                <a:off x="-3789" y="1475"/>
                <a:ext cx="23" cy="26"/>
              </a:xfrm>
              <a:custGeom>
                <a:avLst/>
                <a:gdLst>
                  <a:gd name="T0" fmla="*/ 23 w 23"/>
                  <a:gd name="T1" fmla="*/ 3 h 26"/>
                  <a:gd name="T2" fmla="*/ 10 w 23"/>
                  <a:gd name="T3" fmla="*/ 0 h 26"/>
                  <a:gd name="T4" fmla="*/ 0 w 23"/>
                  <a:gd name="T5" fmla="*/ 3 h 26"/>
                  <a:gd name="T6" fmla="*/ 0 w 23"/>
                  <a:gd name="T7" fmla="*/ 6 h 26"/>
                  <a:gd name="T8" fmla="*/ 0 w 23"/>
                  <a:gd name="T9" fmla="*/ 9 h 26"/>
                  <a:gd name="T10" fmla="*/ 0 w 23"/>
                  <a:gd name="T11" fmla="*/ 6 h 26"/>
                  <a:gd name="T12" fmla="*/ 4 w 23"/>
                  <a:gd name="T13" fmla="*/ 3 h 26"/>
                  <a:gd name="T14" fmla="*/ 10 w 23"/>
                  <a:gd name="T15" fmla="*/ 3 h 26"/>
                  <a:gd name="T16" fmla="*/ 10 w 23"/>
                  <a:gd name="T17" fmla="*/ 26 h 26"/>
                  <a:gd name="T18" fmla="*/ 16 w 23"/>
                  <a:gd name="T19" fmla="*/ 26 h 26"/>
                  <a:gd name="T20" fmla="*/ 20 w 23"/>
                  <a:gd name="T21" fmla="*/ 20 h 26"/>
                  <a:gd name="T22" fmla="*/ 23 w 23"/>
                  <a:gd name="T23" fmla="*/ 20 h 26"/>
                  <a:gd name="T24" fmla="*/ 23 w 23"/>
                  <a:gd name="T25" fmla="*/ 17 h 26"/>
                  <a:gd name="T26" fmla="*/ 23 w 23"/>
                  <a:gd name="T27" fmla="*/ 20 h 26"/>
                  <a:gd name="T28" fmla="*/ 13 w 23"/>
                  <a:gd name="T29" fmla="*/ 23 h 26"/>
                  <a:gd name="T30" fmla="*/ 4 w 23"/>
                  <a:gd name="T31" fmla="*/ 20 h 26"/>
                  <a:gd name="T32" fmla="*/ 23 w 23"/>
                  <a:gd name="T33" fmla="*/ 3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 h="26">
                    <a:moveTo>
                      <a:pt x="23" y="3"/>
                    </a:moveTo>
                    <a:lnTo>
                      <a:pt x="10" y="0"/>
                    </a:lnTo>
                    <a:lnTo>
                      <a:pt x="0" y="3"/>
                    </a:lnTo>
                    <a:lnTo>
                      <a:pt x="0" y="6"/>
                    </a:lnTo>
                    <a:lnTo>
                      <a:pt x="0" y="9"/>
                    </a:lnTo>
                    <a:lnTo>
                      <a:pt x="0" y="6"/>
                    </a:lnTo>
                    <a:lnTo>
                      <a:pt x="4" y="3"/>
                    </a:lnTo>
                    <a:lnTo>
                      <a:pt x="10" y="3"/>
                    </a:lnTo>
                    <a:lnTo>
                      <a:pt x="10" y="26"/>
                    </a:lnTo>
                    <a:lnTo>
                      <a:pt x="16" y="26"/>
                    </a:lnTo>
                    <a:lnTo>
                      <a:pt x="20" y="20"/>
                    </a:lnTo>
                    <a:lnTo>
                      <a:pt x="23" y="20"/>
                    </a:lnTo>
                    <a:lnTo>
                      <a:pt x="23" y="17"/>
                    </a:lnTo>
                    <a:lnTo>
                      <a:pt x="23" y="20"/>
                    </a:lnTo>
                    <a:lnTo>
                      <a:pt x="13" y="23"/>
                    </a:lnTo>
                    <a:lnTo>
                      <a:pt x="4" y="20"/>
                    </a:lnTo>
                    <a:lnTo>
                      <a:pt x="2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54" name="Freeform 407"/>
              <p:cNvSpPr>
                <a:spLocks/>
              </p:cNvSpPr>
              <p:nvPr/>
            </p:nvSpPr>
            <p:spPr bwMode="auto">
              <a:xfrm>
                <a:off x="-3785" y="1478"/>
                <a:ext cx="22" cy="20"/>
              </a:xfrm>
              <a:custGeom>
                <a:avLst/>
                <a:gdLst>
                  <a:gd name="T0" fmla="*/ 0 w 22"/>
                  <a:gd name="T1" fmla="*/ 17 h 20"/>
                  <a:gd name="T2" fmla="*/ 3 w 22"/>
                  <a:gd name="T3" fmla="*/ 20 h 20"/>
                  <a:gd name="T4" fmla="*/ 9 w 22"/>
                  <a:gd name="T5" fmla="*/ 20 h 20"/>
                  <a:gd name="T6" fmla="*/ 12 w 22"/>
                  <a:gd name="T7" fmla="*/ 20 h 20"/>
                  <a:gd name="T8" fmla="*/ 19 w 22"/>
                  <a:gd name="T9" fmla="*/ 17 h 20"/>
                  <a:gd name="T10" fmla="*/ 22 w 22"/>
                  <a:gd name="T11" fmla="*/ 14 h 20"/>
                  <a:gd name="T12" fmla="*/ 22 w 22"/>
                  <a:gd name="T13" fmla="*/ 9 h 20"/>
                  <a:gd name="T14" fmla="*/ 22 w 22"/>
                  <a:gd name="T15" fmla="*/ 6 h 20"/>
                  <a:gd name="T16" fmla="*/ 19 w 22"/>
                  <a:gd name="T17" fmla="*/ 0 h 20"/>
                  <a:gd name="T18" fmla="*/ 0 w 22"/>
                  <a:gd name="T19" fmla="*/ 17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0">
                    <a:moveTo>
                      <a:pt x="0" y="17"/>
                    </a:moveTo>
                    <a:lnTo>
                      <a:pt x="3" y="20"/>
                    </a:lnTo>
                    <a:lnTo>
                      <a:pt x="9" y="20"/>
                    </a:lnTo>
                    <a:lnTo>
                      <a:pt x="12" y="20"/>
                    </a:lnTo>
                    <a:lnTo>
                      <a:pt x="19" y="17"/>
                    </a:lnTo>
                    <a:lnTo>
                      <a:pt x="22" y="14"/>
                    </a:lnTo>
                    <a:lnTo>
                      <a:pt x="22" y="9"/>
                    </a:lnTo>
                    <a:lnTo>
                      <a:pt x="22" y="6"/>
                    </a:lnTo>
                    <a:lnTo>
                      <a:pt x="19"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1997" name="Freeform 409"/>
            <p:cNvSpPr>
              <a:spLocks/>
            </p:cNvSpPr>
            <p:nvPr/>
          </p:nvSpPr>
          <p:spPr bwMode="auto">
            <a:xfrm>
              <a:off x="-3795" y="1463"/>
              <a:ext cx="54" cy="27"/>
            </a:xfrm>
            <a:custGeom>
              <a:avLst/>
              <a:gdLst>
                <a:gd name="T0" fmla="*/ 54 w 54"/>
                <a:gd name="T1" fmla="*/ 27 h 27"/>
                <a:gd name="T2" fmla="*/ 51 w 54"/>
                <a:gd name="T3" fmla="*/ 15 h 27"/>
                <a:gd name="T4" fmla="*/ 48 w 54"/>
                <a:gd name="T5" fmla="*/ 6 h 27"/>
                <a:gd name="T6" fmla="*/ 38 w 54"/>
                <a:gd name="T7" fmla="*/ 3 h 27"/>
                <a:gd name="T8" fmla="*/ 29 w 54"/>
                <a:gd name="T9" fmla="*/ 0 h 27"/>
                <a:gd name="T10" fmla="*/ 19 w 54"/>
                <a:gd name="T11" fmla="*/ 3 h 27"/>
                <a:gd name="T12" fmla="*/ 10 w 54"/>
                <a:gd name="T13" fmla="*/ 6 h 27"/>
                <a:gd name="T14" fmla="*/ 3 w 54"/>
                <a:gd name="T15" fmla="*/ 15 h 27"/>
                <a:gd name="T16" fmla="*/ 0 w 54"/>
                <a:gd name="T17" fmla="*/ 27 h 27"/>
                <a:gd name="T18" fmla="*/ 54 w 54"/>
                <a:gd name="T19" fmla="*/ 27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27">
                  <a:moveTo>
                    <a:pt x="54" y="27"/>
                  </a:moveTo>
                  <a:lnTo>
                    <a:pt x="51" y="15"/>
                  </a:lnTo>
                  <a:lnTo>
                    <a:pt x="48" y="6"/>
                  </a:lnTo>
                  <a:lnTo>
                    <a:pt x="38" y="3"/>
                  </a:lnTo>
                  <a:lnTo>
                    <a:pt x="29" y="0"/>
                  </a:lnTo>
                  <a:lnTo>
                    <a:pt x="19" y="3"/>
                  </a:lnTo>
                  <a:lnTo>
                    <a:pt x="10" y="6"/>
                  </a:lnTo>
                  <a:lnTo>
                    <a:pt x="3" y="15"/>
                  </a:lnTo>
                  <a:lnTo>
                    <a:pt x="0" y="27"/>
                  </a:lnTo>
                  <a:lnTo>
                    <a:pt x="54"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98" name="Freeform 410"/>
            <p:cNvSpPr>
              <a:spLocks/>
            </p:cNvSpPr>
            <p:nvPr/>
          </p:nvSpPr>
          <p:spPr bwMode="auto">
            <a:xfrm>
              <a:off x="-3795" y="1463"/>
              <a:ext cx="54" cy="50"/>
            </a:xfrm>
            <a:custGeom>
              <a:avLst/>
              <a:gdLst>
                <a:gd name="T0" fmla="*/ 45 w 54"/>
                <a:gd name="T1" fmla="*/ 9 h 50"/>
                <a:gd name="T2" fmla="*/ 26 w 54"/>
                <a:gd name="T3" fmla="*/ 50 h 50"/>
                <a:gd name="T4" fmla="*/ 29 w 54"/>
                <a:gd name="T5" fmla="*/ 50 h 50"/>
                <a:gd name="T6" fmla="*/ 32 w 54"/>
                <a:gd name="T7" fmla="*/ 50 h 50"/>
                <a:gd name="T8" fmla="*/ 35 w 54"/>
                <a:gd name="T9" fmla="*/ 50 h 50"/>
                <a:gd name="T10" fmla="*/ 38 w 54"/>
                <a:gd name="T11" fmla="*/ 50 h 50"/>
                <a:gd name="T12" fmla="*/ 45 w 54"/>
                <a:gd name="T13" fmla="*/ 44 h 50"/>
                <a:gd name="T14" fmla="*/ 51 w 54"/>
                <a:gd name="T15" fmla="*/ 38 h 50"/>
                <a:gd name="T16" fmla="*/ 54 w 54"/>
                <a:gd name="T17" fmla="*/ 27 h 50"/>
                <a:gd name="T18" fmla="*/ 0 w 54"/>
                <a:gd name="T19" fmla="*/ 27 h 50"/>
                <a:gd name="T20" fmla="*/ 3 w 54"/>
                <a:gd name="T21" fmla="*/ 15 h 50"/>
                <a:gd name="T22" fmla="*/ 13 w 54"/>
                <a:gd name="T23" fmla="*/ 6 h 50"/>
                <a:gd name="T24" fmla="*/ 16 w 54"/>
                <a:gd name="T25" fmla="*/ 3 h 50"/>
                <a:gd name="T26" fmla="*/ 19 w 54"/>
                <a:gd name="T27" fmla="*/ 3 h 50"/>
                <a:gd name="T28" fmla="*/ 22 w 54"/>
                <a:gd name="T29" fmla="*/ 3 h 50"/>
                <a:gd name="T30" fmla="*/ 26 w 54"/>
                <a:gd name="T31" fmla="*/ 0 h 50"/>
                <a:gd name="T32" fmla="*/ 6 w 54"/>
                <a:gd name="T33" fmla="*/ 44 h 50"/>
                <a:gd name="T34" fmla="*/ 26 w 54"/>
                <a:gd name="T35" fmla="*/ 0 h 50"/>
                <a:gd name="T36" fmla="*/ 13 w 54"/>
                <a:gd name="T37" fmla="*/ 3 h 50"/>
                <a:gd name="T38" fmla="*/ 6 w 54"/>
                <a:gd name="T39" fmla="*/ 9 h 50"/>
                <a:gd name="T40" fmla="*/ 0 w 54"/>
                <a:gd name="T41" fmla="*/ 18 h 50"/>
                <a:gd name="T42" fmla="*/ 0 w 54"/>
                <a:gd name="T43" fmla="*/ 27 h 50"/>
                <a:gd name="T44" fmla="*/ 0 w 54"/>
                <a:gd name="T45" fmla="*/ 35 h 50"/>
                <a:gd name="T46" fmla="*/ 6 w 54"/>
                <a:gd name="T47" fmla="*/ 44 h 50"/>
                <a:gd name="T48" fmla="*/ 13 w 54"/>
                <a:gd name="T49" fmla="*/ 50 h 50"/>
                <a:gd name="T50" fmla="*/ 26 w 54"/>
                <a:gd name="T51" fmla="*/ 50 h 50"/>
                <a:gd name="T52" fmla="*/ 45 w 54"/>
                <a:gd name="T53" fmla="*/ 9 h 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4" h="50">
                  <a:moveTo>
                    <a:pt x="45" y="9"/>
                  </a:moveTo>
                  <a:lnTo>
                    <a:pt x="26" y="50"/>
                  </a:lnTo>
                  <a:lnTo>
                    <a:pt x="29" y="50"/>
                  </a:lnTo>
                  <a:lnTo>
                    <a:pt x="32" y="50"/>
                  </a:lnTo>
                  <a:lnTo>
                    <a:pt x="35" y="50"/>
                  </a:lnTo>
                  <a:lnTo>
                    <a:pt x="38" y="50"/>
                  </a:lnTo>
                  <a:lnTo>
                    <a:pt x="45" y="44"/>
                  </a:lnTo>
                  <a:lnTo>
                    <a:pt x="51" y="38"/>
                  </a:lnTo>
                  <a:lnTo>
                    <a:pt x="54" y="27"/>
                  </a:lnTo>
                  <a:lnTo>
                    <a:pt x="0" y="27"/>
                  </a:lnTo>
                  <a:lnTo>
                    <a:pt x="3" y="15"/>
                  </a:lnTo>
                  <a:lnTo>
                    <a:pt x="13" y="6"/>
                  </a:lnTo>
                  <a:lnTo>
                    <a:pt x="16" y="3"/>
                  </a:lnTo>
                  <a:lnTo>
                    <a:pt x="19" y="3"/>
                  </a:lnTo>
                  <a:lnTo>
                    <a:pt x="22" y="3"/>
                  </a:lnTo>
                  <a:lnTo>
                    <a:pt x="26" y="0"/>
                  </a:lnTo>
                  <a:lnTo>
                    <a:pt x="6" y="44"/>
                  </a:lnTo>
                  <a:lnTo>
                    <a:pt x="26" y="0"/>
                  </a:lnTo>
                  <a:lnTo>
                    <a:pt x="13" y="3"/>
                  </a:lnTo>
                  <a:lnTo>
                    <a:pt x="6" y="9"/>
                  </a:lnTo>
                  <a:lnTo>
                    <a:pt x="0" y="18"/>
                  </a:lnTo>
                  <a:lnTo>
                    <a:pt x="0" y="27"/>
                  </a:lnTo>
                  <a:lnTo>
                    <a:pt x="0" y="35"/>
                  </a:lnTo>
                  <a:lnTo>
                    <a:pt x="6" y="44"/>
                  </a:lnTo>
                  <a:lnTo>
                    <a:pt x="13" y="50"/>
                  </a:lnTo>
                  <a:lnTo>
                    <a:pt x="26" y="50"/>
                  </a:lnTo>
                  <a:lnTo>
                    <a:pt x="45"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99" name="Freeform 411"/>
            <p:cNvSpPr>
              <a:spLocks/>
            </p:cNvSpPr>
            <p:nvPr/>
          </p:nvSpPr>
          <p:spPr bwMode="auto">
            <a:xfrm>
              <a:off x="-3795" y="1472"/>
              <a:ext cx="54" cy="35"/>
            </a:xfrm>
            <a:custGeom>
              <a:avLst/>
              <a:gdLst>
                <a:gd name="T0" fmla="*/ 54 w 54"/>
                <a:gd name="T1" fmla="*/ 18 h 35"/>
                <a:gd name="T2" fmla="*/ 54 w 54"/>
                <a:gd name="T3" fmla="*/ 15 h 35"/>
                <a:gd name="T4" fmla="*/ 54 w 54"/>
                <a:gd name="T5" fmla="*/ 12 h 35"/>
                <a:gd name="T6" fmla="*/ 51 w 54"/>
                <a:gd name="T7" fmla="*/ 6 h 35"/>
                <a:gd name="T8" fmla="*/ 48 w 54"/>
                <a:gd name="T9" fmla="*/ 3 h 35"/>
                <a:gd name="T10" fmla="*/ 48 w 54"/>
                <a:gd name="T11" fmla="*/ 0 h 35"/>
                <a:gd name="T12" fmla="*/ 45 w 54"/>
                <a:gd name="T13" fmla="*/ 0 h 35"/>
                <a:gd name="T14" fmla="*/ 6 w 54"/>
                <a:gd name="T15" fmla="*/ 35 h 35"/>
                <a:gd name="T16" fmla="*/ 6 w 54"/>
                <a:gd name="T17" fmla="*/ 32 h 35"/>
                <a:gd name="T18" fmla="*/ 3 w 54"/>
                <a:gd name="T19" fmla="*/ 29 h 35"/>
                <a:gd name="T20" fmla="*/ 0 w 54"/>
                <a:gd name="T21" fmla="*/ 23 h 35"/>
                <a:gd name="T22" fmla="*/ 0 w 54"/>
                <a:gd name="T23" fmla="*/ 20 h 35"/>
                <a:gd name="T24" fmla="*/ 0 w 54"/>
                <a:gd name="T25" fmla="*/ 18 h 35"/>
                <a:gd name="T26" fmla="*/ 54 w 54"/>
                <a:gd name="T27" fmla="*/ 18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35">
                  <a:moveTo>
                    <a:pt x="54" y="18"/>
                  </a:moveTo>
                  <a:lnTo>
                    <a:pt x="54" y="15"/>
                  </a:lnTo>
                  <a:lnTo>
                    <a:pt x="54" y="12"/>
                  </a:lnTo>
                  <a:lnTo>
                    <a:pt x="51" y="6"/>
                  </a:lnTo>
                  <a:lnTo>
                    <a:pt x="48" y="3"/>
                  </a:lnTo>
                  <a:lnTo>
                    <a:pt x="48" y="0"/>
                  </a:lnTo>
                  <a:lnTo>
                    <a:pt x="45" y="0"/>
                  </a:lnTo>
                  <a:lnTo>
                    <a:pt x="6" y="35"/>
                  </a:lnTo>
                  <a:lnTo>
                    <a:pt x="6" y="32"/>
                  </a:lnTo>
                  <a:lnTo>
                    <a:pt x="3" y="29"/>
                  </a:lnTo>
                  <a:lnTo>
                    <a:pt x="0" y="23"/>
                  </a:lnTo>
                  <a:lnTo>
                    <a:pt x="0" y="20"/>
                  </a:lnTo>
                  <a:lnTo>
                    <a:pt x="0" y="18"/>
                  </a:lnTo>
                  <a:lnTo>
                    <a:pt x="54"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00" name="Freeform 412"/>
            <p:cNvSpPr>
              <a:spLocks/>
            </p:cNvSpPr>
            <p:nvPr/>
          </p:nvSpPr>
          <p:spPr bwMode="auto">
            <a:xfrm>
              <a:off x="-3795" y="1490"/>
              <a:ext cx="54" cy="26"/>
            </a:xfrm>
            <a:custGeom>
              <a:avLst/>
              <a:gdLst>
                <a:gd name="T0" fmla="*/ 0 w 54"/>
                <a:gd name="T1" fmla="*/ 0 h 26"/>
                <a:gd name="T2" fmla="*/ 3 w 54"/>
                <a:gd name="T3" fmla="*/ 11 h 26"/>
                <a:gd name="T4" fmla="*/ 10 w 54"/>
                <a:gd name="T5" fmla="*/ 20 h 26"/>
                <a:gd name="T6" fmla="*/ 16 w 54"/>
                <a:gd name="T7" fmla="*/ 23 h 26"/>
                <a:gd name="T8" fmla="*/ 26 w 54"/>
                <a:gd name="T9" fmla="*/ 26 h 26"/>
                <a:gd name="T10" fmla="*/ 38 w 54"/>
                <a:gd name="T11" fmla="*/ 23 h 26"/>
                <a:gd name="T12" fmla="*/ 45 w 54"/>
                <a:gd name="T13" fmla="*/ 20 h 26"/>
                <a:gd name="T14" fmla="*/ 51 w 54"/>
                <a:gd name="T15" fmla="*/ 11 h 26"/>
                <a:gd name="T16" fmla="*/ 54 w 54"/>
                <a:gd name="T17" fmla="*/ 0 h 26"/>
                <a:gd name="T18" fmla="*/ 0 w 54"/>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26">
                  <a:moveTo>
                    <a:pt x="0" y="0"/>
                  </a:moveTo>
                  <a:lnTo>
                    <a:pt x="3" y="11"/>
                  </a:lnTo>
                  <a:lnTo>
                    <a:pt x="10" y="20"/>
                  </a:lnTo>
                  <a:lnTo>
                    <a:pt x="16" y="23"/>
                  </a:lnTo>
                  <a:lnTo>
                    <a:pt x="26" y="26"/>
                  </a:lnTo>
                  <a:lnTo>
                    <a:pt x="38" y="23"/>
                  </a:lnTo>
                  <a:lnTo>
                    <a:pt x="45" y="20"/>
                  </a:lnTo>
                  <a:lnTo>
                    <a:pt x="51" y="11"/>
                  </a:lnTo>
                  <a:lnTo>
                    <a:pt x="5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01" name="Freeform 413"/>
            <p:cNvSpPr>
              <a:spLocks/>
            </p:cNvSpPr>
            <p:nvPr/>
          </p:nvSpPr>
          <p:spPr bwMode="auto">
            <a:xfrm>
              <a:off x="-3757" y="1457"/>
              <a:ext cx="4" cy="9"/>
            </a:xfrm>
            <a:custGeom>
              <a:avLst/>
              <a:gdLst>
                <a:gd name="T0" fmla="*/ 0 w 4"/>
                <a:gd name="T1" fmla="*/ 0 h 9"/>
                <a:gd name="T2" fmla="*/ 0 w 4"/>
                <a:gd name="T3" fmla="*/ 3 h 9"/>
                <a:gd name="T4" fmla="*/ 4 w 4"/>
                <a:gd name="T5" fmla="*/ 3 h 9"/>
                <a:gd name="T6" fmla="*/ 4 w 4"/>
                <a:gd name="T7" fmla="*/ 6 h 9"/>
                <a:gd name="T8" fmla="*/ 4 w 4"/>
                <a:gd name="T9" fmla="*/ 9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9">
                  <a:moveTo>
                    <a:pt x="0" y="0"/>
                  </a:moveTo>
                  <a:lnTo>
                    <a:pt x="0" y="3"/>
                  </a:lnTo>
                  <a:lnTo>
                    <a:pt x="4" y="3"/>
                  </a:lnTo>
                  <a:lnTo>
                    <a:pt x="4" y="6"/>
                  </a:lnTo>
                  <a:lnTo>
                    <a:pt x="4"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02" name="Freeform 414"/>
            <p:cNvSpPr>
              <a:spLocks/>
            </p:cNvSpPr>
            <p:nvPr/>
          </p:nvSpPr>
          <p:spPr bwMode="auto">
            <a:xfrm>
              <a:off x="-3760" y="1460"/>
              <a:ext cx="7" cy="6"/>
            </a:xfrm>
            <a:custGeom>
              <a:avLst/>
              <a:gdLst>
                <a:gd name="T0" fmla="*/ 0 w 7"/>
                <a:gd name="T1" fmla="*/ 0 h 6"/>
                <a:gd name="T2" fmla="*/ 3 w 7"/>
                <a:gd name="T3" fmla="*/ 3 h 6"/>
                <a:gd name="T4" fmla="*/ 7 w 7"/>
                <a:gd name="T5" fmla="*/ 6 h 6"/>
                <a:gd name="T6" fmla="*/ 0 60000 65536"/>
                <a:gd name="T7" fmla="*/ 0 60000 65536"/>
                <a:gd name="T8" fmla="*/ 0 60000 65536"/>
              </a:gdLst>
              <a:ahLst/>
              <a:cxnLst>
                <a:cxn ang="T6">
                  <a:pos x="T0" y="T1"/>
                </a:cxn>
                <a:cxn ang="T7">
                  <a:pos x="T2" y="T3"/>
                </a:cxn>
                <a:cxn ang="T8">
                  <a:pos x="T4" y="T5"/>
                </a:cxn>
              </a:cxnLst>
              <a:rect l="0" t="0" r="r" b="b"/>
              <a:pathLst>
                <a:path w="7" h="6">
                  <a:moveTo>
                    <a:pt x="0" y="0"/>
                  </a:moveTo>
                  <a:lnTo>
                    <a:pt x="3" y="3"/>
                  </a:lnTo>
                  <a:lnTo>
                    <a:pt x="7"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03" name="Freeform 415"/>
            <p:cNvSpPr>
              <a:spLocks/>
            </p:cNvSpPr>
            <p:nvPr/>
          </p:nvSpPr>
          <p:spPr bwMode="auto">
            <a:xfrm>
              <a:off x="-3769" y="1454"/>
              <a:ext cx="9" cy="3"/>
            </a:xfrm>
            <a:custGeom>
              <a:avLst/>
              <a:gdLst>
                <a:gd name="T0" fmla="*/ 0 w 9"/>
                <a:gd name="T1" fmla="*/ 0 h 3"/>
                <a:gd name="T2" fmla="*/ 3 w 9"/>
                <a:gd name="T3" fmla="*/ 0 h 3"/>
                <a:gd name="T4" fmla="*/ 6 w 9"/>
                <a:gd name="T5" fmla="*/ 0 h 3"/>
                <a:gd name="T6" fmla="*/ 9 w 9"/>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3">
                  <a:moveTo>
                    <a:pt x="0" y="0"/>
                  </a:moveTo>
                  <a:lnTo>
                    <a:pt x="3" y="0"/>
                  </a:lnTo>
                  <a:lnTo>
                    <a:pt x="6" y="0"/>
                  </a:lnTo>
                  <a:lnTo>
                    <a:pt x="9"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04" name="Freeform 416"/>
            <p:cNvSpPr>
              <a:spLocks/>
            </p:cNvSpPr>
            <p:nvPr/>
          </p:nvSpPr>
          <p:spPr bwMode="auto">
            <a:xfrm>
              <a:off x="-3766" y="1448"/>
              <a:ext cx="6" cy="6"/>
            </a:xfrm>
            <a:custGeom>
              <a:avLst/>
              <a:gdLst>
                <a:gd name="T0" fmla="*/ 0 w 6"/>
                <a:gd name="T1" fmla="*/ 0 h 6"/>
                <a:gd name="T2" fmla="*/ 3 w 6"/>
                <a:gd name="T3" fmla="*/ 0 h 6"/>
                <a:gd name="T4" fmla="*/ 3 w 6"/>
                <a:gd name="T5" fmla="*/ 3 h 6"/>
                <a:gd name="T6" fmla="*/ 3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0"/>
                  </a:moveTo>
                  <a:lnTo>
                    <a:pt x="3" y="0"/>
                  </a:lnTo>
                  <a:lnTo>
                    <a:pt x="3" y="3"/>
                  </a:lnTo>
                  <a:lnTo>
                    <a:pt x="3" y="6"/>
                  </a:lnTo>
                  <a:lnTo>
                    <a:pt x="6"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05" name="Freeform 417"/>
            <p:cNvSpPr>
              <a:spLocks/>
            </p:cNvSpPr>
            <p:nvPr/>
          </p:nvSpPr>
          <p:spPr bwMode="auto">
            <a:xfrm>
              <a:off x="-3773" y="1445"/>
              <a:ext cx="4" cy="3"/>
            </a:xfrm>
            <a:custGeom>
              <a:avLst/>
              <a:gdLst>
                <a:gd name="T0" fmla="*/ 0 w 4"/>
                <a:gd name="T1" fmla="*/ 0 h 3"/>
                <a:gd name="T2" fmla="*/ 0 w 4"/>
                <a:gd name="T3" fmla="*/ 3 h 3"/>
                <a:gd name="T4" fmla="*/ 4 w 4"/>
                <a:gd name="T5" fmla="*/ 3 h 3"/>
                <a:gd name="T6" fmla="*/ 0 60000 65536"/>
                <a:gd name="T7" fmla="*/ 0 60000 65536"/>
                <a:gd name="T8" fmla="*/ 0 60000 65536"/>
              </a:gdLst>
              <a:ahLst/>
              <a:cxnLst>
                <a:cxn ang="T6">
                  <a:pos x="T0" y="T1"/>
                </a:cxn>
                <a:cxn ang="T7">
                  <a:pos x="T2" y="T3"/>
                </a:cxn>
                <a:cxn ang="T8">
                  <a:pos x="T4" y="T5"/>
                </a:cxn>
              </a:cxnLst>
              <a:rect l="0" t="0" r="r" b="b"/>
              <a:pathLst>
                <a:path w="4" h="3">
                  <a:moveTo>
                    <a:pt x="0" y="0"/>
                  </a:moveTo>
                  <a:lnTo>
                    <a:pt x="0" y="3"/>
                  </a:lnTo>
                  <a:lnTo>
                    <a:pt x="4"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06" name="Freeform 418"/>
            <p:cNvSpPr>
              <a:spLocks/>
            </p:cNvSpPr>
            <p:nvPr/>
          </p:nvSpPr>
          <p:spPr bwMode="auto">
            <a:xfrm>
              <a:off x="-3776" y="1451"/>
              <a:ext cx="10" cy="1"/>
            </a:xfrm>
            <a:custGeom>
              <a:avLst/>
              <a:gdLst>
                <a:gd name="T0" fmla="*/ 0 w 10"/>
                <a:gd name="T1" fmla="*/ 0 h 1"/>
                <a:gd name="T2" fmla="*/ 3 w 10"/>
                <a:gd name="T3" fmla="*/ 0 h 1"/>
                <a:gd name="T4" fmla="*/ 7 w 10"/>
                <a:gd name="T5" fmla="*/ 0 h 1"/>
                <a:gd name="T6" fmla="*/ 10 w 1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a:moveTo>
                    <a:pt x="0" y="0"/>
                  </a:moveTo>
                  <a:lnTo>
                    <a:pt x="3" y="0"/>
                  </a:lnTo>
                  <a:lnTo>
                    <a:pt x="7" y="0"/>
                  </a:lnTo>
                  <a:lnTo>
                    <a:pt x="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07" name="Freeform 419"/>
            <p:cNvSpPr>
              <a:spLocks/>
            </p:cNvSpPr>
            <p:nvPr/>
          </p:nvSpPr>
          <p:spPr bwMode="auto">
            <a:xfrm>
              <a:off x="-3789" y="1442"/>
              <a:ext cx="7" cy="3"/>
            </a:xfrm>
            <a:custGeom>
              <a:avLst/>
              <a:gdLst>
                <a:gd name="T0" fmla="*/ 0 w 7"/>
                <a:gd name="T1" fmla="*/ 0 h 3"/>
                <a:gd name="T2" fmla="*/ 4 w 7"/>
                <a:gd name="T3" fmla="*/ 0 h 3"/>
                <a:gd name="T4" fmla="*/ 4 w 7"/>
                <a:gd name="T5" fmla="*/ 3 h 3"/>
                <a:gd name="T6" fmla="*/ 7 w 7"/>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0" y="0"/>
                  </a:moveTo>
                  <a:lnTo>
                    <a:pt x="4" y="0"/>
                  </a:lnTo>
                  <a:lnTo>
                    <a:pt x="4" y="3"/>
                  </a:lnTo>
                  <a:lnTo>
                    <a:pt x="7"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08" name="Freeform 420"/>
            <p:cNvSpPr>
              <a:spLocks/>
            </p:cNvSpPr>
            <p:nvPr/>
          </p:nvSpPr>
          <p:spPr bwMode="auto">
            <a:xfrm>
              <a:off x="-3792" y="1445"/>
              <a:ext cx="10" cy="3"/>
            </a:xfrm>
            <a:custGeom>
              <a:avLst/>
              <a:gdLst>
                <a:gd name="T0" fmla="*/ 0 w 10"/>
                <a:gd name="T1" fmla="*/ 0 h 3"/>
                <a:gd name="T2" fmla="*/ 3 w 10"/>
                <a:gd name="T3" fmla="*/ 0 h 3"/>
                <a:gd name="T4" fmla="*/ 7 w 10"/>
                <a:gd name="T5" fmla="*/ 0 h 3"/>
                <a:gd name="T6" fmla="*/ 7 w 10"/>
                <a:gd name="T7" fmla="*/ 3 h 3"/>
                <a:gd name="T8" fmla="*/ 10 w 10"/>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3">
                  <a:moveTo>
                    <a:pt x="0" y="0"/>
                  </a:moveTo>
                  <a:lnTo>
                    <a:pt x="3" y="0"/>
                  </a:lnTo>
                  <a:lnTo>
                    <a:pt x="7" y="0"/>
                  </a:lnTo>
                  <a:lnTo>
                    <a:pt x="7" y="3"/>
                  </a:lnTo>
                  <a:lnTo>
                    <a:pt x="1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09" name="Freeform 421"/>
            <p:cNvSpPr>
              <a:spLocks/>
            </p:cNvSpPr>
            <p:nvPr/>
          </p:nvSpPr>
          <p:spPr bwMode="auto">
            <a:xfrm>
              <a:off x="-3785" y="1442"/>
              <a:ext cx="9" cy="3"/>
            </a:xfrm>
            <a:custGeom>
              <a:avLst/>
              <a:gdLst>
                <a:gd name="T0" fmla="*/ 0 w 9"/>
                <a:gd name="T1" fmla="*/ 0 h 3"/>
                <a:gd name="T2" fmla="*/ 3 w 9"/>
                <a:gd name="T3" fmla="*/ 0 h 3"/>
                <a:gd name="T4" fmla="*/ 6 w 9"/>
                <a:gd name="T5" fmla="*/ 3 h 3"/>
                <a:gd name="T6" fmla="*/ 9 w 9"/>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3">
                  <a:moveTo>
                    <a:pt x="0" y="0"/>
                  </a:moveTo>
                  <a:lnTo>
                    <a:pt x="3" y="0"/>
                  </a:lnTo>
                  <a:lnTo>
                    <a:pt x="6" y="3"/>
                  </a:lnTo>
                  <a:lnTo>
                    <a:pt x="9"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10" name="Freeform 422"/>
            <p:cNvSpPr>
              <a:spLocks noEditPoints="1"/>
            </p:cNvSpPr>
            <p:nvPr/>
          </p:nvSpPr>
          <p:spPr bwMode="auto">
            <a:xfrm>
              <a:off x="-3789" y="1451"/>
              <a:ext cx="29" cy="41"/>
            </a:xfrm>
            <a:custGeom>
              <a:avLst/>
              <a:gdLst>
                <a:gd name="T0" fmla="*/ 0 w 29"/>
                <a:gd name="T1" fmla="*/ 3 h 41"/>
                <a:gd name="T2" fmla="*/ 0 w 29"/>
                <a:gd name="T3" fmla="*/ 3 h 41"/>
                <a:gd name="T4" fmla="*/ 0 w 29"/>
                <a:gd name="T5" fmla="*/ 3 h 41"/>
                <a:gd name="T6" fmla="*/ 0 w 29"/>
                <a:gd name="T7" fmla="*/ 3 h 41"/>
                <a:gd name="T8" fmla="*/ 0 w 29"/>
                <a:gd name="T9" fmla="*/ 3 h 41"/>
                <a:gd name="T10" fmla="*/ 0 w 29"/>
                <a:gd name="T11" fmla="*/ 3 h 41"/>
                <a:gd name="T12" fmla="*/ 0 w 29"/>
                <a:gd name="T13" fmla="*/ 3 h 41"/>
                <a:gd name="T14" fmla="*/ 0 w 29"/>
                <a:gd name="T15" fmla="*/ 3 h 41"/>
                <a:gd name="T16" fmla="*/ 0 w 29"/>
                <a:gd name="T17" fmla="*/ 3 h 41"/>
                <a:gd name="T18" fmla="*/ 0 w 29"/>
                <a:gd name="T19" fmla="*/ 0 h 41"/>
                <a:gd name="T20" fmla="*/ 0 w 29"/>
                <a:gd name="T21" fmla="*/ 0 h 41"/>
                <a:gd name="T22" fmla="*/ 0 w 29"/>
                <a:gd name="T23" fmla="*/ 0 h 41"/>
                <a:gd name="T24" fmla="*/ 0 w 29"/>
                <a:gd name="T25" fmla="*/ 3 h 41"/>
                <a:gd name="T26" fmla="*/ 0 w 29"/>
                <a:gd name="T27" fmla="*/ 3 h 41"/>
                <a:gd name="T28" fmla="*/ 0 w 29"/>
                <a:gd name="T29" fmla="*/ 3 h 41"/>
                <a:gd name="T30" fmla="*/ 0 w 29"/>
                <a:gd name="T31" fmla="*/ 3 h 41"/>
                <a:gd name="T32" fmla="*/ 20 w 29"/>
                <a:gd name="T33" fmla="*/ 6 h 41"/>
                <a:gd name="T34" fmla="*/ 20 w 29"/>
                <a:gd name="T35" fmla="*/ 6 h 41"/>
                <a:gd name="T36" fmla="*/ 20 w 29"/>
                <a:gd name="T37" fmla="*/ 6 h 41"/>
                <a:gd name="T38" fmla="*/ 20 w 29"/>
                <a:gd name="T39" fmla="*/ 6 h 41"/>
                <a:gd name="T40" fmla="*/ 20 w 29"/>
                <a:gd name="T41" fmla="*/ 6 h 41"/>
                <a:gd name="T42" fmla="*/ 20 w 29"/>
                <a:gd name="T43" fmla="*/ 6 h 41"/>
                <a:gd name="T44" fmla="*/ 20 w 29"/>
                <a:gd name="T45" fmla="*/ 6 h 41"/>
                <a:gd name="T46" fmla="*/ 20 w 29"/>
                <a:gd name="T47" fmla="*/ 6 h 41"/>
                <a:gd name="T48" fmla="*/ 20 w 29"/>
                <a:gd name="T49" fmla="*/ 6 h 41"/>
                <a:gd name="T50" fmla="*/ 20 w 29"/>
                <a:gd name="T51" fmla="*/ 3 h 41"/>
                <a:gd name="T52" fmla="*/ 20 w 29"/>
                <a:gd name="T53" fmla="*/ 3 h 41"/>
                <a:gd name="T54" fmla="*/ 23 w 29"/>
                <a:gd name="T55" fmla="*/ 6 h 41"/>
                <a:gd name="T56" fmla="*/ 23 w 29"/>
                <a:gd name="T57" fmla="*/ 6 h 41"/>
                <a:gd name="T58" fmla="*/ 23 w 29"/>
                <a:gd name="T59" fmla="*/ 6 h 41"/>
                <a:gd name="T60" fmla="*/ 20 w 29"/>
                <a:gd name="T61" fmla="*/ 6 h 41"/>
                <a:gd name="T62" fmla="*/ 20 w 29"/>
                <a:gd name="T63" fmla="*/ 6 h 41"/>
                <a:gd name="T64" fmla="*/ 29 w 29"/>
                <a:gd name="T65" fmla="*/ 39 h 41"/>
                <a:gd name="T66" fmla="*/ 29 w 29"/>
                <a:gd name="T67" fmla="*/ 41 h 41"/>
                <a:gd name="T68" fmla="*/ 29 w 29"/>
                <a:gd name="T69" fmla="*/ 41 h 41"/>
                <a:gd name="T70" fmla="*/ 29 w 29"/>
                <a:gd name="T71" fmla="*/ 41 h 41"/>
                <a:gd name="T72" fmla="*/ 29 w 29"/>
                <a:gd name="T73" fmla="*/ 41 h 41"/>
                <a:gd name="T74" fmla="*/ 29 w 29"/>
                <a:gd name="T75" fmla="*/ 39 h 41"/>
                <a:gd name="T76" fmla="*/ 29 w 29"/>
                <a:gd name="T77" fmla="*/ 39 h 41"/>
                <a:gd name="T78" fmla="*/ 29 w 29"/>
                <a:gd name="T79" fmla="*/ 39 h 41"/>
                <a:gd name="T80" fmla="*/ 29 w 29"/>
                <a:gd name="T81" fmla="*/ 39 h 41"/>
                <a:gd name="T82" fmla="*/ 29 w 29"/>
                <a:gd name="T83" fmla="*/ 39 h 41"/>
                <a:gd name="T84" fmla="*/ 29 w 29"/>
                <a:gd name="T85" fmla="*/ 39 h 41"/>
                <a:gd name="T86" fmla="*/ 29 w 29"/>
                <a:gd name="T87" fmla="*/ 39 h 41"/>
                <a:gd name="T88" fmla="*/ 29 w 29"/>
                <a:gd name="T89" fmla="*/ 39 h 41"/>
                <a:gd name="T90" fmla="*/ 29 w 29"/>
                <a:gd name="T91" fmla="*/ 39 h 41"/>
                <a:gd name="T92" fmla="*/ 29 w 29"/>
                <a:gd name="T93" fmla="*/ 39 h 41"/>
                <a:gd name="T94" fmla="*/ 29 w 29"/>
                <a:gd name="T95" fmla="*/ 39 h 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9" h="41">
                  <a:moveTo>
                    <a:pt x="0" y="3"/>
                  </a:moveTo>
                  <a:lnTo>
                    <a:pt x="0" y="3"/>
                  </a:lnTo>
                  <a:lnTo>
                    <a:pt x="0" y="0"/>
                  </a:lnTo>
                  <a:lnTo>
                    <a:pt x="0" y="3"/>
                  </a:lnTo>
                  <a:close/>
                  <a:moveTo>
                    <a:pt x="20" y="6"/>
                  </a:moveTo>
                  <a:lnTo>
                    <a:pt x="20" y="6"/>
                  </a:lnTo>
                  <a:lnTo>
                    <a:pt x="20" y="3"/>
                  </a:lnTo>
                  <a:lnTo>
                    <a:pt x="23" y="6"/>
                  </a:lnTo>
                  <a:lnTo>
                    <a:pt x="20" y="6"/>
                  </a:lnTo>
                  <a:close/>
                  <a:moveTo>
                    <a:pt x="29" y="39"/>
                  </a:moveTo>
                  <a:lnTo>
                    <a:pt x="29" y="39"/>
                  </a:lnTo>
                  <a:lnTo>
                    <a:pt x="29" y="41"/>
                  </a:lnTo>
                  <a:lnTo>
                    <a:pt x="29" y="3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11" name="Freeform 423"/>
            <p:cNvSpPr>
              <a:spLocks/>
            </p:cNvSpPr>
            <p:nvPr/>
          </p:nvSpPr>
          <p:spPr bwMode="auto">
            <a:xfrm>
              <a:off x="-3789" y="1451"/>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12" name="Freeform 424"/>
            <p:cNvSpPr>
              <a:spLocks/>
            </p:cNvSpPr>
            <p:nvPr/>
          </p:nvSpPr>
          <p:spPr bwMode="auto">
            <a:xfrm>
              <a:off x="-3769" y="1454"/>
              <a:ext cx="3" cy="3"/>
            </a:xfrm>
            <a:custGeom>
              <a:avLst/>
              <a:gdLst>
                <a:gd name="T0" fmla="*/ 0 w 3"/>
                <a:gd name="T1" fmla="*/ 3 h 3"/>
                <a:gd name="T2" fmla="*/ 0 w 3"/>
                <a:gd name="T3" fmla="*/ 0 h 3"/>
                <a:gd name="T4" fmla="*/ 3 w 3"/>
                <a:gd name="T5" fmla="*/ 3 h 3"/>
                <a:gd name="T6" fmla="*/ 0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3"/>
                  </a:moveTo>
                  <a:lnTo>
                    <a:pt x="0" y="0"/>
                  </a:lnTo>
                  <a:lnTo>
                    <a:pt x="3" y="3"/>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13" name="Freeform 425"/>
            <p:cNvSpPr>
              <a:spLocks/>
            </p:cNvSpPr>
            <p:nvPr/>
          </p:nvSpPr>
          <p:spPr bwMode="auto">
            <a:xfrm>
              <a:off x="-3760" y="1490"/>
              <a:ext cx="1" cy="2"/>
            </a:xfrm>
            <a:custGeom>
              <a:avLst/>
              <a:gdLst>
                <a:gd name="T0" fmla="*/ 0 w 1"/>
                <a:gd name="T1" fmla="*/ 0 h 2"/>
                <a:gd name="T2" fmla="*/ 0 w 1"/>
                <a:gd name="T3" fmla="*/ 2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14" name="Line 426"/>
            <p:cNvSpPr>
              <a:spLocks noChangeShapeType="1"/>
            </p:cNvSpPr>
            <p:nvPr/>
          </p:nvSpPr>
          <p:spPr bwMode="auto">
            <a:xfrm>
              <a:off x="-3766" y="146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15" name="Line 427"/>
            <p:cNvSpPr>
              <a:spLocks noChangeShapeType="1"/>
            </p:cNvSpPr>
            <p:nvPr/>
          </p:nvSpPr>
          <p:spPr bwMode="auto">
            <a:xfrm>
              <a:off x="-3769" y="1463"/>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16" name="Line 428"/>
            <p:cNvSpPr>
              <a:spLocks noChangeShapeType="1"/>
            </p:cNvSpPr>
            <p:nvPr/>
          </p:nvSpPr>
          <p:spPr bwMode="auto">
            <a:xfrm flipV="1">
              <a:off x="-3769" y="1460"/>
              <a:ext cx="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17" name="Line 429"/>
            <p:cNvSpPr>
              <a:spLocks noChangeShapeType="1"/>
            </p:cNvSpPr>
            <p:nvPr/>
          </p:nvSpPr>
          <p:spPr bwMode="auto">
            <a:xfrm flipV="1">
              <a:off x="-3769" y="146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18" name="Line 430"/>
            <p:cNvSpPr>
              <a:spLocks noChangeShapeType="1"/>
            </p:cNvSpPr>
            <p:nvPr/>
          </p:nvSpPr>
          <p:spPr bwMode="auto">
            <a:xfrm flipV="1">
              <a:off x="-3769" y="146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19" name="Line 431"/>
            <p:cNvSpPr>
              <a:spLocks noChangeShapeType="1"/>
            </p:cNvSpPr>
            <p:nvPr/>
          </p:nvSpPr>
          <p:spPr bwMode="auto">
            <a:xfrm flipV="1">
              <a:off x="-3769" y="146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20" name="Line 432"/>
            <p:cNvSpPr>
              <a:spLocks noChangeShapeType="1"/>
            </p:cNvSpPr>
            <p:nvPr/>
          </p:nvSpPr>
          <p:spPr bwMode="auto">
            <a:xfrm>
              <a:off x="-3769" y="14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21" name="Line 433"/>
            <p:cNvSpPr>
              <a:spLocks noChangeShapeType="1"/>
            </p:cNvSpPr>
            <p:nvPr/>
          </p:nvSpPr>
          <p:spPr bwMode="auto">
            <a:xfrm>
              <a:off x="-3776" y="14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22" name="Line 434"/>
            <p:cNvSpPr>
              <a:spLocks noChangeShapeType="1"/>
            </p:cNvSpPr>
            <p:nvPr/>
          </p:nvSpPr>
          <p:spPr bwMode="auto">
            <a:xfrm>
              <a:off x="-3776" y="14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23" name="Line 435"/>
            <p:cNvSpPr>
              <a:spLocks noChangeShapeType="1"/>
            </p:cNvSpPr>
            <p:nvPr/>
          </p:nvSpPr>
          <p:spPr bwMode="auto">
            <a:xfrm>
              <a:off x="-3776" y="14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24" name="Line 436"/>
            <p:cNvSpPr>
              <a:spLocks noChangeShapeType="1"/>
            </p:cNvSpPr>
            <p:nvPr/>
          </p:nvSpPr>
          <p:spPr bwMode="auto">
            <a:xfrm flipV="1">
              <a:off x="-3776" y="1457"/>
              <a:ext cx="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25" name="Line 437"/>
            <p:cNvSpPr>
              <a:spLocks noChangeShapeType="1"/>
            </p:cNvSpPr>
            <p:nvPr/>
          </p:nvSpPr>
          <p:spPr bwMode="auto">
            <a:xfrm>
              <a:off x="-3773" y="14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26" name="Line 438"/>
            <p:cNvSpPr>
              <a:spLocks noChangeShapeType="1"/>
            </p:cNvSpPr>
            <p:nvPr/>
          </p:nvSpPr>
          <p:spPr bwMode="auto">
            <a:xfrm>
              <a:off x="-3773" y="14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27" name="Line 439"/>
            <p:cNvSpPr>
              <a:spLocks noChangeShapeType="1"/>
            </p:cNvSpPr>
            <p:nvPr/>
          </p:nvSpPr>
          <p:spPr bwMode="auto">
            <a:xfrm flipV="1">
              <a:off x="-3773" y="146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28" name="Line 440"/>
            <p:cNvSpPr>
              <a:spLocks noChangeShapeType="1"/>
            </p:cNvSpPr>
            <p:nvPr/>
          </p:nvSpPr>
          <p:spPr bwMode="auto">
            <a:xfrm>
              <a:off x="-3773" y="146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29" name="Line 441"/>
            <p:cNvSpPr>
              <a:spLocks noChangeShapeType="1"/>
            </p:cNvSpPr>
            <p:nvPr/>
          </p:nvSpPr>
          <p:spPr bwMode="auto">
            <a:xfrm>
              <a:off x="-3782" y="14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30" name="Line 442"/>
            <p:cNvSpPr>
              <a:spLocks noChangeShapeType="1"/>
            </p:cNvSpPr>
            <p:nvPr/>
          </p:nvSpPr>
          <p:spPr bwMode="auto">
            <a:xfrm flipV="1">
              <a:off x="-3782" y="1454"/>
              <a:ext cx="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31" name="Line 443"/>
            <p:cNvSpPr>
              <a:spLocks noChangeShapeType="1"/>
            </p:cNvSpPr>
            <p:nvPr/>
          </p:nvSpPr>
          <p:spPr bwMode="auto">
            <a:xfrm>
              <a:off x="-3782" y="14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32" name="Line 444"/>
            <p:cNvSpPr>
              <a:spLocks noChangeShapeType="1"/>
            </p:cNvSpPr>
            <p:nvPr/>
          </p:nvSpPr>
          <p:spPr bwMode="auto">
            <a:xfrm>
              <a:off x="-3785" y="14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33" name="Line 445"/>
            <p:cNvSpPr>
              <a:spLocks noChangeShapeType="1"/>
            </p:cNvSpPr>
            <p:nvPr/>
          </p:nvSpPr>
          <p:spPr bwMode="auto">
            <a:xfrm>
              <a:off x="-3785" y="14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34" name="Line 446"/>
            <p:cNvSpPr>
              <a:spLocks noChangeShapeType="1"/>
            </p:cNvSpPr>
            <p:nvPr/>
          </p:nvSpPr>
          <p:spPr bwMode="auto">
            <a:xfrm>
              <a:off x="-3750" y="150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35" name="Line 447"/>
            <p:cNvSpPr>
              <a:spLocks noChangeShapeType="1"/>
            </p:cNvSpPr>
            <p:nvPr/>
          </p:nvSpPr>
          <p:spPr bwMode="auto">
            <a:xfrm>
              <a:off x="-3750" y="150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36" name="Line 448"/>
            <p:cNvSpPr>
              <a:spLocks noChangeShapeType="1"/>
            </p:cNvSpPr>
            <p:nvPr/>
          </p:nvSpPr>
          <p:spPr bwMode="auto">
            <a:xfrm>
              <a:off x="-3750" y="1501"/>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37" name="Line 449"/>
            <p:cNvSpPr>
              <a:spLocks noChangeShapeType="1"/>
            </p:cNvSpPr>
            <p:nvPr/>
          </p:nvSpPr>
          <p:spPr bwMode="auto">
            <a:xfrm>
              <a:off x="-3750" y="1501"/>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38" name="Line 450"/>
            <p:cNvSpPr>
              <a:spLocks noChangeShapeType="1"/>
            </p:cNvSpPr>
            <p:nvPr/>
          </p:nvSpPr>
          <p:spPr bwMode="auto">
            <a:xfrm>
              <a:off x="-3750" y="150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39" name="Line 451"/>
            <p:cNvSpPr>
              <a:spLocks noChangeShapeType="1"/>
            </p:cNvSpPr>
            <p:nvPr/>
          </p:nvSpPr>
          <p:spPr bwMode="auto">
            <a:xfrm>
              <a:off x="-3750" y="150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40" name="Line 452"/>
            <p:cNvSpPr>
              <a:spLocks noChangeShapeType="1"/>
            </p:cNvSpPr>
            <p:nvPr/>
          </p:nvSpPr>
          <p:spPr bwMode="auto">
            <a:xfrm>
              <a:off x="-3750" y="1498"/>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41" name="Line 453"/>
            <p:cNvSpPr>
              <a:spLocks noChangeShapeType="1"/>
            </p:cNvSpPr>
            <p:nvPr/>
          </p:nvSpPr>
          <p:spPr bwMode="auto">
            <a:xfrm>
              <a:off x="-3750" y="1498"/>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42" name="Line 454"/>
            <p:cNvSpPr>
              <a:spLocks noChangeShapeType="1"/>
            </p:cNvSpPr>
            <p:nvPr/>
          </p:nvSpPr>
          <p:spPr bwMode="auto">
            <a:xfrm>
              <a:off x="-3750" y="1495"/>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43" name="Line 455"/>
            <p:cNvSpPr>
              <a:spLocks noChangeShapeType="1"/>
            </p:cNvSpPr>
            <p:nvPr/>
          </p:nvSpPr>
          <p:spPr bwMode="auto">
            <a:xfrm>
              <a:off x="-3750" y="1495"/>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44" name="Line 456"/>
            <p:cNvSpPr>
              <a:spLocks noChangeShapeType="1"/>
            </p:cNvSpPr>
            <p:nvPr/>
          </p:nvSpPr>
          <p:spPr bwMode="auto">
            <a:xfrm>
              <a:off x="-3750" y="149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45" name="Line 457"/>
            <p:cNvSpPr>
              <a:spLocks noChangeShapeType="1"/>
            </p:cNvSpPr>
            <p:nvPr/>
          </p:nvSpPr>
          <p:spPr bwMode="auto">
            <a:xfrm>
              <a:off x="-3750" y="149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46" name="Line 458"/>
            <p:cNvSpPr>
              <a:spLocks noChangeShapeType="1"/>
            </p:cNvSpPr>
            <p:nvPr/>
          </p:nvSpPr>
          <p:spPr bwMode="auto">
            <a:xfrm>
              <a:off x="-3750" y="149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47" name="Line 459"/>
            <p:cNvSpPr>
              <a:spLocks noChangeShapeType="1"/>
            </p:cNvSpPr>
            <p:nvPr/>
          </p:nvSpPr>
          <p:spPr bwMode="auto">
            <a:xfrm>
              <a:off x="-3750" y="149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48" name="Line 460"/>
            <p:cNvSpPr>
              <a:spLocks noChangeShapeType="1"/>
            </p:cNvSpPr>
            <p:nvPr/>
          </p:nvSpPr>
          <p:spPr bwMode="auto">
            <a:xfrm>
              <a:off x="-3750" y="149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49" name="Line 461"/>
            <p:cNvSpPr>
              <a:spLocks noChangeShapeType="1"/>
            </p:cNvSpPr>
            <p:nvPr/>
          </p:nvSpPr>
          <p:spPr bwMode="auto">
            <a:xfrm flipV="1">
              <a:off x="-3753" y="1490"/>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50" name="Line 462"/>
            <p:cNvSpPr>
              <a:spLocks noChangeShapeType="1"/>
            </p:cNvSpPr>
            <p:nvPr/>
          </p:nvSpPr>
          <p:spPr bwMode="auto">
            <a:xfrm>
              <a:off x="-3753" y="1490"/>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51" name="Line 463"/>
            <p:cNvSpPr>
              <a:spLocks noChangeShapeType="1"/>
            </p:cNvSpPr>
            <p:nvPr/>
          </p:nvSpPr>
          <p:spPr bwMode="auto">
            <a:xfrm>
              <a:off x="-3753" y="149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52" name="Line 464"/>
            <p:cNvSpPr>
              <a:spLocks noChangeShapeType="1"/>
            </p:cNvSpPr>
            <p:nvPr/>
          </p:nvSpPr>
          <p:spPr bwMode="auto">
            <a:xfrm>
              <a:off x="-3753" y="149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53" name="Line 465"/>
            <p:cNvSpPr>
              <a:spLocks noChangeShapeType="1"/>
            </p:cNvSpPr>
            <p:nvPr/>
          </p:nvSpPr>
          <p:spPr bwMode="auto">
            <a:xfrm>
              <a:off x="-3753" y="149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54" name="Line 466"/>
            <p:cNvSpPr>
              <a:spLocks noChangeShapeType="1"/>
            </p:cNvSpPr>
            <p:nvPr/>
          </p:nvSpPr>
          <p:spPr bwMode="auto">
            <a:xfrm>
              <a:off x="-3753" y="149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15" name="Group 510"/>
          <p:cNvGrpSpPr>
            <a:grpSpLocks/>
          </p:cNvGrpSpPr>
          <p:nvPr/>
        </p:nvGrpSpPr>
        <p:grpSpPr bwMode="auto">
          <a:xfrm>
            <a:off x="3803073" y="5410200"/>
            <a:ext cx="533400" cy="533400"/>
            <a:chOff x="-1306" y="1723"/>
            <a:chExt cx="260" cy="310"/>
          </a:xfrm>
        </p:grpSpPr>
        <p:sp>
          <p:nvSpPr>
            <p:cNvPr id="81564" name="Freeform 467"/>
            <p:cNvSpPr>
              <a:spLocks/>
            </p:cNvSpPr>
            <p:nvPr/>
          </p:nvSpPr>
          <p:spPr bwMode="auto">
            <a:xfrm>
              <a:off x="-1306" y="1723"/>
              <a:ext cx="260" cy="310"/>
            </a:xfrm>
            <a:custGeom>
              <a:avLst/>
              <a:gdLst>
                <a:gd name="T0" fmla="*/ 112 w 260"/>
                <a:gd name="T1" fmla="*/ 0 h 310"/>
                <a:gd name="T2" fmla="*/ 0 w 260"/>
                <a:gd name="T3" fmla="*/ 253 h 310"/>
                <a:gd name="T4" fmla="*/ 144 w 260"/>
                <a:gd name="T5" fmla="*/ 310 h 310"/>
                <a:gd name="T6" fmla="*/ 260 w 260"/>
                <a:gd name="T7" fmla="*/ 56 h 310"/>
                <a:gd name="T8" fmla="*/ 112 w 260"/>
                <a:gd name="T9" fmla="*/ 0 h 3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0" h="310">
                  <a:moveTo>
                    <a:pt x="112" y="0"/>
                  </a:moveTo>
                  <a:lnTo>
                    <a:pt x="0" y="253"/>
                  </a:lnTo>
                  <a:lnTo>
                    <a:pt x="144" y="310"/>
                  </a:lnTo>
                  <a:lnTo>
                    <a:pt x="260" y="56"/>
                  </a:lnTo>
                  <a:lnTo>
                    <a:pt x="11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65" name="Freeform 468"/>
            <p:cNvSpPr>
              <a:spLocks/>
            </p:cNvSpPr>
            <p:nvPr/>
          </p:nvSpPr>
          <p:spPr bwMode="auto">
            <a:xfrm>
              <a:off x="-1271" y="1808"/>
              <a:ext cx="186" cy="145"/>
            </a:xfrm>
            <a:custGeom>
              <a:avLst/>
              <a:gdLst>
                <a:gd name="T0" fmla="*/ 39 w 186"/>
                <a:gd name="T1" fmla="*/ 0 h 145"/>
                <a:gd name="T2" fmla="*/ 0 w 186"/>
                <a:gd name="T3" fmla="*/ 89 h 145"/>
                <a:gd name="T4" fmla="*/ 148 w 186"/>
                <a:gd name="T5" fmla="*/ 145 h 145"/>
                <a:gd name="T6" fmla="*/ 186 w 186"/>
                <a:gd name="T7" fmla="*/ 56 h 145"/>
                <a:gd name="T8" fmla="*/ 39 w 186"/>
                <a:gd name="T9" fmla="*/ 0 h 1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6" h="145">
                  <a:moveTo>
                    <a:pt x="39" y="0"/>
                  </a:moveTo>
                  <a:lnTo>
                    <a:pt x="0" y="89"/>
                  </a:lnTo>
                  <a:lnTo>
                    <a:pt x="148" y="145"/>
                  </a:lnTo>
                  <a:lnTo>
                    <a:pt x="186" y="56"/>
                  </a:lnTo>
                  <a:lnTo>
                    <a:pt x="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66" name="Freeform 469"/>
            <p:cNvSpPr>
              <a:spLocks/>
            </p:cNvSpPr>
            <p:nvPr/>
          </p:nvSpPr>
          <p:spPr bwMode="auto">
            <a:xfrm>
              <a:off x="-1232" y="1723"/>
              <a:ext cx="186" cy="141"/>
            </a:xfrm>
            <a:custGeom>
              <a:avLst/>
              <a:gdLst>
                <a:gd name="T0" fmla="*/ 38 w 186"/>
                <a:gd name="T1" fmla="*/ 0 h 141"/>
                <a:gd name="T2" fmla="*/ 0 w 186"/>
                <a:gd name="T3" fmla="*/ 85 h 141"/>
                <a:gd name="T4" fmla="*/ 147 w 186"/>
                <a:gd name="T5" fmla="*/ 141 h 141"/>
                <a:gd name="T6" fmla="*/ 186 w 186"/>
                <a:gd name="T7" fmla="*/ 56 h 141"/>
                <a:gd name="T8" fmla="*/ 38 w 186"/>
                <a:gd name="T9" fmla="*/ 0 h 1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6" h="141">
                  <a:moveTo>
                    <a:pt x="38" y="0"/>
                  </a:moveTo>
                  <a:lnTo>
                    <a:pt x="0" y="85"/>
                  </a:lnTo>
                  <a:lnTo>
                    <a:pt x="147" y="141"/>
                  </a:lnTo>
                  <a:lnTo>
                    <a:pt x="186" y="56"/>
                  </a:lnTo>
                  <a:lnTo>
                    <a:pt x="38"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67" name="Freeform 470"/>
            <p:cNvSpPr>
              <a:spLocks/>
            </p:cNvSpPr>
            <p:nvPr/>
          </p:nvSpPr>
          <p:spPr bwMode="auto">
            <a:xfrm>
              <a:off x="-1306" y="1723"/>
              <a:ext cx="260" cy="310"/>
            </a:xfrm>
            <a:custGeom>
              <a:avLst/>
              <a:gdLst>
                <a:gd name="T0" fmla="*/ 112 w 260"/>
                <a:gd name="T1" fmla="*/ 0 h 310"/>
                <a:gd name="T2" fmla="*/ 0 w 260"/>
                <a:gd name="T3" fmla="*/ 253 h 310"/>
                <a:gd name="T4" fmla="*/ 144 w 260"/>
                <a:gd name="T5" fmla="*/ 310 h 310"/>
                <a:gd name="T6" fmla="*/ 260 w 260"/>
                <a:gd name="T7" fmla="*/ 56 h 310"/>
                <a:gd name="T8" fmla="*/ 112 w 260"/>
                <a:gd name="T9" fmla="*/ 0 h 3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0" h="310">
                  <a:moveTo>
                    <a:pt x="112" y="0"/>
                  </a:moveTo>
                  <a:lnTo>
                    <a:pt x="0" y="253"/>
                  </a:lnTo>
                  <a:lnTo>
                    <a:pt x="144" y="310"/>
                  </a:lnTo>
                  <a:lnTo>
                    <a:pt x="260" y="56"/>
                  </a:lnTo>
                  <a:lnTo>
                    <a:pt x="11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68" name="Freeform 471"/>
            <p:cNvSpPr>
              <a:spLocks/>
            </p:cNvSpPr>
            <p:nvPr/>
          </p:nvSpPr>
          <p:spPr bwMode="auto">
            <a:xfrm>
              <a:off x="-1200" y="1850"/>
              <a:ext cx="9" cy="23"/>
            </a:xfrm>
            <a:custGeom>
              <a:avLst/>
              <a:gdLst>
                <a:gd name="T0" fmla="*/ 0 w 9"/>
                <a:gd name="T1" fmla="*/ 17 h 23"/>
                <a:gd name="T2" fmla="*/ 0 w 9"/>
                <a:gd name="T3" fmla="*/ 14 h 23"/>
                <a:gd name="T4" fmla="*/ 0 w 9"/>
                <a:gd name="T5" fmla="*/ 14 h 23"/>
                <a:gd name="T6" fmla="*/ 3 w 9"/>
                <a:gd name="T7" fmla="*/ 11 h 23"/>
                <a:gd name="T8" fmla="*/ 3 w 9"/>
                <a:gd name="T9" fmla="*/ 8 h 23"/>
                <a:gd name="T10" fmla="*/ 3 w 9"/>
                <a:gd name="T11" fmla="*/ 8 h 23"/>
                <a:gd name="T12" fmla="*/ 3 w 9"/>
                <a:gd name="T13" fmla="*/ 5 h 23"/>
                <a:gd name="T14" fmla="*/ 3 w 9"/>
                <a:gd name="T15" fmla="*/ 3 h 23"/>
                <a:gd name="T16" fmla="*/ 6 w 9"/>
                <a:gd name="T17" fmla="*/ 3 h 23"/>
                <a:gd name="T18" fmla="*/ 6 w 9"/>
                <a:gd name="T19" fmla="*/ 3 h 23"/>
                <a:gd name="T20" fmla="*/ 6 w 9"/>
                <a:gd name="T21" fmla="*/ 0 h 23"/>
                <a:gd name="T22" fmla="*/ 6 w 9"/>
                <a:gd name="T23" fmla="*/ 0 h 23"/>
                <a:gd name="T24" fmla="*/ 6 w 9"/>
                <a:gd name="T25" fmla="*/ 0 h 23"/>
                <a:gd name="T26" fmla="*/ 6 w 9"/>
                <a:gd name="T27" fmla="*/ 0 h 23"/>
                <a:gd name="T28" fmla="*/ 9 w 9"/>
                <a:gd name="T29" fmla="*/ 0 h 23"/>
                <a:gd name="T30" fmla="*/ 9 w 9"/>
                <a:gd name="T31" fmla="*/ 3 h 23"/>
                <a:gd name="T32" fmla="*/ 9 w 9"/>
                <a:gd name="T33" fmla="*/ 3 h 23"/>
                <a:gd name="T34" fmla="*/ 9 w 9"/>
                <a:gd name="T35" fmla="*/ 3 h 23"/>
                <a:gd name="T36" fmla="*/ 6 w 9"/>
                <a:gd name="T37" fmla="*/ 5 h 23"/>
                <a:gd name="T38" fmla="*/ 6 w 9"/>
                <a:gd name="T39" fmla="*/ 8 h 23"/>
                <a:gd name="T40" fmla="*/ 6 w 9"/>
                <a:gd name="T41" fmla="*/ 11 h 23"/>
                <a:gd name="T42" fmla="*/ 3 w 9"/>
                <a:gd name="T43" fmla="*/ 11 h 23"/>
                <a:gd name="T44" fmla="*/ 3 w 9"/>
                <a:gd name="T45" fmla="*/ 14 h 23"/>
                <a:gd name="T46" fmla="*/ 3 w 9"/>
                <a:gd name="T47" fmla="*/ 17 h 23"/>
                <a:gd name="T48" fmla="*/ 6 w 9"/>
                <a:gd name="T49" fmla="*/ 17 h 23"/>
                <a:gd name="T50" fmla="*/ 6 w 9"/>
                <a:gd name="T51" fmla="*/ 17 h 23"/>
                <a:gd name="T52" fmla="*/ 6 w 9"/>
                <a:gd name="T53" fmla="*/ 20 h 23"/>
                <a:gd name="T54" fmla="*/ 6 w 9"/>
                <a:gd name="T55" fmla="*/ 20 h 23"/>
                <a:gd name="T56" fmla="*/ 6 w 9"/>
                <a:gd name="T57" fmla="*/ 20 h 23"/>
                <a:gd name="T58" fmla="*/ 6 w 9"/>
                <a:gd name="T59" fmla="*/ 20 h 23"/>
                <a:gd name="T60" fmla="*/ 6 w 9"/>
                <a:gd name="T61" fmla="*/ 23 h 23"/>
                <a:gd name="T62" fmla="*/ 6 w 9"/>
                <a:gd name="T63" fmla="*/ 23 h 23"/>
                <a:gd name="T64" fmla="*/ 3 w 9"/>
                <a:gd name="T65" fmla="*/ 23 h 23"/>
                <a:gd name="T66" fmla="*/ 3 w 9"/>
                <a:gd name="T67" fmla="*/ 20 h 23"/>
                <a:gd name="T68" fmla="*/ 3 w 9"/>
                <a:gd name="T69" fmla="*/ 20 h 23"/>
                <a:gd name="T70" fmla="*/ 3 w 9"/>
                <a:gd name="T71" fmla="*/ 20 h 23"/>
                <a:gd name="T72" fmla="*/ 0 w 9"/>
                <a:gd name="T73" fmla="*/ 20 h 23"/>
                <a:gd name="T74" fmla="*/ 0 w 9"/>
                <a:gd name="T75" fmla="*/ 20 h 23"/>
                <a:gd name="T76" fmla="*/ 0 w 9"/>
                <a:gd name="T77" fmla="*/ 17 h 23"/>
                <a:gd name="T78" fmla="*/ 0 w 9"/>
                <a:gd name="T79" fmla="*/ 17 h 23"/>
                <a:gd name="T80" fmla="*/ 0 w 9"/>
                <a:gd name="T81" fmla="*/ 1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 h="23">
                  <a:moveTo>
                    <a:pt x="0" y="17"/>
                  </a:moveTo>
                  <a:lnTo>
                    <a:pt x="0" y="14"/>
                  </a:lnTo>
                  <a:lnTo>
                    <a:pt x="3" y="11"/>
                  </a:lnTo>
                  <a:lnTo>
                    <a:pt x="3" y="8"/>
                  </a:lnTo>
                  <a:lnTo>
                    <a:pt x="3" y="5"/>
                  </a:lnTo>
                  <a:lnTo>
                    <a:pt x="3" y="3"/>
                  </a:lnTo>
                  <a:lnTo>
                    <a:pt x="6" y="3"/>
                  </a:lnTo>
                  <a:lnTo>
                    <a:pt x="6" y="0"/>
                  </a:lnTo>
                  <a:lnTo>
                    <a:pt x="9" y="0"/>
                  </a:lnTo>
                  <a:lnTo>
                    <a:pt x="9" y="3"/>
                  </a:lnTo>
                  <a:lnTo>
                    <a:pt x="6" y="5"/>
                  </a:lnTo>
                  <a:lnTo>
                    <a:pt x="6" y="8"/>
                  </a:lnTo>
                  <a:lnTo>
                    <a:pt x="6" y="11"/>
                  </a:lnTo>
                  <a:lnTo>
                    <a:pt x="3" y="11"/>
                  </a:lnTo>
                  <a:lnTo>
                    <a:pt x="3" y="14"/>
                  </a:lnTo>
                  <a:lnTo>
                    <a:pt x="3" y="17"/>
                  </a:lnTo>
                  <a:lnTo>
                    <a:pt x="6" y="17"/>
                  </a:lnTo>
                  <a:lnTo>
                    <a:pt x="6" y="20"/>
                  </a:lnTo>
                  <a:lnTo>
                    <a:pt x="6" y="23"/>
                  </a:lnTo>
                  <a:lnTo>
                    <a:pt x="3" y="23"/>
                  </a:lnTo>
                  <a:lnTo>
                    <a:pt x="3" y="20"/>
                  </a:lnTo>
                  <a:lnTo>
                    <a:pt x="0" y="20"/>
                  </a:lnTo>
                  <a:lnTo>
                    <a:pt x="0" y="17"/>
                  </a:lnTo>
                  <a:close/>
                </a:path>
              </a:pathLst>
            </a:custGeom>
            <a:solidFill>
              <a:srgbClr val="A572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69" name="Freeform 472"/>
            <p:cNvSpPr>
              <a:spLocks/>
            </p:cNvSpPr>
            <p:nvPr/>
          </p:nvSpPr>
          <p:spPr bwMode="auto">
            <a:xfrm>
              <a:off x="-1200" y="1850"/>
              <a:ext cx="9" cy="23"/>
            </a:xfrm>
            <a:custGeom>
              <a:avLst/>
              <a:gdLst>
                <a:gd name="T0" fmla="*/ 0 w 9"/>
                <a:gd name="T1" fmla="*/ 17 h 23"/>
                <a:gd name="T2" fmla="*/ 0 w 9"/>
                <a:gd name="T3" fmla="*/ 14 h 23"/>
                <a:gd name="T4" fmla="*/ 3 w 9"/>
                <a:gd name="T5" fmla="*/ 11 h 23"/>
                <a:gd name="T6" fmla="*/ 3 w 9"/>
                <a:gd name="T7" fmla="*/ 8 h 23"/>
                <a:gd name="T8" fmla="*/ 3 w 9"/>
                <a:gd name="T9" fmla="*/ 5 h 23"/>
                <a:gd name="T10" fmla="*/ 3 w 9"/>
                <a:gd name="T11" fmla="*/ 3 h 23"/>
                <a:gd name="T12" fmla="*/ 6 w 9"/>
                <a:gd name="T13" fmla="*/ 3 h 23"/>
                <a:gd name="T14" fmla="*/ 6 w 9"/>
                <a:gd name="T15" fmla="*/ 0 h 23"/>
                <a:gd name="T16" fmla="*/ 9 w 9"/>
                <a:gd name="T17" fmla="*/ 0 h 23"/>
                <a:gd name="T18" fmla="*/ 9 w 9"/>
                <a:gd name="T19" fmla="*/ 3 h 23"/>
                <a:gd name="T20" fmla="*/ 6 w 9"/>
                <a:gd name="T21" fmla="*/ 5 h 23"/>
                <a:gd name="T22" fmla="*/ 6 w 9"/>
                <a:gd name="T23" fmla="*/ 8 h 23"/>
                <a:gd name="T24" fmla="*/ 6 w 9"/>
                <a:gd name="T25" fmla="*/ 11 h 23"/>
                <a:gd name="T26" fmla="*/ 3 w 9"/>
                <a:gd name="T27" fmla="*/ 11 h 23"/>
                <a:gd name="T28" fmla="*/ 3 w 9"/>
                <a:gd name="T29" fmla="*/ 14 h 23"/>
                <a:gd name="T30" fmla="*/ 3 w 9"/>
                <a:gd name="T31" fmla="*/ 17 h 23"/>
                <a:gd name="T32" fmla="*/ 6 w 9"/>
                <a:gd name="T33" fmla="*/ 17 h 23"/>
                <a:gd name="T34" fmla="*/ 6 w 9"/>
                <a:gd name="T35" fmla="*/ 20 h 23"/>
                <a:gd name="T36" fmla="*/ 6 w 9"/>
                <a:gd name="T37" fmla="*/ 23 h 23"/>
                <a:gd name="T38" fmla="*/ 3 w 9"/>
                <a:gd name="T39" fmla="*/ 23 h 23"/>
                <a:gd name="T40" fmla="*/ 3 w 9"/>
                <a:gd name="T41" fmla="*/ 20 h 23"/>
                <a:gd name="T42" fmla="*/ 0 w 9"/>
                <a:gd name="T43" fmla="*/ 20 h 23"/>
                <a:gd name="T44" fmla="*/ 0 w 9"/>
                <a:gd name="T45" fmla="*/ 17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 h="23">
                  <a:moveTo>
                    <a:pt x="0" y="17"/>
                  </a:moveTo>
                  <a:lnTo>
                    <a:pt x="0" y="14"/>
                  </a:lnTo>
                  <a:lnTo>
                    <a:pt x="3" y="11"/>
                  </a:lnTo>
                  <a:lnTo>
                    <a:pt x="3" y="8"/>
                  </a:lnTo>
                  <a:lnTo>
                    <a:pt x="3" y="5"/>
                  </a:lnTo>
                  <a:lnTo>
                    <a:pt x="3" y="3"/>
                  </a:lnTo>
                  <a:lnTo>
                    <a:pt x="6" y="3"/>
                  </a:lnTo>
                  <a:lnTo>
                    <a:pt x="6" y="0"/>
                  </a:lnTo>
                  <a:lnTo>
                    <a:pt x="9" y="0"/>
                  </a:lnTo>
                  <a:lnTo>
                    <a:pt x="9" y="3"/>
                  </a:lnTo>
                  <a:lnTo>
                    <a:pt x="6" y="5"/>
                  </a:lnTo>
                  <a:lnTo>
                    <a:pt x="6" y="8"/>
                  </a:lnTo>
                  <a:lnTo>
                    <a:pt x="6" y="11"/>
                  </a:lnTo>
                  <a:lnTo>
                    <a:pt x="3" y="11"/>
                  </a:lnTo>
                  <a:lnTo>
                    <a:pt x="3" y="14"/>
                  </a:lnTo>
                  <a:lnTo>
                    <a:pt x="3" y="17"/>
                  </a:lnTo>
                  <a:lnTo>
                    <a:pt x="6" y="17"/>
                  </a:lnTo>
                  <a:lnTo>
                    <a:pt x="6" y="20"/>
                  </a:lnTo>
                  <a:lnTo>
                    <a:pt x="6" y="23"/>
                  </a:lnTo>
                  <a:lnTo>
                    <a:pt x="3" y="23"/>
                  </a:lnTo>
                  <a:lnTo>
                    <a:pt x="3" y="20"/>
                  </a:lnTo>
                  <a:lnTo>
                    <a:pt x="0" y="20"/>
                  </a:lnTo>
                  <a:lnTo>
                    <a:pt x="0" y="1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70" name="Freeform 473"/>
            <p:cNvSpPr>
              <a:spLocks/>
            </p:cNvSpPr>
            <p:nvPr/>
          </p:nvSpPr>
          <p:spPr bwMode="auto">
            <a:xfrm>
              <a:off x="-1171" y="1864"/>
              <a:ext cx="25" cy="42"/>
            </a:xfrm>
            <a:custGeom>
              <a:avLst/>
              <a:gdLst>
                <a:gd name="T0" fmla="*/ 19 w 25"/>
                <a:gd name="T1" fmla="*/ 0 h 42"/>
                <a:gd name="T2" fmla="*/ 19 w 25"/>
                <a:gd name="T3" fmla="*/ 3 h 42"/>
                <a:gd name="T4" fmla="*/ 16 w 25"/>
                <a:gd name="T5" fmla="*/ 9 h 42"/>
                <a:gd name="T6" fmla="*/ 12 w 25"/>
                <a:gd name="T7" fmla="*/ 15 h 42"/>
                <a:gd name="T8" fmla="*/ 9 w 25"/>
                <a:gd name="T9" fmla="*/ 21 h 42"/>
                <a:gd name="T10" fmla="*/ 9 w 25"/>
                <a:gd name="T11" fmla="*/ 27 h 42"/>
                <a:gd name="T12" fmla="*/ 6 w 25"/>
                <a:gd name="T13" fmla="*/ 33 h 42"/>
                <a:gd name="T14" fmla="*/ 3 w 25"/>
                <a:gd name="T15" fmla="*/ 39 h 42"/>
                <a:gd name="T16" fmla="*/ 0 w 25"/>
                <a:gd name="T17" fmla="*/ 42 h 42"/>
                <a:gd name="T18" fmla="*/ 3 w 25"/>
                <a:gd name="T19" fmla="*/ 42 h 42"/>
                <a:gd name="T20" fmla="*/ 3 w 25"/>
                <a:gd name="T21" fmla="*/ 42 h 42"/>
                <a:gd name="T22" fmla="*/ 3 w 25"/>
                <a:gd name="T23" fmla="*/ 42 h 42"/>
                <a:gd name="T24" fmla="*/ 3 w 25"/>
                <a:gd name="T25" fmla="*/ 42 h 42"/>
                <a:gd name="T26" fmla="*/ 6 w 25"/>
                <a:gd name="T27" fmla="*/ 42 h 42"/>
                <a:gd name="T28" fmla="*/ 6 w 25"/>
                <a:gd name="T29" fmla="*/ 42 h 42"/>
                <a:gd name="T30" fmla="*/ 6 w 25"/>
                <a:gd name="T31" fmla="*/ 42 h 42"/>
                <a:gd name="T32" fmla="*/ 6 w 25"/>
                <a:gd name="T33" fmla="*/ 42 h 42"/>
                <a:gd name="T34" fmla="*/ 9 w 25"/>
                <a:gd name="T35" fmla="*/ 36 h 42"/>
                <a:gd name="T36" fmla="*/ 12 w 25"/>
                <a:gd name="T37" fmla="*/ 33 h 42"/>
                <a:gd name="T38" fmla="*/ 16 w 25"/>
                <a:gd name="T39" fmla="*/ 27 h 42"/>
                <a:gd name="T40" fmla="*/ 16 w 25"/>
                <a:gd name="T41" fmla="*/ 24 h 42"/>
                <a:gd name="T42" fmla="*/ 19 w 25"/>
                <a:gd name="T43" fmla="*/ 18 h 42"/>
                <a:gd name="T44" fmla="*/ 19 w 25"/>
                <a:gd name="T45" fmla="*/ 15 h 42"/>
                <a:gd name="T46" fmla="*/ 22 w 25"/>
                <a:gd name="T47" fmla="*/ 9 h 42"/>
                <a:gd name="T48" fmla="*/ 25 w 25"/>
                <a:gd name="T49" fmla="*/ 3 h 42"/>
                <a:gd name="T50" fmla="*/ 22 w 25"/>
                <a:gd name="T51" fmla="*/ 3 h 42"/>
                <a:gd name="T52" fmla="*/ 22 w 25"/>
                <a:gd name="T53" fmla="*/ 3 h 42"/>
                <a:gd name="T54" fmla="*/ 22 w 25"/>
                <a:gd name="T55" fmla="*/ 0 h 42"/>
                <a:gd name="T56" fmla="*/ 22 w 25"/>
                <a:gd name="T57" fmla="*/ 0 h 42"/>
                <a:gd name="T58" fmla="*/ 22 w 25"/>
                <a:gd name="T59" fmla="*/ 0 h 42"/>
                <a:gd name="T60" fmla="*/ 22 w 25"/>
                <a:gd name="T61" fmla="*/ 0 h 42"/>
                <a:gd name="T62" fmla="*/ 22 w 25"/>
                <a:gd name="T63" fmla="*/ 0 h 42"/>
                <a:gd name="T64" fmla="*/ 19 w 25"/>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 h="42">
                  <a:moveTo>
                    <a:pt x="19" y="0"/>
                  </a:moveTo>
                  <a:lnTo>
                    <a:pt x="19" y="3"/>
                  </a:lnTo>
                  <a:lnTo>
                    <a:pt x="16" y="9"/>
                  </a:lnTo>
                  <a:lnTo>
                    <a:pt x="12" y="15"/>
                  </a:lnTo>
                  <a:lnTo>
                    <a:pt x="9" y="21"/>
                  </a:lnTo>
                  <a:lnTo>
                    <a:pt x="9" y="27"/>
                  </a:lnTo>
                  <a:lnTo>
                    <a:pt x="6" y="33"/>
                  </a:lnTo>
                  <a:lnTo>
                    <a:pt x="3" y="39"/>
                  </a:lnTo>
                  <a:lnTo>
                    <a:pt x="0" y="42"/>
                  </a:lnTo>
                  <a:lnTo>
                    <a:pt x="3" y="42"/>
                  </a:lnTo>
                  <a:lnTo>
                    <a:pt x="6" y="42"/>
                  </a:lnTo>
                  <a:lnTo>
                    <a:pt x="9" y="36"/>
                  </a:lnTo>
                  <a:lnTo>
                    <a:pt x="12" y="33"/>
                  </a:lnTo>
                  <a:lnTo>
                    <a:pt x="16" y="27"/>
                  </a:lnTo>
                  <a:lnTo>
                    <a:pt x="16" y="24"/>
                  </a:lnTo>
                  <a:lnTo>
                    <a:pt x="19" y="18"/>
                  </a:lnTo>
                  <a:lnTo>
                    <a:pt x="19" y="15"/>
                  </a:lnTo>
                  <a:lnTo>
                    <a:pt x="22" y="9"/>
                  </a:lnTo>
                  <a:lnTo>
                    <a:pt x="25" y="3"/>
                  </a:lnTo>
                  <a:lnTo>
                    <a:pt x="22" y="3"/>
                  </a:lnTo>
                  <a:lnTo>
                    <a:pt x="22" y="0"/>
                  </a:lnTo>
                  <a:lnTo>
                    <a:pt x="19" y="0"/>
                  </a:lnTo>
                  <a:close/>
                </a:path>
              </a:pathLst>
            </a:custGeom>
            <a:solidFill>
              <a:srgbClr val="CCA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71" name="Freeform 474"/>
            <p:cNvSpPr>
              <a:spLocks/>
            </p:cNvSpPr>
            <p:nvPr/>
          </p:nvSpPr>
          <p:spPr bwMode="auto">
            <a:xfrm>
              <a:off x="-1171" y="1864"/>
              <a:ext cx="25" cy="42"/>
            </a:xfrm>
            <a:custGeom>
              <a:avLst/>
              <a:gdLst>
                <a:gd name="T0" fmla="*/ 19 w 25"/>
                <a:gd name="T1" fmla="*/ 0 h 42"/>
                <a:gd name="T2" fmla="*/ 19 w 25"/>
                <a:gd name="T3" fmla="*/ 3 h 42"/>
                <a:gd name="T4" fmla="*/ 16 w 25"/>
                <a:gd name="T5" fmla="*/ 9 h 42"/>
                <a:gd name="T6" fmla="*/ 12 w 25"/>
                <a:gd name="T7" fmla="*/ 15 h 42"/>
                <a:gd name="T8" fmla="*/ 9 w 25"/>
                <a:gd name="T9" fmla="*/ 21 h 42"/>
                <a:gd name="T10" fmla="*/ 9 w 25"/>
                <a:gd name="T11" fmla="*/ 27 h 42"/>
                <a:gd name="T12" fmla="*/ 6 w 25"/>
                <a:gd name="T13" fmla="*/ 33 h 42"/>
                <a:gd name="T14" fmla="*/ 3 w 25"/>
                <a:gd name="T15" fmla="*/ 39 h 42"/>
                <a:gd name="T16" fmla="*/ 0 w 25"/>
                <a:gd name="T17" fmla="*/ 42 h 42"/>
                <a:gd name="T18" fmla="*/ 3 w 25"/>
                <a:gd name="T19" fmla="*/ 42 h 42"/>
                <a:gd name="T20" fmla="*/ 6 w 25"/>
                <a:gd name="T21" fmla="*/ 42 h 42"/>
                <a:gd name="T22" fmla="*/ 9 w 25"/>
                <a:gd name="T23" fmla="*/ 36 h 42"/>
                <a:gd name="T24" fmla="*/ 12 w 25"/>
                <a:gd name="T25" fmla="*/ 33 h 42"/>
                <a:gd name="T26" fmla="*/ 16 w 25"/>
                <a:gd name="T27" fmla="*/ 27 h 42"/>
                <a:gd name="T28" fmla="*/ 16 w 25"/>
                <a:gd name="T29" fmla="*/ 24 h 42"/>
                <a:gd name="T30" fmla="*/ 19 w 25"/>
                <a:gd name="T31" fmla="*/ 18 h 42"/>
                <a:gd name="T32" fmla="*/ 19 w 25"/>
                <a:gd name="T33" fmla="*/ 15 h 42"/>
                <a:gd name="T34" fmla="*/ 22 w 25"/>
                <a:gd name="T35" fmla="*/ 9 h 42"/>
                <a:gd name="T36" fmla="*/ 25 w 25"/>
                <a:gd name="T37" fmla="*/ 3 h 42"/>
                <a:gd name="T38" fmla="*/ 22 w 25"/>
                <a:gd name="T39" fmla="*/ 3 h 42"/>
                <a:gd name="T40" fmla="*/ 22 w 25"/>
                <a:gd name="T41" fmla="*/ 0 h 42"/>
                <a:gd name="T42" fmla="*/ 19 w 25"/>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5" h="42">
                  <a:moveTo>
                    <a:pt x="19" y="0"/>
                  </a:moveTo>
                  <a:lnTo>
                    <a:pt x="19" y="3"/>
                  </a:lnTo>
                  <a:lnTo>
                    <a:pt x="16" y="9"/>
                  </a:lnTo>
                  <a:lnTo>
                    <a:pt x="12" y="15"/>
                  </a:lnTo>
                  <a:lnTo>
                    <a:pt x="9" y="21"/>
                  </a:lnTo>
                  <a:lnTo>
                    <a:pt x="9" y="27"/>
                  </a:lnTo>
                  <a:lnTo>
                    <a:pt x="6" y="33"/>
                  </a:lnTo>
                  <a:lnTo>
                    <a:pt x="3" y="39"/>
                  </a:lnTo>
                  <a:lnTo>
                    <a:pt x="0" y="42"/>
                  </a:lnTo>
                  <a:lnTo>
                    <a:pt x="3" y="42"/>
                  </a:lnTo>
                  <a:lnTo>
                    <a:pt x="6" y="42"/>
                  </a:lnTo>
                  <a:lnTo>
                    <a:pt x="9" y="36"/>
                  </a:lnTo>
                  <a:lnTo>
                    <a:pt x="12" y="33"/>
                  </a:lnTo>
                  <a:lnTo>
                    <a:pt x="16" y="27"/>
                  </a:lnTo>
                  <a:lnTo>
                    <a:pt x="16" y="24"/>
                  </a:lnTo>
                  <a:lnTo>
                    <a:pt x="19" y="18"/>
                  </a:lnTo>
                  <a:lnTo>
                    <a:pt x="19" y="15"/>
                  </a:lnTo>
                  <a:lnTo>
                    <a:pt x="22" y="9"/>
                  </a:lnTo>
                  <a:lnTo>
                    <a:pt x="25" y="3"/>
                  </a:lnTo>
                  <a:lnTo>
                    <a:pt x="22" y="3"/>
                  </a:lnTo>
                  <a:lnTo>
                    <a:pt x="22" y="0"/>
                  </a:lnTo>
                  <a:lnTo>
                    <a:pt x="1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72" name="Freeform 475"/>
            <p:cNvSpPr>
              <a:spLocks/>
            </p:cNvSpPr>
            <p:nvPr/>
          </p:nvSpPr>
          <p:spPr bwMode="auto">
            <a:xfrm>
              <a:off x="-1200" y="1850"/>
              <a:ext cx="19" cy="44"/>
            </a:xfrm>
            <a:custGeom>
              <a:avLst/>
              <a:gdLst>
                <a:gd name="T0" fmla="*/ 16 w 19"/>
                <a:gd name="T1" fmla="*/ 3 h 44"/>
                <a:gd name="T2" fmla="*/ 16 w 19"/>
                <a:gd name="T3" fmla="*/ 0 h 44"/>
                <a:gd name="T4" fmla="*/ 16 w 19"/>
                <a:gd name="T5" fmla="*/ 0 h 44"/>
                <a:gd name="T6" fmla="*/ 13 w 19"/>
                <a:gd name="T7" fmla="*/ 0 h 44"/>
                <a:gd name="T8" fmla="*/ 13 w 19"/>
                <a:gd name="T9" fmla="*/ 0 h 44"/>
                <a:gd name="T10" fmla="*/ 9 w 19"/>
                <a:gd name="T11" fmla="*/ 0 h 44"/>
                <a:gd name="T12" fmla="*/ 9 w 19"/>
                <a:gd name="T13" fmla="*/ 3 h 44"/>
                <a:gd name="T14" fmla="*/ 6 w 19"/>
                <a:gd name="T15" fmla="*/ 3 h 44"/>
                <a:gd name="T16" fmla="*/ 6 w 19"/>
                <a:gd name="T17" fmla="*/ 3 h 44"/>
                <a:gd name="T18" fmla="*/ 6 w 19"/>
                <a:gd name="T19" fmla="*/ 3 h 44"/>
                <a:gd name="T20" fmla="*/ 6 w 19"/>
                <a:gd name="T21" fmla="*/ 5 h 44"/>
                <a:gd name="T22" fmla="*/ 3 w 19"/>
                <a:gd name="T23" fmla="*/ 11 h 44"/>
                <a:gd name="T24" fmla="*/ 3 w 19"/>
                <a:gd name="T25" fmla="*/ 11 h 44"/>
                <a:gd name="T26" fmla="*/ 3 w 19"/>
                <a:gd name="T27" fmla="*/ 11 h 44"/>
                <a:gd name="T28" fmla="*/ 3 w 19"/>
                <a:gd name="T29" fmla="*/ 14 h 44"/>
                <a:gd name="T30" fmla="*/ 3 w 19"/>
                <a:gd name="T31" fmla="*/ 17 h 44"/>
                <a:gd name="T32" fmla="*/ 3 w 19"/>
                <a:gd name="T33" fmla="*/ 17 h 44"/>
                <a:gd name="T34" fmla="*/ 3 w 19"/>
                <a:gd name="T35" fmla="*/ 20 h 44"/>
                <a:gd name="T36" fmla="*/ 3 w 19"/>
                <a:gd name="T37" fmla="*/ 17 h 44"/>
                <a:gd name="T38" fmla="*/ 3 w 19"/>
                <a:gd name="T39" fmla="*/ 17 h 44"/>
                <a:gd name="T40" fmla="*/ 3 w 19"/>
                <a:gd name="T41" fmla="*/ 20 h 44"/>
                <a:gd name="T42" fmla="*/ 6 w 19"/>
                <a:gd name="T43" fmla="*/ 20 h 44"/>
                <a:gd name="T44" fmla="*/ 3 w 19"/>
                <a:gd name="T45" fmla="*/ 20 h 44"/>
                <a:gd name="T46" fmla="*/ 0 w 19"/>
                <a:gd name="T47" fmla="*/ 17 h 44"/>
                <a:gd name="T48" fmla="*/ 0 w 19"/>
                <a:gd name="T49" fmla="*/ 17 h 44"/>
                <a:gd name="T50" fmla="*/ 0 w 19"/>
                <a:gd name="T51" fmla="*/ 17 h 44"/>
                <a:gd name="T52" fmla="*/ 0 w 19"/>
                <a:gd name="T53" fmla="*/ 20 h 44"/>
                <a:gd name="T54" fmla="*/ 0 w 19"/>
                <a:gd name="T55" fmla="*/ 20 h 44"/>
                <a:gd name="T56" fmla="*/ 3 w 19"/>
                <a:gd name="T57" fmla="*/ 23 h 44"/>
                <a:gd name="T58" fmla="*/ 3 w 19"/>
                <a:gd name="T59" fmla="*/ 26 h 44"/>
                <a:gd name="T60" fmla="*/ 6 w 19"/>
                <a:gd name="T61" fmla="*/ 26 h 44"/>
                <a:gd name="T62" fmla="*/ 6 w 19"/>
                <a:gd name="T63" fmla="*/ 26 h 44"/>
                <a:gd name="T64" fmla="*/ 6 w 19"/>
                <a:gd name="T65" fmla="*/ 26 h 44"/>
                <a:gd name="T66" fmla="*/ 6 w 19"/>
                <a:gd name="T67" fmla="*/ 29 h 44"/>
                <a:gd name="T68" fmla="*/ 6 w 19"/>
                <a:gd name="T69" fmla="*/ 26 h 44"/>
                <a:gd name="T70" fmla="*/ 9 w 19"/>
                <a:gd name="T71" fmla="*/ 29 h 44"/>
                <a:gd name="T72" fmla="*/ 9 w 19"/>
                <a:gd name="T73" fmla="*/ 32 h 44"/>
                <a:gd name="T74" fmla="*/ 13 w 19"/>
                <a:gd name="T75" fmla="*/ 41 h 44"/>
                <a:gd name="T76" fmla="*/ 13 w 19"/>
                <a:gd name="T77" fmla="*/ 44 h 44"/>
                <a:gd name="T78" fmla="*/ 16 w 19"/>
                <a:gd name="T79" fmla="*/ 44 h 44"/>
                <a:gd name="T80" fmla="*/ 19 w 19"/>
                <a:gd name="T81" fmla="*/ 44 h 44"/>
                <a:gd name="T82" fmla="*/ 19 w 19"/>
                <a:gd name="T83" fmla="*/ 41 h 44"/>
                <a:gd name="T84" fmla="*/ 19 w 19"/>
                <a:gd name="T85" fmla="*/ 41 h 44"/>
                <a:gd name="T86" fmla="*/ 19 w 19"/>
                <a:gd name="T87" fmla="*/ 41 h 44"/>
                <a:gd name="T88" fmla="*/ 19 w 19"/>
                <a:gd name="T89" fmla="*/ 38 h 44"/>
                <a:gd name="T90" fmla="*/ 16 w 19"/>
                <a:gd name="T91" fmla="*/ 35 h 44"/>
                <a:gd name="T92" fmla="*/ 13 w 19"/>
                <a:gd name="T93" fmla="*/ 32 h 44"/>
                <a:gd name="T94" fmla="*/ 16 w 19"/>
                <a:gd name="T95" fmla="*/ 26 h 44"/>
                <a:gd name="T96" fmla="*/ 19 w 19"/>
                <a:gd name="T97" fmla="*/ 26 h 44"/>
                <a:gd name="T98" fmla="*/ 19 w 19"/>
                <a:gd name="T99" fmla="*/ 26 h 44"/>
                <a:gd name="T100" fmla="*/ 19 w 19"/>
                <a:gd name="T101" fmla="*/ 23 h 44"/>
                <a:gd name="T102" fmla="*/ 16 w 19"/>
                <a:gd name="T103" fmla="*/ 17 h 44"/>
                <a:gd name="T104" fmla="*/ 13 w 19"/>
                <a:gd name="T105" fmla="*/ 14 h 44"/>
                <a:gd name="T106" fmla="*/ 13 w 19"/>
                <a:gd name="T107" fmla="*/ 8 h 44"/>
                <a:gd name="T108" fmla="*/ 13 w 19"/>
                <a:gd name="T109" fmla="*/ 8 h 44"/>
                <a:gd name="T110" fmla="*/ 13 w 19"/>
                <a:gd name="T111" fmla="*/ 5 h 44"/>
                <a:gd name="T112" fmla="*/ 16 w 19"/>
                <a:gd name="T113" fmla="*/ 5 h 44"/>
                <a:gd name="T114" fmla="*/ 16 w 19"/>
                <a:gd name="T115" fmla="*/ 3 h 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9" h="44">
                  <a:moveTo>
                    <a:pt x="16" y="3"/>
                  </a:moveTo>
                  <a:lnTo>
                    <a:pt x="16" y="3"/>
                  </a:lnTo>
                  <a:lnTo>
                    <a:pt x="16" y="0"/>
                  </a:lnTo>
                  <a:lnTo>
                    <a:pt x="13" y="0"/>
                  </a:lnTo>
                  <a:lnTo>
                    <a:pt x="9" y="0"/>
                  </a:lnTo>
                  <a:lnTo>
                    <a:pt x="9" y="3"/>
                  </a:lnTo>
                  <a:lnTo>
                    <a:pt x="6" y="3"/>
                  </a:lnTo>
                  <a:lnTo>
                    <a:pt x="6" y="5"/>
                  </a:lnTo>
                  <a:lnTo>
                    <a:pt x="6" y="8"/>
                  </a:lnTo>
                  <a:lnTo>
                    <a:pt x="3" y="8"/>
                  </a:lnTo>
                  <a:lnTo>
                    <a:pt x="3" y="11"/>
                  </a:lnTo>
                  <a:lnTo>
                    <a:pt x="3" y="14"/>
                  </a:lnTo>
                  <a:lnTo>
                    <a:pt x="3" y="17"/>
                  </a:lnTo>
                  <a:lnTo>
                    <a:pt x="3" y="20"/>
                  </a:lnTo>
                  <a:lnTo>
                    <a:pt x="3" y="17"/>
                  </a:lnTo>
                  <a:lnTo>
                    <a:pt x="3" y="20"/>
                  </a:lnTo>
                  <a:lnTo>
                    <a:pt x="6" y="20"/>
                  </a:lnTo>
                  <a:lnTo>
                    <a:pt x="3" y="20"/>
                  </a:lnTo>
                  <a:lnTo>
                    <a:pt x="0" y="17"/>
                  </a:lnTo>
                  <a:lnTo>
                    <a:pt x="0" y="14"/>
                  </a:lnTo>
                  <a:lnTo>
                    <a:pt x="0" y="17"/>
                  </a:lnTo>
                  <a:lnTo>
                    <a:pt x="0" y="20"/>
                  </a:lnTo>
                  <a:lnTo>
                    <a:pt x="0" y="23"/>
                  </a:lnTo>
                  <a:lnTo>
                    <a:pt x="3" y="23"/>
                  </a:lnTo>
                  <a:lnTo>
                    <a:pt x="3" y="26"/>
                  </a:lnTo>
                  <a:lnTo>
                    <a:pt x="6" y="26"/>
                  </a:lnTo>
                  <a:lnTo>
                    <a:pt x="6" y="29"/>
                  </a:lnTo>
                  <a:lnTo>
                    <a:pt x="6" y="26"/>
                  </a:lnTo>
                  <a:lnTo>
                    <a:pt x="9" y="26"/>
                  </a:lnTo>
                  <a:lnTo>
                    <a:pt x="9" y="29"/>
                  </a:lnTo>
                  <a:lnTo>
                    <a:pt x="9" y="32"/>
                  </a:lnTo>
                  <a:lnTo>
                    <a:pt x="9" y="35"/>
                  </a:lnTo>
                  <a:lnTo>
                    <a:pt x="13" y="38"/>
                  </a:lnTo>
                  <a:lnTo>
                    <a:pt x="13" y="41"/>
                  </a:lnTo>
                  <a:lnTo>
                    <a:pt x="9" y="41"/>
                  </a:lnTo>
                  <a:lnTo>
                    <a:pt x="13" y="44"/>
                  </a:lnTo>
                  <a:lnTo>
                    <a:pt x="16" y="44"/>
                  </a:lnTo>
                  <a:lnTo>
                    <a:pt x="19" y="44"/>
                  </a:lnTo>
                  <a:lnTo>
                    <a:pt x="19" y="41"/>
                  </a:lnTo>
                  <a:lnTo>
                    <a:pt x="16" y="41"/>
                  </a:lnTo>
                  <a:lnTo>
                    <a:pt x="19" y="41"/>
                  </a:lnTo>
                  <a:lnTo>
                    <a:pt x="19" y="38"/>
                  </a:lnTo>
                  <a:lnTo>
                    <a:pt x="16" y="38"/>
                  </a:lnTo>
                  <a:lnTo>
                    <a:pt x="16" y="35"/>
                  </a:lnTo>
                  <a:lnTo>
                    <a:pt x="13" y="35"/>
                  </a:lnTo>
                  <a:lnTo>
                    <a:pt x="13" y="32"/>
                  </a:lnTo>
                  <a:lnTo>
                    <a:pt x="13" y="29"/>
                  </a:lnTo>
                  <a:lnTo>
                    <a:pt x="13" y="26"/>
                  </a:lnTo>
                  <a:lnTo>
                    <a:pt x="16" y="26"/>
                  </a:lnTo>
                  <a:lnTo>
                    <a:pt x="19" y="26"/>
                  </a:lnTo>
                  <a:lnTo>
                    <a:pt x="19" y="23"/>
                  </a:lnTo>
                  <a:lnTo>
                    <a:pt x="19" y="20"/>
                  </a:lnTo>
                  <a:lnTo>
                    <a:pt x="16" y="17"/>
                  </a:lnTo>
                  <a:lnTo>
                    <a:pt x="16" y="14"/>
                  </a:lnTo>
                  <a:lnTo>
                    <a:pt x="13" y="14"/>
                  </a:lnTo>
                  <a:lnTo>
                    <a:pt x="13" y="11"/>
                  </a:lnTo>
                  <a:lnTo>
                    <a:pt x="13" y="8"/>
                  </a:lnTo>
                  <a:lnTo>
                    <a:pt x="16" y="8"/>
                  </a:lnTo>
                  <a:lnTo>
                    <a:pt x="13" y="8"/>
                  </a:lnTo>
                  <a:lnTo>
                    <a:pt x="13" y="5"/>
                  </a:lnTo>
                  <a:lnTo>
                    <a:pt x="16" y="5"/>
                  </a:lnTo>
                  <a:lnTo>
                    <a:pt x="16" y="3"/>
                  </a:lnTo>
                  <a:close/>
                </a:path>
              </a:pathLst>
            </a:custGeom>
            <a:solidFill>
              <a:srgbClr val="E5B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73" name="Freeform 476"/>
            <p:cNvSpPr>
              <a:spLocks/>
            </p:cNvSpPr>
            <p:nvPr/>
          </p:nvSpPr>
          <p:spPr bwMode="auto">
            <a:xfrm>
              <a:off x="-1200" y="1850"/>
              <a:ext cx="19" cy="44"/>
            </a:xfrm>
            <a:custGeom>
              <a:avLst/>
              <a:gdLst>
                <a:gd name="T0" fmla="*/ 16 w 19"/>
                <a:gd name="T1" fmla="*/ 3 h 44"/>
                <a:gd name="T2" fmla="*/ 16 w 19"/>
                <a:gd name="T3" fmla="*/ 0 h 44"/>
                <a:gd name="T4" fmla="*/ 13 w 19"/>
                <a:gd name="T5" fmla="*/ 0 h 44"/>
                <a:gd name="T6" fmla="*/ 9 w 19"/>
                <a:gd name="T7" fmla="*/ 0 h 44"/>
                <a:gd name="T8" fmla="*/ 9 w 19"/>
                <a:gd name="T9" fmla="*/ 3 h 44"/>
                <a:gd name="T10" fmla="*/ 6 w 19"/>
                <a:gd name="T11" fmla="*/ 3 h 44"/>
                <a:gd name="T12" fmla="*/ 6 w 19"/>
                <a:gd name="T13" fmla="*/ 5 h 44"/>
                <a:gd name="T14" fmla="*/ 6 w 19"/>
                <a:gd name="T15" fmla="*/ 8 h 44"/>
                <a:gd name="T16" fmla="*/ 3 w 19"/>
                <a:gd name="T17" fmla="*/ 8 h 44"/>
                <a:gd name="T18" fmla="*/ 3 w 19"/>
                <a:gd name="T19" fmla="*/ 11 h 44"/>
                <a:gd name="T20" fmla="*/ 3 w 19"/>
                <a:gd name="T21" fmla="*/ 14 h 44"/>
                <a:gd name="T22" fmla="*/ 3 w 19"/>
                <a:gd name="T23" fmla="*/ 17 h 44"/>
                <a:gd name="T24" fmla="*/ 3 w 19"/>
                <a:gd name="T25" fmla="*/ 20 h 44"/>
                <a:gd name="T26" fmla="*/ 3 w 19"/>
                <a:gd name="T27" fmla="*/ 17 h 44"/>
                <a:gd name="T28" fmla="*/ 3 w 19"/>
                <a:gd name="T29" fmla="*/ 20 h 44"/>
                <a:gd name="T30" fmla="*/ 6 w 19"/>
                <a:gd name="T31" fmla="*/ 20 h 44"/>
                <a:gd name="T32" fmla="*/ 3 w 19"/>
                <a:gd name="T33" fmla="*/ 20 h 44"/>
                <a:gd name="T34" fmla="*/ 0 w 19"/>
                <a:gd name="T35" fmla="*/ 17 h 44"/>
                <a:gd name="T36" fmla="*/ 0 w 19"/>
                <a:gd name="T37" fmla="*/ 14 h 44"/>
                <a:gd name="T38" fmla="*/ 0 w 19"/>
                <a:gd name="T39" fmla="*/ 17 h 44"/>
                <a:gd name="T40" fmla="*/ 0 w 19"/>
                <a:gd name="T41" fmla="*/ 20 h 44"/>
                <a:gd name="T42" fmla="*/ 0 w 19"/>
                <a:gd name="T43" fmla="*/ 23 h 44"/>
                <a:gd name="T44" fmla="*/ 3 w 19"/>
                <a:gd name="T45" fmla="*/ 23 h 44"/>
                <a:gd name="T46" fmla="*/ 3 w 19"/>
                <a:gd name="T47" fmla="*/ 26 h 44"/>
                <a:gd name="T48" fmla="*/ 6 w 19"/>
                <a:gd name="T49" fmla="*/ 26 h 44"/>
                <a:gd name="T50" fmla="*/ 6 w 19"/>
                <a:gd name="T51" fmla="*/ 29 h 44"/>
                <a:gd name="T52" fmla="*/ 6 w 19"/>
                <a:gd name="T53" fmla="*/ 26 h 44"/>
                <a:gd name="T54" fmla="*/ 9 w 19"/>
                <a:gd name="T55" fmla="*/ 26 h 44"/>
                <a:gd name="T56" fmla="*/ 9 w 19"/>
                <a:gd name="T57" fmla="*/ 29 h 44"/>
                <a:gd name="T58" fmla="*/ 9 w 19"/>
                <a:gd name="T59" fmla="*/ 32 h 44"/>
                <a:gd name="T60" fmla="*/ 9 w 19"/>
                <a:gd name="T61" fmla="*/ 35 h 44"/>
                <a:gd name="T62" fmla="*/ 13 w 19"/>
                <a:gd name="T63" fmla="*/ 38 h 44"/>
                <a:gd name="T64" fmla="*/ 13 w 19"/>
                <a:gd name="T65" fmla="*/ 41 h 44"/>
                <a:gd name="T66" fmla="*/ 9 w 19"/>
                <a:gd name="T67" fmla="*/ 41 h 44"/>
                <a:gd name="T68" fmla="*/ 13 w 19"/>
                <a:gd name="T69" fmla="*/ 44 h 44"/>
                <a:gd name="T70" fmla="*/ 16 w 19"/>
                <a:gd name="T71" fmla="*/ 44 h 44"/>
                <a:gd name="T72" fmla="*/ 19 w 19"/>
                <a:gd name="T73" fmla="*/ 44 h 44"/>
                <a:gd name="T74" fmla="*/ 19 w 19"/>
                <a:gd name="T75" fmla="*/ 41 h 44"/>
                <a:gd name="T76" fmla="*/ 16 w 19"/>
                <a:gd name="T77" fmla="*/ 41 h 44"/>
                <a:gd name="T78" fmla="*/ 19 w 19"/>
                <a:gd name="T79" fmla="*/ 41 h 44"/>
                <a:gd name="T80" fmla="*/ 19 w 19"/>
                <a:gd name="T81" fmla="*/ 38 h 44"/>
                <a:gd name="T82" fmla="*/ 16 w 19"/>
                <a:gd name="T83" fmla="*/ 38 h 44"/>
                <a:gd name="T84" fmla="*/ 16 w 19"/>
                <a:gd name="T85" fmla="*/ 35 h 44"/>
                <a:gd name="T86" fmla="*/ 13 w 19"/>
                <a:gd name="T87" fmla="*/ 35 h 44"/>
                <a:gd name="T88" fmla="*/ 13 w 19"/>
                <a:gd name="T89" fmla="*/ 32 h 44"/>
                <a:gd name="T90" fmla="*/ 13 w 19"/>
                <a:gd name="T91" fmla="*/ 29 h 44"/>
                <a:gd name="T92" fmla="*/ 13 w 19"/>
                <a:gd name="T93" fmla="*/ 26 h 44"/>
                <a:gd name="T94" fmla="*/ 16 w 19"/>
                <a:gd name="T95" fmla="*/ 26 h 44"/>
                <a:gd name="T96" fmla="*/ 19 w 19"/>
                <a:gd name="T97" fmla="*/ 26 h 44"/>
                <a:gd name="T98" fmla="*/ 19 w 19"/>
                <a:gd name="T99" fmla="*/ 23 h 44"/>
                <a:gd name="T100" fmla="*/ 19 w 19"/>
                <a:gd name="T101" fmla="*/ 20 h 44"/>
                <a:gd name="T102" fmla="*/ 16 w 19"/>
                <a:gd name="T103" fmla="*/ 17 h 44"/>
                <a:gd name="T104" fmla="*/ 16 w 19"/>
                <a:gd name="T105" fmla="*/ 14 h 44"/>
                <a:gd name="T106" fmla="*/ 13 w 19"/>
                <a:gd name="T107" fmla="*/ 14 h 44"/>
                <a:gd name="T108" fmla="*/ 13 w 19"/>
                <a:gd name="T109" fmla="*/ 11 h 44"/>
                <a:gd name="T110" fmla="*/ 13 w 19"/>
                <a:gd name="T111" fmla="*/ 8 h 44"/>
                <a:gd name="T112" fmla="*/ 16 w 19"/>
                <a:gd name="T113" fmla="*/ 8 h 44"/>
                <a:gd name="T114" fmla="*/ 13 w 19"/>
                <a:gd name="T115" fmla="*/ 8 h 44"/>
                <a:gd name="T116" fmla="*/ 13 w 19"/>
                <a:gd name="T117" fmla="*/ 5 h 44"/>
                <a:gd name="T118" fmla="*/ 16 w 19"/>
                <a:gd name="T119" fmla="*/ 5 h 44"/>
                <a:gd name="T120" fmla="*/ 16 w 19"/>
                <a:gd name="T121" fmla="*/ 3 h 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9" h="44">
                  <a:moveTo>
                    <a:pt x="16" y="3"/>
                  </a:moveTo>
                  <a:lnTo>
                    <a:pt x="16" y="0"/>
                  </a:lnTo>
                  <a:lnTo>
                    <a:pt x="13" y="0"/>
                  </a:lnTo>
                  <a:lnTo>
                    <a:pt x="9" y="0"/>
                  </a:lnTo>
                  <a:lnTo>
                    <a:pt x="9" y="3"/>
                  </a:lnTo>
                  <a:lnTo>
                    <a:pt x="6" y="3"/>
                  </a:lnTo>
                  <a:lnTo>
                    <a:pt x="6" y="5"/>
                  </a:lnTo>
                  <a:lnTo>
                    <a:pt x="6" y="8"/>
                  </a:lnTo>
                  <a:lnTo>
                    <a:pt x="3" y="8"/>
                  </a:lnTo>
                  <a:lnTo>
                    <a:pt x="3" y="11"/>
                  </a:lnTo>
                  <a:lnTo>
                    <a:pt x="3" y="14"/>
                  </a:lnTo>
                  <a:lnTo>
                    <a:pt x="3" y="17"/>
                  </a:lnTo>
                  <a:lnTo>
                    <a:pt x="3" y="20"/>
                  </a:lnTo>
                  <a:lnTo>
                    <a:pt x="3" y="17"/>
                  </a:lnTo>
                  <a:lnTo>
                    <a:pt x="3" y="20"/>
                  </a:lnTo>
                  <a:lnTo>
                    <a:pt x="6" y="20"/>
                  </a:lnTo>
                  <a:lnTo>
                    <a:pt x="3" y="20"/>
                  </a:lnTo>
                  <a:lnTo>
                    <a:pt x="0" y="17"/>
                  </a:lnTo>
                  <a:lnTo>
                    <a:pt x="0" y="14"/>
                  </a:lnTo>
                  <a:lnTo>
                    <a:pt x="0" y="17"/>
                  </a:lnTo>
                  <a:lnTo>
                    <a:pt x="0" y="20"/>
                  </a:lnTo>
                  <a:lnTo>
                    <a:pt x="0" y="23"/>
                  </a:lnTo>
                  <a:lnTo>
                    <a:pt x="3" y="23"/>
                  </a:lnTo>
                  <a:lnTo>
                    <a:pt x="3" y="26"/>
                  </a:lnTo>
                  <a:lnTo>
                    <a:pt x="6" y="26"/>
                  </a:lnTo>
                  <a:lnTo>
                    <a:pt x="6" y="29"/>
                  </a:lnTo>
                  <a:lnTo>
                    <a:pt x="6" y="26"/>
                  </a:lnTo>
                  <a:lnTo>
                    <a:pt x="9" y="26"/>
                  </a:lnTo>
                  <a:lnTo>
                    <a:pt x="9" y="29"/>
                  </a:lnTo>
                  <a:lnTo>
                    <a:pt x="9" y="32"/>
                  </a:lnTo>
                  <a:lnTo>
                    <a:pt x="9" y="35"/>
                  </a:lnTo>
                  <a:lnTo>
                    <a:pt x="13" y="38"/>
                  </a:lnTo>
                  <a:lnTo>
                    <a:pt x="13" y="41"/>
                  </a:lnTo>
                  <a:lnTo>
                    <a:pt x="9" y="41"/>
                  </a:lnTo>
                  <a:lnTo>
                    <a:pt x="13" y="44"/>
                  </a:lnTo>
                  <a:lnTo>
                    <a:pt x="16" y="44"/>
                  </a:lnTo>
                  <a:lnTo>
                    <a:pt x="19" y="44"/>
                  </a:lnTo>
                  <a:lnTo>
                    <a:pt x="19" y="41"/>
                  </a:lnTo>
                  <a:lnTo>
                    <a:pt x="16" y="41"/>
                  </a:lnTo>
                  <a:lnTo>
                    <a:pt x="19" y="41"/>
                  </a:lnTo>
                  <a:lnTo>
                    <a:pt x="19" y="38"/>
                  </a:lnTo>
                  <a:lnTo>
                    <a:pt x="16" y="38"/>
                  </a:lnTo>
                  <a:lnTo>
                    <a:pt x="16" y="35"/>
                  </a:lnTo>
                  <a:lnTo>
                    <a:pt x="13" y="35"/>
                  </a:lnTo>
                  <a:lnTo>
                    <a:pt x="13" y="32"/>
                  </a:lnTo>
                  <a:lnTo>
                    <a:pt x="13" y="29"/>
                  </a:lnTo>
                  <a:lnTo>
                    <a:pt x="13" y="26"/>
                  </a:lnTo>
                  <a:lnTo>
                    <a:pt x="16" y="26"/>
                  </a:lnTo>
                  <a:lnTo>
                    <a:pt x="19" y="26"/>
                  </a:lnTo>
                  <a:lnTo>
                    <a:pt x="19" y="23"/>
                  </a:lnTo>
                  <a:lnTo>
                    <a:pt x="19" y="20"/>
                  </a:lnTo>
                  <a:lnTo>
                    <a:pt x="16" y="17"/>
                  </a:lnTo>
                  <a:lnTo>
                    <a:pt x="16" y="14"/>
                  </a:lnTo>
                  <a:lnTo>
                    <a:pt x="13" y="14"/>
                  </a:lnTo>
                  <a:lnTo>
                    <a:pt x="13" y="11"/>
                  </a:lnTo>
                  <a:lnTo>
                    <a:pt x="13" y="8"/>
                  </a:lnTo>
                  <a:lnTo>
                    <a:pt x="16" y="8"/>
                  </a:lnTo>
                  <a:lnTo>
                    <a:pt x="13" y="8"/>
                  </a:lnTo>
                  <a:lnTo>
                    <a:pt x="13" y="5"/>
                  </a:lnTo>
                  <a:lnTo>
                    <a:pt x="16" y="5"/>
                  </a:lnTo>
                  <a:lnTo>
                    <a:pt x="16"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74" name="Freeform 477"/>
            <p:cNvSpPr>
              <a:spLocks noEditPoints="1"/>
            </p:cNvSpPr>
            <p:nvPr/>
          </p:nvSpPr>
          <p:spPr bwMode="auto">
            <a:xfrm>
              <a:off x="-1187" y="1853"/>
              <a:ext cx="6" cy="5"/>
            </a:xfrm>
            <a:custGeom>
              <a:avLst/>
              <a:gdLst>
                <a:gd name="T0" fmla="*/ 0 w 6"/>
                <a:gd name="T1" fmla="*/ 2 h 5"/>
                <a:gd name="T2" fmla="*/ 0 w 6"/>
                <a:gd name="T3" fmla="*/ 2 h 5"/>
                <a:gd name="T4" fmla="*/ 0 w 6"/>
                <a:gd name="T5" fmla="*/ 2 h 5"/>
                <a:gd name="T6" fmla="*/ 0 w 6"/>
                <a:gd name="T7" fmla="*/ 5 h 5"/>
                <a:gd name="T8" fmla="*/ 0 w 6"/>
                <a:gd name="T9" fmla="*/ 5 h 5"/>
                <a:gd name="T10" fmla="*/ 0 w 6"/>
                <a:gd name="T11" fmla="*/ 5 h 5"/>
                <a:gd name="T12" fmla="*/ 0 w 6"/>
                <a:gd name="T13" fmla="*/ 5 h 5"/>
                <a:gd name="T14" fmla="*/ 3 w 6"/>
                <a:gd name="T15" fmla="*/ 5 h 5"/>
                <a:gd name="T16" fmla="*/ 3 w 6"/>
                <a:gd name="T17" fmla="*/ 5 h 5"/>
                <a:gd name="T18" fmla="*/ 3 w 6"/>
                <a:gd name="T19" fmla="*/ 5 h 5"/>
                <a:gd name="T20" fmla="*/ 3 w 6"/>
                <a:gd name="T21" fmla="*/ 5 h 5"/>
                <a:gd name="T22" fmla="*/ 3 w 6"/>
                <a:gd name="T23" fmla="*/ 2 h 5"/>
                <a:gd name="T24" fmla="*/ 3 w 6"/>
                <a:gd name="T25" fmla="*/ 2 h 5"/>
                <a:gd name="T26" fmla="*/ 3 w 6"/>
                <a:gd name="T27" fmla="*/ 2 h 5"/>
                <a:gd name="T28" fmla="*/ 3 w 6"/>
                <a:gd name="T29" fmla="*/ 2 h 5"/>
                <a:gd name="T30" fmla="*/ 3 w 6"/>
                <a:gd name="T31" fmla="*/ 2 h 5"/>
                <a:gd name="T32" fmla="*/ 3 w 6"/>
                <a:gd name="T33" fmla="*/ 2 h 5"/>
                <a:gd name="T34" fmla="*/ 6 w 6"/>
                <a:gd name="T35" fmla="*/ 0 h 5"/>
                <a:gd name="T36" fmla="*/ 6 w 6"/>
                <a:gd name="T37" fmla="*/ 0 h 5"/>
                <a:gd name="T38" fmla="*/ 6 w 6"/>
                <a:gd name="T39" fmla="*/ 2 h 5"/>
                <a:gd name="T40" fmla="*/ 6 w 6"/>
                <a:gd name="T41" fmla="*/ 2 h 5"/>
                <a:gd name="T42" fmla="*/ 6 w 6"/>
                <a:gd name="T43" fmla="*/ 5 h 5"/>
                <a:gd name="T44" fmla="*/ 6 w 6"/>
                <a:gd name="T45" fmla="*/ 5 h 5"/>
                <a:gd name="T46" fmla="*/ 6 w 6"/>
                <a:gd name="T47" fmla="*/ 5 h 5"/>
                <a:gd name="T48" fmla="*/ 6 w 6"/>
                <a:gd name="T49" fmla="*/ 5 h 5"/>
                <a:gd name="T50" fmla="*/ 6 w 6"/>
                <a:gd name="T51" fmla="*/ 5 h 5"/>
                <a:gd name="T52" fmla="*/ 6 w 6"/>
                <a:gd name="T53" fmla="*/ 2 h 5"/>
                <a:gd name="T54" fmla="*/ 3 w 6"/>
                <a:gd name="T55" fmla="*/ 2 h 5"/>
                <a:gd name="T56" fmla="*/ 3 w 6"/>
                <a:gd name="T57" fmla="*/ 2 h 5"/>
                <a:gd name="T58" fmla="*/ 3 w 6"/>
                <a:gd name="T59" fmla="*/ 2 h 5"/>
                <a:gd name="T60" fmla="*/ 3 w 6"/>
                <a:gd name="T61" fmla="*/ 2 h 5"/>
                <a:gd name="T62" fmla="*/ 3 w 6"/>
                <a:gd name="T63" fmla="*/ 2 h 5"/>
                <a:gd name="T64" fmla="*/ 3 w 6"/>
                <a:gd name="T65" fmla="*/ 2 h 5"/>
                <a:gd name="T66" fmla="*/ 3 w 6"/>
                <a:gd name="T67" fmla="*/ 2 h 5"/>
                <a:gd name="T68" fmla="*/ 3 w 6"/>
                <a:gd name="T69" fmla="*/ 2 h 5"/>
                <a:gd name="T70" fmla="*/ 3 w 6"/>
                <a:gd name="T71" fmla="*/ 0 h 5"/>
                <a:gd name="T72" fmla="*/ 3 w 6"/>
                <a:gd name="T73" fmla="*/ 0 h 5"/>
                <a:gd name="T74" fmla="*/ 3 w 6"/>
                <a:gd name="T75" fmla="*/ 0 h 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 h="5">
                  <a:moveTo>
                    <a:pt x="3" y="2"/>
                  </a:moveTo>
                  <a:lnTo>
                    <a:pt x="0" y="2"/>
                  </a:lnTo>
                  <a:lnTo>
                    <a:pt x="0" y="5"/>
                  </a:lnTo>
                  <a:lnTo>
                    <a:pt x="3" y="5"/>
                  </a:lnTo>
                  <a:lnTo>
                    <a:pt x="3" y="2"/>
                  </a:lnTo>
                  <a:close/>
                  <a:moveTo>
                    <a:pt x="3" y="0"/>
                  </a:moveTo>
                  <a:lnTo>
                    <a:pt x="6" y="0"/>
                  </a:lnTo>
                  <a:lnTo>
                    <a:pt x="6" y="2"/>
                  </a:lnTo>
                  <a:lnTo>
                    <a:pt x="6" y="5"/>
                  </a:lnTo>
                  <a:lnTo>
                    <a:pt x="6" y="2"/>
                  </a:lnTo>
                  <a:lnTo>
                    <a:pt x="3" y="2"/>
                  </a:lnTo>
                  <a:lnTo>
                    <a:pt x="3" y="0"/>
                  </a:lnTo>
                  <a:close/>
                </a:path>
              </a:pathLst>
            </a:custGeom>
            <a:solidFill>
              <a:srgbClr val="FF8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75" name="Rectangle 478"/>
            <p:cNvSpPr>
              <a:spLocks noChangeArrowheads="1"/>
            </p:cNvSpPr>
            <p:nvPr/>
          </p:nvSpPr>
          <p:spPr bwMode="auto">
            <a:xfrm>
              <a:off x="-1187" y="1855"/>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76" name="Freeform 479"/>
            <p:cNvSpPr>
              <a:spLocks/>
            </p:cNvSpPr>
            <p:nvPr/>
          </p:nvSpPr>
          <p:spPr bwMode="auto">
            <a:xfrm>
              <a:off x="-1184" y="1853"/>
              <a:ext cx="3" cy="5"/>
            </a:xfrm>
            <a:custGeom>
              <a:avLst/>
              <a:gdLst>
                <a:gd name="T0" fmla="*/ 0 w 3"/>
                <a:gd name="T1" fmla="*/ 0 h 5"/>
                <a:gd name="T2" fmla="*/ 3 w 3"/>
                <a:gd name="T3" fmla="*/ 0 h 5"/>
                <a:gd name="T4" fmla="*/ 3 w 3"/>
                <a:gd name="T5" fmla="*/ 2 h 5"/>
                <a:gd name="T6" fmla="*/ 3 w 3"/>
                <a:gd name="T7" fmla="*/ 5 h 5"/>
                <a:gd name="T8" fmla="*/ 3 w 3"/>
                <a:gd name="T9" fmla="*/ 2 h 5"/>
                <a:gd name="T10" fmla="*/ 0 w 3"/>
                <a:gd name="T11" fmla="*/ 2 h 5"/>
                <a:gd name="T12" fmla="*/ 0 w 3"/>
                <a:gd name="T13" fmla="*/ 0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5">
                  <a:moveTo>
                    <a:pt x="0" y="0"/>
                  </a:moveTo>
                  <a:lnTo>
                    <a:pt x="3" y="0"/>
                  </a:lnTo>
                  <a:lnTo>
                    <a:pt x="3" y="2"/>
                  </a:lnTo>
                  <a:lnTo>
                    <a:pt x="3" y="5"/>
                  </a:lnTo>
                  <a:lnTo>
                    <a:pt x="3" y="2"/>
                  </a:lnTo>
                  <a:lnTo>
                    <a:pt x="0" y="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77" name="Freeform 480"/>
            <p:cNvSpPr>
              <a:spLocks/>
            </p:cNvSpPr>
            <p:nvPr/>
          </p:nvSpPr>
          <p:spPr bwMode="auto">
            <a:xfrm>
              <a:off x="-1200" y="1855"/>
              <a:ext cx="25" cy="18"/>
            </a:xfrm>
            <a:custGeom>
              <a:avLst/>
              <a:gdLst>
                <a:gd name="T0" fmla="*/ 25 w 25"/>
                <a:gd name="T1" fmla="*/ 6 h 18"/>
                <a:gd name="T2" fmla="*/ 22 w 25"/>
                <a:gd name="T3" fmla="*/ 3 h 18"/>
                <a:gd name="T4" fmla="*/ 19 w 25"/>
                <a:gd name="T5" fmla="*/ 0 h 18"/>
                <a:gd name="T6" fmla="*/ 13 w 25"/>
                <a:gd name="T7" fmla="*/ 0 h 18"/>
                <a:gd name="T8" fmla="*/ 9 w 25"/>
                <a:gd name="T9" fmla="*/ 0 h 18"/>
                <a:gd name="T10" fmla="*/ 3 w 25"/>
                <a:gd name="T11" fmla="*/ 3 h 18"/>
                <a:gd name="T12" fmla="*/ 3 w 25"/>
                <a:gd name="T13" fmla="*/ 6 h 18"/>
                <a:gd name="T14" fmla="*/ 0 w 25"/>
                <a:gd name="T15" fmla="*/ 12 h 18"/>
                <a:gd name="T16" fmla="*/ 3 w 25"/>
                <a:gd name="T17" fmla="*/ 18 h 18"/>
                <a:gd name="T18" fmla="*/ 25 w 25"/>
                <a:gd name="T19" fmla="*/ 6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8">
                  <a:moveTo>
                    <a:pt x="25" y="6"/>
                  </a:moveTo>
                  <a:lnTo>
                    <a:pt x="22" y="3"/>
                  </a:lnTo>
                  <a:lnTo>
                    <a:pt x="19" y="0"/>
                  </a:lnTo>
                  <a:lnTo>
                    <a:pt x="13" y="0"/>
                  </a:lnTo>
                  <a:lnTo>
                    <a:pt x="9" y="0"/>
                  </a:lnTo>
                  <a:lnTo>
                    <a:pt x="3" y="3"/>
                  </a:lnTo>
                  <a:lnTo>
                    <a:pt x="3" y="6"/>
                  </a:lnTo>
                  <a:lnTo>
                    <a:pt x="0" y="12"/>
                  </a:lnTo>
                  <a:lnTo>
                    <a:pt x="3" y="18"/>
                  </a:lnTo>
                  <a:lnTo>
                    <a:pt x="2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78" name="Freeform 481"/>
            <p:cNvSpPr>
              <a:spLocks/>
            </p:cNvSpPr>
            <p:nvPr/>
          </p:nvSpPr>
          <p:spPr bwMode="auto">
            <a:xfrm>
              <a:off x="-1197" y="1861"/>
              <a:ext cx="29" cy="24"/>
            </a:xfrm>
            <a:custGeom>
              <a:avLst/>
              <a:gdLst>
                <a:gd name="T0" fmla="*/ 22 w 29"/>
                <a:gd name="T1" fmla="*/ 21 h 24"/>
                <a:gd name="T2" fmla="*/ 26 w 29"/>
                <a:gd name="T3" fmla="*/ 6 h 24"/>
                <a:gd name="T4" fmla="*/ 26 w 29"/>
                <a:gd name="T5" fmla="*/ 3 h 24"/>
                <a:gd name="T6" fmla="*/ 22 w 29"/>
                <a:gd name="T7" fmla="*/ 0 h 24"/>
                <a:gd name="T8" fmla="*/ 0 w 29"/>
                <a:gd name="T9" fmla="*/ 12 h 24"/>
                <a:gd name="T10" fmla="*/ 0 w 29"/>
                <a:gd name="T11" fmla="*/ 15 h 24"/>
                <a:gd name="T12" fmla="*/ 3 w 29"/>
                <a:gd name="T13" fmla="*/ 18 h 24"/>
                <a:gd name="T14" fmla="*/ 6 w 29"/>
                <a:gd name="T15" fmla="*/ 3 h 24"/>
                <a:gd name="T16" fmla="*/ 3 w 29"/>
                <a:gd name="T17" fmla="*/ 18 h 24"/>
                <a:gd name="T18" fmla="*/ 6 w 29"/>
                <a:gd name="T19" fmla="*/ 21 h 24"/>
                <a:gd name="T20" fmla="*/ 10 w 29"/>
                <a:gd name="T21" fmla="*/ 24 h 24"/>
                <a:gd name="T22" fmla="*/ 16 w 29"/>
                <a:gd name="T23" fmla="*/ 24 h 24"/>
                <a:gd name="T24" fmla="*/ 19 w 29"/>
                <a:gd name="T25" fmla="*/ 24 h 24"/>
                <a:gd name="T26" fmla="*/ 26 w 29"/>
                <a:gd name="T27" fmla="*/ 21 h 24"/>
                <a:gd name="T28" fmla="*/ 26 w 29"/>
                <a:gd name="T29" fmla="*/ 18 h 24"/>
                <a:gd name="T30" fmla="*/ 29 w 29"/>
                <a:gd name="T31" fmla="*/ 12 h 24"/>
                <a:gd name="T32" fmla="*/ 26 w 29"/>
                <a:gd name="T33" fmla="*/ 6 h 24"/>
                <a:gd name="T34" fmla="*/ 22 w 29"/>
                <a:gd name="T35" fmla="*/ 2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24">
                  <a:moveTo>
                    <a:pt x="22" y="21"/>
                  </a:moveTo>
                  <a:lnTo>
                    <a:pt x="26" y="6"/>
                  </a:lnTo>
                  <a:lnTo>
                    <a:pt x="26" y="3"/>
                  </a:lnTo>
                  <a:lnTo>
                    <a:pt x="22" y="0"/>
                  </a:lnTo>
                  <a:lnTo>
                    <a:pt x="0" y="12"/>
                  </a:lnTo>
                  <a:lnTo>
                    <a:pt x="0" y="15"/>
                  </a:lnTo>
                  <a:lnTo>
                    <a:pt x="3" y="18"/>
                  </a:lnTo>
                  <a:lnTo>
                    <a:pt x="6" y="3"/>
                  </a:lnTo>
                  <a:lnTo>
                    <a:pt x="3" y="18"/>
                  </a:lnTo>
                  <a:lnTo>
                    <a:pt x="6" y="21"/>
                  </a:lnTo>
                  <a:lnTo>
                    <a:pt x="10" y="24"/>
                  </a:lnTo>
                  <a:lnTo>
                    <a:pt x="16" y="24"/>
                  </a:lnTo>
                  <a:lnTo>
                    <a:pt x="19" y="24"/>
                  </a:lnTo>
                  <a:lnTo>
                    <a:pt x="26" y="21"/>
                  </a:lnTo>
                  <a:lnTo>
                    <a:pt x="26" y="18"/>
                  </a:lnTo>
                  <a:lnTo>
                    <a:pt x="29" y="12"/>
                  </a:lnTo>
                  <a:lnTo>
                    <a:pt x="26" y="6"/>
                  </a:lnTo>
                  <a:lnTo>
                    <a:pt x="22"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79" name="Freeform 482"/>
            <p:cNvSpPr>
              <a:spLocks/>
            </p:cNvSpPr>
            <p:nvPr/>
          </p:nvSpPr>
          <p:spPr bwMode="auto">
            <a:xfrm>
              <a:off x="-1197" y="1861"/>
              <a:ext cx="26" cy="27"/>
            </a:xfrm>
            <a:custGeom>
              <a:avLst/>
              <a:gdLst>
                <a:gd name="T0" fmla="*/ 3 w 26"/>
                <a:gd name="T1" fmla="*/ 21 h 27"/>
                <a:gd name="T2" fmla="*/ 0 w 26"/>
                <a:gd name="T3" fmla="*/ 12 h 27"/>
                <a:gd name="T4" fmla="*/ 0 w 26"/>
                <a:gd name="T5" fmla="*/ 15 h 27"/>
                <a:gd name="T6" fmla="*/ 3 w 26"/>
                <a:gd name="T7" fmla="*/ 21 h 27"/>
                <a:gd name="T8" fmla="*/ 13 w 26"/>
                <a:gd name="T9" fmla="*/ 27 h 27"/>
                <a:gd name="T10" fmla="*/ 19 w 26"/>
                <a:gd name="T11" fmla="*/ 24 h 27"/>
                <a:gd name="T12" fmla="*/ 22 w 26"/>
                <a:gd name="T13" fmla="*/ 21 h 27"/>
                <a:gd name="T14" fmla="*/ 6 w 26"/>
                <a:gd name="T15" fmla="*/ 3 h 27"/>
                <a:gd name="T16" fmla="*/ 3 w 26"/>
                <a:gd name="T17" fmla="*/ 3 h 27"/>
                <a:gd name="T18" fmla="*/ 6 w 26"/>
                <a:gd name="T19" fmla="*/ 3 h 27"/>
                <a:gd name="T20" fmla="*/ 13 w 26"/>
                <a:gd name="T21" fmla="*/ 0 h 27"/>
                <a:gd name="T22" fmla="*/ 26 w 26"/>
                <a:gd name="T23" fmla="*/ 6 h 27"/>
                <a:gd name="T24" fmla="*/ 26 w 26"/>
                <a:gd name="T25" fmla="*/ 12 h 27"/>
                <a:gd name="T26" fmla="*/ 22 w 26"/>
                <a:gd name="T27" fmla="*/ 3 h 27"/>
                <a:gd name="T28" fmla="*/ 26 w 26"/>
                <a:gd name="T29" fmla="*/ 12 h 27"/>
                <a:gd name="T30" fmla="*/ 26 w 26"/>
                <a:gd name="T31" fmla="*/ 6 h 27"/>
                <a:gd name="T32" fmla="*/ 22 w 26"/>
                <a:gd name="T33" fmla="*/ 3 h 27"/>
                <a:gd name="T34" fmla="*/ 19 w 26"/>
                <a:gd name="T35" fmla="*/ 0 h 27"/>
                <a:gd name="T36" fmla="*/ 13 w 26"/>
                <a:gd name="T37" fmla="*/ 0 h 27"/>
                <a:gd name="T38" fmla="*/ 10 w 26"/>
                <a:gd name="T39" fmla="*/ 0 h 27"/>
                <a:gd name="T40" fmla="*/ 3 w 26"/>
                <a:gd name="T41" fmla="*/ 3 h 27"/>
                <a:gd name="T42" fmla="*/ 0 w 26"/>
                <a:gd name="T43" fmla="*/ 6 h 27"/>
                <a:gd name="T44" fmla="*/ 0 w 26"/>
                <a:gd name="T45" fmla="*/ 12 h 27"/>
                <a:gd name="T46" fmla="*/ 3 w 26"/>
                <a:gd name="T47" fmla="*/ 21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 h="27">
                  <a:moveTo>
                    <a:pt x="3" y="21"/>
                  </a:moveTo>
                  <a:lnTo>
                    <a:pt x="0" y="12"/>
                  </a:lnTo>
                  <a:lnTo>
                    <a:pt x="0" y="15"/>
                  </a:lnTo>
                  <a:lnTo>
                    <a:pt x="3" y="21"/>
                  </a:lnTo>
                  <a:lnTo>
                    <a:pt x="13" y="27"/>
                  </a:lnTo>
                  <a:lnTo>
                    <a:pt x="19" y="24"/>
                  </a:lnTo>
                  <a:lnTo>
                    <a:pt x="22" y="21"/>
                  </a:lnTo>
                  <a:lnTo>
                    <a:pt x="6" y="3"/>
                  </a:lnTo>
                  <a:lnTo>
                    <a:pt x="3" y="3"/>
                  </a:lnTo>
                  <a:lnTo>
                    <a:pt x="6" y="3"/>
                  </a:lnTo>
                  <a:lnTo>
                    <a:pt x="13" y="0"/>
                  </a:lnTo>
                  <a:lnTo>
                    <a:pt x="26" y="6"/>
                  </a:lnTo>
                  <a:lnTo>
                    <a:pt x="26" y="12"/>
                  </a:lnTo>
                  <a:lnTo>
                    <a:pt x="22" y="3"/>
                  </a:lnTo>
                  <a:lnTo>
                    <a:pt x="26" y="12"/>
                  </a:lnTo>
                  <a:lnTo>
                    <a:pt x="26" y="6"/>
                  </a:lnTo>
                  <a:lnTo>
                    <a:pt x="22" y="3"/>
                  </a:lnTo>
                  <a:lnTo>
                    <a:pt x="19" y="0"/>
                  </a:lnTo>
                  <a:lnTo>
                    <a:pt x="13" y="0"/>
                  </a:lnTo>
                  <a:lnTo>
                    <a:pt x="10" y="0"/>
                  </a:lnTo>
                  <a:lnTo>
                    <a:pt x="3" y="3"/>
                  </a:lnTo>
                  <a:lnTo>
                    <a:pt x="0" y="6"/>
                  </a:lnTo>
                  <a:lnTo>
                    <a:pt x="0" y="12"/>
                  </a:lnTo>
                  <a:lnTo>
                    <a:pt x="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80" name="Freeform 483"/>
            <p:cNvSpPr>
              <a:spLocks/>
            </p:cNvSpPr>
            <p:nvPr/>
          </p:nvSpPr>
          <p:spPr bwMode="auto">
            <a:xfrm>
              <a:off x="-1200" y="1864"/>
              <a:ext cx="29" cy="18"/>
            </a:xfrm>
            <a:custGeom>
              <a:avLst/>
              <a:gdLst>
                <a:gd name="T0" fmla="*/ 0 w 29"/>
                <a:gd name="T1" fmla="*/ 6 h 18"/>
                <a:gd name="T2" fmla="*/ 3 w 29"/>
                <a:gd name="T3" fmla="*/ 9 h 18"/>
                <a:gd name="T4" fmla="*/ 3 w 29"/>
                <a:gd name="T5" fmla="*/ 12 h 18"/>
                <a:gd name="T6" fmla="*/ 3 w 29"/>
                <a:gd name="T7" fmla="*/ 15 h 18"/>
                <a:gd name="T8" fmla="*/ 6 w 29"/>
                <a:gd name="T9" fmla="*/ 18 h 18"/>
                <a:gd name="T10" fmla="*/ 25 w 29"/>
                <a:gd name="T11" fmla="*/ 0 h 18"/>
                <a:gd name="T12" fmla="*/ 25 w 29"/>
                <a:gd name="T13" fmla="*/ 3 h 18"/>
                <a:gd name="T14" fmla="*/ 29 w 29"/>
                <a:gd name="T15" fmla="*/ 3 h 18"/>
                <a:gd name="T16" fmla="*/ 29 w 29"/>
                <a:gd name="T17" fmla="*/ 6 h 18"/>
                <a:gd name="T18" fmla="*/ 0 w 29"/>
                <a:gd name="T19" fmla="*/ 6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18">
                  <a:moveTo>
                    <a:pt x="0" y="6"/>
                  </a:moveTo>
                  <a:lnTo>
                    <a:pt x="3" y="9"/>
                  </a:lnTo>
                  <a:lnTo>
                    <a:pt x="3" y="12"/>
                  </a:lnTo>
                  <a:lnTo>
                    <a:pt x="3" y="15"/>
                  </a:lnTo>
                  <a:lnTo>
                    <a:pt x="6" y="18"/>
                  </a:lnTo>
                  <a:lnTo>
                    <a:pt x="25" y="0"/>
                  </a:lnTo>
                  <a:lnTo>
                    <a:pt x="25" y="3"/>
                  </a:lnTo>
                  <a:lnTo>
                    <a:pt x="29" y="3"/>
                  </a:lnTo>
                  <a:lnTo>
                    <a:pt x="29" y="6"/>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81" name="Freeform 484"/>
            <p:cNvSpPr>
              <a:spLocks/>
            </p:cNvSpPr>
            <p:nvPr/>
          </p:nvSpPr>
          <p:spPr bwMode="auto">
            <a:xfrm>
              <a:off x="-1200" y="1855"/>
              <a:ext cx="29" cy="15"/>
            </a:xfrm>
            <a:custGeom>
              <a:avLst/>
              <a:gdLst>
                <a:gd name="T0" fmla="*/ 29 w 29"/>
                <a:gd name="T1" fmla="*/ 15 h 15"/>
                <a:gd name="T2" fmla="*/ 25 w 29"/>
                <a:gd name="T3" fmla="*/ 9 h 15"/>
                <a:gd name="T4" fmla="*/ 22 w 29"/>
                <a:gd name="T5" fmla="*/ 3 h 15"/>
                <a:gd name="T6" fmla="*/ 19 w 29"/>
                <a:gd name="T7" fmla="*/ 3 h 15"/>
                <a:gd name="T8" fmla="*/ 16 w 29"/>
                <a:gd name="T9" fmla="*/ 0 h 15"/>
                <a:gd name="T10" fmla="*/ 9 w 29"/>
                <a:gd name="T11" fmla="*/ 3 h 15"/>
                <a:gd name="T12" fmla="*/ 6 w 29"/>
                <a:gd name="T13" fmla="*/ 3 h 15"/>
                <a:gd name="T14" fmla="*/ 3 w 29"/>
                <a:gd name="T15" fmla="*/ 9 h 15"/>
                <a:gd name="T16" fmla="*/ 0 w 29"/>
                <a:gd name="T17" fmla="*/ 15 h 15"/>
                <a:gd name="T18" fmla="*/ 29 w 29"/>
                <a:gd name="T19" fmla="*/ 15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15">
                  <a:moveTo>
                    <a:pt x="29" y="15"/>
                  </a:moveTo>
                  <a:lnTo>
                    <a:pt x="25" y="9"/>
                  </a:lnTo>
                  <a:lnTo>
                    <a:pt x="22" y="3"/>
                  </a:lnTo>
                  <a:lnTo>
                    <a:pt x="19" y="3"/>
                  </a:lnTo>
                  <a:lnTo>
                    <a:pt x="16" y="0"/>
                  </a:lnTo>
                  <a:lnTo>
                    <a:pt x="9" y="3"/>
                  </a:lnTo>
                  <a:lnTo>
                    <a:pt x="6" y="3"/>
                  </a:lnTo>
                  <a:lnTo>
                    <a:pt x="3" y="9"/>
                  </a:lnTo>
                  <a:lnTo>
                    <a:pt x="0" y="15"/>
                  </a:lnTo>
                  <a:lnTo>
                    <a:pt x="29"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82" name="Freeform 485"/>
            <p:cNvSpPr>
              <a:spLocks/>
            </p:cNvSpPr>
            <p:nvPr/>
          </p:nvSpPr>
          <p:spPr bwMode="auto">
            <a:xfrm>
              <a:off x="-1203" y="1858"/>
              <a:ext cx="25" cy="12"/>
            </a:xfrm>
            <a:custGeom>
              <a:avLst/>
              <a:gdLst>
                <a:gd name="T0" fmla="*/ 25 w 25"/>
                <a:gd name="T1" fmla="*/ 12 h 12"/>
                <a:gd name="T2" fmla="*/ 25 w 25"/>
                <a:gd name="T3" fmla="*/ 6 h 12"/>
                <a:gd name="T4" fmla="*/ 22 w 25"/>
                <a:gd name="T5" fmla="*/ 3 h 12"/>
                <a:gd name="T6" fmla="*/ 19 w 25"/>
                <a:gd name="T7" fmla="*/ 0 h 12"/>
                <a:gd name="T8" fmla="*/ 12 w 25"/>
                <a:gd name="T9" fmla="*/ 0 h 12"/>
                <a:gd name="T10" fmla="*/ 9 w 25"/>
                <a:gd name="T11" fmla="*/ 0 h 12"/>
                <a:gd name="T12" fmla="*/ 3 w 25"/>
                <a:gd name="T13" fmla="*/ 3 h 12"/>
                <a:gd name="T14" fmla="*/ 0 w 25"/>
                <a:gd name="T15" fmla="*/ 6 h 12"/>
                <a:gd name="T16" fmla="*/ 0 w 25"/>
                <a:gd name="T17" fmla="*/ 12 h 12"/>
                <a:gd name="T18" fmla="*/ 25 w 25"/>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2">
                  <a:moveTo>
                    <a:pt x="25" y="12"/>
                  </a:moveTo>
                  <a:lnTo>
                    <a:pt x="25" y="6"/>
                  </a:lnTo>
                  <a:lnTo>
                    <a:pt x="22" y="3"/>
                  </a:lnTo>
                  <a:lnTo>
                    <a:pt x="19" y="0"/>
                  </a:lnTo>
                  <a:lnTo>
                    <a:pt x="12" y="0"/>
                  </a:lnTo>
                  <a:lnTo>
                    <a:pt x="9" y="0"/>
                  </a:lnTo>
                  <a:lnTo>
                    <a:pt x="3" y="3"/>
                  </a:lnTo>
                  <a:lnTo>
                    <a:pt x="0" y="6"/>
                  </a:lnTo>
                  <a:lnTo>
                    <a:pt x="0" y="12"/>
                  </a:lnTo>
                  <a:lnTo>
                    <a:pt x="25"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83" name="Freeform 486"/>
            <p:cNvSpPr>
              <a:spLocks/>
            </p:cNvSpPr>
            <p:nvPr/>
          </p:nvSpPr>
          <p:spPr bwMode="auto">
            <a:xfrm>
              <a:off x="-1203" y="1861"/>
              <a:ext cx="25" cy="24"/>
            </a:xfrm>
            <a:custGeom>
              <a:avLst/>
              <a:gdLst>
                <a:gd name="T0" fmla="*/ 3 w 25"/>
                <a:gd name="T1" fmla="*/ 21 h 24"/>
                <a:gd name="T2" fmla="*/ 6 w 25"/>
                <a:gd name="T3" fmla="*/ 24 h 24"/>
                <a:gd name="T4" fmla="*/ 16 w 25"/>
                <a:gd name="T5" fmla="*/ 24 h 24"/>
                <a:gd name="T6" fmla="*/ 19 w 25"/>
                <a:gd name="T7" fmla="*/ 21 h 24"/>
                <a:gd name="T8" fmla="*/ 22 w 25"/>
                <a:gd name="T9" fmla="*/ 18 h 24"/>
                <a:gd name="T10" fmla="*/ 25 w 25"/>
                <a:gd name="T11" fmla="*/ 18 h 24"/>
                <a:gd name="T12" fmla="*/ 25 w 25"/>
                <a:gd name="T13" fmla="*/ 15 h 24"/>
                <a:gd name="T14" fmla="*/ 25 w 25"/>
                <a:gd name="T15" fmla="*/ 12 h 24"/>
                <a:gd name="T16" fmla="*/ 25 w 25"/>
                <a:gd name="T17" fmla="*/ 9 h 24"/>
                <a:gd name="T18" fmla="*/ 0 w 25"/>
                <a:gd name="T19" fmla="*/ 9 h 24"/>
                <a:gd name="T20" fmla="*/ 0 w 25"/>
                <a:gd name="T21" fmla="*/ 6 h 24"/>
                <a:gd name="T22" fmla="*/ 3 w 25"/>
                <a:gd name="T23" fmla="*/ 3 h 24"/>
                <a:gd name="T24" fmla="*/ 9 w 25"/>
                <a:gd name="T25" fmla="*/ 0 h 24"/>
                <a:gd name="T26" fmla="*/ 16 w 25"/>
                <a:gd name="T27" fmla="*/ 0 h 24"/>
                <a:gd name="T28" fmla="*/ 19 w 25"/>
                <a:gd name="T29" fmla="*/ 3 h 24"/>
                <a:gd name="T30" fmla="*/ 3 w 25"/>
                <a:gd name="T31" fmla="*/ 21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 h="24">
                  <a:moveTo>
                    <a:pt x="3" y="21"/>
                  </a:moveTo>
                  <a:lnTo>
                    <a:pt x="6" y="24"/>
                  </a:lnTo>
                  <a:lnTo>
                    <a:pt x="16" y="24"/>
                  </a:lnTo>
                  <a:lnTo>
                    <a:pt x="19" y="21"/>
                  </a:lnTo>
                  <a:lnTo>
                    <a:pt x="22" y="18"/>
                  </a:lnTo>
                  <a:lnTo>
                    <a:pt x="25" y="18"/>
                  </a:lnTo>
                  <a:lnTo>
                    <a:pt x="25" y="15"/>
                  </a:lnTo>
                  <a:lnTo>
                    <a:pt x="25" y="12"/>
                  </a:lnTo>
                  <a:lnTo>
                    <a:pt x="25" y="9"/>
                  </a:lnTo>
                  <a:lnTo>
                    <a:pt x="0" y="9"/>
                  </a:lnTo>
                  <a:lnTo>
                    <a:pt x="0" y="6"/>
                  </a:lnTo>
                  <a:lnTo>
                    <a:pt x="3" y="3"/>
                  </a:lnTo>
                  <a:lnTo>
                    <a:pt x="9" y="0"/>
                  </a:lnTo>
                  <a:lnTo>
                    <a:pt x="16" y="0"/>
                  </a:lnTo>
                  <a:lnTo>
                    <a:pt x="19" y="3"/>
                  </a:lnTo>
                  <a:lnTo>
                    <a:pt x="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84" name="Freeform 487"/>
            <p:cNvSpPr>
              <a:spLocks/>
            </p:cNvSpPr>
            <p:nvPr/>
          </p:nvSpPr>
          <p:spPr bwMode="auto">
            <a:xfrm>
              <a:off x="-1207" y="1861"/>
              <a:ext cx="23" cy="21"/>
            </a:xfrm>
            <a:custGeom>
              <a:avLst/>
              <a:gdLst>
                <a:gd name="T0" fmla="*/ 23 w 23"/>
                <a:gd name="T1" fmla="*/ 3 h 21"/>
                <a:gd name="T2" fmla="*/ 20 w 23"/>
                <a:gd name="T3" fmla="*/ 0 h 21"/>
                <a:gd name="T4" fmla="*/ 13 w 23"/>
                <a:gd name="T5" fmla="*/ 0 h 21"/>
                <a:gd name="T6" fmla="*/ 10 w 23"/>
                <a:gd name="T7" fmla="*/ 0 h 21"/>
                <a:gd name="T8" fmla="*/ 7 w 23"/>
                <a:gd name="T9" fmla="*/ 3 h 21"/>
                <a:gd name="T10" fmla="*/ 4 w 23"/>
                <a:gd name="T11" fmla="*/ 6 h 21"/>
                <a:gd name="T12" fmla="*/ 0 w 23"/>
                <a:gd name="T13" fmla="*/ 12 h 21"/>
                <a:gd name="T14" fmla="*/ 0 w 23"/>
                <a:gd name="T15" fmla="*/ 15 h 21"/>
                <a:gd name="T16" fmla="*/ 7 w 23"/>
                <a:gd name="T17" fmla="*/ 21 h 21"/>
                <a:gd name="T18" fmla="*/ 23 w 23"/>
                <a:gd name="T19" fmla="*/ 3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1">
                  <a:moveTo>
                    <a:pt x="23" y="3"/>
                  </a:moveTo>
                  <a:lnTo>
                    <a:pt x="20" y="0"/>
                  </a:lnTo>
                  <a:lnTo>
                    <a:pt x="13" y="0"/>
                  </a:lnTo>
                  <a:lnTo>
                    <a:pt x="10" y="0"/>
                  </a:lnTo>
                  <a:lnTo>
                    <a:pt x="7" y="3"/>
                  </a:lnTo>
                  <a:lnTo>
                    <a:pt x="4" y="6"/>
                  </a:lnTo>
                  <a:lnTo>
                    <a:pt x="0" y="12"/>
                  </a:lnTo>
                  <a:lnTo>
                    <a:pt x="0" y="15"/>
                  </a:lnTo>
                  <a:lnTo>
                    <a:pt x="7" y="21"/>
                  </a:lnTo>
                  <a:lnTo>
                    <a:pt x="2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85" name="Freeform 488"/>
            <p:cNvSpPr>
              <a:spLocks/>
            </p:cNvSpPr>
            <p:nvPr/>
          </p:nvSpPr>
          <p:spPr bwMode="auto">
            <a:xfrm>
              <a:off x="-1203" y="1855"/>
              <a:ext cx="22" cy="21"/>
            </a:xfrm>
            <a:custGeom>
              <a:avLst/>
              <a:gdLst>
                <a:gd name="T0" fmla="*/ 22 w 22"/>
                <a:gd name="T1" fmla="*/ 3 h 21"/>
                <a:gd name="T2" fmla="*/ 16 w 22"/>
                <a:gd name="T3" fmla="*/ 0 h 21"/>
                <a:gd name="T4" fmla="*/ 12 w 22"/>
                <a:gd name="T5" fmla="*/ 0 h 21"/>
                <a:gd name="T6" fmla="*/ 6 w 22"/>
                <a:gd name="T7" fmla="*/ 0 h 21"/>
                <a:gd name="T8" fmla="*/ 3 w 22"/>
                <a:gd name="T9" fmla="*/ 3 h 21"/>
                <a:gd name="T10" fmla="*/ 0 w 22"/>
                <a:gd name="T11" fmla="*/ 9 h 21"/>
                <a:gd name="T12" fmla="*/ 0 w 22"/>
                <a:gd name="T13" fmla="*/ 12 h 21"/>
                <a:gd name="T14" fmla="*/ 0 w 22"/>
                <a:gd name="T15" fmla="*/ 18 h 21"/>
                <a:gd name="T16" fmla="*/ 3 w 22"/>
                <a:gd name="T17" fmla="*/ 21 h 21"/>
                <a:gd name="T18" fmla="*/ 22 w 22"/>
                <a:gd name="T19" fmla="*/ 3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1">
                  <a:moveTo>
                    <a:pt x="22" y="3"/>
                  </a:moveTo>
                  <a:lnTo>
                    <a:pt x="16" y="0"/>
                  </a:lnTo>
                  <a:lnTo>
                    <a:pt x="12" y="0"/>
                  </a:lnTo>
                  <a:lnTo>
                    <a:pt x="6" y="0"/>
                  </a:lnTo>
                  <a:lnTo>
                    <a:pt x="3" y="3"/>
                  </a:lnTo>
                  <a:lnTo>
                    <a:pt x="0" y="9"/>
                  </a:lnTo>
                  <a:lnTo>
                    <a:pt x="0" y="12"/>
                  </a:lnTo>
                  <a:lnTo>
                    <a:pt x="0" y="18"/>
                  </a:lnTo>
                  <a:lnTo>
                    <a:pt x="3" y="21"/>
                  </a:lnTo>
                  <a:lnTo>
                    <a:pt x="2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86" name="Freeform 489"/>
            <p:cNvSpPr>
              <a:spLocks/>
            </p:cNvSpPr>
            <p:nvPr/>
          </p:nvSpPr>
          <p:spPr bwMode="auto">
            <a:xfrm>
              <a:off x="-1203" y="1858"/>
              <a:ext cx="25" cy="24"/>
            </a:xfrm>
            <a:custGeom>
              <a:avLst/>
              <a:gdLst>
                <a:gd name="T0" fmla="*/ 19 w 25"/>
                <a:gd name="T1" fmla="*/ 24 h 24"/>
                <a:gd name="T2" fmla="*/ 19 w 25"/>
                <a:gd name="T3" fmla="*/ 21 h 24"/>
                <a:gd name="T4" fmla="*/ 22 w 25"/>
                <a:gd name="T5" fmla="*/ 21 h 24"/>
                <a:gd name="T6" fmla="*/ 25 w 25"/>
                <a:gd name="T7" fmla="*/ 18 h 24"/>
                <a:gd name="T8" fmla="*/ 25 w 25"/>
                <a:gd name="T9" fmla="*/ 12 h 24"/>
                <a:gd name="T10" fmla="*/ 25 w 25"/>
                <a:gd name="T11" fmla="*/ 6 h 24"/>
                <a:gd name="T12" fmla="*/ 22 w 25"/>
                <a:gd name="T13" fmla="*/ 0 h 24"/>
                <a:gd name="T14" fmla="*/ 3 w 25"/>
                <a:gd name="T15" fmla="*/ 18 h 24"/>
                <a:gd name="T16" fmla="*/ 0 w 25"/>
                <a:gd name="T17" fmla="*/ 15 h 24"/>
                <a:gd name="T18" fmla="*/ 0 w 25"/>
                <a:gd name="T19" fmla="*/ 9 h 24"/>
                <a:gd name="T20" fmla="*/ 3 w 25"/>
                <a:gd name="T21" fmla="*/ 3 h 24"/>
                <a:gd name="T22" fmla="*/ 6 w 25"/>
                <a:gd name="T23" fmla="*/ 0 h 24"/>
                <a:gd name="T24" fmla="*/ 19 w 25"/>
                <a:gd name="T25" fmla="*/ 24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 h="24">
                  <a:moveTo>
                    <a:pt x="19" y="24"/>
                  </a:moveTo>
                  <a:lnTo>
                    <a:pt x="19" y="21"/>
                  </a:lnTo>
                  <a:lnTo>
                    <a:pt x="22" y="21"/>
                  </a:lnTo>
                  <a:lnTo>
                    <a:pt x="25" y="18"/>
                  </a:lnTo>
                  <a:lnTo>
                    <a:pt x="25" y="12"/>
                  </a:lnTo>
                  <a:lnTo>
                    <a:pt x="25" y="6"/>
                  </a:lnTo>
                  <a:lnTo>
                    <a:pt x="22" y="0"/>
                  </a:lnTo>
                  <a:lnTo>
                    <a:pt x="3" y="18"/>
                  </a:lnTo>
                  <a:lnTo>
                    <a:pt x="0" y="15"/>
                  </a:lnTo>
                  <a:lnTo>
                    <a:pt x="0" y="9"/>
                  </a:lnTo>
                  <a:lnTo>
                    <a:pt x="3" y="3"/>
                  </a:lnTo>
                  <a:lnTo>
                    <a:pt x="6" y="0"/>
                  </a:lnTo>
                  <a:lnTo>
                    <a:pt x="19"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87" name="Freeform 490"/>
            <p:cNvSpPr>
              <a:spLocks/>
            </p:cNvSpPr>
            <p:nvPr/>
          </p:nvSpPr>
          <p:spPr bwMode="auto">
            <a:xfrm>
              <a:off x="-1203" y="1858"/>
              <a:ext cx="19" cy="24"/>
            </a:xfrm>
            <a:custGeom>
              <a:avLst/>
              <a:gdLst>
                <a:gd name="T0" fmla="*/ 6 w 19"/>
                <a:gd name="T1" fmla="*/ 0 h 24"/>
                <a:gd name="T2" fmla="*/ 0 w 19"/>
                <a:gd name="T3" fmla="*/ 3 h 24"/>
                <a:gd name="T4" fmla="*/ 0 w 19"/>
                <a:gd name="T5" fmla="*/ 9 h 24"/>
                <a:gd name="T6" fmla="*/ 0 w 19"/>
                <a:gd name="T7" fmla="*/ 12 h 24"/>
                <a:gd name="T8" fmla="*/ 0 w 19"/>
                <a:gd name="T9" fmla="*/ 18 h 24"/>
                <a:gd name="T10" fmla="*/ 3 w 19"/>
                <a:gd name="T11" fmla="*/ 21 h 24"/>
                <a:gd name="T12" fmla="*/ 6 w 19"/>
                <a:gd name="T13" fmla="*/ 24 h 24"/>
                <a:gd name="T14" fmla="*/ 12 w 19"/>
                <a:gd name="T15" fmla="*/ 24 h 24"/>
                <a:gd name="T16" fmla="*/ 19 w 19"/>
                <a:gd name="T17" fmla="*/ 24 h 24"/>
                <a:gd name="T18" fmla="*/ 6 w 19"/>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24">
                  <a:moveTo>
                    <a:pt x="6" y="0"/>
                  </a:moveTo>
                  <a:lnTo>
                    <a:pt x="0" y="3"/>
                  </a:lnTo>
                  <a:lnTo>
                    <a:pt x="0" y="9"/>
                  </a:lnTo>
                  <a:lnTo>
                    <a:pt x="0" y="12"/>
                  </a:lnTo>
                  <a:lnTo>
                    <a:pt x="0" y="18"/>
                  </a:lnTo>
                  <a:lnTo>
                    <a:pt x="3" y="21"/>
                  </a:lnTo>
                  <a:lnTo>
                    <a:pt x="6" y="24"/>
                  </a:lnTo>
                  <a:lnTo>
                    <a:pt x="12" y="24"/>
                  </a:lnTo>
                  <a:lnTo>
                    <a:pt x="19" y="24"/>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88" name="Freeform 491"/>
            <p:cNvSpPr>
              <a:spLocks/>
            </p:cNvSpPr>
            <p:nvPr/>
          </p:nvSpPr>
          <p:spPr bwMode="auto">
            <a:xfrm>
              <a:off x="-1203" y="1853"/>
              <a:ext cx="22" cy="20"/>
            </a:xfrm>
            <a:custGeom>
              <a:avLst/>
              <a:gdLst>
                <a:gd name="T0" fmla="*/ 22 w 22"/>
                <a:gd name="T1" fmla="*/ 2 h 20"/>
                <a:gd name="T2" fmla="*/ 16 w 22"/>
                <a:gd name="T3" fmla="*/ 0 h 20"/>
                <a:gd name="T4" fmla="*/ 12 w 22"/>
                <a:gd name="T5" fmla="*/ 0 h 20"/>
                <a:gd name="T6" fmla="*/ 6 w 22"/>
                <a:gd name="T7" fmla="*/ 2 h 20"/>
                <a:gd name="T8" fmla="*/ 3 w 22"/>
                <a:gd name="T9" fmla="*/ 2 h 20"/>
                <a:gd name="T10" fmla="*/ 0 w 22"/>
                <a:gd name="T11" fmla="*/ 8 h 20"/>
                <a:gd name="T12" fmla="*/ 0 w 22"/>
                <a:gd name="T13" fmla="*/ 11 h 20"/>
                <a:gd name="T14" fmla="*/ 0 w 22"/>
                <a:gd name="T15" fmla="*/ 17 h 20"/>
                <a:gd name="T16" fmla="*/ 3 w 22"/>
                <a:gd name="T17" fmla="*/ 20 h 20"/>
                <a:gd name="T18" fmla="*/ 22 w 22"/>
                <a:gd name="T19" fmla="*/ 2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0">
                  <a:moveTo>
                    <a:pt x="22" y="2"/>
                  </a:moveTo>
                  <a:lnTo>
                    <a:pt x="16" y="0"/>
                  </a:lnTo>
                  <a:lnTo>
                    <a:pt x="12" y="0"/>
                  </a:lnTo>
                  <a:lnTo>
                    <a:pt x="6" y="2"/>
                  </a:lnTo>
                  <a:lnTo>
                    <a:pt x="3" y="2"/>
                  </a:lnTo>
                  <a:lnTo>
                    <a:pt x="0" y="8"/>
                  </a:lnTo>
                  <a:lnTo>
                    <a:pt x="0" y="11"/>
                  </a:lnTo>
                  <a:lnTo>
                    <a:pt x="0" y="17"/>
                  </a:lnTo>
                  <a:lnTo>
                    <a:pt x="3" y="20"/>
                  </a:lnTo>
                  <a:lnTo>
                    <a:pt x="2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89" name="Freeform 492"/>
            <p:cNvSpPr>
              <a:spLocks/>
            </p:cNvSpPr>
            <p:nvPr/>
          </p:nvSpPr>
          <p:spPr bwMode="auto">
            <a:xfrm>
              <a:off x="-1203" y="1853"/>
              <a:ext cx="28" cy="26"/>
            </a:xfrm>
            <a:custGeom>
              <a:avLst/>
              <a:gdLst>
                <a:gd name="T0" fmla="*/ 0 w 28"/>
                <a:gd name="T1" fmla="*/ 11 h 26"/>
                <a:gd name="T2" fmla="*/ 3 w 28"/>
                <a:gd name="T3" fmla="*/ 5 h 26"/>
                <a:gd name="T4" fmla="*/ 3 w 28"/>
                <a:gd name="T5" fmla="*/ 2 h 26"/>
                <a:gd name="T6" fmla="*/ 6 w 28"/>
                <a:gd name="T7" fmla="*/ 2 h 26"/>
                <a:gd name="T8" fmla="*/ 9 w 28"/>
                <a:gd name="T9" fmla="*/ 0 h 26"/>
                <a:gd name="T10" fmla="*/ 16 w 28"/>
                <a:gd name="T11" fmla="*/ 0 h 26"/>
                <a:gd name="T12" fmla="*/ 22 w 28"/>
                <a:gd name="T13" fmla="*/ 2 h 26"/>
                <a:gd name="T14" fmla="*/ 3 w 28"/>
                <a:gd name="T15" fmla="*/ 20 h 26"/>
                <a:gd name="T16" fmla="*/ 9 w 28"/>
                <a:gd name="T17" fmla="*/ 26 h 26"/>
                <a:gd name="T18" fmla="*/ 16 w 28"/>
                <a:gd name="T19" fmla="*/ 26 h 26"/>
                <a:gd name="T20" fmla="*/ 19 w 28"/>
                <a:gd name="T21" fmla="*/ 23 h 26"/>
                <a:gd name="T22" fmla="*/ 22 w 28"/>
                <a:gd name="T23" fmla="*/ 23 h 26"/>
                <a:gd name="T24" fmla="*/ 25 w 28"/>
                <a:gd name="T25" fmla="*/ 20 h 26"/>
                <a:gd name="T26" fmla="*/ 25 w 28"/>
                <a:gd name="T27" fmla="*/ 17 h 26"/>
                <a:gd name="T28" fmla="*/ 28 w 28"/>
                <a:gd name="T29" fmla="*/ 14 h 26"/>
                <a:gd name="T30" fmla="*/ 28 w 28"/>
                <a:gd name="T31" fmla="*/ 11 h 26"/>
                <a:gd name="T32" fmla="*/ 0 w 28"/>
                <a:gd name="T33" fmla="*/ 11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26">
                  <a:moveTo>
                    <a:pt x="0" y="11"/>
                  </a:moveTo>
                  <a:lnTo>
                    <a:pt x="3" y="5"/>
                  </a:lnTo>
                  <a:lnTo>
                    <a:pt x="3" y="2"/>
                  </a:lnTo>
                  <a:lnTo>
                    <a:pt x="6" y="2"/>
                  </a:lnTo>
                  <a:lnTo>
                    <a:pt x="9" y="0"/>
                  </a:lnTo>
                  <a:lnTo>
                    <a:pt x="16" y="0"/>
                  </a:lnTo>
                  <a:lnTo>
                    <a:pt x="22" y="2"/>
                  </a:lnTo>
                  <a:lnTo>
                    <a:pt x="3" y="20"/>
                  </a:lnTo>
                  <a:lnTo>
                    <a:pt x="9" y="26"/>
                  </a:lnTo>
                  <a:lnTo>
                    <a:pt x="16" y="26"/>
                  </a:lnTo>
                  <a:lnTo>
                    <a:pt x="19" y="23"/>
                  </a:lnTo>
                  <a:lnTo>
                    <a:pt x="22" y="23"/>
                  </a:lnTo>
                  <a:lnTo>
                    <a:pt x="25" y="20"/>
                  </a:lnTo>
                  <a:lnTo>
                    <a:pt x="25" y="17"/>
                  </a:lnTo>
                  <a:lnTo>
                    <a:pt x="28" y="14"/>
                  </a:lnTo>
                  <a:lnTo>
                    <a:pt x="28" y="1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90" name="Freeform 493"/>
            <p:cNvSpPr>
              <a:spLocks/>
            </p:cNvSpPr>
            <p:nvPr/>
          </p:nvSpPr>
          <p:spPr bwMode="auto">
            <a:xfrm>
              <a:off x="-1203" y="1853"/>
              <a:ext cx="28" cy="11"/>
            </a:xfrm>
            <a:custGeom>
              <a:avLst/>
              <a:gdLst>
                <a:gd name="T0" fmla="*/ 28 w 28"/>
                <a:gd name="T1" fmla="*/ 11 h 11"/>
                <a:gd name="T2" fmla="*/ 28 w 28"/>
                <a:gd name="T3" fmla="*/ 5 h 11"/>
                <a:gd name="T4" fmla="*/ 25 w 28"/>
                <a:gd name="T5" fmla="*/ 2 h 11"/>
                <a:gd name="T6" fmla="*/ 19 w 28"/>
                <a:gd name="T7" fmla="*/ 0 h 11"/>
                <a:gd name="T8" fmla="*/ 16 w 28"/>
                <a:gd name="T9" fmla="*/ 0 h 11"/>
                <a:gd name="T10" fmla="*/ 9 w 28"/>
                <a:gd name="T11" fmla="*/ 0 h 11"/>
                <a:gd name="T12" fmla="*/ 6 w 28"/>
                <a:gd name="T13" fmla="*/ 2 h 11"/>
                <a:gd name="T14" fmla="*/ 3 w 28"/>
                <a:gd name="T15" fmla="*/ 5 h 11"/>
                <a:gd name="T16" fmla="*/ 0 w 28"/>
                <a:gd name="T17" fmla="*/ 11 h 11"/>
                <a:gd name="T18" fmla="*/ 28 w 28"/>
                <a:gd name="T19" fmla="*/ 1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11">
                  <a:moveTo>
                    <a:pt x="28" y="11"/>
                  </a:moveTo>
                  <a:lnTo>
                    <a:pt x="28" y="5"/>
                  </a:lnTo>
                  <a:lnTo>
                    <a:pt x="25" y="2"/>
                  </a:lnTo>
                  <a:lnTo>
                    <a:pt x="19" y="0"/>
                  </a:lnTo>
                  <a:lnTo>
                    <a:pt x="16" y="0"/>
                  </a:lnTo>
                  <a:lnTo>
                    <a:pt x="9" y="0"/>
                  </a:lnTo>
                  <a:lnTo>
                    <a:pt x="6" y="2"/>
                  </a:lnTo>
                  <a:lnTo>
                    <a:pt x="3" y="5"/>
                  </a:lnTo>
                  <a:lnTo>
                    <a:pt x="0" y="11"/>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91" name="Freeform 494"/>
            <p:cNvSpPr>
              <a:spLocks/>
            </p:cNvSpPr>
            <p:nvPr/>
          </p:nvSpPr>
          <p:spPr bwMode="auto">
            <a:xfrm>
              <a:off x="-1207" y="1855"/>
              <a:ext cx="23" cy="21"/>
            </a:xfrm>
            <a:custGeom>
              <a:avLst/>
              <a:gdLst>
                <a:gd name="T0" fmla="*/ 23 w 23"/>
                <a:gd name="T1" fmla="*/ 3 h 21"/>
                <a:gd name="T2" fmla="*/ 20 w 23"/>
                <a:gd name="T3" fmla="*/ 0 h 21"/>
                <a:gd name="T4" fmla="*/ 13 w 23"/>
                <a:gd name="T5" fmla="*/ 0 h 21"/>
                <a:gd name="T6" fmla="*/ 7 w 23"/>
                <a:gd name="T7" fmla="*/ 0 h 21"/>
                <a:gd name="T8" fmla="*/ 4 w 23"/>
                <a:gd name="T9" fmla="*/ 3 h 21"/>
                <a:gd name="T10" fmla="*/ 0 w 23"/>
                <a:gd name="T11" fmla="*/ 9 h 21"/>
                <a:gd name="T12" fmla="*/ 0 w 23"/>
                <a:gd name="T13" fmla="*/ 12 h 21"/>
                <a:gd name="T14" fmla="*/ 0 w 23"/>
                <a:gd name="T15" fmla="*/ 18 h 21"/>
                <a:gd name="T16" fmla="*/ 4 w 23"/>
                <a:gd name="T17" fmla="*/ 21 h 21"/>
                <a:gd name="T18" fmla="*/ 23 w 23"/>
                <a:gd name="T19" fmla="*/ 3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1">
                  <a:moveTo>
                    <a:pt x="23" y="3"/>
                  </a:moveTo>
                  <a:lnTo>
                    <a:pt x="20" y="0"/>
                  </a:lnTo>
                  <a:lnTo>
                    <a:pt x="13" y="0"/>
                  </a:lnTo>
                  <a:lnTo>
                    <a:pt x="7" y="0"/>
                  </a:lnTo>
                  <a:lnTo>
                    <a:pt x="4" y="3"/>
                  </a:lnTo>
                  <a:lnTo>
                    <a:pt x="0" y="9"/>
                  </a:lnTo>
                  <a:lnTo>
                    <a:pt x="0" y="12"/>
                  </a:lnTo>
                  <a:lnTo>
                    <a:pt x="0" y="18"/>
                  </a:lnTo>
                  <a:lnTo>
                    <a:pt x="4" y="21"/>
                  </a:lnTo>
                  <a:lnTo>
                    <a:pt x="2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92" name="Freeform 495"/>
            <p:cNvSpPr>
              <a:spLocks/>
            </p:cNvSpPr>
            <p:nvPr/>
          </p:nvSpPr>
          <p:spPr bwMode="auto">
            <a:xfrm>
              <a:off x="-1203" y="1855"/>
              <a:ext cx="25" cy="24"/>
            </a:xfrm>
            <a:custGeom>
              <a:avLst/>
              <a:gdLst>
                <a:gd name="T0" fmla="*/ 0 w 25"/>
                <a:gd name="T1" fmla="*/ 9 h 24"/>
                <a:gd name="T2" fmla="*/ 0 w 25"/>
                <a:gd name="T3" fmla="*/ 6 h 24"/>
                <a:gd name="T4" fmla="*/ 3 w 25"/>
                <a:gd name="T5" fmla="*/ 3 h 24"/>
                <a:gd name="T6" fmla="*/ 6 w 25"/>
                <a:gd name="T7" fmla="*/ 0 h 24"/>
                <a:gd name="T8" fmla="*/ 16 w 25"/>
                <a:gd name="T9" fmla="*/ 0 h 24"/>
                <a:gd name="T10" fmla="*/ 19 w 25"/>
                <a:gd name="T11" fmla="*/ 3 h 24"/>
                <a:gd name="T12" fmla="*/ 0 w 25"/>
                <a:gd name="T13" fmla="*/ 21 h 24"/>
                <a:gd name="T14" fmla="*/ 6 w 25"/>
                <a:gd name="T15" fmla="*/ 24 h 24"/>
                <a:gd name="T16" fmla="*/ 16 w 25"/>
                <a:gd name="T17" fmla="*/ 24 h 24"/>
                <a:gd name="T18" fmla="*/ 19 w 25"/>
                <a:gd name="T19" fmla="*/ 21 h 24"/>
                <a:gd name="T20" fmla="*/ 22 w 25"/>
                <a:gd name="T21" fmla="*/ 18 h 24"/>
                <a:gd name="T22" fmla="*/ 25 w 25"/>
                <a:gd name="T23" fmla="*/ 18 h 24"/>
                <a:gd name="T24" fmla="*/ 25 w 25"/>
                <a:gd name="T25" fmla="*/ 15 h 24"/>
                <a:gd name="T26" fmla="*/ 25 w 25"/>
                <a:gd name="T27" fmla="*/ 12 h 24"/>
                <a:gd name="T28" fmla="*/ 25 w 25"/>
                <a:gd name="T29" fmla="*/ 9 h 24"/>
                <a:gd name="T30" fmla="*/ 0 w 25"/>
                <a:gd name="T31" fmla="*/ 9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 h="24">
                  <a:moveTo>
                    <a:pt x="0" y="9"/>
                  </a:moveTo>
                  <a:lnTo>
                    <a:pt x="0" y="6"/>
                  </a:lnTo>
                  <a:lnTo>
                    <a:pt x="3" y="3"/>
                  </a:lnTo>
                  <a:lnTo>
                    <a:pt x="6" y="0"/>
                  </a:lnTo>
                  <a:lnTo>
                    <a:pt x="16" y="0"/>
                  </a:lnTo>
                  <a:lnTo>
                    <a:pt x="19" y="3"/>
                  </a:lnTo>
                  <a:lnTo>
                    <a:pt x="0" y="21"/>
                  </a:lnTo>
                  <a:lnTo>
                    <a:pt x="6" y="24"/>
                  </a:lnTo>
                  <a:lnTo>
                    <a:pt x="16" y="24"/>
                  </a:lnTo>
                  <a:lnTo>
                    <a:pt x="19" y="21"/>
                  </a:lnTo>
                  <a:lnTo>
                    <a:pt x="22" y="18"/>
                  </a:lnTo>
                  <a:lnTo>
                    <a:pt x="25" y="18"/>
                  </a:lnTo>
                  <a:lnTo>
                    <a:pt x="25" y="15"/>
                  </a:lnTo>
                  <a:lnTo>
                    <a:pt x="25" y="12"/>
                  </a:lnTo>
                  <a:lnTo>
                    <a:pt x="25" y="9"/>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93" name="Freeform 496"/>
            <p:cNvSpPr>
              <a:spLocks/>
            </p:cNvSpPr>
            <p:nvPr/>
          </p:nvSpPr>
          <p:spPr bwMode="auto">
            <a:xfrm>
              <a:off x="-1203" y="1853"/>
              <a:ext cx="25" cy="11"/>
            </a:xfrm>
            <a:custGeom>
              <a:avLst/>
              <a:gdLst>
                <a:gd name="T0" fmla="*/ 25 w 25"/>
                <a:gd name="T1" fmla="*/ 11 h 11"/>
                <a:gd name="T2" fmla="*/ 25 w 25"/>
                <a:gd name="T3" fmla="*/ 8 h 11"/>
                <a:gd name="T4" fmla="*/ 22 w 25"/>
                <a:gd name="T5" fmla="*/ 2 h 11"/>
                <a:gd name="T6" fmla="*/ 16 w 25"/>
                <a:gd name="T7" fmla="*/ 0 h 11"/>
                <a:gd name="T8" fmla="*/ 12 w 25"/>
                <a:gd name="T9" fmla="*/ 0 h 11"/>
                <a:gd name="T10" fmla="*/ 6 w 25"/>
                <a:gd name="T11" fmla="*/ 0 h 11"/>
                <a:gd name="T12" fmla="*/ 3 w 25"/>
                <a:gd name="T13" fmla="*/ 2 h 11"/>
                <a:gd name="T14" fmla="*/ 0 w 25"/>
                <a:gd name="T15" fmla="*/ 8 h 11"/>
                <a:gd name="T16" fmla="*/ 0 w 25"/>
                <a:gd name="T17" fmla="*/ 11 h 11"/>
                <a:gd name="T18" fmla="*/ 25 w 25"/>
                <a:gd name="T19" fmla="*/ 1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1">
                  <a:moveTo>
                    <a:pt x="25" y="11"/>
                  </a:moveTo>
                  <a:lnTo>
                    <a:pt x="25" y="8"/>
                  </a:lnTo>
                  <a:lnTo>
                    <a:pt x="22" y="2"/>
                  </a:lnTo>
                  <a:lnTo>
                    <a:pt x="16" y="0"/>
                  </a:lnTo>
                  <a:lnTo>
                    <a:pt x="12" y="0"/>
                  </a:lnTo>
                  <a:lnTo>
                    <a:pt x="6" y="0"/>
                  </a:lnTo>
                  <a:lnTo>
                    <a:pt x="3" y="2"/>
                  </a:lnTo>
                  <a:lnTo>
                    <a:pt x="0" y="8"/>
                  </a:lnTo>
                  <a:lnTo>
                    <a:pt x="0" y="11"/>
                  </a:lnTo>
                  <a:lnTo>
                    <a:pt x="2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94" name="Freeform 497"/>
            <p:cNvSpPr>
              <a:spLocks/>
            </p:cNvSpPr>
            <p:nvPr/>
          </p:nvSpPr>
          <p:spPr bwMode="auto">
            <a:xfrm>
              <a:off x="-1207" y="1853"/>
              <a:ext cx="23" cy="20"/>
            </a:xfrm>
            <a:custGeom>
              <a:avLst/>
              <a:gdLst>
                <a:gd name="T0" fmla="*/ 23 w 23"/>
                <a:gd name="T1" fmla="*/ 2 h 20"/>
                <a:gd name="T2" fmla="*/ 20 w 23"/>
                <a:gd name="T3" fmla="*/ 0 h 20"/>
                <a:gd name="T4" fmla="*/ 13 w 23"/>
                <a:gd name="T5" fmla="*/ 0 h 20"/>
                <a:gd name="T6" fmla="*/ 7 w 23"/>
                <a:gd name="T7" fmla="*/ 2 h 20"/>
                <a:gd name="T8" fmla="*/ 4 w 23"/>
                <a:gd name="T9" fmla="*/ 2 h 20"/>
                <a:gd name="T10" fmla="*/ 0 w 23"/>
                <a:gd name="T11" fmla="*/ 8 h 20"/>
                <a:gd name="T12" fmla="*/ 0 w 23"/>
                <a:gd name="T13" fmla="*/ 11 h 20"/>
                <a:gd name="T14" fmla="*/ 0 w 23"/>
                <a:gd name="T15" fmla="*/ 17 h 20"/>
                <a:gd name="T16" fmla="*/ 4 w 23"/>
                <a:gd name="T17" fmla="*/ 20 h 20"/>
                <a:gd name="T18" fmla="*/ 23 w 23"/>
                <a:gd name="T19" fmla="*/ 2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0">
                  <a:moveTo>
                    <a:pt x="23" y="2"/>
                  </a:moveTo>
                  <a:lnTo>
                    <a:pt x="20" y="0"/>
                  </a:lnTo>
                  <a:lnTo>
                    <a:pt x="13" y="0"/>
                  </a:lnTo>
                  <a:lnTo>
                    <a:pt x="7" y="2"/>
                  </a:lnTo>
                  <a:lnTo>
                    <a:pt x="4" y="2"/>
                  </a:lnTo>
                  <a:lnTo>
                    <a:pt x="0" y="8"/>
                  </a:lnTo>
                  <a:lnTo>
                    <a:pt x="0" y="11"/>
                  </a:lnTo>
                  <a:lnTo>
                    <a:pt x="0" y="17"/>
                  </a:lnTo>
                  <a:lnTo>
                    <a:pt x="4" y="20"/>
                  </a:lnTo>
                  <a:lnTo>
                    <a:pt x="2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95" name="Freeform 498"/>
            <p:cNvSpPr>
              <a:spLocks/>
            </p:cNvSpPr>
            <p:nvPr/>
          </p:nvSpPr>
          <p:spPr bwMode="auto">
            <a:xfrm>
              <a:off x="-1207" y="1855"/>
              <a:ext cx="26" cy="24"/>
            </a:xfrm>
            <a:custGeom>
              <a:avLst/>
              <a:gdLst>
                <a:gd name="T0" fmla="*/ 4 w 26"/>
                <a:gd name="T1" fmla="*/ 21 h 24"/>
                <a:gd name="T2" fmla="*/ 10 w 26"/>
                <a:gd name="T3" fmla="*/ 24 h 24"/>
                <a:gd name="T4" fmla="*/ 16 w 26"/>
                <a:gd name="T5" fmla="*/ 24 h 24"/>
                <a:gd name="T6" fmla="*/ 20 w 26"/>
                <a:gd name="T7" fmla="*/ 24 h 24"/>
                <a:gd name="T8" fmla="*/ 23 w 26"/>
                <a:gd name="T9" fmla="*/ 21 h 24"/>
                <a:gd name="T10" fmla="*/ 26 w 26"/>
                <a:gd name="T11" fmla="*/ 18 h 24"/>
                <a:gd name="T12" fmla="*/ 26 w 26"/>
                <a:gd name="T13" fmla="*/ 12 h 24"/>
                <a:gd name="T14" fmla="*/ 26 w 26"/>
                <a:gd name="T15" fmla="*/ 6 h 24"/>
                <a:gd name="T16" fmla="*/ 23 w 26"/>
                <a:gd name="T17" fmla="*/ 0 h 24"/>
                <a:gd name="T18" fmla="*/ 4 w 26"/>
                <a:gd name="T19" fmla="*/ 18 h 24"/>
                <a:gd name="T20" fmla="*/ 0 w 26"/>
                <a:gd name="T21" fmla="*/ 15 h 24"/>
                <a:gd name="T22" fmla="*/ 0 w 26"/>
                <a:gd name="T23" fmla="*/ 9 h 24"/>
                <a:gd name="T24" fmla="*/ 4 w 26"/>
                <a:gd name="T25" fmla="*/ 6 h 24"/>
                <a:gd name="T26" fmla="*/ 4 w 26"/>
                <a:gd name="T27" fmla="*/ 3 h 24"/>
                <a:gd name="T28" fmla="*/ 7 w 26"/>
                <a:gd name="T29" fmla="*/ 0 h 24"/>
                <a:gd name="T30" fmla="*/ 10 w 26"/>
                <a:gd name="T31" fmla="*/ 0 h 24"/>
                <a:gd name="T32" fmla="*/ 16 w 26"/>
                <a:gd name="T33" fmla="*/ 0 h 24"/>
                <a:gd name="T34" fmla="*/ 23 w 26"/>
                <a:gd name="T35" fmla="*/ 3 h 24"/>
                <a:gd name="T36" fmla="*/ 4 w 26"/>
                <a:gd name="T37" fmla="*/ 21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6" h="24">
                  <a:moveTo>
                    <a:pt x="4" y="21"/>
                  </a:moveTo>
                  <a:lnTo>
                    <a:pt x="10" y="24"/>
                  </a:lnTo>
                  <a:lnTo>
                    <a:pt x="16" y="24"/>
                  </a:lnTo>
                  <a:lnTo>
                    <a:pt x="20" y="24"/>
                  </a:lnTo>
                  <a:lnTo>
                    <a:pt x="23" y="21"/>
                  </a:lnTo>
                  <a:lnTo>
                    <a:pt x="26" y="18"/>
                  </a:lnTo>
                  <a:lnTo>
                    <a:pt x="26" y="12"/>
                  </a:lnTo>
                  <a:lnTo>
                    <a:pt x="26" y="6"/>
                  </a:lnTo>
                  <a:lnTo>
                    <a:pt x="23" y="0"/>
                  </a:lnTo>
                  <a:lnTo>
                    <a:pt x="4" y="18"/>
                  </a:lnTo>
                  <a:lnTo>
                    <a:pt x="0" y="15"/>
                  </a:lnTo>
                  <a:lnTo>
                    <a:pt x="0" y="9"/>
                  </a:lnTo>
                  <a:lnTo>
                    <a:pt x="4" y="6"/>
                  </a:lnTo>
                  <a:lnTo>
                    <a:pt x="4" y="3"/>
                  </a:lnTo>
                  <a:lnTo>
                    <a:pt x="7" y="0"/>
                  </a:lnTo>
                  <a:lnTo>
                    <a:pt x="10" y="0"/>
                  </a:lnTo>
                  <a:lnTo>
                    <a:pt x="16" y="0"/>
                  </a:lnTo>
                  <a:lnTo>
                    <a:pt x="23" y="3"/>
                  </a:lnTo>
                  <a:lnTo>
                    <a:pt x="4"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96" name="Freeform 499"/>
            <p:cNvSpPr>
              <a:spLocks/>
            </p:cNvSpPr>
            <p:nvPr/>
          </p:nvSpPr>
          <p:spPr bwMode="auto">
            <a:xfrm>
              <a:off x="-1210" y="1855"/>
              <a:ext cx="26" cy="21"/>
            </a:xfrm>
            <a:custGeom>
              <a:avLst/>
              <a:gdLst>
                <a:gd name="T0" fmla="*/ 26 w 26"/>
                <a:gd name="T1" fmla="*/ 3 h 21"/>
                <a:gd name="T2" fmla="*/ 19 w 26"/>
                <a:gd name="T3" fmla="*/ 0 h 21"/>
                <a:gd name="T4" fmla="*/ 13 w 26"/>
                <a:gd name="T5" fmla="*/ 0 h 21"/>
                <a:gd name="T6" fmla="*/ 10 w 26"/>
                <a:gd name="T7" fmla="*/ 0 h 21"/>
                <a:gd name="T8" fmla="*/ 7 w 26"/>
                <a:gd name="T9" fmla="*/ 3 h 21"/>
                <a:gd name="T10" fmla="*/ 3 w 26"/>
                <a:gd name="T11" fmla="*/ 6 h 21"/>
                <a:gd name="T12" fmla="*/ 0 w 26"/>
                <a:gd name="T13" fmla="*/ 12 h 21"/>
                <a:gd name="T14" fmla="*/ 3 w 26"/>
                <a:gd name="T15" fmla="*/ 15 h 21"/>
                <a:gd name="T16" fmla="*/ 7 w 26"/>
                <a:gd name="T17" fmla="*/ 21 h 21"/>
                <a:gd name="T18" fmla="*/ 26 w 26"/>
                <a:gd name="T19" fmla="*/ 3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1">
                  <a:moveTo>
                    <a:pt x="26" y="3"/>
                  </a:moveTo>
                  <a:lnTo>
                    <a:pt x="19" y="0"/>
                  </a:lnTo>
                  <a:lnTo>
                    <a:pt x="13" y="0"/>
                  </a:lnTo>
                  <a:lnTo>
                    <a:pt x="10" y="0"/>
                  </a:lnTo>
                  <a:lnTo>
                    <a:pt x="7" y="3"/>
                  </a:lnTo>
                  <a:lnTo>
                    <a:pt x="3" y="6"/>
                  </a:lnTo>
                  <a:lnTo>
                    <a:pt x="0" y="12"/>
                  </a:lnTo>
                  <a:lnTo>
                    <a:pt x="3" y="15"/>
                  </a:lnTo>
                  <a:lnTo>
                    <a:pt x="7" y="21"/>
                  </a:lnTo>
                  <a:lnTo>
                    <a:pt x="2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97" name="Freeform 500"/>
            <p:cNvSpPr>
              <a:spLocks/>
            </p:cNvSpPr>
            <p:nvPr/>
          </p:nvSpPr>
          <p:spPr bwMode="auto">
            <a:xfrm>
              <a:off x="-1207" y="1853"/>
              <a:ext cx="23" cy="20"/>
            </a:xfrm>
            <a:custGeom>
              <a:avLst/>
              <a:gdLst>
                <a:gd name="T0" fmla="*/ 23 w 23"/>
                <a:gd name="T1" fmla="*/ 2 h 20"/>
                <a:gd name="T2" fmla="*/ 16 w 23"/>
                <a:gd name="T3" fmla="*/ 0 h 20"/>
                <a:gd name="T4" fmla="*/ 13 w 23"/>
                <a:gd name="T5" fmla="*/ 0 h 20"/>
                <a:gd name="T6" fmla="*/ 7 w 23"/>
                <a:gd name="T7" fmla="*/ 0 h 20"/>
                <a:gd name="T8" fmla="*/ 4 w 23"/>
                <a:gd name="T9" fmla="*/ 2 h 20"/>
                <a:gd name="T10" fmla="*/ 0 w 23"/>
                <a:gd name="T11" fmla="*/ 5 h 20"/>
                <a:gd name="T12" fmla="*/ 0 w 23"/>
                <a:gd name="T13" fmla="*/ 11 h 20"/>
                <a:gd name="T14" fmla="*/ 0 w 23"/>
                <a:gd name="T15" fmla="*/ 14 h 20"/>
                <a:gd name="T16" fmla="*/ 4 w 23"/>
                <a:gd name="T17" fmla="*/ 20 h 20"/>
                <a:gd name="T18" fmla="*/ 23 w 23"/>
                <a:gd name="T19" fmla="*/ 2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0">
                  <a:moveTo>
                    <a:pt x="23" y="2"/>
                  </a:moveTo>
                  <a:lnTo>
                    <a:pt x="16" y="0"/>
                  </a:lnTo>
                  <a:lnTo>
                    <a:pt x="13" y="0"/>
                  </a:lnTo>
                  <a:lnTo>
                    <a:pt x="7" y="0"/>
                  </a:lnTo>
                  <a:lnTo>
                    <a:pt x="4" y="2"/>
                  </a:lnTo>
                  <a:lnTo>
                    <a:pt x="0" y="5"/>
                  </a:lnTo>
                  <a:lnTo>
                    <a:pt x="0" y="11"/>
                  </a:lnTo>
                  <a:lnTo>
                    <a:pt x="0" y="14"/>
                  </a:lnTo>
                  <a:lnTo>
                    <a:pt x="4" y="20"/>
                  </a:lnTo>
                  <a:lnTo>
                    <a:pt x="2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98" name="Freeform 501"/>
            <p:cNvSpPr>
              <a:spLocks/>
            </p:cNvSpPr>
            <p:nvPr/>
          </p:nvSpPr>
          <p:spPr bwMode="auto">
            <a:xfrm>
              <a:off x="-1203" y="1853"/>
              <a:ext cx="25" cy="23"/>
            </a:xfrm>
            <a:custGeom>
              <a:avLst/>
              <a:gdLst>
                <a:gd name="T0" fmla="*/ 0 w 25"/>
                <a:gd name="T1" fmla="*/ 8 h 23"/>
                <a:gd name="T2" fmla="*/ 0 w 25"/>
                <a:gd name="T3" fmla="*/ 5 h 23"/>
                <a:gd name="T4" fmla="*/ 0 w 25"/>
                <a:gd name="T5" fmla="*/ 2 h 23"/>
                <a:gd name="T6" fmla="*/ 3 w 25"/>
                <a:gd name="T7" fmla="*/ 0 h 23"/>
                <a:gd name="T8" fmla="*/ 6 w 25"/>
                <a:gd name="T9" fmla="*/ 0 h 23"/>
                <a:gd name="T10" fmla="*/ 12 w 25"/>
                <a:gd name="T11" fmla="*/ 0 h 23"/>
                <a:gd name="T12" fmla="*/ 19 w 25"/>
                <a:gd name="T13" fmla="*/ 2 h 23"/>
                <a:gd name="T14" fmla="*/ 0 w 25"/>
                <a:gd name="T15" fmla="*/ 20 h 23"/>
                <a:gd name="T16" fmla="*/ 6 w 25"/>
                <a:gd name="T17" fmla="*/ 23 h 23"/>
                <a:gd name="T18" fmla="*/ 12 w 25"/>
                <a:gd name="T19" fmla="*/ 23 h 23"/>
                <a:gd name="T20" fmla="*/ 16 w 25"/>
                <a:gd name="T21" fmla="*/ 23 h 23"/>
                <a:gd name="T22" fmla="*/ 19 w 25"/>
                <a:gd name="T23" fmla="*/ 20 h 23"/>
                <a:gd name="T24" fmla="*/ 22 w 25"/>
                <a:gd name="T25" fmla="*/ 17 h 23"/>
                <a:gd name="T26" fmla="*/ 25 w 25"/>
                <a:gd name="T27" fmla="*/ 14 h 23"/>
                <a:gd name="T28" fmla="*/ 25 w 25"/>
                <a:gd name="T29" fmla="*/ 8 h 23"/>
                <a:gd name="T30" fmla="*/ 0 w 25"/>
                <a:gd name="T31" fmla="*/ 8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 h="23">
                  <a:moveTo>
                    <a:pt x="0" y="8"/>
                  </a:moveTo>
                  <a:lnTo>
                    <a:pt x="0" y="5"/>
                  </a:lnTo>
                  <a:lnTo>
                    <a:pt x="0" y="2"/>
                  </a:lnTo>
                  <a:lnTo>
                    <a:pt x="3" y="0"/>
                  </a:lnTo>
                  <a:lnTo>
                    <a:pt x="6" y="0"/>
                  </a:lnTo>
                  <a:lnTo>
                    <a:pt x="12" y="0"/>
                  </a:lnTo>
                  <a:lnTo>
                    <a:pt x="19" y="2"/>
                  </a:lnTo>
                  <a:lnTo>
                    <a:pt x="0" y="20"/>
                  </a:lnTo>
                  <a:lnTo>
                    <a:pt x="6" y="23"/>
                  </a:lnTo>
                  <a:lnTo>
                    <a:pt x="12" y="23"/>
                  </a:lnTo>
                  <a:lnTo>
                    <a:pt x="16" y="23"/>
                  </a:lnTo>
                  <a:lnTo>
                    <a:pt x="19" y="20"/>
                  </a:lnTo>
                  <a:lnTo>
                    <a:pt x="22" y="17"/>
                  </a:lnTo>
                  <a:lnTo>
                    <a:pt x="25" y="14"/>
                  </a:lnTo>
                  <a:lnTo>
                    <a:pt x="25"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99" name="Freeform 502"/>
            <p:cNvSpPr>
              <a:spLocks/>
            </p:cNvSpPr>
            <p:nvPr/>
          </p:nvSpPr>
          <p:spPr bwMode="auto">
            <a:xfrm>
              <a:off x="-1203" y="1850"/>
              <a:ext cx="25" cy="11"/>
            </a:xfrm>
            <a:custGeom>
              <a:avLst/>
              <a:gdLst>
                <a:gd name="T0" fmla="*/ 25 w 25"/>
                <a:gd name="T1" fmla="*/ 11 h 11"/>
                <a:gd name="T2" fmla="*/ 25 w 25"/>
                <a:gd name="T3" fmla="*/ 5 h 11"/>
                <a:gd name="T4" fmla="*/ 22 w 25"/>
                <a:gd name="T5" fmla="*/ 3 h 11"/>
                <a:gd name="T6" fmla="*/ 16 w 25"/>
                <a:gd name="T7" fmla="*/ 0 h 11"/>
                <a:gd name="T8" fmla="*/ 12 w 25"/>
                <a:gd name="T9" fmla="*/ 0 h 11"/>
                <a:gd name="T10" fmla="*/ 6 w 25"/>
                <a:gd name="T11" fmla="*/ 0 h 11"/>
                <a:gd name="T12" fmla="*/ 3 w 25"/>
                <a:gd name="T13" fmla="*/ 3 h 11"/>
                <a:gd name="T14" fmla="*/ 0 w 25"/>
                <a:gd name="T15" fmla="*/ 5 h 11"/>
                <a:gd name="T16" fmla="*/ 0 w 25"/>
                <a:gd name="T17" fmla="*/ 11 h 11"/>
                <a:gd name="T18" fmla="*/ 25 w 25"/>
                <a:gd name="T19" fmla="*/ 1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1">
                  <a:moveTo>
                    <a:pt x="25" y="11"/>
                  </a:moveTo>
                  <a:lnTo>
                    <a:pt x="25" y="5"/>
                  </a:lnTo>
                  <a:lnTo>
                    <a:pt x="22" y="3"/>
                  </a:lnTo>
                  <a:lnTo>
                    <a:pt x="16" y="0"/>
                  </a:lnTo>
                  <a:lnTo>
                    <a:pt x="12" y="0"/>
                  </a:lnTo>
                  <a:lnTo>
                    <a:pt x="6" y="0"/>
                  </a:lnTo>
                  <a:lnTo>
                    <a:pt x="3" y="3"/>
                  </a:lnTo>
                  <a:lnTo>
                    <a:pt x="0" y="5"/>
                  </a:lnTo>
                  <a:lnTo>
                    <a:pt x="0" y="11"/>
                  </a:lnTo>
                  <a:lnTo>
                    <a:pt x="2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00" name="Freeform 503"/>
            <p:cNvSpPr>
              <a:spLocks/>
            </p:cNvSpPr>
            <p:nvPr/>
          </p:nvSpPr>
          <p:spPr bwMode="auto">
            <a:xfrm>
              <a:off x="-1203" y="1847"/>
              <a:ext cx="28" cy="11"/>
            </a:xfrm>
            <a:custGeom>
              <a:avLst/>
              <a:gdLst>
                <a:gd name="T0" fmla="*/ 28 w 28"/>
                <a:gd name="T1" fmla="*/ 11 h 11"/>
                <a:gd name="T2" fmla="*/ 25 w 28"/>
                <a:gd name="T3" fmla="*/ 6 h 11"/>
                <a:gd name="T4" fmla="*/ 22 w 28"/>
                <a:gd name="T5" fmla="*/ 3 h 11"/>
                <a:gd name="T6" fmla="*/ 19 w 28"/>
                <a:gd name="T7" fmla="*/ 0 h 11"/>
                <a:gd name="T8" fmla="*/ 12 w 28"/>
                <a:gd name="T9" fmla="*/ 0 h 11"/>
                <a:gd name="T10" fmla="*/ 9 w 28"/>
                <a:gd name="T11" fmla="*/ 0 h 11"/>
                <a:gd name="T12" fmla="*/ 3 w 28"/>
                <a:gd name="T13" fmla="*/ 3 h 11"/>
                <a:gd name="T14" fmla="*/ 3 w 28"/>
                <a:gd name="T15" fmla="*/ 6 h 11"/>
                <a:gd name="T16" fmla="*/ 0 w 28"/>
                <a:gd name="T17" fmla="*/ 11 h 11"/>
                <a:gd name="T18" fmla="*/ 28 w 28"/>
                <a:gd name="T19" fmla="*/ 1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11">
                  <a:moveTo>
                    <a:pt x="28" y="11"/>
                  </a:moveTo>
                  <a:lnTo>
                    <a:pt x="25" y="6"/>
                  </a:lnTo>
                  <a:lnTo>
                    <a:pt x="22" y="3"/>
                  </a:lnTo>
                  <a:lnTo>
                    <a:pt x="19" y="0"/>
                  </a:lnTo>
                  <a:lnTo>
                    <a:pt x="12" y="0"/>
                  </a:lnTo>
                  <a:lnTo>
                    <a:pt x="9" y="0"/>
                  </a:lnTo>
                  <a:lnTo>
                    <a:pt x="3" y="3"/>
                  </a:lnTo>
                  <a:lnTo>
                    <a:pt x="3" y="6"/>
                  </a:lnTo>
                  <a:lnTo>
                    <a:pt x="0" y="11"/>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01" name="Freeform 504"/>
            <p:cNvSpPr>
              <a:spLocks/>
            </p:cNvSpPr>
            <p:nvPr/>
          </p:nvSpPr>
          <p:spPr bwMode="auto">
            <a:xfrm>
              <a:off x="-1203" y="1850"/>
              <a:ext cx="28" cy="23"/>
            </a:xfrm>
            <a:custGeom>
              <a:avLst/>
              <a:gdLst>
                <a:gd name="T0" fmla="*/ 0 w 28"/>
                <a:gd name="T1" fmla="*/ 11 h 23"/>
                <a:gd name="T2" fmla="*/ 0 w 28"/>
                <a:gd name="T3" fmla="*/ 20 h 23"/>
                <a:gd name="T4" fmla="*/ 9 w 28"/>
                <a:gd name="T5" fmla="*/ 23 h 23"/>
                <a:gd name="T6" fmla="*/ 16 w 28"/>
                <a:gd name="T7" fmla="*/ 23 h 23"/>
                <a:gd name="T8" fmla="*/ 22 w 28"/>
                <a:gd name="T9" fmla="*/ 20 h 23"/>
                <a:gd name="T10" fmla="*/ 25 w 28"/>
                <a:gd name="T11" fmla="*/ 17 h 23"/>
                <a:gd name="T12" fmla="*/ 25 w 28"/>
                <a:gd name="T13" fmla="*/ 14 h 23"/>
                <a:gd name="T14" fmla="*/ 28 w 28"/>
                <a:gd name="T15" fmla="*/ 8 h 23"/>
                <a:gd name="T16" fmla="*/ 0 w 28"/>
                <a:gd name="T17" fmla="*/ 8 h 23"/>
                <a:gd name="T18" fmla="*/ 3 w 28"/>
                <a:gd name="T19" fmla="*/ 5 h 23"/>
                <a:gd name="T20" fmla="*/ 3 w 28"/>
                <a:gd name="T21" fmla="*/ 3 h 23"/>
                <a:gd name="T22" fmla="*/ 6 w 28"/>
                <a:gd name="T23" fmla="*/ 3 h 23"/>
                <a:gd name="T24" fmla="*/ 6 w 28"/>
                <a:gd name="T25" fmla="*/ 0 h 23"/>
                <a:gd name="T26" fmla="*/ 12 w 28"/>
                <a:gd name="T27" fmla="*/ 0 h 23"/>
                <a:gd name="T28" fmla="*/ 22 w 28"/>
                <a:gd name="T29" fmla="*/ 3 h 23"/>
                <a:gd name="T30" fmla="*/ 25 w 28"/>
                <a:gd name="T31" fmla="*/ 11 h 23"/>
                <a:gd name="T32" fmla="*/ 0 w 28"/>
                <a:gd name="T33" fmla="*/ 11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23">
                  <a:moveTo>
                    <a:pt x="0" y="11"/>
                  </a:moveTo>
                  <a:lnTo>
                    <a:pt x="0" y="20"/>
                  </a:lnTo>
                  <a:lnTo>
                    <a:pt x="9" y="23"/>
                  </a:lnTo>
                  <a:lnTo>
                    <a:pt x="16" y="23"/>
                  </a:lnTo>
                  <a:lnTo>
                    <a:pt x="22" y="20"/>
                  </a:lnTo>
                  <a:lnTo>
                    <a:pt x="25" y="17"/>
                  </a:lnTo>
                  <a:lnTo>
                    <a:pt x="25" y="14"/>
                  </a:lnTo>
                  <a:lnTo>
                    <a:pt x="28" y="8"/>
                  </a:lnTo>
                  <a:lnTo>
                    <a:pt x="0" y="8"/>
                  </a:lnTo>
                  <a:lnTo>
                    <a:pt x="3" y="5"/>
                  </a:lnTo>
                  <a:lnTo>
                    <a:pt x="3" y="3"/>
                  </a:lnTo>
                  <a:lnTo>
                    <a:pt x="6" y="3"/>
                  </a:lnTo>
                  <a:lnTo>
                    <a:pt x="6" y="0"/>
                  </a:lnTo>
                  <a:lnTo>
                    <a:pt x="12" y="0"/>
                  </a:lnTo>
                  <a:lnTo>
                    <a:pt x="22" y="3"/>
                  </a:lnTo>
                  <a:lnTo>
                    <a:pt x="25" y="1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02" name="Freeform 505"/>
            <p:cNvSpPr>
              <a:spLocks/>
            </p:cNvSpPr>
            <p:nvPr/>
          </p:nvSpPr>
          <p:spPr bwMode="auto">
            <a:xfrm>
              <a:off x="-1203" y="1850"/>
              <a:ext cx="25" cy="11"/>
            </a:xfrm>
            <a:custGeom>
              <a:avLst/>
              <a:gdLst>
                <a:gd name="T0" fmla="*/ 25 w 25"/>
                <a:gd name="T1" fmla="*/ 11 h 11"/>
                <a:gd name="T2" fmla="*/ 25 w 25"/>
                <a:gd name="T3" fmla="*/ 5 h 11"/>
                <a:gd name="T4" fmla="*/ 22 w 25"/>
                <a:gd name="T5" fmla="*/ 3 h 11"/>
                <a:gd name="T6" fmla="*/ 16 w 25"/>
                <a:gd name="T7" fmla="*/ 0 h 11"/>
                <a:gd name="T8" fmla="*/ 12 w 25"/>
                <a:gd name="T9" fmla="*/ 0 h 11"/>
                <a:gd name="T10" fmla="*/ 6 w 25"/>
                <a:gd name="T11" fmla="*/ 0 h 11"/>
                <a:gd name="T12" fmla="*/ 3 w 25"/>
                <a:gd name="T13" fmla="*/ 3 h 11"/>
                <a:gd name="T14" fmla="*/ 0 w 25"/>
                <a:gd name="T15" fmla="*/ 5 h 11"/>
                <a:gd name="T16" fmla="*/ 0 w 25"/>
                <a:gd name="T17" fmla="*/ 11 h 11"/>
                <a:gd name="T18" fmla="*/ 25 w 25"/>
                <a:gd name="T19" fmla="*/ 1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1">
                  <a:moveTo>
                    <a:pt x="25" y="11"/>
                  </a:moveTo>
                  <a:lnTo>
                    <a:pt x="25" y="5"/>
                  </a:lnTo>
                  <a:lnTo>
                    <a:pt x="22" y="3"/>
                  </a:lnTo>
                  <a:lnTo>
                    <a:pt x="16" y="0"/>
                  </a:lnTo>
                  <a:lnTo>
                    <a:pt x="12" y="0"/>
                  </a:lnTo>
                  <a:lnTo>
                    <a:pt x="6" y="0"/>
                  </a:lnTo>
                  <a:lnTo>
                    <a:pt x="3" y="3"/>
                  </a:lnTo>
                  <a:lnTo>
                    <a:pt x="0" y="5"/>
                  </a:lnTo>
                  <a:lnTo>
                    <a:pt x="0" y="11"/>
                  </a:lnTo>
                  <a:lnTo>
                    <a:pt x="2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03" name="Freeform 506"/>
            <p:cNvSpPr>
              <a:spLocks/>
            </p:cNvSpPr>
            <p:nvPr/>
          </p:nvSpPr>
          <p:spPr bwMode="auto">
            <a:xfrm>
              <a:off x="-1207" y="1847"/>
              <a:ext cx="26" cy="17"/>
            </a:xfrm>
            <a:custGeom>
              <a:avLst/>
              <a:gdLst>
                <a:gd name="T0" fmla="*/ 26 w 26"/>
                <a:gd name="T1" fmla="*/ 17 h 17"/>
                <a:gd name="T2" fmla="*/ 26 w 26"/>
                <a:gd name="T3" fmla="*/ 14 h 17"/>
                <a:gd name="T4" fmla="*/ 26 w 26"/>
                <a:gd name="T5" fmla="*/ 8 h 17"/>
                <a:gd name="T6" fmla="*/ 23 w 26"/>
                <a:gd name="T7" fmla="*/ 6 h 17"/>
                <a:gd name="T8" fmla="*/ 20 w 26"/>
                <a:gd name="T9" fmla="*/ 3 h 17"/>
                <a:gd name="T10" fmla="*/ 16 w 26"/>
                <a:gd name="T11" fmla="*/ 0 h 17"/>
                <a:gd name="T12" fmla="*/ 10 w 26"/>
                <a:gd name="T13" fmla="*/ 3 h 17"/>
                <a:gd name="T14" fmla="*/ 7 w 26"/>
                <a:gd name="T15" fmla="*/ 3 h 17"/>
                <a:gd name="T16" fmla="*/ 0 w 26"/>
                <a:gd name="T17" fmla="*/ 8 h 17"/>
                <a:gd name="T18" fmla="*/ 26 w 26"/>
                <a:gd name="T19" fmla="*/ 17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7">
                  <a:moveTo>
                    <a:pt x="26" y="17"/>
                  </a:moveTo>
                  <a:lnTo>
                    <a:pt x="26" y="14"/>
                  </a:lnTo>
                  <a:lnTo>
                    <a:pt x="26" y="8"/>
                  </a:lnTo>
                  <a:lnTo>
                    <a:pt x="23" y="6"/>
                  </a:lnTo>
                  <a:lnTo>
                    <a:pt x="20" y="3"/>
                  </a:lnTo>
                  <a:lnTo>
                    <a:pt x="16" y="0"/>
                  </a:lnTo>
                  <a:lnTo>
                    <a:pt x="10" y="3"/>
                  </a:lnTo>
                  <a:lnTo>
                    <a:pt x="7" y="3"/>
                  </a:lnTo>
                  <a:lnTo>
                    <a:pt x="0" y="8"/>
                  </a:lnTo>
                  <a:lnTo>
                    <a:pt x="26"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04" name="Freeform 507"/>
            <p:cNvSpPr>
              <a:spLocks/>
            </p:cNvSpPr>
            <p:nvPr/>
          </p:nvSpPr>
          <p:spPr bwMode="auto">
            <a:xfrm>
              <a:off x="-1207" y="1850"/>
              <a:ext cx="29" cy="23"/>
            </a:xfrm>
            <a:custGeom>
              <a:avLst/>
              <a:gdLst>
                <a:gd name="T0" fmla="*/ 4 w 29"/>
                <a:gd name="T1" fmla="*/ 11 h 23"/>
                <a:gd name="T2" fmla="*/ 4 w 29"/>
                <a:gd name="T3" fmla="*/ 3 h 23"/>
                <a:gd name="T4" fmla="*/ 7 w 29"/>
                <a:gd name="T5" fmla="*/ 3 h 23"/>
                <a:gd name="T6" fmla="*/ 10 w 29"/>
                <a:gd name="T7" fmla="*/ 0 h 23"/>
                <a:gd name="T8" fmla="*/ 13 w 29"/>
                <a:gd name="T9" fmla="*/ 0 h 23"/>
                <a:gd name="T10" fmla="*/ 16 w 29"/>
                <a:gd name="T11" fmla="*/ 0 h 23"/>
                <a:gd name="T12" fmla="*/ 26 w 29"/>
                <a:gd name="T13" fmla="*/ 3 h 23"/>
                <a:gd name="T14" fmla="*/ 26 w 29"/>
                <a:gd name="T15" fmla="*/ 11 h 23"/>
                <a:gd name="T16" fmla="*/ 26 w 29"/>
                <a:gd name="T17" fmla="*/ 14 h 23"/>
                <a:gd name="T18" fmla="*/ 0 w 29"/>
                <a:gd name="T19" fmla="*/ 5 h 23"/>
                <a:gd name="T20" fmla="*/ 0 w 29"/>
                <a:gd name="T21" fmla="*/ 8 h 23"/>
                <a:gd name="T22" fmla="*/ 4 w 29"/>
                <a:gd name="T23" fmla="*/ 17 h 23"/>
                <a:gd name="T24" fmla="*/ 10 w 29"/>
                <a:gd name="T25" fmla="*/ 23 h 23"/>
                <a:gd name="T26" fmla="*/ 16 w 29"/>
                <a:gd name="T27" fmla="*/ 23 h 23"/>
                <a:gd name="T28" fmla="*/ 20 w 29"/>
                <a:gd name="T29" fmla="*/ 23 h 23"/>
                <a:gd name="T30" fmla="*/ 23 w 29"/>
                <a:gd name="T31" fmla="*/ 20 h 23"/>
                <a:gd name="T32" fmla="*/ 26 w 29"/>
                <a:gd name="T33" fmla="*/ 17 h 23"/>
                <a:gd name="T34" fmla="*/ 29 w 29"/>
                <a:gd name="T35" fmla="*/ 11 h 23"/>
                <a:gd name="T36" fmla="*/ 4 w 29"/>
                <a:gd name="T37" fmla="*/ 11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 h="23">
                  <a:moveTo>
                    <a:pt x="4" y="11"/>
                  </a:moveTo>
                  <a:lnTo>
                    <a:pt x="4" y="3"/>
                  </a:lnTo>
                  <a:lnTo>
                    <a:pt x="7" y="3"/>
                  </a:lnTo>
                  <a:lnTo>
                    <a:pt x="10" y="0"/>
                  </a:lnTo>
                  <a:lnTo>
                    <a:pt x="13" y="0"/>
                  </a:lnTo>
                  <a:lnTo>
                    <a:pt x="16" y="0"/>
                  </a:lnTo>
                  <a:lnTo>
                    <a:pt x="26" y="3"/>
                  </a:lnTo>
                  <a:lnTo>
                    <a:pt x="26" y="11"/>
                  </a:lnTo>
                  <a:lnTo>
                    <a:pt x="26" y="14"/>
                  </a:lnTo>
                  <a:lnTo>
                    <a:pt x="0" y="5"/>
                  </a:lnTo>
                  <a:lnTo>
                    <a:pt x="0" y="8"/>
                  </a:lnTo>
                  <a:lnTo>
                    <a:pt x="4" y="17"/>
                  </a:lnTo>
                  <a:lnTo>
                    <a:pt x="10" y="23"/>
                  </a:lnTo>
                  <a:lnTo>
                    <a:pt x="16" y="23"/>
                  </a:lnTo>
                  <a:lnTo>
                    <a:pt x="20" y="23"/>
                  </a:lnTo>
                  <a:lnTo>
                    <a:pt x="23" y="20"/>
                  </a:lnTo>
                  <a:lnTo>
                    <a:pt x="26" y="17"/>
                  </a:lnTo>
                  <a:lnTo>
                    <a:pt x="29" y="11"/>
                  </a:lnTo>
                  <a:lnTo>
                    <a:pt x="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05" name="Freeform 508"/>
            <p:cNvSpPr>
              <a:spLocks/>
            </p:cNvSpPr>
            <p:nvPr/>
          </p:nvSpPr>
          <p:spPr bwMode="auto">
            <a:xfrm>
              <a:off x="-1203" y="1847"/>
              <a:ext cx="25" cy="14"/>
            </a:xfrm>
            <a:custGeom>
              <a:avLst/>
              <a:gdLst>
                <a:gd name="T0" fmla="*/ 25 w 25"/>
                <a:gd name="T1" fmla="*/ 14 h 14"/>
                <a:gd name="T2" fmla="*/ 25 w 25"/>
                <a:gd name="T3" fmla="*/ 8 h 14"/>
                <a:gd name="T4" fmla="*/ 22 w 25"/>
                <a:gd name="T5" fmla="*/ 3 h 14"/>
                <a:gd name="T6" fmla="*/ 16 w 25"/>
                <a:gd name="T7" fmla="*/ 3 h 14"/>
                <a:gd name="T8" fmla="*/ 12 w 25"/>
                <a:gd name="T9" fmla="*/ 0 h 14"/>
                <a:gd name="T10" fmla="*/ 6 w 25"/>
                <a:gd name="T11" fmla="*/ 3 h 14"/>
                <a:gd name="T12" fmla="*/ 3 w 25"/>
                <a:gd name="T13" fmla="*/ 3 h 14"/>
                <a:gd name="T14" fmla="*/ 0 w 25"/>
                <a:gd name="T15" fmla="*/ 8 h 14"/>
                <a:gd name="T16" fmla="*/ 0 w 25"/>
                <a:gd name="T17" fmla="*/ 14 h 14"/>
                <a:gd name="T18" fmla="*/ 25 w 25"/>
                <a:gd name="T19" fmla="*/ 14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4">
                  <a:moveTo>
                    <a:pt x="25" y="14"/>
                  </a:moveTo>
                  <a:lnTo>
                    <a:pt x="25" y="8"/>
                  </a:lnTo>
                  <a:lnTo>
                    <a:pt x="22" y="3"/>
                  </a:lnTo>
                  <a:lnTo>
                    <a:pt x="16" y="3"/>
                  </a:lnTo>
                  <a:lnTo>
                    <a:pt x="12" y="0"/>
                  </a:lnTo>
                  <a:lnTo>
                    <a:pt x="6" y="3"/>
                  </a:lnTo>
                  <a:lnTo>
                    <a:pt x="3" y="3"/>
                  </a:lnTo>
                  <a:lnTo>
                    <a:pt x="0" y="8"/>
                  </a:lnTo>
                  <a:lnTo>
                    <a:pt x="0" y="14"/>
                  </a:lnTo>
                  <a:lnTo>
                    <a:pt x="2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06" name="Freeform 509"/>
            <p:cNvSpPr>
              <a:spLocks/>
            </p:cNvSpPr>
            <p:nvPr/>
          </p:nvSpPr>
          <p:spPr bwMode="auto">
            <a:xfrm>
              <a:off x="-1203" y="1844"/>
              <a:ext cx="28" cy="11"/>
            </a:xfrm>
            <a:custGeom>
              <a:avLst/>
              <a:gdLst>
                <a:gd name="T0" fmla="*/ 28 w 28"/>
                <a:gd name="T1" fmla="*/ 11 h 11"/>
                <a:gd name="T2" fmla="*/ 25 w 28"/>
                <a:gd name="T3" fmla="*/ 6 h 11"/>
                <a:gd name="T4" fmla="*/ 22 w 28"/>
                <a:gd name="T5" fmla="*/ 3 h 11"/>
                <a:gd name="T6" fmla="*/ 19 w 28"/>
                <a:gd name="T7" fmla="*/ 0 h 11"/>
                <a:gd name="T8" fmla="*/ 12 w 28"/>
                <a:gd name="T9" fmla="*/ 0 h 11"/>
                <a:gd name="T10" fmla="*/ 9 w 28"/>
                <a:gd name="T11" fmla="*/ 0 h 11"/>
                <a:gd name="T12" fmla="*/ 3 w 28"/>
                <a:gd name="T13" fmla="*/ 3 h 11"/>
                <a:gd name="T14" fmla="*/ 3 w 28"/>
                <a:gd name="T15" fmla="*/ 6 h 11"/>
                <a:gd name="T16" fmla="*/ 0 w 28"/>
                <a:gd name="T17" fmla="*/ 11 h 11"/>
                <a:gd name="T18" fmla="*/ 28 w 28"/>
                <a:gd name="T19" fmla="*/ 1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11">
                  <a:moveTo>
                    <a:pt x="28" y="11"/>
                  </a:moveTo>
                  <a:lnTo>
                    <a:pt x="25" y="6"/>
                  </a:lnTo>
                  <a:lnTo>
                    <a:pt x="22" y="3"/>
                  </a:lnTo>
                  <a:lnTo>
                    <a:pt x="19" y="0"/>
                  </a:lnTo>
                  <a:lnTo>
                    <a:pt x="12" y="0"/>
                  </a:lnTo>
                  <a:lnTo>
                    <a:pt x="9" y="0"/>
                  </a:lnTo>
                  <a:lnTo>
                    <a:pt x="3" y="3"/>
                  </a:lnTo>
                  <a:lnTo>
                    <a:pt x="3" y="6"/>
                  </a:lnTo>
                  <a:lnTo>
                    <a:pt x="0" y="11"/>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07" name="Freeform 510"/>
            <p:cNvSpPr>
              <a:spLocks/>
            </p:cNvSpPr>
            <p:nvPr/>
          </p:nvSpPr>
          <p:spPr bwMode="auto">
            <a:xfrm>
              <a:off x="-1203" y="1847"/>
              <a:ext cx="28" cy="23"/>
            </a:xfrm>
            <a:custGeom>
              <a:avLst/>
              <a:gdLst>
                <a:gd name="T0" fmla="*/ 0 w 28"/>
                <a:gd name="T1" fmla="*/ 6 h 23"/>
                <a:gd name="T2" fmla="*/ 0 w 28"/>
                <a:gd name="T3" fmla="*/ 8 h 23"/>
                <a:gd name="T4" fmla="*/ 0 w 28"/>
                <a:gd name="T5" fmla="*/ 17 h 23"/>
                <a:gd name="T6" fmla="*/ 6 w 28"/>
                <a:gd name="T7" fmla="*/ 23 h 23"/>
                <a:gd name="T8" fmla="*/ 16 w 28"/>
                <a:gd name="T9" fmla="*/ 23 h 23"/>
                <a:gd name="T10" fmla="*/ 22 w 28"/>
                <a:gd name="T11" fmla="*/ 20 h 23"/>
                <a:gd name="T12" fmla="*/ 25 w 28"/>
                <a:gd name="T13" fmla="*/ 17 h 23"/>
                <a:gd name="T14" fmla="*/ 25 w 28"/>
                <a:gd name="T15" fmla="*/ 14 h 23"/>
                <a:gd name="T16" fmla="*/ 28 w 28"/>
                <a:gd name="T17" fmla="*/ 8 h 23"/>
                <a:gd name="T18" fmla="*/ 0 w 28"/>
                <a:gd name="T19" fmla="*/ 8 h 23"/>
                <a:gd name="T20" fmla="*/ 0 w 28"/>
                <a:gd name="T21" fmla="*/ 6 h 23"/>
                <a:gd name="T22" fmla="*/ 3 w 28"/>
                <a:gd name="T23" fmla="*/ 3 h 23"/>
                <a:gd name="T24" fmla="*/ 6 w 28"/>
                <a:gd name="T25" fmla="*/ 0 h 23"/>
                <a:gd name="T26" fmla="*/ 9 w 28"/>
                <a:gd name="T27" fmla="*/ 0 h 23"/>
                <a:gd name="T28" fmla="*/ 16 w 28"/>
                <a:gd name="T29" fmla="*/ 0 h 23"/>
                <a:gd name="T30" fmla="*/ 22 w 28"/>
                <a:gd name="T31" fmla="*/ 6 h 23"/>
                <a:gd name="T32" fmla="*/ 25 w 28"/>
                <a:gd name="T33" fmla="*/ 11 h 23"/>
                <a:gd name="T34" fmla="*/ 25 w 28"/>
                <a:gd name="T35" fmla="*/ 14 h 23"/>
                <a:gd name="T36" fmla="*/ 0 w 28"/>
                <a:gd name="T37" fmla="*/ 6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23">
                  <a:moveTo>
                    <a:pt x="0" y="6"/>
                  </a:moveTo>
                  <a:lnTo>
                    <a:pt x="0" y="8"/>
                  </a:lnTo>
                  <a:lnTo>
                    <a:pt x="0" y="17"/>
                  </a:lnTo>
                  <a:lnTo>
                    <a:pt x="6" y="23"/>
                  </a:lnTo>
                  <a:lnTo>
                    <a:pt x="16" y="23"/>
                  </a:lnTo>
                  <a:lnTo>
                    <a:pt x="22" y="20"/>
                  </a:lnTo>
                  <a:lnTo>
                    <a:pt x="25" y="17"/>
                  </a:lnTo>
                  <a:lnTo>
                    <a:pt x="25" y="14"/>
                  </a:lnTo>
                  <a:lnTo>
                    <a:pt x="28" y="8"/>
                  </a:lnTo>
                  <a:lnTo>
                    <a:pt x="0" y="8"/>
                  </a:lnTo>
                  <a:lnTo>
                    <a:pt x="0" y="6"/>
                  </a:lnTo>
                  <a:lnTo>
                    <a:pt x="3" y="3"/>
                  </a:lnTo>
                  <a:lnTo>
                    <a:pt x="6" y="0"/>
                  </a:lnTo>
                  <a:lnTo>
                    <a:pt x="9" y="0"/>
                  </a:lnTo>
                  <a:lnTo>
                    <a:pt x="16" y="0"/>
                  </a:lnTo>
                  <a:lnTo>
                    <a:pt x="22" y="6"/>
                  </a:lnTo>
                  <a:lnTo>
                    <a:pt x="25" y="11"/>
                  </a:lnTo>
                  <a:lnTo>
                    <a:pt x="25" y="14"/>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08" name="Freeform 511"/>
            <p:cNvSpPr>
              <a:spLocks/>
            </p:cNvSpPr>
            <p:nvPr/>
          </p:nvSpPr>
          <p:spPr bwMode="auto">
            <a:xfrm>
              <a:off x="-1203" y="1844"/>
              <a:ext cx="25" cy="17"/>
            </a:xfrm>
            <a:custGeom>
              <a:avLst/>
              <a:gdLst>
                <a:gd name="T0" fmla="*/ 25 w 25"/>
                <a:gd name="T1" fmla="*/ 17 h 17"/>
                <a:gd name="T2" fmla="*/ 25 w 25"/>
                <a:gd name="T3" fmla="*/ 11 h 17"/>
                <a:gd name="T4" fmla="*/ 25 w 25"/>
                <a:gd name="T5" fmla="*/ 9 h 17"/>
                <a:gd name="T6" fmla="*/ 22 w 25"/>
                <a:gd name="T7" fmla="*/ 6 h 17"/>
                <a:gd name="T8" fmla="*/ 19 w 25"/>
                <a:gd name="T9" fmla="*/ 3 h 17"/>
                <a:gd name="T10" fmla="*/ 12 w 25"/>
                <a:gd name="T11" fmla="*/ 0 h 17"/>
                <a:gd name="T12" fmla="*/ 9 w 25"/>
                <a:gd name="T13" fmla="*/ 0 h 17"/>
                <a:gd name="T14" fmla="*/ 3 w 25"/>
                <a:gd name="T15" fmla="*/ 3 h 17"/>
                <a:gd name="T16" fmla="*/ 0 w 25"/>
                <a:gd name="T17" fmla="*/ 9 h 17"/>
                <a:gd name="T18" fmla="*/ 25 w 25"/>
                <a:gd name="T19" fmla="*/ 17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7">
                  <a:moveTo>
                    <a:pt x="25" y="17"/>
                  </a:moveTo>
                  <a:lnTo>
                    <a:pt x="25" y="11"/>
                  </a:lnTo>
                  <a:lnTo>
                    <a:pt x="25" y="9"/>
                  </a:lnTo>
                  <a:lnTo>
                    <a:pt x="22" y="6"/>
                  </a:lnTo>
                  <a:lnTo>
                    <a:pt x="19" y="3"/>
                  </a:lnTo>
                  <a:lnTo>
                    <a:pt x="12" y="0"/>
                  </a:lnTo>
                  <a:lnTo>
                    <a:pt x="9" y="0"/>
                  </a:lnTo>
                  <a:lnTo>
                    <a:pt x="3" y="3"/>
                  </a:lnTo>
                  <a:lnTo>
                    <a:pt x="0" y="9"/>
                  </a:lnTo>
                  <a:lnTo>
                    <a:pt x="25"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09" name="Freeform 512"/>
            <p:cNvSpPr>
              <a:spLocks/>
            </p:cNvSpPr>
            <p:nvPr/>
          </p:nvSpPr>
          <p:spPr bwMode="auto">
            <a:xfrm>
              <a:off x="-1207" y="1858"/>
              <a:ext cx="7" cy="48"/>
            </a:xfrm>
            <a:custGeom>
              <a:avLst/>
              <a:gdLst>
                <a:gd name="T0" fmla="*/ 4 w 7"/>
                <a:gd name="T1" fmla="*/ 9 h 48"/>
                <a:gd name="T2" fmla="*/ 4 w 7"/>
                <a:gd name="T3" fmla="*/ 6 h 48"/>
                <a:gd name="T4" fmla="*/ 4 w 7"/>
                <a:gd name="T5" fmla="*/ 3 h 48"/>
                <a:gd name="T6" fmla="*/ 4 w 7"/>
                <a:gd name="T7" fmla="*/ 0 h 48"/>
                <a:gd name="T8" fmla="*/ 7 w 7"/>
                <a:gd name="T9" fmla="*/ 0 h 48"/>
                <a:gd name="T10" fmla="*/ 7 w 7"/>
                <a:gd name="T11" fmla="*/ 3 h 48"/>
                <a:gd name="T12" fmla="*/ 7 w 7"/>
                <a:gd name="T13" fmla="*/ 3 h 48"/>
                <a:gd name="T14" fmla="*/ 7 w 7"/>
                <a:gd name="T15" fmla="*/ 3 h 48"/>
                <a:gd name="T16" fmla="*/ 7 w 7"/>
                <a:gd name="T17" fmla="*/ 6 h 48"/>
                <a:gd name="T18" fmla="*/ 7 w 7"/>
                <a:gd name="T19" fmla="*/ 6 h 48"/>
                <a:gd name="T20" fmla="*/ 7 w 7"/>
                <a:gd name="T21" fmla="*/ 6 h 48"/>
                <a:gd name="T22" fmla="*/ 7 w 7"/>
                <a:gd name="T23" fmla="*/ 6 h 48"/>
                <a:gd name="T24" fmla="*/ 7 w 7"/>
                <a:gd name="T25" fmla="*/ 9 h 48"/>
                <a:gd name="T26" fmla="*/ 4 w 7"/>
                <a:gd name="T27" fmla="*/ 18 h 48"/>
                <a:gd name="T28" fmla="*/ 4 w 7"/>
                <a:gd name="T29" fmla="*/ 27 h 48"/>
                <a:gd name="T30" fmla="*/ 4 w 7"/>
                <a:gd name="T31" fmla="*/ 36 h 48"/>
                <a:gd name="T32" fmla="*/ 4 w 7"/>
                <a:gd name="T33" fmla="*/ 42 h 48"/>
                <a:gd name="T34" fmla="*/ 4 w 7"/>
                <a:gd name="T35" fmla="*/ 42 h 48"/>
                <a:gd name="T36" fmla="*/ 4 w 7"/>
                <a:gd name="T37" fmla="*/ 45 h 48"/>
                <a:gd name="T38" fmla="*/ 4 w 7"/>
                <a:gd name="T39" fmla="*/ 45 h 48"/>
                <a:gd name="T40" fmla="*/ 4 w 7"/>
                <a:gd name="T41" fmla="*/ 48 h 48"/>
                <a:gd name="T42" fmla="*/ 4 w 7"/>
                <a:gd name="T43" fmla="*/ 48 h 48"/>
                <a:gd name="T44" fmla="*/ 0 w 7"/>
                <a:gd name="T45" fmla="*/ 48 h 48"/>
                <a:gd name="T46" fmla="*/ 0 w 7"/>
                <a:gd name="T47" fmla="*/ 48 h 48"/>
                <a:gd name="T48" fmla="*/ 0 w 7"/>
                <a:gd name="T49" fmla="*/ 45 h 48"/>
                <a:gd name="T50" fmla="*/ 0 w 7"/>
                <a:gd name="T51" fmla="*/ 45 h 48"/>
                <a:gd name="T52" fmla="*/ 0 w 7"/>
                <a:gd name="T53" fmla="*/ 42 h 48"/>
                <a:gd name="T54" fmla="*/ 0 w 7"/>
                <a:gd name="T55" fmla="*/ 42 h 48"/>
                <a:gd name="T56" fmla="*/ 0 w 7"/>
                <a:gd name="T57" fmla="*/ 36 h 48"/>
                <a:gd name="T58" fmla="*/ 0 w 7"/>
                <a:gd name="T59" fmla="*/ 30 h 48"/>
                <a:gd name="T60" fmla="*/ 0 w 7"/>
                <a:gd name="T61" fmla="*/ 21 h 48"/>
                <a:gd name="T62" fmla="*/ 4 w 7"/>
                <a:gd name="T63" fmla="*/ 12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 h="48">
                  <a:moveTo>
                    <a:pt x="4" y="9"/>
                  </a:moveTo>
                  <a:lnTo>
                    <a:pt x="4" y="9"/>
                  </a:lnTo>
                  <a:lnTo>
                    <a:pt x="4" y="6"/>
                  </a:lnTo>
                  <a:lnTo>
                    <a:pt x="4" y="3"/>
                  </a:lnTo>
                  <a:lnTo>
                    <a:pt x="4" y="0"/>
                  </a:lnTo>
                  <a:lnTo>
                    <a:pt x="7" y="0"/>
                  </a:lnTo>
                  <a:lnTo>
                    <a:pt x="7" y="3"/>
                  </a:lnTo>
                  <a:lnTo>
                    <a:pt x="7" y="6"/>
                  </a:lnTo>
                  <a:lnTo>
                    <a:pt x="7" y="9"/>
                  </a:lnTo>
                  <a:lnTo>
                    <a:pt x="7" y="15"/>
                  </a:lnTo>
                  <a:lnTo>
                    <a:pt x="4" y="18"/>
                  </a:lnTo>
                  <a:lnTo>
                    <a:pt x="4" y="24"/>
                  </a:lnTo>
                  <a:lnTo>
                    <a:pt x="4" y="27"/>
                  </a:lnTo>
                  <a:lnTo>
                    <a:pt x="4" y="33"/>
                  </a:lnTo>
                  <a:lnTo>
                    <a:pt x="4" y="36"/>
                  </a:lnTo>
                  <a:lnTo>
                    <a:pt x="4" y="39"/>
                  </a:lnTo>
                  <a:lnTo>
                    <a:pt x="4" y="42"/>
                  </a:lnTo>
                  <a:lnTo>
                    <a:pt x="4" y="45"/>
                  </a:lnTo>
                  <a:lnTo>
                    <a:pt x="4" y="48"/>
                  </a:lnTo>
                  <a:lnTo>
                    <a:pt x="0" y="48"/>
                  </a:lnTo>
                  <a:lnTo>
                    <a:pt x="0" y="45"/>
                  </a:lnTo>
                  <a:lnTo>
                    <a:pt x="0" y="42"/>
                  </a:lnTo>
                  <a:lnTo>
                    <a:pt x="0" y="39"/>
                  </a:lnTo>
                  <a:lnTo>
                    <a:pt x="0" y="36"/>
                  </a:lnTo>
                  <a:lnTo>
                    <a:pt x="0" y="33"/>
                  </a:lnTo>
                  <a:lnTo>
                    <a:pt x="0" y="30"/>
                  </a:lnTo>
                  <a:lnTo>
                    <a:pt x="0" y="24"/>
                  </a:lnTo>
                  <a:lnTo>
                    <a:pt x="0" y="21"/>
                  </a:lnTo>
                  <a:lnTo>
                    <a:pt x="0" y="15"/>
                  </a:lnTo>
                  <a:lnTo>
                    <a:pt x="4" y="12"/>
                  </a:lnTo>
                  <a:lnTo>
                    <a:pt x="4" y="9"/>
                  </a:lnTo>
                  <a:close/>
                </a:path>
              </a:pathLst>
            </a:custGeom>
            <a:solidFill>
              <a:srgbClr val="A572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10" name="Freeform 513"/>
            <p:cNvSpPr>
              <a:spLocks/>
            </p:cNvSpPr>
            <p:nvPr/>
          </p:nvSpPr>
          <p:spPr bwMode="auto">
            <a:xfrm>
              <a:off x="-1207" y="1858"/>
              <a:ext cx="7" cy="48"/>
            </a:xfrm>
            <a:custGeom>
              <a:avLst/>
              <a:gdLst>
                <a:gd name="T0" fmla="*/ 4 w 7"/>
                <a:gd name="T1" fmla="*/ 9 h 48"/>
                <a:gd name="T2" fmla="*/ 4 w 7"/>
                <a:gd name="T3" fmla="*/ 6 h 48"/>
                <a:gd name="T4" fmla="*/ 4 w 7"/>
                <a:gd name="T5" fmla="*/ 3 h 48"/>
                <a:gd name="T6" fmla="*/ 4 w 7"/>
                <a:gd name="T7" fmla="*/ 0 h 48"/>
                <a:gd name="T8" fmla="*/ 7 w 7"/>
                <a:gd name="T9" fmla="*/ 0 h 48"/>
                <a:gd name="T10" fmla="*/ 7 w 7"/>
                <a:gd name="T11" fmla="*/ 3 h 48"/>
                <a:gd name="T12" fmla="*/ 7 w 7"/>
                <a:gd name="T13" fmla="*/ 6 h 48"/>
                <a:gd name="T14" fmla="*/ 7 w 7"/>
                <a:gd name="T15" fmla="*/ 9 h 48"/>
                <a:gd name="T16" fmla="*/ 7 w 7"/>
                <a:gd name="T17" fmla="*/ 15 h 48"/>
                <a:gd name="T18" fmla="*/ 4 w 7"/>
                <a:gd name="T19" fmla="*/ 18 h 48"/>
                <a:gd name="T20" fmla="*/ 4 w 7"/>
                <a:gd name="T21" fmla="*/ 24 h 48"/>
                <a:gd name="T22" fmla="*/ 4 w 7"/>
                <a:gd name="T23" fmla="*/ 27 h 48"/>
                <a:gd name="T24" fmla="*/ 4 w 7"/>
                <a:gd name="T25" fmla="*/ 33 h 48"/>
                <a:gd name="T26" fmla="*/ 4 w 7"/>
                <a:gd name="T27" fmla="*/ 36 h 48"/>
                <a:gd name="T28" fmla="*/ 4 w 7"/>
                <a:gd name="T29" fmla="*/ 39 h 48"/>
                <a:gd name="T30" fmla="*/ 4 w 7"/>
                <a:gd name="T31" fmla="*/ 42 h 48"/>
                <a:gd name="T32" fmla="*/ 4 w 7"/>
                <a:gd name="T33" fmla="*/ 45 h 48"/>
                <a:gd name="T34" fmla="*/ 4 w 7"/>
                <a:gd name="T35" fmla="*/ 48 h 48"/>
                <a:gd name="T36" fmla="*/ 0 w 7"/>
                <a:gd name="T37" fmla="*/ 48 h 48"/>
                <a:gd name="T38" fmla="*/ 0 w 7"/>
                <a:gd name="T39" fmla="*/ 45 h 48"/>
                <a:gd name="T40" fmla="*/ 0 w 7"/>
                <a:gd name="T41" fmla="*/ 42 h 48"/>
                <a:gd name="T42" fmla="*/ 0 w 7"/>
                <a:gd name="T43" fmla="*/ 39 h 48"/>
                <a:gd name="T44" fmla="*/ 0 w 7"/>
                <a:gd name="T45" fmla="*/ 36 h 48"/>
                <a:gd name="T46" fmla="*/ 0 w 7"/>
                <a:gd name="T47" fmla="*/ 33 h 48"/>
                <a:gd name="T48" fmla="*/ 0 w 7"/>
                <a:gd name="T49" fmla="*/ 30 h 48"/>
                <a:gd name="T50" fmla="*/ 0 w 7"/>
                <a:gd name="T51" fmla="*/ 24 h 48"/>
                <a:gd name="T52" fmla="*/ 0 w 7"/>
                <a:gd name="T53" fmla="*/ 21 h 48"/>
                <a:gd name="T54" fmla="*/ 0 w 7"/>
                <a:gd name="T55" fmla="*/ 15 h 48"/>
                <a:gd name="T56" fmla="*/ 4 w 7"/>
                <a:gd name="T57" fmla="*/ 12 h 48"/>
                <a:gd name="T58" fmla="*/ 4 w 7"/>
                <a:gd name="T59" fmla="*/ 9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 h="48">
                  <a:moveTo>
                    <a:pt x="4" y="9"/>
                  </a:moveTo>
                  <a:lnTo>
                    <a:pt x="4" y="6"/>
                  </a:lnTo>
                  <a:lnTo>
                    <a:pt x="4" y="3"/>
                  </a:lnTo>
                  <a:lnTo>
                    <a:pt x="4" y="0"/>
                  </a:lnTo>
                  <a:lnTo>
                    <a:pt x="7" y="0"/>
                  </a:lnTo>
                  <a:lnTo>
                    <a:pt x="7" y="3"/>
                  </a:lnTo>
                  <a:lnTo>
                    <a:pt x="7" y="6"/>
                  </a:lnTo>
                  <a:lnTo>
                    <a:pt x="7" y="9"/>
                  </a:lnTo>
                  <a:lnTo>
                    <a:pt x="7" y="15"/>
                  </a:lnTo>
                  <a:lnTo>
                    <a:pt x="4" y="18"/>
                  </a:lnTo>
                  <a:lnTo>
                    <a:pt x="4" y="24"/>
                  </a:lnTo>
                  <a:lnTo>
                    <a:pt x="4" y="27"/>
                  </a:lnTo>
                  <a:lnTo>
                    <a:pt x="4" y="33"/>
                  </a:lnTo>
                  <a:lnTo>
                    <a:pt x="4" y="36"/>
                  </a:lnTo>
                  <a:lnTo>
                    <a:pt x="4" y="39"/>
                  </a:lnTo>
                  <a:lnTo>
                    <a:pt x="4" y="42"/>
                  </a:lnTo>
                  <a:lnTo>
                    <a:pt x="4" y="45"/>
                  </a:lnTo>
                  <a:lnTo>
                    <a:pt x="4" y="48"/>
                  </a:lnTo>
                  <a:lnTo>
                    <a:pt x="0" y="48"/>
                  </a:lnTo>
                  <a:lnTo>
                    <a:pt x="0" y="45"/>
                  </a:lnTo>
                  <a:lnTo>
                    <a:pt x="0" y="42"/>
                  </a:lnTo>
                  <a:lnTo>
                    <a:pt x="0" y="39"/>
                  </a:lnTo>
                  <a:lnTo>
                    <a:pt x="0" y="36"/>
                  </a:lnTo>
                  <a:lnTo>
                    <a:pt x="0" y="33"/>
                  </a:lnTo>
                  <a:lnTo>
                    <a:pt x="0" y="30"/>
                  </a:lnTo>
                  <a:lnTo>
                    <a:pt x="0" y="24"/>
                  </a:lnTo>
                  <a:lnTo>
                    <a:pt x="0" y="21"/>
                  </a:lnTo>
                  <a:lnTo>
                    <a:pt x="0" y="15"/>
                  </a:lnTo>
                  <a:lnTo>
                    <a:pt x="4" y="12"/>
                  </a:lnTo>
                  <a:lnTo>
                    <a:pt x="4"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611" name="Freeform 514"/>
            <p:cNvSpPr>
              <a:spLocks/>
            </p:cNvSpPr>
            <p:nvPr/>
          </p:nvSpPr>
          <p:spPr bwMode="auto">
            <a:xfrm>
              <a:off x="-1203" y="1870"/>
              <a:ext cx="19" cy="39"/>
            </a:xfrm>
            <a:custGeom>
              <a:avLst/>
              <a:gdLst>
                <a:gd name="T0" fmla="*/ 0 w 19"/>
                <a:gd name="T1" fmla="*/ 33 h 39"/>
                <a:gd name="T2" fmla="*/ 3 w 19"/>
                <a:gd name="T3" fmla="*/ 33 h 39"/>
                <a:gd name="T4" fmla="*/ 3 w 19"/>
                <a:gd name="T5" fmla="*/ 36 h 39"/>
                <a:gd name="T6" fmla="*/ 9 w 19"/>
                <a:gd name="T7" fmla="*/ 39 h 39"/>
                <a:gd name="T8" fmla="*/ 12 w 19"/>
                <a:gd name="T9" fmla="*/ 39 h 39"/>
                <a:gd name="T10" fmla="*/ 16 w 19"/>
                <a:gd name="T11" fmla="*/ 39 h 39"/>
                <a:gd name="T12" fmla="*/ 16 w 19"/>
                <a:gd name="T13" fmla="*/ 39 h 39"/>
                <a:gd name="T14" fmla="*/ 12 w 19"/>
                <a:gd name="T15" fmla="*/ 39 h 39"/>
                <a:gd name="T16" fmla="*/ 16 w 19"/>
                <a:gd name="T17" fmla="*/ 39 h 39"/>
                <a:gd name="T18" fmla="*/ 16 w 19"/>
                <a:gd name="T19" fmla="*/ 39 h 39"/>
                <a:gd name="T20" fmla="*/ 19 w 19"/>
                <a:gd name="T21" fmla="*/ 36 h 39"/>
                <a:gd name="T22" fmla="*/ 16 w 19"/>
                <a:gd name="T23" fmla="*/ 36 h 39"/>
                <a:gd name="T24" fmla="*/ 16 w 19"/>
                <a:gd name="T25" fmla="*/ 36 h 39"/>
                <a:gd name="T26" fmla="*/ 16 w 19"/>
                <a:gd name="T27" fmla="*/ 36 h 39"/>
                <a:gd name="T28" fmla="*/ 16 w 19"/>
                <a:gd name="T29" fmla="*/ 36 h 39"/>
                <a:gd name="T30" fmla="*/ 19 w 19"/>
                <a:gd name="T31" fmla="*/ 36 h 39"/>
                <a:gd name="T32" fmla="*/ 19 w 19"/>
                <a:gd name="T33" fmla="*/ 33 h 39"/>
                <a:gd name="T34" fmla="*/ 16 w 19"/>
                <a:gd name="T35" fmla="*/ 33 h 39"/>
                <a:gd name="T36" fmla="*/ 16 w 19"/>
                <a:gd name="T37" fmla="*/ 33 h 39"/>
                <a:gd name="T38" fmla="*/ 16 w 19"/>
                <a:gd name="T39" fmla="*/ 33 h 39"/>
                <a:gd name="T40" fmla="*/ 19 w 19"/>
                <a:gd name="T41" fmla="*/ 33 h 39"/>
                <a:gd name="T42" fmla="*/ 19 w 19"/>
                <a:gd name="T43" fmla="*/ 30 h 39"/>
                <a:gd name="T44" fmla="*/ 16 w 19"/>
                <a:gd name="T45" fmla="*/ 30 h 39"/>
                <a:gd name="T46" fmla="*/ 16 w 19"/>
                <a:gd name="T47" fmla="*/ 30 h 39"/>
                <a:gd name="T48" fmla="*/ 16 w 19"/>
                <a:gd name="T49" fmla="*/ 30 h 39"/>
                <a:gd name="T50" fmla="*/ 16 w 19"/>
                <a:gd name="T51" fmla="*/ 30 h 39"/>
                <a:gd name="T52" fmla="*/ 16 w 19"/>
                <a:gd name="T53" fmla="*/ 30 h 39"/>
                <a:gd name="T54" fmla="*/ 16 w 19"/>
                <a:gd name="T55" fmla="*/ 27 h 39"/>
                <a:gd name="T56" fmla="*/ 12 w 19"/>
                <a:gd name="T57" fmla="*/ 27 h 39"/>
                <a:gd name="T58" fmla="*/ 9 w 19"/>
                <a:gd name="T59" fmla="*/ 27 h 39"/>
                <a:gd name="T60" fmla="*/ 6 w 19"/>
                <a:gd name="T61" fmla="*/ 27 h 39"/>
                <a:gd name="T62" fmla="*/ 3 w 19"/>
                <a:gd name="T63" fmla="*/ 24 h 39"/>
                <a:gd name="T64" fmla="*/ 6 w 19"/>
                <a:gd name="T65" fmla="*/ 24 h 39"/>
                <a:gd name="T66" fmla="*/ 6 w 19"/>
                <a:gd name="T67" fmla="*/ 24 h 39"/>
                <a:gd name="T68" fmla="*/ 6 w 19"/>
                <a:gd name="T69" fmla="*/ 21 h 39"/>
                <a:gd name="T70" fmla="*/ 6 w 19"/>
                <a:gd name="T71" fmla="*/ 24 h 39"/>
                <a:gd name="T72" fmla="*/ 9 w 19"/>
                <a:gd name="T73" fmla="*/ 24 h 39"/>
                <a:gd name="T74" fmla="*/ 9 w 19"/>
                <a:gd name="T75" fmla="*/ 24 h 39"/>
                <a:gd name="T76" fmla="*/ 9 w 19"/>
                <a:gd name="T77" fmla="*/ 24 h 39"/>
                <a:gd name="T78" fmla="*/ 12 w 19"/>
                <a:gd name="T79" fmla="*/ 24 h 39"/>
                <a:gd name="T80" fmla="*/ 12 w 19"/>
                <a:gd name="T81" fmla="*/ 24 h 39"/>
                <a:gd name="T82" fmla="*/ 16 w 19"/>
                <a:gd name="T83" fmla="*/ 24 h 39"/>
                <a:gd name="T84" fmla="*/ 16 w 19"/>
                <a:gd name="T85" fmla="*/ 24 h 39"/>
                <a:gd name="T86" fmla="*/ 16 w 19"/>
                <a:gd name="T87" fmla="*/ 24 h 39"/>
                <a:gd name="T88" fmla="*/ 16 w 19"/>
                <a:gd name="T89" fmla="*/ 24 h 39"/>
                <a:gd name="T90" fmla="*/ 16 w 19"/>
                <a:gd name="T91" fmla="*/ 21 h 39"/>
                <a:gd name="T92" fmla="*/ 12 w 19"/>
                <a:gd name="T93" fmla="*/ 15 h 39"/>
                <a:gd name="T94" fmla="*/ 12 w 19"/>
                <a:gd name="T95" fmla="*/ 9 h 39"/>
                <a:gd name="T96" fmla="*/ 12 w 19"/>
                <a:gd name="T97" fmla="*/ 6 h 39"/>
                <a:gd name="T98" fmla="*/ 12 w 19"/>
                <a:gd name="T99" fmla="*/ 9 h 39"/>
                <a:gd name="T100" fmla="*/ 9 w 19"/>
                <a:gd name="T101" fmla="*/ 9 h 39"/>
                <a:gd name="T102" fmla="*/ 9 w 19"/>
                <a:gd name="T103" fmla="*/ 6 h 39"/>
                <a:gd name="T104" fmla="*/ 9 w 19"/>
                <a:gd name="T105" fmla="*/ 6 h 39"/>
                <a:gd name="T106" fmla="*/ 9 w 19"/>
                <a:gd name="T107" fmla="*/ 6 h 39"/>
                <a:gd name="T108" fmla="*/ 6 w 19"/>
                <a:gd name="T109" fmla="*/ 3 h 39"/>
                <a:gd name="T110" fmla="*/ 3 w 19"/>
                <a:gd name="T111" fmla="*/ 0 h 39"/>
                <a:gd name="T112" fmla="*/ 0 w 19"/>
                <a:gd name="T113" fmla="*/ 6 h 39"/>
                <a:gd name="T114" fmla="*/ 0 w 19"/>
                <a:gd name="T115" fmla="*/ 15 h 39"/>
                <a:gd name="T116" fmla="*/ 0 w 19"/>
                <a:gd name="T117" fmla="*/ 24 h 39"/>
                <a:gd name="T118" fmla="*/ 0 w 19"/>
                <a:gd name="T119" fmla="*/ 27 h 39"/>
                <a:gd name="T120" fmla="*/ 0 w 19"/>
                <a:gd name="T121" fmla="*/ 30 h 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9" h="39">
                  <a:moveTo>
                    <a:pt x="0" y="30"/>
                  </a:moveTo>
                  <a:lnTo>
                    <a:pt x="0" y="30"/>
                  </a:lnTo>
                  <a:lnTo>
                    <a:pt x="0" y="33"/>
                  </a:lnTo>
                  <a:lnTo>
                    <a:pt x="3" y="33"/>
                  </a:lnTo>
                  <a:lnTo>
                    <a:pt x="3" y="36"/>
                  </a:lnTo>
                  <a:lnTo>
                    <a:pt x="6" y="36"/>
                  </a:lnTo>
                  <a:lnTo>
                    <a:pt x="9" y="39"/>
                  </a:lnTo>
                  <a:lnTo>
                    <a:pt x="12" y="39"/>
                  </a:lnTo>
                  <a:lnTo>
                    <a:pt x="16" y="39"/>
                  </a:lnTo>
                  <a:lnTo>
                    <a:pt x="12" y="39"/>
                  </a:lnTo>
                  <a:lnTo>
                    <a:pt x="16" y="39"/>
                  </a:lnTo>
                  <a:lnTo>
                    <a:pt x="16" y="36"/>
                  </a:lnTo>
                  <a:lnTo>
                    <a:pt x="19" y="36"/>
                  </a:lnTo>
                  <a:lnTo>
                    <a:pt x="16" y="36"/>
                  </a:lnTo>
                  <a:lnTo>
                    <a:pt x="19" y="36"/>
                  </a:lnTo>
                  <a:lnTo>
                    <a:pt x="19" y="33"/>
                  </a:lnTo>
                  <a:lnTo>
                    <a:pt x="16" y="33"/>
                  </a:lnTo>
                  <a:lnTo>
                    <a:pt x="19" y="33"/>
                  </a:lnTo>
                  <a:lnTo>
                    <a:pt x="19" y="30"/>
                  </a:lnTo>
                  <a:lnTo>
                    <a:pt x="16" y="30"/>
                  </a:lnTo>
                  <a:lnTo>
                    <a:pt x="16" y="27"/>
                  </a:lnTo>
                  <a:lnTo>
                    <a:pt x="12" y="27"/>
                  </a:lnTo>
                  <a:lnTo>
                    <a:pt x="9" y="27"/>
                  </a:lnTo>
                  <a:lnTo>
                    <a:pt x="6" y="27"/>
                  </a:lnTo>
                  <a:lnTo>
                    <a:pt x="6" y="24"/>
                  </a:lnTo>
                  <a:lnTo>
                    <a:pt x="3" y="24"/>
                  </a:lnTo>
                  <a:lnTo>
                    <a:pt x="3" y="21"/>
                  </a:lnTo>
                  <a:lnTo>
                    <a:pt x="3" y="24"/>
                  </a:lnTo>
                  <a:lnTo>
                    <a:pt x="6" y="24"/>
                  </a:lnTo>
                  <a:lnTo>
                    <a:pt x="6" y="21"/>
                  </a:lnTo>
                  <a:lnTo>
                    <a:pt x="6" y="24"/>
                  </a:lnTo>
                  <a:lnTo>
                    <a:pt x="9" y="24"/>
                  </a:lnTo>
                  <a:lnTo>
                    <a:pt x="12" y="24"/>
                  </a:lnTo>
                  <a:lnTo>
                    <a:pt x="9" y="21"/>
                  </a:lnTo>
                  <a:lnTo>
                    <a:pt x="12" y="24"/>
                  </a:lnTo>
                  <a:lnTo>
                    <a:pt x="16" y="24"/>
                  </a:lnTo>
                  <a:lnTo>
                    <a:pt x="12" y="24"/>
                  </a:lnTo>
                  <a:lnTo>
                    <a:pt x="12" y="21"/>
                  </a:lnTo>
                  <a:lnTo>
                    <a:pt x="16" y="21"/>
                  </a:lnTo>
                  <a:lnTo>
                    <a:pt x="16" y="18"/>
                  </a:lnTo>
                  <a:lnTo>
                    <a:pt x="12" y="15"/>
                  </a:lnTo>
                  <a:lnTo>
                    <a:pt x="12" y="12"/>
                  </a:lnTo>
                  <a:lnTo>
                    <a:pt x="12" y="9"/>
                  </a:lnTo>
                  <a:lnTo>
                    <a:pt x="12" y="6"/>
                  </a:lnTo>
                  <a:lnTo>
                    <a:pt x="12" y="9"/>
                  </a:lnTo>
                  <a:lnTo>
                    <a:pt x="9" y="9"/>
                  </a:lnTo>
                  <a:lnTo>
                    <a:pt x="9" y="6"/>
                  </a:lnTo>
                  <a:lnTo>
                    <a:pt x="6" y="6"/>
                  </a:lnTo>
                  <a:lnTo>
                    <a:pt x="6" y="3"/>
                  </a:lnTo>
                  <a:lnTo>
                    <a:pt x="3" y="3"/>
                  </a:lnTo>
                  <a:lnTo>
                    <a:pt x="3" y="0"/>
                  </a:lnTo>
                  <a:lnTo>
                    <a:pt x="3" y="3"/>
                  </a:lnTo>
                  <a:lnTo>
                    <a:pt x="0" y="6"/>
                  </a:lnTo>
                  <a:lnTo>
                    <a:pt x="0" y="9"/>
                  </a:lnTo>
                  <a:lnTo>
                    <a:pt x="0" y="12"/>
                  </a:lnTo>
                  <a:lnTo>
                    <a:pt x="0" y="15"/>
                  </a:lnTo>
                  <a:lnTo>
                    <a:pt x="0" y="18"/>
                  </a:lnTo>
                  <a:lnTo>
                    <a:pt x="0" y="21"/>
                  </a:lnTo>
                  <a:lnTo>
                    <a:pt x="0" y="24"/>
                  </a:lnTo>
                  <a:lnTo>
                    <a:pt x="0" y="27"/>
                  </a:lnTo>
                  <a:lnTo>
                    <a:pt x="0" y="30"/>
                  </a:lnTo>
                  <a:close/>
                </a:path>
              </a:pathLst>
            </a:custGeom>
            <a:solidFill>
              <a:srgbClr val="8F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12" name="Freeform 515"/>
            <p:cNvSpPr>
              <a:spLocks/>
            </p:cNvSpPr>
            <p:nvPr/>
          </p:nvSpPr>
          <p:spPr bwMode="auto">
            <a:xfrm>
              <a:off x="-1203" y="1870"/>
              <a:ext cx="19" cy="39"/>
            </a:xfrm>
            <a:custGeom>
              <a:avLst/>
              <a:gdLst>
                <a:gd name="T0" fmla="*/ 0 w 19"/>
                <a:gd name="T1" fmla="*/ 30 h 39"/>
                <a:gd name="T2" fmla="*/ 0 w 19"/>
                <a:gd name="T3" fmla="*/ 33 h 39"/>
                <a:gd name="T4" fmla="*/ 3 w 19"/>
                <a:gd name="T5" fmla="*/ 33 h 39"/>
                <a:gd name="T6" fmla="*/ 3 w 19"/>
                <a:gd name="T7" fmla="*/ 36 h 39"/>
                <a:gd name="T8" fmla="*/ 6 w 19"/>
                <a:gd name="T9" fmla="*/ 36 h 39"/>
                <a:gd name="T10" fmla="*/ 9 w 19"/>
                <a:gd name="T11" fmla="*/ 39 h 39"/>
                <a:gd name="T12" fmla="*/ 12 w 19"/>
                <a:gd name="T13" fmla="*/ 39 h 39"/>
                <a:gd name="T14" fmla="*/ 16 w 19"/>
                <a:gd name="T15" fmla="*/ 39 h 39"/>
                <a:gd name="T16" fmla="*/ 12 w 19"/>
                <a:gd name="T17" fmla="*/ 39 h 39"/>
                <a:gd name="T18" fmla="*/ 16 w 19"/>
                <a:gd name="T19" fmla="*/ 39 h 39"/>
                <a:gd name="T20" fmla="*/ 16 w 19"/>
                <a:gd name="T21" fmla="*/ 36 h 39"/>
                <a:gd name="T22" fmla="*/ 19 w 19"/>
                <a:gd name="T23" fmla="*/ 36 h 39"/>
                <a:gd name="T24" fmla="*/ 16 w 19"/>
                <a:gd name="T25" fmla="*/ 36 h 39"/>
                <a:gd name="T26" fmla="*/ 19 w 19"/>
                <a:gd name="T27" fmla="*/ 36 h 39"/>
                <a:gd name="T28" fmla="*/ 19 w 19"/>
                <a:gd name="T29" fmla="*/ 33 h 39"/>
                <a:gd name="T30" fmla="*/ 16 w 19"/>
                <a:gd name="T31" fmla="*/ 33 h 39"/>
                <a:gd name="T32" fmla="*/ 19 w 19"/>
                <a:gd name="T33" fmla="*/ 33 h 39"/>
                <a:gd name="T34" fmla="*/ 19 w 19"/>
                <a:gd name="T35" fmla="*/ 30 h 39"/>
                <a:gd name="T36" fmla="*/ 16 w 19"/>
                <a:gd name="T37" fmla="*/ 30 h 39"/>
                <a:gd name="T38" fmla="*/ 16 w 19"/>
                <a:gd name="T39" fmla="*/ 27 h 39"/>
                <a:gd name="T40" fmla="*/ 12 w 19"/>
                <a:gd name="T41" fmla="*/ 27 h 39"/>
                <a:gd name="T42" fmla="*/ 9 w 19"/>
                <a:gd name="T43" fmla="*/ 27 h 39"/>
                <a:gd name="T44" fmla="*/ 6 w 19"/>
                <a:gd name="T45" fmla="*/ 27 h 39"/>
                <a:gd name="T46" fmla="*/ 6 w 19"/>
                <a:gd name="T47" fmla="*/ 24 h 39"/>
                <a:gd name="T48" fmla="*/ 3 w 19"/>
                <a:gd name="T49" fmla="*/ 24 h 39"/>
                <a:gd name="T50" fmla="*/ 3 w 19"/>
                <a:gd name="T51" fmla="*/ 21 h 39"/>
                <a:gd name="T52" fmla="*/ 3 w 19"/>
                <a:gd name="T53" fmla="*/ 24 h 39"/>
                <a:gd name="T54" fmla="*/ 6 w 19"/>
                <a:gd name="T55" fmla="*/ 24 h 39"/>
                <a:gd name="T56" fmla="*/ 6 w 19"/>
                <a:gd name="T57" fmla="*/ 21 h 39"/>
                <a:gd name="T58" fmla="*/ 6 w 19"/>
                <a:gd name="T59" fmla="*/ 24 h 39"/>
                <a:gd name="T60" fmla="*/ 9 w 19"/>
                <a:gd name="T61" fmla="*/ 24 h 39"/>
                <a:gd name="T62" fmla="*/ 12 w 19"/>
                <a:gd name="T63" fmla="*/ 24 h 39"/>
                <a:gd name="T64" fmla="*/ 9 w 19"/>
                <a:gd name="T65" fmla="*/ 21 h 39"/>
                <a:gd name="T66" fmla="*/ 12 w 19"/>
                <a:gd name="T67" fmla="*/ 24 h 39"/>
                <a:gd name="T68" fmla="*/ 16 w 19"/>
                <a:gd name="T69" fmla="*/ 24 h 39"/>
                <a:gd name="T70" fmla="*/ 12 w 19"/>
                <a:gd name="T71" fmla="*/ 24 h 39"/>
                <a:gd name="T72" fmla="*/ 12 w 19"/>
                <a:gd name="T73" fmla="*/ 21 h 39"/>
                <a:gd name="T74" fmla="*/ 16 w 19"/>
                <a:gd name="T75" fmla="*/ 21 h 39"/>
                <a:gd name="T76" fmla="*/ 16 w 19"/>
                <a:gd name="T77" fmla="*/ 18 h 39"/>
                <a:gd name="T78" fmla="*/ 12 w 19"/>
                <a:gd name="T79" fmla="*/ 15 h 39"/>
                <a:gd name="T80" fmla="*/ 12 w 19"/>
                <a:gd name="T81" fmla="*/ 12 h 39"/>
                <a:gd name="T82" fmla="*/ 12 w 19"/>
                <a:gd name="T83" fmla="*/ 9 h 39"/>
                <a:gd name="T84" fmla="*/ 12 w 19"/>
                <a:gd name="T85" fmla="*/ 6 h 39"/>
                <a:gd name="T86" fmla="*/ 12 w 19"/>
                <a:gd name="T87" fmla="*/ 9 h 39"/>
                <a:gd name="T88" fmla="*/ 9 w 19"/>
                <a:gd name="T89" fmla="*/ 9 h 39"/>
                <a:gd name="T90" fmla="*/ 9 w 19"/>
                <a:gd name="T91" fmla="*/ 6 h 39"/>
                <a:gd name="T92" fmla="*/ 6 w 19"/>
                <a:gd name="T93" fmla="*/ 6 h 39"/>
                <a:gd name="T94" fmla="*/ 6 w 19"/>
                <a:gd name="T95" fmla="*/ 3 h 39"/>
                <a:gd name="T96" fmla="*/ 3 w 19"/>
                <a:gd name="T97" fmla="*/ 3 h 39"/>
                <a:gd name="T98" fmla="*/ 3 w 19"/>
                <a:gd name="T99" fmla="*/ 0 h 39"/>
                <a:gd name="T100" fmla="*/ 3 w 19"/>
                <a:gd name="T101" fmla="*/ 3 h 39"/>
                <a:gd name="T102" fmla="*/ 0 w 19"/>
                <a:gd name="T103" fmla="*/ 6 h 39"/>
                <a:gd name="T104" fmla="*/ 0 w 19"/>
                <a:gd name="T105" fmla="*/ 9 h 39"/>
                <a:gd name="T106" fmla="*/ 0 w 19"/>
                <a:gd name="T107" fmla="*/ 12 h 39"/>
                <a:gd name="T108" fmla="*/ 0 w 19"/>
                <a:gd name="T109" fmla="*/ 15 h 39"/>
                <a:gd name="T110" fmla="*/ 0 w 19"/>
                <a:gd name="T111" fmla="*/ 18 h 39"/>
                <a:gd name="T112" fmla="*/ 0 w 19"/>
                <a:gd name="T113" fmla="*/ 21 h 39"/>
                <a:gd name="T114" fmla="*/ 0 w 19"/>
                <a:gd name="T115" fmla="*/ 24 h 39"/>
                <a:gd name="T116" fmla="*/ 0 w 19"/>
                <a:gd name="T117" fmla="*/ 27 h 39"/>
                <a:gd name="T118" fmla="*/ 0 w 19"/>
                <a:gd name="T119" fmla="*/ 30 h 3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 h="39">
                  <a:moveTo>
                    <a:pt x="0" y="30"/>
                  </a:moveTo>
                  <a:lnTo>
                    <a:pt x="0" y="33"/>
                  </a:lnTo>
                  <a:lnTo>
                    <a:pt x="3" y="33"/>
                  </a:lnTo>
                  <a:lnTo>
                    <a:pt x="3" y="36"/>
                  </a:lnTo>
                  <a:lnTo>
                    <a:pt x="6" y="36"/>
                  </a:lnTo>
                  <a:lnTo>
                    <a:pt x="9" y="39"/>
                  </a:lnTo>
                  <a:lnTo>
                    <a:pt x="12" y="39"/>
                  </a:lnTo>
                  <a:lnTo>
                    <a:pt x="16" y="39"/>
                  </a:lnTo>
                  <a:lnTo>
                    <a:pt x="12" y="39"/>
                  </a:lnTo>
                  <a:lnTo>
                    <a:pt x="16" y="39"/>
                  </a:lnTo>
                  <a:lnTo>
                    <a:pt x="16" y="36"/>
                  </a:lnTo>
                  <a:lnTo>
                    <a:pt x="19" y="36"/>
                  </a:lnTo>
                  <a:lnTo>
                    <a:pt x="16" y="36"/>
                  </a:lnTo>
                  <a:lnTo>
                    <a:pt x="19" y="36"/>
                  </a:lnTo>
                  <a:lnTo>
                    <a:pt x="19" y="33"/>
                  </a:lnTo>
                  <a:lnTo>
                    <a:pt x="16" y="33"/>
                  </a:lnTo>
                  <a:lnTo>
                    <a:pt x="19" y="33"/>
                  </a:lnTo>
                  <a:lnTo>
                    <a:pt x="19" y="30"/>
                  </a:lnTo>
                  <a:lnTo>
                    <a:pt x="16" y="30"/>
                  </a:lnTo>
                  <a:lnTo>
                    <a:pt x="16" y="27"/>
                  </a:lnTo>
                  <a:lnTo>
                    <a:pt x="12" y="27"/>
                  </a:lnTo>
                  <a:lnTo>
                    <a:pt x="9" y="27"/>
                  </a:lnTo>
                  <a:lnTo>
                    <a:pt x="6" y="27"/>
                  </a:lnTo>
                  <a:lnTo>
                    <a:pt x="6" y="24"/>
                  </a:lnTo>
                  <a:lnTo>
                    <a:pt x="3" y="24"/>
                  </a:lnTo>
                  <a:lnTo>
                    <a:pt x="3" y="21"/>
                  </a:lnTo>
                  <a:lnTo>
                    <a:pt x="3" y="24"/>
                  </a:lnTo>
                  <a:lnTo>
                    <a:pt x="6" y="24"/>
                  </a:lnTo>
                  <a:lnTo>
                    <a:pt x="6" y="21"/>
                  </a:lnTo>
                  <a:lnTo>
                    <a:pt x="6" y="24"/>
                  </a:lnTo>
                  <a:lnTo>
                    <a:pt x="9" y="24"/>
                  </a:lnTo>
                  <a:lnTo>
                    <a:pt x="12" y="24"/>
                  </a:lnTo>
                  <a:lnTo>
                    <a:pt x="9" y="21"/>
                  </a:lnTo>
                  <a:lnTo>
                    <a:pt x="12" y="24"/>
                  </a:lnTo>
                  <a:lnTo>
                    <a:pt x="16" y="24"/>
                  </a:lnTo>
                  <a:lnTo>
                    <a:pt x="12" y="24"/>
                  </a:lnTo>
                  <a:lnTo>
                    <a:pt x="12" y="21"/>
                  </a:lnTo>
                  <a:lnTo>
                    <a:pt x="16" y="21"/>
                  </a:lnTo>
                  <a:lnTo>
                    <a:pt x="16" y="18"/>
                  </a:lnTo>
                  <a:lnTo>
                    <a:pt x="12" y="15"/>
                  </a:lnTo>
                  <a:lnTo>
                    <a:pt x="12" y="12"/>
                  </a:lnTo>
                  <a:lnTo>
                    <a:pt x="12" y="9"/>
                  </a:lnTo>
                  <a:lnTo>
                    <a:pt x="12" y="6"/>
                  </a:lnTo>
                  <a:lnTo>
                    <a:pt x="12" y="9"/>
                  </a:lnTo>
                  <a:lnTo>
                    <a:pt x="9" y="9"/>
                  </a:lnTo>
                  <a:lnTo>
                    <a:pt x="9" y="6"/>
                  </a:lnTo>
                  <a:lnTo>
                    <a:pt x="6" y="6"/>
                  </a:lnTo>
                  <a:lnTo>
                    <a:pt x="6" y="3"/>
                  </a:lnTo>
                  <a:lnTo>
                    <a:pt x="3" y="3"/>
                  </a:lnTo>
                  <a:lnTo>
                    <a:pt x="3" y="0"/>
                  </a:lnTo>
                  <a:lnTo>
                    <a:pt x="3" y="3"/>
                  </a:lnTo>
                  <a:lnTo>
                    <a:pt x="0" y="6"/>
                  </a:lnTo>
                  <a:lnTo>
                    <a:pt x="0" y="9"/>
                  </a:lnTo>
                  <a:lnTo>
                    <a:pt x="0" y="12"/>
                  </a:lnTo>
                  <a:lnTo>
                    <a:pt x="0" y="15"/>
                  </a:lnTo>
                  <a:lnTo>
                    <a:pt x="0" y="18"/>
                  </a:lnTo>
                  <a:lnTo>
                    <a:pt x="0" y="21"/>
                  </a:lnTo>
                  <a:lnTo>
                    <a:pt x="0" y="24"/>
                  </a:lnTo>
                  <a:lnTo>
                    <a:pt x="0" y="27"/>
                  </a:lnTo>
                  <a:lnTo>
                    <a:pt x="0" y="3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613" name="Freeform 516"/>
            <p:cNvSpPr>
              <a:spLocks/>
            </p:cNvSpPr>
            <p:nvPr/>
          </p:nvSpPr>
          <p:spPr bwMode="auto">
            <a:xfrm>
              <a:off x="-1194" y="1897"/>
              <a:ext cx="19" cy="23"/>
            </a:xfrm>
            <a:custGeom>
              <a:avLst/>
              <a:gdLst>
                <a:gd name="T0" fmla="*/ 0 w 19"/>
                <a:gd name="T1" fmla="*/ 20 h 23"/>
                <a:gd name="T2" fmla="*/ 7 w 19"/>
                <a:gd name="T3" fmla="*/ 23 h 23"/>
                <a:gd name="T4" fmla="*/ 10 w 19"/>
                <a:gd name="T5" fmla="*/ 20 h 23"/>
                <a:gd name="T6" fmla="*/ 13 w 19"/>
                <a:gd name="T7" fmla="*/ 18 h 23"/>
                <a:gd name="T8" fmla="*/ 16 w 19"/>
                <a:gd name="T9" fmla="*/ 15 h 23"/>
                <a:gd name="T10" fmla="*/ 19 w 19"/>
                <a:gd name="T11" fmla="*/ 12 h 23"/>
                <a:gd name="T12" fmla="*/ 16 w 19"/>
                <a:gd name="T13" fmla="*/ 6 h 23"/>
                <a:gd name="T14" fmla="*/ 16 w 19"/>
                <a:gd name="T15" fmla="*/ 3 h 23"/>
                <a:gd name="T16" fmla="*/ 10 w 19"/>
                <a:gd name="T17" fmla="*/ 0 h 23"/>
                <a:gd name="T18" fmla="*/ 0 w 19"/>
                <a:gd name="T19" fmla="*/ 2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23">
                  <a:moveTo>
                    <a:pt x="0" y="20"/>
                  </a:moveTo>
                  <a:lnTo>
                    <a:pt x="7" y="23"/>
                  </a:lnTo>
                  <a:lnTo>
                    <a:pt x="10" y="20"/>
                  </a:lnTo>
                  <a:lnTo>
                    <a:pt x="13" y="18"/>
                  </a:lnTo>
                  <a:lnTo>
                    <a:pt x="16" y="15"/>
                  </a:lnTo>
                  <a:lnTo>
                    <a:pt x="19" y="12"/>
                  </a:lnTo>
                  <a:lnTo>
                    <a:pt x="16" y="6"/>
                  </a:lnTo>
                  <a:lnTo>
                    <a:pt x="16" y="3"/>
                  </a:lnTo>
                  <a:lnTo>
                    <a:pt x="10" y="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14" name="Freeform 517"/>
            <p:cNvSpPr>
              <a:spLocks/>
            </p:cNvSpPr>
            <p:nvPr/>
          </p:nvSpPr>
          <p:spPr bwMode="auto">
            <a:xfrm>
              <a:off x="-1213" y="1891"/>
              <a:ext cx="29" cy="26"/>
            </a:xfrm>
            <a:custGeom>
              <a:avLst/>
              <a:gdLst>
                <a:gd name="T0" fmla="*/ 0 w 29"/>
                <a:gd name="T1" fmla="*/ 15 h 26"/>
                <a:gd name="T2" fmla="*/ 3 w 29"/>
                <a:gd name="T3" fmla="*/ 18 h 26"/>
                <a:gd name="T4" fmla="*/ 3 w 29"/>
                <a:gd name="T5" fmla="*/ 21 h 26"/>
                <a:gd name="T6" fmla="*/ 6 w 29"/>
                <a:gd name="T7" fmla="*/ 21 h 26"/>
                <a:gd name="T8" fmla="*/ 10 w 29"/>
                <a:gd name="T9" fmla="*/ 24 h 26"/>
                <a:gd name="T10" fmla="*/ 13 w 29"/>
                <a:gd name="T11" fmla="*/ 24 h 26"/>
                <a:gd name="T12" fmla="*/ 13 w 29"/>
                <a:gd name="T13" fmla="*/ 26 h 26"/>
                <a:gd name="T14" fmla="*/ 16 w 29"/>
                <a:gd name="T15" fmla="*/ 26 h 26"/>
                <a:gd name="T16" fmla="*/ 19 w 29"/>
                <a:gd name="T17" fmla="*/ 26 h 26"/>
                <a:gd name="T18" fmla="*/ 29 w 29"/>
                <a:gd name="T19" fmla="*/ 6 h 26"/>
                <a:gd name="T20" fmla="*/ 26 w 29"/>
                <a:gd name="T21" fmla="*/ 3 h 26"/>
                <a:gd name="T22" fmla="*/ 22 w 29"/>
                <a:gd name="T23" fmla="*/ 3 h 26"/>
                <a:gd name="T24" fmla="*/ 22 w 29"/>
                <a:gd name="T25" fmla="*/ 0 h 26"/>
                <a:gd name="T26" fmla="*/ 0 w 29"/>
                <a:gd name="T27" fmla="*/ 15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 h="26">
                  <a:moveTo>
                    <a:pt x="0" y="15"/>
                  </a:moveTo>
                  <a:lnTo>
                    <a:pt x="3" y="18"/>
                  </a:lnTo>
                  <a:lnTo>
                    <a:pt x="3" y="21"/>
                  </a:lnTo>
                  <a:lnTo>
                    <a:pt x="6" y="21"/>
                  </a:lnTo>
                  <a:lnTo>
                    <a:pt x="10" y="24"/>
                  </a:lnTo>
                  <a:lnTo>
                    <a:pt x="13" y="24"/>
                  </a:lnTo>
                  <a:lnTo>
                    <a:pt x="13" y="26"/>
                  </a:lnTo>
                  <a:lnTo>
                    <a:pt x="16" y="26"/>
                  </a:lnTo>
                  <a:lnTo>
                    <a:pt x="19" y="26"/>
                  </a:lnTo>
                  <a:lnTo>
                    <a:pt x="29" y="6"/>
                  </a:lnTo>
                  <a:lnTo>
                    <a:pt x="26" y="3"/>
                  </a:lnTo>
                  <a:lnTo>
                    <a:pt x="22" y="3"/>
                  </a:lnTo>
                  <a:lnTo>
                    <a:pt x="22"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15" name="Freeform 518"/>
            <p:cNvSpPr>
              <a:spLocks/>
            </p:cNvSpPr>
            <p:nvPr/>
          </p:nvSpPr>
          <p:spPr bwMode="auto">
            <a:xfrm>
              <a:off x="-1216" y="1888"/>
              <a:ext cx="25" cy="18"/>
            </a:xfrm>
            <a:custGeom>
              <a:avLst/>
              <a:gdLst>
                <a:gd name="T0" fmla="*/ 25 w 25"/>
                <a:gd name="T1" fmla="*/ 3 h 18"/>
                <a:gd name="T2" fmla="*/ 19 w 25"/>
                <a:gd name="T3" fmla="*/ 0 h 18"/>
                <a:gd name="T4" fmla="*/ 16 w 25"/>
                <a:gd name="T5" fmla="*/ 0 h 18"/>
                <a:gd name="T6" fmla="*/ 9 w 25"/>
                <a:gd name="T7" fmla="*/ 0 h 18"/>
                <a:gd name="T8" fmla="*/ 6 w 25"/>
                <a:gd name="T9" fmla="*/ 0 h 18"/>
                <a:gd name="T10" fmla="*/ 3 w 25"/>
                <a:gd name="T11" fmla="*/ 6 h 18"/>
                <a:gd name="T12" fmla="*/ 0 w 25"/>
                <a:gd name="T13" fmla="*/ 9 h 18"/>
                <a:gd name="T14" fmla="*/ 0 w 25"/>
                <a:gd name="T15" fmla="*/ 15 h 18"/>
                <a:gd name="T16" fmla="*/ 3 w 25"/>
                <a:gd name="T17" fmla="*/ 18 h 18"/>
                <a:gd name="T18" fmla="*/ 25 w 25"/>
                <a:gd name="T19" fmla="*/ 3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8">
                  <a:moveTo>
                    <a:pt x="25" y="3"/>
                  </a:moveTo>
                  <a:lnTo>
                    <a:pt x="19" y="0"/>
                  </a:lnTo>
                  <a:lnTo>
                    <a:pt x="16" y="0"/>
                  </a:lnTo>
                  <a:lnTo>
                    <a:pt x="9" y="0"/>
                  </a:lnTo>
                  <a:lnTo>
                    <a:pt x="6" y="0"/>
                  </a:lnTo>
                  <a:lnTo>
                    <a:pt x="3" y="6"/>
                  </a:lnTo>
                  <a:lnTo>
                    <a:pt x="0" y="9"/>
                  </a:lnTo>
                  <a:lnTo>
                    <a:pt x="0" y="15"/>
                  </a:lnTo>
                  <a:lnTo>
                    <a:pt x="3" y="18"/>
                  </a:lnTo>
                  <a:lnTo>
                    <a:pt x="25"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16" name="Freeform 519"/>
            <p:cNvSpPr>
              <a:spLocks/>
            </p:cNvSpPr>
            <p:nvPr/>
          </p:nvSpPr>
          <p:spPr bwMode="auto">
            <a:xfrm>
              <a:off x="-1191" y="1894"/>
              <a:ext cx="16" cy="23"/>
            </a:xfrm>
            <a:custGeom>
              <a:avLst/>
              <a:gdLst>
                <a:gd name="T0" fmla="*/ 0 w 16"/>
                <a:gd name="T1" fmla="*/ 23 h 23"/>
                <a:gd name="T2" fmla="*/ 7 w 16"/>
                <a:gd name="T3" fmla="*/ 23 h 23"/>
                <a:gd name="T4" fmla="*/ 13 w 16"/>
                <a:gd name="T5" fmla="*/ 21 h 23"/>
                <a:gd name="T6" fmla="*/ 16 w 16"/>
                <a:gd name="T7" fmla="*/ 18 h 23"/>
                <a:gd name="T8" fmla="*/ 16 w 16"/>
                <a:gd name="T9" fmla="*/ 15 h 23"/>
                <a:gd name="T10" fmla="*/ 16 w 16"/>
                <a:gd name="T11" fmla="*/ 9 h 23"/>
                <a:gd name="T12" fmla="*/ 13 w 16"/>
                <a:gd name="T13" fmla="*/ 6 h 23"/>
                <a:gd name="T14" fmla="*/ 10 w 16"/>
                <a:gd name="T15" fmla="*/ 0 h 23"/>
                <a:gd name="T16" fmla="*/ 7 w 16"/>
                <a:gd name="T17" fmla="*/ 0 h 23"/>
                <a:gd name="T18" fmla="*/ 0 w 16"/>
                <a:gd name="T19" fmla="*/ 23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23">
                  <a:moveTo>
                    <a:pt x="0" y="23"/>
                  </a:moveTo>
                  <a:lnTo>
                    <a:pt x="7" y="23"/>
                  </a:lnTo>
                  <a:lnTo>
                    <a:pt x="13" y="21"/>
                  </a:lnTo>
                  <a:lnTo>
                    <a:pt x="16" y="18"/>
                  </a:lnTo>
                  <a:lnTo>
                    <a:pt x="16" y="15"/>
                  </a:lnTo>
                  <a:lnTo>
                    <a:pt x="16" y="9"/>
                  </a:lnTo>
                  <a:lnTo>
                    <a:pt x="13" y="6"/>
                  </a:lnTo>
                  <a:lnTo>
                    <a:pt x="10" y="0"/>
                  </a:lnTo>
                  <a:lnTo>
                    <a:pt x="7" y="0"/>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17" name="Freeform 520"/>
            <p:cNvSpPr>
              <a:spLocks/>
            </p:cNvSpPr>
            <p:nvPr/>
          </p:nvSpPr>
          <p:spPr bwMode="auto">
            <a:xfrm>
              <a:off x="-1210" y="1888"/>
              <a:ext cx="26" cy="29"/>
            </a:xfrm>
            <a:custGeom>
              <a:avLst/>
              <a:gdLst>
                <a:gd name="T0" fmla="*/ 0 w 26"/>
                <a:gd name="T1" fmla="*/ 21 h 29"/>
                <a:gd name="T2" fmla="*/ 3 w 26"/>
                <a:gd name="T3" fmla="*/ 21 h 29"/>
                <a:gd name="T4" fmla="*/ 3 w 26"/>
                <a:gd name="T5" fmla="*/ 24 h 29"/>
                <a:gd name="T6" fmla="*/ 7 w 26"/>
                <a:gd name="T7" fmla="*/ 24 h 29"/>
                <a:gd name="T8" fmla="*/ 10 w 26"/>
                <a:gd name="T9" fmla="*/ 27 h 29"/>
                <a:gd name="T10" fmla="*/ 13 w 26"/>
                <a:gd name="T11" fmla="*/ 27 h 29"/>
                <a:gd name="T12" fmla="*/ 16 w 26"/>
                <a:gd name="T13" fmla="*/ 29 h 29"/>
                <a:gd name="T14" fmla="*/ 19 w 26"/>
                <a:gd name="T15" fmla="*/ 29 h 29"/>
                <a:gd name="T16" fmla="*/ 26 w 26"/>
                <a:gd name="T17" fmla="*/ 6 h 29"/>
                <a:gd name="T18" fmla="*/ 23 w 26"/>
                <a:gd name="T19" fmla="*/ 6 h 29"/>
                <a:gd name="T20" fmla="*/ 23 w 26"/>
                <a:gd name="T21" fmla="*/ 3 h 29"/>
                <a:gd name="T22" fmla="*/ 19 w 26"/>
                <a:gd name="T23" fmla="*/ 3 h 29"/>
                <a:gd name="T24" fmla="*/ 16 w 26"/>
                <a:gd name="T25" fmla="*/ 0 h 29"/>
                <a:gd name="T26" fmla="*/ 0 w 26"/>
                <a:gd name="T27" fmla="*/ 21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 h="29">
                  <a:moveTo>
                    <a:pt x="0" y="21"/>
                  </a:moveTo>
                  <a:lnTo>
                    <a:pt x="3" y="21"/>
                  </a:lnTo>
                  <a:lnTo>
                    <a:pt x="3" y="24"/>
                  </a:lnTo>
                  <a:lnTo>
                    <a:pt x="7" y="24"/>
                  </a:lnTo>
                  <a:lnTo>
                    <a:pt x="10" y="27"/>
                  </a:lnTo>
                  <a:lnTo>
                    <a:pt x="13" y="27"/>
                  </a:lnTo>
                  <a:lnTo>
                    <a:pt x="16" y="29"/>
                  </a:lnTo>
                  <a:lnTo>
                    <a:pt x="19" y="29"/>
                  </a:lnTo>
                  <a:lnTo>
                    <a:pt x="26" y="6"/>
                  </a:lnTo>
                  <a:lnTo>
                    <a:pt x="23" y="6"/>
                  </a:lnTo>
                  <a:lnTo>
                    <a:pt x="23" y="3"/>
                  </a:lnTo>
                  <a:lnTo>
                    <a:pt x="19" y="3"/>
                  </a:lnTo>
                  <a:lnTo>
                    <a:pt x="16" y="0"/>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18" name="Freeform 521"/>
            <p:cNvSpPr>
              <a:spLocks/>
            </p:cNvSpPr>
            <p:nvPr/>
          </p:nvSpPr>
          <p:spPr bwMode="auto">
            <a:xfrm>
              <a:off x="-1216" y="1885"/>
              <a:ext cx="22" cy="21"/>
            </a:xfrm>
            <a:custGeom>
              <a:avLst/>
              <a:gdLst>
                <a:gd name="T0" fmla="*/ 22 w 22"/>
                <a:gd name="T1" fmla="*/ 3 h 21"/>
                <a:gd name="T2" fmla="*/ 16 w 22"/>
                <a:gd name="T3" fmla="*/ 0 h 21"/>
                <a:gd name="T4" fmla="*/ 13 w 22"/>
                <a:gd name="T5" fmla="*/ 0 h 21"/>
                <a:gd name="T6" fmla="*/ 6 w 22"/>
                <a:gd name="T7" fmla="*/ 3 h 21"/>
                <a:gd name="T8" fmla="*/ 3 w 22"/>
                <a:gd name="T9" fmla="*/ 6 h 21"/>
                <a:gd name="T10" fmla="*/ 0 w 22"/>
                <a:gd name="T11" fmla="*/ 9 h 21"/>
                <a:gd name="T12" fmla="*/ 0 w 22"/>
                <a:gd name="T13" fmla="*/ 15 h 21"/>
                <a:gd name="T14" fmla="*/ 0 w 22"/>
                <a:gd name="T15" fmla="*/ 18 h 21"/>
                <a:gd name="T16" fmla="*/ 6 w 22"/>
                <a:gd name="T17" fmla="*/ 21 h 21"/>
                <a:gd name="T18" fmla="*/ 22 w 22"/>
                <a:gd name="T19" fmla="*/ 3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1">
                  <a:moveTo>
                    <a:pt x="22" y="3"/>
                  </a:moveTo>
                  <a:lnTo>
                    <a:pt x="16" y="0"/>
                  </a:lnTo>
                  <a:lnTo>
                    <a:pt x="13" y="0"/>
                  </a:lnTo>
                  <a:lnTo>
                    <a:pt x="6" y="3"/>
                  </a:lnTo>
                  <a:lnTo>
                    <a:pt x="3" y="6"/>
                  </a:lnTo>
                  <a:lnTo>
                    <a:pt x="0" y="9"/>
                  </a:lnTo>
                  <a:lnTo>
                    <a:pt x="0" y="15"/>
                  </a:lnTo>
                  <a:lnTo>
                    <a:pt x="0" y="18"/>
                  </a:lnTo>
                  <a:lnTo>
                    <a:pt x="6" y="21"/>
                  </a:lnTo>
                  <a:lnTo>
                    <a:pt x="2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19" name="Freeform 522"/>
            <p:cNvSpPr>
              <a:spLocks/>
            </p:cNvSpPr>
            <p:nvPr/>
          </p:nvSpPr>
          <p:spPr bwMode="auto">
            <a:xfrm>
              <a:off x="-1187" y="1891"/>
              <a:ext cx="12" cy="24"/>
            </a:xfrm>
            <a:custGeom>
              <a:avLst/>
              <a:gdLst>
                <a:gd name="T0" fmla="*/ 0 w 12"/>
                <a:gd name="T1" fmla="*/ 24 h 24"/>
                <a:gd name="T2" fmla="*/ 6 w 12"/>
                <a:gd name="T3" fmla="*/ 24 h 24"/>
                <a:gd name="T4" fmla="*/ 9 w 12"/>
                <a:gd name="T5" fmla="*/ 21 h 24"/>
                <a:gd name="T6" fmla="*/ 12 w 12"/>
                <a:gd name="T7" fmla="*/ 18 h 24"/>
                <a:gd name="T8" fmla="*/ 12 w 12"/>
                <a:gd name="T9" fmla="*/ 12 h 24"/>
                <a:gd name="T10" fmla="*/ 12 w 12"/>
                <a:gd name="T11" fmla="*/ 6 h 24"/>
                <a:gd name="T12" fmla="*/ 9 w 12"/>
                <a:gd name="T13" fmla="*/ 3 h 24"/>
                <a:gd name="T14" fmla="*/ 6 w 12"/>
                <a:gd name="T15" fmla="*/ 0 h 24"/>
                <a:gd name="T16" fmla="*/ 0 w 12"/>
                <a:gd name="T17" fmla="*/ 0 h 24"/>
                <a:gd name="T18" fmla="*/ 0 w 12"/>
                <a:gd name="T19" fmla="*/ 24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24">
                  <a:moveTo>
                    <a:pt x="0" y="24"/>
                  </a:moveTo>
                  <a:lnTo>
                    <a:pt x="6" y="24"/>
                  </a:lnTo>
                  <a:lnTo>
                    <a:pt x="9" y="21"/>
                  </a:lnTo>
                  <a:lnTo>
                    <a:pt x="12" y="18"/>
                  </a:lnTo>
                  <a:lnTo>
                    <a:pt x="12" y="12"/>
                  </a:lnTo>
                  <a:lnTo>
                    <a:pt x="12" y="6"/>
                  </a:lnTo>
                  <a:lnTo>
                    <a:pt x="9" y="3"/>
                  </a:lnTo>
                  <a:lnTo>
                    <a:pt x="6" y="0"/>
                  </a:lnTo>
                  <a:lnTo>
                    <a:pt x="0" y="0"/>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20" name="Freeform 523"/>
            <p:cNvSpPr>
              <a:spLocks/>
            </p:cNvSpPr>
            <p:nvPr/>
          </p:nvSpPr>
          <p:spPr bwMode="auto">
            <a:xfrm>
              <a:off x="-1210" y="1888"/>
              <a:ext cx="23" cy="27"/>
            </a:xfrm>
            <a:custGeom>
              <a:avLst/>
              <a:gdLst>
                <a:gd name="T0" fmla="*/ 0 w 23"/>
                <a:gd name="T1" fmla="*/ 18 h 27"/>
                <a:gd name="T2" fmla="*/ 3 w 23"/>
                <a:gd name="T3" fmla="*/ 21 h 27"/>
                <a:gd name="T4" fmla="*/ 7 w 23"/>
                <a:gd name="T5" fmla="*/ 21 h 27"/>
                <a:gd name="T6" fmla="*/ 7 w 23"/>
                <a:gd name="T7" fmla="*/ 24 h 27"/>
                <a:gd name="T8" fmla="*/ 10 w 23"/>
                <a:gd name="T9" fmla="*/ 24 h 27"/>
                <a:gd name="T10" fmla="*/ 13 w 23"/>
                <a:gd name="T11" fmla="*/ 27 h 27"/>
                <a:gd name="T12" fmla="*/ 19 w 23"/>
                <a:gd name="T13" fmla="*/ 27 h 27"/>
                <a:gd name="T14" fmla="*/ 23 w 23"/>
                <a:gd name="T15" fmla="*/ 27 h 27"/>
                <a:gd name="T16" fmla="*/ 23 w 23"/>
                <a:gd name="T17" fmla="*/ 3 h 27"/>
                <a:gd name="T18" fmla="*/ 19 w 23"/>
                <a:gd name="T19" fmla="*/ 3 h 27"/>
                <a:gd name="T20" fmla="*/ 19 w 23"/>
                <a:gd name="T21" fmla="*/ 0 h 27"/>
                <a:gd name="T22" fmla="*/ 16 w 23"/>
                <a:gd name="T23" fmla="*/ 0 h 27"/>
                <a:gd name="T24" fmla="*/ 0 w 23"/>
                <a:gd name="T25" fmla="*/ 18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 h="27">
                  <a:moveTo>
                    <a:pt x="0" y="18"/>
                  </a:moveTo>
                  <a:lnTo>
                    <a:pt x="3" y="21"/>
                  </a:lnTo>
                  <a:lnTo>
                    <a:pt x="7" y="21"/>
                  </a:lnTo>
                  <a:lnTo>
                    <a:pt x="7" y="24"/>
                  </a:lnTo>
                  <a:lnTo>
                    <a:pt x="10" y="24"/>
                  </a:lnTo>
                  <a:lnTo>
                    <a:pt x="13" y="27"/>
                  </a:lnTo>
                  <a:lnTo>
                    <a:pt x="19" y="27"/>
                  </a:lnTo>
                  <a:lnTo>
                    <a:pt x="23" y="27"/>
                  </a:lnTo>
                  <a:lnTo>
                    <a:pt x="23" y="3"/>
                  </a:lnTo>
                  <a:lnTo>
                    <a:pt x="19" y="3"/>
                  </a:lnTo>
                  <a:lnTo>
                    <a:pt x="19" y="0"/>
                  </a:lnTo>
                  <a:lnTo>
                    <a:pt x="16" y="0"/>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21" name="Freeform 524"/>
            <p:cNvSpPr>
              <a:spLocks/>
            </p:cNvSpPr>
            <p:nvPr/>
          </p:nvSpPr>
          <p:spPr bwMode="auto">
            <a:xfrm>
              <a:off x="-1216" y="1882"/>
              <a:ext cx="22" cy="24"/>
            </a:xfrm>
            <a:custGeom>
              <a:avLst/>
              <a:gdLst>
                <a:gd name="T0" fmla="*/ 22 w 22"/>
                <a:gd name="T1" fmla="*/ 6 h 24"/>
                <a:gd name="T2" fmla="*/ 19 w 22"/>
                <a:gd name="T3" fmla="*/ 3 h 24"/>
                <a:gd name="T4" fmla="*/ 13 w 22"/>
                <a:gd name="T5" fmla="*/ 0 h 24"/>
                <a:gd name="T6" fmla="*/ 9 w 22"/>
                <a:gd name="T7" fmla="*/ 3 h 24"/>
                <a:gd name="T8" fmla="*/ 6 w 22"/>
                <a:gd name="T9" fmla="*/ 6 h 24"/>
                <a:gd name="T10" fmla="*/ 3 w 22"/>
                <a:gd name="T11" fmla="*/ 9 h 24"/>
                <a:gd name="T12" fmla="*/ 0 w 22"/>
                <a:gd name="T13" fmla="*/ 12 h 24"/>
                <a:gd name="T14" fmla="*/ 0 w 22"/>
                <a:gd name="T15" fmla="*/ 18 h 24"/>
                <a:gd name="T16" fmla="*/ 6 w 22"/>
                <a:gd name="T17" fmla="*/ 24 h 24"/>
                <a:gd name="T18" fmla="*/ 22 w 22"/>
                <a:gd name="T19" fmla="*/ 6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4">
                  <a:moveTo>
                    <a:pt x="22" y="6"/>
                  </a:moveTo>
                  <a:lnTo>
                    <a:pt x="19" y="3"/>
                  </a:lnTo>
                  <a:lnTo>
                    <a:pt x="13" y="0"/>
                  </a:lnTo>
                  <a:lnTo>
                    <a:pt x="9" y="3"/>
                  </a:lnTo>
                  <a:lnTo>
                    <a:pt x="6" y="6"/>
                  </a:lnTo>
                  <a:lnTo>
                    <a:pt x="3" y="9"/>
                  </a:lnTo>
                  <a:lnTo>
                    <a:pt x="0" y="12"/>
                  </a:lnTo>
                  <a:lnTo>
                    <a:pt x="0" y="18"/>
                  </a:lnTo>
                  <a:lnTo>
                    <a:pt x="6" y="24"/>
                  </a:lnTo>
                  <a:lnTo>
                    <a:pt x="2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22" name="Freeform 525"/>
            <p:cNvSpPr>
              <a:spLocks/>
            </p:cNvSpPr>
            <p:nvPr/>
          </p:nvSpPr>
          <p:spPr bwMode="auto">
            <a:xfrm>
              <a:off x="-1187" y="1888"/>
              <a:ext cx="12" cy="24"/>
            </a:xfrm>
            <a:custGeom>
              <a:avLst/>
              <a:gdLst>
                <a:gd name="T0" fmla="*/ 0 w 12"/>
                <a:gd name="T1" fmla="*/ 24 h 24"/>
                <a:gd name="T2" fmla="*/ 6 w 12"/>
                <a:gd name="T3" fmla="*/ 24 h 24"/>
                <a:gd name="T4" fmla="*/ 9 w 12"/>
                <a:gd name="T5" fmla="*/ 21 h 24"/>
                <a:gd name="T6" fmla="*/ 12 w 12"/>
                <a:gd name="T7" fmla="*/ 18 h 24"/>
                <a:gd name="T8" fmla="*/ 12 w 12"/>
                <a:gd name="T9" fmla="*/ 12 h 24"/>
                <a:gd name="T10" fmla="*/ 12 w 12"/>
                <a:gd name="T11" fmla="*/ 9 h 24"/>
                <a:gd name="T12" fmla="*/ 9 w 12"/>
                <a:gd name="T13" fmla="*/ 3 h 24"/>
                <a:gd name="T14" fmla="*/ 6 w 12"/>
                <a:gd name="T15" fmla="*/ 0 h 24"/>
                <a:gd name="T16" fmla="*/ 0 w 12"/>
                <a:gd name="T17" fmla="*/ 0 h 24"/>
                <a:gd name="T18" fmla="*/ 0 w 12"/>
                <a:gd name="T19" fmla="*/ 24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24">
                  <a:moveTo>
                    <a:pt x="0" y="24"/>
                  </a:moveTo>
                  <a:lnTo>
                    <a:pt x="6" y="24"/>
                  </a:lnTo>
                  <a:lnTo>
                    <a:pt x="9" y="21"/>
                  </a:lnTo>
                  <a:lnTo>
                    <a:pt x="12" y="18"/>
                  </a:lnTo>
                  <a:lnTo>
                    <a:pt x="12" y="12"/>
                  </a:lnTo>
                  <a:lnTo>
                    <a:pt x="12" y="9"/>
                  </a:lnTo>
                  <a:lnTo>
                    <a:pt x="9" y="3"/>
                  </a:lnTo>
                  <a:lnTo>
                    <a:pt x="6" y="0"/>
                  </a:lnTo>
                  <a:lnTo>
                    <a:pt x="0" y="0"/>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23" name="Freeform 526"/>
            <p:cNvSpPr>
              <a:spLocks/>
            </p:cNvSpPr>
            <p:nvPr/>
          </p:nvSpPr>
          <p:spPr bwMode="auto">
            <a:xfrm>
              <a:off x="-1213" y="1885"/>
              <a:ext cx="26" cy="27"/>
            </a:xfrm>
            <a:custGeom>
              <a:avLst/>
              <a:gdLst>
                <a:gd name="T0" fmla="*/ 0 w 26"/>
                <a:gd name="T1" fmla="*/ 18 h 27"/>
                <a:gd name="T2" fmla="*/ 3 w 26"/>
                <a:gd name="T3" fmla="*/ 21 h 27"/>
                <a:gd name="T4" fmla="*/ 6 w 26"/>
                <a:gd name="T5" fmla="*/ 21 h 27"/>
                <a:gd name="T6" fmla="*/ 10 w 26"/>
                <a:gd name="T7" fmla="*/ 24 h 27"/>
                <a:gd name="T8" fmla="*/ 13 w 26"/>
                <a:gd name="T9" fmla="*/ 27 h 27"/>
                <a:gd name="T10" fmla="*/ 16 w 26"/>
                <a:gd name="T11" fmla="*/ 27 h 27"/>
                <a:gd name="T12" fmla="*/ 19 w 26"/>
                <a:gd name="T13" fmla="*/ 27 h 27"/>
                <a:gd name="T14" fmla="*/ 22 w 26"/>
                <a:gd name="T15" fmla="*/ 27 h 27"/>
                <a:gd name="T16" fmla="*/ 26 w 26"/>
                <a:gd name="T17" fmla="*/ 27 h 27"/>
                <a:gd name="T18" fmla="*/ 26 w 26"/>
                <a:gd name="T19" fmla="*/ 3 h 27"/>
                <a:gd name="T20" fmla="*/ 22 w 26"/>
                <a:gd name="T21" fmla="*/ 3 h 27"/>
                <a:gd name="T22" fmla="*/ 22 w 26"/>
                <a:gd name="T23" fmla="*/ 0 h 27"/>
                <a:gd name="T24" fmla="*/ 0 w 26"/>
                <a:gd name="T25" fmla="*/ 18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7">
                  <a:moveTo>
                    <a:pt x="0" y="18"/>
                  </a:moveTo>
                  <a:lnTo>
                    <a:pt x="3" y="21"/>
                  </a:lnTo>
                  <a:lnTo>
                    <a:pt x="6" y="21"/>
                  </a:lnTo>
                  <a:lnTo>
                    <a:pt x="10" y="24"/>
                  </a:lnTo>
                  <a:lnTo>
                    <a:pt x="13" y="27"/>
                  </a:lnTo>
                  <a:lnTo>
                    <a:pt x="16" y="27"/>
                  </a:lnTo>
                  <a:lnTo>
                    <a:pt x="19" y="27"/>
                  </a:lnTo>
                  <a:lnTo>
                    <a:pt x="22" y="27"/>
                  </a:lnTo>
                  <a:lnTo>
                    <a:pt x="26" y="27"/>
                  </a:lnTo>
                  <a:lnTo>
                    <a:pt x="26" y="3"/>
                  </a:lnTo>
                  <a:lnTo>
                    <a:pt x="22" y="3"/>
                  </a:lnTo>
                  <a:lnTo>
                    <a:pt x="22" y="0"/>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24" name="Freeform 527"/>
            <p:cNvSpPr>
              <a:spLocks/>
            </p:cNvSpPr>
            <p:nvPr/>
          </p:nvSpPr>
          <p:spPr bwMode="auto">
            <a:xfrm>
              <a:off x="-1216" y="1882"/>
              <a:ext cx="25" cy="21"/>
            </a:xfrm>
            <a:custGeom>
              <a:avLst/>
              <a:gdLst>
                <a:gd name="T0" fmla="*/ 25 w 25"/>
                <a:gd name="T1" fmla="*/ 3 h 21"/>
                <a:gd name="T2" fmla="*/ 19 w 25"/>
                <a:gd name="T3" fmla="*/ 0 h 21"/>
                <a:gd name="T4" fmla="*/ 16 w 25"/>
                <a:gd name="T5" fmla="*/ 0 h 21"/>
                <a:gd name="T6" fmla="*/ 9 w 25"/>
                <a:gd name="T7" fmla="*/ 0 h 21"/>
                <a:gd name="T8" fmla="*/ 6 w 25"/>
                <a:gd name="T9" fmla="*/ 3 h 21"/>
                <a:gd name="T10" fmla="*/ 3 w 25"/>
                <a:gd name="T11" fmla="*/ 6 h 21"/>
                <a:gd name="T12" fmla="*/ 0 w 25"/>
                <a:gd name="T13" fmla="*/ 9 h 21"/>
                <a:gd name="T14" fmla="*/ 0 w 25"/>
                <a:gd name="T15" fmla="*/ 15 h 21"/>
                <a:gd name="T16" fmla="*/ 3 w 25"/>
                <a:gd name="T17" fmla="*/ 21 h 21"/>
                <a:gd name="T18" fmla="*/ 25 w 25"/>
                <a:gd name="T19" fmla="*/ 3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21">
                  <a:moveTo>
                    <a:pt x="25" y="3"/>
                  </a:moveTo>
                  <a:lnTo>
                    <a:pt x="19" y="0"/>
                  </a:lnTo>
                  <a:lnTo>
                    <a:pt x="16" y="0"/>
                  </a:lnTo>
                  <a:lnTo>
                    <a:pt x="9" y="0"/>
                  </a:lnTo>
                  <a:lnTo>
                    <a:pt x="6" y="3"/>
                  </a:lnTo>
                  <a:lnTo>
                    <a:pt x="3" y="6"/>
                  </a:lnTo>
                  <a:lnTo>
                    <a:pt x="0" y="9"/>
                  </a:lnTo>
                  <a:lnTo>
                    <a:pt x="0" y="15"/>
                  </a:lnTo>
                  <a:lnTo>
                    <a:pt x="3" y="21"/>
                  </a:lnTo>
                  <a:lnTo>
                    <a:pt x="25"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25" name="Freeform 528"/>
            <p:cNvSpPr>
              <a:spLocks/>
            </p:cNvSpPr>
            <p:nvPr/>
          </p:nvSpPr>
          <p:spPr bwMode="auto">
            <a:xfrm>
              <a:off x="-1210" y="1885"/>
              <a:ext cx="26" cy="21"/>
            </a:xfrm>
            <a:custGeom>
              <a:avLst/>
              <a:gdLst>
                <a:gd name="T0" fmla="*/ 0 w 26"/>
                <a:gd name="T1" fmla="*/ 18 h 21"/>
                <a:gd name="T2" fmla="*/ 7 w 26"/>
                <a:gd name="T3" fmla="*/ 21 h 21"/>
                <a:gd name="T4" fmla="*/ 13 w 26"/>
                <a:gd name="T5" fmla="*/ 21 h 21"/>
                <a:gd name="T6" fmla="*/ 16 w 26"/>
                <a:gd name="T7" fmla="*/ 21 h 21"/>
                <a:gd name="T8" fmla="*/ 19 w 26"/>
                <a:gd name="T9" fmla="*/ 18 h 21"/>
                <a:gd name="T10" fmla="*/ 23 w 26"/>
                <a:gd name="T11" fmla="*/ 12 h 21"/>
                <a:gd name="T12" fmla="*/ 26 w 26"/>
                <a:gd name="T13" fmla="*/ 9 h 21"/>
                <a:gd name="T14" fmla="*/ 23 w 26"/>
                <a:gd name="T15" fmla="*/ 3 h 21"/>
                <a:gd name="T16" fmla="*/ 19 w 26"/>
                <a:gd name="T17" fmla="*/ 0 h 21"/>
                <a:gd name="T18" fmla="*/ 0 w 26"/>
                <a:gd name="T19" fmla="*/ 18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1">
                  <a:moveTo>
                    <a:pt x="0" y="18"/>
                  </a:moveTo>
                  <a:lnTo>
                    <a:pt x="7" y="21"/>
                  </a:lnTo>
                  <a:lnTo>
                    <a:pt x="13" y="21"/>
                  </a:lnTo>
                  <a:lnTo>
                    <a:pt x="16" y="21"/>
                  </a:lnTo>
                  <a:lnTo>
                    <a:pt x="19" y="18"/>
                  </a:lnTo>
                  <a:lnTo>
                    <a:pt x="23" y="12"/>
                  </a:lnTo>
                  <a:lnTo>
                    <a:pt x="26" y="9"/>
                  </a:lnTo>
                  <a:lnTo>
                    <a:pt x="23" y="3"/>
                  </a:lnTo>
                  <a:lnTo>
                    <a:pt x="19" y="0"/>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26" name="Freeform 529"/>
            <p:cNvSpPr>
              <a:spLocks/>
            </p:cNvSpPr>
            <p:nvPr/>
          </p:nvSpPr>
          <p:spPr bwMode="auto">
            <a:xfrm>
              <a:off x="-1213" y="1885"/>
              <a:ext cx="26" cy="18"/>
            </a:xfrm>
            <a:custGeom>
              <a:avLst/>
              <a:gdLst>
                <a:gd name="T0" fmla="*/ 0 w 26"/>
                <a:gd name="T1" fmla="*/ 3 h 18"/>
                <a:gd name="T2" fmla="*/ 0 w 26"/>
                <a:gd name="T3" fmla="*/ 6 h 18"/>
                <a:gd name="T4" fmla="*/ 0 w 26"/>
                <a:gd name="T5" fmla="*/ 9 h 18"/>
                <a:gd name="T6" fmla="*/ 0 w 26"/>
                <a:gd name="T7" fmla="*/ 12 h 18"/>
                <a:gd name="T8" fmla="*/ 3 w 26"/>
                <a:gd name="T9" fmla="*/ 15 h 18"/>
                <a:gd name="T10" fmla="*/ 3 w 26"/>
                <a:gd name="T11" fmla="*/ 18 h 18"/>
                <a:gd name="T12" fmla="*/ 22 w 26"/>
                <a:gd name="T13" fmla="*/ 0 h 18"/>
                <a:gd name="T14" fmla="*/ 26 w 26"/>
                <a:gd name="T15" fmla="*/ 0 h 18"/>
                <a:gd name="T16" fmla="*/ 26 w 26"/>
                <a:gd name="T17" fmla="*/ 3 h 18"/>
                <a:gd name="T18" fmla="*/ 0 w 26"/>
                <a:gd name="T19" fmla="*/ 3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8">
                  <a:moveTo>
                    <a:pt x="0" y="3"/>
                  </a:moveTo>
                  <a:lnTo>
                    <a:pt x="0" y="6"/>
                  </a:lnTo>
                  <a:lnTo>
                    <a:pt x="0" y="9"/>
                  </a:lnTo>
                  <a:lnTo>
                    <a:pt x="0" y="12"/>
                  </a:lnTo>
                  <a:lnTo>
                    <a:pt x="3" y="15"/>
                  </a:lnTo>
                  <a:lnTo>
                    <a:pt x="3" y="18"/>
                  </a:lnTo>
                  <a:lnTo>
                    <a:pt x="22" y="0"/>
                  </a:lnTo>
                  <a:lnTo>
                    <a:pt x="26" y="0"/>
                  </a:lnTo>
                  <a:lnTo>
                    <a:pt x="26" y="3"/>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27" name="Freeform 530"/>
            <p:cNvSpPr>
              <a:spLocks/>
            </p:cNvSpPr>
            <p:nvPr/>
          </p:nvSpPr>
          <p:spPr bwMode="auto">
            <a:xfrm>
              <a:off x="-1213" y="1876"/>
              <a:ext cx="26" cy="12"/>
            </a:xfrm>
            <a:custGeom>
              <a:avLst/>
              <a:gdLst>
                <a:gd name="T0" fmla="*/ 26 w 26"/>
                <a:gd name="T1" fmla="*/ 12 h 12"/>
                <a:gd name="T2" fmla="*/ 26 w 26"/>
                <a:gd name="T3" fmla="*/ 6 h 12"/>
                <a:gd name="T4" fmla="*/ 22 w 26"/>
                <a:gd name="T5" fmla="*/ 3 h 12"/>
                <a:gd name="T6" fmla="*/ 16 w 26"/>
                <a:gd name="T7" fmla="*/ 0 h 12"/>
                <a:gd name="T8" fmla="*/ 13 w 26"/>
                <a:gd name="T9" fmla="*/ 0 h 12"/>
                <a:gd name="T10" fmla="*/ 6 w 26"/>
                <a:gd name="T11" fmla="*/ 0 h 12"/>
                <a:gd name="T12" fmla="*/ 3 w 26"/>
                <a:gd name="T13" fmla="*/ 3 h 12"/>
                <a:gd name="T14" fmla="*/ 0 w 26"/>
                <a:gd name="T15" fmla="*/ 6 h 12"/>
                <a:gd name="T16" fmla="*/ 0 w 26"/>
                <a:gd name="T17" fmla="*/ 12 h 12"/>
                <a:gd name="T18" fmla="*/ 26 w 26"/>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2">
                  <a:moveTo>
                    <a:pt x="26" y="12"/>
                  </a:moveTo>
                  <a:lnTo>
                    <a:pt x="26" y="6"/>
                  </a:lnTo>
                  <a:lnTo>
                    <a:pt x="22" y="3"/>
                  </a:lnTo>
                  <a:lnTo>
                    <a:pt x="16" y="0"/>
                  </a:lnTo>
                  <a:lnTo>
                    <a:pt x="13" y="0"/>
                  </a:lnTo>
                  <a:lnTo>
                    <a:pt x="6" y="0"/>
                  </a:lnTo>
                  <a:lnTo>
                    <a:pt x="3" y="3"/>
                  </a:lnTo>
                  <a:lnTo>
                    <a:pt x="0" y="6"/>
                  </a:lnTo>
                  <a:lnTo>
                    <a:pt x="0" y="12"/>
                  </a:lnTo>
                  <a:lnTo>
                    <a:pt x="2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28" name="Freeform 531"/>
            <p:cNvSpPr>
              <a:spLocks/>
            </p:cNvSpPr>
            <p:nvPr/>
          </p:nvSpPr>
          <p:spPr bwMode="auto">
            <a:xfrm>
              <a:off x="-1207" y="1882"/>
              <a:ext cx="23" cy="24"/>
            </a:xfrm>
            <a:custGeom>
              <a:avLst/>
              <a:gdLst>
                <a:gd name="T0" fmla="*/ 0 w 23"/>
                <a:gd name="T1" fmla="*/ 18 h 24"/>
                <a:gd name="T2" fmla="*/ 7 w 23"/>
                <a:gd name="T3" fmla="*/ 21 h 24"/>
                <a:gd name="T4" fmla="*/ 10 w 23"/>
                <a:gd name="T5" fmla="*/ 24 h 24"/>
                <a:gd name="T6" fmla="*/ 16 w 23"/>
                <a:gd name="T7" fmla="*/ 21 h 24"/>
                <a:gd name="T8" fmla="*/ 20 w 23"/>
                <a:gd name="T9" fmla="*/ 18 h 24"/>
                <a:gd name="T10" fmla="*/ 23 w 23"/>
                <a:gd name="T11" fmla="*/ 15 h 24"/>
                <a:gd name="T12" fmla="*/ 23 w 23"/>
                <a:gd name="T13" fmla="*/ 12 h 24"/>
                <a:gd name="T14" fmla="*/ 23 w 23"/>
                <a:gd name="T15" fmla="*/ 6 h 24"/>
                <a:gd name="T16" fmla="*/ 20 w 23"/>
                <a:gd name="T17" fmla="*/ 0 h 24"/>
                <a:gd name="T18" fmla="*/ 0 w 23"/>
                <a:gd name="T19" fmla="*/ 18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4">
                  <a:moveTo>
                    <a:pt x="0" y="18"/>
                  </a:moveTo>
                  <a:lnTo>
                    <a:pt x="7" y="21"/>
                  </a:lnTo>
                  <a:lnTo>
                    <a:pt x="10" y="24"/>
                  </a:lnTo>
                  <a:lnTo>
                    <a:pt x="16" y="21"/>
                  </a:lnTo>
                  <a:lnTo>
                    <a:pt x="20" y="18"/>
                  </a:lnTo>
                  <a:lnTo>
                    <a:pt x="23" y="15"/>
                  </a:lnTo>
                  <a:lnTo>
                    <a:pt x="23" y="12"/>
                  </a:lnTo>
                  <a:lnTo>
                    <a:pt x="23" y="6"/>
                  </a:lnTo>
                  <a:lnTo>
                    <a:pt x="20" y="0"/>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29" name="Freeform 532"/>
            <p:cNvSpPr>
              <a:spLocks/>
            </p:cNvSpPr>
            <p:nvPr/>
          </p:nvSpPr>
          <p:spPr bwMode="auto">
            <a:xfrm>
              <a:off x="-1213" y="1882"/>
              <a:ext cx="29" cy="18"/>
            </a:xfrm>
            <a:custGeom>
              <a:avLst/>
              <a:gdLst>
                <a:gd name="T0" fmla="*/ 0 w 29"/>
                <a:gd name="T1" fmla="*/ 6 h 18"/>
                <a:gd name="T2" fmla="*/ 0 w 29"/>
                <a:gd name="T3" fmla="*/ 9 h 18"/>
                <a:gd name="T4" fmla="*/ 3 w 29"/>
                <a:gd name="T5" fmla="*/ 12 h 18"/>
                <a:gd name="T6" fmla="*/ 3 w 29"/>
                <a:gd name="T7" fmla="*/ 15 h 18"/>
                <a:gd name="T8" fmla="*/ 3 w 29"/>
                <a:gd name="T9" fmla="*/ 18 h 18"/>
                <a:gd name="T10" fmla="*/ 6 w 29"/>
                <a:gd name="T11" fmla="*/ 18 h 18"/>
                <a:gd name="T12" fmla="*/ 26 w 29"/>
                <a:gd name="T13" fmla="*/ 0 h 18"/>
                <a:gd name="T14" fmla="*/ 26 w 29"/>
                <a:gd name="T15" fmla="*/ 3 h 18"/>
                <a:gd name="T16" fmla="*/ 29 w 29"/>
                <a:gd name="T17" fmla="*/ 3 h 18"/>
                <a:gd name="T18" fmla="*/ 29 w 29"/>
                <a:gd name="T19" fmla="*/ 6 h 18"/>
                <a:gd name="T20" fmla="*/ 0 w 29"/>
                <a:gd name="T21" fmla="*/ 6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 h="18">
                  <a:moveTo>
                    <a:pt x="0" y="6"/>
                  </a:moveTo>
                  <a:lnTo>
                    <a:pt x="0" y="9"/>
                  </a:lnTo>
                  <a:lnTo>
                    <a:pt x="3" y="12"/>
                  </a:lnTo>
                  <a:lnTo>
                    <a:pt x="3" y="15"/>
                  </a:lnTo>
                  <a:lnTo>
                    <a:pt x="3" y="18"/>
                  </a:lnTo>
                  <a:lnTo>
                    <a:pt x="6" y="18"/>
                  </a:lnTo>
                  <a:lnTo>
                    <a:pt x="26" y="0"/>
                  </a:lnTo>
                  <a:lnTo>
                    <a:pt x="26" y="3"/>
                  </a:lnTo>
                  <a:lnTo>
                    <a:pt x="29" y="3"/>
                  </a:lnTo>
                  <a:lnTo>
                    <a:pt x="29" y="6"/>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30" name="Freeform 533"/>
            <p:cNvSpPr>
              <a:spLocks/>
            </p:cNvSpPr>
            <p:nvPr/>
          </p:nvSpPr>
          <p:spPr bwMode="auto">
            <a:xfrm>
              <a:off x="-1213" y="1873"/>
              <a:ext cx="29" cy="15"/>
            </a:xfrm>
            <a:custGeom>
              <a:avLst/>
              <a:gdLst>
                <a:gd name="T0" fmla="*/ 29 w 29"/>
                <a:gd name="T1" fmla="*/ 15 h 15"/>
                <a:gd name="T2" fmla="*/ 26 w 29"/>
                <a:gd name="T3" fmla="*/ 9 h 15"/>
                <a:gd name="T4" fmla="*/ 22 w 29"/>
                <a:gd name="T5" fmla="*/ 3 h 15"/>
                <a:gd name="T6" fmla="*/ 19 w 29"/>
                <a:gd name="T7" fmla="*/ 3 h 15"/>
                <a:gd name="T8" fmla="*/ 13 w 29"/>
                <a:gd name="T9" fmla="*/ 0 h 15"/>
                <a:gd name="T10" fmla="*/ 10 w 29"/>
                <a:gd name="T11" fmla="*/ 3 h 15"/>
                <a:gd name="T12" fmla="*/ 3 w 29"/>
                <a:gd name="T13" fmla="*/ 3 h 15"/>
                <a:gd name="T14" fmla="*/ 3 w 29"/>
                <a:gd name="T15" fmla="*/ 9 h 15"/>
                <a:gd name="T16" fmla="*/ 0 w 29"/>
                <a:gd name="T17" fmla="*/ 15 h 15"/>
                <a:gd name="T18" fmla="*/ 29 w 29"/>
                <a:gd name="T19" fmla="*/ 15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15">
                  <a:moveTo>
                    <a:pt x="29" y="15"/>
                  </a:moveTo>
                  <a:lnTo>
                    <a:pt x="26" y="9"/>
                  </a:lnTo>
                  <a:lnTo>
                    <a:pt x="22" y="3"/>
                  </a:lnTo>
                  <a:lnTo>
                    <a:pt x="19" y="3"/>
                  </a:lnTo>
                  <a:lnTo>
                    <a:pt x="13" y="0"/>
                  </a:lnTo>
                  <a:lnTo>
                    <a:pt x="10" y="3"/>
                  </a:lnTo>
                  <a:lnTo>
                    <a:pt x="3" y="3"/>
                  </a:lnTo>
                  <a:lnTo>
                    <a:pt x="3" y="9"/>
                  </a:lnTo>
                  <a:lnTo>
                    <a:pt x="0" y="15"/>
                  </a:lnTo>
                  <a:lnTo>
                    <a:pt x="29"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31" name="Freeform 534"/>
            <p:cNvSpPr>
              <a:spLocks/>
            </p:cNvSpPr>
            <p:nvPr/>
          </p:nvSpPr>
          <p:spPr bwMode="auto">
            <a:xfrm>
              <a:off x="-1207" y="1888"/>
              <a:ext cx="26" cy="18"/>
            </a:xfrm>
            <a:custGeom>
              <a:avLst/>
              <a:gdLst>
                <a:gd name="T0" fmla="*/ 0 w 26"/>
                <a:gd name="T1" fmla="*/ 12 h 18"/>
                <a:gd name="T2" fmla="*/ 7 w 26"/>
                <a:gd name="T3" fmla="*/ 18 h 18"/>
                <a:gd name="T4" fmla="*/ 10 w 26"/>
                <a:gd name="T5" fmla="*/ 18 h 18"/>
                <a:gd name="T6" fmla="*/ 16 w 26"/>
                <a:gd name="T7" fmla="*/ 18 h 18"/>
                <a:gd name="T8" fmla="*/ 20 w 26"/>
                <a:gd name="T9" fmla="*/ 18 h 18"/>
                <a:gd name="T10" fmla="*/ 23 w 26"/>
                <a:gd name="T11" fmla="*/ 12 h 18"/>
                <a:gd name="T12" fmla="*/ 26 w 26"/>
                <a:gd name="T13" fmla="*/ 9 h 18"/>
                <a:gd name="T14" fmla="*/ 26 w 26"/>
                <a:gd name="T15" fmla="*/ 3 h 18"/>
                <a:gd name="T16" fmla="*/ 23 w 26"/>
                <a:gd name="T17" fmla="*/ 0 h 18"/>
                <a:gd name="T18" fmla="*/ 0 w 26"/>
                <a:gd name="T19" fmla="*/ 12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8">
                  <a:moveTo>
                    <a:pt x="0" y="12"/>
                  </a:moveTo>
                  <a:lnTo>
                    <a:pt x="7" y="18"/>
                  </a:lnTo>
                  <a:lnTo>
                    <a:pt x="10" y="18"/>
                  </a:lnTo>
                  <a:lnTo>
                    <a:pt x="16" y="18"/>
                  </a:lnTo>
                  <a:lnTo>
                    <a:pt x="20" y="18"/>
                  </a:lnTo>
                  <a:lnTo>
                    <a:pt x="23" y="12"/>
                  </a:lnTo>
                  <a:lnTo>
                    <a:pt x="26" y="9"/>
                  </a:lnTo>
                  <a:lnTo>
                    <a:pt x="26" y="3"/>
                  </a:lnTo>
                  <a:lnTo>
                    <a:pt x="23"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32" name="Freeform 535"/>
            <p:cNvSpPr>
              <a:spLocks/>
            </p:cNvSpPr>
            <p:nvPr/>
          </p:nvSpPr>
          <p:spPr bwMode="auto">
            <a:xfrm>
              <a:off x="-1210" y="1882"/>
              <a:ext cx="26" cy="18"/>
            </a:xfrm>
            <a:custGeom>
              <a:avLst/>
              <a:gdLst>
                <a:gd name="T0" fmla="*/ 0 w 26"/>
                <a:gd name="T1" fmla="*/ 6 h 18"/>
                <a:gd name="T2" fmla="*/ 0 w 26"/>
                <a:gd name="T3" fmla="*/ 9 h 18"/>
                <a:gd name="T4" fmla="*/ 0 w 26"/>
                <a:gd name="T5" fmla="*/ 12 h 18"/>
                <a:gd name="T6" fmla="*/ 3 w 26"/>
                <a:gd name="T7" fmla="*/ 15 h 18"/>
                <a:gd name="T8" fmla="*/ 3 w 26"/>
                <a:gd name="T9" fmla="*/ 18 h 18"/>
                <a:gd name="T10" fmla="*/ 26 w 26"/>
                <a:gd name="T11" fmla="*/ 6 h 18"/>
                <a:gd name="T12" fmla="*/ 26 w 26"/>
                <a:gd name="T13" fmla="*/ 3 h 18"/>
                <a:gd name="T14" fmla="*/ 26 w 26"/>
                <a:gd name="T15" fmla="*/ 0 h 18"/>
                <a:gd name="T16" fmla="*/ 0 w 26"/>
                <a:gd name="T17" fmla="*/ 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18">
                  <a:moveTo>
                    <a:pt x="0" y="6"/>
                  </a:moveTo>
                  <a:lnTo>
                    <a:pt x="0" y="9"/>
                  </a:lnTo>
                  <a:lnTo>
                    <a:pt x="0" y="12"/>
                  </a:lnTo>
                  <a:lnTo>
                    <a:pt x="3" y="15"/>
                  </a:lnTo>
                  <a:lnTo>
                    <a:pt x="3" y="18"/>
                  </a:lnTo>
                  <a:lnTo>
                    <a:pt x="26" y="6"/>
                  </a:lnTo>
                  <a:lnTo>
                    <a:pt x="26" y="3"/>
                  </a:lnTo>
                  <a:lnTo>
                    <a:pt x="26"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33" name="Freeform 536"/>
            <p:cNvSpPr>
              <a:spLocks/>
            </p:cNvSpPr>
            <p:nvPr/>
          </p:nvSpPr>
          <p:spPr bwMode="auto">
            <a:xfrm>
              <a:off x="-1210" y="1873"/>
              <a:ext cx="26" cy="15"/>
            </a:xfrm>
            <a:custGeom>
              <a:avLst/>
              <a:gdLst>
                <a:gd name="T0" fmla="*/ 26 w 26"/>
                <a:gd name="T1" fmla="*/ 9 h 15"/>
                <a:gd name="T2" fmla="*/ 23 w 26"/>
                <a:gd name="T3" fmla="*/ 3 h 15"/>
                <a:gd name="T4" fmla="*/ 19 w 26"/>
                <a:gd name="T5" fmla="*/ 0 h 15"/>
                <a:gd name="T6" fmla="*/ 16 w 26"/>
                <a:gd name="T7" fmla="*/ 0 h 15"/>
                <a:gd name="T8" fmla="*/ 10 w 26"/>
                <a:gd name="T9" fmla="*/ 0 h 15"/>
                <a:gd name="T10" fmla="*/ 7 w 26"/>
                <a:gd name="T11" fmla="*/ 0 h 15"/>
                <a:gd name="T12" fmla="*/ 0 w 26"/>
                <a:gd name="T13" fmla="*/ 3 h 15"/>
                <a:gd name="T14" fmla="*/ 0 w 26"/>
                <a:gd name="T15" fmla="*/ 9 h 15"/>
                <a:gd name="T16" fmla="*/ 0 w 26"/>
                <a:gd name="T17" fmla="*/ 15 h 15"/>
                <a:gd name="T18" fmla="*/ 26 w 26"/>
                <a:gd name="T19" fmla="*/ 9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5">
                  <a:moveTo>
                    <a:pt x="26" y="9"/>
                  </a:moveTo>
                  <a:lnTo>
                    <a:pt x="23" y="3"/>
                  </a:lnTo>
                  <a:lnTo>
                    <a:pt x="19" y="0"/>
                  </a:lnTo>
                  <a:lnTo>
                    <a:pt x="16" y="0"/>
                  </a:lnTo>
                  <a:lnTo>
                    <a:pt x="10" y="0"/>
                  </a:lnTo>
                  <a:lnTo>
                    <a:pt x="7" y="0"/>
                  </a:lnTo>
                  <a:lnTo>
                    <a:pt x="0" y="3"/>
                  </a:lnTo>
                  <a:lnTo>
                    <a:pt x="0" y="9"/>
                  </a:lnTo>
                  <a:lnTo>
                    <a:pt x="0" y="15"/>
                  </a:lnTo>
                  <a:lnTo>
                    <a:pt x="2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34" name="Freeform 537"/>
            <p:cNvSpPr>
              <a:spLocks/>
            </p:cNvSpPr>
            <p:nvPr/>
          </p:nvSpPr>
          <p:spPr bwMode="auto">
            <a:xfrm>
              <a:off x="-1203" y="1888"/>
              <a:ext cx="25" cy="18"/>
            </a:xfrm>
            <a:custGeom>
              <a:avLst/>
              <a:gdLst>
                <a:gd name="T0" fmla="*/ 0 w 25"/>
                <a:gd name="T1" fmla="*/ 9 h 18"/>
                <a:gd name="T2" fmla="*/ 3 w 25"/>
                <a:gd name="T3" fmla="*/ 15 h 18"/>
                <a:gd name="T4" fmla="*/ 6 w 25"/>
                <a:gd name="T5" fmla="*/ 18 h 18"/>
                <a:gd name="T6" fmla="*/ 12 w 25"/>
                <a:gd name="T7" fmla="*/ 18 h 18"/>
                <a:gd name="T8" fmla="*/ 16 w 25"/>
                <a:gd name="T9" fmla="*/ 15 h 18"/>
                <a:gd name="T10" fmla="*/ 22 w 25"/>
                <a:gd name="T11" fmla="*/ 12 h 18"/>
                <a:gd name="T12" fmla="*/ 22 w 25"/>
                <a:gd name="T13" fmla="*/ 9 h 18"/>
                <a:gd name="T14" fmla="*/ 25 w 25"/>
                <a:gd name="T15" fmla="*/ 3 h 18"/>
                <a:gd name="T16" fmla="*/ 22 w 25"/>
                <a:gd name="T17" fmla="*/ 0 h 18"/>
                <a:gd name="T18" fmla="*/ 0 w 25"/>
                <a:gd name="T19" fmla="*/ 9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8">
                  <a:moveTo>
                    <a:pt x="0" y="9"/>
                  </a:moveTo>
                  <a:lnTo>
                    <a:pt x="3" y="15"/>
                  </a:lnTo>
                  <a:lnTo>
                    <a:pt x="6" y="18"/>
                  </a:lnTo>
                  <a:lnTo>
                    <a:pt x="12" y="18"/>
                  </a:lnTo>
                  <a:lnTo>
                    <a:pt x="16" y="15"/>
                  </a:lnTo>
                  <a:lnTo>
                    <a:pt x="22" y="12"/>
                  </a:lnTo>
                  <a:lnTo>
                    <a:pt x="22" y="9"/>
                  </a:lnTo>
                  <a:lnTo>
                    <a:pt x="25" y="3"/>
                  </a:lnTo>
                  <a:lnTo>
                    <a:pt x="22"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35" name="Freeform 538"/>
            <p:cNvSpPr>
              <a:spLocks/>
            </p:cNvSpPr>
            <p:nvPr/>
          </p:nvSpPr>
          <p:spPr bwMode="auto">
            <a:xfrm>
              <a:off x="-1210" y="1882"/>
              <a:ext cx="29" cy="15"/>
            </a:xfrm>
            <a:custGeom>
              <a:avLst/>
              <a:gdLst>
                <a:gd name="T0" fmla="*/ 0 w 29"/>
                <a:gd name="T1" fmla="*/ 0 h 15"/>
                <a:gd name="T2" fmla="*/ 0 w 29"/>
                <a:gd name="T3" fmla="*/ 3 h 15"/>
                <a:gd name="T4" fmla="*/ 3 w 29"/>
                <a:gd name="T5" fmla="*/ 6 h 15"/>
                <a:gd name="T6" fmla="*/ 3 w 29"/>
                <a:gd name="T7" fmla="*/ 9 h 15"/>
                <a:gd name="T8" fmla="*/ 3 w 29"/>
                <a:gd name="T9" fmla="*/ 12 h 15"/>
                <a:gd name="T10" fmla="*/ 3 w 29"/>
                <a:gd name="T11" fmla="*/ 15 h 15"/>
                <a:gd name="T12" fmla="*/ 7 w 29"/>
                <a:gd name="T13" fmla="*/ 15 h 15"/>
                <a:gd name="T14" fmla="*/ 29 w 29"/>
                <a:gd name="T15" fmla="*/ 6 h 15"/>
                <a:gd name="T16" fmla="*/ 29 w 29"/>
                <a:gd name="T17" fmla="*/ 3 h 15"/>
                <a:gd name="T18" fmla="*/ 29 w 29"/>
                <a:gd name="T19" fmla="*/ 0 h 15"/>
                <a:gd name="T20" fmla="*/ 0 w 29"/>
                <a:gd name="T21" fmla="*/ 0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 h="15">
                  <a:moveTo>
                    <a:pt x="0" y="0"/>
                  </a:moveTo>
                  <a:lnTo>
                    <a:pt x="0" y="3"/>
                  </a:lnTo>
                  <a:lnTo>
                    <a:pt x="3" y="6"/>
                  </a:lnTo>
                  <a:lnTo>
                    <a:pt x="3" y="9"/>
                  </a:lnTo>
                  <a:lnTo>
                    <a:pt x="3" y="12"/>
                  </a:lnTo>
                  <a:lnTo>
                    <a:pt x="3" y="15"/>
                  </a:lnTo>
                  <a:lnTo>
                    <a:pt x="7" y="15"/>
                  </a:lnTo>
                  <a:lnTo>
                    <a:pt x="29" y="6"/>
                  </a:lnTo>
                  <a:lnTo>
                    <a:pt x="29" y="3"/>
                  </a:lnTo>
                  <a:lnTo>
                    <a:pt x="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36" name="Freeform 539"/>
            <p:cNvSpPr>
              <a:spLocks/>
            </p:cNvSpPr>
            <p:nvPr/>
          </p:nvSpPr>
          <p:spPr bwMode="auto">
            <a:xfrm>
              <a:off x="-1210" y="1870"/>
              <a:ext cx="29" cy="12"/>
            </a:xfrm>
            <a:custGeom>
              <a:avLst/>
              <a:gdLst>
                <a:gd name="T0" fmla="*/ 29 w 29"/>
                <a:gd name="T1" fmla="*/ 12 h 12"/>
                <a:gd name="T2" fmla="*/ 26 w 29"/>
                <a:gd name="T3" fmla="*/ 6 h 12"/>
                <a:gd name="T4" fmla="*/ 23 w 29"/>
                <a:gd name="T5" fmla="*/ 3 h 12"/>
                <a:gd name="T6" fmla="*/ 19 w 29"/>
                <a:gd name="T7" fmla="*/ 0 h 12"/>
                <a:gd name="T8" fmla="*/ 16 w 29"/>
                <a:gd name="T9" fmla="*/ 0 h 12"/>
                <a:gd name="T10" fmla="*/ 10 w 29"/>
                <a:gd name="T11" fmla="*/ 0 h 12"/>
                <a:gd name="T12" fmla="*/ 7 w 29"/>
                <a:gd name="T13" fmla="*/ 3 h 12"/>
                <a:gd name="T14" fmla="*/ 3 w 29"/>
                <a:gd name="T15" fmla="*/ 6 h 12"/>
                <a:gd name="T16" fmla="*/ 0 w 29"/>
                <a:gd name="T17" fmla="*/ 12 h 12"/>
                <a:gd name="T18" fmla="*/ 29 w 29"/>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12">
                  <a:moveTo>
                    <a:pt x="29" y="12"/>
                  </a:moveTo>
                  <a:lnTo>
                    <a:pt x="26" y="6"/>
                  </a:lnTo>
                  <a:lnTo>
                    <a:pt x="23" y="3"/>
                  </a:lnTo>
                  <a:lnTo>
                    <a:pt x="19" y="0"/>
                  </a:lnTo>
                  <a:lnTo>
                    <a:pt x="16" y="0"/>
                  </a:lnTo>
                  <a:lnTo>
                    <a:pt x="10" y="0"/>
                  </a:lnTo>
                  <a:lnTo>
                    <a:pt x="7" y="3"/>
                  </a:lnTo>
                  <a:lnTo>
                    <a:pt x="3" y="6"/>
                  </a:lnTo>
                  <a:lnTo>
                    <a:pt x="0" y="12"/>
                  </a:lnTo>
                  <a:lnTo>
                    <a:pt x="29"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37" name="Freeform 540"/>
            <p:cNvSpPr>
              <a:spLocks/>
            </p:cNvSpPr>
            <p:nvPr/>
          </p:nvSpPr>
          <p:spPr bwMode="auto">
            <a:xfrm>
              <a:off x="-1181" y="1870"/>
              <a:ext cx="10" cy="9"/>
            </a:xfrm>
            <a:custGeom>
              <a:avLst/>
              <a:gdLst>
                <a:gd name="T0" fmla="*/ 0 w 10"/>
                <a:gd name="T1" fmla="*/ 0 h 9"/>
                <a:gd name="T2" fmla="*/ 0 w 10"/>
                <a:gd name="T3" fmla="*/ 0 h 9"/>
                <a:gd name="T4" fmla="*/ 0 w 10"/>
                <a:gd name="T5" fmla="*/ 0 h 9"/>
                <a:gd name="T6" fmla="*/ 0 w 10"/>
                <a:gd name="T7" fmla="*/ 0 h 9"/>
                <a:gd name="T8" fmla="*/ 0 w 10"/>
                <a:gd name="T9" fmla="*/ 0 h 9"/>
                <a:gd name="T10" fmla="*/ 0 w 10"/>
                <a:gd name="T11" fmla="*/ 0 h 9"/>
                <a:gd name="T12" fmla="*/ 3 w 10"/>
                <a:gd name="T13" fmla="*/ 0 h 9"/>
                <a:gd name="T14" fmla="*/ 3 w 10"/>
                <a:gd name="T15" fmla="*/ 0 h 9"/>
                <a:gd name="T16" fmla="*/ 3 w 10"/>
                <a:gd name="T17" fmla="*/ 0 h 9"/>
                <a:gd name="T18" fmla="*/ 3 w 10"/>
                <a:gd name="T19" fmla="*/ 0 h 9"/>
                <a:gd name="T20" fmla="*/ 3 w 10"/>
                <a:gd name="T21" fmla="*/ 0 h 9"/>
                <a:gd name="T22" fmla="*/ 3 w 10"/>
                <a:gd name="T23" fmla="*/ 0 h 9"/>
                <a:gd name="T24" fmla="*/ 3 w 10"/>
                <a:gd name="T25" fmla="*/ 0 h 9"/>
                <a:gd name="T26" fmla="*/ 3 w 10"/>
                <a:gd name="T27" fmla="*/ 0 h 9"/>
                <a:gd name="T28" fmla="*/ 3 w 10"/>
                <a:gd name="T29" fmla="*/ 0 h 9"/>
                <a:gd name="T30" fmla="*/ 6 w 10"/>
                <a:gd name="T31" fmla="*/ 3 h 9"/>
                <a:gd name="T32" fmla="*/ 6 w 10"/>
                <a:gd name="T33" fmla="*/ 0 h 9"/>
                <a:gd name="T34" fmla="*/ 6 w 10"/>
                <a:gd name="T35" fmla="*/ 0 h 9"/>
                <a:gd name="T36" fmla="*/ 6 w 10"/>
                <a:gd name="T37" fmla="*/ 3 h 9"/>
                <a:gd name="T38" fmla="*/ 6 w 10"/>
                <a:gd name="T39" fmla="*/ 3 h 9"/>
                <a:gd name="T40" fmla="*/ 6 w 10"/>
                <a:gd name="T41" fmla="*/ 3 h 9"/>
                <a:gd name="T42" fmla="*/ 10 w 10"/>
                <a:gd name="T43" fmla="*/ 3 h 9"/>
                <a:gd name="T44" fmla="*/ 10 w 10"/>
                <a:gd name="T45" fmla="*/ 3 h 9"/>
                <a:gd name="T46" fmla="*/ 10 w 10"/>
                <a:gd name="T47" fmla="*/ 3 h 9"/>
                <a:gd name="T48" fmla="*/ 10 w 10"/>
                <a:gd name="T49" fmla="*/ 6 h 9"/>
                <a:gd name="T50" fmla="*/ 10 w 10"/>
                <a:gd name="T51" fmla="*/ 6 h 9"/>
                <a:gd name="T52" fmla="*/ 10 w 10"/>
                <a:gd name="T53" fmla="*/ 6 h 9"/>
                <a:gd name="T54" fmla="*/ 10 w 10"/>
                <a:gd name="T55" fmla="*/ 6 h 9"/>
                <a:gd name="T56" fmla="*/ 6 w 10"/>
                <a:gd name="T57" fmla="*/ 6 h 9"/>
                <a:gd name="T58" fmla="*/ 6 w 10"/>
                <a:gd name="T59" fmla="*/ 6 h 9"/>
                <a:gd name="T60" fmla="*/ 6 w 10"/>
                <a:gd name="T61" fmla="*/ 6 h 9"/>
                <a:gd name="T62" fmla="*/ 6 w 10"/>
                <a:gd name="T63" fmla="*/ 6 h 9"/>
                <a:gd name="T64" fmla="*/ 6 w 10"/>
                <a:gd name="T65" fmla="*/ 6 h 9"/>
                <a:gd name="T66" fmla="*/ 6 w 10"/>
                <a:gd name="T67" fmla="*/ 9 h 9"/>
                <a:gd name="T68" fmla="*/ 6 w 10"/>
                <a:gd name="T69" fmla="*/ 9 h 9"/>
                <a:gd name="T70" fmla="*/ 3 w 10"/>
                <a:gd name="T71" fmla="*/ 6 h 9"/>
                <a:gd name="T72" fmla="*/ 3 w 10"/>
                <a:gd name="T73" fmla="*/ 6 h 9"/>
                <a:gd name="T74" fmla="*/ 3 w 10"/>
                <a:gd name="T75" fmla="*/ 9 h 9"/>
                <a:gd name="T76" fmla="*/ 3 w 10"/>
                <a:gd name="T77" fmla="*/ 9 h 9"/>
                <a:gd name="T78" fmla="*/ 3 w 10"/>
                <a:gd name="T79" fmla="*/ 9 h 9"/>
                <a:gd name="T80" fmla="*/ 0 w 10"/>
                <a:gd name="T81" fmla="*/ 6 h 9"/>
                <a:gd name="T82" fmla="*/ 0 w 10"/>
                <a:gd name="T83" fmla="*/ 6 h 9"/>
                <a:gd name="T84" fmla="*/ 0 w 10"/>
                <a:gd name="T85" fmla="*/ 6 h 9"/>
                <a:gd name="T86" fmla="*/ 0 w 10"/>
                <a:gd name="T87" fmla="*/ 6 h 9"/>
                <a:gd name="T88" fmla="*/ 0 w 10"/>
                <a:gd name="T89" fmla="*/ 3 h 9"/>
                <a:gd name="T90" fmla="*/ 0 w 10"/>
                <a:gd name="T91" fmla="*/ 3 h 9"/>
                <a:gd name="T92" fmla="*/ 0 w 10"/>
                <a:gd name="T93" fmla="*/ 0 h 9"/>
                <a:gd name="T94" fmla="*/ 0 w 10"/>
                <a:gd name="T95" fmla="*/ 0 h 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 h="9">
                  <a:moveTo>
                    <a:pt x="0" y="0"/>
                  </a:moveTo>
                  <a:lnTo>
                    <a:pt x="0" y="0"/>
                  </a:lnTo>
                  <a:lnTo>
                    <a:pt x="3" y="0"/>
                  </a:lnTo>
                  <a:lnTo>
                    <a:pt x="3" y="3"/>
                  </a:lnTo>
                  <a:lnTo>
                    <a:pt x="3" y="0"/>
                  </a:lnTo>
                  <a:lnTo>
                    <a:pt x="6" y="0"/>
                  </a:lnTo>
                  <a:lnTo>
                    <a:pt x="6" y="3"/>
                  </a:lnTo>
                  <a:lnTo>
                    <a:pt x="6" y="0"/>
                  </a:lnTo>
                  <a:lnTo>
                    <a:pt x="6" y="3"/>
                  </a:lnTo>
                  <a:lnTo>
                    <a:pt x="10" y="3"/>
                  </a:lnTo>
                  <a:lnTo>
                    <a:pt x="10" y="6"/>
                  </a:lnTo>
                  <a:lnTo>
                    <a:pt x="6" y="6"/>
                  </a:lnTo>
                  <a:lnTo>
                    <a:pt x="6" y="9"/>
                  </a:lnTo>
                  <a:lnTo>
                    <a:pt x="3" y="6"/>
                  </a:lnTo>
                  <a:lnTo>
                    <a:pt x="3" y="9"/>
                  </a:lnTo>
                  <a:lnTo>
                    <a:pt x="0" y="9"/>
                  </a:lnTo>
                  <a:lnTo>
                    <a:pt x="0" y="6"/>
                  </a:lnTo>
                  <a:lnTo>
                    <a:pt x="0" y="3"/>
                  </a:lnTo>
                  <a:lnTo>
                    <a:pt x="0" y="0"/>
                  </a:lnTo>
                  <a:close/>
                </a:path>
              </a:pathLst>
            </a:custGeom>
            <a:solidFill>
              <a:srgbClr val="8F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38" name="Freeform 541"/>
            <p:cNvSpPr>
              <a:spLocks/>
            </p:cNvSpPr>
            <p:nvPr/>
          </p:nvSpPr>
          <p:spPr bwMode="auto">
            <a:xfrm>
              <a:off x="-1181" y="1870"/>
              <a:ext cx="10" cy="9"/>
            </a:xfrm>
            <a:custGeom>
              <a:avLst/>
              <a:gdLst>
                <a:gd name="T0" fmla="*/ 0 w 10"/>
                <a:gd name="T1" fmla="*/ 0 h 9"/>
                <a:gd name="T2" fmla="*/ 3 w 10"/>
                <a:gd name="T3" fmla="*/ 0 h 9"/>
                <a:gd name="T4" fmla="*/ 3 w 10"/>
                <a:gd name="T5" fmla="*/ 3 h 9"/>
                <a:gd name="T6" fmla="*/ 3 w 10"/>
                <a:gd name="T7" fmla="*/ 0 h 9"/>
                <a:gd name="T8" fmla="*/ 6 w 10"/>
                <a:gd name="T9" fmla="*/ 0 h 9"/>
                <a:gd name="T10" fmla="*/ 6 w 10"/>
                <a:gd name="T11" fmla="*/ 3 h 9"/>
                <a:gd name="T12" fmla="*/ 6 w 10"/>
                <a:gd name="T13" fmla="*/ 0 h 9"/>
                <a:gd name="T14" fmla="*/ 6 w 10"/>
                <a:gd name="T15" fmla="*/ 3 h 9"/>
                <a:gd name="T16" fmla="*/ 10 w 10"/>
                <a:gd name="T17" fmla="*/ 3 h 9"/>
                <a:gd name="T18" fmla="*/ 10 w 10"/>
                <a:gd name="T19" fmla="*/ 6 h 9"/>
                <a:gd name="T20" fmla="*/ 6 w 10"/>
                <a:gd name="T21" fmla="*/ 6 h 9"/>
                <a:gd name="T22" fmla="*/ 6 w 10"/>
                <a:gd name="T23" fmla="*/ 9 h 9"/>
                <a:gd name="T24" fmla="*/ 3 w 10"/>
                <a:gd name="T25" fmla="*/ 6 h 9"/>
                <a:gd name="T26" fmla="*/ 3 w 10"/>
                <a:gd name="T27" fmla="*/ 9 h 9"/>
                <a:gd name="T28" fmla="*/ 0 w 10"/>
                <a:gd name="T29" fmla="*/ 9 h 9"/>
                <a:gd name="T30" fmla="*/ 0 w 10"/>
                <a:gd name="T31" fmla="*/ 6 h 9"/>
                <a:gd name="T32" fmla="*/ 0 w 10"/>
                <a:gd name="T33" fmla="*/ 3 h 9"/>
                <a:gd name="T34" fmla="*/ 0 w 1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 h="9">
                  <a:moveTo>
                    <a:pt x="0" y="0"/>
                  </a:moveTo>
                  <a:lnTo>
                    <a:pt x="3" y="0"/>
                  </a:lnTo>
                  <a:lnTo>
                    <a:pt x="3" y="3"/>
                  </a:lnTo>
                  <a:lnTo>
                    <a:pt x="3" y="0"/>
                  </a:lnTo>
                  <a:lnTo>
                    <a:pt x="6" y="0"/>
                  </a:lnTo>
                  <a:lnTo>
                    <a:pt x="6" y="3"/>
                  </a:lnTo>
                  <a:lnTo>
                    <a:pt x="6" y="0"/>
                  </a:lnTo>
                  <a:lnTo>
                    <a:pt x="6" y="3"/>
                  </a:lnTo>
                  <a:lnTo>
                    <a:pt x="10" y="3"/>
                  </a:lnTo>
                  <a:lnTo>
                    <a:pt x="10" y="6"/>
                  </a:lnTo>
                  <a:lnTo>
                    <a:pt x="6" y="6"/>
                  </a:lnTo>
                  <a:lnTo>
                    <a:pt x="6" y="9"/>
                  </a:lnTo>
                  <a:lnTo>
                    <a:pt x="3" y="6"/>
                  </a:lnTo>
                  <a:lnTo>
                    <a:pt x="3" y="9"/>
                  </a:lnTo>
                  <a:lnTo>
                    <a:pt x="0" y="9"/>
                  </a:lnTo>
                  <a:lnTo>
                    <a:pt x="0" y="6"/>
                  </a:ln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639" name="Freeform 542"/>
            <p:cNvSpPr>
              <a:spLocks/>
            </p:cNvSpPr>
            <p:nvPr/>
          </p:nvSpPr>
          <p:spPr bwMode="auto">
            <a:xfrm>
              <a:off x="-1187" y="1891"/>
              <a:ext cx="12" cy="18"/>
            </a:xfrm>
            <a:custGeom>
              <a:avLst/>
              <a:gdLst>
                <a:gd name="T0" fmla="*/ 6 w 12"/>
                <a:gd name="T1" fmla="*/ 0 h 18"/>
                <a:gd name="T2" fmla="*/ 9 w 12"/>
                <a:gd name="T3" fmla="*/ 0 h 18"/>
                <a:gd name="T4" fmla="*/ 9 w 12"/>
                <a:gd name="T5" fmla="*/ 3 h 18"/>
                <a:gd name="T6" fmla="*/ 9 w 12"/>
                <a:gd name="T7" fmla="*/ 3 h 18"/>
                <a:gd name="T8" fmla="*/ 12 w 12"/>
                <a:gd name="T9" fmla="*/ 6 h 18"/>
                <a:gd name="T10" fmla="*/ 12 w 12"/>
                <a:gd name="T11" fmla="*/ 6 h 18"/>
                <a:gd name="T12" fmla="*/ 12 w 12"/>
                <a:gd name="T13" fmla="*/ 6 h 18"/>
                <a:gd name="T14" fmla="*/ 9 w 12"/>
                <a:gd name="T15" fmla="*/ 6 h 18"/>
                <a:gd name="T16" fmla="*/ 9 w 12"/>
                <a:gd name="T17" fmla="*/ 6 h 18"/>
                <a:gd name="T18" fmla="*/ 9 w 12"/>
                <a:gd name="T19" fmla="*/ 9 h 18"/>
                <a:gd name="T20" fmla="*/ 9 w 12"/>
                <a:gd name="T21" fmla="*/ 9 h 18"/>
                <a:gd name="T22" fmla="*/ 9 w 12"/>
                <a:gd name="T23" fmla="*/ 9 h 18"/>
                <a:gd name="T24" fmla="*/ 9 w 12"/>
                <a:gd name="T25" fmla="*/ 9 h 18"/>
                <a:gd name="T26" fmla="*/ 9 w 12"/>
                <a:gd name="T27" fmla="*/ 12 h 18"/>
                <a:gd name="T28" fmla="*/ 9 w 12"/>
                <a:gd name="T29" fmla="*/ 12 h 18"/>
                <a:gd name="T30" fmla="*/ 6 w 12"/>
                <a:gd name="T31" fmla="*/ 12 h 18"/>
                <a:gd name="T32" fmla="*/ 6 w 12"/>
                <a:gd name="T33" fmla="*/ 12 h 18"/>
                <a:gd name="T34" fmla="*/ 6 w 12"/>
                <a:gd name="T35" fmla="*/ 15 h 18"/>
                <a:gd name="T36" fmla="*/ 6 w 12"/>
                <a:gd name="T37" fmla="*/ 15 h 18"/>
                <a:gd name="T38" fmla="*/ 6 w 12"/>
                <a:gd name="T39" fmla="*/ 15 h 18"/>
                <a:gd name="T40" fmla="*/ 6 w 12"/>
                <a:gd name="T41" fmla="*/ 15 h 18"/>
                <a:gd name="T42" fmla="*/ 6 w 12"/>
                <a:gd name="T43" fmla="*/ 18 h 18"/>
                <a:gd name="T44" fmla="*/ 6 w 12"/>
                <a:gd name="T45" fmla="*/ 18 h 18"/>
                <a:gd name="T46" fmla="*/ 6 w 12"/>
                <a:gd name="T47" fmla="*/ 18 h 18"/>
                <a:gd name="T48" fmla="*/ 3 w 12"/>
                <a:gd name="T49" fmla="*/ 18 h 18"/>
                <a:gd name="T50" fmla="*/ 3 w 12"/>
                <a:gd name="T51" fmla="*/ 15 h 18"/>
                <a:gd name="T52" fmla="*/ 3 w 12"/>
                <a:gd name="T53" fmla="*/ 9 h 18"/>
                <a:gd name="T54" fmla="*/ 3 w 12"/>
                <a:gd name="T55" fmla="*/ 6 h 18"/>
                <a:gd name="T56" fmla="*/ 0 w 12"/>
                <a:gd name="T57" fmla="*/ 3 h 18"/>
                <a:gd name="T58" fmla="*/ 3 w 12"/>
                <a:gd name="T59" fmla="*/ 3 h 18"/>
                <a:gd name="T60" fmla="*/ 3 w 12"/>
                <a:gd name="T61" fmla="*/ 3 h 18"/>
                <a:gd name="T62" fmla="*/ 3 w 12"/>
                <a:gd name="T63" fmla="*/ 3 h 18"/>
                <a:gd name="T64" fmla="*/ 3 w 12"/>
                <a:gd name="T65" fmla="*/ 3 h 18"/>
                <a:gd name="T66" fmla="*/ 3 w 12"/>
                <a:gd name="T67" fmla="*/ 3 h 18"/>
                <a:gd name="T68" fmla="*/ 6 w 12"/>
                <a:gd name="T69" fmla="*/ 3 h 18"/>
                <a:gd name="T70" fmla="*/ 6 w 12"/>
                <a:gd name="T71" fmla="*/ 3 h 18"/>
                <a:gd name="T72" fmla="*/ 6 w 12"/>
                <a:gd name="T73" fmla="*/ 0 h 18"/>
                <a:gd name="T74" fmla="*/ 6 w 12"/>
                <a:gd name="T75" fmla="*/ 0 h 18"/>
                <a:gd name="T76" fmla="*/ 6 w 12"/>
                <a:gd name="T77" fmla="*/ 0 h 18"/>
                <a:gd name="T78" fmla="*/ 6 w 12"/>
                <a:gd name="T79" fmla="*/ 0 h 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 h="18">
                  <a:moveTo>
                    <a:pt x="6" y="0"/>
                  </a:moveTo>
                  <a:lnTo>
                    <a:pt x="6" y="0"/>
                  </a:lnTo>
                  <a:lnTo>
                    <a:pt x="9" y="0"/>
                  </a:lnTo>
                  <a:lnTo>
                    <a:pt x="9" y="3"/>
                  </a:lnTo>
                  <a:lnTo>
                    <a:pt x="12" y="3"/>
                  </a:lnTo>
                  <a:lnTo>
                    <a:pt x="12" y="6"/>
                  </a:lnTo>
                  <a:lnTo>
                    <a:pt x="9" y="6"/>
                  </a:lnTo>
                  <a:lnTo>
                    <a:pt x="9" y="9"/>
                  </a:lnTo>
                  <a:lnTo>
                    <a:pt x="9" y="12"/>
                  </a:lnTo>
                  <a:lnTo>
                    <a:pt x="6" y="12"/>
                  </a:lnTo>
                  <a:lnTo>
                    <a:pt x="6" y="15"/>
                  </a:lnTo>
                  <a:lnTo>
                    <a:pt x="6" y="18"/>
                  </a:lnTo>
                  <a:lnTo>
                    <a:pt x="3" y="18"/>
                  </a:lnTo>
                  <a:lnTo>
                    <a:pt x="3" y="15"/>
                  </a:lnTo>
                  <a:lnTo>
                    <a:pt x="3" y="12"/>
                  </a:lnTo>
                  <a:lnTo>
                    <a:pt x="3" y="9"/>
                  </a:lnTo>
                  <a:lnTo>
                    <a:pt x="3" y="6"/>
                  </a:lnTo>
                  <a:lnTo>
                    <a:pt x="0" y="3"/>
                  </a:lnTo>
                  <a:lnTo>
                    <a:pt x="3" y="3"/>
                  </a:lnTo>
                  <a:lnTo>
                    <a:pt x="6" y="3"/>
                  </a:lnTo>
                  <a:lnTo>
                    <a:pt x="3" y="0"/>
                  </a:lnTo>
                  <a:lnTo>
                    <a:pt x="6" y="0"/>
                  </a:lnTo>
                  <a:close/>
                </a:path>
              </a:pathLst>
            </a:custGeom>
            <a:solidFill>
              <a:srgbClr val="8F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40" name="Freeform 543"/>
            <p:cNvSpPr>
              <a:spLocks/>
            </p:cNvSpPr>
            <p:nvPr/>
          </p:nvSpPr>
          <p:spPr bwMode="auto">
            <a:xfrm>
              <a:off x="-1187" y="1891"/>
              <a:ext cx="12" cy="18"/>
            </a:xfrm>
            <a:custGeom>
              <a:avLst/>
              <a:gdLst>
                <a:gd name="T0" fmla="*/ 6 w 12"/>
                <a:gd name="T1" fmla="*/ 0 h 18"/>
                <a:gd name="T2" fmla="*/ 9 w 12"/>
                <a:gd name="T3" fmla="*/ 0 h 18"/>
                <a:gd name="T4" fmla="*/ 9 w 12"/>
                <a:gd name="T5" fmla="*/ 3 h 18"/>
                <a:gd name="T6" fmla="*/ 12 w 12"/>
                <a:gd name="T7" fmla="*/ 3 h 18"/>
                <a:gd name="T8" fmla="*/ 12 w 12"/>
                <a:gd name="T9" fmla="*/ 6 h 18"/>
                <a:gd name="T10" fmla="*/ 9 w 12"/>
                <a:gd name="T11" fmla="*/ 6 h 18"/>
                <a:gd name="T12" fmla="*/ 9 w 12"/>
                <a:gd name="T13" fmla="*/ 9 h 18"/>
                <a:gd name="T14" fmla="*/ 9 w 12"/>
                <a:gd name="T15" fmla="*/ 12 h 18"/>
                <a:gd name="T16" fmla="*/ 6 w 12"/>
                <a:gd name="T17" fmla="*/ 12 h 18"/>
                <a:gd name="T18" fmla="*/ 6 w 12"/>
                <a:gd name="T19" fmla="*/ 15 h 18"/>
                <a:gd name="T20" fmla="*/ 6 w 12"/>
                <a:gd name="T21" fmla="*/ 18 h 18"/>
                <a:gd name="T22" fmla="*/ 3 w 12"/>
                <a:gd name="T23" fmla="*/ 18 h 18"/>
                <a:gd name="T24" fmla="*/ 3 w 12"/>
                <a:gd name="T25" fmla="*/ 15 h 18"/>
                <a:gd name="T26" fmla="*/ 3 w 12"/>
                <a:gd name="T27" fmla="*/ 12 h 18"/>
                <a:gd name="T28" fmla="*/ 3 w 12"/>
                <a:gd name="T29" fmla="*/ 9 h 18"/>
                <a:gd name="T30" fmla="*/ 3 w 12"/>
                <a:gd name="T31" fmla="*/ 6 h 18"/>
                <a:gd name="T32" fmla="*/ 0 w 12"/>
                <a:gd name="T33" fmla="*/ 3 h 18"/>
                <a:gd name="T34" fmla="*/ 3 w 12"/>
                <a:gd name="T35" fmla="*/ 3 h 18"/>
                <a:gd name="T36" fmla="*/ 6 w 12"/>
                <a:gd name="T37" fmla="*/ 3 h 18"/>
                <a:gd name="T38" fmla="*/ 3 w 12"/>
                <a:gd name="T39" fmla="*/ 0 h 18"/>
                <a:gd name="T40" fmla="*/ 6 w 12"/>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 h="18">
                  <a:moveTo>
                    <a:pt x="6" y="0"/>
                  </a:moveTo>
                  <a:lnTo>
                    <a:pt x="9" y="0"/>
                  </a:lnTo>
                  <a:lnTo>
                    <a:pt x="9" y="3"/>
                  </a:lnTo>
                  <a:lnTo>
                    <a:pt x="12" y="3"/>
                  </a:lnTo>
                  <a:lnTo>
                    <a:pt x="12" y="6"/>
                  </a:lnTo>
                  <a:lnTo>
                    <a:pt x="9" y="6"/>
                  </a:lnTo>
                  <a:lnTo>
                    <a:pt x="9" y="9"/>
                  </a:lnTo>
                  <a:lnTo>
                    <a:pt x="9" y="12"/>
                  </a:lnTo>
                  <a:lnTo>
                    <a:pt x="6" y="12"/>
                  </a:lnTo>
                  <a:lnTo>
                    <a:pt x="6" y="15"/>
                  </a:lnTo>
                  <a:lnTo>
                    <a:pt x="6" y="18"/>
                  </a:lnTo>
                  <a:lnTo>
                    <a:pt x="3" y="18"/>
                  </a:lnTo>
                  <a:lnTo>
                    <a:pt x="3" y="15"/>
                  </a:lnTo>
                  <a:lnTo>
                    <a:pt x="3" y="12"/>
                  </a:lnTo>
                  <a:lnTo>
                    <a:pt x="3" y="9"/>
                  </a:lnTo>
                  <a:lnTo>
                    <a:pt x="3" y="6"/>
                  </a:lnTo>
                  <a:lnTo>
                    <a:pt x="0" y="3"/>
                  </a:lnTo>
                  <a:lnTo>
                    <a:pt x="3" y="3"/>
                  </a:lnTo>
                  <a:lnTo>
                    <a:pt x="6" y="3"/>
                  </a:lnTo>
                  <a:lnTo>
                    <a:pt x="3" y="0"/>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641" name="Freeform 544"/>
            <p:cNvSpPr>
              <a:spLocks/>
            </p:cNvSpPr>
            <p:nvPr/>
          </p:nvSpPr>
          <p:spPr bwMode="auto">
            <a:xfrm>
              <a:off x="-1197" y="1882"/>
              <a:ext cx="22" cy="21"/>
            </a:xfrm>
            <a:custGeom>
              <a:avLst/>
              <a:gdLst>
                <a:gd name="T0" fmla="*/ 22 w 22"/>
                <a:gd name="T1" fmla="*/ 3 h 21"/>
                <a:gd name="T2" fmla="*/ 16 w 22"/>
                <a:gd name="T3" fmla="*/ 0 h 21"/>
                <a:gd name="T4" fmla="*/ 13 w 22"/>
                <a:gd name="T5" fmla="*/ 0 h 21"/>
                <a:gd name="T6" fmla="*/ 6 w 22"/>
                <a:gd name="T7" fmla="*/ 0 h 21"/>
                <a:gd name="T8" fmla="*/ 3 w 22"/>
                <a:gd name="T9" fmla="*/ 3 h 21"/>
                <a:gd name="T10" fmla="*/ 0 w 22"/>
                <a:gd name="T11" fmla="*/ 9 h 21"/>
                <a:gd name="T12" fmla="*/ 0 w 22"/>
                <a:gd name="T13" fmla="*/ 12 h 21"/>
                <a:gd name="T14" fmla="*/ 0 w 22"/>
                <a:gd name="T15" fmla="*/ 18 h 21"/>
                <a:gd name="T16" fmla="*/ 3 w 22"/>
                <a:gd name="T17" fmla="*/ 21 h 21"/>
                <a:gd name="T18" fmla="*/ 22 w 22"/>
                <a:gd name="T19" fmla="*/ 3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1">
                  <a:moveTo>
                    <a:pt x="22" y="3"/>
                  </a:moveTo>
                  <a:lnTo>
                    <a:pt x="16" y="0"/>
                  </a:lnTo>
                  <a:lnTo>
                    <a:pt x="13" y="0"/>
                  </a:lnTo>
                  <a:lnTo>
                    <a:pt x="6" y="0"/>
                  </a:lnTo>
                  <a:lnTo>
                    <a:pt x="3" y="3"/>
                  </a:lnTo>
                  <a:lnTo>
                    <a:pt x="0" y="9"/>
                  </a:lnTo>
                  <a:lnTo>
                    <a:pt x="0" y="12"/>
                  </a:lnTo>
                  <a:lnTo>
                    <a:pt x="0" y="18"/>
                  </a:lnTo>
                  <a:lnTo>
                    <a:pt x="3" y="21"/>
                  </a:lnTo>
                  <a:lnTo>
                    <a:pt x="2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42" name="Freeform 545"/>
            <p:cNvSpPr>
              <a:spLocks/>
            </p:cNvSpPr>
            <p:nvPr/>
          </p:nvSpPr>
          <p:spPr bwMode="auto">
            <a:xfrm>
              <a:off x="-1194" y="1885"/>
              <a:ext cx="26" cy="21"/>
            </a:xfrm>
            <a:custGeom>
              <a:avLst/>
              <a:gdLst>
                <a:gd name="T0" fmla="*/ 26 w 26"/>
                <a:gd name="T1" fmla="*/ 21 h 21"/>
                <a:gd name="T2" fmla="*/ 26 w 26"/>
                <a:gd name="T3" fmla="*/ 18 h 21"/>
                <a:gd name="T4" fmla="*/ 26 w 26"/>
                <a:gd name="T5" fmla="*/ 15 h 21"/>
                <a:gd name="T6" fmla="*/ 26 w 26"/>
                <a:gd name="T7" fmla="*/ 12 h 21"/>
                <a:gd name="T8" fmla="*/ 23 w 26"/>
                <a:gd name="T9" fmla="*/ 9 h 21"/>
                <a:gd name="T10" fmla="*/ 23 w 26"/>
                <a:gd name="T11" fmla="*/ 6 h 21"/>
                <a:gd name="T12" fmla="*/ 23 w 26"/>
                <a:gd name="T13" fmla="*/ 3 h 21"/>
                <a:gd name="T14" fmla="*/ 19 w 26"/>
                <a:gd name="T15" fmla="*/ 0 h 21"/>
                <a:gd name="T16" fmla="*/ 0 w 26"/>
                <a:gd name="T17" fmla="*/ 18 h 21"/>
                <a:gd name="T18" fmla="*/ 0 w 26"/>
                <a:gd name="T19" fmla="*/ 21 h 21"/>
                <a:gd name="T20" fmla="*/ 26 w 26"/>
                <a:gd name="T21" fmla="*/ 21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21">
                  <a:moveTo>
                    <a:pt x="26" y="21"/>
                  </a:moveTo>
                  <a:lnTo>
                    <a:pt x="26" y="18"/>
                  </a:lnTo>
                  <a:lnTo>
                    <a:pt x="26" y="15"/>
                  </a:lnTo>
                  <a:lnTo>
                    <a:pt x="26" y="12"/>
                  </a:lnTo>
                  <a:lnTo>
                    <a:pt x="23" y="9"/>
                  </a:lnTo>
                  <a:lnTo>
                    <a:pt x="23" y="6"/>
                  </a:lnTo>
                  <a:lnTo>
                    <a:pt x="23" y="3"/>
                  </a:lnTo>
                  <a:lnTo>
                    <a:pt x="19" y="0"/>
                  </a:lnTo>
                  <a:lnTo>
                    <a:pt x="0" y="18"/>
                  </a:lnTo>
                  <a:lnTo>
                    <a:pt x="0" y="21"/>
                  </a:lnTo>
                  <a:lnTo>
                    <a:pt x="2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43" name="Freeform 546"/>
            <p:cNvSpPr>
              <a:spLocks/>
            </p:cNvSpPr>
            <p:nvPr/>
          </p:nvSpPr>
          <p:spPr bwMode="auto">
            <a:xfrm>
              <a:off x="-1194" y="1906"/>
              <a:ext cx="26" cy="11"/>
            </a:xfrm>
            <a:custGeom>
              <a:avLst/>
              <a:gdLst>
                <a:gd name="T0" fmla="*/ 0 w 26"/>
                <a:gd name="T1" fmla="*/ 0 h 11"/>
                <a:gd name="T2" fmla="*/ 0 w 26"/>
                <a:gd name="T3" fmla="*/ 6 h 11"/>
                <a:gd name="T4" fmla="*/ 3 w 26"/>
                <a:gd name="T5" fmla="*/ 9 h 11"/>
                <a:gd name="T6" fmla="*/ 10 w 26"/>
                <a:gd name="T7" fmla="*/ 11 h 11"/>
                <a:gd name="T8" fmla="*/ 13 w 26"/>
                <a:gd name="T9" fmla="*/ 11 h 11"/>
                <a:gd name="T10" fmla="*/ 19 w 26"/>
                <a:gd name="T11" fmla="*/ 11 h 11"/>
                <a:gd name="T12" fmla="*/ 23 w 26"/>
                <a:gd name="T13" fmla="*/ 9 h 11"/>
                <a:gd name="T14" fmla="*/ 26 w 26"/>
                <a:gd name="T15" fmla="*/ 6 h 11"/>
                <a:gd name="T16" fmla="*/ 26 w 26"/>
                <a:gd name="T17" fmla="*/ 0 h 11"/>
                <a:gd name="T18" fmla="*/ 0 w 26"/>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1">
                  <a:moveTo>
                    <a:pt x="0" y="0"/>
                  </a:moveTo>
                  <a:lnTo>
                    <a:pt x="0" y="6"/>
                  </a:lnTo>
                  <a:lnTo>
                    <a:pt x="3" y="9"/>
                  </a:lnTo>
                  <a:lnTo>
                    <a:pt x="10" y="11"/>
                  </a:lnTo>
                  <a:lnTo>
                    <a:pt x="13" y="11"/>
                  </a:lnTo>
                  <a:lnTo>
                    <a:pt x="19" y="11"/>
                  </a:lnTo>
                  <a:lnTo>
                    <a:pt x="23" y="9"/>
                  </a:lnTo>
                  <a:lnTo>
                    <a:pt x="26" y="6"/>
                  </a:lnTo>
                  <a:lnTo>
                    <a:pt x="26"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44" name="Freeform 547"/>
            <p:cNvSpPr>
              <a:spLocks/>
            </p:cNvSpPr>
            <p:nvPr/>
          </p:nvSpPr>
          <p:spPr bwMode="auto">
            <a:xfrm>
              <a:off x="-1197" y="1882"/>
              <a:ext cx="22" cy="21"/>
            </a:xfrm>
            <a:custGeom>
              <a:avLst/>
              <a:gdLst>
                <a:gd name="T0" fmla="*/ 22 w 22"/>
                <a:gd name="T1" fmla="*/ 3 h 21"/>
                <a:gd name="T2" fmla="*/ 19 w 22"/>
                <a:gd name="T3" fmla="*/ 0 h 21"/>
                <a:gd name="T4" fmla="*/ 13 w 22"/>
                <a:gd name="T5" fmla="*/ 0 h 21"/>
                <a:gd name="T6" fmla="*/ 6 w 22"/>
                <a:gd name="T7" fmla="*/ 0 h 21"/>
                <a:gd name="T8" fmla="*/ 3 w 22"/>
                <a:gd name="T9" fmla="*/ 3 h 21"/>
                <a:gd name="T10" fmla="*/ 0 w 22"/>
                <a:gd name="T11" fmla="*/ 6 h 21"/>
                <a:gd name="T12" fmla="*/ 0 w 22"/>
                <a:gd name="T13" fmla="*/ 12 h 21"/>
                <a:gd name="T14" fmla="*/ 0 w 22"/>
                <a:gd name="T15" fmla="*/ 15 h 21"/>
                <a:gd name="T16" fmla="*/ 3 w 22"/>
                <a:gd name="T17" fmla="*/ 21 h 21"/>
                <a:gd name="T18" fmla="*/ 22 w 22"/>
                <a:gd name="T19" fmla="*/ 3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1">
                  <a:moveTo>
                    <a:pt x="22" y="3"/>
                  </a:moveTo>
                  <a:lnTo>
                    <a:pt x="19" y="0"/>
                  </a:lnTo>
                  <a:lnTo>
                    <a:pt x="13" y="0"/>
                  </a:lnTo>
                  <a:lnTo>
                    <a:pt x="6" y="0"/>
                  </a:lnTo>
                  <a:lnTo>
                    <a:pt x="3" y="3"/>
                  </a:lnTo>
                  <a:lnTo>
                    <a:pt x="0" y="6"/>
                  </a:lnTo>
                  <a:lnTo>
                    <a:pt x="0" y="12"/>
                  </a:lnTo>
                  <a:lnTo>
                    <a:pt x="0" y="15"/>
                  </a:lnTo>
                  <a:lnTo>
                    <a:pt x="3" y="21"/>
                  </a:lnTo>
                  <a:lnTo>
                    <a:pt x="2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45" name="Freeform 548"/>
            <p:cNvSpPr>
              <a:spLocks/>
            </p:cNvSpPr>
            <p:nvPr/>
          </p:nvSpPr>
          <p:spPr bwMode="auto">
            <a:xfrm>
              <a:off x="-1194" y="1885"/>
              <a:ext cx="29" cy="18"/>
            </a:xfrm>
            <a:custGeom>
              <a:avLst/>
              <a:gdLst>
                <a:gd name="T0" fmla="*/ 29 w 29"/>
                <a:gd name="T1" fmla="*/ 18 h 18"/>
                <a:gd name="T2" fmla="*/ 29 w 29"/>
                <a:gd name="T3" fmla="*/ 15 h 18"/>
                <a:gd name="T4" fmla="*/ 26 w 29"/>
                <a:gd name="T5" fmla="*/ 15 h 18"/>
                <a:gd name="T6" fmla="*/ 26 w 29"/>
                <a:gd name="T7" fmla="*/ 12 h 18"/>
                <a:gd name="T8" fmla="*/ 26 w 29"/>
                <a:gd name="T9" fmla="*/ 9 h 18"/>
                <a:gd name="T10" fmla="*/ 26 w 29"/>
                <a:gd name="T11" fmla="*/ 6 h 18"/>
                <a:gd name="T12" fmla="*/ 23 w 29"/>
                <a:gd name="T13" fmla="*/ 6 h 18"/>
                <a:gd name="T14" fmla="*/ 23 w 29"/>
                <a:gd name="T15" fmla="*/ 3 h 18"/>
                <a:gd name="T16" fmla="*/ 19 w 29"/>
                <a:gd name="T17" fmla="*/ 0 h 18"/>
                <a:gd name="T18" fmla="*/ 0 w 29"/>
                <a:gd name="T19" fmla="*/ 18 h 18"/>
                <a:gd name="T20" fmla="*/ 29 w 29"/>
                <a:gd name="T21" fmla="*/ 18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 h="18">
                  <a:moveTo>
                    <a:pt x="29" y="18"/>
                  </a:moveTo>
                  <a:lnTo>
                    <a:pt x="29" y="15"/>
                  </a:lnTo>
                  <a:lnTo>
                    <a:pt x="26" y="15"/>
                  </a:lnTo>
                  <a:lnTo>
                    <a:pt x="26" y="12"/>
                  </a:lnTo>
                  <a:lnTo>
                    <a:pt x="26" y="9"/>
                  </a:lnTo>
                  <a:lnTo>
                    <a:pt x="26" y="6"/>
                  </a:lnTo>
                  <a:lnTo>
                    <a:pt x="23" y="6"/>
                  </a:lnTo>
                  <a:lnTo>
                    <a:pt x="23" y="3"/>
                  </a:lnTo>
                  <a:lnTo>
                    <a:pt x="19" y="0"/>
                  </a:lnTo>
                  <a:lnTo>
                    <a:pt x="0" y="18"/>
                  </a:lnTo>
                  <a:lnTo>
                    <a:pt x="29"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46" name="Freeform 549"/>
            <p:cNvSpPr>
              <a:spLocks/>
            </p:cNvSpPr>
            <p:nvPr/>
          </p:nvSpPr>
          <p:spPr bwMode="auto">
            <a:xfrm>
              <a:off x="-1194" y="1903"/>
              <a:ext cx="29" cy="14"/>
            </a:xfrm>
            <a:custGeom>
              <a:avLst/>
              <a:gdLst>
                <a:gd name="T0" fmla="*/ 0 w 29"/>
                <a:gd name="T1" fmla="*/ 0 h 14"/>
                <a:gd name="T2" fmla="*/ 3 w 29"/>
                <a:gd name="T3" fmla="*/ 6 h 14"/>
                <a:gd name="T4" fmla="*/ 3 w 29"/>
                <a:gd name="T5" fmla="*/ 9 h 14"/>
                <a:gd name="T6" fmla="*/ 10 w 29"/>
                <a:gd name="T7" fmla="*/ 12 h 14"/>
                <a:gd name="T8" fmla="*/ 13 w 29"/>
                <a:gd name="T9" fmla="*/ 14 h 14"/>
                <a:gd name="T10" fmla="*/ 19 w 29"/>
                <a:gd name="T11" fmla="*/ 12 h 14"/>
                <a:gd name="T12" fmla="*/ 23 w 29"/>
                <a:gd name="T13" fmla="*/ 9 h 14"/>
                <a:gd name="T14" fmla="*/ 26 w 29"/>
                <a:gd name="T15" fmla="*/ 6 h 14"/>
                <a:gd name="T16" fmla="*/ 29 w 29"/>
                <a:gd name="T17" fmla="*/ 0 h 14"/>
                <a:gd name="T18" fmla="*/ 0 w 29"/>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14">
                  <a:moveTo>
                    <a:pt x="0" y="0"/>
                  </a:moveTo>
                  <a:lnTo>
                    <a:pt x="3" y="6"/>
                  </a:lnTo>
                  <a:lnTo>
                    <a:pt x="3" y="9"/>
                  </a:lnTo>
                  <a:lnTo>
                    <a:pt x="10" y="12"/>
                  </a:lnTo>
                  <a:lnTo>
                    <a:pt x="13" y="14"/>
                  </a:lnTo>
                  <a:lnTo>
                    <a:pt x="19" y="12"/>
                  </a:lnTo>
                  <a:lnTo>
                    <a:pt x="23" y="9"/>
                  </a:lnTo>
                  <a:lnTo>
                    <a:pt x="26" y="6"/>
                  </a:lnTo>
                  <a:lnTo>
                    <a:pt x="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47" name="Freeform 550"/>
            <p:cNvSpPr>
              <a:spLocks/>
            </p:cNvSpPr>
            <p:nvPr/>
          </p:nvSpPr>
          <p:spPr bwMode="auto">
            <a:xfrm>
              <a:off x="-1197" y="1879"/>
              <a:ext cx="22" cy="24"/>
            </a:xfrm>
            <a:custGeom>
              <a:avLst/>
              <a:gdLst>
                <a:gd name="T0" fmla="*/ 22 w 22"/>
                <a:gd name="T1" fmla="*/ 6 h 24"/>
                <a:gd name="T2" fmla="*/ 19 w 22"/>
                <a:gd name="T3" fmla="*/ 3 h 24"/>
                <a:gd name="T4" fmla="*/ 13 w 22"/>
                <a:gd name="T5" fmla="*/ 0 h 24"/>
                <a:gd name="T6" fmla="*/ 10 w 22"/>
                <a:gd name="T7" fmla="*/ 3 h 24"/>
                <a:gd name="T8" fmla="*/ 6 w 22"/>
                <a:gd name="T9" fmla="*/ 6 h 24"/>
                <a:gd name="T10" fmla="*/ 3 w 22"/>
                <a:gd name="T11" fmla="*/ 9 h 24"/>
                <a:gd name="T12" fmla="*/ 0 w 22"/>
                <a:gd name="T13" fmla="*/ 15 h 24"/>
                <a:gd name="T14" fmla="*/ 0 w 22"/>
                <a:gd name="T15" fmla="*/ 18 h 24"/>
                <a:gd name="T16" fmla="*/ 6 w 22"/>
                <a:gd name="T17" fmla="*/ 24 h 24"/>
                <a:gd name="T18" fmla="*/ 22 w 22"/>
                <a:gd name="T19" fmla="*/ 6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4">
                  <a:moveTo>
                    <a:pt x="22" y="6"/>
                  </a:moveTo>
                  <a:lnTo>
                    <a:pt x="19" y="3"/>
                  </a:lnTo>
                  <a:lnTo>
                    <a:pt x="13" y="0"/>
                  </a:lnTo>
                  <a:lnTo>
                    <a:pt x="10" y="3"/>
                  </a:lnTo>
                  <a:lnTo>
                    <a:pt x="6" y="6"/>
                  </a:lnTo>
                  <a:lnTo>
                    <a:pt x="3" y="9"/>
                  </a:lnTo>
                  <a:lnTo>
                    <a:pt x="0" y="15"/>
                  </a:lnTo>
                  <a:lnTo>
                    <a:pt x="0" y="18"/>
                  </a:lnTo>
                  <a:lnTo>
                    <a:pt x="6" y="24"/>
                  </a:lnTo>
                  <a:lnTo>
                    <a:pt x="2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48" name="Freeform 551"/>
            <p:cNvSpPr>
              <a:spLocks/>
            </p:cNvSpPr>
            <p:nvPr/>
          </p:nvSpPr>
          <p:spPr bwMode="auto">
            <a:xfrm>
              <a:off x="-1191" y="1885"/>
              <a:ext cx="26" cy="18"/>
            </a:xfrm>
            <a:custGeom>
              <a:avLst/>
              <a:gdLst>
                <a:gd name="T0" fmla="*/ 26 w 26"/>
                <a:gd name="T1" fmla="*/ 12 h 18"/>
                <a:gd name="T2" fmla="*/ 26 w 26"/>
                <a:gd name="T3" fmla="*/ 9 h 18"/>
                <a:gd name="T4" fmla="*/ 23 w 26"/>
                <a:gd name="T5" fmla="*/ 9 h 18"/>
                <a:gd name="T6" fmla="*/ 23 w 26"/>
                <a:gd name="T7" fmla="*/ 6 h 18"/>
                <a:gd name="T8" fmla="*/ 23 w 26"/>
                <a:gd name="T9" fmla="*/ 3 h 18"/>
                <a:gd name="T10" fmla="*/ 20 w 26"/>
                <a:gd name="T11" fmla="*/ 3 h 18"/>
                <a:gd name="T12" fmla="*/ 20 w 26"/>
                <a:gd name="T13" fmla="*/ 0 h 18"/>
                <a:gd name="T14" fmla="*/ 16 w 26"/>
                <a:gd name="T15" fmla="*/ 0 h 18"/>
                <a:gd name="T16" fmla="*/ 0 w 26"/>
                <a:gd name="T17" fmla="*/ 18 h 18"/>
                <a:gd name="T18" fmla="*/ 26 w 26"/>
                <a:gd name="T19" fmla="*/ 12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8">
                  <a:moveTo>
                    <a:pt x="26" y="12"/>
                  </a:moveTo>
                  <a:lnTo>
                    <a:pt x="26" y="9"/>
                  </a:lnTo>
                  <a:lnTo>
                    <a:pt x="23" y="9"/>
                  </a:lnTo>
                  <a:lnTo>
                    <a:pt x="23" y="6"/>
                  </a:lnTo>
                  <a:lnTo>
                    <a:pt x="23" y="3"/>
                  </a:lnTo>
                  <a:lnTo>
                    <a:pt x="20" y="3"/>
                  </a:lnTo>
                  <a:lnTo>
                    <a:pt x="20" y="0"/>
                  </a:lnTo>
                  <a:lnTo>
                    <a:pt x="16" y="0"/>
                  </a:lnTo>
                  <a:lnTo>
                    <a:pt x="0" y="18"/>
                  </a:lnTo>
                  <a:lnTo>
                    <a:pt x="2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49" name="Freeform 552"/>
            <p:cNvSpPr>
              <a:spLocks/>
            </p:cNvSpPr>
            <p:nvPr/>
          </p:nvSpPr>
          <p:spPr bwMode="auto">
            <a:xfrm>
              <a:off x="-1191" y="1897"/>
              <a:ext cx="26" cy="15"/>
            </a:xfrm>
            <a:custGeom>
              <a:avLst/>
              <a:gdLst>
                <a:gd name="T0" fmla="*/ 0 w 26"/>
                <a:gd name="T1" fmla="*/ 6 h 15"/>
                <a:gd name="T2" fmla="*/ 4 w 26"/>
                <a:gd name="T3" fmla="*/ 12 h 15"/>
                <a:gd name="T4" fmla="*/ 7 w 26"/>
                <a:gd name="T5" fmla="*/ 15 h 15"/>
                <a:gd name="T6" fmla="*/ 13 w 26"/>
                <a:gd name="T7" fmla="*/ 15 h 15"/>
                <a:gd name="T8" fmla="*/ 16 w 26"/>
                <a:gd name="T9" fmla="*/ 15 h 15"/>
                <a:gd name="T10" fmla="*/ 23 w 26"/>
                <a:gd name="T11" fmla="*/ 12 h 15"/>
                <a:gd name="T12" fmla="*/ 26 w 26"/>
                <a:gd name="T13" fmla="*/ 9 h 15"/>
                <a:gd name="T14" fmla="*/ 26 w 26"/>
                <a:gd name="T15" fmla="*/ 6 h 15"/>
                <a:gd name="T16" fmla="*/ 26 w 26"/>
                <a:gd name="T17" fmla="*/ 0 h 15"/>
                <a:gd name="T18" fmla="*/ 0 w 26"/>
                <a:gd name="T19" fmla="*/ 6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5">
                  <a:moveTo>
                    <a:pt x="0" y="6"/>
                  </a:moveTo>
                  <a:lnTo>
                    <a:pt x="4" y="12"/>
                  </a:lnTo>
                  <a:lnTo>
                    <a:pt x="7" y="15"/>
                  </a:lnTo>
                  <a:lnTo>
                    <a:pt x="13" y="15"/>
                  </a:lnTo>
                  <a:lnTo>
                    <a:pt x="16" y="15"/>
                  </a:lnTo>
                  <a:lnTo>
                    <a:pt x="23" y="12"/>
                  </a:lnTo>
                  <a:lnTo>
                    <a:pt x="26" y="9"/>
                  </a:lnTo>
                  <a:lnTo>
                    <a:pt x="26" y="6"/>
                  </a:lnTo>
                  <a:lnTo>
                    <a:pt x="26"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50" name="Freeform 553"/>
            <p:cNvSpPr>
              <a:spLocks/>
            </p:cNvSpPr>
            <p:nvPr/>
          </p:nvSpPr>
          <p:spPr bwMode="auto">
            <a:xfrm>
              <a:off x="-1194" y="1879"/>
              <a:ext cx="19" cy="24"/>
            </a:xfrm>
            <a:custGeom>
              <a:avLst/>
              <a:gdLst>
                <a:gd name="T0" fmla="*/ 19 w 19"/>
                <a:gd name="T1" fmla="*/ 3 h 24"/>
                <a:gd name="T2" fmla="*/ 13 w 19"/>
                <a:gd name="T3" fmla="*/ 0 h 24"/>
                <a:gd name="T4" fmla="*/ 7 w 19"/>
                <a:gd name="T5" fmla="*/ 0 h 24"/>
                <a:gd name="T6" fmla="*/ 3 w 19"/>
                <a:gd name="T7" fmla="*/ 3 h 24"/>
                <a:gd name="T8" fmla="*/ 0 w 19"/>
                <a:gd name="T9" fmla="*/ 9 h 24"/>
                <a:gd name="T10" fmla="*/ 0 w 19"/>
                <a:gd name="T11" fmla="*/ 12 h 24"/>
                <a:gd name="T12" fmla="*/ 0 w 19"/>
                <a:gd name="T13" fmla="*/ 18 h 24"/>
                <a:gd name="T14" fmla="*/ 0 w 19"/>
                <a:gd name="T15" fmla="*/ 21 h 24"/>
                <a:gd name="T16" fmla="*/ 7 w 19"/>
                <a:gd name="T17" fmla="*/ 24 h 24"/>
                <a:gd name="T18" fmla="*/ 19 w 19"/>
                <a:gd name="T19" fmla="*/ 3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24">
                  <a:moveTo>
                    <a:pt x="19" y="3"/>
                  </a:moveTo>
                  <a:lnTo>
                    <a:pt x="13" y="0"/>
                  </a:lnTo>
                  <a:lnTo>
                    <a:pt x="7" y="0"/>
                  </a:lnTo>
                  <a:lnTo>
                    <a:pt x="3" y="3"/>
                  </a:lnTo>
                  <a:lnTo>
                    <a:pt x="0" y="9"/>
                  </a:lnTo>
                  <a:lnTo>
                    <a:pt x="0" y="12"/>
                  </a:lnTo>
                  <a:lnTo>
                    <a:pt x="0" y="18"/>
                  </a:lnTo>
                  <a:lnTo>
                    <a:pt x="0" y="21"/>
                  </a:lnTo>
                  <a:lnTo>
                    <a:pt x="7" y="24"/>
                  </a:lnTo>
                  <a:lnTo>
                    <a:pt x="1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51" name="Freeform 554"/>
            <p:cNvSpPr>
              <a:spLocks/>
            </p:cNvSpPr>
            <p:nvPr/>
          </p:nvSpPr>
          <p:spPr bwMode="auto">
            <a:xfrm>
              <a:off x="-1191" y="1882"/>
              <a:ext cx="26" cy="21"/>
            </a:xfrm>
            <a:custGeom>
              <a:avLst/>
              <a:gdLst>
                <a:gd name="T0" fmla="*/ 26 w 26"/>
                <a:gd name="T1" fmla="*/ 15 h 21"/>
                <a:gd name="T2" fmla="*/ 26 w 26"/>
                <a:gd name="T3" fmla="*/ 12 h 21"/>
                <a:gd name="T4" fmla="*/ 26 w 26"/>
                <a:gd name="T5" fmla="*/ 9 h 21"/>
                <a:gd name="T6" fmla="*/ 23 w 26"/>
                <a:gd name="T7" fmla="*/ 6 h 21"/>
                <a:gd name="T8" fmla="*/ 23 w 26"/>
                <a:gd name="T9" fmla="*/ 3 h 21"/>
                <a:gd name="T10" fmla="*/ 20 w 26"/>
                <a:gd name="T11" fmla="*/ 3 h 21"/>
                <a:gd name="T12" fmla="*/ 20 w 26"/>
                <a:gd name="T13" fmla="*/ 0 h 21"/>
                <a:gd name="T14" fmla="*/ 16 w 26"/>
                <a:gd name="T15" fmla="*/ 0 h 21"/>
                <a:gd name="T16" fmla="*/ 4 w 26"/>
                <a:gd name="T17" fmla="*/ 21 h 21"/>
                <a:gd name="T18" fmla="*/ 0 w 26"/>
                <a:gd name="T19" fmla="*/ 21 h 21"/>
                <a:gd name="T20" fmla="*/ 0 w 26"/>
                <a:gd name="T21" fmla="*/ 18 h 21"/>
                <a:gd name="T22" fmla="*/ 0 w 26"/>
                <a:gd name="T23" fmla="*/ 15 h 21"/>
                <a:gd name="T24" fmla="*/ 26 w 26"/>
                <a:gd name="T25" fmla="*/ 15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1">
                  <a:moveTo>
                    <a:pt x="26" y="15"/>
                  </a:moveTo>
                  <a:lnTo>
                    <a:pt x="26" y="12"/>
                  </a:lnTo>
                  <a:lnTo>
                    <a:pt x="26" y="9"/>
                  </a:lnTo>
                  <a:lnTo>
                    <a:pt x="23" y="6"/>
                  </a:lnTo>
                  <a:lnTo>
                    <a:pt x="23" y="3"/>
                  </a:lnTo>
                  <a:lnTo>
                    <a:pt x="20" y="3"/>
                  </a:lnTo>
                  <a:lnTo>
                    <a:pt x="20" y="0"/>
                  </a:lnTo>
                  <a:lnTo>
                    <a:pt x="16" y="0"/>
                  </a:lnTo>
                  <a:lnTo>
                    <a:pt x="4" y="21"/>
                  </a:lnTo>
                  <a:lnTo>
                    <a:pt x="0" y="21"/>
                  </a:lnTo>
                  <a:lnTo>
                    <a:pt x="0" y="18"/>
                  </a:lnTo>
                  <a:lnTo>
                    <a:pt x="0" y="15"/>
                  </a:lnTo>
                  <a:lnTo>
                    <a:pt x="26"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52" name="Freeform 555"/>
            <p:cNvSpPr>
              <a:spLocks/>
            </p:cNvSpPr>
            <p:nvPr/>
          </p:nvSpPr>
          <p:spPr bwMode="auto">
            <a:xfrm>
              <a:off x="-1191" y="1897"/>
              <a:ext cx="26" cy="12"/>
            </a:xfrm>
            <a:custGeom>
              <a:avLst/>
              <a:gdLst>
                <a:gd name="T0" fmla="*/ 0 w 26"/>
                <a:gd name="T1" fmla="*/ 0 h 12"/>
                <a:gd name="T2" fmla="*/ 0 w 26"/>
                <a:gd name="T3" fmla="*/ 6 h 12"/>
                <a:gd name="T4" fmla="*/ 4 w 26"/>
                <a:gd name="T5" fmla="*/ 9 h 12"/>
                <a:gd name="T6" fmla="*/ 10 w 26"/>
                <a:gd name="T7" fmla="*/ 12 h 12"/>
                <a:gd name="T8" fmla="*/ 13 w 26"/>
                <a:gd name="T9" fmla="*/ 12 h 12"/>
                <a:gd name="T10" fmla="*/ 20 w 26"/>
                <a:gd name="T11" fmla="*/ 12 h 12"/>
                <a:gd name="T12" fmla="*/ 23 w 26"/>
                <a:gd name="T13" fmla="*/ 9 h 12"/>
                <a:gd name="T14" fmla="*/ 26 w 26"/>
                <a:gd name="T15" fmla="*/ 6 h 12"/>
                <a:gd name="T16" fmla="*/ 26 w 26"/>
                <a:gd name="T17" fmla="*/ 0 h 12"/>
                <a:gd name="T18" fmla="*/ 0 w 26"/>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2">
                  <a:moveTo>
                    <a:pt x="0" y="0"/>
                  </a:moveTo>
                  <a:lnTo>
                    <a:pt x="0" y="6"/>
                  </a:lnTo>
                  <a:lnTo>
                    <a:pt x="4" y="9"/>
                  </a:lnTo>
                  <a:lnTo>
                    <a:pt x="10" y="12"/>
                  </a:lnTo>
                  <a:lnTo>
                    <a:pt x="13" y="12"/>
                  </a:lnTo>
                  <a:lnTo>
                    <a:pt x="20" y="12"/>
                  </a:lnTo>
                  <a:lnTo>
                    <a:pt x="23" y="9"/>
                  </a:lnTo>
                  <a:lnTo>
                    <a:pt x="26" y="6"/>
                  </a:lnTo>
                  <a:lnTo>
                    <a:pt x="26"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53" name="Freeform 556"/>
            <p:cNvSpPr>
              <a:spLocks/>
            </p:cNvSpPr>
            <p:nvPr/>
          </p:nvSpPr>
          <p:spPr bwMode="auto">
            <a:xfrm>
              <a:off x="-1187" y="1844"/>
              <a:ext cx="22" cy="23"/>
            </a:xfrm>
            <a:custGeom>
              <a:avLst/>
              <a:gdLst>
                <a:gd name="T0" fmla="*/ 9 w 22"/>
                <a:gd name="T1" fmla="*/ 9 h 23"/>
                <a:gd name="T2" fmla="*/ 9 w 22"/>
                <a:gd name="T3" fmla="*/ 11 h 23"/>
                <a:gd name="T4" fmla="*/ 6 w 22"/>
                <a:gd name="T5" fmla="*/ 9 h 23"/>
                <a:gd name="T6" fmla="*/ 6 w 22"/>
                <a:gd name="T7" fmla="*/ 9 h 23"/>
                <a:gd name="T8" fmla="*/ 6 w 22"/>
                <a:gd name="T9" fmla="*/ 6 h 23"/>
                <a:gd name="T10" fmla="*/ 9 w 22"/>
                <a:gd name="T11" fmla="*/ 3 h 23"/>
                <a:gd name="T12" fmla="*/ 12 w 22"/>
                <a:gd name="T13" fmla="*/ 0 h 23"/>
                <a:gd name="T14" fmla="*/ 16 w 22"/>
                <a:gd name="T15" fmla="*/ 6 h 23"/>
                <a:gd name="T16" fmla="*/ 16 w 22"/>
                <a:gd name="T17" fmla="*/ 11 h 23"/>
                <a:gd name="T18" fmla="*/ 12 w 22"/>
                <a:gd name="T19" fmla="*/ 14 h 23"/>
                <a:gd name="T20" fmla="*/ 6 w 22"/>
                <a:gd name="T21" fmla="*/ 14 h 23"/>
                <a:gd name="T22" fmla="*/ 3 w 22"/>
                <a:gd name="T23" fmla="*/ 17 h 23"/>
                <a:gd name="T24" fmla="*/ 3 w 22"/>
                <a:gd name="T25" fmla="*/ 20 h 23"/>
                <a:gd name="T26" fmla="*/ 6 w 22"/>
                <a:gd name="T27" fmla="*/ 17 h 23"/>
                <a:gd name="T28" fmla="*/ 9 w 22"/>
                <a:gd name="T29" fmla="*/ 17 h 23"/>
                <a:gd name="T30" fmla="*/ 12 w 22"/>
                <a:gd name="T31" fmla="*/ 20 h 23"/>
                <a:gd name="T32" fmla="*/ 16 w 22"/>
                <a:gd name="T33" fmla="*/ 20 h 23"/>
                <a:gd name="T34" fmla="*/ 16 w 22"/>
                <a:gd name="T35" fmla="*/ 20 h 23"/>
                <a:gd name="T36" fmla="*/ 16 w 22"/>
                <a:gd name="T37" fmla="*/ 20 h 23"/>
                <a:gd name="T38" fmla="*/ 16 w 22"/>
                <a:gd name="T39" fmla="*/ 20 h 23"/>
                <a:gd name="T40" fmla="*/ 12 w 22"/>
                <a:gd name="T41" fmla="*/ 17 h 23"/>
                <a:gd name="T42" fmla="*/ 12 w 22"/>
                <a:gd name="T43" fmla="*/ 17 h 23"/>
                <a:gd name="T44" fmla="*/ 12 w 22"/>
                <a:gd name="T45" fmla="*/ 14 h 23"/>
                <a:gd name="T46" fmla="*/ 12 w 22"/>
                <a:gd name="T47" fmla="*/ 17 h 23"/>
                <a:gd name="T48" fmla="*/ 16 w 22"/>
                <a:gd name="T49" fmla="*/ 17 h 23"/>
                <a:gd name="T50" fmla="*/ 16 w 22"/>
                <a:gd name="T51" fmla="*/ 17 h 23"/>
                <a:gd name="T52" fmla="*/ 16 w 22"/>
                <a:gd name="T53" fmla="*/ 17 h 23"/>
                <a:gd name="T54" fmla="*/ 19 w 22"/>
                <a:gd name="T55" fmla="*/ 17 h 23"/>
                <a:gd name="T56" fmla="*/ 19 w 22"/>
                <a:gd name="T57" fmla="*/ 17 h 23"/>
                <a:gd name="T58" fmla="*/ 16 w 22"/>
                <a:gd name="T59" fmla="*/ 17 h 23"/>
                <a:gd name="T60" fmla="*/ 16 w 22"/>
                <a:gd name="T61" fmla="*/ 14 h 23"/>
                <a:gd name="T62" fmla="*/ 16 w 22"/>
                <a:gd name="T63" fmla="*/ 11 h 23"/>
                <a:gd name="T64" fmla="*/ 19 w 22"/>
                <a:gd name="T65" fmla="*/ 14 h 23"/>
                <a:gd name="T66" fmla="*/ 22 w 22"/>
                <a:gd name="T67" fmla="*/ 17 h 23"/>
                <a:gd name="T68" fmla="*/ 19 w 22"/>
                <a:gd name="T69" fmla="*/ 20 h 23"/>
                <a:gd name="T70" fmla="*/ 12 w 22"/>
                <a:gd name="T71" fmla="*/ 23 h 23"/>
                <a:gd name="T72" fmla="*/ 9 w 22"/>
                <a:gd name="T73" fmla="*/ 20 h 23"/>
                <a:gd name="T74" fmla="*/ 6 w 22"/>
                <a:gd name="T75" fmla="*/ 20 h 23"/>
                <a:gd name="T76" fmla="*/ 3 w 22"/>
                <a:gd name="T77" fmla="*/ 20 h 23"/>
                <a:gd name="T78" fmla="*/ 3 w 22"/>
                <a:gd name="T79" fmla="*/ 14 h 23"/>
                <a:gd name="T80" fmla="*/ 3 w 22"/>
                <a:gd name="T81" fmla="*/ 11 h 23"/>
                <a:gd name="T82" fmla="*/ 6 w 22"/>
                <a:gd name="T83" fmla="*/ 14 h 23"/>
                <a:gd name="T84" fmla="*/ 6 w 22"/>
                <a:gd name="T85" fmla="*/ 11 h 23"/>
                <a:gd name="T86" fmla="*/ 6 w 22"/>
                <a:gd name="T87" fmla="*/ 11 h 23"/>
                <a:gd name="T88" fmla="*/ 6 w 22"/>
                <a:gd name="T89" fmla="*/ 11 h 23"/>
                <a:gd name="T90" fmla="*/ 12 w 22"/>
                <a:gd name="T91" fmla="*/ 11 h 23"/>
                <a:gd name="T92" fmla="*/ 12 w 22"/>
                <a:gd name="T93" fmla="*/ 6 h 23"/>
                <a:gd name="T94" fmla="*/ 12 w 22"/>
                <a:gd name="T95" fmla="*/ 3 h 23"/>
                <a:gd name="T96" fmla="*/ 9 w 22"/>
                <a:gd name="T97" fmla="*/ 6 h 23"/>
                <a:gd name="T98" fmla="*/ 9 w 22"/>
                <a:gd name="T99" fmla="*/ 6 h 23"/>
                <a:gd name="T100" fmla="*/ 12 w 22"/>
                <a:gd name="T101" fmla="*/ 9 h 2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 h="23">
                  <a:moveTo>
                    <a:pt x="12" y="9"/>
                  </a:moveTo>
                  <a:lnTo>
                    <a:pt x="9" y="9"/>
                  </a:lnTo>
                  <a:lnTo>
                    <a:pt x="9" y="11"/>
                  </a:lnTo>
                  <a:lnTo>
                    <a:pt x="6" y="9"/>
                  </a:lnTo>
                  <a:lnTo>
                    <a:pt x="6" y="6"/>
                  </a:lnTo>
                  <a:lnTo>
                    <a:pt x="6" y="3"/>
                  </a:lnTo>
                  <a:lnTo>
                    <a:pt x="9" y="3"/>
                  </a:lnTo>
                  <a:lnTo>
                    <a:pt x="12" y="0"/>
                  </a:lnTo>
                  <a:lnTo>
                    <a:pt x="12" y="3"/>
                  </a:lnTo>
                  <a:lnTo>
                    <a:pt x="16" y="3"/>
                  </a:lnTo>
                  <a:lnTo>
                    <a:pt x="16" y="6"/>
                  </a:lnTo>
                  <a:lnTo>
                    <a:pt x="16" y="9"/>
                  </a:lnTo>
                  <a:lnTo>
                    <a:pt x="16" y="11"/>
                  </a:lnTo>
                  <a:lnTo>
                    <a:pt x="12" y="11"/>
                  </a:lnTo>
                  <a:lnTo>
                    <a:pt x="12" y="14"/>
                  </a:lnTo>
                  <a:lnTo>
                    <a:pt x="9" y="14"/>
                  </a:lnTo>
                  <a:lnTo>
                    <a:pt x="6" y="14"/>
                  </a:lnTo>
                  <a:lnTo>
                    <a:pt x="3" y="14"/>
                  </a:lnTo>
                  <a:lnTo>
                    <a:pt x="3" y="17"/>
                  </a:lnTo>
                  <a:lnTo>
                    <a:pt x="3" y="20"/>
                  </a:lnTo>
                  <a:lnTo>
                    <a:pt x="6" y="20"/>
                  </a:lnTo>
                  <a:lnTo>
                    <a:pt x="6" y="17"/>
                  </a:lnTo>
                  <a:lnTo>
                    <a:pt x="9" y="17"/>
                  </a:lnTo>
                  <a:lnTo>
                    <a:pt x="12" y="17"/>
                  </a:lnTo>
                  <a:lnTo>
                    <a:pt x="12" y="20"/>
                  </a:lnTo>
                  <a:lnTo>
                    <a:pt x="16" y="20"/>
                  </a:lnTo>
                  <a:lnTo>
                    <a:pt x="16" y="17"/>
                  </a:lnTo>
                  <a:lnTo>
                    <a:pt x="12" y="17"/>
                  </a:lnTo>
                  <a:lnTo>
                    <a:pt x="12" y="14"/>
                  </a:lnTo>
                  <a:lnTo>
                    <a:pt x="12" y="17"/>
                  </a:lnTo>
                  <a:lnTo>
                    <a:pt x="16" y="17"/>
                  </a:lnTo>
                  <a:lnTo>
                    <a:pt x="19" y="17"/>
                  </a:lnTo>
                  <a:lnTo>
                    <a:pt x="16" y="17"/>
                  </a:lnTo>
                  <a:lnTo>
                    <a:pt x="16" y="14"/>
                  </a:lnTo>
                  <a:lnTo>
                    <a:pt x="16" y="11"/>
                  </a:lnTo>
                  <a:lnTo>
                    <a:pt x="19" y="11"/>
                  </a:lnTo>
                  <a:lnTo>
                    <a:pt x="19" y="14"/>
                  </a:lnTo>
                  <a:lnTo>
                    <a:pt x="22" y="14"/>
                  </a:lnTo>
                  <a:lnTo>
                    <a:pt x="22" y="17"/>
                  </a:lnTo>
                  <a:lnTo>
                    <a:pt x="19" y="17"/>
                  </a:lnTo>
                  <a:lnTo>
                    <a:pt x="19" y="20"/>
                  </a:lnTo>
                  <a:lnTo>
                    <a:pt x="19" y="23"/>
                  </a:lnTo>
                  <a:lnTo>
                    <a:pt x="16" y="23"/>
                  </a:lnTo>
                  <a:lnTo>
                    <a:pt x="12" y="23"/>
                  </a:lnTo>
                  <a:lnTo>
                    <a:pt x="12" y="20"/>
                  </a:lnTo>
                  <a:lnTo>
                    <a:pt x="9" y="20"/>
                  </a:lnTo>
                  <a:lnTo>
                    <a:pt x="6" y="20"/>
                  </a:lnTo>
                  <a:lnTo>
                    <a:pt x="6" y="23"/>
                  </a:lnTo>
                  <a:lnTo>
                    <a:pt x="3" y="23"/>
                  </a:lnTo>
                  <a:lnTo>
                    <a:pt x="3" y="20"/>
                  </a:lnTo>
                  <a:lnTo>
                    <a:pt x="0" y="20"/>
                  </a:lnTo>
                  <a:lnTo>
                    <a:pt x="0" y="17"/>
                  </a:lnTo>
                  <a:lnTo>
                    <a:pt x="3" y="14"/>
                  </a:lnTo>
                  <a:lnTo>
                    <a:pt x="3" y="11"/>
                  </a:lnTo>
                  <a:lnTo>
                    <a:pt x="6" y="11"/>
                  </a:lnTo>
                  <a:lnTo>
                    <a:pt x="6" y="14"/>
                  </a:lnTo>
                  <a:lnTo>
                    <a:pt x="6" y="11"/>
                  </a:lnTo>
                  <a:lnTo>
                    <a:pt x="9" y="11"/>
                  </a:lnTo>
                  <a:lnTo>
                    <a:pt x="12" y="11"/>
                  </a:lnTo>
                  <a:lnTo>
                    <a:pt x="12" y="9"/>
                  </a:lnTo>
                  <a:lnTo>
                    <a:pt x="12" y="6"/>
                  </a:lnTo>
                  <a:lnTo>
                    <a:pt x="12" y="3"/>
                  </a:lnTo>
                  <a:lnTo>
                    <a:pt x="9" y="3"/>
                  </a:lnTo>
                  <a:lnTo>
                    <a:pt x="9" y="6"/>
                  </a:lnTo>
                  <a:lnTo>
                    <a:pt x="12" y="6"/>
                  </a:lnTo>
                  <a:lnTo>
                    <a:pt x="12" y="9"/>
                  </a:lnTo>
                  <a:close/>
                </a:path>
              </a:pathLst>
            </a:custGeom>
            <a:solidFill>
              <a:srgbClr val="A5E5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54" name="Freeform 557"/>
            <p:cNvSpPr>
              <a:spLocks/>
            </p:cNvSpPr>
            <p:nvPr/>
          </p:nvSpPr>
          <p:spPr bwMode="auto">
            <a:xfrm>
              <a:off x="-1187" y="1844"/>
              <a:ext cx="22" cy="23"/>
            </a:xfrm>
            <a:custGeom>
              <a:avLst/>
              <a:gdLst>
                <a:gd name="T0" fmla="*/ 9 w 22"/>
                <a:gd name="T1" fmla="*/ 9 h 23"/>
                <a:gd name="T2" fmla="*/ 6 w 22"/>
                <a:gd name="T3" fmla="*/ 9 h 23"/>
                <a:gd name="T4" fmla="*/ 6 w 22"/>
                <a:gd name="T5" fmla="*/ 3 h 23"/>
                <a:gd name="T6" fmla="*/ 12 w 22"/>
                <a:gd name="T7" fmla="*/ 0 h 23"/>
                <a:gd name="T8" fmla="*/ 16 w 22"/>
                <a:gd name="T9" fmla="*/ 3 h 23"/>
                <a:gd name="T10" fmla="*/ 16 w 22"/>
                <a:gd name="T11" fmla="*/ 9 h 23"/>
                <a:gd name="T12" fmla="*/ 12 w 22"/>
                <a:gd name="T13" fmla="*/ 11 h 23"/>
                <a:gd name="T14" fmla="*/ 9 w 22"/>
                <a:gd name="T15" fmla="*/ 14 h 23"/>
                <a:gd name="T16" fmla="*/ 3 w 22"/>
                <a:gd name="T17" fmla="*/ 14 h 23"/>
                <a:gd name="T18" fmla="*/ 3 w 22"/>
                <a:gd name="T19" fmla="*/ 20 h 23"/>
                <a:gd name="T20" fmla="*/ 6 w 22"/>
                <a:gd name="T21" fmla="*/ 17 h 23"/>
                <a:gd name="T22" fmla="*/ 12 w 22"/>
                <a:gd name="T23" fmla="*/ 17 h 23"/>
                <a:gd name="T24" fmla="*/ 16 w 22"/>
                <a:gd name="T25" fmla="*/ 20 h 23"/>
                <a:gd name="T26" fmla="*/ 12 w 22"/>
                <a:gd name="T27" fmla="*/ 17 h 23"/>
                <a:gd name="T28" fmla="*/ 12 w 22"/>
                <a:gd name="T29" fmla="*/ 17 h 23"/>
                <a:gd name="T30" fmla="*/ 19 w 22"/>
                <a:gd name="T31" fmla="*/ 17 h 23"/>
                <a:gd name="T32" fmla="*/ 16 w 22"/>
                <a:gd name="T33" fmla="*/ 14 h 23"/>
                <a:gd name="T34" fmla="*/ 19 w 22"/>
                <a:gd name="T35" fmla="*/ 11 h 23"/>
                <a:gd name="T36" fmla="*/ 22 w 22"/>
                <a:gd name="T37" fmla="*/ 14 h 23"/>
                <a:gd name="T38" fmla="*/ 19 w 22"/>
                <a:gd name="T39" fmla="*/ 17 h 23"/>
                <a:gd name="T40" fmla="*/ 19 w 22"/>
                <a:gd name="T41" fmla="*/ 23 h 23"/>
                <a:gd name="T42" fmla="*/ 12 w 22"/>
                <a:gd name="T43" fmla="*/ 23 h 23"/>
                <a:gd name="T44" fmla="*/ 9 w 22"/>
                <a:gd name="T45" fmla="*/ 20 h 23"/>
                <a:gd name="T46" fmla="*/ 6 w 22"/>
                <a:gd name="T47" fmla="*/ 23 h 23"/>
                <a:gd name="T48" fmla="*/ 3 w 22"/>
                <a:gd name="T49" fmla="*/ 20 h 23"/>
                <a:gd name="T50" fmla="*/ 0 w 22"/>
                <a:gd name="T51" fmla="*/ 17 h 23"/>
                <a:gd name="T52" fmla="*/ 3 w 22"/>
                <a:gd name="T53" fmla="*/ 11 h 23"/>
                <a:gd name="T54" fmla="*/ 6 w 22"/>
                <a:gd name="T55" fmla="*/ 14 h 23"/>
                <a:gd name="T56" fmla="*/ 9 w 22"/>
                <a:gd name="T57" fmla="*/ 11 h 23"/>
                <a:gd name="T58" fmla="*/ 12 w 22"/>
                <a:gd name="T59" fmla="*/ 9 h 23"/>
                <a:gd name="T60" fmla="*/ 12 w 22"/>
                <a:gd name="T61" fmla="*/ 3 h 23"/>
                <a:gd name="T62" fmla="*/ 9 w 22"/>
                <a:gd name="T63" fmla="*/ 6 h 23"/>
                <a:gd name="T64" fmla="*/ 12 w 22"/>
                <a:gd name="T65" fmla="*/ 9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 h="23">
                  <a:moveTo>
                    <a:pt x="12" y="9"/>
                  </a:moveTo>
                  <a:lnTo>
                    <a:pt x="9" y="9"/>
                  </a:lnTo>
                  <a:lnTo>
                    <a:pt x="9" y="11"/>
                  </a:lnTo>
                  <a:lnTo>
                    <a:pt x="6" y="9"/>
                  </a:lnTo>
                  <a:lnTo>
                    <a:pt x="6" y="6"/>
                  </a:lnTo>
                  <a:lnTo>
                    <a:pt x="6" y="3"/>
                  </a:lnTo>
                  <a:lnTo>
                    <a:pt x="9" y="3"/>
                  </a:lnTo>
                  <a:lnTo>
                    <a:pt x="12" y="0"/>
                  </a:lnTo>
                  <a:lnTo>
                    <a:pt x="12" y="3"/>
                  </a:lnTo>
                  <a:lnTo>
                    <a:pt x="16" y="3"/>
                  </a:lnTo>
                  <a:lnTo>
                    <a:pt x="16" y="6"/>
                  </a:lnTo>
                  <a:lnTo>
                    <a:pt x="16" y="9"/>
                  </a:lnTo>
                  <a:lnTo>
                    <a:pt x="16" y="11"/>
                  </a:lnTo>
                  <a:lnTo>
                    <a:pt x="12" y="11"/>
                  </a:lnTo>
                  <a:lnTo>
                    <a:pt x="12" y="14"/>
                  </a:lnTo>
                  <a:lnTo>
                    <a:pt x="9" y="14"/>
                  </a:lnTo>
                  <a:lnTo>
                    <a:pt x="6" y="14"/>
                  </a:lnTo>
                  <a:lnTo>
                    <a:pt x="3" y="14"/>
                  </a:lnTo>
                  <a:lnTo>
                    <a:pt x="3" y="17"/>
                  </a:lnTo>
                  <a:lnTo>
                    <a:pt x="3" y="20"/>
                  </a:lnTo>
                  <a:lnTo>
                    <a:pt x="6" y="20"/>
                  </a:lnTo>
                  <a:lnTo>
                    <a:pt x="6" y="17"/>
                  </a:lnTo>
                  <a:lnTo>
                    <a:pt x="9" y="17"/>
                  </a:lnTo>
                  <a:lnTo>
                    <a:pt x="12" y="17"/>
                  </a:lnTo>
                  <a:lnTo>
                    <a:pt x="12" y="20"/>
                  </a:lnTo>
                  <a:lnTo>
                    <a:pt x="16" y="20"/>
                  </a:lnTo>
                  <a:lnTo>
                    <a:pt x="16" y="17"/>
                  </a:lnTo>
                  <a:lnTo>
                    <a:pt x="12" y="17"/>
                  </a:lnTo>
                  <a:lnTo>
                    <a:pt x="12" y="14"/>
                  </a:lnTo>
                  <a:lnTo>
                    <a:pt x="12" y="17"/>
                  </a:lnTo>
                  <a:lnTo>
                    <a:pt x="16" y="17"/>
                  </a:lnTo>
                  <a:lnTo>
                    <a:pt x="19" y="17"/>
                  </a:lnTo>
                  <a:lnTo>
                    <a:pt x="16" y="17"/>
                  </a:lnTo>
                  <a:lnTo>
                    <a:pt x="16" y="14"/>
                  </a:lnTo>
                  <a:lnTo>
                    <a:pt x="16" y="11"/>
                  </a:lnTo>
                  <a:lnTo>
                    <a:pt x="19" y="11"/>
                  </a:lnTo>
                  <a:lnTo>
                    <a:pt x="19" y="14"/>
                  </a:lnTo>
                  <a:lnTo>
                    <a:pt x="22" y="14"/>
                  </a:lnTo>
                  <a:lnTo>
                    <a:pt x="22" y="17"/>
                  </a:lnTo>
                  <a:lnTo>
                    <a:pt x="19" y="17"/>
                  </a:lnTo>
                  <a:lnTo>
                    <a:pt x="19" y="20"/>
                  </a:lnTo>
                  <a:lnTo>
                    <a:pt x="19" y="23"/>
                  </a:lnTo>
                  <a:lnTo>
                    <a:pt x="16" y="23"/>
                  </a:lnTo>
                  <a:lnTo>
                    <a:pt x="12" y="23"/>
                  </a:lnTo>
                  <a:lnTo>
                    <a:pt x="12" y="20"/>
                  </a:lnTo>
                  <a:lnTo>
                    <a:pt x="9" y="20"/>
                  </a:lnTo>
                  <a:lnTo>
                    <a:pt x="6" y="20"/>
                  </a:lnTo>
                  <a:lnTo>
                    <a:pt x="6" y="23"/>
                  </a:lnTo>
                  <a:lnTo>
                    <a:pt x="3" y="23"/>
                  </a:lnTo>
                  <a:lnTo>
                    <a:pt x="3" y="20"/>
                  </a:lnTo>
                  <a:lnTo>
                    <a:pt x="0" y="20"/>
                  </a:lnTo>
                  <a:lnTo>
                    <a:pt x="0" y="17"/>
                  </a:lnTo>
                  <a:lnTo>
                    <a:pt x="3" y="14"/>
                  </a:lnTo>
                  <a:lnTo>
                    <a:pt x="3" y="11"/>
                  </a:lnTo>
                  <a:lnTo>
                    <a:pt x="6" y="11"/>
                  </a:lnTo>
                  <a:lnTo>
                    <a:pt x="6" y="14"/>
                  </a:lnTo>
                  <a:lnTo>
                    <a:pt x="6" y="11"/>
                  </a:lnTo>
                  <a:lnTo>
                    <a:pt x="9" y="11"/>
                  </a:lnTo>
                  <a:lnTo>
                    <a:pt x="12" y="11"/>
                  </a:lnTo>
                  <a:lnTo>
                    <a:pt x="12" y="9"/>
                  </a:lnTo>
                  <a:lnTo>
                    <a:pt x="12" y="6"/>
                  </a:lnTo>
                  <a:lnTo>
                    <a:pt x="12" y="3"/>
                  </a:lnTo>
                  <a:lnTo>
                    <a:pt x="9" y="3"/>
                  </a:lnTo>
                  <a:lnTo>
                    <a:pt x="9" y="6"/>
                  </a:lnTo>
                  <a:lnTo>
                    <a:pt x="12" y="6"/>
                  </a:lnTo>
                  <a:lnTo>
                    <a:pt x="12"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655" name="Freeform 558"/>
            <p:cNvSpPr>
              <a:spLocks noEditPoints="1"/>
            </p:cNvSpPr>
            <p:nvPr/>
          </p:nvSpPr>
          <p:spPr bwMode="auto">
            <a:xfrm>
              <a:off x="-1181" y="1858"/>
              <a:ext cx="3" cy="6"/>
            </a:xfrm>
            <a:custGeom>
              <a:avLst/>
              <a:gdLst>
                <a:gd name="T0" fmla="*/ 0 w 3"/>
                <a:gd name="T1" fmla="*/ 3 h 6"/>
                <a:gd name="T2" fmla="*/ 0 w 3"/>
                <a:gd name="T3" fmla="*/ 3 h 6"/>
                <a:gd name="T4" fmla="*/ 0 w 3"/>
                <a:gd name="T5" fmla="*/ 3 h 6"/>
                <a:gd name="T6" fmla="*/ 0 w 3"/>
                <a:gd name="T7" fmla="*/ 6 h 6"/>
                <a:gd name="T8" fmla="*/ 0 w 3"/>
                <a:gd name="T9" fmla="*/ 6 h 6"/>
                <a:gd name="T10" fmla="*/ 0 w 3"/>
                <a:gd name="T11" fmla="*/ 3 h 6"/>
                <a:gd name="T12" fmla="*/ 0 w 3"/>
                <a:gd name="T13" fmla="*/ 3 h 6"/>
                <a:gd name="T14" fmla="*/ 0 w 3"/>
                <a:gd name="T15" fmla="*/ 3 h 6"/>
                <a:gd name="T16" fmla="*/ 0 w 3"/>
                <a:gd name="T17" fmla="*/ 3 h 6"/>
                <a:gd name="T18" fmla="*/ 0 w 3"/>
                <a:gd name="T19" fmla="*/ 3 h 6"/>
                <a:gd name="T20" fmla="*/ 0 w 3"/>
                <a:gd name="T21" fmla="*/ 3 h 6"/>
                <a:gd name="T22" fmla="*/ 0 w 3"/>
                <a:gd name="T23" fmla="*/ 3 h 6"/>
                <a:gd name="T24" fmla="*/ 0 w 3"/>
                <a:gd name="T25" fmla="*/ 3 h 6"/>
                <a:gd name="T26" fmla="*/ 0 w 3"/>
                <a:gd name="T27" fmla="*/ 3 h 6"/>
                <a:gd name="T28" fmla="*/ 0 w 3"/>
                <a:gd name="T29" fmla="*/ 3 h 6"/>
                <a:gd name="T30" fmla="*/ 3 w 3"/>
                <a:gd name="T31" fmla="*/ 6 h 6"/>
                <a:gd name="T32" fmla="*/ 3 w 3"/>
                <a:gd name="T33" fmla="*/ 6 h 6"/>
                <a:gd name="T34" fmla="*/ 3 w 3"/>
                <a:gd name="T35" fmla="*/ 3 h 6"/>
                <a:gd name="T36" fmla="*/ 3 w 3"/>
                <a:gd name="T37" fmla="*/ 3 h 6"/>
                <a:gd name="T38" fmla="*/ 3 w 3"/>
                <a:gd name="T39" fmla="*/ 3 h 6"/>
                <a:gd name="T40" fmla="*/ 3 w 3"/>
                <a:gd name="T41" fmla="*/ 3 h 6"/>
                <a:gd name="T42" fmla="*/ 3 w 3"/>
                <a:gd name="T43" fmla="*/ 3 h 6"/>
                <a:gd name="T44" fmla="*/ 3 w 3"/>
                <a:gd name="T45" fmla="*/ 3 h 6"/>
                <a:gd name="T46" fmla="*/ 3 w 3"/>
                <a:gd name="T47" fmla="*/ 3 h 6"/>
                <a:gd name="T48" fmla="*/ 0 w 3"/>
                <a:gd name="T49" fmla="*/ 3 h 6"/>
                <a:gd name="T50" fmla="*/ 3 w 3"/>
                <a:gd name="T51" fmla="*/ 3 h 6"/>
                <a:gd name="T52" fmla="*/ 3 w 3"/>
                <a:gd name="T53" fmla="*/ 3 h 6"/>
                <a:gd name="T54" fmla="*/ 3 w 3"/>
                <a:gd name="T55" fmla="*/ 3 h 6"/>
                <a:gd name="T56" fmla="*/ 3 w 3"/>
                <a:gd name="T57" fmla="*/ 3 h 6"/>
                <a:gd name="T58" fmla="*/ 3 w 3"/>
                <a:gd name="T59" fmla="*/ 3 h 6"/>
                <a:gd name="T60" fmla="*/ 3 w 3"/>
                <a:gd name="T61" fmla="*/ 3 h 6"/>
                <a:gd name="T62" fmla="*/ 3 w 3"/>
                <a:gd name="T63" fmla="*/ 3 h 6"/>
                <a:gd name="T64" fmla="*/ 3 w 3"/>
                <a:gd name="T65" fmla="*/ 3 h 6"/>
                <a:gd name="T66" fmla="*/ 3 w 3"/>
                <a:gd name="T67" fmla="*/ 3 h 6"/>
                <a:gd name="T68" fmla="*/ 3 w 3"/>
                <a:gd name="T69" fmla="*/ 0 h 6"/>
                <a:gd name="T70" fmla="*/ 3 w 3"/>
                <a:gd name="T71" fmla="*/ 3 h 6"/>
                <a:gd name="T72" fmla="*/ 3 w 3"/>
                <a:gd name="T73" fmla="*/ 3 h 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 h="6">
                  <a:moveTo>
                    <a:pt x="0" y="3"/>
                  </a:moveTo>
                  <a:lnTo>
                    <a:pt x="0" y="3"/>
                  </a:lnTo>
                  <a:lnTo>
                    <a:pt x="0" y="6"/>
                  </a:lnTo>
                  <a:lnTo>
                    <a:pt x="0" y="3"/>
                  </a:lnTo>
                  <a:close/>
                  <a:moveTo>
                    <a:pt x="0" y="3"/>
                  </a:moveTo>
                  <a:lnTo>
                    <a:pt x="0" y="3"/>
                  </a:lnTo>
                  <a:lnTo>
                    <a:pt x="3" y="6"/>
                  </a:lnTo>
                  <a:lnTo>
                    <a:pt x="3" y="3"/>
                  </a:lnTo>
                  <a:lnTo>
                    <a:pt x="0" y="3"/>
                  </a:lnTo>
                  <a:close/>
                  <a:moveTo>
                    <a:pt x="3" y="3"/>
                  </a:moveTo>
                  <a:lnTo>
                    <a:pt x="3" y="3"/>
                  </a:lnTo>
                  <a:lnTo>
                    <a:pt x="3" y="6"/>
                  </a:lnTo>
                  <a:lnTo>
                    <a:pt x="3" y="3"/>
                  </a:lnTo>
                  <a:lnTo>
                    <a:pt x="3" y="0"/>
                  </a:ln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56" name="Freeform 559"/>
            <p:cNvSpPr>
              <a:spLocks/>
            </p:cNvSpPr>
            <p:nvPr/>
          </p:nvSpPr>
          <p:spPr bwMode="auto">
            <a:xfrm>
              <a:off x="-1181" y="1861"/>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657" name="Freeform 560"/>
            <p:cNvSpPr>
              <a:spLocks/>
            </p:cNvSpPr>
            <p:nvPr/>
          </p:nvSpPr>
          <p:spPr bwMode="auto">
            <a:xfrm>
              <a:off x="-1181" y="1861"/>
              <a:ext cx="3" cy="3"/>
            </a:xfrm>
            <a:custGeom>
              <a:avLst/>
              <a:gdLst>
                <a:gd name="T0" fmla="*/ 0 w 3"/>
                <a:gd name="T1" fmla="*/ 0 h 3"/>
                <a:gd name="T2" fmla="*/ 3 w 3"/>
                <a:gd name="T3" fmla="*/ 3 h 3"/>
                <a:gd name="T4" fmla="*/ 3 w 3"/>
                <a:gd name="T5" fmla="*/ 0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3"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658" name="Freeform 561"/>
            <p:cNvSpPr>
              <a:spLocks/>
            </p:cNvSpPr>
            <p:nvPr/>
          </p:nvSpPr>
          <p:spPr bwMode="auto">
            <a:xfrm>
              <a:off x="-1178" y="1858"/>
              <a:ext cx="1" cy="6"/>
            </a:xfrm>
            <a:custGeom>
              <a:avLst/>
              <a:gdLst>
                <a:gd name="T0" fmla="*/ 0 w 1"/>
                <a:gd name="T1" fmla="*/ 3 h 6"/>
                <a:gd name="T2" fmla="*/ 0 w 1"/>
                <a:gd name="T3" fmla="*/ 6 h 6"/>
                <a:gd name="T4" fmla="*/ 0 w 1"/>
                <a:gd name="T5" fmla="*/ 3 h 6"/>
                <a:gd name="T6" fmla="*/ 0 w 1"/>
                <a:gd name="T7" fmla="*/ 0 h 6"/>
                <a:gd name="T8" fmla="*/ 0 w 1"/>
                <a:gd name="T9" fmla="*/ 3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3"/>
                  </a:moveTo>
                  <a:lnTo>
                    <a:pt x="0" y="6"/>
                  </a:lnTo>
                  <a:lnTo>
                    <a:pt x="0" y="3"/>
                  </a:ln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659" name="Freeform 562"/>
            <p:cNvSpPr>
              <a:spLocks/>
            </p:cNvSpPr>
            <p:nvPr/>
          </p:nvSpPr>
          <p:spPr bwMode="auto">
            <a:xfrm>
              <a:off x="-1171" y="1870"/>
              <a:ext cx="16" cy="30"/>
            </a:xfrm>
            <a:custGeom>
              <a:avLst/>
              <a:gdLst>
                <a:gd name="T0" fmla="*/ 6 w 16"/>
                <a:gd name="T1" fmla="*/ 6 h 30"/>
                <a:gd name="T2" fmla="*/ 6 w 16"/>
                <a:gd name="T3" fmla="*/ 6 h 30"/>
                <a:gd name="T4" fmla="*/ 9 w 16"/>
                <a:gd name="T5" fmla="*/ 6 h 30"/>
                <a:gd name="T6" fmla="*/ 9 w 16"/>
                <a:gd name="T7" fmla="*/ 6 h 30"/>
                <a:gd name="T8" fmla="*/ 9 w 16"/>
                <a:gd name="T9" fmla="*/ 6 h 30"/>
                <a:gd name="T10" fmla="*/ 9 w 16"/>
                <a:gd name="T11" fmla="*/ 6 h 30"/>
                <a:gd name="T12" fmla="*/ 9 w 16"/>
                <a:gd name="T13" fmla="*/ 6 h 30"/>
                <a:gd name="T14" fmla="*/ 9 w 16"/>
                <a:gd name="T15" fmla="*/ 6 h 30"/>
                <a:gd name="T16" fmla="*/ 9 w 16"/>
                <a:gd name="T17" fmla="*/ 3 h 30"/>
                <a:gd name="T18" fmla="*/ 12 w 16"/>
                <a:gd name="T19" fmla="*/ 3 h 30"/>
                <a:gd name="T20" fmla="*/ 12 w 16"/>
                <a:gd name="T21" fmla="*/ 3 h 30"/>
                <a:gd name="T22" fmla="*/ 12 w 16"/>
                <a:gd name="T23" fmla="*/ 3 h 30"/>
                <a:gd name="T24" fmla="*/ 12 w 16"/>
                <a:gd name="T25" fmla="*/ 3 h 30"/>
                <a:gd name="T26" fmla="*/ 16 w 16"/>
                <a:gd name="T27" fmla="*/ 0 h 30"/>
                <a:gd name="T28" fmla="*/ 16 w 16"/>
                <a:gd name="T29" fmla="*/ 0 h 30"/>
                <a:gd name="T30" fmla="*/ 16 w 16"/>
                <a:gd name="T31" fmla="*/ 0 h 30"/>
                <a:gd name="T32" fmla="*/ 16 w 16"/>
                <a:gd name="T33" fmla="*/ 0 h 30"/>
                <a:gd name="T34" fmla="*/ 16 w 16"/>
                <a:gd name="T35" fmla="*/ 3 h 30"/>
                <a:gd name="T36" fmla="*/ 16 w 16"/>
                <a:gd name="T37" fmla="*/ 6 h 30"/>
                <a:gd name="T38" fmla="*/ 12 w 16"/>
                <a:gd name="T39" fmla="*/ 9 h 30"/>
                <a:gd name="T40" fmla="*/ 12 w 16"/>
                <a:gd name="T41" fmla="*/ 15 h 30"/>
                <a:gd name="T42" fmla="*/ 9 w 16"/>
                <a:gd name="T43" fmla="*/ 18 h 30"/>
                <a:gd name="T44" fmla="*/ 6 w 16"/>
                <a:gd name="T45" fmla="*/ 24 h 30"/>
                <a:gd name="T46" fmla="*/ 6 w 16"/>
                <a:gd name="T47" fmla="*/ 27 h 30"/>
                <a:gd name="T48" fmla="*/ 3 w 16"/>
                <a:gd name="T49" fmla="*/ 30 h 30"/>
                <a:gd name="T50" fmla="*/ 3 w 16"/>
                <a:gd name="T51" fmla="*/ 30 h 30"/>
                <a:gd name="T52" fmla="*/ 3 w 16"/>
                <a:gd name="T53" fmla="*/ 27 h 30"/>
                <a:gd name="T54" fmla="*/ 3 w 16"/>
                <a:gd name="T55" fmla="*/ 27 h 30"/>
                <a:gd name="T56" fmla="*/ 3 w 16"/>
                <a:gd name="T57" fmla="*/ 27 h 30"/>
                <a:gd name="T58" fmla="*/ 3 w 16"/>
                <a:gd name="T59" fmla="*/ 24 h 30"/>
                <a:gd name="T60" fmla="*/ 3 w 16"/>
                <a:gd name="T61" fmla="*/ 24 h 30"/>
                <a:gd name="T62" fmla="*/ 3 w 16"/>
                <a:gd name="T63" fmla="*/ 21 h 30"/>
                <a:gd name="T64" fmla="*/ 3 w 16"/>
                <a:gd name="T65" fmla="*/ 21 h 30"/>
                <a:gd name="T66" fmla="*/ 3 w 16"/>
                <a:gd name="T67" fmla="*/ 21 h 30"/>
                <a:gd name="T68" fmla="*/ 3 w 16"/>
                <a:gd name="T69" fmla="*/ 21 h 30"/>
                <a:gd name="T70" fmla="*/ 3 w 16"/>
                <a:gd name="T71" fmla="*/ 21 h 30"/>
                <a:gd name="T72" fmla="*/ 3 w 16"/>
                <a:gd name="T73" fmla="*/ 21 h 30"/>
                <a:gd name="T74" fmla="*/ 0 w 16"/>
                <a:gd name="T75" fmla="*/ 21 h 30"/>
                <a:gd name="T76" fmla="*/ 0 w 16"/>
                <a:gd name="T77" fmla="*/ 21 h 30"/>
                <a:gd name="T78" fmla="*/ 0 w 16"/>
                <a:gd name="T79" fmla="*/ 21 h 30"/>
                <a:gd name="T80" fmla="*/ 0 w 16"/>
                <a:gd name="T81" fmla="*/ 21 h 30"/>
                <a:gd name="T82" fmla="*/ 0 w 16"/>
                <a:gd name="T83" fmla="*/ 21 h 30"/>
                <a:gd name="T84" fmla="*/ 0 w 16"/>
                <a:gd name="T85" fmla="*/ 21 h 30"/>
                <a:gd name="T86" fmla="*/ 0 w 16"/>
                <a:gd name="T87" fmla="*/ 18 h 30"/>
                <a:gd name="T88" fmla="*/ 0 w 16"/>
                <a:gd name="T89" fmla="*/ 18 h 30"/>
                <a:gd name="T90" fmla="*/ 0 w 16"/>
                <a:gd name="T91" fmla="*/ 18 h 30"/>
                <a:gd name="T92" fmla="*/ 0 w 16"/>
                <a:gd name="T93" fmla="*/ 18 h 30"/>
                <a:gd name="T94" fmla="*/ 0 w 16"/>
                <a:gd name="T95" fmla="*/ 15 h 30"/>
                <a:gd name="T96" fmla="*/ 0 w 16"/>
                <a:gd name="T97" fmla="*/ 15 h 30"/>
                <a:gd name="T98" fmla="*/ 0 w 16"/>
                <a:gd name="T99" fmla="*/ 15 h 30"/>
                <a:gd name="T100" fmla="*/ 0 w 16"/>
                <a:gd name="T101" fmla="*/ 15 h 30"/>
                <a:gd name="T102" fmla="*/ 0 w 16"/>
                <a:gd name="T103" fmla="*/ 15 h 30"/>
                <a:gd name="T104" fmla="*/ 0 w 16"/>
                <a:gd name="T105" fmla="*/ 15 h 30"/>
                <a:gd name="T106" fmla="*/ 0 w 16"/>
                <a:gd name="T107" fmla="*/ 12 h 30"/>
                <a:gd name="T108" fmla="*/ 0 w 16"/>
                <a:gd name="T109" fmla="*/ 12 h 30"/>
                <a:gd name="T110" fmla="*/ 0 w 16"/>
                <a:gd name="T111" fmla="*/ 9 h 30"/>
                <a:gd name="T112" fmla="*/ 0 w 16"/>
                <a:gd name="T113" fmla="*/ 9 h 30"/>
                <a:gd name="T114" fmla="*/ 6 w 16"/>
                <a:gd name="T115" fmla="*/ 6 h 3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 h="30">
                  <a:moveTo>
                    <a:pt x="6" y="6"/>
                  </a:moveTo>
                  <a:lnTo>
                    <a:pt x="6" y="6"/>
                  </a:lnTo>
                  <a:lnTo>
                    <a:pt x="9" y="6"/>
                  </a:lnTo>
                  <a:lnTo>
                    <a:pt x="9" y="3"/>
                  </a:lnTo>
                  <a:lnTo>
                    <a:pt x="12" y="3"/>
                  </a:lnTo>
                  <a:lnTo>
                    <a:pt x="16" y="0"/>
                  </a:lnTo>
                  <a:lnTo>
                    <a:pt x="16" y="3"/>
                  </a:lnTo>
                  <a:lnTo>
                    <a:pt x="16" y="6"/>
                  </a:lnTo>
                  <a:lnTo>
                    <a:pt x="12" y="9"/>
                  </a:lnTo>
                  <a:lnTo>
                    <a:pt x="12" y="15"/>
                  </a:lnTo>
                  <a:lnTo>
                    <a:pt x="9" y="18"/>
                  </a:lnTo>
                  <a:lnTo>
                    <a:pt x="6" y="24"/>
                  </a:lnTo>
                  <a:lnTo>
                    <a:pt x="6" y="27"/>
                  </a:lnTo>
                  <a:lnTo>
                    <a:pt x="3" y="30"/>
                  </a:lnTo>
                  <a:lnTo>
                    <a:pt x="3" y="27"/>
                  </a:lnTo>
                  <a:lnTo>
                    <a:pt x="3" y="24"/>
                  </a:lnTo>
                  <a:lnTo>
                    <a:pt x="3" y="21"/>
                  </a:lnTo>
                  <a:lnTo>
                    <a:pt x="0" y="21"/>
                  </a:lnTo>
                  <a:lnTo>
                    <a:pt x="0" y="18"/>
                  </a:lnTo>
                  <a:lnTo>
                    <a:pt x="0" y="15"/>
                  </a:lnTo>
                  <a:lnTo>
                    <a:pt x="0" y="12"/>
                  </a:lnTo>
                  <a:lnTo>
                    <a:pt x="0" y="9"/>
                  </a:lnTo>
                  <a:lnTo>
                    <a:pt x="6" y="6"/>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60" name="Freeform 563"/>
            <p:cNvSpPr>
              <a:spLocks/>
            </p:cNvSpPr>
            <p:nvPr/>
          </p:nvSpPr>
          <p:spPr bwMode="auto">
            <a:xfrm>
              <a:off x="-1171" y="1870"/>
              <a:ext cx="16" cy="30"/>
            </a:xfrm>
            <a:custGeom>
              <a:avLst/>
              <a:gdLst>
                <a:gd name="T0" fmla="*/ 6 w 16"/>
                <a:gd name="T1" fmla="*/ 6 h 30"/>
                <a:gd name="T2" fmla="*/ 9 w 16"/>
                <a:gd name="T3" fmla="*/ 6 h 30"/>
                <a:gd name="T4" fmla="*/ 9 w 16"/>
                <a:gd name="T5" fmla="*/ 3 h 30"/>
                <a:gd name="T6" fmla="*/ 12 w 16"/>
                <a:gd name="T7" fmla="*/ 3 h 30"/>
                <a:gd name="T8" fmla="*/ 16 w 16"/>
                <a:gd name="T9" fmla="*/ 0 h 30"/>
                <a:gd name="T10" fmla="*/ 16 w 16"/>
                <a:gd name="T11" fmla="*/ 3 h 30"/>
                <a:gd name="T12" fmla="*/ 16 w 16"/>
                <a:gd name="T13" fmla="*/ 6 h 30"/>
                <a:gd name="T14" fmla="*/ 12 w 16"/>
                <a:gd name="T15" fmla="*/ 9 h 30"/>
                <a:gd name="T16" fmla="*/ 12 w 16"/>
                <a:gd name="T17" fmla="*/ 15 h 30"/>
                <a:gd name="T18" fmla="*/ 9 w 16"/>
                <a:gd name="T19" fmla="*/ 18 h 30"/>
                <a:gd name="T20" fmla="*/ 6 w 16"/>
                <a:gd name="T21" fmla="*/ 24 h 30"/>
                <a:gd name="T22" fmla="*/ 6 w 16"/>
                <a:gd name="T23" fmla="*/ 27 h 30"/>
                <a:gd name="T24" fmla="*/ 3 w 16"/>
                <a:gd name="T25" fmla="*/ 30 h 30"/>
                <a:gd name="T26" fmla="*/ 3 w 16"/>
                <a:gd name="T27" fmla="*/ 27 h 30"/>
                <a:gd name="T28" fmla="*/ 3 w 16"/>
                <a:gd name="T29" fmla="*/ 24 h 30"/>
                <a:gd name="T30" fmla="*/ 3 w 16"/>
                <a:gd name="T31" fmla="*/ 21 h 30"/>
                <a:gd name="T32" fmla="*/ 0 w 16"/>
                <a:gd name="T33" fmla="*/ 21 h 30"/>
                <a:gd name="T34" fmla="*/ 0 w 16"/>
                <a:gd name="T35" fmla="*/ 18 h 30"/>
                <a:gd name="T36" fmla="*/ 0 w 16"/>
                <a:gd name="T37" fmla="*/ 15 h 30"/>
                <a:gd name="T38" fmla="*/ 0 w 16"/>
                <a:gd name="T39" fmla="*/ 12 h 30"/>
                <a:gd name="T40" fmla="*/ 0 w 16"/>
                <a:gd name="T41" fmla="*/ 9 h 30"/>
                <a:gd name="T42" fmla="*/ 6 w 16"/>
                <a:gd name="T43" fmla="*/ 6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30">
                  <a:moveTo>
                    <a:pt x="6" y="6"/>
                  </a:moveTo>
                  <a:lnTo>
                    <a:pt x="9" y="6"/>
                  </a:lnTo>
                  <a:lnTo>
                    <a:pt x="9" y="3"/>
                  </a:lnTo>
                  <a:lnTo>
                    <a:pt x="12" y="3"/>
                  </a:lnTo>
                  <a:lnTo>
                    <a:pt x="16" y="0"/>
                  </a:lnTo>
                  <a:lnTo>
                    <a:pt x="16" y="3"/>
                  </a:lnTo>
                  <a:lnTo>
                    <a:pt x="16" y="6"/>
                  </a:lnTo>
                  <a:lnTo>
                    <a:pt x="12" y="9"/>
                  </a:lnTo>
                  <a:lnTo>
                    <a:pt x="12" y="15"/>
                  </a:lnTo>
                  <a:lnTo>
                    <a:pt x="9" y="18"/>
                  </a:lnTo>
                  <a:lnTo>
                    <a:pt x="6" y="24"/>
                  </a:lnTo>
                  <a:lnTo>
                    <a:pt x="6" y="27"/>
                  </a:lnTo>
                  <a:lnTo>
                    <a:pt x="3" y="30"/>
                  </a:lnTo>
                  <a:lnTo>
                    <a:pt x="3" y="27"/>
                  </a:lnTo>
                  <a:lnTo>
                    <a:pt x="3" y="24"/>
                  </a:lnTo>
                  <a:lnTo>
                    <a:pt x="3" y="21"/>
                  </a:lnTo>
                  <a:lnTo>
                    <a:pt x="0" y="21"/>
                  </a:lnTo>
                  <a:lnTo>
                    <a:pt x="0" y="18"/>
                  </a:lnTo>
                  <a:lnTo>
                    <a:pt x="0" y="15"/>
                  </a:lnTo>
                  <a:lnTo>
                    <a:pt x="0" y="12"/>
                  </a:lnTo>
                  <a:lnTo>
                    <a:pt x="0" y="9"/>
                  </a:lnTo>
                  <a:lnTo>
                    <a:pt x="6"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661" name="Freeform 564"/>
            <p:cNvSpPr>
              <a:spLocks noEditPoints="1"/>
            </p:cNvSpPr>
            <p:nvPr/>
          </p:nvSpPr>
          <p:spPr bwMode="auto">
            <a:xfrm>
              <a:off x="-1159" y="1882"/>
              <a:ext cx="7" cy="9"/>
            </a:xfrm>
            <a:custGeom>
              <a:avLst/>
              <a:gdLst>
                <a:gd name="T0" fmla="*/ 4 w 7"/>
                <a:gd name="T1" fmla="*/ 9 h 9"/>
                <a:gd name="T2" fmla="*/ 7 w 7"/>
                <a:gd name="T3" fmla="*/ 3 h 9"/>
                <a:gd name="T4" fmla="*/ 7 w 7"/>
                <a:gd name="T5" fmla="*/ 3 h 9"/>
                <a:gd name="T6" fmla="*/ 7 w 7"/>
                <a:gd name="T7" fmla="*/ 3 h 9"/>
                <a:gd name="T8" fmla="*/ 7 w 7"/>
                <a:gd name="T9" fmla="*/ 3 h 9"/>
                <a:gd name="T10" fmla="*/ 7 w 7"/>
                <a:gd name="T11" fmla="*/ 3 h 9"/>
                <a:gd name="T12" fmla="*/ 7 w 7"/>
                <a:gd name="T13" fmla="*/ 3 h 9"/>
                <a:gd name="T14" fmla="*/ 7 w 7"/>
                <a:gd name="T15" fmla="*/ 3 h 9"/>
                <a:gd name="T16" fmla="*/ 7 w 7"/>
                <a:gd name="T17" fmla="*/ 3 h 9"/>
                <a:gd name="T18" fmla="*/ 7 w 7"/>
                <a:gd name="T19" fmla="*/ 3 h 9"/>
                <a:gd name="T20" fmla="*/ 7 w 7"/>
                <a:gd name="T21" fmla="*/ 3 h 9"/>
                <a:gd name="T22" fmla="*/ 7 w 7"/>
                <a:gd name="T23" fmla="*/ 3 h 9"/>
                <a:gd name="T24" fmla="*/ 7 w 7"/>
                <a:gd name="T25" fmla="*/ 6 h 9"/>
                <a:gd name="T26" fmla="*/ 7 w 7"/>
                <a:gd name="T27" fmla="*/ 6 h 9"/>
                <a:gd name="T28" fmla="*/ 7 w 7"/>
                <a:gd name="T29" fmla="*/ 6 h 9"/>
                <a:gd name="T30" fmla="*/ 7 w 7"/>
                <a:gd name="T31" fmla="*/ 9 h 9"/>
                <a:gd name="T32" fmla="*/ 7 w 7"/>
                <a:gd name="T33" fmla="*/ 9 h 9"/>
                <a:gd name="T34" fmla="*/ 7 w 7"/>
                <a:gd name="T35" fmla="*/ 9 h 9"/>
                <a:gd name="T36" fmla="*/ 7 w 7"/>
                <a:gd name="T37" fmla="*/ 9 h 9"/>
                <a:gd name="T38" fmla="*/ 7 w 7"/>
                <a:gd name="T39" fmla="*/ 9 h 9"/>
                <a:gd name="T40" fmla="*/ 7 w 7"/>
                <a:gd name="T41" fmla="*/ 9 h 9"/>
                <a:gd name="T42" fmla="*/ 4 w 7"/>
                <a:gd name="T43" fmla="*/ 9 h 9"/>
                <a:gd name="T44" fmla="*/ 4 w 7"/>
                <a:gd name="T45" fmla="*/ 9 h 9"/>
                <a:gd name="T46" fmla="*/ 4 w 7"/>
                <a:gd name="T47" fmla="*/ 9 h 9"/>
                <a:gd name="T48" fmla="*/ 4 w 7"/>
                <a:gd name="T49" fmla="*/ 9 h 9"/>
                <a:gd name="T50" fmla="*/ 4 w 7"/>
                <a:gd name="T51" fmla="*/ 9 h 9"/>
                <a:gd name="T52" fmla="*/ 7 w 7"/>
                <a:gd name="T53" fmla="*/ 3 h 9"/>
                <a:gd name="T54" fmla="*/ 4 w 7"/>
                <a:gd name="T55" fmla="*/ 9 h 9"/>
                <a:gd name="T56" fmla="*/ 4 w 7"/>
                <a:gd name="T57" fmla="*/ 9 h 9"/>
                <a:gd name="T58" fmla="*/ 4 w 7"/>
                <a:gd name="T59" fmla="*/ 9 h 9"/>
                <a:gd name="T60" fmla="*/ 4 w 7"/>
                <a:gd name="T61" fmla="*/ 9 h 9"/>
                <a:gd name="T62" fmla="*/ 4 w 7"/>
                <a:gd name="T63" fmla="*/ 9 h 9"/>
                <a:gd name="T64" fmla="*/ 4 w 7"/>
                <a:gd name="T65" fmla="*/ 9 h 9"/>
                <a:gd name="T66" fmla="*/ 4 w 7"/>
                <a:gd name="T67" fmla="*/ 6 h 9"/>
                <a:gd name="T68" fmla="*/ 4 w 7"/>
                <a:gd name="T69" fmla="*/ 6 h 9"/>
                <a:gd name="T70" fmla="*/ 4 w 7"/>
                <a:gd name="T71" fmla="*/ 6 h 9"/>
                <a:gd name="T72" fmla="*/ 4 w 7"/>
                <a:gd name="T73" fmla="*/ 6 h 9"/>
                <a:gd name="T74" fmla="*/ 0 w 7"/>
                <a:gd name="T75" fmla="*/ 6 h 9"/>
                <a:gd name="T76" fmla="*/ 4 w 7"/>
                <a:gd name="T77" fmla="*/ 6 h 9"/>
                <a:gd name="T78" fmla="*/ 4 w 7"/>
                <a:gd name="T79" fmla="*/ 6 h 9"/>
                <a:gd name="T80" fmla="*/ 4 w 7"/>
                <a:gd name="T81" fmla="*/ 6 h 9"/>
                <a:gd name="T82" fmla="*/ 4 w 7"/>
                <a:gd name="T83" fmla="*/ 3 h 9"/>
                <a:gd name="T84" fmla="*/ 4 w 7"/>
                <a:gd name="T85" fmla="*/ 3 h 9"/>
                <a:gd name="T86" fmla="*/ 4 w 7"/>
                <a:gd name="T87" fmla="*/ 3 h 9"/>
                <a:gd name="T88" fmla="*/ 4 w 7"/>
                <a:gd name="T89" fmla="*/ 3 h 9"/>
                <a:gd name="T90" fmla="*/ 4 w 7"/>
                <a:gd name="T91" fmla="*/ 3 h 9"/>
                <a:gd name="T92" fmla="*/ 4 w 7"/>
                <a:gd name="T93" fmla="*/ 3 h 9"/>
                <a:gd name="T94" fmla="*/ 4 w 7"/>
                <a:gd name="T95" fmla="*/ 3 h 9"/>
                <a:gd name="T96" fmla="*/ 4 w 7"/>
                <a:gd name="T97" fmla="*/ 3 h 9"/>
                <a:gd name="T98" fmla="*/ 4 w 7"/>
                <a:gd name="T99" fmla="*/ 3 h 9"/>
                <a:gd name="T100" fmla="*/ 4 w 7"/>
                <a:gd name="T101" fmla="*/ 0 h 9"/>
                <a:gd name="T102" fmla="*/ 4 w 7"/>
                <a:gd name="T103" fmla="*/ 0 h 9"/>
                <a:gd name="T104" fmla="*/ 4 w 7"/>
                <a:gd name="T105" fmla="*/ 0 h 9"/>
                <a:gd name="T106" fmla="*/ 4 w 7"/>
                <a:gd name="T107" fmla="*/ 0 h 9"/>
                <a:gd name="T108" fmla="*/ 4 w 7"/>
                <a:gd name="T109" fmla="*/ 0 h 9"/>
                <a:gd name="T110" fmla="*/ 4 w 7"/>
                <a:gd name="T111" fmla="*/ 0 h 9"/>
                <a:gd name="T112" fmla="*/ 4 w 7"/>
                <a:gd name="T113" fmla="*/ 3 h 9"/>
                <a:gd name="T114" fmla="*/ 7 w 7"/>
                <a:gd name="T115" fmla="*/ 3 h 9"/>
                <a:gd name="T116" fmla="*/ 7 w 7"/>
                <a:gd name="T117" fmla="*/ 3 h 9"/>
                <a:gd name="T118" fmla="*/ 7 w 7"/>
                <a:gd name="T119" fmla="*/ 3 h 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 h="9">
                  <a:moveTo>
                    <a:pt x="4" y="9"/>
                  </a:moveTo>
                  <a:lnTo>
                    <a:pt x="7" y="3"/>
                  </a:lnTo>
                  <a:lnTo>
                    <a:pt x="7" y="6"/>
                  </a:lnTo>
                  <a:lnTo>
                    <a:pt x="7" y="9"/>
                  </a:lnTo>
                  <a:lnTo>
                    <a:pt x="4" y="9"/>
                  </a:lnTo>
                  <a:close/>
                  <a:moveTo>
                    <a:pt x="7" y="3"/>
                  </a:moveTo>
                  <a:lnTo>
                    <a:pt x="4" y="9"/>
                  </a:lnTo>
                  <a:lnTo>
                    <a:pt x="4" y="6"/>
                  </a:lnTo>
                  <a:lnTo>
                    <a:pt x="0" y="6"/>
                  </a:lnTo>
                  <a:lnTo>
                    <a:pt x="4" y="6"/>
                  </a:lnTo>
                  <a:lnTo>
                    <a:pt x="4" y="3"/>
                  </a:lnTo>
                  <a:lnTo>
                    <a:pt x="4" y="0"/>
                  </a:lnTo>
                  <a:lnTo>
                    <a:pt x="4" y="3"/>
                  </a:lnTo>
                  <a:lnTo>
                    <a:pt x="7"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62" name="Freeform 565"/>
            <p:cNvSpPr>
              <a:spLocks/>
            </p:cNvSpPr>
            <p:nvPr/>
          </p:nvSpPr>
          <p:spPr bwMode="auto">
            <a:xfrm>
              <a:off x="-1155" y="1885"/>
              <a:ext cx="3" cy="6"/>
            </a:xfrm>
            <a:custGeom>
              <a:avLst/>
              <a:gdLst>
                <a:gd name="T0" fmla="*/ 0 w 3"/>
                <a:gd name="T1" fmla="*/ 6 h 6"/>
                <a:gd name="T2" fmla="*/ 3 w 3"/>
                <a:gd name="T3" fmla="*/ 0 h 6"/>
                <a:gd name="T4" fmla="*/ 3 w 3"/>
                <a:gd name="T5" fmla="*/ 3 h 6"/>
                <a:gd name="T6" fmla="*/ 3 w 3"/>
                <a:gd name="T7" fmla="*/ 6 h 6"/>
                <a:gd name="T8" fmla="*/ 0 w 3"/>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0" y="6"/>
                  </a:moveTo>
                  <a:lnTo>
                    <a:pt x="3" y="0"/>
                  </a:lnTo>
                  <a:lnTo>
                    <a:pt x="3" y="3"/>
                  </a:lnTo>
                  <a:lnTo>
                    <a:pt x="3" y="6"/>
                  </a:lnTo>
                  <a:lnTo>
                    <a:pt x="0"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663" name="Freeform 566"/>
            <p:cNvSpPr>
              <a:spLocks/>
            </p:cNvSpPr>
            <p:nvPr/>
          </p:nvSpPr>
          <p:spPr bwMode="auto">
            <a:xfrm>
              <a:off x="-1159" y="1882"/>
              <a:ext cx="7" cy="9"/>
            </a:xfrm>
            <a:custGeom>
              <a:avLst/>
              <a:gdLst>
                <a:gd name="T0" fmla="*/ 7 w 7"/>
                <a:gd name="T1" fmla="*/ 3 h 9"/>
                <a:gd name="T2" fmla="*/ 4 w 7"/>
                <a:gd name="T3" fmla="*/ 9 h 9"/>
                <a:gd name="T4" fmla="*/ 4 w 7"/>
                <a:gd name="T5" fmla="*/ 6 h 9"/>
                <a:gd name="T6" fmla="*/ 0 w 7"/>
                <a:gd name="T7" fmla="*/ 6 h 9"/>
                <a:gd name="T8" fmla="*/ 4 w 7"/>
                <a:gd name="T9" fmla="*/ 6 h 9"/>
                <a:gd name="T10" fmla="*/ 4 w 7"/>
                <a:gd name="T11" fmla="*/ 3 h 9"/>
                <a:gd name="T12" fmla="*/ 4 w 7"/>
                <a:gd name="T13" fmla="*/ 0 h 9"/>
                <a:gd name="T14" fmla="*/ 4 w 7"/>
                <a:gd name="T15" fmla="*/ 3 h 9"/>
                <a:gd name="T16" fmla="*/ 7 w 7"/>
                <a:gd name="T17" fmla="*/ 3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9">
                  <a:moveTo>
                    <a:pt x="7" y="3"/>
                  </a:moveTo>
                  <a:lnTo>
                    <a:pt x="4" y="9"/>
                  </a:lnTo>
                  <a:lnTo>
                    <a:pt x="4" y="6"/>
                  </a:lnTo>
                  <a:lnTo>
                    <a:pt x="0" y="6"/>
                  </a:lnTo>
                  <a:lnTo>
                    <a:pt x="4" y="6"/>
                  </a:lnTo>
                  <a:lnTo>
                    <a:pt x="4" y="3"/>
                  </a:lnTo>
                  <a:lnTo>
                    <a:pt x="4" y="0"/>
                  </a:lnTo>
                  <a:lnTo>
                    <a:pt x="4" y="3"/>
                  </a:lnTo>
                  <a:lnTo>
                    <a:pt x="7"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664" name="Freeform 567"/>
            <p:cNvSpPr>
              <a:spLocks/>
            </p:cNvSpPr>
            <p:nvPr/>
          </p:nvSpPr>
          <p:spPr bwMode="auto">
            <a:xfrm>
              <a:off x="-1162" y="1891"/>
              <a:ext cx="10" cy="15"/>
            </a:xfrm>
            <a:custGeom>
              <a:avLst/>
              <a:gdLst>
                <a:gd name="T0" fmla="*/ 7 w 10"/>
                <a:gd name="T1" fmla="*/ 0 h 15"/>
                <a:gd name="T2" fmla="*/ 7 w 10"/>
                <a:gd name="T3" fmla="*/ 0 h 15"/>
                <a:gd name="T4" fmla="*/ 7 w 10"/>
                <a:gd name="T5" fmla="*/ 0 h 15"/>
                <a:gd name="T6" fmla="*/ 3 w 10"/>
                <a:gd name="T7" fmla="*/ 0 h 15"/>
                <a:gd name="T8" fmla="*/ 3 w 10"/>
                <a:gd name="T9" fmla="*/ 0 h 15"/>
                <a:gd name="T10" fmla="*/ 3 w 10"/>
                <a:gd name="T11" fmla="*/ 0 h 15"/>
                <a:gd name="T12" fmla="*/ 3 w 10"/>
                <a:gd name="T13" fmla="*/ 0 h 15"/>
                <a:gd name="T14" fmla="*/ 3 w 10"/>
                <a:gd name="T15" fmla="*/ 0 h 15"/>
                <a:gd name="T16" fmla="*/ 3 w 10"/>
                <a:gd name="T17" fmla="*/ 3 h 15"/>
                <a:gd name="T18" fmla="*/ 3 w 10"/>
                <a:gd name="T19" fmla="*/ 3 h 15"/>
                <a:gd name="T20" fmla="*/ 0 w 10"/>
                <a:gd name="T21" fmla="*/ 3 h 15"/>
                <a:gd name="T22" fmla="*/ 0 w 10"/>
                <a:gd name="T23" fmla="*/ 6 h 15"/>
                <a:gd name="T24" fmla="*/ 0 w 10"/>
                <a:gd name="T25" fmla="*/ 9 h 15"/>
                <a:gd name="T26" fmla="*/ 0 w 10"/>
                <a:gd name="T27" fmla="*/ 9 h 15"/>
                <a:gd name="T28" fmla="*/ 0 w 10"/>
                <a:gd name="T29" fmla="*/ 12 h 15"/>
                <a:gd name="T30" fmla="*/ 0 w 10"/>
                <a:gd name="T31" fmla="*/ 12 h 15"/>
                <a:gd name="T32" fmla="*/ 0 w 10"/>
                <a:gd name="T33" fmla="*/ 15 h 15"/>
                <a:gd name="T34" fmla="*/ 0 w 10"/>
                <a:gd name="T35" fmla="*/ 15 h 15"/>
                <a:gd name="T36" fmla="*/ 3 w 10"/>
                <a:gd name="T37" fmla="*/ 15 h 15"/>
                <a:gd name="T38" fmla="*/ 3 w 10"/>
                <a:gd name="T39" fmla="*/ 12 h 15"/>
                <a:gd name="T40" fmla="*/ 3 w 10"/>
                <a:gd name="T41" fmla="*/ 12 h 15"/>
                <a:gd name="T42" fmla="*/ 3 w 10"/>
                <a:gd name="T43" fmla="*/ 9 h 15"/>
                <a:gd name="T44" fmla="*/ 3 w 10"/>
                <a:gd name="T45" fmla="*/ 9 h 15"/>
                <a:gd name="T46" fmla="*/ 3 w 10"/>
                <a:gd name="T47" fmla="*/ 9 h 15"/>
                <a:gd name="T48" fmla="*/ 7 w 10"/>
                <a:gd name="T49" fmla="*/ 9 h 15"/>
                <a:gd name="T50" fmla="*/ 7 w 10"/>
                <a:gd name="T51" fmla="*/ 6 h 15"/>
                <a:gd name="T52" fmla="*/ 7 w 10"/>
                <a:gd name="T53" fmla="*/ 6 h 15"/>
                <a:gd name="T54" fmla="*/ 7 w 10"/>
                <a:gd name="T55" fmla="*/ 6 h 15"/>
                <a:gd name="T56" fmla="*/ 7 w 10"/>
                <a:gd name="T57" fmla="*/ 6 h 15"/>
                <a:gd name="T58" fmla="*/ 7 w 10"/>
                <a:gd name="T59" fmla="*/ 3 h 15"/>
                <a:gd name="T60" fmla="*/ 7 w 10"/>
                <a:gd name="T61" fmla="*/ 3 h 15"/>
                <a:gd name="T62" fmla="*/ 7 w 10"/>
                <a:gd name="T63" fmla="*/ 3 h 15"/>
                <a:gd name="T64" fmla="*/ 7 w 10"/>
                <a:gd name="T65" fmla="*/ 3 h 15"/>
                <a:gd name="T66" fmla="*/ 10 w 10"/>
                <a:gd name="T67" fmla="*/ 0 h 15"/>
                <a:gd name="T68" fmla="*/ 7 w 10"/>
                <a:gd name="T69" fmla="*/ 0 h 15"/>
                <a:gd name="T70" fmla="*/ 7 w 10"/>
                <a:gd name="T71" fmla="*/ 0 h 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 h="15">
                  <a:moveTo>
                    <a:pt x="7" y="0"/>
                  </a:moveTo>
                  <a:lnTo>
                    <a:pt x="7" y="0"/>
                  </a:lnTo>
                  <a:lnTo>
                    <a:pt x="3" y="0"/>
                  </a:lnTo>
                  <a:lnTo>
                    <a:pt x="3" y="3"/>
                  </a:lnTo>
                  <a:lnTo>
                    <a:pt x="0" y="3"/>
                  </a:lnTo>
                  <a:lnTo>
                    <a:pt x="0" y="6"/>
                  </a:lnTo>
                  <a:lnTo>
                    <a:pt x="0" y="9"/>
                  </a:lnTo>
                  <a:lnTo>
                    <a:pt x="0" y="12"/>
                  </a:lnTo>
                  <a:lnTo>
                    <a:pt x="0" y="15"/>
                  </a:lnTo>
                  <a:lnTo>
                    <a:pt x="3" y="15"/>
                  </a:lnTo>
                  <a:lnTo>
                    <a:pt x="3" y="12"/>
                  </a:lnTo>
                  <a:lnTo>
                    <a:pt x="3" y="9"/>
                  </a:lnTo>
                  <a:lnTo>
                    <a:pt x="7" y="9"/>
                  </a:lnTo>
                  <a:lnTo>
                    <a:pt x="7" y="6"/>
                  </a:lnTo>
                  <a:lnTo>
                    <a:pt x="7" y="3"/>
                  </a:lnTo>
                  <a:lnTo>
                    <a:pt x="7" y="0"/>
                  </a:lnTo>
                  <a:lnTo>
                    <a:pt x="10" y="0"/>
                  </a:lnTo>
                  <a:lnTo>
                    <a:pt x="7" y="0"/>
                  </a:lnTo>
                  <a:close/>
                </a:path>
              </a:pathLst>
            </a:custGeom>
            <a:solidFill>
              <a:srgbClr val="8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65" name="Freeform 568"/>
            <p:cNvSpPr>
              <a:spLocks/>
            </p:cNvSpPr>
            <p:nvPr/>
          </p:nvSpPr>
          <p:spPr bwMode="auto">
            <a:xfrm>
              <a:off x="-1168" y="1879"/>
              <a:ext cx="22" cy="21"/>
            </a:xfrm>
            <a:custGeom>
              <a:avLst/>
              <a:gdLst>
                <a:gd name="T0" fmla="*/ 22 w 22"/>
                <a:gd name="T1" fmla="*/ 12 h 21"/>
                <a:gd name="T2" fmla="*/ 9 w 22"/>
                <a:gd name="T3" fmla="*/ 21 h 21"/>
                <a:gd name="T4" fmla="*/ 6 w 22"/>
                <a:gd name="T5" fmla="*/ 21 h 21"/>
                <a:gd name="T6" fmla="*/ 9 w 22"/>
                <a:gd name="T7" fmla="*/ 21 h 21"/>
                <a:gd name="T8" fmla="*/ 13 w 22"/>
                <a:gd name="T9" fmla="*/ 21 h 21"/>
                <a:gd name="T10" fmla="*/ 16 w 22"/>
                <a:gd name="T11" fmla="*/ 21 h 21"/>
                <a:gd name="T12" fmla="*/ 19 w 22"/>
                <a:gd name="T13" fmla="*/ 21 h 21"/>
                <a:gd name="T14" fmla="*/ 22 w 22"/>
                <a:gd name="T15" fmla="*/ 18 h 21"/>
                <a:gd name="T16" fmla="*/ 6 w 22"/>
                <a:gd name="T17" fmla="*/ 3 h 21"/>
                <a:gd name="T18" fmla="*/ 6 w 22"/>
                <a:gd name="T19" fmla="*/ 0 h 21"/>
                <a:gd name="T20" fmla="*/ 9 w 22"/>
                <a:gd name="T21" fmla="*/ 0 h 21"/>
                <a:gd name="T22" fmla="*/ 13 w 22"/>
                <a:gd name="T23" fmla="*/ 0 h 21"/>
                <a:gd name="T24" fmla="*/ 16 w 22"/>
                <a:gd name="T25" fmla="*/ 0 h 21"/>
                <a:gd name="T26" fmla="*/ 13 w 22"/>
                <a:gd name="T27" fmla="*/ 0 h 21"/>
                <a:gd name="T28" fmla="*/ 9 w 22"/>
                <a:gd name="T29" fmla="*/ 0 h 21"/>
                <a:gd name="T30" fmla="*/ 0 w 22"/>
                <a:gd name="T31" fmla="*/ 12 h 21"/>
                <a:gd name="T32" fmla="*/ 9 w 22"/>
                <a:gd name="T33" fmla="*/ 0 h 21"/>
                <a:gd name="T34" fmla="*/ 6 w 22"/>
                <a:gd name="T35" fmla="*/ 0 h 21"/>
                <a:gd name="T36" fmla="*/ 3 w 22"/>
                <a:gd name="T37" fmla="*/ 3 h 21"/>
                <a:gd name="T38" fmla="*/ 0 w 22"/>
                <a:gd name="T39" fmla="*/ 6 h 21"/>
                <a:gd name="T40" fmla="*/ 0 w 22"/>
                <a:gd name="T41" fmla="*/ 12 h 21"/>
                <a:gd name="T42" fmla="*/ 0 w 22"/>
                <a:gd name="T43" fmla="*/ 15 h 21"/>
                <a:gd name="T44" fmla="*/ 3 w 22"/>
                <a:gd name="T45" fmla="*/ 18 h 21"/>
                <a:gd name="T46" fmla="*/ 6 w 22"/>
                <a:gd name="T47" fmla="*/ 21 h 21"/>
                <a:gd name="T48" fmla="*/ 9 w 22"/>
                <a:gd name="T49" fmla="*/ 21 h 21"/>
                <a:gd name="T50" fmla="*/ 22 w 22"/>
                <a:gd name="T51" fmla="*/ 12 h 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 h="21">
                  <a:moveTo>
                    <a:pt x="22" y="12"/>
                  </a:moveTo>
                  <a:lnTo>
                    <a:pt x="9" y="21"/>
                  </a:lnTo>
                  <a:lnTo>
                    <a:pt x="6" y="21"/>
                  </a:lnTo>
                  <a:lnTo>
                    <a:pt x="9" y="21"/>
                  </a:lnTo>
                  <a:lnTo>
                    <a:pt x="13" y="21"/>
                  </a:lnTo>
                  <a:lnTo>
                    <a:pt x="16" y="21"/>
                  </a:lnTo>
                  <a:lnTo>
                    <a:pt x="19" y="21"/>
                  </a:lnTo>
                  <a:lnTo>
                    <a:pt x="22" y="18"/>
                  </a:lnTo>
                  <a:lnTo>
                    <a:pt x="6" y="3"/>
                  </a:lnTo>
                  <a:lnTo>
                    <a:pt x="6" y="0"/>
                  </a:lnTo>
                  <a:lnTo>
                    <a:pt x="9" y="0"/>
                  </a:lnTo>
                  <a:lnTo>
                    <a:pt x="13" y="0"/>
                  </a:lnTo>
                  <a:lnTo>
                    <a:pt x="16" y="0"/>
                  </a:lnTo>
                  <a:lnTo>
                    <a:pt x="13" y="0"/>
                  </a:lnTo>
                  <a:lnTo>
                    <a:pt x="9" y="0"/>
                  </a:lnTo>
                  <a:lnTo>
                    <a:pt x="0" y="12"/>
                  </a:lnTo>
                  <a:lnTo>
                    <a:pt x="9" y="0"/>
                  </a:lnTo>
                  <a:lnTo>
                    <a:pt x="6" y="0"/>
                  </a:lnTo>
                  <a:lnTo>
                    <a:pt x="3" y="3"/>
                  </a:lnTo>
                  <a:lnTo>
                    <a:pt x="0" y="6"/>
                  </a:lnTo>
                  <a:lnTo>
                    <a:pt x="0" y="12"/>
                  </a:lnTo>
                  <a:lnTo>
                    <a:pt x="0" y="15"/>
                  </a:lnTo>
                  <a:lnTo>
                    <a:pt x="3" y="18"/>
                  </a:lnTo>
                  <a:lnTo>
                    <a:pt x="6" y="21"/>
                  </a:lnTo>
                  <a:lnTo>
                    <a:pt x="9" y="21"/>
                  </a:lnTo>
                  <a:lnTo>
                    <a:pt x="2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66" name="Freeform 569"/>
            <p:cNvSpPr>
              <a:spLocks/>
            </p:cNvSpPr>
            <p:nvPr/>
          </p:nvSpPr>
          <p:spPr bwMode="auto">
            <a:xfrm>
              <a:off x="-1168" y="1885"/>
              <a:ext cx="22" cy="18"/>
            </a:xfrm>
            <a:custGeom>
              <a:avLst/>
              <a:gdLst>
                <a:gd name="T0" fmla="*/ 22 w 22"/>
                <a:gd name="T1" fmla="*/ 12 h 18"/>
                <a:gd name="T2" fmla="*/ 19 w 22"/>
                <a:gd name="T3" fmla="*/ 15 h 18"/>
                <a:gd name="T4" fmla="*/ 19 w 22"/>
                <a:gd name="T5" fmla="*/ 12 h 18"/>
                <a:gd name="T6" fmla="*/ 22 w 22"/>
                <a:gd name="T7" fmla="*/ 9 h 18"/>
                <a:gd name="T8" fmla="*/ 22 w 22"/>
                <a:gd name="T9" fmla="*/ 6 h 18"/>
                <a:gd name="T10" fmla="*/ 22 w 22"/>
                <a:gd name="T11" fmla="*/ 3 h 18"/>
                <a:gd name="T12" fmla="*/ 22 w 22"/>
                <a:gd name="T13" fmla="*/ 6 h 18"/>
                <a:gd name="T14" fmla="*/ 0 w 22"/>
                <a:gd name="T15" fmla="*/ 6 h 18"/>
                <a:gd name="T16" fmla="*/ 0 w 22"/>
                <a:gd name="T17" fmla="*/ 9 h 18"/>
                <a:gd name="T18" fmla="*/ 0 w 22"/>
                <a:gd name="T19" fmla="*/ 6 h 18"/>
                <a:gd name="T20" fmla="*/ 0 w 22"/>
                <a:gd name="T21" fmla="*/ 3 h 18"/>
                <a:gd name="T22" fmla="*/ 3 w 22"/>
                <a:gd name="T23" fmla="*/ 0 h 18"/>
                <a:gd name="T24" fmla="*/ 0 w 22"/>
                <a:gd name="T25" fmla="*/ 3 h 18"/>
                <a:gd name="T26" fmla="*/ 3 w 22"/>
                <a:gd name="T27" fmla="*/ 0 h 18"/>
                <a:gd name="T28" fmla="*/ 0 w 22"/>
                <a:gd name="T29" fmla="*/ 3 h 18"/>
                <a:gd name="T30" fmla="*/ 0 w 22"/>
                <a:gd name="T31" fmla="*/ 9 h 18"/>
                <a:gd name="T32" fmla="*/ 0 w 22"/>
                <a:gd name="T33" fmla="*/ 12 h 18"/>
                <a:gd name="T34" fmla="*/ 3 w 22"/>
                <a:gd name="T35" fmla="*/ 15 h 18"/>
                <a:gd name="T36" fmla="*/ 6 w 22"/>
                <a:gd name="T37" fmla="*/ 18 h 18"/>
                <a:gd name="T38" fmla="*/ 9 w 22"/>
                <a:gd name="T39" fmla="*/ 18 h 18"/>
                <a:gd name="T40" fmla="*/ 13 w 22"/>
                <a:gd name="T41" fmla="*/ 18 h 18"/>
                <a:gd name="T42" fmla="*/ 19 w 22"/>
                <a:gd name="T43" fmla="*/ 15 h 18"/>
                <a:gd name="T44" fmla="*/ 22 w 22"/>
                <a:gd name="T45" fmla="*/ 12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8">
                  <a:moveTo>
                    <a:pt x="22" y="12"/>
                  </a:moveTo>
                  <a:lnTo>
                    <a:pt x="19" y="15"/>
                  </a:lnTo>
                  <a:lnTo>
                    <a:pt x="19" y="12"/>
                  </a:lnTo>
                  <a:lnTo>
                    <a:pt x="22" y="9"/>
                  </a:lnTo>
                  <a:lnTo>
                    <a:pt x="22" y="6"/>
                  </a:lnTo>
                  <a:lnTo>
                    <a:pt x="22" y="3"/>
                  </a:lnTo>
                  <a:lnTo>
                    <a:pt x="22" y="6"/>
                  </a:lnTo>
                  <a:lnTo>
                    <a:pt x="0" y="6"/>
                  </a:lnTo>
                  <a:lnTo>
                    <a:pt x="0" y="9"/>
                  </a:lnTo>
                  <a:lnTo>
                    <a:pt x="0" y="6"/>
                  </a:lnTo>
                  <a:lnTo>
                    <a:pt x="0" y="3"/>
                  </a:lnTo>
                  <a:lnTo>
                    <a:pt x="3" y="0"/>
                  </a:lnTo>
                  <a:lnTo>
                    <a:pt x="0" y="3"/>
                  </a:lnTo>
                  <a:lnTo>
                    <a:pt x="3" y="0"/>
                  </a:lnTo>
                  <a:lnTo>
                    <a:pt x="0" y="3"/>
                  </a:lnTo>
                  <a:lnTo>
                    <a:pt x="0" y="9"/>
                  </a:lnTo>
                  <a:lnTo>
                    <a:pt x="0" y="12"/>
                  </a:lnTo>
                  <a:lnTo>
                    <a:pt x="3" y="15"/>
                  </a:lnTo>
                  <a:lnTo>
                    <a:pt x="6" y="18"/>
                  </a:lnTo>
                  <a:lnTo>
                    <a:pt x="9" y="18"/>
                  </a:lnTo>
                  <a:lnTo>
                    <a:pt x="13" y="18"/>
                  </a:lnTo>
                  <a:lnTo>
                    <a:pt x="19" y="15"/>
                  </a:lnTo>
                  <a:lnTo>
                    <a:pt x="2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67" name="Freeform 570"/>
            <p:cNvSpPr>
              <a:spLocks/>
            </p:cNvSpPr>
            <p:nvPr/>
          </p:nvSpPr>
          <p:spPr bwMode="auto">
            <a:xfrm>
              <a:off x="-1175" y="1885"/>
              <a:ext cx="29" cy="24"/>
            </a:xfrm>
            <a:custGeom>
              <a:avLst/>
              <a:gdLst>
                <a:gd name="T0" fmla="*/ 23 w 29"/>
                <a:gd name="T1" fmla="*/ 15 h 24"/>
                <a:gd name="T2" fmla="*/ 26 w 29"/>
                <a:gd name="T3" fmla="*/ 12 h 24"/>
                <a:gd name="T4" fmla="*/ 26 w 29"/>
                <a:gd name="T5" fmla="*/ 15 h 24"/>
                <a:gd name="T6" fmla="*/ 23 w 29"/>
                <a:gd name="T7" fmla="*/ 15 h 24"/>
                <a:gd name="T8" fmla="*/ 23 w 29"/>
                <a:gd name="T9" fmla="*/ 18 h 24"/>
                <a:gd name="T10" fmla="*/ 26 w 29"/>
                <a:gd name="T11" fmla="*/ 15 h 24"/>
                <a:gd name="T12" fmla="*/ 29 w 29"/>
                <a:gd name="T13" fmla="*/ 12 h 24"/>
                <a:gd name="T14" fmla="*/ 7 w 29"/>
                <a:gd name="T15" fmla="*/ 3 h 24"/>
                <a:gd name="T16" fmla="*/ 7 w 29"/>
                <a:gd name="T17" fmla="*/ 0 h 24"/>
                <a:gd name="T18" fmla="*/ 7 w 29"/>
                <a:gd name="T19" fmla="*/ 3 h 24"/>
                <a:gd name="T20" fmla="*/ 4 w 29"/>
                <a:gd name="T21" fmla="*/ 6 h 24"/>
                <a:gd name="T22" fmla="*/ 4 w 29"/>
                <a:gd name="T23" fmla="*/ 9 h 24"/>
                <a:gd name="T24" fmla="*/ 0 w 29"/>
                <a:gd name="T25" fmla="*/ 12 h 24"/>
                <a:gd name="T26" fmla="*/ 4 w 29"/>
                <a:gd name="T27" fmla="*/ 9 h 24"/>
                <a:gd name="T28" fmla="*/ 0 w 29"/>
                <a:gd name="T29" fmla="*/ 12 h 24"/>
                <a:gd name="T30" fmla="*/ 4 w 29"/>
                <a:gd name="T31" fmla="*/ 18 h 24"/>
                <a:gd name="T32" fmla="*/ 7 w 29"/>
                <a:gd name="T33" fmla="*/ 21 h 24"/>
                <a:gd name="T34" fmla="*/ 10 w 29"/>
                <a:gd name="T35" fmla="*/ 24 h 24"/>
                <a:gd name="T36" fmla="*/ 13 w 29"/>
                <a:gd name="T37" fmla="*/ 24 h 24"/>
                <a:gd name="T38" fmla="*/ 16 w 29"/>
                <a:gd name="T39" fmla="*/ 24 h 24"/>
                <a:gd name="T40" fmla="*/ 23 w 29"/>
                <a:gd name="T41" fmla="*/ 21 h 24"/>
                <a:gd name="T42" fmla="*/ 23 w 29"/>
                <a:gd name="T43" fmla="*/ 18 h 24"/>
                <a:gd name="T44" fmla="*/ 26 w 29"/>
                <a:gd name="T45" fmla="*/ 12 h 24"/>
                <a:gd name="T46" fmla="*/ 23 w 29"/>
                <a:gd name="T47" fmla="*/ 15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9" h="24">
                  <a:moveTo>
                    <a:pt x="23" y="15"/>
                  </a:moveTo>
                  <a:lnTo>
                    <a:pt x="26" y="12"/>
                  </a:lnTo>
                  <a:lnTo>
                    <a:pt x="26" y="15"/>
                  </a:lnTo>
                  <a:lnTo>
                    <a:pt x="23" y="15"/>
                  </a:lnTo>
                  <a:lnTo>
                    <a:pt x="23" y="18"/>
                  </a:lnTo>
                  <a:lnTo>
                    <a:pt x="26" y="15"/>
                  </a:lnTo>
                  <a:lnTo>
                    <a:pt x="29" y="12"/>
                  </a:lnTo>
                  <a:lnTo>
                    <a:pt x="7" y="3"/>
                  </a:lnTo>
                  <a:lnTo>
                    <a:pt x="7" y="0"/>
                  </a:lnTo>
                  <a:lnTo>
                    <a:pt x="7" y="3"/>
                  </a:lnTo>
                  <a:lnTo>
                    <a:pt x="4" y="6"/>
                  </a:lnTo>
                  <a:lnTo>
                    <a:pt x="4" y="9"/>
                  </a:lnTo>
                  <a:lnTo>
                    <a:pt x="0" y="12"/>
                  </a:lnTo>
                  <a:lnTo>
                    <a:pt x="4" y="9"/>
                  </a:lnTo>
                  <a:lnTo>
                    <a:pt x="0" y="12"/>
                  </a:lnTo>
                  <a:lnTo>
                    <a:pt x="4" y="18"/>
                  </a:lnTo>
                  <a:lnTo>
                    <a:pt x="7" y="21"/>
                  </a:lnTo>
                  <a:lnTo>
                    <a:pt x="10" y="24"/>
                  </a:lnTo>
                  <a:lnTo>
                    <a:pt x="13" y="24"/>
                  </a:lnTo>
                  <a:lnTo>
                    <a:pt x="16" y="24"/>
                  </a:lnTo>
                  <a:lnTo>
                    <a:pt x="23" y="21"/>
                  </a:lnTo>
                  <a:lnTo>
                    <a:pt x="23" y="18"/>
                  </a:lnTo>
                  <a:lnTo>
                    <a:pt x="26" y="12"/>
                  </a:lnTo>
                  <a:lnTo>
                    <a:pt x="23"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68" name="Freeform 571"/>
            <p:cNvSpPr>
              <a:spLocks/>
            </p:cNvSpPr>
            <p:nvPr/>
          </p:nvSpPr>
          <p:spPr bwMode="auto">
            <a:xfrm>
              <a:off x="-1175" y="1894"/>
              <a:ext cx="23" cy="21"/>
            </a:xfrm>
            <a:custGeom>
              <a:avLst/>
              <a:gdLst>
                <a:gd name="T0" fmla="*/ 20 w 23"/>
                <a:gd name="T1" fmla="*/ 3 h 21"/>
                <a:gd name="T2" fmla="*/ 23 w 23"/>
                <a:gd name="T3" fmla="*/ 6 h 21"/>
                <a:gd name="T4" fmla="*/ 23 w 23"/>
                <a:gd name="T5" fmla="*/ 9 h 21"/>
                <a:gd name="T6" fmla="*/ 23 w 23"/>
                <a:gd name="T7" fmla="*/ 6 h 21"/>
                <a:gd name="T8" fmla="*/ 4 w 23"/>
                <a:gd name="T9" fmla="*/ 0 h 21"/>
                <a:gd name="T10" fmla="*/ 0 w 23"/>
                <a:gd name="T11" fmla="*/ 3 h 21"/>
                <a:gd name="T12" fmla="*/ 0 w 23"/>
                <a:gd name="T13" fmla="*/ 6 h 21"/>
                <a:gd name="T14" fmla="*/ 0 w 23"/>
                <a:gd name="T15" fmla="*/ 9 h 21"/>
                <a:gd name="T16" fmla="*/ 0 w 23"/>
                <a:gd name="T17" fmla="*/ 12 h 21"/>
                <a:gd name="T18" fmla="*/ 4 w 23"/>
                <a:gd name="T19" fmla="*/ 15 h 21"/>
                <a:gd name="T20" fmla="*/ 4 w 23"/>
                <a:gd name="T21" fmla="*/ 18 h 21"/>
                <a:gd name="T22" fmla="*/ 4 w 23"/>
                <a:gd name="T23" fmla="*/ 15 h 21"/>
                <a:gd name="T24" fmla="*/ 7 w 23"/>
                <a:gd name="T25" fmla="*/ 21 h 21"/>
                <a:gd name="T26" fmla="*/ 10 w 23"/>
                <a:gd name="T27" fmla="*/ 21 h 21"/>
                <a:gd name="T28" fmla="*/ 13 w 23"/>
                <a:gd name="T29" fmla="*/ 21 h 21"/>
                <a:gd name="T30" fmla="*/ 16 w 23"/>
                <a:gd name="T31" fmla="*/ 21 h 21"/>
                <a:gd name="T32" fmla="*/ 20 w 23"/>
                <a:gd name="T33" fmla="*/ 18 h 21"/>
                <a:gd name="T34" fmla="*/ 23 w 23"/>
                <a:gd name="T35" fmla="*/ 15 h 21"/>
                <a:gd name="T36" fmla="*/ 23 w 23"/>
                <a:gd name="T37" fmla="*/ 12 h 21"/>
                <a:gd name="T38" fmla="*/ 23 w 23"/>
                <a:gd name="T39" fmla="*/ 6 h 21"/>
                <a:gd name="T40" fmla="*/ 20 w 23"/>
                <a:gd name="T41" fmla="*/ 3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3" h="21">
                  <a:moveTo>
                    <a:pt x="20" y="3"/>
                  </a:moveTo>
                  <a:lnTo>
                    <a:pt x="23" y="6"/>
                  </a:lnTo>
                  <a:lnTo>
                    <a:pt x="23" y="9"/>
                  </a:lnTo>
                  <a:lnTo>
                    <a:pt x="23" y="6"/>
                  </a:lnTo>
                  <a:lnTo>
                    <a:pt x="4" y="0"/>
                  </a:lnTo>
                  <a:lnTo>
                    <a:pt x="0" y="3"/>
                  </a:lnTo>
                  <a:lnTo>
                    <a:pt x="0" y="6"/>
                  </a:lnTo>
                  <a:lnTo>
                    <a:pt x="0" y="9"/>
                  </a:lnTo>
                  <a:lnTo>
                    <a:pt x="0" y="12"/>
                  </a:lnTo>
                  <a:lnTo>
                    <a:pt x="4" y="15"/>
                  </a:lnTo>
                  <a:lnTo>
                    <a:pt x="4" y="18"/>
                  </a:lnTo>
                  <a:lnTo>
                    <a:pt x="4" y="15"/>
                  </a:lnTo>
                  <a:lnTo>
                    <a:pt x="7" y="21"/>
                  </a:lnTo>
                  <a:lnTo>
                    <a:pt x="10" y="21"/>
                  </a:lnTo>
                  <a:lnTo>
                    <a:pt x="13" y="21"/>
                  </a:lnTo>
                  <a:lnTo>
                    <a:pt x="16" y="21"/>
                  </a:lnTo>
                  <a:lnTo>
                    <a:pt x="20" y="18"/>
                  </a:lnTo>
                  <a:lnTo>
                    <a:pt x="23" y="15"/>
                  </a:lnTo>
                  <a:lnTo>
                    <a:pt x="23" y="12"/>
                  </a:lnTo>
                  <a:lnTo>
                    <a:pt x="23" y="6"/>
                  </a:lnTo>
                  <a:lnTo>
                    <a:pt x="2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69" name="Freeform 572"/>
            <p:cNvSpPr>
              <a:spLocks/>
            </p:cNvSpPr>
            <p:nvPr/>
          </p:nvSpPr>
          <p:spPr bwMode="auto">
            <a:xfrm>
              <a:off x="-1171" y="1894"/>
              <a:ext cx="25" cy="21"/>
            </a:xfrm>
            <a:custGeom>
              <a:avLst/>
              <a:gdLst>
                <a:gd name="T0" fmla="*/ 0 w 25"/>
                <a:gd name="T1" fmla="*/ 9 h 21"/>
                <a:gd name="T2" fmla="*/ 0 w 25"/>
                <a:gd name="T3" fmla="*/ 6 h 21"/>
                <a:gd name="T4" fmla="*/ 3 w 25"/>
                <a:gd name="T5" fmla="*/ 6 h 21"/>
                <a:gd name="T6" fmla="*/ 3 w 25"/>
                <a:gd name="T7" fmla="*/ 3 h 21"/>
                <a:gd name="T8" fmla="*/ 6 w 25"/>
                <a:gd name="T9" fmla="*/ 0 h 21"/>
                <a:gd name="T10" fmla="*/ 12 w 25"/>
                <a:gd name="T11" fmla="*/ 0 h 21"/>
                <a:gd name="T12" fmla="*/ 16 w 25"/>
                <a:gd name="T13" fmla="*/ 3 h 21"/>
                <a:gd name="T14" fmla="*/ 0 w 25"/>
                <a:gd name="T15" fmla="*/ 18 h 21"/>
                <a:gd name="T16" fmla="*/ 3 w 25"/>
                <a:gd name="T17" fmla="*/ 21 h 21"/>
                <a:gd name="T18" fmla="*/ 9 w 25"/>
                <a:gd name="T19" fmla="*/ 21 h 21"/>
                <a:gd name="T20" fmla="*/ 16 w 25"/>
                <a:gd name="T21" fmla="*/ 21 h 21"/>
                <a:gd name="T22" fmla="*/ 19 w 25"/>
                <a:gd name="T23" fmla="*/ 21 h 21"/>
                <a:gd name="T24" fmla="*/ 22 w 25"/>
                <a:gd name="T25" fmla="*/ 18 h 21"/>
                <a:gd name="T26" fmla="*/ 22 w 25"/>
                <a:gd name="T27" fmla="*/ 15 h 21"/>
                <a:gd name="T28" fmla="*/ 25 w 25"/>
                <a:gd name="T29" fmla="*/ 12 h 21"/>
                <a:gd name="T30" fmla="*/ 25 w 25"/>
                <a:gd name="T31" fmla="*/ 9 h 21"/>
                <a:gd name="T32" fmla="*/ 0 w 25"/>
                <a:gd name="T33" fmla="*/ 9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 h="21">
                  <a:moveTo>
                    <a:pt x="0" y="9"/>
                  </a:moveTo>
                  <a:lnTo>
                    <a:pt x="0" y="6"/>
                  </a:lnTo>
                  <a:lnTo>
                    <a:pt x="3" y="6"/>
                  </a:lnTo>
                  <a:lnTo>
                    <a:pt x="3" y="3"/>
                  </a:lnTo>
                  <a:lnTo>
                    <a:pt x="6" y="0"/>
                  </a:lnTo>
                  <a:lnTo>
                    <a:pt x="12" y="0"/>
                  </a:lnTo>
                  <a:lnTo>
                    <a:pt x="16" y="3"/>
                  </a:lnTo>
                  <a:lnTo>
                    <a:pt x="0" y="18"/>
                  </a:lnTo>
                  <a:lnTo>
                    <a:pt x="3" y="21"/>
                  </a:lnTo>
                  <a:lnTo>
                    <a:pt x="9" y="21"/>
                  </a:lnTo>
                  <a:lnTo>
                    <a:pt x="16" y="21"/>
                  </a:lnTo>
                  <a:lnTo>
                    <a:pt x="19" y="21"/>
                  </a:lnTo>
                  <a:lnTo>
                    <a:pt x="22" y="18"/>
                  </a:lnTo>
                  <a:lnTo>
                    <a:pt x="22" y="15"/>
                  </a:lnTo>
                  <a:lnTo>
                    <a:pt x="25" y="12"/>
                  </a:lnTo>
                  <a:lnTo>
                    <a:pt x="25" y="9"/>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70" name="Freeform 573"/>
            <p:cNvSpPr>
              <a:spLocks/>
            </p:cNvSpPr>
            <p:nvPr/>
          </p:nvSpPr>
          <p:spPr bwMode="auto">
            <a:xfrm>
              <a:off x="-1171" y="1888"/>
              <a:ext cx="25" cy="21"/>
            </a:xfrm>
            <a:custGeom>
              <a:avLst/>
              <a:gdLst>
                <a:gd name="T0" fmla="*/ 6 w 25"/>
                <a:gd name="T1" fmla="*/ 3 h 21"/>
                <a:gd name="T2" fmla="*/ 16 w 25"/>
                <a:gd name="T3" fmla="*/ 0 h 21"/>
                <a:gd name="T4" fmla="*/ 12 w 25"/>
                <a:gd name="T5" fmla="*/ 0 h 21"/>
                <a:gd name="T6" fmla="*/ 9 w 25"/>
                <a:gd name="T7" fmla="*/ 3 h 21"/>
                <a:gd name="T8" fmla="*/ 6 w 25"/>
                <a:gd name="T9" fmla="*/ 3 h 21"/>
                <a:gd name="T10" fmla="*/ 3 w 25"/>
                <a:gd name="T11" fmla="*/ 6 h 21"/>
                <a:gd name="T12" fmla="*/ 3 w 25"/>
                <a:gd name="T13" fmla="*/ 9 h 21"/>
                <a:gd name="T14" fmla="*/ 0 w 25"/>
                <a:gd name="T15" fmla="*/ 12 h 21"/>
                <a:gd name="T16" fmla="*/ 0 w 25"/>
                <a:gd name="T17" fmla="*/ 15 h 21"/>
                <a:gd name="T18" fmla="*/ 25 w 25"/>
                <a:gd name="T19" fmla="*/ 15 h 21"/>
                <a:gd name="T20" fmla="*/ 22 w 25"/>
                <a:gd name="T21" fmla="*/ 15 h 21"/>
                <a:gd name="T22" fmla="*/ 22 w 25"/>
                <a:gd name="T23" fmla="*/ 18 h 21"/>
                <a:gd name="T24" fmla="*/ 22 w 25"/>
                <a:gd name="T25" fmla="*/ 21 h 21"/>
                <a:gd name="T26" fmla="*/ 19 w 25"/>
                <a:gd name="T27" fmla="*/ 21 h 21"/>
                <a:gd name="T28" fmla="*/ 16 w 25"/>
                <a:gd name="T29" fmla="*/ 21 h 21"/>
                <a:gd name="T30" fmla="*/ 22 w 25"/>
                <a:gd name="T31" fmla="*/ 18 h 21"/>
                <a:gd name="T32" fmla="*/ 6 w 25"/>
                <a:gd name="T33" fmla="*/ 3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 h="21">
                  <a:moveTo>
                    <a:pt x="6" y="3"/>
                  </a:moveTo>
                  <a:lnTo>
                    <a:pt x="16" y="0"/>
                  </a:lnTo>
                  <a:lnTo>
                    <a:pt x="12" y="0"/>
                  </a:lnTo>
                  <a:lnTo>
                    <a:pt x="9" y="3"/>
                  </a:lnTo>
                  <a:lnTo>
                    <a:pt x="6" y="3"/>
                  </a:lnTo>
                  <a:lnTo>
                    <a:pt x="3" y="6"/>
                  </a:lnTo>
                  <a:lnTo>
                    <a:pt x="3" y="9"/>
                  </a:lnTo>
                  <a:lnTo>
                    <a:pt x="0" y="12"/>
                  </a:lnTo>
                  <a:lnTo>
                    <a:pt x="0" y="15"/>
                  </a:lnTo>
                  <a:lnTo>
                    <a:pt x="25" y="15"/>
                  </a:lnTo>
                  <a:lnTo>
                    <a:pt x="22" y="15"/>
                  </a:lnTo>
                  <a:lnTo>
                    <a:pt x="22" y="18"/>
                  </a:lnTo>
                  <a:lnTo>
                    <a:pt x="22" y="21"/>
                  </a:lnTo>
                  <a:lnTo>
                    <a:pt x="19" y="21"/>
                  </a:lnTo>
                  <a:lnTo>
                    <a:pt x="16" y="21"/>
                  </a:lnTo>
                  <a:lnTo>
                    <a:pt x="22" y="18"/>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71" name="Freeform 574"/>
            <p:cNvSpPr>
              <a:spLocks/>
            </p:cNvSpPr>
            <p:nvPr/>
          </p:nvSpPr>
          <p:spPr bwMode="auto">
            <a:xfrm>
              <a:off x="-1168" y="1885"/>
              <a:ext cx="25" cy="21"/>
            </a:xfrm>
            <a:custGeom>
              <a:avLst/>
              <a:gdLst>
                <a:gd name="T0" fmla="*/ 3 w 25"/>
                <a:gd name="T1" fmla="*/ 18 h 21"/>
                <a:gd name="T2" fmla="*/ 6 w 25"/>
                <a:gd name="T3" fmla="*/ 21 h 21"/>
                <a:gd name="T4" fmla="*/ 3 w 25"/>
                <a:gd name="T5" fmla="*/ 18 h 21"/>
                <a:gd name="T6" fmla="*/ 3 w 25"/>
                <a:gd name="T7" fmla="*/ 15 h 21"/>
                <a:gd name="T8" fmla="*/ 0 w 25"/>
                <a:gd name="T9" fmla="*/ 12 h 21"/>
                <a:gd name="T10" fmla="*/ 3 w 25"/>
                <a:gd name="T11" fmla="*/ 9 h 21"/>
                <a:gd name="T12" fmla="*/ 3 w 25"/>
                <a:gd name="T13" fmla="*/ 6 h 21"/>
                <a:gd name="T14" fmla="*/ 19 w 25"/>
                <a:gd name="T15" fmla="*/ 21 h 21"/>
                <a:gd name="T16" fmla="*/ 22 w 25"/>
                <a:gd name="T17" fmla="*/ 21 h 21"/>
                <a:gd name="T18" fmla="*/ 22 w 25"/>
                <a:gd name="T19" fmla="*/ 18 h 21"/>
                <a:gd name="T20" fmla="*/ 22 w 25"/>
                <a:gd name="T21" fmla="*/ 15 h 21"/>
                <a:gd name="T22" fmla="*/ 25 w 25"/>
                <a:gd name="T23" fmla="*/ 12 h 21"/>
                <a:gd name="T24" fmla="*/ 22 w 25"/>
                <a:gd name="T25" fmla="*/ 9 h 21"/>
                <a:gd name="T26" fmla="*/ 22 w 25"/>
                <a:gd name="T27" fmla="*/ 3 h 21"/>
                <a:gd name="T28" fmla="*/ 19 w 25"/>
                <a:gd name="T29" fmla="*/ 3 h 21"/>
                <a:gd name="T30" fmla="*/ 16 w 25"/>
                <a:gd name="T31" fmla="*/ 0 h 21"/>
                <a:gd name="T32" fmla="*/ 19 w 25"/>
                <a:gd name="T33" fmla="*/ 3 h 21"/>
                <a:gd name="T34" fmla="*/ 3 w 25"/>
                <a:gd name="T35" fmla="*/ 18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 h="21">
                  <a:moveTo>
                    <a:pt x="3" y="18"/>
                  </a:moveTo>
                  <a:lnTo>
                    <a:pt x="6" y="21"/>
                  </a:lnTo>
                  <a:lnTo>
                    <a:pt x="3" y="18"/>
                  </a:lnTo>
                  <a:lnTo>
                    <a:pt x="3" y="15"/>
                  </a:lnTo>
                  <a:lnTo>
                    <a:pt x="0" y="12"/>
                  </a:lnTo>
                  <a:lnTo>
                    <a:pt x="3" y="9"/>
                  </a:lnTo>
                  <a:lnTo>
                    <a:pt x="3" y="6"/>
                  </a:lnTo>
                  <a:lnTo>
                    <a:pt x="19" y="21"/>
                  </a:lnTo>
                  <a:lnTo>
                    <a:pt x="22" y="21"/>
                  </a:lnTo>
                  <a:lnTo>
                    <a:pt x="22" y="18"/>
                  </a:lnTo>
                  <a:lnTo>
                    <a:pt x="22" y="15"/>
                  </a:lnTo>
                  <a:lnTo>
                    <a:pt x="25" y="12"/>
                  </a:lnTo>
                  <a:lnTo>
                    <a:pt x="22" y="9"/>
                  </a:lnTo>
                  <a:lnTo>
                    <a:pt x="22" y="3"/>
                  </a:lnTo>
                  <a:lnTo>
                    <a:pt x="19" y="3"/>
                  </a:lnTo>
                  <a:lnTo>
                    <a:pt x="16" y="0"/>
                  </a:lnTo>
                  <a:lnTo>
                    <a:pt x="19" y="3"/>
                  </a:lnTo>
                  <a:lnTo>
                    <a:pt x="3"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72" name="Freeform 575"/>
            <p:cNvSpPr>
              <a:spLocks/>
            </p:cNvSpPr>
            <p:nvPr/>
          </p:nvSpPr>
          <p:spPr bwMode="auto">
            <a:xfrm>
              <a:off x="-1168" y="1885"/>
              <a:ext cx="22" cy="18"/>
            </a:xfrm>
            <a:custGeom>
              <a:avLst/>
              <a:gdLst>
                <a:gd name="T0" fmla="*/ 9 w 22"/>
                <a:gd name="T1" fmla="*/ 0 h 18"/>
                <a:gd name="T2" fmla="*/ 6 w 22"/>
                <a:gd name="T3" fmla="*/ 0 h 18"/>
                <a:gd name="T4" fmla="*/ 3 w 22"/>
                <a:gd name="T5" fmla="*/ 0 h 18"/>
                <a:gd name="T6" fmla="*/ 3 w 22"/>
                <a:gd name="T7" fmla="*/ 3 h 18"/>
                <a:gd name="T8" fmla="*/ 0 w 22"/>
                <a:gd name="T9" fmla="*/ 9 h 18"/>
                <a:gd name="T10" fmla="*/ 0 w 22"/>
                <a:gd name="T11" fmla="*/ 15 h 18"/>
                <a:gd name="T12" fmla="*/ 3 w 22"/>
                <a:gd name="T13" fmla="*/ 18 h 18"/>
                <a:gd name="T14" fmla="*/ 19 w 22"/>
                <a:gd name="T15" fmla="*/ 3 h 18"/>
                <a:gd name="T16" fmla="*/ 22 w 22"/>
                <a:gd name="T17" fmla="*/ 6 h 18"/>
                <a:gd name="T18" fmla="*/ 22 w 22"/>
                <a:gd name="T19" fmla="*/ 12 h 18"/>
                <a:gd name="T20" fmla="*/ 22 w 22"/>
                <a:gd name="T21" fmla="*/ 15 h 18"/>
                <a:gd name="T22" fmla="*/ 19 w 22"/>
                <a:gd name="T23" fmla="*/ 18 h 18"/>
                <a:gd name="T24" fmla="*/ 22 w 22"/>
                <a:gd name="T25" fmla="*/ 15 h 18"/>
                <a:gd name="T26" fmla="*/ 19 w 22"/>
                <a:gd name="T27" fmla="*/ 18 h 18"/>
                <a:gd name="T28" fmla="*/ 9 w 22"/>
                <a:gd name="T29" fmla="*/ 0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18">
                  <a:moveTo>
                    <a:pt x="9" y="0"/>
                  </a:moveTo>
                  <a:lnTo>
                    <a:pt x="6" y="0"/>
                  </a:lnTo>
                  <a:lnTo>
                    <a:pt x="3" y="0"/>
                  </a:lnTo>
                  <a:lnTo>
                    <a:pt x="3" y="3"/>
                  </a:lnTo>
                  <a:lnTo>
                    <a:pt x="0" y="9"/>
                  </a:lnTo>
                  <a:lnTo>
                    <a:pt x="0" y="15"/>
                  </a:lnTo>
                  <a:lnTo>
                    <a:pt x="3" y="18"/>
                  </a:lnTo>
                  <a:lnTo>
                    <a:pt x="19" y="3"/>
                  </a:lnTo>
                  <a:lnTo>
                    <a:pt x="22" y="6"/>
                  </a:lnTo>
                  <a:lnTo>
                    <a:pt x="22" y="12"/>
                  </a:lnTo>
                  <a:lnTo>
                    <a:pt x="22" y="15"/>
                  </a:lnTo>
                  <a:lnTo>
                    <a:pt x="19" y="18"/>
                  </a:lnTo>
                  <a:lnTo>
                    <a:pt x="22" y="15"/>
                  </a:lnTo>
                  <a:lnTo>
                    <a:pt x="19" y="1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73" name="Freeform 576"/>
            <p:cNvSpPr>
              <a:spLocks/>
            </p:cNvSpPr>
            <p:nvPr/>
          </p:nvSpPr>
          <p:spPr bwMode="auto">
            <a:xfrm>
              <a:off x="-1165" y="1879"/>
              <a:ext cx="22" cy="24"/>
            </a:xfrm>
            <a:custGeom>
              <a:avLst/>
              <a:gdLst>
                <a:gd name="T0" fmla="*/ 19 w 22"/>
                <a:gd name="T1" fmla="*/ 18 h 24"/>
                <a:gd name="T2" fmla="*/ 10 w 22"/>
                <a:gd name="T3" fmla="*/ 21 h 24"/>
                <a:gd name="T4" fmla="*/ 3 w 22"/>
                <a:gd name="T5" fmla="*/ 21 h 24"/>
                <a:gd name="T6" fmla="*/ 0 w 22"/>
                <a:gd name="T7" fmla="*/ 18 h 24"/>
                <a:gd name="T8" fmla="*/ 0 w 22"/>
                <a:gd name="T9" fmla="*/ 15 h 24"/>
                <a:gd name="T10" fmla="*/ 0 w 22"/>
                <a:gd name="T11" fmla="*/ 12 h 24"/>
                <a:gd name="T12" fmla="*/ 0 w 22"/>
                <a:gd name="T13" fmla="*/ 9 h 24"/>
                <a:gd name="T14" fmla="*/ 3 w 22"/>
                <a:gd name="T15" fmla="*/ 6 h 24"/>
                <a:gd name="T16" fmla="*/ 6 w 22"/>
                <a:gd name="T17" fmla="*/ 6 h 24"/>
                <a:gd name="T18" fmla="*/ 16 w 22"/>
                <a:gd name="T19" fmla="*/ 24 h 24"/>
                <a:gd name="T20" fmla="*/ 19 w 22"/>
                <a:gd name="T21" fmla="*/ 21 h 24"/>
                <a:gd name="T22" fmla="*/ 22 w 22"/>
                <a:gd name="T23" fmla="*/ 18 h 24"/>
                <a:gd name="T24" fmla="*/ 22 w 22"/>
                <a:gd name="T25" fmla="*/ 15 h 24"/>
                <a:gd name="T26" fmla="*/ 22 w 22"/>
                <a:gd name="T27" fmla="*/ 12 h 24"/>
                <a:gd name="T28" fmla="*/ 22 w 22"/>
                <a:gd name="T29" fmla="*/ 9 h 24"/>
                <a:gd name="T30" fmla="*/ 19 w 22"/>
                <a:gd name="T31" fmla="*/ 6 h 24"/>
                <a:gd name="T32" fmla="*/ 16 w 22"/>
                <a:gd name="T33" fmla="*/ 3 h 24"/>
                <a:gd name="T34" fmla="*/ 10 w 22"/>
                <a:gd name="T35" fmla="*/ 0 h 24"/>
                <a:gd name="T36" fmla="*/ 3 w 22"/>
                <a:gd name="T37" fmla="*/ 3 h 24"/>
                <a:gd name="T38" fmla="*/ 10 w 22"/>
                <a:gd name="T39" fmla="*/ 0 h 24"/>
                <a:gd name="T40" fmla="*/ 6 w 22"/>
                <a:gd name="T41" fmla="*/ 0 h 24"/>
                <a:gd name="T42" fmla="*/ 0 w 22"/>
                <a:gd name="T43" fmla="*/ 3 h 24"/>
                <a:gd name="T44" fmla="*/ 0 w 22"/>
                <a:gd name="T45" fmla="*/ 6 h 24"/>
                <a:gd name="T46" fmla="*/ 0 w 22"/>
                <a:gd name="T47" fmla="*/ 12 h 24"/>
                <a:gd name="T48" fmla="*/ 0 w 22"/>
                <a:gd name="T49" fmla="*/ 15 h 24"/>
                <a:gd name="T50" fmla="*/ 0 w 22"/>
                <a:gd name="T51" fmla="*/ 18 h 24"/>
                <a:gd name="T52" fmla="*/ 6 w 22"/>
                <a:gd name="T53" fmla="*/ 21 h 24"/>
                <a:gd name="T54" fmla="*/ 10 w 22"/>
                <a:gd name="T55" fmla="*/ 21 h 24"/>
                <a:gd name="T56" fmla="*/ 19 w 22"/>
                <a:gd name="T57" fmla="*/ 18 h 2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2" h="24">
                  <a:moveTo>
                    <a:pt x="19" y="18"/>
                  </a:moveTo>
                  <a:lnTo>
                    <a:pt x="10" y="21"/>
                  </a:lnTo>
                  <a:lnTo>
                    <a:pt x="3" y="21"/>
                  </a:lnTo>
                  <a:lnTo>
                    <a:pt x="0" y="18"/>
                  </a:lnTo>
                  <a:lnTo>
                    <a:pt x="0" y="15"/>
                  </a:lnTo>
                  <a:lnTo>
                    <a:pt x="0" y="12"/>
                  </a:lnTo>
                  <a:lnTo>
                    <a:pt x="0" y="9"/>
                  </a:lnTo>
                  <a:lnTo>
                    <a:pt x="3" y="6"/>
                  </a:lnTo>
                  <a:lnTo>
                    <a:pt x="6" y="6"/>
                  </a:lnTo>
                  <a:lnTo>
                    <a:pt x="16" y="24"/>
                  </a:lnTo>
                  <a:lnTo>
                    <a:pt x="19" y="21"/>
                  </a:lnTo>
                  <a:lnTo>
                    <a:pt x="22" y="18"/>
                  </a:lnTo>
                  <a:lnTo>
                    <a:pt x="22" y="15"/>
                  </a:lnTo>
                  <a:lnTo>
                    <a:pt x="22" y="12"/>
                  </a:lnTo>
                  <a:lnTo>
                    <a:pt x="22" y="9"/>
                  </a:lnTo>
                  <a:lnTo>
                    <a:pt x="19" y="6"/>
                  </a:lnTo>
                  <a:lnTo>
                    <a:pt x="16" y="3"/>
                  </a:lnTo>
                  <a:lnTo>
                    <a:pt x="10" y="0"/>
                  </a:lnTo>
                  <a:lnTo>
                    <a:pt x="3" y="3"/>
                  </a:lnTo>
                  <a:lnTo>
                    <a:pt x="10" y="0"/>
                  </a:lnTo>
                  <a:lnTo>
                    <a:pt x="6" y="0"/>
                  </a:lnTo>
                  <a:lnTo>
                    <a:pt x="0" y="3"/>
                  </a:lnTo>
                  <a:lnTo>
                    <a:pt x="0" y="6"/>
                  </a:lnTo>
                  <a:lnTo>
                    <a:pt x="0" y="12"/>
                  </a:lnTo>
                  <a:lnTo>
                    <a:pt x="0" y="15"/>
                  </a:lnTo>
                  <a:lnTo>
                    <a:pt x="0" y="18"/>
                  </a:lnTo>
                  <a:lnTo>
                    <a:pt x="6" y="21"/>
                  </a:lnTo>
                  <a:lnTo>
                    <a:pt x="10" y="21"/>
                  </a:lnTo>
                  <a:lnTo>
                    <a:pt x="19"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74" name="Freeform 577"/>
            <p:cNvSpPr>
              <a:spLocks/>
            </p:cNvSpPr>
            <p:nvPr/>
          </p:nvSpPr>
          <p:spPr bwMode="auto">
            <a:xfrm>
              <a:off x="-1152" y="1870"/>
              <a:ext cx="3" cy="12"/>
            </a:xfrm>
            <a:custGeom>
              <a:avLst/>
              <a:gdLst>
                <a:gd name="T0" fmla="*/ 0 w 3"/>
                <a:gd name="T1" fmla="*/ 0 h 12"/>
                <a:gd name="T2" fmla="*/ 0 w 3"/>
                <a:gd name="T3" fmla="*/ 0 h 12"/>
                <a:gd name="T4" fmla="*/ 0 w 3"/>
                <a:gd name="T5" fmla="*/ 0 h 12"/>
                <a:gd name="T6" fmla="*/ 3 w 3"/>
                <a:gd name="T7" fmla="*/ 0 h 12"/>
                <a:gd name="T8" fmla="*/ 3 w 3"/>
                <a:gd name="T9" fmla="*/ 0 h 12"/>
                <a:gd name="T10" fmla="*/ 3 w 3"/>
                <a:gd name="T11" fmla="*/ 0 h 12"/>
                <a:gd name="T12" fmla="*/ 3 w 3"/>
                <a:gd name="T13" fmla="*/ 0 h 12"/>
                <a:gd name="T14" fmla="*/ 3 w 3"/>
                <a:gd name="T15" fmla="*/ 0 h 12"/>
                <a:gd name="T16" fmla="*/ 3 w 3"/>
                <a:gd name="T17" fmla="*/ 0 h 12"/>
                <a:gd name="T18" fmla="*/ 3 w 3"/>
                <a:gd name="T19" fmla="*/ 3 h 12"/>
                <a:gd name="T20" fmla="*/ 3 w 3"/>
                <a:gd name="T21" fmla="*/ 3 h 12"/>
                <a:gd name="T22" fmla="*/ 3 w 3"/>
                <a:gd name="T23" fmla="*/ 3 h 12"/>
                <a:gd name="T24" fmla="*/ 3 w 3"/>
                <a:gd name="T25" fmla="*/ 3 h 12"/>
                <a:gd name="T26" fmla="*/ 3 w 3"/>
                <a:gd name="T27" fmla="*/ 3 h 12"/>
                <a:gd name="T28" fmla="*/ 3 w 3"/>
                <a:gd name="T29" fmla="*/ 6 h 12"/>
                <a:gd name="T30" fmla="*/ 3 w 3"/>
                <a:gd name="T31" fmla="*/ 6 h 12"/>
                <a:gd name="T32" fmla="*/ 3 w 3"/>
                <a:gd name="T33" fmla="*/ 6 h 12"/>
                <a:gd name="T34" fmla="*/ 3 w 3"/>
                <a:gd name="T35" fmla="*/ 6 h 12"/>
                <a:gd name="T36" fmla="*/ 3 w 3"/>
                <a:gd name="T37" fmla="*/ 9 h 12"/>
                <a:gd name="T38" fmla="*/ 3 w 3"/>
                <a:gd name="T39" fmla="*/ 9 h 12"/>
                <a:gd name="T40" fmla="*/ 0 w 3"/>
                <a:gd name="T41" fmla="*/ 12 h 12"/>
                <a:gd name="T42" fmla="*/ 0 w 3"/>
                <a:gd name="T43" fmla="*/ 12 h 12"/>
                <a:gd name="T44" fmla="*/ 0 w 3"/>
                <a:gd name="T45" fmla="*/ 12 h 12"/>
                <a:gd name="T46" fmla="*/ 0 w 3"/>
                <a:gd name="T47" fmla="*/ 12 h 12"/>
                <a:gd name="T48" fmla="*/ 0 w 3"/>
                <a:gd name="T49" fmla="*/ 9 h 12"/>
                <a:gd name="T50" fmla="*/ 0 w 3"/>
                <a:gd name="T51" fmla="*/ 9 h 12"/>
                <a:gd name="T52" fmla="*/ 0 w 3"/>
                <a:gd name="T53" fmla="*/ 9 h 12"/>
                <a:gd name="T54" fmla="*/ 0 w 3"/>
                <a:gd name="T55" fmla="*/ 6 h 12"/>
                <a:gd name="T56" fmla="*/ 0 w 3"/>
                <a:gd name="T57" fmla="*/ 6 h 12"/>
                <a:gd name="T58" fmla="*/ 0 w 3"/>
                <a:gd name="T59" fmla="*/ 6 h 12"/>
                <a:gd name="T60" fmla="*/ 0 w 3"/>
                <a:gd name="T61" fmla="*/ 6 h 12"/>
                <a:gd name="T62" fmla="*/ 0 w 3"/>
                <a:gd name="T63" fmla="*/ 6 h 12"/>
                <a:gd name="T64" fmla="*/ 0 w 3"/>
                <a:gd name="T65" fmla="*/ 6 h 12"/>
                <a:gd name="T66" fmla="*/ 0 w 3"/>
                <a:gd name="T67" fmla="*/ 6 h 12"/>
                <a:gd name="T68" fmla="*/ 0 w 3"/>
                <a:gd name="T69" fmla="*/ 3 h 12"/>
                <a:gd name="T70" fmla="*/ 0 w 3"/>
                <a:gd name="T71" fmla="*/ 3 h 12"/>
                <a:gd name="T72" fmla="*/ 0 w 3"/>
                <a:gd name="T73" fmla="*/ 3 h 12"/>
                <a:gd name="T74" fmla="*/ 0 w 3"/>
                <a:gd name="T75" fmla="*/ 3 h 12"/>
                <a:gd name="T76" fmla="*/ 0 w 3"/>
                <a:gd name="T77" fmla="*/ 3 h 12"/>
                <a:gd name="T78" fmla="*/ 0 w 3"/>
                <a:gd name="T79" fmla="*/ 0 h 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 h="12">
                  <a:moveTo>
                    <a:pt x="0" y="0"/>
                  </a:moveTo>
                  <a:lnTo>
                    <a:pt x="0" y="0"/>
                  </a:lnTo>
                  <a:lnTo>
                    <a:pt x="3" y="0"/>
                  </a:lnTo>
                  <a:lnTo>
                    <a:pt x="3" y="3"/>
                  </a:lnTo>
                  <a:lnTo>
                    <a:pt x="3" y="6"/>
                  </a:lnTo>
                  <a:lnTo>
                    <a:pt x="3" y="9"/>
                  </a:lnTo>
                  <a:lnTo>
                    <a:pt x="0" y="12"/>
                  </a:lnTo>
                  <a:lnTo>
                    <a:pt x="0" y="9"/>
                  </a:lnTo>
                  <a:lnTo>
                    <a:pt x="0" y="6"/>
                  </a:lnTo>
                  <a:lnTo>
                    <a:pt x="0" y="3"/>
                  </a:lnTo>
                  <a:lnTo>
                    <a:pt x="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75" name="Freeform 578"/>
            <p:cNvSpPr>
              <a:spLocks/>
            </p:cNvSpPr>
            <p:nvPr/>
          </p:nvSpPr>
          <p:spPr bwMode="auto">
            <a:xfrm>
              <a:off x="-1152" y="1870"/>
              <a:ext cx="3" cy="12"/>
            </a:xfrm>
            <a:custGeom>
              <a:avLst/>
              <a:gdLst>
                <a:gd name="T0" fmla="*/ 0 w 3"/>
                <a:gd name="T1" fmla="*/ 0 h 12"/>
                <a:gd name="T2" fmla="*/ 3 w 3"/>
                <a:gd name="T3" fmla="*/ 0 h 12"/>
                <a:gd name="T4" fmla="*/ 3 w 3"/>
                <a:gd name="T5" fmla="*/ 3 h 12"/>
                <a:gd name="T6" fmla="*/ 3 w 3"/>
                <a:gd name="T7" fmla="*/ 6 h 12"/>
                <a:gd name="T8" fmla="*/ 3 w 3"/>
                <a:gd name="T9" fmla="*/ 9 h 12"/>
                <a:gd name="T10" fmla="*/ 0 w 3"/>
                <a:gd name="T11" fmla="*/ 12 h 12"/>
                <a:gd name="T12" fmla="*/ 0 w 3"/>
                <a:gd name="T13" fmla="*/ 9 h 12"/>
                <a:gd name="T14" fmla="*/ 0 w 3"/>
                <a:gd name="T15" fmla="*/ 6 h 12"/>
                <a:gd name="T16" fmla="*/ 0 w 3"/>
                <a:gd name="T17" fmla="*/ 3 h 12"/>
                <a:gd name="T18" fmla="*/ 0 w 3"/>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12">
                  <a:moveTo>
                    <a:pt x="0" y="0"/>
                  </a:moveTo>
                  <a:lnTo>
                    <a:pt x="3" y="0"/>
                  </a:lnTo>
                  <a:lnTo>
                    <a:pt x="3" y="3"/>
                  </a:lnTo>
                  <a:lnTo>
                    <a:pt x="3" y="6"/>
                  </a:lnTo>
                  <a:lnTo>
                    <a:pt x="3" y="9"/>
                  </a:lnTo>
                  <a:lnTo>
                    <a:pt x="0" y="12"/>
                  </a:lnTo>
                  <a:lnTo>
                    <a:pt x="0" y="9"/>
                  </a:lnTo>
                  <a:lnTo>
                    <a:pt x="0" y="6"/>
                  </a:ln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676" name="Freeform 579"/>
            <p:cNvSpPr>
              <a:spLocks/>
            </p:cNvSpPr>
            <p:nvPr/>
          </p:nvSpPr>
          <p:spPr bwMode="auto">
            <a:xfrm>
              <a:off x="-1149" y="1858"/>
              <a:ext cx="6" cy="12"/>
            </a:xfrm>
            <a:custGeom>
              <a:avLst/>
              <a:gdLst>
                <a:gd name="T0" fmla="*/ 6 w 6"/>
                <a:gd name="T1" fmla="*/ 3 h 12"/>
                <a:gd name="T2" fmla="*/ 6 w 6"/>
                <a:gd name="T3" fmla="*/ 0 h 12"/>
                <a:gd name="T4" fmla="*/ 3 w 6"/>
                <a:gd name="T5" fmla="*/ 0 h 12"/>
                <a:gd name="T6" fmla="*/ 3 w 6"/>
                <a:gd name="T7" fmla="*/ 0 h 12"/>
                <a:gd name="T8" fmla="*/ 3 w 6"/>
                <a:gd name="T9" fmla="*/ 0 h 12"/>
                <a:gd name="T10" fmla="*/ 3 w 6"/>
                <a:gd name="T11" fmla="*/ 0 h 12"/>
                <a:gd name="T12" fmla="*/ 3 w 6"/>
                <a:gd name="T13" fmla="*/ 0 h 12"/>
                <a:gd name="T14" fmla="*/ 3 w 6"/>
                <a:gd name="T15" fmla="*/ 3 h 12"/>
                <a:gd name="T16" fmla="*/ 0 w 6"/>
                <a:gd name="T17" fmla="*/ 3 h 12"/>
                <a:gd name="T18" fmla="*/ 0 w 6"/>
                <a:gd name="T19" fmla="*/ 3 h 12"/>
                <a:gd name="T20" fmla="*/ 0 w 6"/>
                <a:gd name="T21" fmla="*/ 3 h 12"/>
                <a:gd name="T22" fmla="*/ 0 w 6"/>
                <a:gd name="T23" fmla="*/ 6 h 12"/>
                <a:gd name="T24" fmla="*/ 0 w 6"/>
                <a:gd name="T25" fmla="*/ 6 h 12"/>
                <a:gd name="T26" fmla="*/ 0 w 6"/>
                <a:gd name="T27" fmla="*/ 6 h 12"/>
                <a:gd name="T28" fmla="*/ 0 w 6"/>
                <a:gd name="T29" fmla="*/ 6 h 12"/>
                <a:gd name="T30" fmla="*/ 0 w 6"/>
                <a:gd name="T31" fmla="*/ 6 h 12"/>
                <a:gd name="T32" fmla="*/ 0 w 6"/>
                <a:gd name="T33" fmla="*/ 9 h 12"/>
                <a:gd name="T34" fmla="*/ 0 w 6"/>
                <a:gd name="T35" fmla="*/ 9 h 12"/>
                <a:gd name="T36" fmla="*/ 0 w 6"/>
                <a:gd name="T37" fmla="*/ 9 h 12"/>
                <a:gd name="T38" fmla="*/ 0 w 6"/>
                <a:gd name="T39" fmla="*/ 12 h 12"/>
                <a:gd name="T40" fmla="*/ 0 w 6"/>
                <a:gd name="T41" fmla="*/ 12 h 12"/>
                <a:gd name="T42" fmla="*/ 0 w 6"/>
                <a:gd name="T43" fmla="*/ 12 h 12"/>
                <a:gd name="T44" fmla="*/ 3 w 6"/>
                <a:gd name="T45" fmla="*/ 12 h 12"/>
                <a:gd name="T46" fmla="*/ 3 w 6"/>
                <a:gd name="T47" fmla="*/ 12 h 12"/>
                <a:gd name="T48" fmla="*/ 3 w 6"/>
                <a:gd name="T49" fmla="*/ 12 h 12"/>
                <a:gd name="T50" fmla="*/ 3 w 6"/>
                <a:gd name="T51" fmla="*/ 9 h 12"/>
                <a:gd name="T52" fmla="*/ 3 w 6"/>
                <a:gd name="T53" fmla="*/ 9 h 12"/>
                <a:gd name="T54" fmla="*/ 3 w 6"/>
                <a:gd name="T55" fmla="*/ 9 h 12"/>
                <a:gd name="T56" fmla="*/ 3 w 6"/>
                <a:gd name="T57" fmla="*/ 9 h 12"/>
                <a:gd name="T58" fmla="*/ 3 w 6"/>
                <a:gd name="T59" fmla="*/ 9 h 12"/>
                <a:gd name="T60" fmla="*/ 3 w 6"/>
                <a:gd name="T61" fmla="*/ 6 h 12"/>
                <a:gd name="T62" fmla="*/ 3 w 6"/>
                <a:gd name="T63" fmla="*/ 6 h 12"/>
                <a:gd name="T64" fmla="*/ 3 w 6"/>
                <a:gd name="T65" fmla="*/ 6 h 12"/>
                <a:gd name="T66" fmla="*/ 3 w 6"/>
                <a:gd name="T67" fmla="*/ 6 h 12"/>
                <a:gd name="T68" fmla="*/ 6 w 6"/>
                <a:gd name="T69" fmla="*/ 6 h 12"/>
                <a:gd name="T70" fmla="*/ 6 w 6"/>
                <a:gd name="T71" fmla="*/ 3 h 12"/>
                <a:gd name="T72" fmla="*/ 6 w 6"/>
                <a:gd name="T73" fmla="*/ 3 h 12"/>
                <a:gd name="T74" fmla="*/ 6 w 6"/>
                <a:gd name="T75" fmla="*/ 3 h 12"/>
                <a:gd name="T76" fmla="*/ 6 w 6"/>
                <a:gd name="T77" fmla="*/ 3 h 12"/>
                <a:gd name="T78" fmla="*/ 6 w 6"/>
                <a:gd name="T79" fmla="*/ 3 h 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 h="12">
                  <a:moveTo>
                    <a:pt x="3" y="3"/>
                  </a:moveTo>
                  <a:lnTo>
                    <a:pt x="6" y="3"/>
                  </a:lnTo>
                  <a:lnTo>
                    <a:pt x="6" y="0"/>
                  </a:lnTo>
                  <a:lnTo>
                    <a:pt x="3" y="0"/>
                  </a:lnTo>
                  <a:lnTo>
                    <a:pt x="3" y="3"/>
                  </a:lnTo>
                  <a:lnTo>
                    <a:pt x="0" y="3"/>
                  </a:lnTo>
                  <a:lnTo>
                    <a:pt x="0" y="6"/>
                  </a:lnTo>
                  <a:lnTo>
                    <a:pt x="3" y="6"/>
                  </a:lnTo>
                  <a:lnTo>
                    <a:pt x="0" y="6"/>
                  </a:lnTo>
                  <a:lnTo>
                    <a:pt x="0" y="9"/>
                  </a:lnTo>
                  <a:lnTo>
                    <a:pt x="0" y="12"/>
                  </a:lnTo>
                  <a:lnTo>
                    <a:pt x="3" y="12"/>
                  </a:lnTo>
                  <a:lnTo>
                    <a:pt x="3" y="9"/>
                  </a:lnTo>
                  <a:lnTo>
                    <a:pt x="3" y="6"/>
                  </a:lnTo>
                  <a:lnTo>
                    <a:pt x="6" y="6"/>
                  </a:lnTo>
                  <a:lnTo>
                    <a:pt x="6" y="3"/>
                  </a:lnTo>
                  <a:lnTo>
                    <a:pt x="3" y="3"/>
                  </a:lnTo>
                  <a:lnTo>
                    <a:pt x="6" y="3"/>
                  </a:lnTo>
                  <a:lnTo>
                    <a:pt x="3" y="3"/>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77" name="Freeform 580"/>
            <p:cNvSpPr>
              <a:spLocks/>
            </p:cNvSpPr>
            <p:nvPr/>
          </p:nvSpPr>
          <p:spPr bwMode="auto">
            <a:xfrm>
              <a:off x="-1149" y="1858"/>
              <a:ext cx="6" cy="12"/>
            </a:xfrm>
            <a:custGeom>
              <a:avLst/>
              <a:gdLst>
                <a:gd name="T0" fmla="*/ 3 w 6"/>
                <a:gd name="T1" fmla="*/ 3 h 12"/>
                <a:gd name="T2" fmla="*/ 6 w 6"/>
                <a:gd name="T3" fmla="*/ 3 h 12"/>
                <a:gd name="T4" fmla="*/ 6 w 6"/>
                <a:gd name="T5" fmla="*/ 0 h 12"/>
                <a:gd name="T6" fmla="*/ 3 w 6"/>
                <a:gd name="T7" fmla="*/ 0 h 12"/>
                <a:gd name="T8" fmla="*/ 3 w 6"/>
                <a:gd name="T9" fmla="*/ 3 h 12"/>
                <a:gd name="T10" fmla="*/ 0 w 6"/>
                <a:gd name="T11" fmla="*/ 3 h 12"/>
                <a:gd name="T12" fmla="*/ 0 w 6"/>
                <a:gd name="T13" fmla="*/ 6 h 12"/>
                <a:gd name="T14" fmla="*/ 3 w 6"/>
                <a:gd name="T15" fmla="*/ 6 h 12"/>
                <a:gd name="T16" fmla="*/ 0 w 6"/>
                <a:gd name="T17" fmla="*/ 6 h 12"/>
                <a:gd name="T18" fmla="*/ 0 w 6"/>
                <a:gd name="T19" fmla="*/ 9 h 12"/>
                <a:gd name="T20" fmla="*/ 0 w 6"/>
                <a:gd name="T21" fmla="*/ 12 h 12"/>
                <a:gd name="T22" fmla="*/ 3 w 6"/>
                <a:gd name="T23" fmla="*/ 12 h 12"/>
                <a:gd name="T24" fmla="*/ 3 w 6"/>
                <a:gd name="T25" fmla="*/ 9 h 12"/>
                <a:gd name="T26" fmla="*/ 3 w 6"/>
                <a:gd name="T27" fmla="*/ 6 h 12"/>
                <a:gd name="T28" fmla="*/ 6 w 6"/>
                <a:gd name="T29" fmla="*/ 6 h 12"/>
                <a:gd name="T30" fmla="*/ 6 w 6"/>
                <a:gd name="T31" fmla="*/ 3 h 12"/>
                <a:gd name="T32" fmla="*/ 3 w 6"/>
                <a:gd name="T33" fmla="*/ 3 h 12"/>
                <a:gd name="T34" fmla="*/ 6 w 6"/>
                <a:gd name="T35" fmla="*/ 3 h 12"/>
                <a:gd name="T36" fmla="*/ 3 w 6"/>
                <a:gd name="T37" fmla="*/ 3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 h="12">
                  <a:moveTo>
                    <a:pt x="3" y="3"/>
                  </a:moveTo>
                  <a:lnTo>
                    <a:pt x="6" y="3"/>
                  </a:lnTo>
                  <a:lnTo>
                    <a:pt x="6" y="0"/>
                  </a:lnTo>
                  <a:lnTo>
                    <a:pt x="3" y="0"/>
                  </a:lnTo>
                  <a:lnTo>
                    <a:pt x="3" y="3"/>
                  </a:lnTo>
                  <a:lnTo>
                    <a:pt x="0" y="3"/>
                  </a:lnTo>
                  <a:lnTo>
                    <a:pt x="0" y="6"/>
                  </a:lnTo>
                  <a:lnTo>
                    <a:pt x="3" y="6"/>
                  </a:lnTo>
                  <a:lnTo>
                    <a:pt x="0" y="6"/>
                  </a:lnTo>
                  <a:lnTo>
                    <a:pt x="0" y="9"/>
                  </a:lnTo>
                  <a:lnTo>
                    <a:pt x="0" y="12"/>
                  </a:lnTo>
                  <a:lnTo>
                    <a:pt x="3" y="12"/>
                  </a:lnTo>
                  <a:lnTo>
                    <a:pt x="3" y="9"/>
                  </a:lnTo>
                  <a:lnTo>
                    <a:pt x="3" y="6"/>
                  </a:lnTo>
                  <a:lnTo>
                    <a:pt x="6" y="6"/>
                  </a:lnTo>
                  <a:lnTo>
                    <a:pt x="6" y="3"/>
                  </a:lnTo>
                  <a:lnTo>
                    <a:pt x="3" y="3"/>
                  </a:lnTo>
                  <a:lnTo>
                    <a:pt x="6" y="3"/>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678" name="Freeform 581"/>
            <p:cNvSpPr>
              <a:spLocks/>
            </p:cNvSpPr>
            <p:nvPr/>
          </p:nvSpPr>
          <p:spPr bwMode="auto">
            <a:xfrm>
              <a:off x="-1152" y="1858"/>
              <a:ext cx="6" cy="12"/>
            </a:xfrm>
            <a:custGeom>
              <a:avLst/>
              <a:gdLst>
                <a:gd name="T0" fmla="*/ 0 w 6"/>
                <a:gd name="T1" fmla="*/ 3 h 12"/>
                <a:gd name="T2" fmla="*/ 0 w 6"/>
                <a:gd name="T3" fmla="*/ 3 h 12"/>
                <a:gd name="T4" fmla="*/ 0 w 6"/>
                <a:gd name="T5" fmla="*/ 3 h 12"/>
                <a:gd name="T6" fmla="*/ 0 w 6"/>
                <a:gd name="T7" fmla="*/ 3 h 12"/>
                <a:gd name="T8" fmla="*/ 3 w 6"/>
                <a:gd name="T9" fmla="*/ 0 h 12"/>
                <a:gd name="T10" fmla="*/ 3 w 6"/>
                <a:gd name="T11" fmla="*/ 0 h 12"/>
                <a:gd name="T12" fmla="*/ 3 w 6"/>
                <a:gd name="T13" fmla="*/ 0 h 12"/>
                <a:gd name="T14" fmla="*/ 3 w 6"/>
                <a:gd name="T15" fmla="*/ 3 h 12"/>
                <a:gd name="T16" fmla="*/ 3 w 6"/>
                <a:gd name="T17" fmla="*/ 3 h 12"/>
                <a:gd name="T18" fmla="*/ 3 w 6"/>
                <a:gd name="T19" fmla="*/ 3 h 12"/>
                <a:gd name="T20" fmla="*/ 3 w 6"/>
                <a:gd name="T21" fmla="*/ 3 h 12"/>
                <a:gd name="T22" fmla="*/ 3 w 6"/>
                <a:gd name="T23" fmla="*/ 3 h 12"/>
                <a:gd name="T24" fmla="*/ 3 w 6"/>
                <a:gd name="T25" fmla="*/ 3 h 12"/>
                <a:gd name="T26" fmla="*/ 6 w 6"/>
                <a:gd name="T27" fmla="*/ 6 h 12"/>
                <a:gd name="T28" fmla="*/ 6 w 6"/>
                <a:gd name="T29" fmla="*/ 6 h 12"/>
                <a:gd name="T30" fmla="*/ 6 w 6"/>
                <a:gd name="T31" fmla="*/ 6 h 12"/>
                <a:gd name="T32" fmla="*/ 6 w 6"/>
                <a:gd name="T33" fmla="*/ 6 h 12"/>
                <a:gd name="T34" fmla="*/ 6 w 6"/>
                <a:gd name="T35" fmla="*/ 6 h 12"/>
                <a:gd name="T36" fmla="*/ 6 w 6"/>
                <a:gd name="T37" fmla="*/ 9 h 12"/>
                <a:gd name="T38" fmla="*/ 6 w 6"/>
                <a:gd name="T39" fmla="*/ 9 h 12"/>
                <a:gd name="T40" fmla="*/ 6 w 6"/>
                <a:gd name="T41" fmla="*/ 12 h 12"/>
                <a:gd name="T42" fmla="*/ 6 w 6"/>
                <a:gd name="T43" fmla="*/ 12 h 12"/>
                <a:gd name="T44" fmla="*/ 3 w 6"/>
                <a:gd name="T45" fmla="*/ 12 h 12"/>
                <a:gd name="T46" fmla="*/ 3 w 6"/>
                <a:gd name="T47" fmla="*/ 12 h 12"/>
                <a:gd name="T48" fmla="*/ 3 w 6"/>
                <a:gd name="T49" fmla="*/ 9 h 12"/>
                <a:gd name="T50" fmla="*/ 3 w 6"/>
                <a:gd name="T51" fmla="*/ 9 h 12"/>
                <a:gd name="T52" fmla="*/ 3 w 6"/>
                <a:gd name="T53" fmla="*/ 9 h 12"/>
                <a:gd name="T54" fmla="*/ 3 w 6"/>
                <a:gd name="T55" fmla="*/ 9 h 12"/>
                <a:gd name="T56" fmla="*/ 3 w 6"/>
                <a:gd name="T57" fmla="*/ 9 h 12"/>
                <a:gd name="T58" fmla="*/ 3 w 6"/>
                <a:gd name="T59" fmla="*/ 9 h 12"/>
                <a:gd name="T60" fmla="*/ 3 w 6"/>
                <a:gd name="T61" fmla="*/ 9 h 12"/>
                <a:gd name="T62" fmla="*/ 3 w 6"/>
                <a:gd name="T63" fmla="*/ 9 h 12"/>
                <a:gd name="T64" fmla="*/ 3 w 6"/>
                <a:gd name="T65" fmla="*/ 9 h 12"/>
                <a:gd name="T66" fmla="*/ 0 w 6"/>
                <a:gd name="T67" fmla="*/ 9 h 12"/>
                <a:gd name="T68" fmla="*/ 0 w 6"/>
                <a:gd name="T69" fmla="*/ 6 h 12"/>
                <a:gd name="T70" fmla="*/ 0 w 6"/>
                <a:gd name="T71" fmla="*/ 6 h 12"/>
                <a:gd name="T72" fmla="*/ 0 w 6"/>
                <a:gd name="T73" fmla="*/ 6 h 12"/>
                <a:gd name="T74" fmla="*/ 0 w 6"/>
                <a:gd name="T75" fmla="*/ 6 h 12"/>
                <a:gd name="T76" fmla="*/ 0 w 6"/>
                <a:gd name="T77" fmla="*/ 6 h 12"/>
                <a:gd name="T78" fmla="*/ 0 w 6"/>
                <a:gd name="T79" fmla="*/ 3 h 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 h="12">
                  <a:moveTo>
                    <a:pt x="0" y="3"/>
                  </a:moveTo>
                  <a:lnTo>
                    <a:pt x="0" y="3"/>
                  </a:lnTo>
                  <a:lnTo>
                    <a:pt x="3" y="0"/>
                  </a:lnTo>
                  <a:lnTo>
                    <a:pt x="3" y="3"/>
                  </a:lnTo>
                  <a:lnTo>
                    <a:pt x="3" y="6"/>
                  </a:lnTo>
                  <a:lnTo>
                    <a:pt x="3" y="3"/>
                  </a:lnTo>
                  <a:lnTo>
                    <a:pt x="6" y="6"/>
                  </a:lnTo>
                  <a:lnTo>
                    <a:pt x="6" y="9"/>
                  </a:lnTo>
                  <a:lnTo>
                    <a:pt x="6" y="12"/>
                  </a:lnTo>
                  <a:lnTo>
                    <a:pt x="3" y="12"/>
                  </a:lnTo>
                  <a:lnTo>
                    <a:pt x="3" y="9"/>
                  </a:lnTo>
                  <a:lnTo>
                    <a:pt x="3" y="6"/>
                  </a:lnTo>
                  <a:lnTo>
                    <a:pt x="3" y="9"/>
                  </a:lnTo>
                  <a:lnTo>
                    <a:pt x="0" y="9"/>
                  </a:lnTo>
                  <a:lnTo>
                    <a:pt x="0" y="6"/>
                  </a:lnTo>
                  <a:lnTo>
                    <a:pt x="0" y="3"/>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79" name="Freeform 582"/>
            <p:cNvSpPr>
              <a:spLocks/>
            </p:cNvSpPr>
            <p:nvPr/>
          </p:nvSpPr>
          <p:spPr bwMode="auto">
            <a:xfrm>
              <a:off x="-1152" y="1858"/>
              <a:ext cx="6" cy="12"/>
            </a:xfrm>
            <a:custGeom>
              <a:avLst/>
              <a:gdLst>
                <a:gd name="T0" fmla="*/ 0 w 6"/>
                <a:gd name="T1" fmla="*/ 3 h 12"/>
                <a:gd name="T2" fmla="*/ 3 w 6"/>
                <a:gd name="T3" fmla="*/ 0 h 12"/>
                <a:gd name="T4" fmla="*/ 3 w 6"/>
                <a:gd name="T5" fmla="*/ 3 h 12"/>
                <a:gd name="T6" fmla="*/ 3 w 6"/>
                <a:gd name="T7" fmla="*/ 6 h 12"/>
                <a:gd name="T8" fmla="*/ 3 w 6"/>
                <a:gd name="T9" fmla="*/ 3 h 12"/>
                <a:gd name="T10" fmla="*/ 6 w 6"/>
                <a:gd name="T11" fmla="*/ 6 h 12"/>
                <a:gd name="T12" fmla="*/ 6 w 6"/>
                <a:gd name="T13" fmla="*/ 9 h 12"/>
                <a:gd name="T14" fmla="*/ 6 w 6"/>
                <a:gd name="T15" fmla="*/ 12 h 12"/>
                <a:gd name="T16" fmla="*/ 3 w 6"/>
                <a:gd name="T17" fmla="*/ 12 h 12"/>
                <a:gd name="T18" fmla="*/ 3 w 6"/>
                <a:gd name="T19" fmla="*/ 9 h 12"/>
                <a:gd name="T20" fmla="*/ 3 w 6"/>
                <a:gd name="T21" fmla="*/ 6 h 12"/>
                <a:gd name="T22" fmla="*/ 3 w 6"/>
                <a:gd name="T23" fmla="*/ 9 h 12"/>
                <a:gd name="T24" fmla="*/ 0 w 6"/>
                <a:gd name="T25" fmla="*/ 9 h 12"/>
                <a:gd name="T26" fmla="*/ 0 w 6"/>
                <a:gd name="T27" fmla="*/ 6 h 12"/>
                <a:gd name="T28" fmla="*/ 0 w 6"/>
                <a:gd name="T29" fmla="*/ 3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12">
                  <a:moveTo>
                    <a:pt x="0" y="3"/>
                  </a:moveTo>
                  <a:lnTo>
                    <a:pt x="3" y="0"/>
                  </a:lnTo>
                  <a:lnTo>
                    <a:pt x="3" y="3"/>
                  </a:lnTo>
                  <a:lnTo>
                    <a:pt x="3" y="6"/>
                  </a:lnTo>
                  <a:lnTo>
                    <a:pt x="3" y="3"/>
                  </a:lnTo>
                  <a:lnTo>
                    <a:pt x="6" y="6"/>
                  </a:lnTo>
                  <a:lnTo>
                    <a:pt x="6" y="9"/>
                  </a:lnTo>
                  <a:lnTo>
                    <a:pt x="6" y="12"/>
                  </a:lnTo>
                  <a:lnTo>
                    <a:pt x="3" y="12"/>
                  </a:lnTo>
                  <a:lnTo>
                    <a:pt x="3" y="9"/>
                  </a:lnTo>
                  <a:lnTo>
                    <a:pt x="3" y="6"/>
                  </a:lnTo>
                  <a:lnTo>
                    <a:pt x="3" y="9"/>
                  </a:lnTo>
                  <a:lnTo>
                    <a:pt x="0" y="9"/>
                  </a:lnTo>
                  <a:lnTo>
                    <a:pt x="0" y="6"/>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680" name="Freeform 583"/>
            <p:cNvSpPr>
              <a:spLocks/>
            </p:cNvSpPr>
            <p:nvPr/>
          </p:nvSpPr>
          <p:spPr bwMode="auto">
            <a:xfrm>
              <a:off x="-1152" y="1850"/>
              <a:ext cx="6" cy="11"/>
            </a:xfrm>
            <a:custGeom>
              <a:avLst/>
              <a:gdLst>
                <a:gd name="T0" fmla="*/ 0 w 6"/>
                <a:gd name="T1" fmla="*/ 3 h 11"/>
                <a:gd name="T2" fmla="*/ 0 w 6"/>
                <a:gd name="T3" fmla="*/ 3 h 11"/>
                <a:gd name="T4" fmla="*/ 0 w 6"/>
                <a:gd name="T5" fmla="*/ 3 h 11"/>
                <a:gd name="T6" fmla="*/ 3 w 6"/>
                <a:gd name="T7" fmla="*/ 3 h 11"/>
                <a:gd name="T8" fmla="*/ 3 w 6"/>
                <a:gd name="T9" fmla="*/ 3 h 11"/>
                <a:gd name="T10" fmla="*/ 3 w 6"/>
                <a:gd name="T11" fmla="*/ 0 h 11"/>
                <a:gd name="T12" fmla="*/ 3 w 6"/>
                <a:gd name="T13" fmla="*/ 3 h 11"/>
                <a:gd name="T14" fmla="*/ 3 w 6"/>
                <a:gd name="T15" fmla="*/ 3 h 11"/>
                <a:gd name="T16" fmla="*/ 3 w 6"/>
                <a:gd name="T17" fmla="*/ 3 h 11"/>
                <a:gd name="T18" fmla="*/ 6 w 6"/>
                <a:gd name="T19" fmla="*/ 3 h 11"/>
                <a:gd name="T20" fmla="*/ 6 w 6"/>
                <a:gd name="T21" fmla="*/ 3 h 11"/>
                <a:gd name="T22" fmla="*/ 3 w 6"/>
                <a:gd name="T23" fmla="*/ 5 h 11"/>
                <a:gd name="T24" fmla="*/ 3 w 6"/>
                <a:gd name="T25" fmla="*/ 5 h 11"/>
                <a:gd name="T26" fmla="*/ 6 w 6"/>
                <a:gd name="T27" fmla="*/ 5 h 11"/>
                <a:gd name="T28" fmla="*/ 6 w 6"/>
                <a:gd name="T29" fmla="*/ 5 h 11"/>
                <a:gd name="T30" fmla="*/ 6 w 6"/>
                <a:gd name="T31" fmla="*/ 5 h 11"/>
                <a:gd name="T32" fmla="*/ 6 w 6"/>
                <a:gd name="T33" fmla="*/ 5 h 11"/>
                <a:gd name="T34" fmla="*/ 6 w 6"/>
                <a:gd name="T35" fmla="*/ 8 h 11"/>
                <a:gd name="T36" fmla="*/ 6 w 6"/>
                <a:gd name="T37" fmla="*/ 8 h 11"/>
                <a:gd name="T38" fmla="*/ 6 w 6"/>
                <a:gd name="T39" fmla="*/ 11 h 11"/>
                <a:gd name="T40" fmla="*/ 6 w 6"/>
                <a:gd name="T41" fmla="*/ 11 h 11"/>
                <a:gd name="T42" fmla="*/ 6 w 6"/>
                <a:gd name="T43" fmla="*/ 11 h 11"/>
                <a:gd name="T44" fmla="*/ 3 w 6"/>
                <a:gd name="T45" fmla="*/ 11 h 11"/>
                <a:gd name="T46" fmla="*/ 3 w 6"/>
                <a:gd name="T47" fmla="*/ 11 h 11"/>
                <a:gd name="T48" fmla="*/ 3 w 6"/>
                <a:gd name="T49" fmla="*/ 11 h 11"/>
                <a:gd name="T50" fmla="*/ 3 w 6"/>
                <a:gd name="T51" fmla="*/ 11 h 11"/>
                <a:gd name="T52" fmla="*/ 3 w 6"/>
                <a:gd name="T53" fmla="*/ 11 h 11"/>
                <a:gd name="T54" fmla="*/ 3 w 6"/>
                <a:gd name="T55" fmla="*/ 8 h 11"/>
                <a:gd name="T56" fmla="*/ 3 w 6"/>
                <a:gd name="T57" fmla="*/ 8 h 11"/>
                <a:gd name="T58" fmla="*/ 3 w 6"/>
                <a:gd name="T59" fmla="*/ 8 h 11"/>
                <a:gd name="T60" fmla="*/ 3 w 6"/>
                <a:gd name="T61" fmla="*/ 8 h 11"/>
                <a:gd name="T62" fmla="*/ 3 w 6"/>
                <a:gd name="T63" fmla="*/ 8 h 11"/>
                <a:gd name="T64" fmla="*/ 3 w 6"/>
                <a:gd name="T65" fmla="*/ 8 h 11"/>
                <a:gd name="T66" fmla="*/ 0 w 6"/>
                <a:gd name="T67" fmla="*/ 8 h 11"/>
                <a:gd name="T68" fmla="*/ 0 w 6"/>
                <a:gd name="T69" fmla="*/ 5 h 11"/>
                <a:gd name="T70" fmla="*/ 0 w 6"/>
                <a:gd name="T71" fmla="*/ 5 h 11"/>
                <a:gd name="T72" fmla="*/ 0 w 6"/>
                <a:gd name="T73" fmla="*/ 5 h 11"/>
                <a:gd name="T74" fmla="*/ 0 w 6"/>
                <a:gd name="T75" fmla="*/ 5 h 11"/>
                <a:gd name="T76" fmla="*/ 0 w 6"/>
                <a:gd name="T77" fmla="*/ 5 h 11"/>
                <a:gd name="T78" fmla="*/ 0 w 6"/>
                <a:gd name="T79" fmla="*/ 5 h 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 h="11">
                  <a:moveTo>
                    <a:pt x="0" y="5"/>
                  </a:moveTo>
                  <a:lnTo>
                    <a:pt x="0" y="3"/>
                  </a:lnTo>
                  <a:lnTo>
                    <a:pt x="3" y="3"/>
                  </a:lnTo>
                  <a:lnTo>
                    <a:pt x="3" y="0"/>
                  </a:lnTo>
                  <a:lnTo>
                    <a:pt x="3" y="3"/>
                  </a:lnTo>
                  <a:lnTo>
                    <a:pt x="6" y="3"/>
                  </a:lnTo>
                  <a:lnTo>
                    <a:pt x="3" y="5"/>
                  </a:lnTo>
                  <a:lnTo>
                    <a:pt x="6" y="5"/>
                  </a:lnTo>
                  <a:lnTo>
                    <a:pt x="6" y="8"/>
                  </a:lnTo>
                  <a:lnTo>
                    <a:pt x="6" y="11"/>
                  </a:lnTo>
                  <a:lnTo>
                    <a:pt x="3" y="11"/>
                  </a:lnTo>
                  <a:lnTo>
                    <a:pt x="3" y="8"/>
                  </a:lnTo>
                  <a:lnTo>
                    <a:pt x="0" y="8"/>
                  </a:lnTo>
                  <a:lnTo>
                    <a:pt x="0" y="5"/>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81" name="Freeform 584"/>
            <p:cNvSpPr>
              <a:spLocks/>
            </p:cNvSpPr>
            <p:nvPr/>
          </p:nvSpPr>
          <p:spPr bwMode="auto">
            <a:xfrm>
              <a:off x="-1152" y="1850"/>
              <a:ext cx="6" cy="11"/>
            </a:xfrm>
            <a:custGeom>
              <a:avLst/>
              <a:gdLst>
                <a:gd name="T0" fmla="*/ 0 w 6"/>
                <a:gd name="T1" fmla="*/ 5 h 11"/>
                <a:gd name="T2" fmla="*/ 0 w 6"/>
                <a:gd name="T3" fmla="*/ 3 h 11"/>
                <a:gd name="T4" fmla="*/ 3 w 6"/>
                <a:gd name="T5" fmla="*/ 3 h 11"/>
                <a:gd name="T6" fmla="*/ 3 w 6"/>
                <a:gd name="T7" fmla="*/ 0 h 11"/>
                <a:gd name="T8" fmla="*/ 3 w 6"/>
                <a:gd name="T9" fmla="*/ 3 h 11"/>
                <a:gd name="T10" fmla="*/ 6 w 6"/>
                <a:gd name="T11" fmla="*/ 3 h 11"/>
                <a:gd name="T12" fmla="*/ 3 w 6"/>
                <a:gd name="T13" fmla="*/ 5 h 11"/>
                <a:gd name="T14" fmla="*/ 6 w 6"/>
                <a:gd name="T15" fmla="*/ 5 h 11"/>
                <a:gd name="T16" fmla="*/ 6 w 6"/>
                <a:gd name="T17" fmla="*/ 8 h 11"/>
                <a:gd name="T18" fmla="*/ 6 w 6"/>
                <a:gd name="T19" fmla="*/ 11 h 11"/>
                <a:gd name="T20" fmla="*/ 3 w 6"/>
                <a:gd name="T21" fmla="*/ 11 h 11"/>
                <a:gd name="T22" fmla="*/ 3 w 6"/>
                <a:gd name="T23" fmla="*/ 8 h 11"/>
                <a:gd name="T24" fmla="*/ 0 w 6"/>
                <a:gd name="T25" fmla="*/ 8 h 11"/>
                <a:gd name="T26" fmla="*/ 0 w 6"/>
                <a:gd name="T27" fmla="*/ 5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 h="11">
                  <a:moveTo>
                    <a:pt x="0" y="5"/>
                  </a:moveTo>
                  <a:lnTo>
                    <a:pt x="0" y="3"/>
                  </a:lnTo>
                  <a:lnTo>
                    <a:pt x="3" y="3"/>
                  </a:lnTo>
                  <a:lnTo>
                    <a:pt x="3" y="0"/>
                  </a:lnTo>
                  <a:lnTo>
                    <a:pt x="3" y="3"/>
                  </a:lnTo>
                  <a:lnTo>
                    <a:pt x="6" y="3"/>
                  </a:lnTo>
                  <a:lnTo>
                    <a:pt x="3" y="5"/>
                  </a:lnTo>
                  <a:lnTo>
                    <a:pt x="6" y="5"/>
                  </a:lnTo>
                  <a:lnTo>
                    <a:pt x="6" y="8"/>
                  </a:lnTo>
                  <a:lnTo>
                    <a:pt x="6" y="11"/>
                  </a:lnTo>
                  <a:lnTo>
                    <a:pt x="3" y="11"/>
                  </a:lnTo>
                  <a:lnTo>
                    <a:pt x="3" y="8"/>
                  </a:lnTo>
                  <a:lnTo>
                    <a:pt x="0" y="8"/>
                  </a:lnTo>
                  <a:lnTo>
                    <a:pt x="0"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682" name="Freeform 585"/>
            <p:cNvSpPr>
              <a:spLocks/>
            </p:cNvSpPr>
            <p:nvPr/>
          </p:nvSpPr>
          <p:spPr bwMode="auto">
            <a:xfrm>
              <a:off x="-1155" y="1853"/>
              <a:ext cx="6" cy="8"/>
            </a:xfrm>
            <a:custGeom>
              <a:avLst/>
              <a:gdLst>
                <a:gd name="T0" fmla="*/ 0 w 6"/>
                <a:gd name="T1" fmla="*/ 2 h 8"/>
                <a:gd name="T2" fmla="*/ 0 w 6"/>
                <a:gd name="T3" fmla="*/ 2 h 8"/>
                <a:gd name="T4" fmla="*/ 0 w 6"/>
                <a:gd name="T5" fmla="*/ 2 h 8"/>
                <a:gd name="T6" fmla="*/ 0 w 6"/>
                <a:gd name="T7" fmla="*/ 2 h 8"/>
                <a:gd name="T8" fmla="*/ 0 w 6"/>
                <a:gd name="T9" fmla="*/ 0 h 8"/>
                <a:gd name="T10" fmla="*/ 0 w 6"/>
                <a:gd name="T11" fmla="*/ 0 h 8"/>
                <a:gd name="T12" fmla="*/ 3 w 6"/>
                <a:gd name="T13" fmla="*/ 0 h 8"/>
                <a:gd name="T14" fmla="*/ 3 w 6"/>
                <a:gd name="T15" fmla="*/ 0 h 8"/>
                <a:gd name="T16" fmla="*/ 3 w 6"/>
                <a:gd name="T17" fmla="*/ 0 h 8"/>
                <a:gd name="T18" fmla="*/ 3 w 6"/>
                <a:gd name="T19" fmla="*/ 0 h 8"/>
                <a:gd name="T20" fmla="*/ 3 w 6"/>
                <a:gd name="T21" fmla="*/ 0 h 8"/>
                <a:gd name="T22" fmla="*/ 3 w 6"/>
                <a:gd name="T23" fmla="*/ 2 h 8"/>
                <a:gd name="T24" fmla="*/ 3 w 6"/>
                <a:gd name="T25" fmla="*/ 2 h 8"/>
                <a:gd name="T26" fmla="*/ 3 w 6"/>
                <a:gd name="T27" fmla="*/ 2 h 8"/>
                <a:gd name="T28" fmla="*/ 6 w 6"/>
                <a:gd name="T29" fmla="*/ 2 h 8"/>
                <a:gd name="T30" fmla="*/ 6 w 6"/>
                <a:gd name="T31" fmla="*/ 2 h 8"/>
                <a:gd name="T32" fmla="*/ 6 w 6"/>
                <a:gd name="T33" fmla="*/ 2 h 8"/>
                <a:gd name="T34" fmla="*/ 6 w 6"/>
                <a:gd name="T35" fmla="*/ 2 h 8"/>
                <a:gd name="T36" fmla="*/ 6 w 6"/>
                <a:gd name="T37" fmla="*/ 5 h 8"/>
                <a:gd name="T38" fmla="*/ 6 w 6"/>
                <a:gd name="T39" fmla="*/ 5 h 8"/>
                <a:gd name="T40" fmla="*/ 6 w 6"/>
                <a:gd name="T41" fmla="*/ 5 h 8"/>
                <a:gd name="T42" fmla="*/ 6 w 6"/>
                <a:gd name="T43" fmla="*/ 8 h 8"/>
                <a:gd name="T44" fmla="*/ 6 w 6"/>
                <a:gd name="T45" fmla="*/ 8 h 8"/>
                <a:gd name="T46" fmla="*/ 6 w 6"/>
                <a:gd name="T47" fmla="*/ 8 h 8"/>
                <a:gd name="T48" fmla="*/ 6 w 6"/>
                <a:gd name="T49" fmla="*/ 8 h 8"/>
                <a:gd name="T50" fmla="*/ 6 w 6"/>
                <a:gd name="T51" fmla="*/ 8 h 8"/>
                <a:gd name="T52" fmla="*/ 3 w 6"/>
                <a:gd name="T53" fmla="*/ 8 h 8"/>
                <a:gd name="T54" fmla="*/ 3 w 6"/>
                <a:gd name="T55" fmla="*/ 5 h 8"/>
                <a:gd name="T56" fmla="*/ 3 w 6"/>
                <a:gd name="T57" fmla="*/ 5 h 8"/>
                <a:gd name="T58" fmla="*/ 3 w 6"/>
                <a:gd name="T59" fmla="*/ 5 h 8"/>
                <a:gd name="T60" fmla="*/ 3 w 6"/>
                <a:gd name="T61" fmla="*/ 5 h 8"/>
                <a:gd name="T62" fmla="*/ 3 w 6"/>
                <a:gd name="T63" fmla="*/ 5 h 8"/>
                <a:gd name="T64" fmla="*/ 3 w 6"/>
                <a:gd name="T65" fmla="*/ 5 h 8"/>
                <a:gd name="T66" fmla="*/ 3 w 6"/>
                <a:gd name="T67" fmla="*/ 5 h 8"/>
                <a:gd name="T68" fmla="*/ 0 w 6"/>
                <a:gd name="T69" fmla="*/ 5 h 8"/>
                <a:gd name="T70" fmla="*/ 0 w 6"/>
                <a:gd name="T71" fmla="*/ 5 h 8"/>
                <a:gd name="T72" fmla="*/ 0 w 6"/>
                <a:gd name="T73" fmla="*/ 5 h 8"/>
                <a:gd name="T74" fmla="*/ 0 w 6"/>
                <a:gd name="T75" fmla="*/ 5 h 8"/>
                <a:gd name="T76" fmla="*/ 0 w 6"/>
                <a:gd name="T77" fmla="*/ 5 h 8"/>
                <a:gd name="T78" fmla="*/ 0 w 6"/>
                <a:gd name="T79" fmla="*/ 2 h 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 h="8">
                  <a:moveTo>
                    <a:pt x="0" y="2"/>
                  </a:moveTo>
                  <a:lnTo>
                    <a:pt x="0" y="2"/>
                  </a:lnTo>
                  <a:lnTo>
                    <a:pt x="0" y="0"/>
                  </a:lnTo>
                  <a:lnTo>
                    <a:pt x="3" y="0"/>
                  </a:lnTo>
                  <a:lnTo>
                    <a:pt x="3" y="2"/>
                  </a:lnTo>
                  <a:lnTo>
                    <a:pt x="6" y="2"/>
                  </a:lnTo>
                  <a:lnTo>
                    <a:pt x="6" y="5"/>
                  </a:lnTo>
                  <a:lnTo>
                    <a:pt x="6" y="8"/>
                  </a:lnTo>
                  <a:lnTo>
                    <a:pt x="3" y="8"/>
                  </a:lnTo>
                  <a:lnTo>
                    <a:pt x="3" y="5"/>
                  </a:lnTo>
                  <a:lnTo>
                    <a:pt x="0" y="5"/>
                  </a:lnTo>
                  <a:lnTo>
                    <a:pt x="0" y="2"/>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83" name="Freeform 586"/>
            <p:cNvSpPr>
              <a:spLocks/>
            </p:cNvSpPr>
            <p:nvPr/>
          </p:nvSpPr>
          <p:spPr bwMode="auto">
            <a:xfrm>
              <a:off x="-1155" y="1853"/>
              <a:ext cx="6" cy="8"/>
            </a:xfrm>
            <a:custGeom>
              <a:avLst/>
              <a:gdLst>
                <a:gd name="T0" fmla="*/ 0 w 6"/>
                <a:gd name="T1" fmla="*/ 2 h 8"/>
                <a:gd name="T2" fmla="*/ 0 w 6"/>
                <a:gd name="T3" fmla="*/ 0 h 8"/>
                <a:gd name="T4" fmla="*/ 3 w 6"/>
                <a:gd name="T5" fmla="*/ 0 h 8"/>
                <a:gd name="T6" fmla="*/ 3 w 6"/>
                <a:gd name="T7" fmla="*/ 2 h 8"/>
                <a:gd name="T8" fmla="*/ 6 w 6"/>
                <a:gd name="T9" fmla="*/ 2 h 8"/>
                <a:gd name="T10" fmla="*/ 6 w 6"/>
                <a:gd name="T11" fmla="*/ 5 h 8"/>
                <a:gd name="T12" fmla="*/ 6 w 6"/>
                <a:gd name="T13" fmla="*/ 8 h 8"/>
                <a:gd name="T14" fmla="*/ 3 w 6"/>
                <a:gd name="T15" fmla="*/ 8 h 8"/>
                <a:gd name="T16" fmla="*/ 3 w 6"/>
                <a:gd name="T17" fmla="*/ 5 h 8"/>
                <a:gd name="T18" fmla="*/ 0 w 6"/>
                <a:gd name="T19" fmla="*/ 5 h 8"/>
                <a:gd name="T20" fmla="*/ 0 w 6"/>
                <a:gd name="T21" fmla="*/ 2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 h="8">
                  <a:moveTo>
                    <a:pt x="0" y="2"/>
                  </a:moveTo>
                  <a:lnTo>
                    <a:pt x="0" y="0"/>
                  </a:lnTo>
                  <a:lnTo>
                    <a:pt x="3" y="0"/>
                  </a:lnTo>
                  <a:lnTo>
                    <a:pt x="3" y="2"/>
                  </a:lnTo>
                  <a:lnTo>
                    <a:pt x="6" y="2"/>
                  </a:lnTo>
                  <a:lnTo>
                    <a:pt x="6" y="5"/>
                  </a:lnTo>
                  <a:lnTo>
                    <a:pt x="6" y="8"/>
                  </a:lnTo>
                  <a:lnTo>
                    <a:pt x="3" y="8"/>
                  </a:lnTo>
                  <a:lnTo>
                    <a:pt x="3" y="5"/>
                  </a:lnTo>
                  <a:lnTo>
                    <a:pt x="0" y="5"/>
                  </a:lnTo>
                  <a:lnTo>
                    <a:pt x="0" y="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684" name="Freeform 587"/>
            <p:cNvSpPr>
              <a:spLocks/>
            </p:cNvSpPr>
            <p:nvPr/>
          </p:nvSpPr>
          <p:spPr bwMode="auto">
            <a:xfrm>
              <a:off x="-1159" y="1844"/>
              <a:ext cx="10" cy="11"/>
            </a:xfrm>
            <a:custGeom>
              <a:avLst/>
              <a:gdLst>
                <a:gd name="T0" fmla="*/ 0 w 10"/>
                <a:gd name="T1" fmla="*/ 6 h 11"/>
                <a:gd name="T2" fmla="*/ 0 w 10"/>
                <a:gd name="T3" fmla="*/ 3 h 11"/>
                <a:gd name="T4" fmla="*/ 4 w 10"/>
                <a:gd name="T5" fmla="*/ 3 h 11"/>
                <a:gd name="T6" fmla="*/ 4 w 10"/>
                <a:gd name="T7" fmla="*/ 3 h 11"/>
                <a:gd name="T8" fmla="*/ 4 w 10"/>
                <a:gd name="T9" fmla="*/ 3 h 11"/>
                <a:gd name="T10" fmla="*/ 4 w 10"/>
                <a:gd name="T11" fmla="*/ 0 h 11"/>
                <a:gd name="T12" fmla="*/ 4 w 10"/>
                <a:gd name="T13" fmla="*/ 0 h 11"/>
                <a:gd name="T14" fmla="*/ 7 w 10"/>
                <a:gd name="T15" fmla="*/ 3 h 11"/>
                <a:gd name="T16" fmla="*/ 7 w 10"/>
                <a:gd name="T17" fmla="*/ 3 h 11"/>
                <a:gd name="T18" fmla="*/ 7 w 10"/>
                <a:gd name="T19" fmla="*/ 3 h 11"/>
                <a:gd name="T20" fmla="*/ 7 w 10"/>
                <a:gd name="T21" fmla="*/ 3 h 11"/>
                <a:gd name="T22" fmla="*/ 7 w 10"/>
                <a:gd name="T23" fmla="*/ 3 h 11"/>
                <a:gd name="T24" fmla="*/ 7 w 10"/>
                <a:gd name="T25" fmla="*/ 3 h 11"/>
                <a:gd name="T26" fmla="*/ 7 w 10"/>
                <a:gd name="T27" fmla="*/ 3 h 11"/>
                <a:gd name="T28" fmla="*/ 7 w 10"/>
                <a:gd name="T29" fmla="*/ 3 h 11"/>
                <a:gd name="T30" fmla="*/ 7 w 10"/>
                <a:gd name="T31" fmla="*/ 6 h 11"/>
                <a:gd name="T32" fmla="*/ 7 w 10"/>
                <a:gd name="T33" fmla="*/ 6 h 11"/>
                <a:gd name="T34" fmla="*/ 7 w 10"/>
                <a:gd name="T35" fmla="*/ 6 h 11"/>
                <a:gd name="T36" fmla="*/ 10 w 10"/>
                <a:gd name="T37" fmla="*/ 9 h 11"/>
                <a:gd name="T38" fmla="*/ 10 w 10"/>
                <a:gd name="T39" fmla="*/ 9 h 11"/>
                <a:gd name="T40" fmla="*/ 10 w 10"/>
                <a:gd name="T41" fmla="*/ 9 h 11"/>
                <a:gd name="T42" fmla="*/ 10 w 10"/>
                <a:gd name="T43" fmla="*/ 9 h 11"/>
                <a:gd name="T44" fmla="*/ 7 w 10"/>
                <a:gd name="T45" fmla="*/ 11 h 11"/>
                <a:gd name="T46" fmla="*/ 7 w 10"/>
                <a:gd name="T47" fmla="*/ 11 h 11"/>
                <a:gd name="T48" fmla="*/ 7 w 10"/>
                <a:gd name="T49" fmla="*/ 9 h 11"/>
                <a:gd name="T50" fmla="*/ 7 w 10"/>
                <a:gd name="T51" fmla="*/ 9 h 11"/>
                <a:gd name="T52" fmla="*/ 7 w 10"/>
                <a:gd name="T53" fmla="*/ 9 h 11"/>
                <a:gd name="T54" fmla="*/ 7 w 10"/>
                <a:gd name="T55" fmla="*/ 9 h 11"/>
                <a:gd name="T56" fmla="*/ 7 w 10"/>
                <a:gd name="T57" fmla="*/ 9 h 11"/>
                <a:gd name="T58" fmla="*/ 4 w 10"/>
                <a:gd name="T59" fmla="*/ 9 h 11"/>
                <a:gd name="T60" fmla="*/ 4 w 10"/>
                <a:gd name="T61" fmla="*/ 9 h 11"/>
                <a:gd name="T62" fmla="*/ 4 w 10"/>
                <a:gd name="T63" fmla="*/ 9 h 11"/>
                <a:gd name="T64" fmla="*/ 4 w 10"/>
                <a:gd name="T65" fmla="*/ 9 h 11"/>
                <a:gd name="T66" fmla="*/ 4 w 10"/>
                <a:gd name="T67" fmla="*/ 9 h 11"/>
                <a:gd name="T68" fmla="*/ 4 w 10"/>
                <a:gd name="T69" fmla="*/ 6 h 11"/>
                <a:gd name="T70" fmla="*/ 4 w 10"/>
                <a:gd name="T71" fmla="*/ 6 h 11"/>
                <a:gd name="T72" fmla="*/ 4 w 10"/>
                <a:gd name="T73" fmla="*/ 6 h 11"/>
                <a:gd name="T74" fmla="*/ 4 w 10"/>
                <a:gd name="T75" fmla="*/ 6 h 11"/>
                <a:gd name="T76" fmla="*/ 4 w 10"/>
                <a:gd name="T77" fmla="*/ 6 h 11"/>
                <a:gd name="T78" fmla="*/ 4 w 10"/>
                <a:gd name="T79" fmla="*/ 6 h 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 h="11">
                  <a:moveTo>
                    <a:pt x="4" y="6"/>
                  </a:moveTo>
                  <a:lnTo>
                    <a:pt x="0" y="6"/>
                  </a:lnTo>
                  <a:lnTo>
                    <a:pt x="0" y="3"/>
                  </a:lnTo>
                  <a:lnTo>
                    <a:pt x="4" y="3"/>
                  </a:lnTo>
                  <a:lnTo>
                    <a:pt x="4" y="0"/>
                  </a:lnTo>
                  <a:lnTo>
                    <a:pt x="7" y="0"/>
                  </a:lnTo>
                  <a:lnTo>
                    <a:pt x="7" y="3"/>
                  </a:lnTo>
                  <a:lnTo>
                    <a:pt x="4" y="3"/>
                  </a:lnTo>
                  <a:lnTo>
                    <a:pt x="7" y="3"/>
                  </a:lnTo>
                  <a:lnTo>
                    <a:pt x="7" y="6"/>
                  </a:lnTo>
                  <a:lnTo>
                    <a:pt x="10" y="9"/>
                  </a:lnTo>
                  <a:lnTo>
                    <a:pt x="7" y="11"/>
                  </a:lnTo>
                  <a:lnTo>
                    <a:pt x="7" y="9"/>
                  </a:lnTo>
                  <a:lnTo>
                    <a:pt x="4" y="9"/>
                  </a:lnTo>
                  <a:lnTo>
                    <a:pt x="4" y="6"/>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85" name="Freeform 588"/>
            <p:cNvSpPr>
              <a:spLocks/>
            </p:cNvSpPr>
            <p:nvPr/>
          </p:nvSpPr>
          <p:spPr bwMode="auto">
            <a:xfrm>
              <a:off x="-1159" y="1844"/>
              <a:ext cx="10" cy="11"/>
            </a:xfrm>
            <a:custGeom>
              <a:avLst/>
              <a:gdLst>
                <a:gd name="T0" fmla="*/ 4 w 10"/>
                <a:gd name="T1" fmla="*/ 6 h 11"/>
                <a:gd name="T2" fmla="*/ 0 w 10"/>
                <a:gd name="T3" fmla="*/ 6 h 11"/>
                <a:gd name="T4" fmla="*/ 0 w 10"/>
                <a:gd name="T5" fmla="*/ 3 h 11"/>
                <a:gd name="T6" fmla="*/ 4 w 10"/>
                <a:gd name="T7" fmla="*/ 3 h 11"/>
                <a:gd name="T8" fmla="*/ 4 w 10"/>
                <a:gd name="T9" fmla="*/ 0 h 11"/>
                <a:gd name="T10" fmla="*/ 7 w 10"/>
                <a:gd name="T11" fmla="*/ 0 h 11"/>
                <a:gd name="T12" fmla="*/ 7 w 10"/>
                <a:gd name="T13" fmla="*/ 3 h 11"/>
                <a:gd name="T14" fmla="*/ 4 w 10"/>
                <a:gd name="T15" fmla="*/ 3 h 11"/>
                <a:gd name="T16" fmla="*/ 7 w 10"/>
                <a:gd name="T17" fmla="*/ 3 h 11"/>
                <a:gd name="T18" fmla="*/ 7 w 10"/>
                <a:gd name="T19" fmla="*/ 6 h 11"/>
                <a:gd name="T20" fmla="*/ 10 w 10"/>
                <a:gd name="T21" fmla="*/ 9 h 11"/>
                <a:gd name="T22" fmla="*/ 7 w 10"/>
                <a:gd name="T23" fmla="*/ 11 h 11"/>
                <a:gd name="T24" fmla="*/ 7 w 10"/>
                <a:gd name="T25" fmla="*/ 9 h 11"/>
                <a:gd name="T26" fmla="*/ 4 w 10"/>
                <a:gd name="T27" fmla="*/ 9 h 11"/>
                <a:gd name="T28" fmla="*/ 4 w 10"/>
                <a:gd name="T29" fmla="*/ 6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 h="11">
                  <a:moveTo>
                    <a:pt x="4" y="6"/>
                  </a:moveTo>
                  <a:lnTo>
                    <a:pt x="0" y="6"/>
                  </a:lnTo>
                  <a:lnTo>
                    <a:pt x="0" y="3"/>
                  </a:lnTo>
                  <a:lnTo>
                    <a:pt x="4" y="3"/>
                  </a:lnTo>
                  <a:lnTo>
                    <a:pt x="4" y="0"/>
                  </a:lnTo>
                  <a:lnTo>
                    <a:pt x="7" y="0"/>
                  </a:lnTo>
                  <a:lnTo>
                    <a:pt x="7" y="3"/>
                  </a:lnTo>
                  <a:lnTo>
                    <a:pt x="4" y="3"/>
                  </a:lnTo>
                  <a:lnTo>
                    <a:pt x="7" y="3"/>
                  </a:lnTo>
                  <a:lnTo>
                    <a:pt x="7" y="6"/>
                  </a:lnTo>
                  <a:lnTo>
                    <a:pt x="10" y="9"/>
                  </a:lnTo>
                  <a:lnTo>
                    <a:pt x="7" y="11"/>
                  </a:lnTo>
                  <a:lnTo>
                    <a:pt x="7" y="9"/>
                  </a:lnTo>
                  <a:lnTo>
                    <a:pt x="4" y="9"/>
                  </a:lnTo>
                  <a:lnTo>
                    <a:pt x="4"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686" name="Freeform 589"/>
            <p:cNvSpPr>
              <a:spLocks/>
            </p:cNvSpPr>
            <p:nvPr/>
          </p:nvSpPr>
          <p:spPr bwMode="auto">
            <a:xfrm>
              <a:off x="-1155" y="1841"/>
              <a:ext cx="6" cy="12"/>
            </a:xfrm>
            <a:custGeom>
              <a:avLst/>
              <a:gdLst>
                <a:gd name="T0" fmla="*/ 0 w 6"/>
                <a:gd name="T1" fmla="*/ 3 h 12"/>
                <a:gd name="T2" fmla="*/ 0 w 6"/>
                <a:gd name="T3" fmla="*/ 3 h 12"/>
                <a:gd name="T4" fmla="*/ 0 w 6"/>
                <a:gd name="T5" fmla="*/ 0 h 12"/>
                <a:gd name="T6" fmla="*/ 3 w 6"/>
                <a:gd name="T7" fmla="*/ 0 h 12"/>
                <a:gd name="T8" fmla="*/ 3 w 6"/>
                <a:gd name="T9" fmla="*/ 0 h 12"/>
                <a:gd name="T10" fmla="*/ 3 w 6"/>
                <a:gd name="T11" fmla="*/ 0 h 12"/>
                <a:gd name="T12" fmla="*/ 3 w 6"/>
                <a:gd name="T13" fmla="*/ 0 h 12"/>
                <a:gd name="T14" fmla="*/ 3 w 6"/>
                <a:gd name="T15" fmla="*/ 0 h 12"/>
                <a:gd name="T16" fmla="*/ 3 w 6"/>
                <a:gd name="T17" fmla="*/ 3 h 12"/>
                <a:gd name="T18" fmla="*/ 6 w 6"/>
                <a:gd name="T19" fmla="*/ 3 h 12"/>
                <a:gd name="T20" fmla="*/ 6 w 6"/>
                <a:gd name="T21" fmla="*/ 3 h 12"/>
                <a:gd name="T22" fmla="*/ 3 w 6"/>
                <a:gd name="T23" fmla="*/ 3 h 12"/>
                <a:gd name="T24" fmla="*/ 3 w 6"/>
                <a:gd name="T25" fmla="*/ 3 h 12"/>
                <a:gd name="T26" fmla="*/ 6 w 6"/>
                <a:gd name="T27" fmla="*/ 3 h 12"/>
                <a:gd name="T28" fmla="*/ 6 w 6"/>
                <a:gd name="T29" fmla="*/ 6 h 12"/>
                <a:gd name="T30" fmla="*/ 3 w 6"/>
                <a:gd name="T31" fmla="*/ 6 h 12"/>
                <a:gd name="T32" fmla="*/ 3 w 6"/>
                <a:gd name="T33" fmla="*/ 6 h 12"/>
                <a:gd name="T34" fmla="*/ 6 w 6"/>
                <a:gd name="T35" fmla="*/ 6 h 12"/>
                <a:gd name="T36" fmla="*/ 3 w 6"/>
                <a:gd name="T37" fmla="*/ 9 h 12"/>
                <a:gd name="T38" fmla="*/ 3 w 6"/>
                <a:gd name="T39" fmla="*/ 9 h 12"/>
                <a:gd name="T40" fmla="*/ 3 w 6"/>
                <a:gd name="T41" fmla="*/ 12 h 12"/>
                <a:gd name="T42" fmla="*/ 3 w 6"/>
                <a:gd name="T43" fmla="*/ 12 h 12"/>
                <a:gd name="T44" fmla="*/ 3 w 6"/>
                <a:gd name="T45" fmla="*/ 12 h 12"/>
                <a:gd name="T46" fmla="*/ 3 w 6"/>
                <a:gd name="T47" fmla="*/ 12 h 12"/>
                <a:gd name="T48" fmla="*/ 3 w 6"/>
                <a:gd name="T49" fmla="*/ 9 h 12"/>
                <a:gd name="T50" fmla="*/ 3 w 6"/>
                <a:gd name="T51" fmla="*/ 9 h 12"/>
                <a:gd name="T52" fmla="*/ 3 w 6"/>
                <a:gd name="T53" fmla="*/ 9 h 12"/>
                <a:gd name="T54" fmla="*/ 3 w 6"/>
                <a:gd name="T55" fmla="*/ 9 h 12"/>
                <a:gd name="T56" fmla="*/ 3 w 6"/>
                <a:gd name="T57" fmla="*/ 9 h 12"/>
                <a:gd name="T58" fmla="*/ 0 w 6"/>
                <a:gd name="T59" fmla="*/ 9 h 12"/>
                <a:gd name="T60" fmla="*/ 0 w 6"/>
                <a:gd name="T61" fmla="*/ 9 h 12"/>
                <a:gd name="T62" fmla="*/ 3 w 6"/>
                <a:gd name="T63" fmla="*/ 6 h 12"/>
                <a:gd name="T64" fmla="*/ 3 w 6"/>
                <a:gd name="T65" fmla="*/ 6 h 12"/>
                <a:gd name="T66" fmla="*/ 0 w 6"/>
                <a:gd name="T67" fmla="*/ 6 h 12"/>
                <a:gd name="T68" fmla="*/ 0 w 6"/>
                <a:gd name="T69" fmla="*/ 6 h 12"/>
                <a:gd name="T70" fmla="*/ 0 w 6"/>
                <a:gd name="T71" fmla="*/ 6 h 12"/>
                <a:gd name="T72" fmla="*/ 0 w 6"/>
                <a:gd name="T73" fmla="*/ 6 h 12"/>
                <a:gd name="T74" fmla="*/ 0 w 6"/>
                <a:gd name="T75" fmla="*/ 3 h 12"/>
                <a:gd name="T76" fmla="*/ 0 w 6"/>
                <a:gd name="T77" fmla="*/ 3 h 12"/>
                <a:gd name="T78" fmla="*/ 0 w 6"/>
                <a:gd name="T79" fmla="*/ 3 h 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 h="12">
                  <a:moveTo>
                    <a:pt x="0" y="3"/>
                  </a:moveTo>
                  <a:lnTo>
                    <a:pt x="0" y="3"/>
                  </a:lnTo>
                  <a:lnTo>
                    <a:pt x="0" y="0"/>
                  </a:lnTo>
                  <a:lnTo>
                    <a:pt x="3" y="0"/>
                  </a:lnTo>
                  <a:lnTo>
                    <a:pt x="3" y="3"/>
                  </a:lnTo>
                  <a:lnTo>
                    <a:pt x="6" y="3"/>
                  </a:lnTo>
                  <a:lnTo>
                    <a:pt x="3" y="3"/>
                  </a:lnTo>
                  <a:lnTo>
                    <a:pt x="6" y="3"/>
                  </a:lnTo>
                  <a:lnTo>
                    <a:pt x="6" y="6"/>
                  </a:lnTo>
                  <a:lnTo>
                    <a:pt x="3" y="6"/>
                  </a:lnTo>
                  <a:lnTo>
                    <a:pt x="6" y="6"/>
                  </a:lnTo>
                  <a:lnTo>
                    <a:pt x="3" y="6"/>
                  </a:lnTo>
                  <a:lnTo>
                    <a:pt x="3" y="9"/>
                  </a:lnTo>
                  <a:lnTo>
                    <a:pt x="3" y="12"/>
                  </a:lnTo>
                  <a:lnTo>
                    <a:pt x="3" y="9"/>
                  </a:lnTo>
                  <a:lnTo>
                    <a:pt x="0" y="9"/>
                  </a:lnTo>
                  <a:lnTo>
                    <a:pt x="0" y="6"/>
                  </a:lnTo>
                  <a:lnTo>
                    <a:pt x="3" y="6"/>
                  </a:lnTo>
                  <a:lnTo>
                    <a:pt x="0" y="6"/>
                  </a:lnTo>
                  <a:lnTo>
                    <a:pt x="0" y="3"/>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87" name="Freeform 590"/>
            <p:cNvSpPr>
              <a:spLocks/>
            </p:cNvSpPr>
            <p:nvPr/>
          </p:nvSpPr>
          <p:spPr bwMode="auto">
            <a:xfrm>
              <a:off x="-1155" y="1841"/>
              <a:ext cx="6" cy="12"/>
            </a:xfrm>
            <a:custGeom>
              <a:avLst/>
              <a:gdLst>
                <a:gd name="T0" fmla="*/ 0 w 6"/>
                <a:gd name="T1" fmla="*/ 3 h 12"/>
                <a:gd name="T2" fmla="*/ 0 w 6"/>
                <a:gd name="T3" fmla="*/ 0 h 12"/>
                <a:gd name="T4" fmla="*/ 3 w 6"/>
                <a:gd name="T5" fmla="*/ 0 h 12"/>
                <a:gd name="T6" fmla="*/ 3 w 6"/>
                <a:gd name="T7" fmla="*/ 3 h 12"/>
                <a:gd name="T8" fmla="*/ 6 w 6"/>
                <a:gd name="T9" fmla="*/ 3 h 12"/>
                <a:gd name="T10" fmla="*/ 3 w 6"/>
                <a:gd name="T11" fmla="*/ 3 h 12"/>
                <a:gd name="T12" fmla="*/ 6 w 6"/>
                <a:gd name="T13" fmla="*/ 3 h 12"/>
                <a:gd name="T14" fmla="*/ 6 w 6"/>
                <a:gd name="T15" fmla="*/ 6 h 12"/>
                <a:gd name="T16" fmla="*/ 3 w 6"/>
                <a:gd name="T17" fmla="*/ 6 h 12"/>
                <a:gd name="T18" fmla="*/ 6 w 6"/>
                <a:gd name="T19" fmla="*/ 6 h 12"/>
                <a:gd name="T20" fmla="*/ 3 w 6"/>
                <a:gd name="T21" fmla="*/ 6 h 12"/>
                <a:gd name="T22" fmla="*/ 3 w 6"/>
                <a:gd name="T23" fmla="*/ 9 h 12"/>
                <a:gd name="T24" fmla="*/ 3 w 6"/>
                <a:gd name="T25" fmla="*/ 12 h 12"/>
                <a:gd name="T26" fmla="*/ 3 w 6"/>
                <a:gd name="T27" fmla="*/ 9 h 12"/>
                <a:gd name="T28" fmla="*/ 0 w 6"/>
                <a:gd name="T29" fmla="*/ 9 h 12"/>
                <a:gd name="T30" fmla="*/ 0 w 6"/>
                <a:gd name="T31" fmla="*/ 6 h 12"/>
                <a:gd name="T32" fmla="*/ 3 w 6"/>
                <a:gd name="T33" fmla="*/ 6 h 12"/>
                <a:gd name="T34" fmla="*/ 0 w 6"/>
                <a:gd name="T35" fmla="*/ 6 h 12"/>
                <a:gd name="T36" fmla="*/ 0 w 6"/>
                <a:gd name="T37" fmla="*/ 3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 h="12">
                  <a:moveTo>
                    <a:pt x="0" y="3"/>
                  </a:moveTo>
                  <a:lnTo>
                    <a:pt x="0" y="0"/>
                  </a:lnTo>
                  <a:lnTo>
                    <a:pt x="3" y="0"/>
                  </a:lnTo>
                  <a:lnTo>
                    <a:pt x="3" y="3"/>
                  </a:lnTo>
                  <a:lnTo>
                    <a:pt x="6" y="3"/>
                  </a:lnTo>
                  <a:lnTo>
                    <a:pt x="3" y="3"/>
                  </a:lnTo>
                  <a:lnTo>
                    <a:pt x="6" y="3"/>
                  </a:lnTo>
                  <a:lnTo>
                    <a:pt x="6" y="6"/>
                  </a:lnTo>
                  <a:lnTo>
                    <a:pt x="3" y="6"/>
                  </a:lnTo>
                  <a:lnTo>
                    <a:pt x="6" y="6"/>
                  </a:lnTo>
                  <a:lnTo>
                    <a:pt x="3" y="6"/>
                  </a:lnTo>
                  <a:lnTo>
                    <a:pt x="3" y="9"/>
                  </a:lnTo>
                  <a:lnTo>
                    <a:pt x="3" y="12"/>
                  </a:lnTo>
                  <a:lnTo>
                    <a:pt x="3" y="9"/>
                  </a:lnTo>
                  <a:lnTo>
                    <a:pt x="0" y="9"/>
                  </a:lnTo>
                  <a:lnTo>
                    <a:pt x="0" y="6"/>
                  </a:lnTo>
                  <a:lnTo>
                    <a:pt x="3" y="6"/>
                  </a:lnTo>
                  <a:lnTo>
                    <a:pt x="0" y="6"/>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688" name="Freeform 591"/>
            <p:cNvSpPr>
              <a:spLocks/>
            </p:cNvSpPr>
            <p:nvPr/>
          </p:nvSpPr>
          <p:spPr bwMode="auto">
            <a:xfrm>
              <a:off x="-1159" y="1838"/>
              <a:ext cx="7" cy="12"/>
            </a:xfrm>
            <a:custGeom>
              <a:avLst/>
              <a:gdLst>
                <a:gd name="T0" fmla="*/ 0 w 7"/>
                <a:gd name="T1" fmla="*/ 3 h 12"/>
                <a:gd name="T2" fmla="*/ 0 w 7"/>
                <a:gd name="T3" fmla="*/ 0 h 12"/>
                <a:gd name="T4" fmla="*/ 0 w 7"/>
                <a:gd name="T5" fmla="*/ 0 h 12"/>
                <a:gd name="T6" fmla="*/ 0 w 7"/>
                <a:gd name="T7" fmla="*/ 0 h 12"/>
                <a:gd name="T8" fmla="*/ 4 w 7"/>
                <a:gd name="T9" fmla="*/ 0 h 12"/>
                <a:gd name="T10" fmla="*/ 4 w 7"/>
                <a:gd name="T11" fmla="*/ 0 h 12"/>
                <a:gd name="T12" fmla="*/ 4 w 7"/>
                <a:gd name="T13" fmla="*/ 0 h 12"/>
                <a:gd name="T14" fmla="*/ 4 w 7"/>
                <a:gd name="T15" fmla="*/ 0 h 12"/>
                <a:gd name="T16" fmla="*/ 4 w 7"/>
                <a:gd name="T17" fmla="*/ 0 h 12"/>
                <a:gd name="T18" fmla="*/ 4 w 7"/>
                <a:gd name="T19" fmla="*/ 3 h 12"/>
                <a:gd name="T20" fmla="*/ 4 w 7"/>
                <a:gd name="T21" fmla="*/ 3 h 12"/>
                <a:gd name="T22" fmla="*/ 4 w 7"/>
                <a:gd name="T23" fmla="*/ 3 h 12"/>
                <a:gd name="T24" fmla="*/ 4 w 7"/>
                <a:gd name="T25" fmla="*/ 3 h 12"/>
                <a:gd name="T26" fmla="*/ 4 w 7"/>
                <a:gd name="T27" fmla="*/ 3 h 12"/>
                <a:gd name="T28" fmla="*/ 7 w 7"/>
                <a:gd name="T29" fmla="*/ 6 h 12"/>
                <a:gd name="T30" fmla="*/ 4 w 7"/>
                <a:gd name="T31" fmla="*/ 6 h 12"/>
                <a:gd name="T32" fmla="*/ 4 w 7"/>
                <a:gd name="T33" fmla="*/ 6 h 12"/>
                <a:gd name="T34" fmla="*/ 4 w 7"/>
                <a:gd name="T35" fmla="*/ 6 h 12"/>
                <a:gd name="T36" fmla="*/ 4 w 7"/>
                <a:gd name="T37" fmla="*/ 6 h 12"/>
                <a:gd name="T38" fmla="*/ 4 w 7"/>
                <a:gd name="T39" fmla="*/ 9 h 12"/>
                <a:gd name="T40" fmla="*/ 4 w 7"/>
                <a:gd name="T41" fmla="*/ 12 h 12"/>
                <a:gd name="T42" fmla="*/ 4 w 7"/>
                <a:gd name="T43" fmla="*/ 12 h 12"/>
                <a:gd name="T44" fmla="*/ 4 w 7"/>
                <a:gd name="T45" fmla="*/ 12 h 12"/>
                <a:gd name="T46" fmla="*/ 4 w 7"/>
                <a:gd name="T47" fmla="*/ 12 h 12"/>
                <a:gd name="T48" fmla="*/ 4 w 7"/>
                <a:gd name="T49" fmla="*/ 9 h 12"/>
                <a:gd name="T50" fmla="*/ 4 w 7"/>
                <a:gd name="T51" fmla="*/ 9 h 12"/>
                <a:gd name="T52" fmla="*/ 4 w 7"/>
                <a:gd name="T53" fmla="*/ 9 h 12"/>
                <a:gd name="T54" fmla="*/ 4 w 7"/>
                <a:gd name="T55" fmla="*/ 9 h 12"/>
                <a:gd name="T56" fmla="*/ 0 w 7"/>
                <a:gd name="T57" fmla="*/ 9 h 12"/>
                <a:gd name="T58" fmla="*/ 0 w 7"/>
                <a:gd name="T59" fmla="*/ 9 h 12"/>
                <a:gd name="T60" fmla="*/ 0 w 7"/>
                <a:gd name="T61" fmla="*/ 6 h 12"/>
                <a:gd name="T62" fmla="*/ 0 w 7"/>
                <a:gd name="T63" fmla="*/ 6 h 12"/>
                <a:gd name="T64" fmla="*/ 0 w 7"/>
                <a:gd name="T65" fmla="*/ 6 h 12"/>
                <a:gd name="T66" fmla="*/ 0 w 7"/>
                <a:gd name="T67" fmla="*/ 6 h 12"/>
                <a:gd name="T68" fmla="*/ 0 w 7"/>
                <a:gd name="T69" fmla="*/ 6 h 12"/>
                <a:gd name="T70" fmla="*/ 0 w 7"/>
                <a:gd name="T71" fmla="*/ 6 h 12"/>
                <a:gd name="T72" fmla="*/ 0 w 7"/>
                <a:gd name="T73" fmla="*/ 6 h 12"/>
                <a:gd name="T74" fmla="*/ 0 w 7"/>
                <a:gd name="T75" fmla="*/ 3 h 12"/>
                <a:gd name="T76" fmla="*/ 0 w 7"/>
                <a:gd name="T77" fmla="*/ 3 h 12"/>
                <a:gd name="T78" fmla="*/ 0 w 7"/>
                <a:gd name="T79" fmla="*/ 3 h 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 h="12">
                  <a:moveTo>
                    <a:pt x="0" y="3"/>
                  </a:moveTo>
                  <a:lnTo>
                    <a:pt x="0" y="3"/>
                  </a:lnTo>
                  <a:lnTo>
                    <a:pt x="0" y="0"/>
                  </a:lnTo>
                  <a:lnTo>
                    <a:pt x="4" y="0"/>
                  </a:lnTo>
                  <a:lnTo>
                    <a:pt x="4" y="3"/>
                  </a:lnTo>
                  <a:lnTo>
                    <a:pt x="7" y="3"/>
                  </a:lnTo>
                  <a:lnTo>
                    <a:pt x="7" y="6"/>
                  </a:lnTo>
                  <a:lnTo>
                    <a:pt x="4" y="6"/>
                  </a:lnTo>
                  <a:lnTo>
                    <a:pt x="4" y="9"/>
                  </a:lnTo>
                  <a:lnTo>
                    <a:pt x="4" y="12"/>
                  </a:lnTo>
                  <a:lnTo>
                    <a:pt x="4" y="9"/>
                  </a:lnTo>
                  <a:lnTo>
                    <a:pt x="0" y="9"/>
                  </a:lnTo>
                  <a:lnTo>
                    <a:pt x="0" y="6"/>
                  </a:lnTo>
                  <a:lnTo>
                    <a:pt x="4" y="6"/>
                  </a:lnTo>
                  <a:lnTo>
                    <a:pt x="0" y="6"/>
                  </a:lnTo>
                  <a:lnTo>
                    <a:pt x="0" y="3"/>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89" name="Freeform 592"/>
            <p:cNvSpPr>
              <a:spLocks/>
            </p:cNvSpPr>
            <p:nvPr/>
          </p:nvSpPr>
          <p:spPr bwMode="auto">
            <a:xfrm>
              <a:off x="-1159" y="1838"/>
              <a:ext cx="7" cy="12"/>
            </a:xfrm>
            <a:custGeom>
              <a:avLst/>
              <a:gdLst>
                <a:gd name="T0" fmla="*/ 0 w 7"/>
                <a:gd name="T1" fmla="*/ 3 h 12"/>
                <a:gd name="T2" fmla="*/ 0 w 7"/>
                <a:gd name="T3" fmla="*/ 0 h 12"/>
                <a:gd name="T4" fmla="*/ 4 w 7"/>
                <a:gd name="T5" fmla="*/ 0 h 12"/>
                <a:gd name="T6" fmla="*/ 4 w 7"/>
                <a:gd name="T7" fmla="*/ 3 h 12"/>
                <a:gd name="T8" fmla="*/ 7 w 7"/>
                <a:gd name="T9" fmla="*/ 3 h 12"/>
                <a:gd name="T10" fmla="*/ 7 w 7"/>
                <a:gd name="T11" fmla="*/ 6 h 12"/>
                <a:gd name="T12" fmla="*/ 4 w 7"/>
                <a:gd name="T13" fmla="*/ 6 h 12"/>
                <a:gd name="T14" fmla="*/ 4 w 7"/>
                <a:gd name="T15" fmla="*/ 9 h 12"/>
                <a:gd name="T16" fmla="*/ 4 w 7"/>
                <a:gd name="T17" fmla="*/ 12 h 12"/>
                <a:gd name="T18" fmla="*/ 4 w 7"/>
                <a:gd name="T19" fmla="*/ 9 h 12"/>
                <a:gd name="T20" fmla="*/ 0 w 7"/>
                <a:gd name="T21" fmla="*/ 9 h 12"/>
                <a:gd name="T22" fmla="*/ 0 w 7"/>
                <a:gd name="T23" fmla="*/ 6 h 12"/>
                <a:gd name="T24" fmla="*/ 4 w 7"/>
                <a:gd name="T25" fmla="*/ 6 h 12"/>
                <a:gd name="T26" fmla="*/ 0 w 7"/>
                <a:gd name="T27" fmla="*/ 6 h 12"/>
                <a:gd name="T28" fmla="*/ 0 w 7"/>
                <a:gd name="T29" fmla="*/ 3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 h="12">
                  <a:moveTo>
                    <a:pt x="0" y="3"/>
                  </a:moveTo>
                  <a:lnTo>
                    <a:pt x="0" y="0"/>
                  </a:lnTo>
                  <a:lnTo>
                    <a:pt x="4" y="0"/>
                  </a:lnTo>
                  <a:lnTo>
                    <a:pt x="4" y="3"/>
                  </a:lnTo>
                  <a:lnTo>
                    <a:pt x="7" y="3"/>
                  </a:lnTo>
                  <a:lnTo>
                    <a:pt x="7" y="6"/>
                  </a:lnTo>
                  <a:lnTo>
                    <a:pt x="4" y="6"/>
                  </a:lnTo>
                  <a:lnTo>
                    <a:pt x="4" y="9"/>
                  </a:lnTo>
                  <a:lnTo>
                    <a:pt x="4" y="12"/>
                  </a:lnTo>
                  <a:lnTo>
                    <a:pt x="4" y="9"/>
                  </a:lnTo>
                  <a:lnTo>
                    <a:pt x="0" y="9"/>
                  </a:lnTo>
                  <a:lnTo>
                    <a:pt x="0" y="6"/>
                  </a:lnTo>
                  <a:lnTo>
                    <a:pt x="4" y="6"/>
                  </a:lnTo>
                  <a:lnTo>
                    <a:pt x="0" y="6"/>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690" name="Freeform 593"/>
            <p:cNvSpPr>
              <a:spLocks/>
            </p:cNvSpPr>
            <p:nvPr/>
          </p:nvSpPr>
          <p:spPr bwMode="auto">
            <a:xfrm>
              <a:off x="-1162" y="1838"/>
              <a:ext cx="7" cy="12"/>
            </a:xfrm>
            <a:custGeom>
              <a:avLst/>
              <a:gdLst>
                <a:gd name="T0" fmla="*/ 0 w 7"/>
                <a:gd name="T1" fmla="*/ 3 h 12"/>
                <a:gd name="T2" fmla="*/ 0 w 7"/>
                <a:gd name="T3" fmla="*/ 3 h 12"/>
                <a:gd name="T4" fmla="*/ 0 w 7"/>
                <a:gd name="T5" fmla="*/ 3 h 12"/>
                <a:gd name="T6" fmla="*/ 0 w 7"/>
                <a:gd name="T7" fmla="*/ 3 h 12"/>
                <a:gd name="T8" fmla="*/ 3 w 7"/>
                <a:gd name="T9" fmla="*/ 0 h 12"/>
                <a:gd name="T10" fmla="*/ 3 w 7"/>
                <a:gd name="T11" fmla="*/ 0 h 12"/>
                <a:gd name="T12" fmla="*/ 3 w 7"/>
                <a:gd name="T13" fmla="*/ 0 h 12"/>
                <a:gd name="T14" fmla="*/ 3 w 7"/>
                <a:gd name="T15" fmla="*/ 3 h 12"/>
                <a:gd name="T16" fmla="*/ 3 w 7"/>
                <a:gd name="T17" fmla="*/ 3 h 12"/>
                <a:gd name="T18" fmla="*/ 3 w 7"/>
                <a:gd name="T19" fmla="*/ 3 h 12"/>
                <a:gd name="T20" fmla="*/ 3 w 7"/>
                <a:gd name="T21" fmla="*/ 3 h 12"/>
                <a:gd name="T22" fmla="*/ 3 w 7"/>
                <a:gd name="T23" fmla="*/ 3 h 12"/>
                <a:gd name="T24" fmla="*/ 3 w 7"/>
                <a:gd name="T25" fmla="*/ 3 h 12"/>
                <a:gd name="T26" fmla="*/ 7 w 7"/>
                <a:gd name="T27" fmla="*/ 6 h 12"/>
                <a:gd name="T28" fmla="*/ 7 w 7"/>
                <a:gd name="T29" fmla="*/ 6 h 12"/>
                <a:gd name="T30" fmla="*/ 7 w 7"/>
                <a:gd name="T31" fmla="*/ 6 h 12"/>
                <a:gd name="T32" fmla="*/ 7 w 7"/>
                <a:gd name="T33" fmla="*/ 6 h 12"/>
                <a:gd name="T34" fmla="*/ 7 w 7"/>
                <a:gd name="T35" fmla="*/ 6 h 12"/>
                <a:gd name="T36" fmla="*/ 7 w 7"/>
                <a:gd name="T37" fmla="*/ 9 h 12"/>
                <a:gd name="T38" fmla="*/ 7 w 7"/>
                <a:gd name="T39" fmla="*/ 9 h 12"/>
                <a:gd name="T40" fmla="*/ 7 w 7"/>
                <a:gd name="T41" fmla="*/ 12 h 12"/>
                <a:gd name="T42" fmla="*/ 7 w 7"/>
                <a:gd name="T43" fmla="*/ 12 h 12"/>
                <a:gd name="T44" fmla="*/ 3 w 7"/>
                <a:gd name="T45" fmla="*/ 12 h 12"/>
                <a:gd name="T46" fmla="*/ 3 w 7"/>
                <a:gd name="T47" fmla="*/ 12 h 12"/>
                <a:gd name="T48" fmla="*/ 3 w 7"/>
                <a:gd name="T49" fmla="*/ 12 h 12"/>
                <a:gd name="T50" fmla="*/ 3 w 7"/>
                <a:gd name="T51" fmla="*/ 9 h 12"/>
                <a:gd name="T52" fmla="*/ 3 w 7"/>
                <a:gd name="T53" fmla="*/ 9 h 12"/>
                <a:gd name="T54" fmla="*/ 3 w 7"/>
                <a:gd name="T55" fmla="*/ 9 h 12"/>
                <a:gd name="T56" fmla="*/ 3 w 7"/>
                <a:gd name="T57" fmla="*/ 9 h 12"/>
                <a:gd name="T58" fmla="*/ 3 w 7"/>
                <a:gd name="T59" fmla="*/ 9 h 12"/>
                <a:gd name="T60" fmla="*/ 3 w 7"/>
                <a:gd name="T61" fmla="*/ 9 h 12"/>
                <a:gd name="T62" fmla="*/ 3 w 7"/>
                <a:gd name="T63" fmla="*/ 9 h 12"/>
                <a:gd name="T64" fmla="*/ 3 w 7"/>
                <a:gd name="T65" fmla="*/ 9 h 12"/>
                <a:gd name="T66" fmla="*/ 0 w 7"/>
                <a:gd name="T67" fmla="*/ 6 h 12"/>
                <a:gd name="T68" fmla="*/ 0 w 7"/>
                <a:gd name="T69" fmla="*/ 6 h 12"/>
                <a:gd name="T70" fmla="*/ 0 w 7"/>
                <a:gd name="T71" fmla="*/ 6 h 12"/>
                <a:gd name="T72" fmla="*/ 0 w 7"/>
                <a:gd name="T73" fmla="*/ 6 h 12"/>
                <a:gd name="T74" fmla="*/ 0 w 7"/>
                <a:gd name="T75" fmla="*/ 6 h 12"/>
                <a:gd name="T76" fmla="*/ 0 w 7"/>
                <a:gd name="T77" fmla="*/ 6 h 12"/>
                <a:gd name="T78" fmla="*/ 0 w 7"/>
                <a:gd name="T79" fmla="*/ 3 h 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 h="12">
                  <a:moveTo>
                    <a:pt x="0" y="3"/>
                  </a:moveTo>
                  <a:lnTo>
                    <a:pt x="0" y="3"/>
                  </a:lnTo>
                  <a:lnTo>
                    <a:pt x="3" y="0"/>
                  </a:lnTo>
                  <a:lnTo>
                    <a:pt x="3" y="3"/>
                  </a:lnTo>
                  <a:lnTo>
                    <a:pt x="7" y="6"/>
                  </a:lnTo>
                  <a:lnTo>
                    <a:pt x="7" y="9"/>
                  </a:lnTo>
                  <a:lnTo>
                    <a:pt x="7" y="12"/>
                  </a:lnTo>
                  <a:lnTo>
                    <a:pt x="3" y="12"/>
                  </a:lnTo>
                  <a:lnTo>
                    <a:pt x="3" y="9"/>
                  </a:lnTo>
                  <a:lnTo>
                    <a:pt x="0" y="6"/>
                  </a:lnTo>
                  <a:lnTo>
                    <a:pt x="0" y="3"/>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691" name="Freeform 594"/>
            <p:cNvSpPr>
              <a:spLocks/>
            </p:cNvSpPr>
            <p:nvPr/>
          </p:nvSpPr>
          <p:spPr bwMode="auto">
            <a:xfrm>
              <a:off x="-1162" y="1838"/>
              <a:ext cx="7" cy="12"/>
            </a:xfrm>
            <a:custGeom>
              <a:avLst/>
              <a:gdLst>
                <a:gd name="T0" fmla="*/ 0 w 7"/>
                <a:gd name="T1" fmla="*/ 3 h 12"/>
                <a:gd name="T2" fmla="*/ 3 w 7"/>
                <a:gd name="T3" fmla="*/ 0 h 12"/>
                <a:gd name="T4" fmla="*/ 3 w 7"/>
                <a:gd name="T5" fmla="*/ 3 h 12"/>
                <a:gd name="T6" fmla="*/ 7 w 7"/>
                <a:gd name="T7" fmla="*/ 6 h 12"/>
                <a:gd name="T8" fmla="*/ 7 w 7"/>
                <a:gd name="T9" fmla="*/ 9 h 12"/>
                <a:gd name="T10" fmla="*/ 7 w 7"/>
                <a:gd name="T11" fmla="*/ 12 h 12"/>
                <a:gd name="T12" fmla="*/ 3 w 7"/>
                <a:gd name="T13" fmla="*/ 12 h 12"/>
                <a:gd name="T14" fmla="*/ 3 w 7"/>
                <a:gd name="T15" fmla="*/ 9 h 12"/>
                <a:gd name="T16" fmla="*/ 0 w 7"/>
                <a:gd name="T17" fmla="*/ 6 h 12"/>
                <a:gd name="T18" fmla="*/ 0 w 7"/>
                <a:gd name="T19" fmla="*/ 3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2">
                  <a:moveTo>
                    <a:pt x="0" y="3"/>
                  </a:moveTo>
                  <a:lnTo>
                    <a:pt x="3" y="0"/>
                  </a:lnTo>
                  <a:lnTo>
                    <a:pt x="3" y="3"/>
                  </a:lnTo>
                  <a:lnTo>
                    <a:pt x="7" y="6"/>
                  </a:lnTo>
                  <a:lnTo>
                    <a:pt x="7" y="9"/>
                  </a:lnTo>
                  <a:lnTo>
                    <a:pt x="7" y="12"/>
                  </a:lnTo>
                  <a:lnTo>
                    <a:pt x="3" y="12"/>
                  </a:lnTo>
                  <a:lnTo>
                    <a:pt x="3" y="9"/>
                  </a:lnTo>
                  <a:lnTo>
                    <a:pt x="0" y="6"/>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692" name="Freeform 595"/>
            <p:cNvSpPr>
              <a:spLocks/>
            </p:cNvSpPr>
            <p:nvPr/>
          </p:nvSpPr>
          <p:spPr bwMode="auto">
            <a:xfrm>
              <a:off x="-1171" y="1858"/>
              <a:ext cx="3" cy="6"/>
            </a:xfrm>
            <a:custGeom>
              <a:avLst/>
              <a:gdLst>
                <a:gd name="T0" fmla="*/ 3 w 3"/>
                <a:gd name="T1" fmla="*/ 0 h 6"/>
                <a:gd name="T2" fmla="*/ 0 w 3"/>
                <a:gd name="T3" fmla="*/ 0 h 6"/>
                <a:gd name="T4" fmla="*/ 3 w 3"/>
                <a:gd name="T5" fmla="*/ 0 h 6"/>
                <a:gd name="T6" fmla="*/ 3 w 3"/>
                <a:gd name="T7" fmla="*/ 3 h 6"/>
                <a:gd name="T8" fmla="*/ 3 w 3"/>
                <a:gd name="T9" fmla="*/ 6 h 6"/>
                <a:gd name="T10" fmla="*/ 0 w 3"/>
                <a:gd name="T11" fmla="*/ 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6">
                  <a:moveTo>
                    <a:pt x="3" y="0"/>
                  </a:moveTo>
                  <a:lnTo>
                    <a:pt x="0" y="0"/>
                  </a:lnTo>
                  <a:lnTo>
                    <a:pt x="3" y="0"/>
                  </a:lnTo>
                  <a:lnTo>
                    <a:pt x="3" y="3"/>
                  </a:lnTo>
                  <a:lnTo>
                    <a:pt x="3" y="6"/>
                  </a:lnTo>
                  <a:lnTo>
                    <a:pt x="0"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693" name="Line 596"/>
            <p:cNvSpPr>
              <a:spLocks noChangeShapeType="1"/>
            </p:cNvSpPr>
            <p:nvPr/>
          </p:nvSpPr>
          <p:spPr bwMode="auto">
            <a:xfrm flipH="1">
              <a:off x="-1168" y="18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694" name="Line 597"/>
            <p:cNvSpPr>
              <a:spLocks noChangeShapeType="1"/>
            </p:cNvSpPr>
            <p:nvPr/>
          </p:nvSpPr>
          <p:spPr bwMode="auto">
            <a:xfrm flipH="1">
              <a:off x="-1168" y="18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695" name="Line 598"/>
            <p:cNvSpPr>
              <a:spLocks noChangeShapeType="1"/>
            </p:cNvSpPr>
            <p:nvPr/>
          </p:nvSpPr>
          <p:spPr bwMode="auto">
            <a:xfrm flipH="1">
              <a:off x="-1168" y="18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696" name="Line 599"/>
            <p:cNvSpPr>
              <a:spLocks noChangeShapeType="1"/>
            </p:cNvSpPr>
            <p:nvPr/>
          </p:nvSpPr>
          <p:spPr bwMode="auto">
            <a:xfrm flipH="1">
              <a:off x="-1168" y="1858"/>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697" name="Line 600"/>
            <p:cNvSpPr>
              <a:spLocks noChangeShapeType="1"/>
            </p:cNvSpPr>
            <p:nvPr/>
          </p:nvSpPr>
          <p:spPr bwMode="auto">
            <a:xfrm flipH="1">
              <a:off x="-1168" y="1858"/>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698" name="Line 601"/>
            <p:cNvSpPr>
              <a:spLocks noChangeShapeType="1"/>
            </p:cNvSpPr>
            <p:nvPr/>
          </p:nvSpPr>
          <p:spPr bwMode="auto">
            <a:xfrm>
              <a:off x="-1168" y="1858"/>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699" name="Line 602"/>
            <p:cNvSpPr>
              <a:spLocks noChangeShapeType="1"/>
            </p:cNvSpPr>
            <p:nvPr/>
          </p:nvSpPr>
          <p:spPr bwMode="auto">
            <a:xfrm>
              <a:off x="-1171" y="1864"/>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700" name="Line 603"/>
            <p:cNvSpPr>
              <a:spLocks noChangeShapeType="1"/>
            </p:cNvSpPr>
            <p:nvPr/>
          </p:nvSpPr>
          <p:spPr bwMode="auto">
            <a:xfrm>
              <a:off x="-1175" y="1864"/>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701" name="Line 604"/>
            <p:cNvSpPr>
              <a:spLocks noChangeShapeType="1"/>
            </p:cNvSpPr>
            <p:nvPr/>
          </p:nvSpPr>
          <p:spPr bwMode="auto">
            <a:xfrm>
              <a:off x="-1175" y="1864"/>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702" name="Line 605"/>
            <p:cNvSpPr>
              <a:spLocks noChangeShapeType="1"/>
            </p:cNvSpPr>
            <p:nvPr/>
          </p:nvSpPr>
          <p:spPr bwMode="auto">
            <a:xfrm>
              <a:off x="-1175" y="18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703" name="Line 606"/>
            <p:cNvSpPr>
              <a:spLocks noChangeShapeType="1"/>
            </p:cNvSpPr>
            <p:nvPr/>
          </p:nvSpPr>
          <p:spPr bwMode="auto">
            <a:xfrm>
              <a:off x="-1175" y="18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704" name="Line 607"/>
            <p:cNvSpPr>
              <a:spLocks noChangeShapeType="1"/>
            </p:cNvSpPr>
            <p:nvPr/>
          </p:nvSpPr>
          <p:spPr bwMode="auto">
            <a:xfrm>
              <a:off x="-1184" y="18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705" name="Line 608"/>
            <p:cNvSpPr>
              <a:spLocks noChangeShapeType="1"/>
            </p:cNvSpPr>
            <p:nvPr/>
          </p:nvSpPr>
          <p:spPr bwMode="auto">
            <a:xfrm>
              <a:off x="-1184" y="18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81706" name="Group 508"/>
            <p:cNvGrpSpPr>
              <a:grpSpLocks/>
            </p:cNvGrpSpPr>
            <p:nvPr/>
          </p:nvGrpSpPr>
          <p:grpSpPr bwMode="auto">
            <a:xfrm>
              <a:off x="-1200" y="1824"/>
              <a:ext cx="68" cy="82"/>
              <a:chOff x="-1200" y="1824"/>
              <a:chExt cx="68" cy="82"/>
            </a:xfrm>
          </p:grpSpPr>
          <p:grpSp>
            <p:nvGrpSpPr>
              <p:cNvPr id="81707" name="Group 810"/>
              <p:cNvGrpSpPr>
                <a:grpSpLocks/>
              </p:cNvGrpSpPr>
              <p:nvPr/>
            </p:nvGrpSpPr>
            <p:grpSpPr bwMode="auto">
              <a:xfrm>
                <a:off x="-1200" y="1824"/>
                <a:ext cx="68" cy="82"/>
                <a:chOff x="-1207" y="1838"/>
                <a:chExt cx="68" cy="82"/>
              </a:xfrm>
            </p:grpSpPr>
            <p:sp>
              <p:nvSpPr>
                <p:cNvPr id="81710" name="Line 610"/>
                <p:cNvSpPr>
                  <a:spLocks noChangeShapeType="1"/>
                </p:cNvSpPr>
                <p:nvPr/>
              </p:nvSpPr>
              <p:spPr bwMode="auto">
                <a:xfrm>
                  <a:off x="-1184" y="1861"/>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711" name="Line 611"/>
                <p:cNvSpPr>
                  <a:spLocks noChangeShapeType="1"/>
                </p:cNvSpPr>
                <p:nvPr/>
              </p:nvSpPr>
              <p:spPr bwMode="auto">
                <a:xfrm>
                  <a:off x="-1184" y="18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712" name="Line 612"/>
                <p:cNvSpPr>
                  <a:spLocks noChangeShapeType="1"/>
                </p:cNvSpPr>
                <p:nvPr/>
              </p:nvSpPr>
              <p:spPr bwMode="auto">
                <a:xfrm>
                  <a:off x="-1184" y="1858"/>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713" name="Line 613"/>
                <p:cNvSpPr>
                  <a:spLocks noChangeShapeType="1"/>
                </p:cNvSpPr>
                <p:nvPr/>
              </p:nvSpPr>
              <p:spPr bwMode="auto">
                <a:xfrm>
                  <a:off x="-1184" y="1858"/>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714" name="Line 614"/>
                <p:cNvSpPr>
                  <a:spLocks noChangeShapeType="1"/>
                </p:cNvSpPr>
                <p:nvPr/>
              </p:nvSpPr>
              <p:spPr bwMode="auto">
                <a:xfrm>
                  <a:off x="-1175" y="185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715" name="Line 615"/>
                <p:cNvSpPr>
                  <a:spLocks noChangeShapeType="1"/>
                </p:cNvSpPr>
                <p:nvPr/>
              </p:nvSpPr>
              <p:spPr bwMode="auto">
                <a:xfrm flipH="1">
                  <a:off x="-1175" y="1855"/>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716" name="Line 616"/>
                <p:cNvSpPr>
                  <a:spLocks noChangeShapeType="1"/>
                </p:cNvSpPr>
                <p:nvPr/>
              </p:nvSpPr>
              <p:spPr bwMode="auto">
                <a:xfrm flipH="1">
                  <a:off x="-1175" y="1855"/>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717" name="Line 617"/>
                <p:cNvSpPr>
                  <a:spLocks noChangeShapeType="1"/>
                </p:cNvSpPr>
                <p:nvPr/>
              </p:nvSpPr>
              <p:spPr bwMode="auto">
                <a:xfrm flipH="1">
                  <a:off x="-1175" y="1853"/>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718" name="Line 618"/>
                <p:cNvSpPr>
                  <a:spLocks noChangeShapeType="1"/>
                </p:cNvSpPr>
                <p:nvPr/>
              </p:nvSpPr>
              <p:spPr bwMode="auto">
                <a:xfrm flipH="1">
                  <a:off x="-1175" y="1853"/>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719" name="Freeform 619"/>
                <p:cNvSpPr>
                  <a:spLocks noEditPoints="1"/>
                </p:cNvSpPr>
                <p:nvPr/>
              </p:nvSpPr>
              <p:spPr bwMode="auto">
                <a:xfrm>
                  <a:off x="-1184" y="1850"/>
                  <a:ext cx="41" cy="70"/>
                </a:xfrm>
                <a:custGeom>
                  <a:avLst/>
                  <a:gdLst>
                    <a:gd name="T0" fmla="*/ 0 w 41"/>
                    <a:gd name="T1" fmla="*/ 70 h 70"/>
                    <a:gd name="T2" fmla="*/ 0 w 41"/>
                    <a:gd name="T3" fmla="*/ 70 h 70"/>
                    <a:gd name="T4" fmla="*/ 0 w 41"/>
                    <a:gd name="T5" fmla="*/ 70 h 70"/>
                    <a:gd name="T6" fmla="*/ 0 w 41"/>
                    <a:gd name="T7" fmla="*/ 70 h 70"/>
                    <a:gd name="T8" fmla="*/ 0 w 41"/>
                    <a:gd name="T9" fmla="*/ 70 h 70"/>
                    <a:gd name="T10" fmla="*/ 3 w 41"/>
                    <a:gd name="T11" fmla="*/ 70 h 70"/>
                    <a:gd name="T12" fmla="*/ 3 w 41"/>
                    <a:gd name="T13" fmla="*/ 70 h 70"/>
                    <a:gd name="T14" fmla="*/ 3 w 41"/>
                    <a:gd name="T15" fmla="*/ 70 h 70"/>
                    <a:gd name="T16" fmla="*/ 3 w 41"/>
                    <a:gd name="T17" fmla="*/ 70 h 70"/>
                    <a:gd name="T18" fmla="*/ 3 w 41"/>
                    <a:gd name="T19" fmla="*/ 70 h 70"/>
                    <a:gd name="T20" fmla="*/ 3 w 41"/>
                    <a:gd name="T21" fmla="*/ 70 h 70"/>
                    <a:gd name="T22" fmla="*/ 3 w 41"/>
                    <a:gd name="T23" fmla="*/ 67 h 70"/>
                    <a:gd name="T24" fmla="*/ 3 w 41"/>
                    <a:gd name="T25" fmla="*/ 67 h 70"/>
                    <a:gd name="T26" fmla="*/ 0 w 41"/>
                    <a:gd name="T27" fmla="*/ 67 h 70"/>
                    <a:gd name="T28" fmla="*/ 0 w 41"/>
                    <a:gd name="T29" fmla="*/ 67 h 70"/>
                    <a:gd name="T30" fmla="*/ 0 w 41"/>
                    <a:gd name="T31" fmla="*/ 70 h 70"/>
                    <a:gd name="T32" fmla="*/ 38 w 41"/>
                    <a:gd name="T33" fmla="*/ 17 h 70"/>
                    <a:gd name="T34" fmla="*/ 38 w 41"/>
                    <a:gd name="T35" fmla="*/ 17 h 70"/>
                    <a:gd name="T36" fmla="*/ 38 w 41"/>
                    <a:gd name="T37" fmla="*/ 17 h 70"/>
                    <a:gd name="T38" fmla="*/ 38 w 41"/>
                    <a:gd name="T39" fmla="*/ 17 h 70"/>
                    <a:gd name="T40" fmla="*/ 38 w 41"/>
                    <a:gd name="T41" fmla="*/ 17 h 70"/>
                    <a:gd name="T42" fmla="*/ 41 w 41"/>
                    <a:gd name="T43" fmla="*/ 17 h 70"/>
                    <a:gd name="T44" fmla="*/ 41 w 41"/>
                    <a:gd name="T45" fmla="*/ 17 h 70"/>
                    <a:gd name="T46" fmla="*/ 41 w 41"/>
                    <a:gd name="T47" fmla="*/ 17 h 70"/>
                    <a:gd name="T48" fmla="*/ 41 w 41"/>
                    <a:gd name="T49" fmla="*/ 17 h 70"/>
                    <a:gd name="T50" fmla="*/ 41 w 41"/>
                    <a:gd name="T51" fmla="*/ 17 h 70"/>
                    <a:gd name="T52" fmla="*/ 41 w 41"/>
                    <a:gd name="T53" fmla="*/ 17 h 70"/>
                    <a:gd name="T54" fmla="*/ 41 w 41"/>
                    <a:gd name="T55" fmla="*/ 14 h 70"/>
                    <a:gd name="T56" fmla="*/ 41 w 41"/>
                    <a:gd name="T57" fmla="*/ 14 h 70"/>
                    <a:gd name="T58" fmla="*/ 41 w 41"/>
                    <a:gd name="T59" fmla="*/ 14 h 70"/>
                    <a:gd name="T60" fmla="*/ 41 w 41"/>
                    <a:gd name="T61" fmla="*/ 14 h 70"/>
                    <a:gd name="T62" fmla="*/ 38 w 41"/>
                    <a:gd name="T63" fmla="*/ 17 h 70"/>
                    <a:gd name="T64" fmla="*/ 38 w 41"/>
                    <a:gd name="T65" fmla="*/ 17 h 70"/>
                    <a:gd name="T66" fmla="*/ 35 w 41"/>
                    <a:gd name="T67" fmla="*/ 0 h 70"/>
                    <a:gd name="T68" fmla="*/ 35 w 41"/>
                    <a:gd name="T69" fmla="*/ 0 h 70"/>
                    <a:gd name="T70" fmla="*/ 35 w 41"/>
                    <a:gd name="T71" fmla="*/ 0 h 70"/>
                    <a:gd name="T72" fmla="*/ 35 w 41"/>
                    <a:gd name="T73" fmla="*/ 0 h 70"/>
                    <a:gd name="T74" fmla="*/ 35 w 41"/>
                    <a:gd name="T75" fmla="*/ 0 h 70"/>
                    <a:gd name="T76" fmla="*/ 35 w 41"/>
                    <a:gd name="T77" fmla="*/ 0 h 70"/>
                    <a:gd name="T78" fmla="*/ 35 w 41"/>
                    <a:gd name="T79" fmla="*/ 0 h 70"/>
                    <a:gd name="T80" fmla="*/ 35 w 41"/>
                    <a:gd name="T81" fmla="*/ 0 h 70"/>
                    <a:gd name="T82" fmla="*/ 35 w 41"/>
                    <a:gd name="T83" fmla="*/ 0 h 70"/>
                    <a:gd name="T84" fmla="*/ 35 w 41"/>
                    <a:gd name="T85" fmla="*/ 0 h 70"/>
                    <a:gd name="T86" fmla="*/ 35 w 41"/>
                    <a:gd name="T87" fmla="*/ 0 h 70"/>
                    <a:gd name="T88" fmla="*/ 35 w 41"/>
                    <a:gd name="T89" fmla="*/ 0 h 70"/>
                    <a:gd name="T90" fmla="*/ 35 w 41"/>
                    <a:gd name="T91" fmla="*/ 0 h 70"/>
                    <a:gd name="T92" fmla="*/ 35 w 41"/>
                    <a:gd name="T93" fmla="*/ 0 h 70"/>
                    <a:gd name="T94" fmla="*/ 35 w 41"/>
                    <a:gd name="T95" fmla="*/ 0 h 70"/>
                    <a:gd name="T96" fmla="*/ 35 w 41"/>
                    <a:gd name="T97" fmla="*/ 0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1" h="70">
                      <a:moveTo>
                        <a:pt x="0" y="70"/>
                      </a:moveTo>
                      <a:lnTo>
                        <a:pt x="0" y="70"/>
                      </a:lnTo>
                      <a:lnTo>
                        <a:pt x="3" y="70"/>
                      </a:lnTo>
                      <a:lnTo>
                        <a:pt x="3" y="67"/>
                      </a:lnTo>
                      <a:lnTo>
                        <a:pt x="0" y="67"/>
                      </a:lnTo>
                      <a:lnTo>
                        <a:pt x="0" y="70"/>
                      </a:lnTo>
                      <a:close/>
                      <a:moveTo>
                        <a:pt x="38" y="17"/>
                      </a:moveTo>
                      <a:lnTo>
                        <a:pt x="38" y="17"/>
                      </a:lnTo>
                      <a:lnTo>
                        <a:pt x="41" y="17"/>
                      </a:lnTo>
                      <a:lnTo>
                        <a:pt x="41" y="14"/>
                      </a:lnTo>
                      <a:lnTo>
                        <a:pt x="38" y="14"/>
                      </a:lnTo>
                      <a:lnTo>
                        <a:pt x="38" y="17"/>
                      </a:lnTo>
                      <a:close/>
                      <a:moveTo>
                        <a:pt x="35" y="0"/>
                      </a:moveTo>
                      <a:lnTo>
                        <a:pt x="35" y="0"/>
                      </a:lnTo>
                      <a:close/>
                    </a:path>
                  </a:pathLst>
                </a:custGeom>
                <a:solidFill>
                  <a:srgbClr val="8F5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20" name="Rectangle 620"/>
                <p:cNvSpPr>
                  <a:spLocks noChangeArrowheads="1"/>
                </p:cNvSpPr>
                <p:nvPr/>
              </p:nvSpPr>
              <p:spPr bwMode="auto">
                <a:xfrm>
                  <a:off x="-1184" y="1917"/>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721" name="Rectangle 621"/>
                <p:cNvSpPr>
                  <a:spLocks noChangeArrowheads="1"/>
                </p:cNvSpPr>
                <p:nvPr/>
              </p:nvSpPr>
              <p:spPr bwMode="auto">
                <a:xfrm>
                  <a:off x="-1146" y="1864"/>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722" name="Line 622"/>
                <p:cNvSpPr>
                  <a:spLocks noChangeShapeType="1"/>
                </p:cNvSpPr>
                <p:nvPr/>
              </p:nvSpPr>
              <p:spPr bwMode="auto">
                <a:xfrm>
                  <a:off x="-1149" y="18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723" name="Freeform 623"/>
                <p:cNvSpPr>
                  <a:spLocks/>
                </p:cNvSpPr>
                <p:nvPr/>
              </p:nvSpPr>
              <p:spPr bwMode="auto">
                <a:xfrm>
                  <a:off x="-1165" y="1903"/>
                  <a:ext cx="3" cy="9"/>
                </a:xfrm>
                <a:custGeom>
                  <a:avLst/>
                  <a:gdLst>
                    <a:gd name="T0" fmla="*/ 3 w 3"/>
                    <a:gd name="T1" fmla="*/ 0 h 9"/>
                    <a:gd name="T2" fmla="*/ 3 w 3"/>
                    <a:gd name="T3" fmla="*/ 0 h 9"/>
                    <a:gd name="T4" fmla="*/ 3 w 3"/>
                    <a:gd name="T5" fmla="*/ 0 h 9"/>
                    <a:gd name="T6" fmla="*/ 3 w 3"/>
                    <a:gd name="T7" fmla="*/ 3 h 9"/>
                    <a:gd name="T8" fmla="*/ 3 w 3"/>
                    <a:gd name="T9" fmla="*/ 3 h 9"/>
                    <a:gd name="T10" fmla="*/ 3 w 3"/>
                    <a:gd name="T11" fmla="*/ 6 h 9"/>
                    <a:gd name="T12" fmla="*/ 3 w 3"/>
                    <a:gd name="T13" fmla="*/ 6 h 9"/>
                    <a:gd name="T14" fmla="*/ 3 w 3"/>
                    <a:gd name="T15" fmla="*/ 6 h 9"/>
                    <a:gd name="T16" fmla="*/ 0 w 3"/>
                    <a:gd name="T17" fmla="*/ 9 h 9"/>
                    <a:gd name="T18" fmla="*/ 0 w 3"/>
                    <a:gd name="T19" fmla="*/ 9 h 9"/>
                    <a:gd name="T20" fmla="*/ 0 w 3"/>
                    <a:gd name="T21" fmla="*/ 6 h 9"/>
                    <a:gd name="T22" fmla="*/ 0 w 3"/>
                    <a:gd name="T23" fmla="*/ 6 h 9"/>
                    <a:gd name="T24" fmla="*/ 0 w 3"/>
                    <a:gd name="T25" fmla="*/ 6 h 9"/>
                    <a:gd name="T26" fmla="*/ 0 w 3"/>
                    <a:gd name="T27" fmla="*/ 3 h 9"/>
                    <a:gd name="T28" fmla="*/ 3 w 3"/>
                    <a:gd name="T29" fmla="*/ 3 h 9"/>
                    <a:gd name="T30" fmla="*/ 3 w 3"/>
                    <a:gd name="T31" fmla="*/ 0 h 9"/>
                    <a:gd name="T32" fmla="*/ 3 w 3"/>
                    <a:gd name="T33" fmla="*/ 0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 h="9">
                      <a:moveTo>
                        <a:pt x="3" y="0"/>
                      </a:moveTo>
                      <a:lnTo>
                        <a:pt x="3" y="0"/>
                      </a:lnTo>
                      <a:lnTo>
                        <a:pt x="3" y="3"/>
                      </a:lnTo>
                      <a:lnTo>
                        <a:pt x="3" y="6"/>
                      </a:lnTo>
                      <a:lnTo>
                        <a:pt x="0" y="9"/>
                      </a:lnTo>
                      <a:lnTo>
                        <a:pt x="0" y="6"/>
                      </a:lnTo>
                      <a:lnTo>
                        <a:pt x="0" y="3"/>
                      </a:lnTo>
                      <a:lnTo>
                        <a:pt x="3" y="3"/>
                      </a:lnTo>
                      <a:lnTo>
                        <a:pt x="3"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24" name="Freeform 624"/>
                <p:cNvSpPr>
                  <a:spLocks/>
                </p:cNvSpPr>
                <p:nvPr/>
              </p:nvSpPr>
              <p:spPr bwMode="auto">
                <a:xfrm>
                  <a:off x="-1165" y="1903"/>
                  <a:ext cx="3" cy="9"/>
                </a:xfrm>
                <a:custGeom>
                  <a:avLst/>
                  <a:gdLst>
                    <a:gd name="T0" fmla="*/ 3 w 3"/>
                    <a:gd name="T1" fmla="*/ 0 h 9"/>
                    <a:gd name="T2" fmla="*/ 3 w 3"/>
                    <a:gd name="T3" fmla="*/ 3 h 9"/>
                    <a:gd name="T4" fmla="*/ 3 w 3"/>
                    <a:gd name="T5" fmla="*/ 6 h 9"/>
                    <a:gd name="T6" fmla="*/ 0 w 3"/>
                    <a:gd name="T7" fmla="*/ 9 h 9"/>
                    <a:gd name="T8" fmla="*/ 0 w 3"/>
                    <a:gd name="T9" fmla="*/ 6 h 9"/>
                    <a:gd name="T10" fmla="*/ 0 w 3"/>
                    <a:gd name="T11" fmla="*/ 3 h 9"/>
                    <a:gd name="T12" fmla="*/ 3 w 3"/>
                    <a:gd name="T13" fmla="*/ 3 h 9"/>
                    <a:gd name="T14" fmla="*/ 3 w 3"/>
                    <a:gd name="T15" fmla="*/ 0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9">
                      <a:moveTo>
                        <a:pt x="3" y="0"/>
                      </a:moveTo>
                      <a:lnTo>
                        <a:pt x="3" y="3"/>
                      </a:lnTo>
                      <a:lnTo>
                        <a:pt x="3" y="6"/>
                      </a:lnTo>
                      <a:lnTo>
                        <a:pt x="0" y="9"/>
                      </a:lnTo>
                      <a:lnTo>
                        <a:pt x="0" y="6"/>
                      </a:lnTo>
                      <a:lnTo>
                        <a:pt x="0" y="3"/>
                      </a:lnTo>
                      <a:lnTo>
                        <a:pt x="3" y="3"/>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725" name="Freeform 625"/>
                <p:cNvSpPr>
                  <a:spLocks/>
                </p:cNvSpPr>
                <p:nvPr/>
              </p:nvSpPr>
              <p:spPr bwMode="auto">
                <a:xfrm>
                  <a:off x="-1168" y="1906"/>
                  <a:ext cx="3" cy="3"/>
                </a:xfrm>
                <a:custGeom>
                  <a:avLst/>
                  <a:gdLst>
                    <a:gd name="T0" fmla="*/ 3 w 3"/>
                    <a:gd name="T1" fmla="*/ 0 h 3"/>
                    <a:gd name="T2" fmla="*/ 3 w 3"/>
                    <a:gd name="T3" fmla="*/ 0 h 3"/>
                    <a:gd name="T4" fmla="*/ 3 w 3"/>
                    <a:gd name="T5" fmla="*/ 0 h 3"/>
                    <a:gd name="T6" fmla="*/ 3 w 3"/>
                    <a:gd name="T7" fmla="*/ 3 h 3"/>
                    <a:gd name="T8" fmla="*/ 3 w 3"/>
                    <a:gd name="T9" fmla="*/ 3 h 3"/>
                    <a:gd name="T10" fmla="*/ 3 w 3"/>
                    <a:gd name="T11" fmla="*/ 3 h 3"/>
                    <a:gd name="T12" fmla="*/ 3 w 3"/>
                    <a:gd name="T13" fmla="*/ 3 h 3"/>
                    <a:gd name="T14" fmla="*/ 0 w 3"/>
                    <a:gd name="T15" fmla="*/ 3 h 3"/>
                    <a:gd name="T16" fmla="*/ 0 w 3"/>
                    <a:gd name="T17" fmla="*/ 3 h 3"/>
                    <a:gd name="T18" fmla="*/ 0 w 3"/>
                    <a:gd name="T19" fmla="*/ 3 h 3"/>
                    <a:gd name="T20" fmla="*/ 0 w 3"/>
                    <a:gd name="T21" fmla="*/ 3 h 3"/>
                    <a:gd name="T22" fmla="*/ 0 w 3"/>
                    <a:gd name="T23" fmla="*/ 0 h 3"/>
                    <a:gd name="T24" fmla="*/ 3 w 3"/>
                    <a:gd name="T25" fmla="*/ 0 h 3"/>
                    <a:gd name="T26" fmla="*/ 3 w 3"/>
                    <a:gd name="T27" fmla="*/ 0 h 3"/>
                    <a:gd name="T28" fmla="*/ 3 w 3"/>
                    <a:gd name="T29" fmla="*/ 0 h 3"/>
                    <a:gd name="T30" fmla="*/ 3 w 3"/>
                    <a:gd name="T31" fmla="*/ 0 h 3"/>
                    <a:gd name="T32" fmla="*/ 3 w 3"/>
                    <a:gd name="T33" fmla="*/ 0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 h="3">
                      <a:moveTo>
                        <a:pt x="3" y="0"/>
                      </a:moveTo>
                      <a:lnTo>
                        <a:pt x="3" y="0"/>
                      </a:lnTo>
                      <a:lnTo>
                        <a:pt x="3" y="3"/>
                      </a:lnTo>
                      <a:lnTo>
                        <a:pt x="0" y="3"/>
                      </a:lnTo>
                      <a:lnTo>
                        <a:pt x="0" y="0"/>
                      </a:lnTo>
                      <a:lnTo>
                        <a:pt x="3"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26" name="Rectangle 626"/>
                <p:cNvSpPr>
                  <a:spLocks noChangeArrowheads="1"/>
                </p:cNvSpPr>
                <p:nvPr/>
              </p:nvSpPr>
              <p:spPr bwMode="auto">
                <a:xfrm>
                  <a:off x="-1168" y="1906"/>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727" name="Freeform 627"/>
                <p:cNvSpPr>
                  <a:spLocks/>
                </p:cNvSpPr>
                <p:nvPr/>
              </p:nvSpPr>
              <p:spPr bwMode="auto">
                <a:xfrm>
                  <a:off x="-1168" y="1900"/>
                  <a:ext cx="6" cy="6"/>
                </a:xfrm>
                <a:custGeom>
                  <a:avLst/>
                  <a:gdLst>
                    <a:gd name="T0" fmla="*/ 6 w 6"/>
                    <a:gd name="T1" fmla="*/ 0 h 6"/>
                    <a:gd name="T2" fmla="*/ 6 w 6"/>
                    <a:gd name="T3" fmla="*/ 3 h 6"/>
                    <a:gd name="T4" fmla="*/ 6 w 6"/>
                    <a:gd name="T5" fmla="*/ 3 h 6"/>
                    <a:gd name="T6" fmla="*/ 6 w 6"/>
                    <a:gd name="T7" fmla="*/ 3 h 6"/>
                    <a:gd name="T8" fmla="*/ 3 w 6"/>
                    <a:gd name="T9" fmla="*/ 6 h 6"/>
                    <a:gd name="T10" fmla="*/ 3 w 6"/>
                    <a:gd name="T11" fmla="*/ 6 h 6"/>
                    <a:gd name="T12" fmla="*/ 3 w 6"/>
                    <a:gd name="T13" fmla="*/ 6 h 6"/>
                    <a:gd name="T14" fmla="*/ 3 w 6"/>
                    <a:gd name="T15" fmla="*/ 6 h 6"/>
                    <a:gd name="T16" fmla="*/ 0 w 6"/>
                    <a:gd name="T17" fmla="*/ 6 h 6"/>
                    <a:gd name="T18" fmla="*/ 0 w 6"/>
                    <a:gd name="T19" fmla="*/ 6 h 6"/>
                    <a:gd name="T20" fmla="*/ 3 w 6"/>
                    <a:gd name="T21" fmla="*/ 3 h 6"/>
                    <a:gd name="T22" fmla="*/ 3 w 6"/>
                    <a:gd name="T23" fmla="*/ 3 h 6"/>
                    <a:gd name="T24" fmla="*/ 3 w 6"/>
                    <a:gd name="T25" fmla="*/ 3 h 6"/>
                    <a:gd name="T26" fmla="*/ 3 w 6"/>
                    <a:gd name="T27" fmla="*/ 3 h 6"/>
                    <a:gd name="T28" fmla="*/ 6 w 6"/>
                    <a:gd name="T29" fmla="*/ 3 h 6"/>
                    <a:gd name="T30" fmla="*/ 6 w 6"/>
                    <a:gd name="T31" fmla="*/ 0 h 6"/>
                    <a:gd name="T32" fmla="*/ 6 w 6"/>
                    <a:gd name="T33" fmla="*/ 0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 h="6">
                      <a:moveTo>
                        <a:pt x="6" y="0"/>
                      </a:moveTo>
                      <a:lnTo>
                        <a:pt x="6" y="3"/>
                      </a:lnTo>
                      <a:lnTo>
                        <a:pt x="3" y="6"/>
                      </a:lnTo>
                      <a:lnTo>
                        <a:pt x="0" y="6"/>
                      </a:lnTo>
                      <a:lnTo>
                        <a:pt x="3" y="3"/>
                      </a:lnTo>
                      <a:lnTo>
                        <a:pt x="6" y="3"/>
                      </a:lnTo>
                      <a:lnTo>
                        <a:pt x="6"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28" name="Freeform 628"/>
                <p:cNvSpPr>
                  <a:spLocks/>
                </p:cNvSpPr>
                <p:nvPr/>
              </p:nvSpPr>
              <p:spPr bwMode="auto">
                <a:xfrm>
                  <a:off x="-1168" y="1900"/>
                  <a:ext cx="6" cy="6"/>
                </a:xfrm>
                <a:custGeom>
                  <a:avLst/>
                  <a:gdLst>
                    <a:gd name="T0" fmla="*/ 6 w 6"/>
                    <a:gd name="T1" fmla="*/ 0 h 6"/>
                    <a:gd name="T2" fmla="*/ 6 w 6"/>
                    <a:gd name="T3" fmla="*/ 3 h 6"/>
                    <a:gd name="T4" fmla="*/ 3 w 6"/>
                    <a:gd name="T5" fmla="*/ 6 h 6"/>
                    <a:gd name="T6" fmla="*/ 0 w 6"/>
                    <a:gd name="T7" fmla="*/ 6 h 6"/>
                    <a:gd name="T8" fmla="*/ 3 w 6"/>
                    <a:gd name="T9" fmla="*/ 3 h 6"/>
                    <a:gd name="T10" fmla="*/ 6 w 6"/>
                    <a:gd name="T11" fmla="*/ 3 h 6"/>
                    <a:gd name="T12" fmla="*/ 6 w 6"/>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6">
                      <a:moveTo>
                        <a:pt x="6" y="0"/>
                      </a:moveTo>
                      <a:lnTo>
                        <a:pt x="6" y="3"/>
                      </a:lnTo>
                      <a:lnTo>
                        <a:pt x="3" y="6"/>
                      </a:lnTo>
                      <a:lnTo>
                        <a:pt x="0" y="6"/>
                      </a:lnTo>
                      <a:lnTo>
                        <a:pt x="3" y="3"/>
                      </a:lnTo>
                      <a:lnTo>
                        <a:pt x="6" y="3"/>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729" name="Freeform 629"/>
                <p:cNvSpPr>
                  <a:spLocks/>
                </p:cNvSpPr>
                <p:nvPr/>
              </p:nvSpPr>
              <p:spPr bwMode="auto">
                <a:xfrm>
                  <a:off x="-1165" y="1897"/>
                  <a:ext cx="6" cy="6"/>
                </a:xfrm>
                <a:custGeom>
                  <a:avLst/>
                  <a:gdLst>
                    <a:gd name="T0" fmla="*/ 6 w 6"/>
                    <a:gd name="T1" fmla="*/ 3 h 6"/>
                    <a:gd name="T2" fmla="*/ 6 w 6"/>
                    <a:gd name="T3" fmla="*/ 3 h 6"/>
                    <a:gd name="T4" fmla="*/ 3 w 6"/>
                    <a:gd name="T5" fmla="*/ 3 h 6"/>
                    <a:gd name="T6" fmla="*/ 3 w 6"/>
                    <a:gd name="T7" fmla="*/ 6 h 6"/>
                    <a:gd name="T8" fmla="*/ 3 w 6"/>
                    <a:gd name="T9" fmla="*/ 6 h 6"/>
                    <a:gd name="T10" fmla="*/ 3 w 6"/>
                    <a:gd name="T11" fmla="*/ 6 h 6"/>
                    <a:gd name="T12" fmla="*/ 0 w 6"/>
                    <a:gd name="T13" fmla="*/ 6 h 6"/>
                    <a:gd name="T14" fmla="*/ 0 w 6"/>
                    <a:gd name="T15" fmla="*/ 6 h 6"/>
                    <a:gd name="T16" fmla="*/ 0 w 6"/>
                    <a:gd name="T17" fmla="*/ 6 h 6"/>
                    <a:gd name="T18" fmla="*/ 0 w 6"/>
                    <a:gd name="T19" fmla="*/ 6 h 6"/>
                    <a:gd name="T20" fmla="*/ 0 w 6"/>
                    <a:gd name="T21" fmla="*/ 3 h 6"/>
                    <a:gd name="T22" fmla="*/ 0 w 6"/>
                    <a:gd name="T23" fmla="*/ 3 h 6"/>
                    <a:gd name="T24" fmla="*/ 3 w 6"/>
                    <a:gd name="T25" fmla="*/ 3 h 6"/>
                    <a:gd name="T26" fmla="*/ 3 w 6"/>
                    <a:gd name="T27" fmla="*/ 3 h 6"/>
                    <a:gd name="T28" fmla="*/ 3 w 6"/>
                    <a:gd name="T29" fmla="*/ 3 h 6"/>
                    <a:gd name="T30" fmla="*/ 3 w 6"/>
                    <a:gd name="T31" fmla="*/ 0 h 6"/>
                    <a:gd name="T32" fmla="*/ 6 w 6"/>
                    <a:gd name="T33" fmla="*/ 3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 h="6">
                      <a:moveTo>
                        <a:pt x="6" y="3"/>
                      </a:moveTo>
                      <a:lnTo>
                        <a:pt x="6" y="3"/>
                      </a:lnTo>
                      <a:lnTo>
                        <a:pt x="3" y="3"/>
                      </a:lnTo>
                      <a:lnTo>
                        <a:pt x="3" y="6"/>
                      </a:lnTo>
                      <a:lnTo>
                        <a:pt x="0" y="6"/>
                      </a:lnTo>
                      <a:lnTo>
                        <a:pt x="0" y="3"/>
                      </a:lnTo>
                      <a:lnTo>
                        <a:pt x="3" y="3"/>
                      </a:lnTo>
                      <a:lnTo>
                        <a:pt x="3" y="0"/>
                      </a:lnTo>
                      <a:lnTo>
                        <a:pt x="6" y="3"/>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30" name="Freeform 630"/>
                <p:cNvSpPr>
                  <a:spLocks/>
                </p:cNvSpPr>
                <p:nvPr/>
              </p:nvSpPr>
              <p:spPr bwMode="auto">
                <a:xfrm>
                  <a:off x="-1165" y="1897"/>
                  <a:ext cx="6" cy="6"/>
                </a:xfrm>
                <a:custGeom>
                  <a:avLst/>
                  <a:gdLst>
                    <a:gd name="T0" fmla="*/ 6 w 6"/>
                    <a:gd name="T1" fmla="*/ 3 h 6"/>
                    <a:gd name="T2" fmla="*/ 3 w 6"/>
                    <a:gd name="T3" fmla="*/ 3 h 6"/>
                    <a:gd name="T4" fmla="*/ 3 w 6"/>
                    <a:gd name="T5" fmla="*/ 6 h 6"/>
                    <a:gd name="T6" fmla="*/ 0 w 6"/>
                    <a:gd name="T7" fmla="*/ 6 h 6"/>
                    <a:gd name="T8" fmla="*/ 0 w 6"/>
                    <a:gd name="T9" fmla="*/ 3 h 6"/>
                    <a:gd name="T10" fmla="*/ 3 w 6"/>
                    <a:gd name="T11" fmla="*/ 3 h 6"/>
                    <a:gd name="T12" fmla="*/ 3 w 6"/>
                    <a:gd name="T13" fmla="*/ 0 h 6"/>
                    <a:gd name="T14" fmla="*/ 6 w 6"/>
                    <a:gd name="T15" fmla="*/ 3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6">
                      <a:moveTo>
                        <a:pt x="6" y="3"/>
                      </a:moveTo>
                      <a:lnTo>
                        <a:pt x="3" y="3"/>
                      </a:lnTo>
                      <a:lnTo>
                        <a:pt x="3" y="6"/>
                      </a:lnTo>
                      <a:lnTo>
                        <a:pt x="0" y="6"/>
                      </a:lnTo>
                      <a:lnTo>
                        <a:pt x="0" y="3"/>
                      </a:lnTo>
                      <a:lnTo>
                        <a:pt x="3" y="3"/>
                      </a:lnTo>
                      <a:lnTo>
                        <a:pt x="3" y="0"/>
                      </a:lnTo>
                      <a:lnTo>
                        <a:pt x="6"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731" name="Freeform 631"/>
                <p:cNvSpPr>
                  <a:spLocks/>
                </p:cNvSpPr>
                <p:nvPr/>
              </p:nvSpPr>
              <p:spPr bwMode="auto">
                <a:xfrm>
                  <a:off x="-1162" y="1894"/>
                  <a:ext cx="7" cy="6"/>
                </a:xfrm>
                <a:custGeom>
                  <a:avLst/>
                  <a:gdLst>
                    <a:gd name="T0" fmla="*/ 7 w 7"/>
                    <a:gd name="T1" fmla="*/ 0 h 6"/>
                    <a:gd name="T2" fmla="*/ 7 w 7"/>
                    <a:gd name="T3" fmla="*/ 0 h 6"/>
                    <a:gd name="T4" fmla="*/ 3 w 7"/>
                    <a:gd name="T5" fmla="*/ 3 h 6"/>
                    <a:gd name="T6" fmla="*/ 3 w 7"/>
                    <a:gd name="T7" fmla="*/ 3 h 6"/>
                    <a:gd name="T8" fmla="*/ 3 w 7"/>
                    <a:gd name="T9" fmla="*/ 3 h 6"/>
                    <a:gd name="T10" fmla="*/ 3 w 7"/>
                    <a:gd name="T11" fmla="*/ 3 h 6"/>
                    <a:gd name="T12" fmla="*/ 3 w 7"/>
                    <a:gd name="T13" fmla="*/ 6 h 6"/>
                    <a:gd name="T14" fmla="*/ 0 w 7"/>
                    <a:gd name="T15" fmla="*/ 6 h 6"/>
                    <a:gd name="T16" fmla="*/ 0 w 7"/>
                    <a:gd name="T17" fmla="*/ 6 h 6"/>
                    <a:gd name="T18" fmla="*/ 0 w 7"/>
                    <a:gd name="T19" fmla="*/ 3 h 6"/>
                    <a:gd name="T20" fmla="*/ 0 w 7"/>
                    <a:gd name="T21" fmla="*/ 3 h 6"/>
                    <a:gd name="T22" fmla="*/ 3 w 7"/>
                    <a:gd name="T23" fmla="*/ 3 h 6"/>
                    <a:gd name="T24" fmla="*/ 3 w 7"/>
                    <a:gd name="T25" fmla="*/ 0 h 6"/>
                    <a:gd name="T26" fmla="*/ 3 w 7"/>
                    <a:gd name="T27" fmla="*/ 0 h 6"/>
                    <a:gd name="T28" fmla="*/ 3 w 7"/>
                    <a:gd name="T29" fmla="*/ 0 h 6"/>
                    <a:gd name="T30" fmla="*/ 3 w 7"/>
                    <a:gd name="T31" fmla="*/ 0 h 6"/>
                    <a:gd name="T32" fmla="*/ 7 w 7"/>
                    <a:gd name="T33" fmla="*/ 0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 h="6">
                      <a:moveTo>
                        <a:pt x="7" y="0"/>
                      </a:moveTo>
                      <a:lnTo>
                        <a:pt x="7" y="0"/>
                      </a:lnTo>
                      <a:lnTo>
                        <a:pt x="3" y="3"/>
                      </a:lnTo>
                      <a:lnTo>
                        <a:pt x="3" y="6"/>
                      </a:lnTo>
                      <a:lnTo>
                        <a:pt x="0" y="6"/>
                      </a:lnTo>
                      <a:lnTo>
                        <a:pt x="0" y="3"/>
                      </a:lnTo>
                      <a:lnTo>
                        <a:pt x="3" y="3"/>
                      </a:lnTo>
                      <a:lnTo>
                        <a:pt x="3" y="0"/>
                      </a:lnTo>
                      <a:lnTo>
                        <a:pt x="7"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32" name="Freeform 632"/>
                <p:cNvSpPr>
                  <a:spLocks/>
                </p:cNvSpPr>
                <p:nvPr/>
              </p:nvSpPr>
              <p:spPr bwMode="auto">
                <a:xfrm>
                  <a:off x="-1162" y="1894"/>
                  <a:ext cx="7" cy="6"/>
                </a:xfrm>
                <a:custGeom>
                  <a:avLst/>
                  <a:gdLst>
                    <a:gd name="T0" fmla="*/ 7 w 7"/>
                    <a:gd name="T1" fmla="*/ 0 h 6"/>
                    <a:gd name="T2" fmla="*/ 3 w 7"/>
                    <a:gd name="T3" fmla="*/ 3 h 6"/>
                    <a:gd name="T4" fmla="*/ 3 w 7"/>
                    <a:gd name="T5" fmla="*/ 6 h 6"/>
                    <a:gd name="T6" fmla="*/ 0 w 7"/>
                    <a:gd name="T7" fmla="*/ 6 h 6"/>
                    <a:gd name="T8" fmla="*/ 0 w 7"/>
                    <a:gd name="T9" fmla="*/ 3 h 6"/>
                    <a:gd name="T10" fmla="*/ 3 w 7"/>
                    <a:gd name="T11" fmla="*/ 3 h 6"/>
                    <a:gd name="T12" fmla="*/ 3 w 7"/>
                    <a:gd name="T13" fmla="*/ 0 h 6"/>
                    <a:gd name="T14" fmla="*/ 7 w 7"/>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6">
                      <a:moveTo>
                        <a:pt x="7" y="0"/>
                      </a:moveTo>
                      <a:lnTo>
                        <a:pt x="3" y="3"/>
                      </a:lnTo>
                      <a:lnTo>
                        <a:pt x="3" y="6"/>
                      </a:lnTo>
                      <a:lnTo>
                        <a:pt x="0" y="6"/>
                      </a:lnTo>
                      <a:lnTo>
                        <a:pt x="0" y="3"/>
                      </a:lnTo>
                      <a:lnTo>
                        <a:pt x="3" y="3"/>
                      </a:lnTo>
                      <a:lnTo>
                        <a:pt x="3" y="0"/>
                      </a:lnTo>
                      <a:lnTo>
                        <a:pt x="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733" name="Freeform 633"/>
                <p:cNvSpPr>
                  <a:spLocks/>
                </p:cNvSpPr>
                <p:nvPr/>
              </p:nvSpPr>
              <p:spPr bwMode="auto">
                <a:xfrm>
                  <a:off x="-1194" y="1915"/>
                  <a:ext cx="10" cy="2"/>
                </a:xfrm>
                <a:custGeom>
                  <a:avLst/>
                  <a:gdLst>
                    <a:gd name="T0" fmla="*/ 10 w 10"/>
                    <a:gd name="T1" fmla="*/ 2 h 2"/>
                    <a:gd name="T2" fmla="*/ 10 w 10"/>
                    <a:gd name="T3" fmla="*/ 2 h 2"/>
                    <a:gd name="T4" fmla="*/ 7 w 10"/>
                    <a:gd name="T5" fmla="*/ 2 h 2"/>
                    <a:gd name="T6" fmla="*/ 7 w 10"/>
                    <a:gd name="T7" fmla="*/ 2 h 2"/>
                    <a:gd name="T8" fmla="*/ 3 w 10"/>
                    <a:gd name="T9" fmla="*/ 2 h 2"/>
                    <a:gd name="T10" fmla="*/ 3 w 10"/>
                    <a:gd name="T11" fmla="*/ 2 h 2"/>
                    <a:gd name="T12" fmla="*/ 3 w 10"/>
                    <a:gd name="T13" fmla="*/ 2 h 2"/>
                    <a:gd name="T14" fmla="*/ 0 w 10"/>
                    <a:gd name="T15" fmla="*/ 2 h 2"/>
                    <a:gd name="T16" fmla="*/ 0 w 10"/>
                    <a:gd name="T17" fmla="*/ 2 h 2"/>
                    <a:gd name="T18" fmla="*/ 3 w 10"/>
                    <a:gd name="T19" fmla="*/ 0 h 2"/>
                    <a:gd name="T20" fmla="*/ 3 w 10"/>
                    <a:gd name="T21" fmla="*/ 0 h 2"/>
                    <a:gd name="T22" fmla="*/ 3 w 10"/>
                    <a:gd name="T23" fmla="*/ 0 h 2"/>
                    <a:gd name="T24" fmla="*/ 7 w 10"/>
                    <a:gd name="T25" fmla="*/ 0 h 2"/>
                    <a:gd name="T26" fmla="*/ 7 w 10"/>
                    <a:gd name="T27" fmla="*/ 0 h 2"/>
                    <a:gd name="T28" fmla="*/ 7 w 10"/>
                    <a:gd name="T29" fmla="*/ 0 h 2"/>
                    <a:gd name="T30" fmla="*/ 10 w 10"/>
                    <a:gd name="T31" fmla="*/ 0 h 2"/>
                    <a:gd name="T32" fmla="*/ 10 w 10"/>
                    <a:gd name="T33" fmla="*/ 2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 h="2">
                      <a:moveTo>
                        <a:pt x="10" y="2"/>
                      </a:moveTo>
                      <a:lnTo>
                        <a:pt x="10" y="2"/>
                      </a:lnTo>
                      <a:lnTo>
                        <a:pt x="7" y="2"/>
                      </a:lnTo>
                      <a:lnTo>
                        <a:pt x="3" y="2"/>
                      </a:lnTo>
                      <a:lnTo>
                        <a:pt x="0" y="2"/>
                      </a:lnTo>
                      <a:lnTo>
                        <a:pt x="3" y="0"/>
                      </a:lnTo>
                      <a:lnTo>
                        <a:pt x="7" y="0"/>
                      </a:lnTo>
                      <a:lnTo>
                        <a:pt x="10" y="0"/>
                      </a:lnTo>
                      <a:lnTo>
                        <a:pt x="10" y="2"/>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34" name="Freeform 634"/>
                <p:cNvSpPr>
                  <a:spLocks/>
                </p:cNvSpPr>
                <p:nvPr/>
              </p:nvSpPr>
              <p:spPr bwMode="auto">
                <a:xfrm>
                  <a:off x="-1194" y="1915"/>
                  <a:ext cx="10" cy="2"/>
                </a:xfrm>
                <a:custGeom>
                  <a:avLst/>
                  <a:gdLst>
                    <a:gd name="T0" fmla="*/ 10 w 10"/>
                    <a:gd name="T1" fmla="*/ 2 h 2"/>
                    <a:gd name="T2" fmla="*/ 7 w 10"/>
                    <a:gd name="T3" fmla="*/ 2 h 2"/>
                    <a:gd name="T4" fmla="*/ 3 w 10"/>
                    <a:gd name="T5" fmla="*/ 2 h 2"/>
                    <a:gd name="T6" fmla="*/ 0 w 10"/>
                    <a:gd name="T7" fmla="*/ 2 h 2"/>
                    <a:gd name="T8" fmla="*/ 3 w 10"/>
                    <a:gd name="T9" fmla="*/ 0 h 2"/>
                    <a:gd name="T10" fmla="*/ 7 w 10"/>
                    <a:gd name="T11" fmla="*/ 0 h 2"/>
                    <a:gd name="T12" fmla="*/ 10 w 10"/>
                    <a:gd name="T13" fmla="*/ 0 h 2"/>
                    <a:gd name="T14" fmla="*/ 10 w 10"/>
                    <a:gd name="T15" fmla="*/ 2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2">
                      <a:moveTo>
                        <a:pt x="10" y="2"/>
                      </a:moveTo>
                      <a:lnTo>
                        <a:pt x="7" y="2"/>
                      </a:lnTo>
                      <a:lnTo>
                        <a:pt x="3" y="2"/>
                      </a:lnTo>
                      <a:lnTo>
                        <a:pt x="0" y="2"/>
                      </a:lnTo>
                      <a:lnTo>
                        <a:pt x="3" y="0"/>
                      </a:lnTo>
                      <a:lnTo>
                        <a:pt x="7" y="0"/>
                      </a:lnTo>
                      <a:lnTo>
                        <a:pt x="10" y="0"/>
                      </a:lnTo>
                      <a:lnTo>
                        <a:pt x="10" y="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735" name="Freeform 635"/>
                <p:cNvSpPr>
                  <a:spLocks/>
                </p:cNvSpPr>
                <p:nvPr/>
              </p:nvSpPr>
              <p:spPr bwMode="auto">
                <a:xfrm>
                  <a:off x="-1194" y="1917"/>
                  <a:ext cx="3" cy="3"/>
                </a:xfrm>
                <a:custGeom>
                  <a:avLst/>
                  <a:gdLst>
                    <a:gd name="T0" fmla="*/ 3 w 3"/>
                    <a:gd name="T1" fmla="*/ 0 h 3"/>
                    <a:gd name="T2" fmla="*/ 3 w 3"/>
                    <a:gd name="T3" fmla="*/ 3 h 3"/>
                    <a:gd name="T4" fmla="*/ 3 w 3"/>
                    <a:gd name="T5" fmla="*/ 3 h 3"/>
                    <a:gd name="T6" fmla="*/ 3 w 3"/>
                    <a:gd name="T7" fmla="*/ 3 h 3"/>
                    <a:gd name="T8" fmla="*/ 0 w 3"/>
                    <a:gd name="T9" fmla="*/ 3 h 3"/>
                    <a:gd name="T10" fmla="*/ 0 w 3"/>
                    <a:gd name="T11" fmla="*/ 3 h 3"/>
                    <a:gd name="T12" fmla="*/ 0 w 3"/>
                    <a:gd name="T13" fmla="*/ 3 h 3"/>
                    <a:gd name="T14" fmla="*/ 0 w 3"/>
                    <a:gd name="T15" fmla="*/ 3 h 3"/>
                    <a:gd name="T16" fmla="*/ 0 w 3"/>
                    <a:gd name="T17" fmla="*/ 0 h 3"/>
                    <a:gd name="T18" fmla="*/ 0 w 3"/>
                    <a:gd name="T19" fmla="*/ 0 h 3"/>
                    <a:gd name="T20" fmla="*/ 0 w 3"/>
                    <a:gd name="T21" fmla="*/ 0 h 3"/>
                    <a:gd name="T22" fmla="*/ 0 w 3"/>
                    <a:gd name="T23" fmla="*/ 0 h 3"/>
                    <a:gd name="T24" fmla="*/ 0 w 3"/>
                    <a:gd name="T25" fmla="*/ 0 h 3"/>
                    <a:gd name="T26" fmla="*/ 3 w 3"/>
                    <a:gd name="T27" fmla="*/ 0 h 3"/>
                    <a:gd name="T28" fmla="*/ 3 w 3"/>
                    <a:gd name="T29" fmla="*/ 0 h 3"/>
                    <a:gd name="T30" fmla="*/ 3 w 3"/>
                    <a:gd name="T31" fmla="*/ 0 h 3"/>
                    <a:gd name="T32" fmla="*/ 3 w 3"/>
                    <a:gd name="T33" fmla="*/ 0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 h="3">
                      <a:moveTo>
                        <a:pt x="3" y="0"/>
                      </a:moveTo>
                      <a:lnTo>
                        <a:pt x="3" y="3"/>
                      </a:lnTo>
                      <a:lnTo>
                        <a:pt x="0" y="3"/>
                      </a:lnTo>
                      <a:lnTo>
                        <a:pt x="0" y="0"/>
                      </a:lnTo>
                      <a:lnTo>
                        <a:pt x="3"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36" name="Rectangle 636"/>
                <p:cNvSpPr>
                  <a:spLocks noChangeArrowheads="1"/>
                </p:cNvSpPr>
                <p:nvPr/>
              </p:nvSpPr>
              <p:spPr bwMode="auto">
                <a:xfrm>
                  <a:off x="-1194" y="1917"/>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737" name="Freeform 637"/>
                <p:cNvSpPr>
                  <a:spLocks/>
                </p:cNvSpPr>
                <p:nvPr/>
              </p:nvSpPr>
              <p:spPr bwMode="auto">
                <a:xfrm>
                  <a:off x="-1191" y="1917"/>
                  <a:ext cx="10" cy="3"/>
                </a:xfrm>
                <a:custGeom>
                  <a:avLst/>
                  <a:gdLst>
                    <a:gd name="T0" fmla="*/ 10 w 10"/>
                    <a:gd name="T1" fmla="*/ 0 h 3"/>
                    <a:gd name="T2" fmla="*/ 7 w 10"/>
                    <a:gd name="T3" fmla="*/ 0 h 3"/>
                    <a:gd name="T4" fmla="*/ 7 w 10"/>
                    <a:gd name="T5" fmla="*/ 0 h 3"/>
                    <a:gd name="T6" fmla="*/ 7 w 10"/>
                    <a:gd name="T7" fmla="*/ 0 h 3"/>
                    <a:gd name="T8" fmla="*/ 4 w 10"/>
                    <a:gd name="T9" fmla="*/ 0 h 3"/>
                    <a:gd name="T10" fmla="*/ 4 w 10"/>
                    <a:gd name="T11" fmla="*/ 0 h 3"/>
                    <a:gd name="T12" fmla="*/ 4 w 10"/>
                    <a:gd name="T13" fmla="*/ 0 h 3"/>
                    <a:gd name="T14" fmla="*/ 4 w 10"/>
                    <a:gd name="T15" fmla="*/ 3 h 3"/>
                    <a:gd name="T16" fmla="*/ 0 w 10"/>
                    <a:gd name="T17" fmla="*/ 3 h 3"/>
                    <a:gd name="T18" fmla="*/ 4 w 10"/>
                    <a:gd name="T19" fmla="*/ 3 h 3"/>
                    <a:gd name="T20" fmla="*/ 4 w 10"/>
                    <a:gd name="T21" fmla="*/ 3 h 3"/>
                    <a:gd name="T22" fmla="*/ 4 w 10"/>
                    <a:gd name="T23" fmla="*/ 3 h 3"/>
                    <a:gd name="T24" fmla="*/ 7 w 10"/>
                    <a:gd name="T25" fmla="*/ 3 h 3"/>
                    <a:gd name="T26" fmla="*/ 7 w 10"/>
                    <a:gd name="T27" fmla="*/ 3 h 3"/>
                    <a:gd name="T28" fmla="*/ 7 w 10"/>
                    <a:gd name="T29" fmla="*/ 0 h 3"/>
                    <a:gd name="T30" fmla="*/ 10 w 10"/>
                    <a:gd name="T31" fmla="*/ 0 h 3"/>
                    <a:gd name="T32" fmla="*/ 10 w 10"/>
                    <a:gd name="T33" fmla="*/ 0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 h="3">
                      <a:moveTo>
                        <a:pt x="10" y="0"/>
                      </a:moveTo>
                      <a:lnTo>
                        <a:pt x="7" y="0"/>
                      </a:lnTo>
                      <a:lnTo>
                        <a:pt x="4" y="0"/>
                      </a:lnTo>
                      <a:lnTo>
                        <a:pt x="4" y="3"/>
                      </a:lnTo>
                      <a:lnTo>
                        <a:pt x="0" y="3"/>
                      </a:lnTo>
                      <a:lnTo>
                        <a:pt x="4" y="3"/>
                      </a:lnTo>
                      <a:lnTo>
                        <a:pt x="7" y="3"/>
                      </a:lnTo>
                      <a:lnTo>
                        <a:pt x="7" y="0"/>
                      </a:lnTo>
                      <a:lnTo>
                        <a:pt x="1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38" name="Freeform 638"/>
                <p:cNvSpPr>
                  <a:spLocks/>
                </p:cNvSpPr>
                <p:nvPr/>
              </p:nvSpPr>
              <p:spPr bwMode="auto">
                <a:xfrm>
                  <a:off x="-1191" y="1917"/>
                  <a:ext cx="10" cy="3"/>
                </a:xfrm>
                <a:custGeom>
                  <a:avLst/>
                  <a:gdLst>
                    <a:gd name="T0" fmla="*/ 10 w 10"/>
                    <a:gd name="T1" fmla="*/ 0 h 3"/>
                    <a:gd name="T2" fmla="*/ 7 w 10"/>
                    <a:gd name="T3" fmla="*/ 0 h 3"/>
                    <a:gd name="T4" fmla="*/ 4 w 10"/>
                    <a:gd name="T5" fmla="*/ 0 h 3"/>
                    <a:gd name="T6" fmla="*/ 4 w 10"/>
                    <a:gd name="T7" fmla="*/ 3 h 3"/>
                    <a:gd name="T8" fmla="*/ 0 w 10"/>
                    <a:gd name="T9" fmla="*/ 3 h 3"/>
                    <a:gd name="T10" fmla="*/ 4 w 10"/>
                    <a:gd name="T11" fmla="*/ 3 h 3"/>
                    <a:gd name="T12" fmla="*/ 7 w 10"/>
                    <a:gd name="T13" fmla="*/ 3 h 3"/>
                    <a:gd name="T14" fmla="*/ 7 w 10"/>
                    <a:gd name="T15" fmla="*/ 0 h 3"/>
                    <a:gd name="T16" fmla="*/ 10 w 10"/>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3">
                      <a:moveTo>
                        <a:pt x="10" y="0"/>
                      </a:moveTo>
                      <a:lnTo>
                        <a:pt x="7" y="0"/>
                      </a:lnTo>
                      <a:lnTo>
                        <a:pt x="4" y="0"/>
                      </a:lnTo>
                      <a:lnTo>
                        <a:pt x="4" y="3"/>
                      </a:lnTo>
                      <a:lnTo>
                        <a:pt x="0" y="3"/>
                      </a:lnTo>
                      <a:lnTo>
                        <a:pt x="4" y="3"/>
                      </a:lnTo>
                      <a:lnTo>
                        <a:pt x="7" y="3"/>
                      </a:lnTo>
                      <a:lnTo>
                        <a:pt x="7" y="0"/>
                      </a:lnTo>
                      <a:lnTo>
                        <a:pt x="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739" name="Freeform 639"/>
                <p:cNvSpPr>
                  <a:spLocks/>
                </p:cNvSpPr>
                <p:nvPr/>
              </p:nvSpPr>
              <p:spPr bwMode="auto">
                <a:xfrm>
                  <a:off x="-1187" y="1912"/>
                  <a:ext cx="6" cy="5"/>
                </a:xfrm>
                <a:custGeom>
                  <a:avLst/>
                  <a:gdLst>
                    <a:gd name="T0" fmla="*/ 6 w 6"/>
                    <a:gd name="T1" fmla="*/ 5 h 5"/>
                    <a:gd name="T2" fmla="*/ 3 w 6"/>
                    <a:gd name="T3" fmla="*/ 5 h 5"/>
                    <a:gd name="T4" fmla="*/ 3 w 6"/>
                    <a:gd name="T5" fmla="*/ 5 h 5"/>
                    <a:gd name="T6" fmla="*/ 3 w 6"/>
                    <a:gd name="T7" fmla="*/ 3 h 5"/>
                    <a:gd name="T8" fmla="*/ 0 w 6"/>
                    <a:gd name="T9" fmla="*/ 3 h 5"/>
                    <a:gd name="T10" fmla="*/ 0 w 6"/>
                    <a:gd name="T11" fmla="*/ 3 h 5"/>
                    <a:gd name="T12" fmla="*/ 0 w 6"/>
                    <a:gd name="T13" fmla="*/ 3 h 5"/>
                    <a:gd name="T14" fmla="*/ 0 w 6"/>
                    <a:gd name="T15" fmla="*/ 3 h 5"/>
                    <a:gd name="T16" fmla="*/ 0 w 6"/>
                    <a:gd name="T17" fmla="*/ 3 h 5"/>
                    <a:gd name="T18" fmla="*/ 0 w 6"/>
                    <a:gd name="T19" fmla="*/ 0 h 5"/>
                    <a:gd name="T20" fmla="*/ 0 w 6"/>
                    <a:gd name="T21" fmla="*/ 0 h 5"/>
                    <a:gd name="T22" fmla="*/ 3 w 6"/>
                    <a:gd name="T23" fmla="*/ 0 h 5"/>
                    <a:gd name="T24" fmla="*/ 3 w 6"/>
                    <a:gd name="T25" fmla="*/ 3 h 5"/>
                    <a:gd name="T26" fmla="*/ 3 w 6"/>
                    <a:gd name="T27" fmla="*/ 3 h 5"/>
                    <a:gd name="T28" fmla="*/ 3 w 6"/>
                    <a:gd name="T29" fmla="*/ 3 h 5"/>
                    <a:gd name="T30" fmla="*/ 6 w 6"/>
                    <a:gd name="T31" fmla="*/ 3 h 5"/>
                    <a:gd name="T32" fmla="*/ 6 w 6"/>
                    <a:gd name="T33" fmla="*/ 5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 h="5">
                      <a:moveTo>
                        <a:pt x="6" y="5"/>
                      </a:moveTo>
                      <a:lnTo>
                        <a:pt x="3" y="5"/>
                      </a:lnTo>
                      <a:lnTo>
                        <a:pt x="3" y="3"/>
                      </a:lnTo>
                      <a:lnTo>
                        <a:pt x="0" y="3"/>
                      </a:lnTo>
                      <a:lnTo>
                        <a:pt x="0" y="0"/>
                      </a:lnTo>
                      <a:lnTo>
                        <a:pt x="3" y="0"/>
                      </a:lnTo>
                      <a:lnTo>
                        <a:pt x="3" y="3"/>
                      </a:lnTo>
                      <a:lnTo>
                        <a:pt x="6" y="3"/>
                      </a:lnTo>
                      <a:lnTo>
                        <a:pt x="6" y="5"/>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40" name="Freeform 640"/>
                <p:cNvSpPr>
                  <a:spLocks/>
                </p:cNvSpPr>
                <p:nvPr/>
              </p:nvSpPr>
              <p:spPr bwMode="auto">
                <a:xfrm>
                  <a:off x="-1187" y="1912"/>
                  <a:ext cx="6" cy="5"/>
                </a:xfrm>
                <a:custGeom>
                  <a:avLst/>
                  <a:gdLst>
                    <a:gd name="T0" fmla="*/ 6 w 6"/>
                    <a:gd name="T1" fmla="*/ 5 h 5"/>
                    <a:gd name="T2" fmla="*/ 3 w 6"/>
                    <a:gd name="T3" fmla="*/ 5 h 5"/>
                    <a:gd name="T4" fmla="*/ 3 w 6"/>
                    <a:gd name="T5" fmla="*/ 3 h 5"/>
                    <a:gd name="T6" fmla="*/ 0 w 6"/>
                    <a:gd name="T7" fmla="*/ 3 h 5"/>
                    <a:gd name="T8" fmla="*/ 0 w 6"/>
                    <a:gd name="T9" fmla="*/ 0 h 5"/>
                    <a:gd name="T10" fmla="*/ 3 w 6"/>
                    <a:gd name="T11" fmla="*/ 0 h 5"/>
                    <a:gd name="T12" fmla="*/ 3 w 6"/>
                    <a:gd name="T13" fmla="*/ 3 h 5"/>
                    <a:gd name="T14" fmla="*/ 6 w 6"/>
                    <a:gd name="T15" fmla="*/ 3 h 5"/>
                    <a:gd name="T16" fmla="*/ 6 w 6"/>
                    <a:gd name="T17" fmla="*/ 5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5">
                      <a:moveTo>
                        <a:pt x="6" y="5"/>
                      </a:moveTo>
                      <a:lnTo>
                        <a:pt x="3" y="5"/>
                      </a:lnTo>
                      <a:lnTo>
                        <a:pt x="3" y="3"/>
                      </a:lnTo>
                      <a:lnTo>
                        <a:pt x="0" y="3"/>
                      </a:lnTo>
                      <a:lnTo>
                        <a:pt x="0" y="0"/>
                      </a:lnTo>
                      <a:lnTo>
                        <a:pt x="3" y="0"/>
                      </a:lnTo>
                      <a:lnTo>
                        <a:pt x="3" y="3"/>
                      </a:lnTo>
                      <a:lnTo>
                        <a:pt x="6" y="3"/>
                      </a:lnTo>
                      <a:lnTo>
                        <a:pt x="6"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741" name="Freeform 641"/>
                <p:cNvSpPr>
                  <a:spLocks/>
                </p:cNvSpPr>
                <p:nvPr/>
              </p:nvSpPr>
              <p:spPr bwMode="auto">
                <a:xfrm>
                  <a:off x="-1184" y="1912"/>
                  <a:ext cx="9" cy="3"/>
                </a:xfrm>
                <a:custGeom>
                  <a:avLst/>
                  <a:gdLst>
                    <a:gd name="T0" fmla="*/ 9 w 9"/>
                    <a:gd name="T1" fmla="*/ 3 h 3"/>
                    <a:gd name="T2" fmla="*/ 6 w 9"/>
                    <a:gd name="T3" fmla="*/ 3 h 3"/>
                    <a:gd name="T4" fmla="*/ 6 w 9"/>
                    <a:gd name="T5" fmla="*/ 3 h 3"/>
                    <a:gd name="T6" fmla="*/ 6 w 9"/>
                    <a:gd name="T7" fmla="*/ 3 h 3"/>
                    <a:gd name="T8" fmla="*/ 3 w 9"/>
                    <a:gd name="T9" fmla="*/ 3 h 3"/>
                    <a:gd name="T10" fmla="*/ 3 w 9"/>
                    <a:gd name="T11" fmla="*/ 3 h 3"/>
                    <a:gd name="T12" fmla="*/ 3 w 9"/>
                    <a:gd name="T13" fmla="*/ 3 h 3"/>
                    <a:gd name="T14" fmla="*/ 0 w 9"/>
                    <a:gd name="T15" fmla="*/ 3 h 3"/>
                    <a:gd name="T16" fmla="*/ 0 w 9"/>
                    <a:gd name="T17" fmla="*/ 3 h 3"/>
                    <a:gd name="T18" fmla="*/ 0 w 9"/>
                    <a:gd name="T19" fmla="*/ 0 h 3"/>
                    <a:gd name="T20" fmla="*/ 3 w 9"/>
                    <a:gd name="T21" fmla="*/ 0 h 3"/>
                    <a:gd name="T22" fmla="*/ 3 w 9"/>
                    <a:gd name="T23" fmla="*/ 0 h 3"/>
                    <a:gd name="T24" fmla="*/ 3 w 9"/>
                    <a:gd name="T25" fmla="*/ 0 h 3"/>
                    <a:gd name="T26" fmla="*/ 6 w 9"/>
                    <a:gd name="T27" fmla="*/ 0 h 3"/>
                    <a:gd name="T28" fmla="*/ 6 w 9"/>
                    <a:gd name="T29" fmla="*/ 0 h 3"/>
                    <a:gd name="T30" fmla="*/ 6 w 9"/>
                    <a:gd name="T31" fmla="*/ 3 h 3"/>
                    <a:gd name="T32" fmla="*/ 9 w 9"/>
                    <a:gd name="T33" fmla="*/ 3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 h="3">
                      <a:moveTo>
                        <a:pt x="9" y="3"/>
                      </a:moveTo>
                      <a:lnTo>
                        <a:pt x="6" y="3"/>
                      </a:lnTo>
                      <a:lnTo>
                        <a:pt x="3" y="3"/>
                      </a:lnTo>
                      <a:lnTo>
                        <a:pt x="0" y="3"/>
                      </a:lnTo>
                      <a:lnTo>
                        <a:pt x="0" y="0"/>
                      </a:lnTo>
                      <a:lnTo>
                        <a:pt x="3" y="0"/>
                      </a:lnTo>
                      <a:lnTo>
                        <a:pt x="6" y="0"/>
                      </a:lnTo>
                      <a:lnTo>
                        <a:pt x="6" y="3"/>
                      </a:lnTo>
                      <a:lnTo>
                        <a:pt x="9" y="3"/>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42" name="Freeform 642"/>
                <p:cNvSpPr>
                  <a:spLocks/>
                </p:cNvSpPr>
                <p:nvPr/>
              </p:nvSpPr>
              <p:spPr bwMode="auto">
                <a:xfrm>
                  <a:off x="-1184" y="1912"/>
                  <a:ext cx="9" cy="3"/>
                </a:xfrm>
                <a:custGeom>
                  <a:avLst/>
                  <a:gdLst>
                    <a:gd name="T0" fmla="*/ 9 w 9"/>
                    <a:gd name="T1" fmla="*/ 3 h 3"/>
                    <a:gd name="T2" fmla="*/ 6 w 9"/>
                    <a:gd name="T3" fmla="*/ 3 h 3"/>
                    <a:gd name="T4" fmla="*/ 3 w 9"/>
                    <a:gd name="T5" fmla="*/ 3 h 3"/>
                    <a:gd name="T6" fmla="*/ 0 w 9"/>
                    <a:gd name="T7" fmla="*/ 3 h 3"/>
                    <a:gd name="T8" fmla="*/ 0 w 9"/>
                    <a:gd name="T9" fmla="*/ 0 h 3"/>
                    <a:gd name="T10" fmla="*/ 3 w 9"/>
                    <a:gd name="T11" fmla="*/ 0 h 3"/>
                    <a:gd name="T12" fmla="*/ 6 w 9"/>
                    <a:gd name="T13" fmla="*/ 0 h 3"/>
                    <a:gd name="T14" fmla="*/ 6 w 9"/>
                    <a:gd name="T15" fmla="*/ 3 h 3"/>
                    <a:gd name="T16" fmla="*/ 9 w 9"/>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3">
                      <a:moveTo>
                        <a:pt x="9" y="3"/>
                      </a:moveTo>
                      <a:lnTo>
                        <a:pt x="6" y="3"/>
                      </a:lnTo>
                      <a:lnTo>
                        <a:pt x="3" y="3"/>
                      </a:lnTo>
                      <a:lnTo>
                        <a:pt x="0" y="3"/>
                      </a:lnTo>
                      <a:lnTo>
                        <a:pt x="0" y="0"/>
                      </a:lnTo>
                      <a:lnTo>
                        <a:pt x="3" y="0"/>
                      </a:lnTo>
                      <a:lnTo>
                        <a:pt x="6" y="0"/>
                      </a:lnTo>
                      <a:lnTo>
                        <a:pt x="6" y="3"/>
                      </a:lnTo>
                      <a:lnTo>
                        <a:pt x="9"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743" name="Freeform 643"/>
                <p:cNvSpPr>
                  <a:spLocks/>
                </p:cNvSpPr>
                <p:nvPr/>
              </p:nvSpPr>
              <p:spPr bwMode="auto">
                <a:xfrm>
                  <a:off x="-1181" y="1912"/>
                  <a:ext cx="10" cy="8"/>
                </a:xfrm>
                <a:custGeom>
                  <a:avLst/>
                  <a:gdLst>
                    <a:gd name="T0" fmla="*/ 10 w 10"/>
                    <a:gd name="T1" fmla="*/ 0 h 8"/>
                    <a:gd name="T2" fmla="*/ 10 w 10"/>
                    <a:gd name="T3" fmla="*/ 3 h 8"/>
                    <a:gd name="T4" fmla="*/ 10 w 10"/>
                    <a:gd name="T5" fmla="*/ 3 h 8"/>
                    <a:gd name="T6" fmla="*/ 6 w 10"/>
                    <a:gd name="T7" fmla="*/ 5 h 8"/>
                    <a:gd name="T8" fmla="*/ 6 w 10"/>
                    <a:gd name="T9" fmla="*/ 5 h 8"/>
                    <a:gd name="T10" fmla="*/ 3 w 10"/>
                    <a:gd name="T11" fmla="*/ 8 h 8"/>
                    <a:gd name="T12" fmla="*/ 3 w 10"/>
                    <a:gd name="T13" fmla="*/ 8 h 8"/>
                    <a:gd name="T14" fmla="*/ 0 w 10"/>
                    <a:gd name="T15" fmla="*/ 8 h 8"/>
                    <a:gd name="T16" fmla="*/ 0 w 10"/>
                    <a:gd name="T17" fmla="*/ 8 h 8"/>
                    <a:gd name="T18" fmla="*/ 0 w 10"/>
                    <a:gd name="T19" fmla="*/ 5 h 8"/>
                    <a:gd name="T20" fmla="*/ 3 w 10"/>
                    <a:gd name="T21" fmla="*/ 5 h 8"/>
                    <a:gd name="T22" fmla="*/ 3 w 10"/>
                    <a:gd name="T23" fmla="*/ 3 h 8"/>
                    <a:gd name="T24" fmla="*/ 3 w 10"/>
                    <a:gd name="T25" fmla="*/ 3 h 8"/>
                    <a:gd name="T26" fmla="*/ 6 w 10"/>
                    <a:gd name="T27" fmla="*/ 3 h 8"/>
                    <a:gd name="T28" fmla="*/ 6 w 10"/>
                    <a:gd name="T29" fmla="*/ 0 h 8"/>
                    <a:gd name="T30" fmla="*/ 10 w 10"/>
                    <a:gd name="T31" fmla="*/ 0 h 8"/>
                    <a:gd name="T32" fmla="*/ 10 w 10"/>
                    <a:gd name="T33" fmla="*/ 0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 h="8">
                      <a:moveTo>
                        <a:pt x="10" y="0"/>
                      </a:moveTo>
                      <a:lnTo>
                        <a:pt x="10" y="3"/>
                      </a:lnTo>
                      <a:lnTo>
                        <a:pt x="6" y="5"/>
                      </a:lnTo>
                      <a:lnTo>
                        <a:pt x="3" y="8"/>
                      </a:lnTo>
                      <a:lnTo>
                        <a:pt x="0" y="8"/>
                      </a:lnTo>
                      <a:lnTo>
                        <a:pt x="0" y="5"/>
                      </a:lnTo>
                      <a:lnTo>
                        <a:pt x="3" y="5"/>
                      </a:lnTo>
                      <a:lnTo>
                        <a:pt x="3" y="3"/>
                      </a:lnTo>
                      <a:lnTo>
                        <a:pt x="6" y="3"/>
                      </a:lnTo>
                      <a:lnTo>
                        <a:pt x="6" y="0"/>
                      </a:lnTo>
                      <a:lnTo>
                        <a:pt x="1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44" name="Freeform 644"/>
                <p:cNvSpPr>
                  <a:spLocks/>
                </p:cNvSpPr>
                <p:nvPr/>
              </p:nvSpPr>
              <p:spPr bwMode="auto">
                <a:xfrm>
                  <a:off x="-1181" y="1912"/>
                  <a:ext cx="10" cy="8"/>
                </a:xfrm>
                <a:custGeom>
                  <a:avLst/>
                  <a:gdLst>
                    <a:gd name="T0" fmla="*/ 10 w 10"/>
                    <a:gd name="T1" fmla="*/ 0 h 8"/>
                    <a:gd name="T2" fmla="*/ 10 w 10"/>
                    <a:gd name="T3" fmla="*/ 3 h 8"/>
                    <a:gd name="T4" fmla="*/ 6 w 10"/>
                    <a:gd name="T5" fmla="*/ 5 h 8"/>
                    <a:gd name="T6" fmla="*/ 3 w 10"/>
                    <a:gd name="T7" fmla="*/ 8 h 8"/>
                    <a:gd name="T8" fmla="*/ 0 w 10"/>
                    <a:gd name="T9" fmla="*/ 8 h 8"/>
                    <a:gd name="T10" fmla="*/ 0 w 10"/>
                    <a:gd name="T11" fmla="*/ 5 h 8"/>
                    <a:gd name="T12" fmla="*/ 3 w 10"/>
                    <a:gd name="T13" fmla="*/ 5 h 8"/>
                    <a:gd name="T14" fmla="*/ 3 w 10"/>
                    <a:gd name="T15" fmla="*/ 3 h 8"/>
                    <a:gd name="T16" fmla="*/ 6 w 10"/>
                    <a:gd name="T17" fmla="*/ 3 h 8"/>
                    <a:gd name="T18" fmla="*/ 6 w 10"/>
                    <a:gd name="T19" fmla="*/ 0 h 8"/>
                    <a:gd name="T20" fmla="*/ 10 w 10"/>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 h="8">
                      <a:moveTo>
                        <a:pt x="10" y="0"/>
                      </a:moveTo>
                      <a:lnTo>
                        <a:pt x="10" y="3"/>
                      </a:lnTo>
                      <a:lnTo>
                        <a:pt x="6" y="5"/>
                      </a:lnTo>
                      <a:lnTo>
                        <a:pt x="3" y="8"/>
                      </a:lnTo>
                      <a:lnTo>
                        <a:pt x="0" y="8"/>
                      </a:lnTo>
                      <a:lnTo>
                        <a:pt x="0" y="5"/>
                      </a:lnTo>
                      <a:lnTo>
                        <a:pt x="3" y="5"/>
                      </a:lnTo>
                      <a:lnTo>
                        <a:pt x="3" y="3"/>
                      </a:lnTo>
                      <a:lnTo>
                        <a:pt x="6" y="3"/>
                      </a:lnTo>
                      <a:lnTo>
                        <a:pt x="6" y="0"/>
                      </a:lnTo>
                      <a:lnTo>
                        <a:pt x="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745" name="Freeform 645"/>
                <p:cNvSpPr>
                  <a:spLocks/>
                </p:cNvSpPr>
                <p:nvPr/>
              </p:nvSpPr>
              <p:spPr bwMode="auto">
                <a:xfrm>
                  <a:off x="-1178" y="1912"/>
                  <a:ext cx="7" cy="1"/>
                </a:xfrm>
                <a:custGeom>
                  <a:avLst/>
                  <a:gdLst>
                    <a:gd name="T0" fmla="*/ 7 w 7"/>
                    <a:gd name="T1" fmla="*/ 0 h 1"/>
                    <a:gd name="T2" fmla="*/ 7 w 7"/>
                    <a:gd name="T3" fmla="*/ 0 h 1"/>
                    <a:gd name="T4" fmla="*/ 3 w 7"/>
                    <a:gd name="T5" fmla="*/ 0 h 1"/>
                    <a:gd name="T6" fmla="*/ 3 w 7"/>
                    <a:gd name="T7" fmla="*/ 0 h 1"/>
                    <a:gd name="T8" fmla="*/ 3 w 7"/>
                    <a:gd name="T9" fmla="*/ 0 h 1"/>
                    <a:gd name="T10" fmla="*/ 3 w 7"/>
                    <a:gd name="T11" fmla="*/ 0 h 1"/>
                    <a:gd name="T12" fmla="*/ 3 w 7"/>
                    <a:gd name="T13" fmla="*/ 0 h 1"/>
                    <a:gd name="T14" fmla="*/ 0 w 7"/>
                    <a:gd name="T15" fmla="*/ 0 h 1"/>
                    <a:gd name="T16" fmla="*/ 0 w 7"/>
                    <a:gd name="T17" fmla="*/ 0 h 1"/>
                    <a:gd name="T18" fmla="*/ 3 w 7"/>
                    <a:gd name="T19" fmla="*/ 0 h 1"/>
                    <a:gd name="T20" fmla="*/ 3 w 7"/>
                    <a:gd name="T21" fmla="*/ 0 h 1"/>
                    <a:gd name="T22" fmla="*/ 3 w 7"/>
                    <a:gd name="T23" fmla="*/ 0 h 1"/>
                    <a:gd name="T24" fmla="*/ 3 w 7"/>
                    <a:gd name="T25" fmla="*/ 0 h 1"/>
                    <a:gd name="T26" fmla="*/ 3 w 7"/>
                    <a:gd name="T27" fmla="*/ 0 h 1"/>
                    <a:gd name="T28" fmla="*/ 7 w 7"/>
                    <a:gd name="T29" fmla="*/ 0 h 1"/>
                    <a:gd name="T30" fmla="*/ 7 w 7"/>
                    <a:gd name="T31" fmla="*/ 0 h 1"/>
                    <a:gd name="T32" fmla="*/ 7 w 7"/>
                    <a:gd name="T33" fmla="*/ 0 h 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 h="1">
                      <a:moveTo>
                        <a:pt x="7" y="0"/>
                      </a:moveTo>
                      <a:lnTo>
                        <a:pt x="7" y="0"/>
                      </a:lnTo>
                      <a:lnTo>
                        <a:pt x="3" y="0"/>
                      </a:lnTo>
                      <a:lnTo>
                        <a:pt x="0" y="0"/>
                      </a:lnTo>
                      <a:lnTo>
                        <a:pt x="3" y="0"/>
                      </a:lnTo>
                      <a:lnTo>
                        <a:pt x="7"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46" name="Freeform 646"/>
                <p:cNvSpPr>
                  <a:spLocks/>
                </p:cNvSpPr>
                <p:nvPr/>
              </p:nvSpPr>
              <p:spPr bwMode="auto">
                <a:xfrm>
                  <a:off x="-1178" y="1912"/>
                  <a:ext cx="7" cy="1"/>
                </a:xfrm>
                <a:custGeom>
                  <a:avLst/>
                  <a:gdLst>
                    <a:gd name="T0" fmla="*/ 7 w 7"/>
                    <a:gd name="T1" fmla="*/ 0 h 1"/>
                    <a:gd name="T2" fmla="*/ 3 w 7"/>
                    <a:gd name="T3" fmla="*/ 0 h 1"/>
                    <a:gd name="T4" fmla="*/ 0 w 7"/>
                    <a:gd name="T5" fmla="*/ 0 h 1"/>
                    <a:gd name="T6" fmla="*/ 3 w 7"/>
                    <a:gd name="T7" fmla="*/ 0 h 1"/>
                    <a:gd name="T8" fmla="*/ 7 w 7"/>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
                      <a:moveTo>
                        <a:pt x="7" y="0"/>
                      </a:moveTo>
                      <a:lnTo>
                        <a:pt x="3" y="0"/>
                      </a:lnTo>
                      <a:lnTo>
                        <a:pt x="0" y="0"/>
                      </a:lnTo>
                      <a:lnTo>
                        <a:pt x="3" y="0"/>
                      </a:lnTo>
                      <a:lnTo>
                        <a:pt x="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747" name="Freeform 647"/>
                <p:cNvSpPr>
                  <a:spLocks/>
                </p:cNvSpPr>
                <p:nvPr/>
              </p:nvSpPr>
              <p:spPr bwMode="auto">
                <a:xfrm>
                  <a:off x="-1175" y="1909"/>
                  <a:ext cx="7" cy="3"/>
                </a:xfrm>
                <a:custGeom>
                  <a:avLst/>
                  <a:gdLst>
                    <a:gd name="T0" fmla="*/ 7 w 7"/>
                    <a:gd name="T1" fmla="*/ 0 h 3"/>
                    <a:gd name="T2" fmla="*/ 7 w 7"/>
                    <a:gd name="T3" fmla="*/ 3 h 3"/>
                    <a:gd name="T4" fmla="*/ 4 w 7"/>
                    <a:gd name="T5" fmla="*/ 3 h 3"/>
                    <a:gd name="T6" fmla="*/ 4 w 7"/>
                    <a:gd name="T7" fmla="*/ 3 h 3"/>
                    <a:gd name="T8" fmla="*/ 4 w 7"/>
                    <a:gd name="T9" fmla="*/ 3 h 3"/>
                    <a:gd name="T10" fmla="*/ 4 w 7"/>
                    <a:gd name="T11" fmla="*/ 3 h 3"/>
                    <a:gd name="T12" fmla="*/ 4 w 7"/>
                    <a:gd name="T13" fmla="*/ 3 h 3"/>
                    <a:gd name="T14" fmla="*/ 0 w 7"/>
                    <a:gd name="T15" fmla="*/ 3 h 3"/>
                    <a:gd name="T16" fmla="*/ 0 w 7"/>
                    <a:gd name="T17" fmla="*/ 0 h 3"/>
                    <a:gd name="T18" fmla="*/ 0 w 7"/>
                    <a:gd name="T19" fmla="*/ 0 h 3"/>
                    <a:gd name="T20" fmla="*/ 4 w 7"/>
                    <a:gd name="T21" fmla="*/ 0 h 3"/>
                    <a:gd name="T22" fmla="*/ 4 w 7"/>
                    <a:gd name="T23" fmla="*/ 0 h 3"/>
                    <a:gd name="T24" fmla="*/ 4 w 7"/>
                    <a:gd name="T25" fmla="*/ 0 h 3"/>
                    <a:gd name="T26" fmla="*/ 4 w 7"/>
                    <a:gd name="T27" fmla="*/ 0 h 3"/>
                    <a:gd name="T28" fmla="*/ 7 w 7"/>
                    <a:gd name="T29" fmla="*/ 0 h 3"/>
                    <a:gd name="T30" fmla="*/ 7 w 7"/>
                    <a:gd name="T31" fmla="*/ 0 h 3"/>
                    <a:gd name="T32" fmla="*/ 7 w 7"/>
                    <a:gd name="T33" fmla="*/ 0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 h="3">
                      <a:moveTo>
                        <a:pt x="7" y="0"/>
                      </a:moveTo>
                      <a:lnTo>
                        <a:pt x="7" y="3"/>
                      </a:lnTo>
                      <a:lnTo>
                        <a:pt x="4" y="3"/>
                      </a:lnTo>
                      <a:lnTo>
                        <a:pt x="0" y="3"/>
                      </a:lnTo>
                      <a:lnTo>
                        <a:pt x="0" y="0"/>
                      </a:lnTo>
                      <a:lnTo>
                        <a:pt x="4" y="0"/>
                      </a:lnTo>
                      <a:lnTo>
                        <a:pt x="7"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48" name="Freeform 648"/>
                <p:cNvSpPr>
                  <a:spLocks/>
                </p:cNvSpPr>
                <p:nvPr/>
              </p:nvSpPr>
              <p:spPr bwMode="auto">
                <a:xfrm>
                  <a:off x="-1175" y="1909"/>
                  <a:ext cx="7" cy="3"/>
                </a:xfrm>
                <a:custGeom>
                  <a:avLst/>
                  <a:gdLst>
                    <a:gd name="T0" fmla="*/ 7 w 7"/>
                    <a:gd name="T1" fmla="*/ 0 h 3"/>
                    <a:gd name="T2" fmla="*/ 7 w 7"/>
                    <a:gd name="T3" fmla="*/ 3 h 3"/>
                    <a:gd name="T4" fmla="*/ 4 w 7"/>
                    <a:gd name="T5" fmla="*/ 3 h 3"/>
                    <a:gd name="T6" fmla="*/ 0 w 7"/>
                    <a:gd name="T7" fmla="*/ 3 h 3"/>
                    <a:gd name="T8" fmla="*/ 0 w 7"/>
                    <a:gd name="T9" fmla="*/ 0 h 3"/>
                    <a:gd name="T10" fmla="*/ 4 w 7"/>
                    <a:gd name="T11" fmla="*/ 0 h 3"/>
                    <a:gd name="T12" fmla="*/ 7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7" y="0"/>
                      </a:moveTo>
                      <a:lnTo>
                        <a:pt x="7" y="3"/>
                      </a:lnTo>
                      <a:lnTo>
                        <a:pt x="4" y="3"/>
                      </a:lnTo>
                      <a:lnTo>
                        <a:pt x="0" y="3"/>
                      </a:lnTo>
                      <a:lnTo>
                        <a:pt x="0" y="0"/>
                      </a:lnTo>
                      <a:lnTo>
                        <a:pt x="4" y="0"/>
                      </a:lnTo>
                      <a:lnTo>
                        <a:pt x="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749" name="Freeform 649"/>
                <p:cNvSpPr>
                  <a:spLocks/>
                </p:cNvSpPr>
                <p:nvPr/>
              </p:nvSpPr>
              <p:spPr bwMode="auto">
                <a:xfrm>
                  <a:off x="-1168" y="1864"/>
                  <a:ext cx="25" cy="18"/>
                </a:xfrm>
                <a:custGeom>
                  <a:avLst/>
                  <a:gdLst>
                    <a:gd name="T0" fmla="*/ 25 w 25"/>
                    <a:gd name="T1" fmla="*/ 18 h 18"/>
                    <a:gd name="T2" fmla="*/ 25 w 25"/>
                    <a:gd name="T3" fmla="*/ 12 h 18"/>
                    <a:gd name="T4" fmla="*/ 25 w 25"/>
                    <a:gd name="T5" fmla="*/ 6 h 18"/>
                    <a:gd name="T6" fmla="*/ 22 w 25"/>
                    <a:gd name="T7" fmla="*/ 3 h 18"/>
                    <a:gd name="T8" fmla="*/ 19 w 25"/>
                    <a:gd name="T9" fmla="*/ 0 h 18"/>
                    <a:gd name="T10" fmla="*/ 16 w 25"/>
                    <a:gd name="T11" fmla="*/ 0 h 18"/>
                    <a:gd name="T12" fmla="*/ 9 w 25"/>
                    <a:gd name="T13" fmla="*/ 0 h 18"/>
                    <a:gd name="T14" fmla="*/ 6 w 25"/>
                    <a:gd name="T15" fmla="*/ 0 h 18"/>
                    <a:gd name="T16" fmla="*/ 0 w 25"/>
                    <a:gd name="T17" fmla="*/ 6 h 18"/>
                    <a:gd name="T18" fmla="*/ 25 w 25"/>
                    <a:gd name="T19" fmla="*/ 1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8">
                      <a:moveTo>
                        <a:pt x="25" y="18"/>
                      </a:moveTo>
                      <a:lnTo>
                        <a:pt x="25" y="12"/>
                      </a:lnTo>
                      <a:lnTo>
                        <a:pt x="25" y="6"/>
                      </a:lnTo>
                      <a:lnTo>
                        <a:pt x="22" y="3"/>
                      </a:lnTo>
                      <a:lnTo>
                        <a:pt x="19" y="0"/>
                      </a:lnTo>
                      <a:lnTo>
                        <a:pt x="16" y="0"/>
                      </a:lnTo>
                      <a:lnTo>
                        <a:pt x="9" y="0"/>
                      </a:lnTo>
                      <a:lnTo>
                        <a:pt x="6" y="0"/>
                      </a:lnTo>
                      <a:lnTo>
                        <a:pt x="0" y="6"/>
                      </a:lnTo>
                      <a:lnTo>
                        <a:pt x="25"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50" name="Freeform 650"/>
                <p:cNvSpPr>
                  <a:spLocks/>
                </p:cNvSpPr>
                <p:nvPr/>
              </p:nvSpPr>
              <p:spPr bwMode="auto">
                <a:xfrm>
                  <a:off x="-1171" y="1870"/>
                  <a:ext cx="28" cy="24"/>
                </a:xfrm>
                <a:custGeom>
                  <a:avLst/>
                  <a:gdLst>
                    <a:gd name="T0" fmla="*/ 25 w 28"/>
                    <a:gd name="T1" fmla="*/ 12 h 24"/>
                    <a:gd name="T2" fmla="*/ 25 w 28"/>
                    <a:gd name="T3" fmla="*/ 18 h 24"/>
                    <a:gd name="T4" fmla="*/ 25 w 28"/>
                    <a:gd name="T5" fmla="*/ 15 h 24"/>
                    <a:gd name="T6" fmla="*/ 28 w 28"/>
                    <a:gd name="T7" fmla="*/ 15 h 24"/>
                    <a:gd name="T8" fmla="*/ 28 w 28"/>
                    <a:gd name="T9" fmla="*/ 12 h 24"/>
                    <a:gd name="T10" fmla="*/ 3 w 28"/>
                    <a:gd name="T11" fmla="*/ 0 h 24"/>
                    <a:gd name="T12" fmla="*/ 3 w 28"/>
                    <a:gd name="T13" fmla="*/ 3 h 24"/>
                    <a:gd name="T14" fmla="*/ 3 w 28"/>
                    <a:gd name="T15" fmla="*/ 6 h 24"/>
                    <a:gd name="T16" fmla="*/ 0 w 28"/>
                    <a:gd name="T17" fmla="*/ 12 h 24"/>
                    <a:gd name="T18" fmla="*/ 3 w 28"/>
                    <a:gd name="T19" fmla="*/ 6 h 24"/>
                    <a:gd name="T20" fmla="*/ 0 w 28"/>
                    <a:gd name="T21" fmla="*/ 12 h 24"/>
                    <a:gd name="T22" fmla="*/ 0 w 28"/>
                    <a:gd name="T23" fmla="*/ 15 h 24"/>
                    <a:gd name="T24" fmla="*/ 3 w 28"/>
                    <a:gd name="T25" fmla="*/ 21 h 24"/>
                    <a:gd name="T26" fmla="*/ 6 w 28"/>
                    <a:gd name="T27" fmla="*/ 24 h 24"/>
                    <a:gd name="T28" fmla="*/ 12 w 28"/>
                    <a:gd name="T29" fmla="*/ 24 h 24"/>
                    <a:gd name="T30" fmla="*/ 16 w 28"/>
                    <a:gd name="T31" fmla="*/ 24 h 24"/>
                    <a:gd name="T32" fmla="*/ 22 w 28"/>
                    <a:gd name="T33" fmla="*/ 21 h 24"/>
                    <a:gd name="T34" fmla="*/ 25 w 28"/>
                    <a:gd name="T35" fmla="*/ 18 h 24"/>
                    <a:gd name="T36" fmla="*/ 25 w 28"/>
                    <a:gd name="T37" fmla="*/ 12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24">
                      <a:moveTo>
                        <a:pt x="25" y="12"/>
                      </a:moveTo>
                      <a:lnTo>
                        <a:pt x="25" y="18"/>
                      </a:lnTo>
                      <a:lnTo>
                        <a:pt x="25" y="15"/>
                      </a:lnTo>
                      <a:lnTo>
                        <a:pt x="28" y="15"/>
                      </a:lnTo>
                      <a:lnTo>
                        <a:pt x="28" y="12"/>
                      </a:lnTo>
                      <a:lnTo>
                        <a:pt x="3" y="0"/>
                      </a:lnTo>
                      <a:lnTo>
                        <a:pt x="3" y="3"/>
                      </a:lnTo>
                      <a:lnTo>
                        <a:pt x="3" y="6"/>
                      </a:lnTo>
                      <a:lnTo>
                        <a:pt x="0" y="12"/>
                      </a:lnTo>
                      <a:lnTo>
                        <a:pt x="3" y="6"/>
                      </a:lnTo>
                      <a:lnTo>
                        <a:pt x="0" y="12"/>
                      </a:lnTo>
                      <a:lnTo>
                        <a:pt x="0" y="15"/>
                      </a:lnTo>
                      <a:lnTo>
                        <a:pt x="3" y="21"/>
                      </a:lnTo>
                      <a:lnTo>
                        <a:pt x="6" y="24"/>
                      </a:lnTo>
                      <a:lnTo>
                        <a:pt x="12" y="24"/>
                      </a:lnTo>
                      <a:lnTo>
                        <a:pt x="16" y="24"/>
                      </a:lnTo>
                      <a:lnTo>
                        <a:pt x="22" y="21"/>
                      </a:lnTo>
                      <a:lnTo>
                        <a:pt x="25" y="18"/>
                      </a:lnTo>
                      <a:lnTo>
                        <a:pt x="25"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51" name="Freeform 651"/>
                <p:cNvSpPr>
                  <a:spLocks/>
                </p:cNvSpPr>
                <p:nvPr/>
              </p:nvSpPr>
              <p:spPr bwMode="auto">
                <a:xfrm>
                  <a:off x="-1171" y="1879"/>
                  <a:ext cx="28" cy="18"/>
                </a:xfrm>
                <a:custGeom>
                  <a:avLst/>
                  <a:gdLst>
                    <a:gd name="T0" fmla="*/ 22 w 28"/>
                    <a:gd name="T1" fmla="*/ 18 h 18"/>
                    <a:gd name="T2" fmla="*/ 25 w 28"/>
                    <a:gd name="T3" fmla="*/ 15 h 18"/>
                    <a:gd name="T4" fmla="*/ 25 w 28"/>
                    <a:gd name="T5" fmla="*/ 12 h 18"/>
                    <a:gd name="T6" fmla="*/ 25 w 28"/>
                    <a:gd name="T7" fmla="*/ 9 h 18"/>
                    <a:gd name="T8" fmla="*/ 28 w 28"/>
                    <a:gd name="T9" fmla="*/ 6 h 18"/>
                    <a:gd name="T10" fmla="*/ 28 w 28"/>
                    <a:gd name="T11" fmla="*/ 3 h 18"/>
                    <a:gd name="T12" fmla="*/ 25 w 28"/>
                    <a:gd name="T13" fmla="*/ 3 h 18"/>
                    <a:gd name="T14" fmla="*/ 0 w 28"/>
                    <a:gd name="T15" fmla="*/ 3 h 18"/>
                    <a:gd name="T16" fmla="*/ 0 w 28"/>
                    <a:gd name="T17" fmla="*/ 6 h 18"/>
                    <a:gd name="T18" fmla="*/ 0 w 28"/>
                    <a:gd name="T19" fmla="*/ 3 h 18"/>
                    <a:gd name="T20" fmla="*/ 3 w 28"/>
                    <a:gd name="T21" fmla="*/ 3 h 18"/>
                    <a:gd name="T22" fmla="*/ 3 w 28"/>
                    <a:gd name="T23" fmla="*/ 0 h 18"/>
                    <a:gd name="T24" fmla="*/ 22 w 28"/>
                    <a:gd name="T25" fmla="*/ 18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18">
                      <a:moveTo>
                        <a:pt x="22" y="18"/>
                      </a:moveTo>
                      <a:lnTo>
                        <a:pt x="25" y="15"/>
                      </a:lnTo>
                      <a:lnTo>
                        <a:pt x="25" y="12"/>
                      </a:lnTo>
                      <a:lnTo>
                        <a:pt x="25" y="9"/>
                      </a:lnTo>
                      <a:lnTo>
                        <a:pt x="28" y="6"/>
                      </a:lnTo>
                      <a:lnTo>
                        <a:pt x="28" y="3"/>
                      </a:lnTo>
                      <a:lnTo>
                        <a:pt x="25" y="3"/>
                      </a:lnTo>
                      <a:lnTo>
                        <a:pt x="0" y="3"/>
                      </a:lnTo>
                      <a:lnTo>
                        <a:pt x="0" y="6"/>
                      </a:lnTo>
                      <a:lnTo>
                        <a:pt x="0" y="3"/>
                      </a:lnTo>
                      <a:lnTo>
                        <a:pt x="3" y="3"/>
                      </a:lnTo>
                      <a:lnTo>
                        <a:pt x="3" y="0"/>
                      </a:lnTo>
                      <a:lnTo>
                        <a:pt x="22"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52" name="Freeform 652"/>
                <p:cNvSpPr>
                  <a:spLocks/>
                </p:cNvSpPr>
                <p:nvPr/>
              </p:nvSpPr>
              <p:spPr bwMode="auto">
                <a:xfrm>
                  <a:off x="-1171" y="1879"/>
                  <a:ext cx="22" cy="21"/>
                </a:xfrm>
                <a:custGeom>
                  <a:avLst/>
                  <a:gdLst>
                    <a:gd name="T0" fmla="*/ 3 w 22"/>
                    <a:gd name="T1" fmla="*/ 0 h 21"/>
                    <a:gd name="T2" fmla="*/ 0 w 22"/>
                    <a:gd name="T3" fmla="*/ 6 h 21"/>
                    <a:gd name="T4" fmla="*/ 0 w 22"/>
                    <a:gd name="T5" fmla="*/ 9 h 21"/>
                    <a:gd name="T6" fmla="*/ 0 w 22"/>
                    <a:gd name="T7" fmla="*/ 15 h 21"/>
                    <a:gd name="T8" fmla="*/ 3 w 22"/>
                    <a:gd name="T9" fmla="*/ 18 h 21"/>
                    <a:gd name="T10" fmla="*/ 6 w 22"/>
                    <a:gd name="T11" fmla="*/ 21 h 21"/>
                    <a:gd name="T12" fmla="*/ 12 w 22"/>
                    <a:gd name="T13" fmla="*/ 21 h 21"/>
                    <a:gd name="T14" fmla="*/ 16 w 22"/>
                    <a:gd name="T15" fmla="*/ 21 h 21"/>
                    <a:gd name="T16" fmla="*/ 22 w 22"/>
                    <a:gd name="T17" fmla="*/ 18 h 21"/>
                    <a:gd name="T18" fmla="*/ 3 w 22"/>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1">
                      <a:moveTo>
                        <a:pt x="3" y="0"/>
                      </a:moveTo>
                      <a:lnTo>
                        <a:pt x="0" y="6"/>
                      </a:lnTo>
                      <a:lnTo>
                        <a:pt x="0" y="9"/>
                      </a:lnTo>
                      <a:lnTo>
                        <a:pt x="0" y="15"/>
                      </a:lnTo>
                      <a:lnTo>
                        <a:pt x="3" y="18"/>
                      </a:lnTo>
                      <a:lnTo>
                        <a:pt x="6" y="21"/>
                      </a:lnTo>
                      <a:lnTo>
                        <a:pt x="12" y="21"/>
                      </a:lnTo>
                      <a:lnTo>
                        <a:pt x="16" y="21"/>
                      </a:lnTo>
                      <a:lnTo>
                        <a:pt x="22" y="1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53" name="Freeform 653"/>
                <p:cNvSpPr>
                  <a:spLocks/>
                </p:cNvSpPr>
                <p:nvPr/>
              </p:nvSpPr>
              <p:spPr bwMode="auto">
                <a:xfrm>
                  <a:off x="-1181" y="1897"/>
                  <a:ext cx="26" cy="18"/>
                </a:xfrm>
                <a:custGeom>
                  <a:avLst/>
                  <a:gdLst>
                    <a:gd name="T0" fmla="*/ 3 w 26"/>
                    <a:gd name="T1" fmla="*/ 0 h 18"/>
                    <a:gd name="T2" fmla="*/ 0 w 26"/>
                    <a:gd name="T3" fmla="*/ 6 h 18"/>
                    <a:gd name="T4" fmla="*/ 3 w 26"/>
                    <a:gd name="T5" fmla="*/ 12 h 18"/>
                    <a:gd name="T6" fmla="*/ 3 w 26"/>
                    <a:gd name="T7" fmla="*/ 15 h 18"/>
                    <a:gd name="T8" fmla="*/ 10 w 26"/>
                    <a:gd name="T9" fmla="*/ 18 h 18"/>
                    <a:gd name="T10" fmla="*/ 13 w 26"/>
                    <a:gd name="T11" fmla="*/ 18 h 18"/>
                    <a:gd name="T12" fmla="*/ 19 w 26"/>
                    <a:gd name="T13" fmla="*/ 18 h 18"/>
                    <a:gd name="T14" fmla="*/ 22 w 26"/>
                    <a:gd name="T15" fmla="*/ 15 h 18"/>
                    <a:gd name="T16" fmla="*/ 26 w 26"/>
                    <a:gd name="T17" fmla="*/ 12 h 18"/>
                    <a:gd name="T18" fmla="*/ 3 w 26"/>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8">
                      <a:moveTo>
                        <a:pt x="3" y="0"/>
                      </a:moveTo>
                      <a:lnTo>
                        <a:pt x="0" y="6"/>
                      </a:lnTo>
                      <a:lnTo>
                        <a:pt x="3" y="12"/>
                      </a:lnTo>
                      <a:lnTo>
                        <a:pt x="3" y="15"/>
                      </a:lnTo>
                      <a:lnTo>
                        <a:pt x="10" y="18"/>
                      </a:lnTo>
                      <a:lnTo>
                        <a:pt x="13" y="18"/>
                      </a:lnTo>
                      <a:lnTo>
                        <a:pt x="19" y="18"/>
                      </a:lnTo>
                      <a:lnTo>
                        <a:pt x="22" y="15"/>
                      </a:lnTo>
                      <a:lnTo>
                        <a:pt x="26" y="1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54" name="Freeform 654"/>
                <p:cNvSpPr>
                  <a:spLocks/>
                </p:cNvSpPr>
                <p:nvPr/>
              </p:nvSpPr>
              <p:spPr bwMode="auto">
                <a:xfrm>
                  <a:off x="-1178" y="1888"/>
                  <a:ext cx="26" cy="21"/>
                </a:xfrm>
                <a:custGeom>
                  <a:avLst/>
                  <a:gdLst>
                    <a:gd name="T0" fmla="*/ 7 w 26"/>
                    <a:gd name="T1" fmla="*/ 0 h 21"/>
                    <a:gd name="T2" fmla="*/ 3 w 26"/>
                    <a:gd name="T3" fmla="*/ 3 h 21"/>
                    <a:gd name="T4" fmla="*/ 3 w 26"/>
                    <a:gd name="T5" fmla="*/ 6 h 21"/>
                    <a:gd name="T6" fmla="*/ 0 w 26"/>
                    <a:gd name="T7" fmla="*/ 6 h 21"/>
                    <a:gd name="T8" fmla="*/ 0 w 26"/>
                    <a:gd name="T9" fmla="*/ 9 h 21"/>
                    <a:gd name="T10" fmla="*/ 23 w 26"/>
                    <a:gd name="T11" fmla="*/ 21 h 21"/>
                    <a:gd name="T12" fmla="*/ 26 w 26"/>
                    <a:gd name="T13" fmla="*/ 21 h 21"/>
                    <a:gd name="T14" fmla="*/ 26 w 26"/>
                    <a:gd name="T15" fmla="*/ 18 h 21"/>
                    <a:gd name="T16" fmla="*/ 7 w 26"/>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1">
                      <a:moveTo>
                        <a:pt x="7" y="0"/>
                      </a:moveTo>
                      <a:lnTo>
                        <a:pt x="3" y="3"/>
                      </a:lnTo>
                      <a:lnTo>
                        <a:pt x="3" y="6"/>
                      </a:lnTo>
                      <a:lnTo>
                        <a:pt x="0" y="6"/>
                      </a:lnTo>
                      <a:lnTo>
                        <a:pt x="0" y="9"/>
                      </a:lnTo>
                      <a:lnTo>
                        <a:pt x="23" y="21"/>
                      </a:lnTo>
                      <a:lnTo>
                        <a:pt x="26" y="21"/>
                      </a:lnTo>
                      <a:lnTo>
                        <a:pt x="26" y="1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55" name="Freeform 655"/>
                <p:cNvSpPr>
                  <a:spLocks/>
                </p:cNvSpPr>
                <p:nvPr/>
              </p:nvSpPr>
              <p:spPr bwMode="auto">
                <a:xfrm>
                  <a:off x="-1175" y="1888"/>
                  <a:ext cx="29" cy="18"/>
                </a:xfrm>
                <a:custGeom>
                  <a:avLst/>
                  <a:gdLst>
                    <a:gd name="T0" fmla="*/ 0 w 29"/>
                    <a:gd name="T1" fmla="*/ 3 h 18"/>
                    <a:gd name="T2" fmla="*/ 4 w 29"/>
                    <a:gd name="T3" fmla="*/ 0 h 18"/>
                    <a:gd name="T4" fmla="*/ 4 w 29"/>
                    <a:gd name="T5" fmla="*/ 3 h 18"/>
                    <a:gd name="T6" fmla="*/ 0 w 29"/>
                    <a:gd name="T7" fmla="*/ 3 h 18"/>
                    <a:gd name="T8" fmla="*/ 4 w 29"/>
                    <a:gd name="T9" fmla="*/ 3 h 18"/>
                    <a:gd name="T10" fmla="*/ 4 w 29"/>
                    <a:gd name="T11" fmla="*/ 0 h 18"/>
                    <a:gd name="T12" fmla="*/ 23 w 29"/>
                    <a:gd name="T13" fmla="*/ 18 h 18"/>
                    <a:gd name="T14" fmla="*/ 26 w 29"/>
                    <a:gd name="T15" fmla="*/ 15 h 18"/>
                    <a:gd name="T16" fmla="*/ 26 w 29"/>
                    <a:gd name="T17" fmla="*/ 12 h 18"/>
                    <a:gd name="T18" fmla="*/ 29 w 29"/>
                    <a:gd name="T19" fmla="*/ 9 h 18"/>
                    <a:gd name="T20" fmla="*/ 29 w 29"/>
                    <a:gd name="T21" fmla="*/ 3 h 18"/>
                    <a:gd name="T22" fmla="*/ 0 w 29"/>
                    <a:gd name="T23" fmla="*/ 3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 h="18">
                      <a:moveTo>
                        <a:pt x="0" y="3"/>
                      </a:moveTo>
                      <a:lnTo>
                        <a:pt x="4" y="0"/>
                      </a:lnTo>
                      <a:lnTo>
                        <a:pt x="4" y="3"/>
                      </a:lnTo>
                      <a:lnTo>
                        <a:pt x="0" y="3"/>
                      </a:lnTo>
                      <a:lnTo>
                        <a:pt x="4" y="3"/>
                      </a:lnTo>
                      <a:lnTo>
                        <a:pt x="4" y="0"/>
                      </a:lnTo>
                      <a:lnTo>
                        <a:pt x="23" y="18"/>
                      </a:lnTo>
                      <a:lnTo>
                        <a:pt x="26" y="15"/>
                      </a:lnTo>
                      <a:lnTo>
                        <a:pt x="26" y="12"/>
                      </a:lnTo>
                      <a:lnTo>
                        <a:pt x="29" y="9"/>
                      </a:lnTo>
                      <a:lnTo>
                        <a:pt x="29" y="3"/>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56" name="Freeform 656"/>
                <p:cNvSpPr>
                  <a:spLocks/>
                </p:cNvSpPr>
                <p:nvPr/>
              </p:nvSpPr>
              <p:spPr bwMode="auto">
                <a:xfrm>
                  <a:off x="-1175" y="1879"/>
                  <a:ext cx="29" cy="12"/>
                </a:xfrm>
                <a:custGeom>
                  <a:avLst/>
                  <a:gdLst>
                    <a:gd name="T0" fmla="*/ 29 w 29"/>
                    <a:gd name="T1" fmla="*/ 12 h 12"/>
                    <a:gd name="T2" fmla="*/ 29 w 29"/>
                    <a:gd name="T3" fmla="*/ 9 h 12"/>
                    <a:gd name="T4" fmla="*/ 26 w 29"/>
                    <a:gd name="T5" fmla="*/ 3 h 12"/>
                    <a:gd name="T6" fmla="*/ 20 w 29"/>
                    <a:gd name="T7" fmla="*/ 0 h 12"/>
                    <a:gd name="T8" fmla="*/ 16 w 29"/>
                    <a:gd name="T9" fmla="*/ 0 h 12"/>
                    <a:gd name="T10" fmla="*/ 10 w 29"/>
                    <a:gd name="T11" fmla="*/ 0 h 12"/>
                    <a:gd name="T12" fmla="*/ 7 w 29"/>
                    <a:gd name="T13" fmla="*/ 3 h 12"/>
                    <a:gd name="T14" fmla="*/ 4 w 29"/>
                    <a:gd name="T15" fmla="*/ 9 h 12"/>
                    <a:gd name="T16" fmla="*/ 0 w 29"/>
                    <a:gd name="T17" fmla="*/ 12 h 12"/>
                    <a:gd name="T18" fmla="*/ 29 w 29"/>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12">
                      <a:moveTo>
                        <a:pt x="29" y="12"/>
                      </a:moveTo>
                      <a:lnTo>
                        <a:pt x="29" y="9"/>
                      </a:lnTo>
                      <a:lnTo>
                        <a:pt x="26" y="3"/>
                      </a:lnTo>
                      <a:lnTo>
                        <a:pt x="20" y="0"/>
                      </a:lnTo>
                      <a:lnTo>
                        <a:pt x="16" y="0"/>
                      </a:lnTo>
                      <a:lnTo>
                        <a:pt x="10" y="0"/>
                      </a:lnTo>
                      <a:lnTo>
                        <a:pt x="7" y="3"/>
                      </a:lnTo>
                      <a:lnTo>
                        <a:pt x="4" y="9"/>
                      </a:lnTo>
                      <a:lnTo>
                        <a:pt x="0" y="12"/>
                      </a:lnTo>
                      <a:lnTo>
                        <a:pt x="29"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57" name="Freeform 657"/>
                <p:cNvSpPr>
                  <a:spLocks/>
                </p:cNvSpPr>
                <p:nvPr/>
              </p:nvSpPr>
              <p:spPr bwMode="auto">
                <a:xfrm>
                  <a:off x="-1175" y="1876"/>
                  <a:ext cx="29" cy="12"/>
                </a:xfrm>
                <a:custGeom>
                  <a:avLst/>
                  <a:gdLst>
                    <a:gd name="T0" fmla="*/ 29 w 29"/>
                    <a:gd name="T1" fmla="*/ 12 h 12"/>
                    <a:gd name="T2" fmla="*/ 26 w 29"/>
                    <a:gd name="T3" fmla="*/ 6 h 12"/>
                    <a:gd name="T4" fmla="*/ 23 w 29"/>
                    <a:gd name="T5" fmla="*/ 3 h 12"/>
                    <a:gd name="T6" fmla="*/ 20 w 29"/>
                    <a:gd name="T7" fmla="*/ 0 h 12"/>
                    <a:gd name="T8" fmla="*/ 13 w 29"/>
                    <a:gd name="T9" fmla="*/ 0 h 12"/>
                    <a:gd name="T10" fmla="*/ 10 w 29"/>
                    <a:gd name="T11" fmla="*/ 0 h 12"/>
                    <a:gd name="T12" fmla="*/ 4 w 29"/>
                    <a:gd name="T13" fmla="*/ 3 h 12"/>
                    <a:gd name="T14" fmla="*/ 4 w 29"/>
                    <a:gd name="T15" fmla="*/ 6 h 12"/>
                    <a:gd name="T16" fmla="*/ 0 w 29"/>
                    <a:gd name="T17" fmla="*/ 12 h 12"/>
                    <a:gd name="T18" fmla="*/ 29 w 29"/>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12">
                      <a:moveTo>
                        <a:pt x="29" y="12"/>
                      </a:moveTo>
                      <a:lnTo>
                        <a:pt x="26" y="6"/>
                      </a:lnTo>
                      <a:lnTo>
                        <a:pt x="23" y="3"/>
                      </a:lnTo>
                      <a:lnTo>
                        <a:pt x="20" y="0"/>
                      </a:lnTo>
                      <a:lnTo>
                        <a:pt x="13" y="0"/>
                      </a:lnTo>
                      <a:lnTo>
                        <a:pt x="10" y="0"/>
                      </a:lnTo>
                      <a:lnTo>
                        <a:pt x="4" y="3"/>
                      </a:lnTo>
                      <a:lnTo>
                        <a:pt x="4" y="6"/>
                      </a:lnTo>
                      <a:lnTo>
                        <a:pt x="0" y="12"/>
                      </a:lnTo>
                      <a:lnTo>
                        <a:pt x="29"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58" name="Freeform 658"/>
                <p:cNvSpPr>
                  <a:spLocks/>
                </p:cNvSpPr>
                <p:nvPr/>
              </p:nvSpPr>
              <p:spPr bwMode="auto">
                <a:xfrm>
                  <a:off x="-1175" y="1888"/>
                  <a:ext cx="29" cy="12"/>
                </a:xfrm>
                <a:custGeom>
                  <a:avLst/>
                  <a:gdLst>
                    <a:gd name="T0" fmla="*/ 26 w 29"/>
                    <a:gd name="T1" fmla="*/ 9 h 12"/>
                    <a:gd name="T2" fmla="*/ 26 w 29"/>
                    <a:gd name="T3" fmla="*/ 12 h 12"/>
                    <a:gd name="T4" fmla="*/ 26 w 29"/>
                    <a:gd name="T5" fmla="*/ 9 h 12"/>
                    <a:gd name="T6" fmla="*/ 26 w 29"/>
                    <a:gd name="T7" fmla="*/ 6 h 12"/>
                    <a:gd name="T8" fmla="*/ 29 w 29"/>
                    <a:gd name="T9" fmla="*/ 3 h 12"/>
                    <a:gd name="T10" fmla="*/ 29 w 29"/>
                    <a:gd name="T11" fmla="*/ 0 h 12"/>
                    <a:gd name="T12" fmla="*/ 0 w 29"/>
                    <a:gd name="T13" fmla="*/ 0 h 12"/>
                    <a:gd name="T14" fmla="*/ 0 w 29"/>
                    <a:gd name="T15" fmla="*/ 3 h 12"/>
                    <a:gd name="T16" fmla="*/ 26 w 29"/>
                    <a:gd name="T17" fmla="*/ 9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12">
                      <a:moveTo>
                        <a:pt x="26" y="9"/>
                      </a:moveTo>
                      <a:lnTo>
                        <a:pt x="26" y="12"/>
                      </a:lnTo>
                      <a:lnTo>
                        <a:pt x="26" y="9"/>
                      </a:lnTo>
                      <a:lnTo>
                        <a:pt x="26" y="6"/>
                      </a:lnTo>
                      <a:lnTo>
                        <a:pt x="29" y="3"/>
                      </a:lnTo>
                      <a:lnTo>
                        <a:pt x="29" y="0"/>
                      </a:lnTo>
                      <a:lnTo>
                        <a:pt x="0" y="0"/>
                      </a:lnTo>
                      <a:lnTo>
                        <a:pt x="0" y="3"/>
                      </a:lnTo>
                      <a:lnTo>
                        <a:pt x="2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59" name="Freeform 659"/>
                <p:cNvSpPr>
                  <a:spLocks/>
                </p:cNvSpPr>
                <p:nvPr/>
              </p:nvSpPr>
              <p:spPr bwMode="auto">
                <a:xfrm>
                  <a:off x="-1181" y="1891"/>
                  <a:ext cx="32" cy="21"/>
                </a:xfrm>
                <a:custGeom>
                  <a:avLst/>
                  <a:gdLst>
                    <a:gd name="T0" fmla="*/ 22 w 32"/>
                    <a:gd name="T1" fmla="*/ 21 h 21"/>
                    <a:gd name="T2" fmla="*/ 26 w 32"/>
                    <a:gd name="T3" fmla="*/ 15 h 21"/>
                    <a:gd name="T4" fmla="*/ 29 w 32"/>
                    <a:gd name="T5" fmla="*/ 15 h 21"/>
                    <a:gd name="T6" fmla="*/ 29 w 32"/>
                    <a:gd name="T7" fmla="*/ 12 h 21"/>
                    <a:gd name="T8" fmla="*/ 32 w 32"/>
                    <a:gd name="T9" fmla="*/ 9 h 21"/>
                    <a:gd name="T10" fmla="*/ 32 w 32"/>
                    <a:gd name="T11" fmla="*/ 6 h 21"/>
                    <a:gd name="T12" fmla="*/ 6 w 32"/>
                    <a:gd name="T13" fmla="*/ 0 h 21"/>
                    <a:gd name="T14" fmla="*/ 3 w 32"/>
                    <a:gd name="T15" fmla="*/ 3 h 21"/>
                    <a:gd name="T16" fmla="*/ 3 w 32"/>
                    <a:gd name="T17" fmla="*/ 6 h 21"/>
                    <a:gd name="T18" fmla="*/ 0 w 32"/>
                    <a:gd name="T19" fmla="*/ 9 h 21"/>
                    <a:gd name="T20" fmla="*/ 3 w 32"/>
                    <a:gd name="T21" fmla="*/ 3 h 21"/>
                    <a:gd name="T22" fmla="*/ 22 w 32"/>
                    <a:gd name="T23" fmla="*/ 21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 h="21">
                      <a:moveTo>
                        <a:pt x="22" y="21"/>
                      </a:moveTo>
                      <a:lnTo>
                        <a:pt x="26" y="15"/>
                      </a:lnTo>
                      <a:lnTo>
                        <a:pt x="29" y="15"/>
                      </a:lnTo>
                      <a:lnTo>
                        <a:pt x="29" y="12"/>
                      </a:lnTo>
                      <a:lnTo>
                        <a:pt x="32" y="9"/>
                      </a:lnTo>
                      <a:lnTo>
                        <a:pt x="32" y="6"/>
                      </a:lnTo>
                      <a:lnTo>
                        <a:pt x="6" y="0"/>
                      </a:lnTo>
                      <a:lnTo>
                        <a:pt x="3" y="3"/>
                      </a:lnTo>
                      <a:lnTo>
                        <a:pt x="3" y="6"/>
                      </a:lnTo>
                      <a:lnTo>
                        <a:pt x="0" y="9"/>
                      </a:lnTo>
                      <a:lnTo>
                        <a:pt x="3" y="3"/>
                      </a:lnTo>
                      <a:lnTo>
                        <a:pt x="22"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60" name="Freeform 660"/>
                <p:cNvSpPr>
                  <a:spLocks/>
                </p:cNvSpPr>
                <p:nvPr/>
              </p:nvSpPr>
              <p:spPr bwMode="auto">
                <a:xfrm>
                  <a:off x="-1178" y="1894"/>
                  <a:ext cx="19" cy="18"/>
                </a:xfrm>
                <a:custGeom>
                  <a:avLst/>
                  <a:gdLst>
                    <a:gd name="T0" fmla="*/ 10 w 19"/>
                    <a:gd name="T1" fmla="*/ 9 h 18"/>
                    <a:gd name="T2" fmla="*/ 19 w 19"/>
                    <a:gd name="T3" fmla="*/ 18 h 18"/>
                    <a:gd name="T4" fmla="*/ 0 w 19"/>
                    <a:gd name="T5" fmla="*/ 0 h 18"/>
                    <a:gd name="T6" fmla="*/ 10 w 19"/>
                    <a:gd name="T7" fmla="*/ 9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8">
                      <a:moveTo>
                        <a:pt x="10" y="9"/>
                      </a:moveTo>
                      <a:lnTo>
                        <a:pt x="19" y="18"/>
                      </a:lnTo>
                      <a:lnTo>
                        <a:pt x="0" y="0"/>
                      </a:lnTo>
                      <a:lnTo>
                        <a:pt x="1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61" name="Freeform 661"/>
                <p:cNvSpPr>
                  <a:spLocks/>
                </p:cNvSpPr>
                <p:nvPr/>
              </p:nvSpPr>
              <p:spPr bwMode="auto">
                <a:xfrm>
                  <a:off x="-1181" y="1894"/>
                  <a:ext cx="22" cy="23"/>
                </a:xfrm>
                <a:custGeom>
                  <a:avLst/>
                  <a:gdLst>
                    <a:gd name="T0" fmla="*/ 3 w 22"/>
                    <a:gd name="T1" fmla="*/ 0 h 23"/>
                    <a:gd name="T2" fmla="*/ 0 w 22"/>
                    <a:gd name="T3" fmla="*/ 6 h 23"/>
                    <a:gd name="T4" fmla="*/ 0 w 22"/>
                    <a:gd name="T5" fmla="*/ 12 h 23"/>
                    <a:gd name="T6" fmla="*/ 0 w 22"/>
                    <a:gd name="T7" fmla="*/ 15 h 23"/>
                    <a:gd name="T8" fmla="*/ 3 w 22"/>
                    <a:gd name="T9" fmla="*/ 18 h 23"/>
                    <a:gd name="T10" fmla="*/ 6 w 22"/>
                    <a:gd name="T11" fmla="*/ 21 h 23"/>
                    <a:gd name="T12" fmla="*/ 13 w 22"/>
                    <a:gd name="T13" fmla="*/ 23 h 23"/>
                    <a:gd name="T14" fmla="*/ 16 w 22"/>
                    <a:gd name="T15" fmla="*/ 21 h 23"/>
                    <a:gd name="T16" fmla="*/ 22 w 22"/>
                    <a:gd name="T17" fmla="*/ 18 h 23"/>
                    <a:gd name="T18" fmla="*/ 3 w 22"/>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3">
                      <a:moveTo>
                        <a:pt x="3" y="0"/>
                      </a:moveTo>
                      <a:lnTo>
                        <a:pt x="0" y="6"/>
                      </a:lnTo>
                      <a:lnTo>
                        <a:pt x="0" y="12"/>
                      </a:lnTo>
                      <a:lnTo>
                        <a:pt x="0" y="15"/>
                      </a:lnTo>
                      <a:lnTo>
                        <a:pt x="3" y="18"/>
                      </a:lnTo>
                      <a:lnTo>
                        <a:pt x="6" y="21"/>
                      </a:lnTo>
                      <a:lnTo>
                        <a:pt x="13" y="23"/>
                      </a:lnTo>
                      <a:lnTo>
                        <a:pt x="16" y="21"/>
                      </a:lnTo>
                      <a:lnTo>
                        <a:pt x="22" y="1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62" name="Freeform 662"/>
                <p:cNvSpPr>
                  <a:spLocks/>
                </p:cNvSpPr>
                <p:nvPr/>
              </p:nvSpPr>
              <p:spPr bwMode="auto">
                <a:xfrm>
                  <a:off x="-1165" y="1855"/>
                  <a:ext cx="26" cy="15"/>
                </a:xfrm>
                <a:custGeom>
                  <a:avLst/>
                  <a:gdLst>
                    <a:gd name="T0" fmla="*/ 26 w 26"/>
                    <a:gd name="T1" fmla="*/ 15 h 15"/>
                    <a:gd name="T2" fmla="*/ 26 w 26"/>
                    <a:gd name="T3" fmla="*/ 9 h 15"/>
                    <a:gd name="T4" fmla="*/ 26 w 26"/>
                    <a:gd name="T5" fmla="*/ 6 h 15"/>
                    <a:gd name="T6" fmla="*/ 22 w 26"/>
                    <a:gd name="T7" fmla="*/ 3 h 15"/>
                    <a:gd name="T8" fmla="*/ 16 w 26"/>
                    <a:gd name="T9" fmla="*/ 0 h 15"/>
                    <a:gd name="T10" fmla="*/ 13 w 26"/>
                    <a:gd name="T11" fmla="*/ 0 h 15"/>
                    <a:gd name="T12" fmla="*/ 6 w 26"/>
                    <a:gd name="T13" fmla="*/ 0 h 15"/>
                    <a:gd name="T14" fmla="*/ 3 w 26"/>
                    <a:gd name="T15" fmla="*/ 3 h 15"/>
                    <a:gd name="T16" fmla="*/ 0 w 26"/>
                    <a:gd name="T17" fmla="*/ 9 h 15"/>
                    <a:gd name="T18" fmla="*/ 26 w 26"/>
                    <a:gd name="T19" fmla="*/ 15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5">
                      <a:moveTo>
                        <a:pt x="26" y="15"/>
                      </a:moveTo>
                      <a:lnTo>
                        <a:pt x="26" y="9"/>
                      </a:lnTo>
                      <a:lnTo>
                        <a:pt x="26" y="6"/>
                      </a:lnTo>
                      <a:lnTo>
                        <a:pt x="22" y="3"/>
                      </a:lnTo>
                      <a:lnTo>
                        <a:pt x="16" y="0"/>
                      </a:lnTo>
                      <a:lnTo>
                        <a:pt x="13" y="0"/>
                      </a:lnTo>
                      <a:lnTo>
                        <a:pt x="6" y="0"/>
                      </a:lnTo>
                      <a:lnTo>
                        <a:pt x="3" y="3"/>
                      </a:lnTo>
                      <a:lnTo>
                        <a:pt x="0" y="9"/>
                      </a:lnTo>
                      <a:lnTo>
                        <a:pt x="26"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63" name="Freeform 663"/>
                <p:cNvSpPr>
                  <a:spLocks/>
                </p:cNvSpPr>
                <p:nvPr/>
              </p:nvSpPr>
              <p:spPr bwMode="auto">
                <a:xfrm>
                  <a:off x="-1165" y="1864"/>
                  <a:ext cx="26" cy="15"/>
                </a:xfrm>
                <a:custGeom>
                  <a:avLst/>
                  <a:gdLst>
                    <a:gd name="T0" fmla="*/ 22 w 26"/>
                    <a:gd name="T1" fmla="*/ 15 h 15"/>
                    <a:gd name="T2" fmla="*/ 26 w 26"/>
                    <a:gd name="T3" fmla="*/ 15 h 15"/>
                    <a:gd name="T4" fmla="*/ 26 w 26"/>
                    <a:gd name="T5" fmla="*/ 12 h 15"/>
                    <a:gd name="T6" fmla="*/ 26 w 26"/>
                    <a:gd name="T7" fmla="*/ 9 h 15"/>
                    <a:gd name="T8" fmla="*/ 26 w 26"/>
                    <a:gd name="T9" fmla="*/ 6 h 15"/>
                    <a:gd name="T10" fmla="*/ 0 w 26"/>
                    <a:gd name="T11" fmla="*/ 0 h 15"/>
                    <a:gd name="T12" fmla="*/ 0 w 26"/>
                    <a:gd name="T13" fmla="*/ 3 h 15"/>
                    <a:gd name="T14" fmla="*/ 0 w 26"/>
                    <a:gd name="T15" fmla="*/ 6 h 15"/>
                    <a:gd name="T16" fmla="*/ 0 w 26"/>
                    <a:gd name="T17" fmla="*/ 9 h 15"/>
                    <a:gd name="T18" fmla="*/ 22 w 26"/>
                    <a:gd name="T19" fmla="*/ 15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5">
                      <a:moveTo>
                        <a:pt x="22" y="15"/>
                      </a:moveTo>
                      <a:lnTo>
                        <a:pt x="26" y="15"/>
                      </a:lnTo>
                      <a:lnTo>
                        <a:pt x="26" y="12"/>
                      </a:lnTo>
                      <a:lnTo>
                        <a:pt x="26" y="9"/>
                      </a:lnTo>
                      <a:lnTo>
                        <a:pt x="26" y="6"/>
                      </a:lnTo>
                      <a:lnTo>
                        <a:pt x="0" y="0"/>
                      </a:lnTo>
                      <a:lnTo>
                        <a:pt x="0" y="3"/>
                      </a:lnTo>
                      <a:lnTo>
                        <a:pt x="0" y="6"/>
                      </a:lnTo>
                      <a:lnTo>
                        <a:pt x="0" y="9"/>
                      </a:lnTo>
                      <a:lnTo>
                        <a:pt x="22"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64" name="Freeform 664"/>
                <p:cNvSpPr>
                  <a:spLocks/>
                </p:cNvSpPr>
                <p:nvPr/>
              </p:nvSpPr>
              <p:spPr bwMode="auto">
                <a:xfrm>
                  <a:off x="-1168" y="1873"/>
                  <a:ext cx="25" cy="15"/>
                </a:xfrm>
                <a:custGeom>
                  <a:avLst/>
                  <a:gdLst>
                    <a:gd name="T0" fmla="*/ 3 w 25"/>
                    <a:gd name="T1" fmla="*/ 0 h 15"/>
                    <a:gd name="T2" fmla="*/ 0 w 25"/>
                    <a:gd name="T3" fmla="*/ 6 h 15"/>
                    <a:gd name="T4" fmla="*/ 3 w 25"/>
                    <a:gd name="T5" fmla="*/ 9 h 15"/>
                    <a:gd name="T6" fmla="*/ 6 w 25"/>
                    <a:gd name="T7" fmla="*/ 12 h 15"/>
                    <a:gd name="T8" fmla="*/ 9 w 25"/>
                    <a:gd name="T9" fmla="*/ 15 h 15"/>
                    <a:gd name="T10" fmla="*/ 16 w 25"/>
                    <a:gd name="T11" fmla="*/ 15 h 15"/>
                    <a:gd name="T12" fmla="*/ 19 w 25"/>
                    <a:gd name="T13" fmla="*/ 15 h 15"/>
                    <a:gd name="T14" fmla="*/ 25 w 25"/>
                    <a:gd name="T15" fmla="*/ 12 h 15"/>
                    <a:gd name="T16" fmla="*/ 25 w 25"/>
                    <a:gd name="T17" fmla="*/ 6 h 15"/>
                    <a:gd name="T18" fmla="*/ 3 w 25"/>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5">
                      <a:moveTo>
                        <a:pt x="3" y="0"/>
                      </a:moveTo>
                      <a:lnTo>
                        <a:pt x="0" y="6"/>
                      </a:lnTo>
                      <a:lnTo>
                        <a:pt x="3" y="9"/>
                      </a:lnTo>
                      <a:lnTo>
                        <a:pt x="6" y="12"/>
                      </a:lnTo>
                      <a:lnTo>
                        <a:pt x="9" y="15"/>
                      </a:lnTo>
                      <a:lnTo>
                        <a:pt x="16" y="15"/>
                      </a:lnTo>
                      <a:lnTo>
                        <a:pt x="19" y="15"/>
                      </a:lnTo>
                      <a:lnTo>
                        <a:pt x="25" y="12"/>
                      </a:lnTo>
                      <a:lnTo>
                        <a:pt x="25" y="6"/>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65" name="Freeform 665"/>
                <p:cNvSpPr>
                  <a:spLocks/>
                </p:cNvSpPr>
                <p:nvPr/>
              </p:nvSpPr>
              <p:spPr bwMode="auto">
                <a:xfrm>
                  <a:off x="-1162" y="1888"/>
                  <a:ext cx="3" cy="3"/>
                </a:xfrm>
                <a:custGeom>
                  <a:avLst/>
                  <a:gdLst>
                    <a:gd name="T0" fmla="*/ 3 w 3"/>
                    <a:gd name="T1" fmla="*/ 3 h 3"/>
                    <a:gd name="T2" fmla="*/ 3 w 3"/>
                    <a:gd name="T3" fmla="*/ 3 h 3"/>
                    <a:gd name="T4" fmla="*/ 3 w 3"/>
                    <a:gd name="T5" fmla="*/ 3 h 3"/>
                    <a:gd name="T6" fmla="*/ 0 w 3"/>
                    <a:gd name="T7" fmla="*/ 3 h 3"/>
                    <a:gd name="T8" fmla="*/ 0 w 3"/>
                    <a:gd name="T9" fmla="*/ 3 h 3"/>
                    <a:gd name="T10" fmla="*/ 0 w 3"/>
                    <a:gd name="T11" fmla="*/ 3 h 3"/>
                    <a:gd name="T12" fmla="*/ 0 w 3"/>
                    <a:gd name="T13" fmla="*/ 3 h 3"/>
                    <a:gd name="T14" fmla="*/ 0 w 3"/>
                    <a:gd name="T15" fmla="*/ 3 h 3"/>
                    <a:gd name="T16" fmla="*/ 0 w 3"/>
                    <a:gd name="T17" fmla="*/ 3 h 3"/>
                    <a:gd name="T18" fmla="*/ 0 w 3"/>
                    <a:gd name="T19" fmla="*/ 3 h 3"/>
                    <a:gd name="T20" fmla="*/ 0 w 3"/>
                    <a:gd name="T21" fmla="*/ 3 h 3"/>
                    <a:gd name="T22" fmla="*/ 0 w 3"/>
                    <a:gd name="T23" fmla="*/ 3 h 3"/>
                    <a:gd name="T24" fmla="*/ 3 w 3"/>
                    <a:gd name="T25" fmla="*/ 3 h 3"/>
                    <a:gd name="T26" fmla="*/ 3 w 3"/>
                    <a:gd name="T27" fmla="*/ 3 h 3"/>
                    <a:gd name="T28" fmla="*/ 3 w 3"/>
                    <a:gd name="T29" fmla="*/ 3 h 3"/>
                    <a:gd name="T30" fmla="*/ 3 w 3"/>
                    <a:gd name="T31" fmla="*/ 3 h 3"/>
                    <a:gd name="T32" fmla="*/ 3 w 3"/>
                    <a:gd name="T33" fmla="*/ 3 h 3"/>
                    <a:gd name="T34" fmla="*/ 3 w 3"/>
                    <a:gd name="T35" fmla="*/ 3 h 3"/>
                    <a:gd name="T36" fmla="*/ 3 w 3"/>
                    <a:gd name="T37" fmla="*/ 3 h 3"/>
                    <a:gd name="T38" fmla="*/ 3 w 3"/>
                    <a:gd name="T39" fmla="*/ 0 h 3"/>
                    <a:gd name="T40" fmla="*/ 3 w 3"/>
                    <a:gd name="T41" fmla="*/ 0 h 3"/>
                    <a:gd name="T42" fmla="*/ 3 w 3"/>
                    <a:gd name="T43" fmla="*/ 0 h 3"/>
                    <a:gd name="T44" fmla="*/ 3 w 3"/>
                    <a:gd name="T45" fmla="*/ 0 h 3"/>
                    <a:gd name="T46" fmla="*/ 3 w 3"/>
                    <a:gd name="T47" fmla="*/ 0 h 3"/>
                    <a:gd name="T48" fmla="*/ 3 w 3"/>
                    <a:gd name="T49" fmla="*/ 0 h 3"/>
                    <a:gd name="T50" fmla="*/ 3 w 3"/>
                    <a:gd name="T51" fmla="*/ 0 h 3"/>
                    <a:gd name="T52" fmla="*/ 3 w 3"/>
                    <a:gd name="T53" fmla="*/ 0 h 3"/>
                    <a:gd name="T54" fmla="*/ 3 w 3"/>
                    <a:gd name="T55" fmla="*/ 0 h 3"/>
                    <a:gd name="T56" fmla="*/ 3 w 3"/>
                    <a:gd name="T57" fmla="*/ 0 h 3"/>
                    <a:gd name="T58" fmla="*/ 3 w 3"/>
                    <a:gd name="T59" fmla="*/ 0 h 3"/>
                    <a:gd name="T60" fmla="*/ 3 w 3"/>
                    <a:gd name="T61" fmla="*/ 0 h 3"/>
                    <a:gd name="T62" fmla="*/ 3 w 3"/>
                    <a:gd name="T63" fmla="*/ 3 h 3"/>
                    <a:gd name="T64" fmla="*/ 3 w 3"/>
                    <a:gd name="T65" fmla="*/ 3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 h="3">
                      <a:moveTo>
                        <a:pt x="3" y="3"/>
                      </a:moveTo>
                      <a:lnTo>
                        <a:pt x="3" y="3"/>
                      </a:lnTo>
                      <a:lnTo>
                        <a:pt x="0" y="3"/>
                      </a:lnTo>
                      <a:lnTo>
                        <a:pt x="3" y="3"/>
                      </a:lnTo>
                      <a:lnTo>
                        <a:pt x="3" y="0"/>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66" name="Freeform 666"/>
                <p:cNvSpPr>
                  <a:spLocks/>
                </p:cNvSpPr>
                <p:nvPr/>
              </p:nvSpPr>
              <p:spPr bwMode="auto">
                <a:xfrm>
                  <a:off x="-1162" y="1888"/>
                  <a:ext cx="3" cy="3"/>
                </a:xfrm>
                <a:custGeom>
                  <a:avLst/>
                  <a:gdLst>
                    <a:gd name="T0" fmla="*/ 3 w 3"/>
                    <a:gd name="T1" fmla="*/ 3 h 3"/>
                    <a:gd name="T2" fmla="*/ 0 w 3"/>
                    <a:gd name="T3" fmla="*/ 3 h 3"/>
                    <a:gd name="T4" fmla="*/ 3 w 3"/>
                    <a:gd name="T5" fmla="*/ 3 h 3"/>
                    <a:gd name="T6" fmla="*/ 3 w 3"/>
                    <a:gd name="T7" fmla="*/ 0 h 3"/>
                    <a:gd name="T8" fmla="*/ 3 w 3"/>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3" y="3"/>
                      </a:moveTo>
                      <a:lnTo>
                        <a:pt x="0" y="3"/>
                      </a:lnTo>
                      <a:lnTo>
                        <a:pt x="3" y="3"/>
                      </a:lnTo>
                      <a:lnTo>
                        <a:pt x="3" y="0"/>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767" name="Freeform 667"/>
                <p:cNvSpPr>
                  <a:spLocks/>
                </p:cNvSpPr>
                <p:nvPr/>
              </p:nvSpPr>
              <p:spPr bwMode="auto">
                <a:xfrm>
                  <a:off x="-1187" y="1861"/>
                  <a:ext cx="25" cy="12"/>
                </a:xfrm>
                <a:custGeom>
                  <a:avLst/>
                  <a:gdLst>
                    <a:gd name="T0" fmla="*/ 25 w 25"/>
                    <a:gd name="T1" fmla="*/ 12 h 12"/>
                    <a:gd name="T2" fmla="*/ 25 w 25"/>
                    <a:gd name="T3" fmla="*/ 6 h 12"/>
                    <a:gd name="T4" fmla="*/ 22 w 25"/>
                    <a:gd name="T5" fmla="*/ 3 h 12"/>
                    <a:gd name="T6" fmla="*/ 19 w 25"/>
                    <a:gd name="T7" fmla="*/ 0 h 12"/>
                    <a:gd name="T8" fmla="*/ 12 w 25"/>
                    <a:gd name="T9" fmla="*/ 0 h 12"/>
                    <a:gd name="T10" fmla="*/ 9 w 25"/>
                    <a:gd name="T11" fmla="*/ 0 h 12"/>
                    <a:gd name="T12" fmla="*/ 3 w 25"/>
                    <a:gd name="T13" fmla="*/ 3 h 12"/>
                    <a:gd name="T14" fmla="*/ 0 w 25"/>
                    <a:gd name="T15" fmla="*/ 6 h 12"/>
                    <a:gd name="T16" fmla="*/ 0 w 25"/>
                    <a:gd name="T17" fmla="*/ 12 h 12"/>
                    <a:gd name="T18" fmla="*/ 25 w 25"/>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2">
                      <a:moveTo>
                        <a:pt x="25" y="12"/>
                      </a:moveTo>
                      <a:lnTo>
                        <a:pt x="25" y="6"/>
                      </a:lnTo>
                      <a:lnTo>
                        <a:pt x="22" y="3"/>
                      </a:lnTo>
                      <a:lnTo>
                        <a:pt x="19" y="0"/>
                      </a:lnTo>
                      <a:lnTo>
                        <a:pt x="12" y="0"/>
                      </a:lnTo>
                      <a:lnTo>
                        <a:pt x="9" y="0"/>
                      </a:lnTo>
                      <a:lnTo>
                        <a:pt x="3" y="3"/>
                      </a:lnTo>
                      <a:lnTo>
                        <a:pt x="0" y="6"/>
                      </a:lnTo>
                      <a:lnTo>
                        <a:pt x="0" y="12"/>
                      </a:lnTo>
                      <a:lnTo>
                        <a:pt x="25"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68" name="Freeform 668"/>
                <p:cNvSpPr>
                  <a:spLocks/>
                </p:cNvSpPr>
                <p:nvPr/>
              </p:nvSpPr>
              <p:spPr bwMode="auto">
                <a:xfrm>
                  <a:off x="-1187" y="1867"/>
                  <a:ext cx="25" cy="21"/>
                </a:xfrm>
                <a:custGeom>
                  <a:avLst/>
                  <a:gdLst>
                    <a:gd name="T0" fmla="*/ 3 w 25"/>
                    <a:gd name="T1" fmla="*/ 0 h 21"/>
                    <a:gd name="T2" fmla="*/ 25 w 25"/>
                    <a:gd name="T3" fmla="*/ 9 h 21"/>
                    <a:gd name="T4" fmla="*/ 25 w 25"/>
                    <a:gd name="T5" fmla="*/ 6 h 21"/>
                    <a:gd name="T6" fmla="*/ 0 w 25"/>
                    <a:gd name="T7" fmla="*/ 6 h 21"/>
                    <a:gd name="T8" fmla="*/ 0 w 25"/>
                    <a:gd name="T9" fmla="*/ 9 h 21"/>
                    <a:gd name="T10" fmla="*/ 22 w 25"/>
                    <a:gd name="T11" fmla="*/ 18 h 21"/>
                    <a:gd name="T12" fmla="*/ 0 w 25"/>
                    <a:gd name="T13" fmla="*/ 9 h 21"/>
                    <a:gd name="T14" fmla="*/ 0 w 25"/>
                    <a:gd name="T15" fmla="*/ 15 h 21"/>
                    <a:gd name="T16" fmla="*/ 3 w 25"/>
                    <a:gd name="T17" fmla="*/ 18 h 21"/>
                    <a:gd name="T18" fmla="*/ 9 w 25"/>
                    <a:gd name="T19" fmla="*/ 21 h 21"/>
                    <a:gd name="T20" fmla="*/ 12 w 25"/>
                    <a:gd name="T21" fmla="*/ 21 h 21"/>
                    <a:gd name="T22" fmla="*/ 19 w 25"/>
                    <a:gd name="T23" fmla="*/ 21 h 21"/>
                    <a:gd name="T24" fmla="*/ 22 w 25"/>
                    <a:gd name="T25" fmla="*/ 18 h 21"/>
                    <a:gd name="T26" fmla="*/ 25 w 25"/>
                    <a:gd name="T27" fmla="*/ 15 h 21"/>
                    <a:gd name="T28" fmla="*/ 25 w 25"/>
                    <a:gd name="T29" fmla="*/ 9 h 21"/>
                    <a:gd name="T30" fmla="*/ 3 w 25"/>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 h="21">
                      <a:moveTo>
                        <a:pt x="3" y="0"/>
                      </a:moveTo>
                      <a:lnTo>
                        <a:pt x="25" y="9"/>
                      </a:lnTo>
                      <a:lnTo>
                        <a:pt x="25" y="6"/>
                      </a:lnTo>
                      <a:lnTo>
                        <a:pt x="0" y="6"/>
                      </a:lnTo>
                      <a:lnTo>
                        <a:pt x="0" y="9"/>
                      </a:lnTo>
                      <a:lnTo>
                        <a:pt x="22" y="18"/>
                      </a:lnTo>
                      <a:lnTo>
                        <a:pt x="0" y="9"/>
                      </a:lnTo>
                      <a:lnTo>
                        <a:pt x="0" y="15"/>
                      </a:lnTo>
                      <a:lnTo>
                        <a:pt x="3" y="18"/>
                      </a:lnTo>
                      <a:lnTo>
                        <a:pt x="9" y="21"/>
                      </a:lnTo>
                      <a:lnTo>
                        <a:pt x="12" y="21"/>
                      </a:lnTo>
                      <a:lnTo>
                        <a:pt x="19" y="21"/>
                      </a:lnTo>
                      <a:lnTo>
                        <a:pt x="22" y="18"/>
                      </a:lnTo>
                      <a:lnTo>
                        <a:pt x="25" y="15"/>
                      </a:lnTo>
                      <a:lnTo>
                        <a:pt x="25" y="9"/>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69" name="Freeform 669"/>
                <p:cNvSpPr>
                  <a:spLocks/>
                </p:cNvSpPr>
                <p:nvPr/>
              </p:nvSpPr>
              <p:spPr bwMode="auto">
                <a:xfrm>
                  <a:off x="-1187" y="1861"/>
                  <a:ext cx="28" cy="27"/>
                </a:xfrm>
                <a:custGeom>
                  <a:avLst/>
                  <a:gdLst>
                    <a:gd name="T0" fmla="*/ 22 w 28"/>
                    <a:gd name="T1" fmla="*/ 24 h 27"/>
                    <a:gd name="T2" fmla="*/ 25 w 28"/>
                    <a:gd name="T3" fmla="*/ 21 h 27"/>
                    <a:gd name="T4" fmla="*/ 28 w 28"/>
                    <a:gd name="T5" fmla="*/ 15 h 27"/>
                    <a:gd name="T6" fmla="*/ 28 w 28"/>
                    <a:gd name="T7" fmla="*/ 12 h 27"/>
                    <a:gd name="T8" fmla="*/ 25 w 28"/>
                    <a:gd name="T9" fmla="*/ 6 h 27"/>
                    <a:gd name="T10" fmla="*/ 19 w 28"/>
                    <a:gd name="T11" fmla="*/ 3 h 27"/>
                    <a:gd name="T12" fmla="*/ 12 w 28"/>
                    <a:gd name="T13" fmla="*/ 0 h 27"/>
                    <a:gd name="T14" fmla="*/ 6 w 28"/>
                    <a:gd name="T15" fmla="*/ 3 h 27"/>
                    <a:gd name="T16" fmla="*/ 3 w 28"/>
                    <a:gd name="T17" fmla="*/ 6 h 27"/>
                    <a:gd name="T18" fmla="*/ 22 w 28"/>
                    <a:gd name="T19" fmla="*/ 24 h 27"/>
                    <a:gd name="T20" fmla="*/ 19 w 28"/>
                    <a:gd name="T21" fmla="*/ 24 h 27"/>
                    <a:gd name="T22" fmla="*/ 16 w 28"/>
                    <a:gd name="T23" fmla="*/ 27 h 27"/>
                    <a:gd name="T24" fmla="*/ 9 w 28"/>
                    <a:gd name="T25" fmla="*/ 27 h 27"/>
                    <a:gd name="T26" fmla="*/ 6 w 28"/>
                    <a:gd name="T27" fmla="*/ 24 h 27"/>
                    <a:gd name="T28" fmla="*/ 3 w 28"/>
                    <a:gd name="T29" fmla="*/ 18 h 27"/>
                    <a:gd name="T30" fmla="*/ 0 w 28"/>
                    <a:gd name="T31" fmla="*/ 12 h 27"/>
                    <a:gd name="T32" fmla="*/ 3 w 28"/>
                    <a:gd name="T33" fmla="*/ 9 h 27"/>
                    <a:gd name="T34" fmla="*/ 6 w 28"/>
                    <a:gd name="T35" fmla="*/ 6 h 27"/>
                    <a:gd name="T36" fmla="*/ 22 w 28"/>
                    <a:gd name="T37" fmla="*/ 24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27">
                      <a:moveTo>
                        <a:pt x="22" y="24"/>
                      </a:moveTo>
                      <a:lnTo>
                        <a:pt x="25" y="21"/>
                      </a:lnTo>
                      <a:lnTo>
                        <a:pt x="28" y="15"/>
                      </a:lnTo>
                      <a:lnTo>
                        <a:pt x="28" y="12"/>
                      </a:lnTo>
                      <a:lnTo>
                        <a:pt x="25" y="6"/>
                      </a:lnTo>
                      <a:lnTo>
                        <a:pt x="19" y="3"/>
                      </a:lnTo>
                      <a:lnTo>
                        <a:pt x="12" y="0"/>
                      </a:lnTo>
                      <a:lnTo>
                        <a:pt x="6" y="3"/>
                      </a:lnTo>
                      <a:lnTo>
                        <a:pt x="3" y="6"/>
                      </a:lnTo>
                      <a:lnTo>
                        <a:pt x="22" y="24"/>
                      </a:lnTo>
                      <a:lnTo>
                        <a:pt x="19" y="24"/>
                      </a:lnTo>
                      <a:lnTo>
                        <a:pt x="16" y="27"/>
                      </a:lnTo>
                      <a:lnTo>
                        <a:pt x="9" y="27"/>
                      </a:lnTo>
                      <a:lnTo>
                        <a:pt x="6" y="24"/>
                      </a:lnTo>
                      <a:lnTo>
                        <a:pt x="3" y="18"/>
                      </a:lnTo>
                      <a:lnTo>
                        <a:pt x="0" y="12"/>
                      </a:lnTo>
                      <a:lnTo>
                        <a:pt x="3" y="9"/>
                      </a:lnTo>
                      <a:lnTo>
                        <a:pt x="6" y="6"/>
                      </a:lnTo>
                      <a:lnTo>
                        <a:pt x="22"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70" name="Freeform 670"/>
                <p:cNvSpPr>
                  <a:spLocks/>
                </p:cNvSpPr>
                <p:nvPr/>
              </p:nvSpPr>
              <p:spPr bwMode="auto">
                <a:xfrm>
                  <a:off x="-1187" y="1867"/>
                  <a:ext cx="22" cy="21"/>
                </a:xfrm>
                <a:custGeom>
                  <a:avLst/>
                  <a:gdLst>
                    <a:gd name="T0" fmla="*/ 6 w 22"/>
                    <a:gd name="T1" fmla="*/ 0 h 21"/>
                    <a:gd name="T2" fmla="*/ 0 w 22"/>
                    <a:gd name="T3" fmla="*/ 6 h 21"/>
                    <a:gd name="T4" fmla="*/ 0 w 22"/>
                    <a:gd name="T5" fmla="*/ 9 h 21"/>
                    <a:gd name="T6" fmla="*/ 3 w 22"/>
                    <a:gd name="T7" fmla="*/ 15 h 21"/>
                    <a:gd name="T8" fmla="*/ 6 w 22"/>
                    <a:gd name="T9" fmla="*/ 18 h 21"/>
                    <a:gd name="T10" fmla="*/ 9 w 22"/>
                    <a:gd name="T11" fmla="*/ 21 h 21"/>
                    <a:gd name="T12" fmla="*/ 12 w 22"/>
                    <a:gd name="T13" fmla="*/ 21 h 21"/>
                    <a:gd name="T14" fmla="*/ 19 w 22"/>
                    <a:gd name="T15" fmla="*/ 21 h 21"/>
                    <a:gd name="T16" fmla="*/ 22 w 22"/>
                    <a:gd name="T17" fmla="*/ 18 h 21"/>
                    <a:gd name="T18" fmla="*/ 6 w 22"/>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1">
                      <a:moveTo>
                        <a:pt x="6" y="0"/>
                      </a:moveTo>
                      <a:lnTo>
                        <a:pt x="0" y="6"/>
                      </a:lnTo>
                      <a:lnTo>
                        <a:pt x="0" y="9"/>
                      </a:lnTo>
                      <a:lnTo>
                        <a:pt x="3" y="15"/>
                      </a:lnTo>
                      <a:lnTo>
                        <a:pt x="6" y="18"/>
                      </a:lnTo>
                      <a:lnTo>
                        <a:pt x="9" y="21"/>
                      </a:lnTo>
                      <a:lnTo>
                        <a:pt x="12" y="21"/>
                      </a:lnTo>
                      <a:lnTo>
                        <a:pt x="19" y="21"/>
                      </a:lnTo>
                      <a:lnTo>
                        <a:pt x="22" y="1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71" name="Freeform 671"/>
                <p:cNvSpPr>
                  <a:spLocks/>
                </p:cNvSpPr>
                <p:nvPr/>
              </p:nvSpPr>
              <p:spPr bwMode="auto">
                <a:xfrm>
                  <a:off x="-1187" y="1864"/>
                  <a:ext cx="12" cy="24"/>
                </a:xfrm>
                <a:custGeom>
                  <a:avLst/>
                  <a:gdLst>
                    <a:gd name="T0" fmla="*/ 12 w 12"/>
                    <a:gd name="T1" fmla="*/ 0 h 24"/>
                    <a:gd name="T2" fmla="*/ 6 w 12"/>
                    <a:gd name="T3" fmla="*/ 0 h 24"/>
                    <a:gd name="T4" fmla="*/ 3 w 12"/>
                    <a:gd name="T5" fmla="*/ 3 h 24"/>
                    <a:gd name="T6" fmla="*/ 0 w 12"/>
                    <a:gd name="T7" fmla="*/ 6 h 24"/>
                    <a:gd name="T8" fmla="*/ 0 w 12"/>
                    <a:gd name="T9" fmla="*/ 12 h 24"/>
                    <a:gd name="T10" fmla="*/ 0 w 12"/>
                    <a:gd name="T11" fmla="*/ 15 h 24"/>
                    <a:gd name="T12" fmla="*/ 3 w 12"/>
                    <a:gd name="T13" fmla="*/ 21 h 24"/>
                    <a:gd name="T14" fmla="*/ 6 w 12"/>
                    <a:gd name="T15" fmla="*/ 24 h 24"/>
                    <a:gd name="T16" fmla="*/ 12 w 12"/>
                    <a:gd name="T17" fmla="*/ 24 h 24"/>
                    <a:gd name="T18" fmla="*/ 12 w 12"/>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24">
                      <a:moveTo>
                        <a:pt x="12" y="0"/>
                      </a:moveTo>
                      <a:lnTo>
                        <a:pt x="6" y="0"/>
                      </a:lnTo>
                      <a:lnTo>
                        <a:pt x="3" y="3"/>
                      </a:lnTo>
                      <a:lnTo>
                        <a:pt x="0" y="6"/>
                      </a:lnTo>
                      <a:lnTo>
                        <a:pt x="0" y="12"/>
                      </a:lnTo>
                      <a:lnTo>
                        <a:pt x="0" y="15"/>
                      </a:lnTo>
                      <a:lnTo>
                        <a:pt x="3" y="21"/>
                      </a:lnTo>
                      <a:lnTo>
                        <a:pt x="6" y="24"/>
                      </a:lnTo>
                      <a:lnTo>
                        <a:pt x="12" y="24"/>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72" name="Freeform 672"/>
                <p:cNvSpPr>
                  <a:spLocks/>
                </p:cNvSpPr>
                <p:nvPr/>
              </p:nvSpPr>
              <p:spPr bwMode="auto">
                <a:xfrm>
                  <a:off x="-1187" y="1864"/>
                  <a:ext cx="25" cy="24"/>
                </a:xfrm>
                <a:custGeom>
                  <a:avLst/>
                  <a:gdLst>
                    <a:gd name="T0" fmla="*/ 22 w 25"/>
                    <a:gd name="T1" fmla="*/ 21 h 24"/>
                    <a:gd name="T2" fmla="*/ 25 w 25"/>
                    <a:gd name="T3" fmla="*/ 18 h 24"/>
                    <a:gd name="T4" fmla="*/ 25 w 25"/>
                    <a:gd name="T5" fmla="*/ 15 h 24"/>
                    <a:gd name="T6" fmla="*/ 25 w 25"/>
                    <a:gd name="T7" fmla="*/ 12 h 24"/>
                    <a:gd name="T8" fmla="*/ 25 w 25"/>
                    <a:gd name="T9" fmla="*/ 6 h 24"/>
                    <a:gd name="T10" fmla="*/ 22 w 25"/>
                    <a:gd name="T11" fmla="*/ 3 h 24"/>
                    <a:gd name="T12" fmla="*/ 16 w 25"/>
                    <a:gd name="T13" fmla="*/ 0 h 24"/>
                    <a:gd name="T14" fmla="*/ 12 w 25"/>
                    <a:gd name="T15" fmla="*/ 0 h 24"/>
                    <a:gd name="T16" fmla="*/ 12 w 25"/>
                    <a:gd name="T17" fmla="*/ 24 h 24"/>
                    <a:gd name="T18" fmla="*/ 9 w 25"/>
                    <a:gd name="T19" fmla="*/ 24 h 24"/>
                    <a:gd name="T20" fmla="*/ 3 w 25"/>
                    <a:gd name="T21" fmla="*/ 21 h 24"/>
                    <a:gd name="T22" fmla="*/ 0 w 25"/>
                    <a:gd name="T23" fmla="*/ 15 h 24"/>
                    <a:gd name="T24" fmla="*/ 0 w 25"/>
                    <a:gd name="T25" fmla="*/ 12 h 24"/>
                    <a:gd name="T26" fmla="*/ 0 w 25"/>
                    <a:gd name="T27" fmla="*/ 9 h 24"/>
                    <a:gd name="T28" fmla="*/ 0 w 25"/>
                    <a:gd name="T29" fmla="*/ 6 h 24"/>
                    <a:gd name="T30" fmla="*/ 3 w 25"/>
                    <a:gd name="T31" fmla="*/ 6 h 24"/>
                    <a:gd name="T32" fmla="*/ 3 w 25"/>
                    <a:gd name="T33" fmla="*/ 3 h 24"/>
                    <a:gd name="T34" fmla="*/ 22 w 25"/>
                    <a:gd name="T35" fmla="*/ 2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 h="24">
                      <a:moveTo>
                        <a:pt x="22" y="21"/>
                      </a:moveTo>
                      <a:lnTo>
                        <a:pt x="25" y="18"/>
                      </a:lnTo>
                      <a:lnTo>
                        <a:pt x="25" y="15"/>
                      </a:lnTo>
                      <a:lnTo>
                        <a:pt x="25" y="12"/>
                      </a:lnTo>
                      <a:lnTo>
                        <a:pt x="25" y="6"/>
                      </a:lnTo>
                      <a:lnTo>
                        <a:pt x="22" y="3"/>
                      </a:lnTo>
                      <a:lnTo>
                        <a:pt x="16" y="0"/>
                      </a:lnTo>
                      <a:lnTo>
                        <a:pt x="12" y="0"/>
                      </a:lnTo>
                      <a:lnTo>
                        <a:pt x="12" y="24"/>
                      </a:lnTo>
                      <a:lnTo>
                        <a:pt x="9" y="24"/>
                      </a:lnTo>
                      <a:lnTo>
                        <a:pt x="3" y="21"/>
                      </a:lnTo>
                      <a:lnTo>
                        <a:pt x="0" y="15"/>
                      </a:lnTo>
                      <a:lnTo>
                        <a:pt x="0" y="12"/>
                      </a:lnTo>
                      <a:lnTo>
                        <a:pt x="0" y="9"/>
                      </a:lnTo>
                      <a:lnTo>
                        <a:pt x="0" y="6"/>
                      </a:lnTo>
                      <a:lnTo>
                        <a:pt x="3" y="6"/>
                      </a:lnTo>
                      <a:lnTo>
                        <a:pt x="3" y="3"/>
                      </a:lnTo>
                      <a:lnTo>
                        <a:pt x="22"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73" name="Freeform 673"/>
                <p:cNvSpPr>
                  <a:spLocks/>
                </p:cNvSpPr>
                <p:nvPr/>
              </p:nvSpPr>
              <p:spPr bwMode="auto">
                <a:xfrm>
                  <a:off x="-1187" y="1867"/>
                  <a:ext cx="22" cy="24"/>
                </a:xfrm>
                <a:custGeom>
                  <a:avLst/>
                  <a:gdLst>
                    <a:gd name="T0" fmla="*/ 3 w 22"/>
                    <a:gd name="T1" fmla="*/ 0 h 24"/>
                    <a:gd name="T2" fmla="*/ 0 w 22"/>
                    <a:gd name="T3" fmla="*/ 6 h 24"/>
                    <a:gd name="T4" fmla="*/ 0 w 22"/>
                    <a:gd name="T5" fmla="*/ 12 h 24"/>
                    <a:gd name="T6" fmla="*/ 0 w 22"/>
                    <a:gd name="T7" fmla="*/ 15 h 24"/>
                    <a:gd name="T8" fmla="*/ 3 w 22"/>
                    <a:gd name="T9" fmla="*/ 18 h 24"/>
                    <a:gd name="T10" fmla="*/ 6 w 22"/>
                    <a:gd name="T11" fmla="*/ 21 h 24"/>
                    <a:gd name="T12" fmla="*/ 12 w 22"/>
                    <a:gd name="T13" fmla="*/ 24 h 24"/>
                    <a:gd name="T14" fmla="*/ 16 w 22"/>
                    <a:gd name="T15" fmla="*/ 21 h 24"/>
                    <a:gd name="T16" fmla="*/ 22 w 22"/>
                    <a:gd name="T17" fmla="*/ 18 h 24"/>
                    <a:gd name="T18" fmla="*/ 3 w 22"/>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4">
                      <a:moveTo>
                        <a:pt x="3" y="0"/>
                      </a:moveTo>
                      <a:lnTo>
                        <a:pt x="0" y="6"/>
                      </a:lnTo>
                      <a:lnTo>
                        <a:pt x="0" y="12"/>
                      </a:lnTo>
                      <a:lnTo>
                        <a:pt x="0" y="15"/>
                      </a:lnTo>
                      <a:lnTo>
                        <a:pt x="3" y="18"/>
                      </a:lnTo>
                      <a:lnTo>
                        <a:pt x="6" y="21"/>
                      </a:lnTo>
                      <a:lnTo>
                        <a:pt x="12" y="24"/>
                      </a:lnTo>
                      <a:lnTo>
                        <a:pt x="16" y="21"/>
                      </a:lnTo>
                      <a:lnTo>
                        <a:pt x="22" y="1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74" name="Freeform 674"/>
                <p:cNvSpPr>
                  <a:spLocks/>
                </p:cNvSpPr>
                <p:nvPr/>
              </p:nvSpPr>
              <p:spPr bwMode="auto">
                <a:xfrm>
                  <a:off x="-1191" y="1870"/>
                  <a:ext cx="23" cy="21"/>
                </a:xfrm>
                <a:custGeom>
                  <a:avLst/>
                  <a:gdLst>
                    <a:gd name="T0" fmla="*/ 4 w 23"/>
                    <a:gd name="T1" fmla="*/ 0 h 21"/>
                    <a:gd name="T2" fmla="*/ 0 w 23"/>
                    <a:gd name="T3" fmla="*/ 3 h 21"/>
                    <a:gd name="T4" fmla="*/ 0 w 23"/>
                    <a:gd name="T5" fmla="*/ 9 h 21"/>
                    <a:gd name="T6" fmla="*/ 0 w 23"/>
                    <a:gd name="T7" fmla="*/ 12 h 21"/>
                    <a:gd name="T8" fmla="*/ 4 w 23"/>
                    <a:gd name="T9" fmla="*/ 18 h 21"/>
                    <a:gd name="T10" fmla="*/ 7 w 23"/>
                    <a:gd name="T11" fmla="*/ 21 h 21"/>
                    <a:gd name="T12" fmla="*/ 13 w 23"/>
                    <a:gd name="T13" fmla="*/ 21 h 21"/>
                    <a:gd name="T14" fmla="*/ 16 w 23"/>
                    <a:gd name="T15" fmla="*/ 21 h 21"/>
                    <a:gd name="T16" fmla="*/ 23 w 23"/>
                    <a:gd name="T17" fmla="*/ 18 h 21"/>
                    <a:gd name="T18" fmla="*/ 4 w 2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1">
                      <a:moveTo>
                        <a:pt x="4" y="0"/>
                      </a:moveTo>
                      <a:lnTo>
                        <a:pt x="0" y="3"/>
                      </a:lnTo>
                      <a:lnTo>
                        <a:pt x="0" y="9"/>
                      </a:lnTo>
                      <a:lnTo>
                        <a:pt x="0" y="12"/>
                      </a:lnTo>
                      <a:lnTo>
                        <a:pt x="4" y="18"/>
                      </a:lnTo>
                      <a:lnTo>
                        <a:pt x="7" y="21"/>
                      </a:lnTo>
                      <a:lnTo>
                        <a:pt x="13" y="21"/>
                      </a:lnTo>
                      <a:lnTo>
                        <a:pt x="16" y="21"/>
                      </a:lnTo>
                      <a:lnTo>
                        <a:pt x="23" y="18"/>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75" name="Freeform 675"/>
                <p:cNvSpPr>
                  <a:spLocks/>
                </p:cNvSpPr>
                <p:nvPr/>
              </p:nvSpPr>
              <p:spPr bwMode="auto">
                <a:xfrm>
                  <a:off x="-1191" y="1864"/>
                  <a:ext cx="29" cy="24"/>
                </a:xfrm>
                <a:custGeom>
                  <a:avLst/>
                  <a:gdLst>
                    <a:gd name="T0" fmla="*/ 13 w 29"/>
                    <a:gd name="T1" fmla="*/ 0 h 24"/>
                    <a:gd name="T2" fmla="*/ 13 w 29"/>
                    <a:gd name="T3" fmla="*/ 24 h 24"/>
                    <a:gd name="T4" fmla="*/ 7 w 29"/>
                    <a:gd name="T5" fmla="*/ 21 h 24"/>
                    <a:gd name="T6" fmla="*/ 0 w 29"/>
                    <a:gd name="T7" fmla="*/ 15 h 24"/>
                    <a:gd name="T8" fmla="*/ 0 w 29"/>
                    <a:gd name="T9" fmla="*/ 9 h 24"/>
                    <a:gd name="T10" fmla="*/ 4 w 29"/>
                    <a:gd name="T11" fmla="*/ 6 h 24"/>
                    <a:gd name="T12" fmla="*/ 23 w 29"/>
                    <a:gd name="T13" fmla="*/ 24 h 24"/>
                    <a:gd name="T14" fmla="*/ 23 w 29"/>
                    <a:gd name="T15" fmla="*/ 21 h 24"/>
                    <a:gd name="T16" fmla="*/ 26 w 29"/>
                    <a:gd name="T17" fmla="*/ 21 h 24"/>
                    <a:gd name="T18" fmla="*/ 26 w 29"/>
                    <a:gd name="T19" fmla="*/ 18 h 24"/>
                    <a:gd name="T20" fmla="*/ 29 w 29"/>
                    <a:gd name="T21" fmla="*/ 15 h 24"/>
                    <a:gd name="T22" fmla="*/ 29 w 29"/>
                    <a:gd name="T23" fmla="*/ 9 h 24"/>
                    <a:gd name="T24" fmla="*/ 23 w 29"/>
                    <a:gd name="T25" fmla="*/ 0 h 24"/>
                    <a:gd name="T26" fmla="*/ 13 w 29"/>
                    <a:gd name="T27" fmla="*/ 0 h 24"/>
                    <a:gd name="T28" fmla="*/ 13 w 29"/>
                    <a:gd name="T29" fmla="*/ 24 h 24"/>
                    <a:gd name="T30" fmla="*/ 13 w 29"/>
                    <a:gd name="T31" fmla="*/ 0 h 24"/>
                    <a:gd name="T32" fmla="*/ 7 w 29"/>
                    <a:gd name="T33" fmla="*/ 0 h 24"/>
                    <a:gd name="T34" fmla="*/ 4 w 29"/>
                    <a:gd name="T35" fmla="*/ 3 h 24"/>
                    <a:gd name="T36" fmla="*/ 0 w 29"/>
                    <a:gd name="T37" fmla="*/ 6 h 24"/>
                    <a:gd name="T38" fmla="*/ 0 w 29"/>
                    <a:gd name="T39" fmla="*/ 12 h 24"/>
                    <a:gd name="T40" fmla="*/ 0 w 29"/>
                    <a:gd name="T41" fmla="*/ 15 h 24"/>
                    <a:gd name="T42" fmla="*/ 4 w 29"/>
                    <a:gd name="T43" fmla="*/ 21 h 24"/>
                    <a:gd name="T44" fmla="*/ 7 w 29"/>
                    <a:gd name="T45" fmla="*/ 24 h 24"/>
                    <a:gd name="T46" fmla="*/ 13 w 29"/>
                    <a:gd name="T47" fmla="*/ 24 h 24"/>
                    <a:gd name="T48" fmla="*/ 13 w 29"/>
                    <a:gd name="T49" fmla="*/ 0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 h="24">
                      <a:moveTo>
                        <a:pt x="13" y="0"/>
                      </a:moveTo>
                      <a:lnTo>
                        <a:pt x="13" y="24"/>
                      </a:lnTo>
                      <a:lnTo>
                        <a:pt x="7" y="21"/>
                      </a:lnTo>
                      <a:lnTo>
                        <a:pt x="0" y="15"/>
                      </a:lnTo>
                      <a:lnTo>
                        <a:pt x="0" y="9"/>
                      </a:lnTo>
                      <a:lnTo>
                        <a:pt x="4" y="6"/>
                      </a:lnTo>
                      <a:lnTo>
                        <a:pt x="23" y="24"/>
                      </a:lnTo>
                      <a:lnTo>
                        <a:pt x="23" y="21"/>
                      </a:lnTo>
                      <a:lnTo>
                        <a:pt x="26" y="21"/>
                      </a:lnTo>
                      <a:lnTo>
                        <a:pt x="26" y="18"/>
                      </a:lnTo>
                      <a:lnTo>
                        <a:pt x="29" y="15"/>
                      </a:lnTo>
                      <a:lnTo>
                        <a:pt x="29" y="9"/>
                      </a:lnTo>
                      <a:lnTo>
                        <a:pt x="23" y="0"/>
                      </a:lnTo>
                      <a:lnTo>
                        <a:pt x="13" y="0"/>
                      </a:lnTo>
                      <a:lnTo>
                        <a:pt x="13" y="24"/>
                      </a:lnTo>
                      <a:lnTo>
                        <a:pt x="13" y="0"/>
                      </a:lnTo>
                      <a:lnTo>
                        <a:pt x="7" y="0"/>
                      </a:lnTo>
                      <a:lnTo>
                        <a:pt x="4" y="3"/>
                      </a:lnTo>
                      <a:lnTo>
                        <a:pt x="0" y="6"/>
                      </a:lnTo>
                      <a:lnTo>
                        <a:pt x="0" y="12"/>
                      </a:lnTo>
                      <a:lnTo>
                        <a:pt x="0" y="15"/>
                      </a:lnTo>
                      <a:lnTo>
                        <a:pt x="4" y="21"/>
                      </a:lnTo>
                      <a:lnTo>
                        <a:pt x="7" y="24"/>
                      </a:lnTo>
                      <a:lnTo>
                        <a:pt x="13" y="24"/>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76" name="Freeform 676"/>
                <p:cNvSpPr>
                  <a:spLocks/>
                </p:cNvSpPr>
                <p:nvPr/>
              </p:nvSpPr>
              <p:spPr bwMode="auto">
                <a:xfrm>
                  <a:off x="-1187" y="1864"/>
                  <a:ext cx="25" cy="24"/>
                </a:xfrm>
                <a:custGeom>
                  <a:avLst/>
                  <a:gdLst>
                    <a:gd name="T0" fmla="*/ 3 w 25"/>
                    <a:gd name="T1" fmla="*/ 18 h 24"/>
                    <a:gd name="T2" fmla="*/ 0 w 25"/>
                    <a:gd name="T3" fmla="*/ 15 h 24"/>
                    <a:gd name="T4" fmla="*/ 0 w 25"/>
                    <a:gd name="T5" fmla="*/ 12 h 24"/>
                    <a:gd name="T6" fmla="*/ 0 w 25"/>
                    <a:gd name="T7" fmla="*/ 9 h 24"/>
                    <a:gd name="T8" fmla="*/ 0 w 25"/>
                    <a:gd name="T9" fmla="*/ 6 h 24"/>
                    <a:gd name="T10" fmla="*/ 0 w 25"/>
                    <a:gd name="T11" fmla="*/ 3 h 24"/>
                    <a:gd name="T12" fmla="*/ 3 w 25"/>
                    <a:gd name="T13" fmla="*/ 3 h 24"/>
                    <a:gd name="T14" fmla="*/ 6 w 25"/>
                    <a:gd name="T15" fmla="*/ 0 h 24"/>
                    <a:gd name="T16" fmla="*/ 9 w 25"/>
                    <a:gd name="T17" fmla="*/ 0 h 24"/>
                    <a:gd name="T18" fmla="*/ 9 w 25"/>
                    <a:gd name="T19" fmla="*/ 24 h 24"/>
                    <a:gd name="T20" fmla="*/ 16 w 25"/>
                    <a:gd name="T21" fmla="*/ 24 h 24"/>
                    <a:gd name="T22" fmla="*/ 19 w 25"/>
                    <a:gd name="T23" fmla="*/ 21 h 24"/>
                    <a:gd name="T24" fmla="*/ 22 w 25"/>
                    <a:gd name="T25" fmla="*/ 18 h 24"/>
                    <a:gd name="T26" fmla="*/ 25 w 25"/>
                    <a:gd name="T27" fmla="*/ 15 h 24"/>
                    <a:gd name="T28" fmla="*/ 25 w 25"/>
                    <a:gd name="T29" fmla="*/ 12 h 24"/>
                    <a:gd name="T30" fmla="*/ 25 w 25"/>
                    <a:gd name="T31" fmla="*/ 9 h 24"/>
                    <a:gd name="T32" fmla="*/ 22 w 25"/>
                    <a:gd name="T33" fmla="*/ 3 h 24"/>
                    <a:gd name="T34" fmla="*/ 22 w 25"/>
                    <a:gd name="T35" fmla="*/ 0 h 24"/>
                    <a:gd name="T36" fmla="*/ 3 w 25"/>
                    <a:gd name="T37" fmla="*/ 18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 h="24">
                      <a:moveTo>
                        <a:pt x="3" y="18"/>
                      </a:moveTo>
                      <a:lnTo>
                        <a:pt x="0" y="15"/>
                      </a:lnTo>
                      <a:lnTo>
                        <a:pt x="0" y="12"/>
                      </a:lnTo>
                      <a:lnTo>
                        <a:pt x="0" y="9"/>
                      </a:lnTo>
                      <a:lnTo>
                        <a:pt x="0" y="6"/>
                      </a:lnTo>
                      <a:lnTo>
                        <a:pt x="0" y="3"/>
                      </a:lnTo>
                      <a:lnTo>
                        <a:pt x="3" y="3"/>
                      </a:lnTo>
                      <a:lnTo>
                        <a:pt x="6" y="0"/>
                      </a:lnTo>
                      <a:lnTo>
                        <a:pt x="9" y="0"/>
                      </a:lnTo>
                      <a:lnTo>
                        <a:pt x="9" y="24"/>
                      </a:lnTo>
                      <a:lnTo>
                        <a:pt x="16" y="24"/>
                      </a:lnTo>
                      <a:lnTo>
                        <a:pt x="19" y="21"/>
                      </a:lnTo>
                      <a:lnTo>
                        <a:pt x="22" y="18"/>
                      </a:lnTo>
                      <a:lnTo>
                        <a:pt x="25" y="15"/>
                      </a:lnTo>
                      <a:lnTo>
                        <a:pt x="25" y="12"/>
                      </a:lnTo>
                      <a:lnTo>
                        <a:pt x="25" y="9"/>
                      </a:lnTo>
                      <a:lnTo>
                        <a:pt x="22" y="3"/>
                      </a:lnTo>
                      <a:lnTo>
                        <a:pt x="22" y="0"/>
                      </a:lnTo>
                      <a:lnTo>
                        <a:pt x="3"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77" name="Freeform 677"/>
                <p:cNvSpPr>
                  <a:spLocks/>
                </p:cNvSpPr>
                <p:nvPr/>
              </p:nvSpPr>
              <p:spPr bwMode="auto">
                <a:xfrm>
                  <a:off x="-1191" y="1861"/>
                  <a:ext cx="26" cy="21"/>
                </a:xfrm>
                <a:custGeom>
                  <a:avLst/>
                  <a:gdLst>
                    <a:gd name="T0" fmla="*/ 26 w 26"/>
                    <a:gd name="T1" fmla="*/ 3 h 21"/>
                    <a:gd name="T2" fmla="*/ 20 w 26"/>
                    <a:gd name="T3" fmla="*/ 0 h 21"/>
                    <a:gd name="T4" fmla="*/ 13 w 26"/>
                    <a:gd name="T5" fmla="*/ 0 h 21"/>
                    <a:gd name="T6" fmla="*/ 10 w 26"/>
                    <a:gd name="T7" fmla="*/ 0 h 21"/>
                    <a:gd name="T8" fmla="*/ 7 w 26"/>
                    <a:gd name="T9" fmla="*/ 3 h 21"/>
                    <a:gd name="T10" fmla="*/ 4 w 26"/>
                    <a:gd name="T11" fmla="*/ 6 h 21"/>
                    <a:gd name="T12" fmla="*/ 0 w 26"/>
                    <a:gd name="T13" fmla="*/ 12 h 21"/>
                    <a:gd name="T14" fmla="*/ 4 w 26"/>
                    <a:gd name="T15" fmla="*/ 15 h 21"/>
                    <a:gd name="T16" fmla="*/ 7 w 26"/>
                    <a:gd name="T17" fmla="*/ 21 h 21"/>
                    <a:gd name="T18" fmla="*/ 26 w 26"/>
                    <a:gd name="T19" fmla="*/ 3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1">
                      <a:moveTo>
                        <a:pt x="26" y="3"/>
                      </a:moveTo>
                      <a:lnTo>
                        <a:pt x="20" y="0"/>
                      </a:lnTo>
                      <a:lnTo>
                        <a:pt x="13" y="0"/>
                      </a:lnTo>
                      <a:lnTo>
                        <a:pt x="10" y="0"/>
                      </a:lnTo>
                      <a:lnTo>
                        <a:pt x="7" y="3"/>
                      </a:lnTo>
                      <a:lnTo>
                        <a:pt x="4" y="6"/>
                      </a:lnTo>
                      <a:lnTo>
                        <a:pt x="0" y="12"/>
                      </a:lnTo>
                      <a:lnTo>
                        <a:pt x="4" y="15"/>
                      </a:lnTo>
                      <a:lnTo>
                        <a:pt x="7" y="21"/>
                      </a:lnTo>
                      <a:lnTo>
                        <a:pt x="2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78" name="Freeform 678"/>
                <p:cNvSpPr>
                  <a:spLocks/>
                </p:cNvSpPr>
                <p:nvPr/>
              </p:nvSpPr>
              <p:spPr bwMode="auto">
                <a:xfrm>
                  <a:off x="-1194" y="1864"/>
                  <a:ext cx="16" cy="24"/>
                </a:xfrm>
                <a:custGeom>
                  <a:avLst/>
                  <a:gdLst>
                    <a:gd name="T0" fmla="*/ 16 w 16"/>
                    <a:gd name="T1" fmla="*/ 0 h 24"/>
                    <a:gd name="T2" fmla="*/ 10 w 16"/>
                    <a:gd name="T3" fmla="*/ 0 h 24"/>
                    <a:gd name="T4" fmla="*/ 7 w 16"/>
                    <a:gd name="T5" fmla="*/ 3 h 24"/>
                    <a:gd name="T6" fmla="*/ 3 w 16"/>
                    <a:gd name="T7" fmla="*/ 6 h 24"/>
                    <a:gd name="T8" fmla="*/ 0 w 16"/>
                    <a:gd name="T9" fmla="*/ 12 h 24"/>
                    <a:gd name="T10" fmla="*/ 3 w 16"/>
                    <a:gd name="T11" fmla="*/ 15 h 24"/>
                    <a:gd name="T12" fmla="*/ 7 w 16"/>
                    <a:gd name="T13" fmla="*/ 21 h 24"/>
                    <a:gd name="T14" fmla="*/ 10 w 16"/>
                    <a:gd name="T15" fmla="*/ 24 h 24"/>
                    <a:gd name="T16" fmla="*/ 16 w 16"/>
                    <a:gd name="T17" fmla="*/ 24 h 24"/>
                    <a:gd name="T18" fmla="*/ 16 w 16"/>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24">
                      <a:moveTo>
                        <a:pt x="16" y="0"/>
                      </a:moveTo>
                      <a:lnTo>
                        <a:pt x="10" y="0"/>
                      </a:lnTo>
                      <a:lnTo>
                        <a:pt x="7" y="3"/>
                      </a:lnTo>
                      <a:lnTo>
                        <a:pt x="3" y="6"/>
                      </a:lnTo>
                      <a:lnTo>
                        <a:pt x="0" y="12"/>
                      </a:lnTo>
                      <a:lnTo>
                        <a:pt x="3" y="15"/>
                      </a:lnTo>
                      <a:lnTo>
                        <a:pt x="7" y="21"/>
                      </a:lnTo>
                      <a:lnTo>
                        <a:pt x="10" y="24"/>
                      </a:lnTo>
                      <a:lnTo>
                        <a:pt x="16" y="24"/>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79" name="Freeform 679"/>
                <p:cNvSpPr>
                  <a:spLocks/>
                </p:cNvSpPr>
                <p:nvPr/>
              </p:nvSpPr>
              <p:spPr bwMode="auto">
                <a:xfrm>
                  <a:off x="-1194" y="1864"/>
                  <a:ext cx="29" cy="24"/>
                </a:xfrm>
                <a:custGeom>
                  <a:avLst/>
                  <a:gdLst>
                    <a:gd name="T0" fmla="*/ 29 w 29"/>
                    <a:gd name="T1" fmla="*/ 12 h 24"/>
                    <a:gd name="T2" fmla="*/ 29 w 29"/>
                    <a:gd name="T3" fmla="*/ 15 h 24"/>
                    <a:gd name="T4" fmla="*/ 29 w 29"/>
                    <a:gd name="T5" fmla="*/ 12 h 24"/>
                    <a:gd name="T6" fmla="*/ 29 w 29"/>
                    <a:gd name="T7" fmla="*/ 6 h 24"/>
                    <a:gd name="T8" fmla="*/ 19 w 29"/>
                    <a:gd name="T9" fmla="*/ 0 h 24"/>
                    <a:gd name="T10" fmla="*/ 16 w 29"/>
                    <a:gd name="T11" fmla="*/ 0 h 24"/>
                    <a:gd name="T12" fmla="*/ 16 w 29"/>
                    <a:gd name="T13" fmla="*/ 24 h 24"/>
                    <a:gd name="T14" fmla="*/ 10 w 29"/>
                    <a:gd name="T15" fmla="*/ 24 h 24"/>
                    <a:gd name="T16" fmla="*/ 3 w 29"/>
                    <a:gd name="T17" fmla="*/ 18 h 24"/>
                    <a:gd name="T18" fmla="*/ 3 w 29"/>
                    <a:gd name="T19" fmla="*/ 9 h 24"/>
                    <a:gd name="T20" fmla="*/ 0 w 29"/>
                    <a:gd name="T21" fmla="*/ 12 h 24"/>
                    <a:gd name="T22" fmla="*/ 29 w 29"/>
                    <a:gd name="T23" fmla="*/ 12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 h="24">
                      <a:moveTo>
                        <a:pt x="29" y="12"/>
                      </a:moveTo>
                      <a:lnTo>
                        <a:pt x="29" y="15"/>
                      </a:lnTo>
                      <a:lnTo>
                        <a:pt x="29" y="12"/>
                      </a:lnTo>
                      <a:lnTo>
                        <a:pt x="29" y="6"/>
                      </a:lnTo>
                      <a:lnTo>
                        <a:pt x="19" y="0"/>
                      </a:lnTo>
                      <a:lnTo>
                        <a:pt x="16" y="0"/>
                      </a:lnTo>
                      <a:lnTo>
                        <a:pt x="16" y="24"/>
                      </a:lnTo>
                      <a:lnTo>
                        <a:pt x="10" y="24"/>
                      </a:lnTo>
                      <a:lnTo>
                        <a:pt x="3" y="18"/>
                      </a:lnTo>
                      <a:lnTo>
                        <a:pt x="3" y="9"/>
                      </a:lnTo>
                      <a:lnTo>
                        <a:pt x="0" y="12"/>
                      </a:lnTo>
                      <a:lnTo>
                        <a:pt x="29"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80" name="Freeform 680"/>
                <p:cNvSpPr>
                  <a:spLocks/>
                </p:cNvSpPr>
                <p:nvPr/>
              </p:nvSpPr>
              <p:spPr bwMode="auto">
                <a:xfrm>
                  <a:off x="-1194" y="1876"/>
                  <a:ext cx="29" cy="15"/>
                </a:xfrm>
                <a:custGeom>
                  <a:avLst/>
                  <a:gdLst>
                    <a:gd name="T0" fmla="*/ 0 w 29"/>
                    <a:gd name="T1" fmla="*/ 0 h 15"/>
                    <a:gd name="T2" fmla="*/ 3 w 29"/>
                    <a:gd name="T3" fmla="*/ 6 h 15"/>
                    <a:gd name="T4" fmla="*/ 7 w 29"/>
                    <a:gd name="T5" fmla="*/ 9 h 15"/>
                    <a:gd name="T6" fmla="*/ 10 w 29"/>
                    <a:gd name="T7" fmla="*/ 12 h 15"/>
                    <a:gd name="T8" fmla="*/ 16 w 29"/>
                    <a:gd name="T9" fmla="*/ 15 h 15"/>
                    <a:gd name="T10" fmla="*/ 19 w 29"/>
                    <a:gd name="T11" fmla="*/ 12 h 15"/>
                    <a:gd name="T12" fmla="*/ 26 w 29"/>
                    <a:gd name="T13" fmla="*/ 9 h 15"/>
                    <a:gd name="T14" fmla="*/ 29 w 29"/>
                    <a:gd name="T15" fmla="*/ 6 h 15"/>
                    <a:gd name="T16" fmla="*/ 29 w 29"/>
                    <a:gd name="T17" fmla="*/ 0 h 15"/>
                    <a:gd name="T18" fmla="*/ 0 w 29"/>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15">
                      <a:moveTo>
                        <a:pt x="0" y="0"/>
                      </a:moveTo>
                      <a:lnTo>
                        <a:pt x="3" y="6"/>
                      </a:lnTo>
                      <a:lnTo>
                        <a:pt x="7" y="9"/>
                      </a:lnTo>
                      <a:lnTo>
                        <a:pt x="10" y="12"/>
                      </a:lnTo>
                      <a:lnTo>
                        <a:pt x="16" y="15"/>
                      </a:lnTo>
                      <a:lnTo>
                        <a:pt x="19" y="12"/>
                      </a:lnTo>
                      <a:lnTo>
                        <a:pt x="26" y="9"/>
                      </a:lnTo>
                      <a:lnTo>
                        <a:pt x="29" y="6"/>
                      </a:lnTo>
                      <a:lnTo>
                        <a:pt x="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81" name="Freeform 681"/>
                <p:cNvSpPr>
                  <a:spLocks/>
                </p:cNvSpPr>
                <p:nvPr/>
              </p:nvSpPr>
              <p:spPr bwMode="auto">
                <a:xfrm>
                  <a:off x="-1191" y="1861"/>
                  <a:ext cx="13" cy="24"/>
                </a:xfrm>
                <a:custGeom>
                  <a:avLst/>
                  <a:gdLst>
                    <a:gd name="T0" fmla="*/ 13 w 13"/>
                    <a:gd name="T1" fmla="*/ 0 h 24"/>
                    <a:gd name="T2" fmla="*/ 7 w 13"/>
                    <a:gd name="T3" fmla="*/ 0 h 24"/>
                    <a:gd name="T4" fmla="*/ 4 w 13"/>
                    <a:gd name="T5" fmla="*/ 3 h 24"/>
                    <a:gd name="T6" fmla="*/ 0 w 13"/>
                    <a:gd name="T7" fmla="*/ 9 h 24"/>
                    <a:gd name="T8" fmla="*/ 0 w 13"/>
                    <a:gd name="T9" fmla="*/ 12 h 24"/>
                    <a:gd name="T10" fmla="*/ 0 w 13"/>
                    <a:gd name="T11" fmla="*/ 18 h 24"/>
                    <a:gd name="T12" fmla="*/ 4 w 13"/>
                    <a:gd name="T13" fmla="*/ 21 h 24"/>
                    <a:gd name="T14" fmla="*/ 7 w 13"/>
                    <a:gd name="T15" fmla="*/ 24 h 24"/>
                    <a:gd name="T16" fmla="*/ 13 w 13"/>
                    <a:gd name="T17" fmla="*/ 24 h 24"/>
                    <a:gd name="T18" fmla="*/ 13 w 13"/>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4">
                      <a:moveTo>
                        <a:pt x="13" y="0"/>
                      </a:moveTo>
                      <a:lnTo>
                        <a:pt x="7" y="0"/>
                      </a:lnTo>
                      <a:lnTo>
                        <a:pt x="4" y="3"/>
                      </a:lnTo>
                      <a:lnTo>
                        <a:pt x="0" y="9"/>
                      </a:lnTo>
                      <a:lnTo>
                        <a:pt x="0" y="12"/>
                      </a:lnTo>
                      <a:lnTo>
                        <a:pt x="0" y="18"/>
                      </a:lnTo>
                      <a:lnTo>
                        <a:pt x="4" y="21"/>
                      </a:lnTo>
                      <a:lnTo>
                        <a:pt x="7" y="24"/>
                      </a:lnTo>
                      <a:lnTo>
                        <a:pt x="13" y="24"/>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82" name="Freeform 682"/>
                <p:cNvSpPr>
                  <a:spLocks/>
                </p:cNvSpPr>
                <p:nvPr/>
              </p:nvSpPr>
              <p:spPr bwMode="auto">
                <a:xfrm>
                  <a:off x="-1191" y="1861"/>
                  <a:ext cx="26" cy="24"/>
                </a:xfrm>
                <a:custGeom>
                  <a:avLst/>
                  <a:gdLst>
                    <a:gd name="T0" fmla="*/ 0 w 26"/>
                    <a:gd name="T1" fmla="*/ 12 h 24"/>
                    <a:gd name="T2" fmla="*/ 0 w 26"/>
                    <a:gd name="T3" fmla="*/ 9 h 24"/>
                    <a:gd name="T4" fmla="*/ 4 w 26"/>
                    <a:gd name="T5" fmla="*/ 6 h 24"/>
                    <a:gd name="T6" fmla="*/ 7 w 26"/>
                    <a:gd name="T7" fmla="*/ 3 h 24"/>
                    <a:gd name="T8" fmla="*/ 10 w 26"/>
                    <a:gd name="T9" fmla="*/ 0 h 24"/>
                    <a:gd name="T10" fmla="*/ 13 w 26"/>
                    <a:gd name="T11" fmla="*/ 0 h 24"/>
                    <a:gd name="T12" fmla="*/ 13 w 26"/>
                    <a:gd name="T13" fmla="*/ 24 h 24"/>
                    <a:gd name="T14" fmla="*/ 16 w 26"/>
                    <a:gd name="T15" fmla="*/ 24 h 24"/>
                    <a:gd name="T16" fmla="*/ 23 w 26"/>
                    <a:gd name="T17" fmla="*/ 21 h 24"/>
                    <a:gd name="T18" fmla="*/ 26 w 26"/>
                    <a:gd name="T19" fmla="*/ 18 h 24"/>
                    <a:gd name="T20" fmla="*/ 26 w 26"/>
                    <a:gd name="T21" fmla="*/ 15 h 24"/>
                    <a:gd name="T22" fmla="*/ 26 w 26"/>
                    <a:gd name="T23" fmla="*/ 12 h 24"/>
                    <a:gd name="T24" fmla="*/ 0 w 26"/>
                    <a:gd name="T25" fmla="*/ 12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4">
                      <a:moveTo>
                        <a:pt x="0" y="12"/>
                      </a:moveTo>
                      <a:lnTo>
                        <a:pt x="0" y="9"/>
                      </a:lnTo>
                      <a:lnTo>
                        <a:pt x="4" y="6"/>
                      </a:lnTo>
                      <a:lnTo>
                        <a:pt x="7" y="3"/>
                      </a:lnTo>
                      <a:lnTo>
                        <a:pt x="10" y="0"/>
                      </a:lnTo>
                      <a:lnTo>
                        <a:pt x="13" y="0"/>
                      </a:lnTo>
                      <a:lnTo>
                        <a:pt x="13" y="24"/>
                      </a:lnTo>
                      <a:lnTo>
                        <a:pt x="16" y="24"/>
                      </a:lnTo>
                      <a:lnTo>
                        <a:pt x="23" y="21"/>
                      </a:lnTo>
                      <a:lnTo>
                        <a:pt x="26" y="18"/>
                      </a:lnTo>
                      <a:lnTo>
                        <a:pt x="26" y="15"/>
                      </a:lnTo>
                      <a:lnTo>
                        <a:pt x="26" y="1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83" name="Freeform 683"/>
                <p:cNvSpPr>
                  <a:spLocks/>
                </p:cNvSpPr>
                <p:nvPr/>
              </p:nvSpPr>
              <p:spPr bwMode="auto">
                <a:xfrm>
                  <a:off x="-1191" y="1858"/>
                  <a:ext cx="26" cy="15"/>
                </a:xfrm>
                <a:custGeom>
                  <a:avLst/>
                  <a:gdLst>
                    <a:gd name="T0" fmla="*/ 26 w 26"/>
                    <a:gd name="T1" fmla="*/ 15 h 15"/>
                    <a:gd name="T2" fmla="*/ 26 w 26"/>
                    <a:gd name="T3" fmla="*/ 9 h 15"/>
                    <a:gd name="T4" fmla="*/ 23 w 26"/>
                    <a:gd name="T5" fmla="*/ 3 h 15"/>
                    <a:gd name="T6" fmla="*/ 20 w 26"/>
                    <a:gd name="T7" fmla="*/ 3 h 15"/>
                    <a:gd name="T8" fmla="*/ 13 w 26"/>
                    <a:gd name="T9" fmla="*/ 0 h 15"/>
                    <a:gd name="T10" fmla="*/ 10 w 26"/>
                    <a:gd name="T11" fmla="*/ 3 h 15"/>
                    <a:gd name="T12" fmla="*/ 4 w 26"/>
                    <a:gd name="T13" fmla="*/ 3 h 15"/>
                    <a:gd name="T14" fmla="*/ 0 w 26"/>
                    <a:gd name="T15" fmla="*/ 9 h 15"/>
                    <a:gd name="T16" fmla="*/ 0 w 26"/>
                    <a:gd name="T17" fmla="*/ 15 h 15"/>
                    <a:gd name="T18" fmla="*/ 26 w 26"/>
                    <a:gd name="T19" fmla="*/ 15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5">
                      <a:moveTo>
                        <a:pt x="26" y="15"/>
                      </a:moveTo>
                      <a:lnTo>
                        <a:pt x="26" y="9"/>
                      </a:lnTo>
                      <a:lnTo>
                        <a:pt x="23" y="3"/>
                      </a:lnTo>
                      <a:lnTo>
                        <a:pt x="20" y="3"/>
                      </a:lnTo>
                      <a:lnTo>
                        <a:pt x="13" y="0"/>
                      </a:lnTo>
                      <a:lnTo>
                        <a:pt x="10" y="3"/>
                      </a:lnTo>
                      <a:lnTo>
                        <a:pt x="4" y="3"/>
                      </a:lnTo>
                      <a:lnTo>
                        <a:pt x="0" y="9"/>
                      </a:lnTo>
                      <a:lnTo>
                        <a:pt x="0" y="15"/>
                      </a:lnTo>
                      <a:lnTo>
                        <a:pt x="26"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84" name="Freeform 684"/>
                <p:cNvSpPr>
                  <a:spLocks/>
                </p:cNvSpPr>
                <p:nvPr/>
              </p:nvSpPr>
              <p:spPr bwMode="auto">
                <a:xfrm>
                  <a:off x="-1194" y="1858"/>
                  <a:ext cx="26" cy="21"/>
                </a:xfrm>
                <a:custGeom>
                  <a:avLst/>
                  <a:gdLst>
                    <a:gd name="T0" fmla="*/ 26 w 26"/>
                    <a:gd name="T1" fmla="*/ 3 h 21"/>
                    <a:gd name="T2" fmla="*/ 19 w 26"/>
                    <a:gd name="T3" fmla="*/ 0 h 21"/>
                    <a:gd name="T4" fmla="*/ 13 w 26"/>
                    <a:gd name="T5" fmla="*/ 0 h 21"/>
                    <a:gd name="T6" fmla="*/ 10 w 26"/>
                    <a:gd name="T7" fmla="*/ 0 h 21"/>
                    <a:gd name="T8" fmla="*/ 7 w 26"/>
                    <a:gd name="T9" fmla="*/ 3 h 21"/>
                    <a:gd name="T10" fmla="*/ 3 w 26"/>
                    <a:gd name="T11" fmla="*/ 9 h 21"/>
                    <a:gd name="T12" fmla="*/ 0 w 26"/>
                    <a:gd name="T13" fmla="*/ 12 h 21"/>
                    <a:gd name="T14" fmla="*/ 3 w 26"/>
                    <a:gd name="T15" fmla="*/ 18 h 21"/>
                    <a:gd name="T16" fmla="*/ 7 w 26"/>
                    <a:gd name="T17" fmla="*/ 21 h 21"/>
                    <a:gd name="T18" fmla="*/ 26 w 26"/>
                    <a:gd name="T19" fmla="*/ 3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1">
                      <a:moveTo>
                        <a:pt x="26" y="3"/>
                      </a:moveTo>
                      <a:lnTo>
                        <a:pt x="19" y="0"/>
                      </a:lnTo>
                      <a:lnTo>
                        <a:pt x="13" y="0"/>
                      </a:lnTo>
                      <a:lnTo>
                        <a:pt x="10" y="0"/>
                      </a:lnTo>
                      <a:lnTo>
                        <a:pt x="7" y="3"/>
                      </a:lnTo>
                      <a:lnTo>
                        <a:pt x="3" y="9"/>
                      </a:lnTo>
                      <a:lnTo>
                        <a:pt x="0" y="12"/>
                      </a:lnTo>
                      <a:lnTo>
                        <a:pt x="3" y="18"/>
                      </a:lnTo>
                      <a:lnTo>
                        <a:pt x="7" y="21"/>
                      </a:lnTo>
                      <a:lnTo>
                        <a:pt x="2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85" name="Freeform 685"/>
                <p:cNvSpPr>
                  <a:spLocks/>
                </p:cNvSpPr>
                <p:nvPr/>
              </p:nvSpPr>
              <p:spPr bwMode="auto">
                <a:xfrm>
                  <a:off x="-1194" y="1861"/>
                  <a:ext cx="29" cy="24"/>
                </a:xfrm>
                <a:custGeom>
                  <a:avLst/>
                  <a:gdLst>
                    <a:gd name="T0" fmla="*/ 23 w 29"/>
                    <a:gd name="T1" fmla="*/ 3 h 24"/>
                    <a:gd name="T2" fmla="*/ 13 w 29"/>
                    <a:gd name="T3" fmla="*/ 24 h 24"/>
                    <a:gd name="T4" fmla="*/ 16 w 29"/>
                    <a:gd name="T5" fmla="*/ 24 h 24"/>
                    <a:gd name="T6" fmla="*/ 19 w 29"/>
                    <a:gd name="T7" fmla="*/ 24 h 24"/>
                    <a:gd name="T8" fmla="*/ 23 w 29"/>
                    <a:gd name="T9" fmla="*/ 21 h 24"/>
                    <a:gd name="T10" fmla="*/ 26 w 29"/>
                    <a:gd name="T11" fmla="*/ 18 h 24"/>
                    <a:gd name="T12" fmla="*/ 29 w 29"/>
                    <a:gd name="T13" fmla="*/ 15 h 24"/>
                    <a:gd name="T14" fmla="*/ 29 w 29"/>
                    <a:gd name="T15" fmla="*/ 9 h 24"/>
                    <a:gd name="T16" fmla="*/ 26 w 29"/>
                    <a:gd name="T17" fmla="*/ 3 h 24"/>
                    <a:gd name="T18" fmla="*/ 26 w 29"/>
                    <a:gd name="T19" fmla="*/ 0 h 24"/>
                    <a:gd name="T20" fmla="*/ 7 w 29"/>
                    <a:gd name="T21" fmla="*/ 18 h 24"/>
                    <a:gd name="T22" fmla="*/ 3 w 29"/>
                    <a:gd name="T23" fmla="*/ 15 h 24"/>
                    <a:gd name="T24" fmla="*/ 3 w 29"/>
                    <a:gd name="T25" fmla="*/ 12 h 24"/>
                    <a:gd name="T26" fmla="*/ 3 w 29"/>
                    <a:gd name="T27" fmla="*/ 9 h 24"/>
                    <a:gd name="T28" fmla="*/ 3 w 29"/>
                    <a:gd name="T29" fmla="*/ 3 h 24"/>
                    <a:gd name="T30" fmla="*/ 7 w 29"/>
                    <a:gd name="T31" fmla="*/ 3 h 24"/>
                    <a:gd name="T32" fmla="*/ 10 w 29"/>
                    <a:gd name="T33" fmla="*/ 0 h 24"/>
                    <a:gd name="T34" fmla="*/ 13 w 29"/>
                    <a:gd name="T35" fmla="*/ 0 h 24"/>
                    <a:gd name="T36" fmla="*/ 3 w 29"/>
                    <a:gd name="T37" fmla="*/ 21 h 24"/>
                    <a:gd name="T38" fmla="*/ 13 w 29"/>
                    <a:gd name="T39" fmla="*/ 0 h 24"/>
                    <a:gd name="T40" fmla="*/ 10 w 29"/>
                    <a:gd name="T41" fmla="*/ 0 h 24"/>
                    <a:gd name="T42" fmla="*/ 3 w 29"/>
                    <a:gd name="T43" fmla="*/ 3 h 24"/>
                    <a:gd name="T44" fmla="*/ 0 w 29"/>
                    <a:gd name="T45" fmla="*/ 6 h 24"/>
                    <a:gd name="T46" fmla="*/ 0 w 29"/>
                    <a:gd name="T47" fmla="*/ 12 h 24"/>
                    <a:gd name="T48" fmla="*/ 0 w 29"/>
                    <a:gd name="T49" fmla="*/ 15 h 24"/>
                    <a:gd name="T50" fmla="*/ 3 w 29"/>
                    <a:gd name="T51" fmla="*/ 21 h 24"/>
                    <a:gd name="T52" fmla="*/ 10 w 29"/>
                    <a:gd name="T53" fmla="*/ 24 h 24"/>
                    <a:gd name="T54" fmla="*/ 13 w 29"/>
                    <a:gd name="T55" fmla="*/ 24 h 24"/>
                    <a:gd name="T56" fmla="*/ 23 w 29"/>
                    <a:gd name="T57" fmla="*/ 3 h 2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9" h="24">
                      <a:moveTo>
                        <a:pt x="23" y="3"/>
                      </a:moveTo>
                      <a:lnTo>
                        <a:pt x="13" y="24"/>
                      </a:lnTo>
                      <a:lnTo>
                        <a:pt x="16" y="24"/>
                      </a:lnTo>
                      <a:lnTo>
                        <a:pt x="19" y="24"/>
                      </a:lnTo>
                      <a:lnTo>
                        <a:pt x="23" y="21"/>
                      </a:lnTo>
                      <a:lnTo>
                        <a:pt x="26" y="18"/>
                      </a:lnTo>
                      <a:lnTo>
                        <a:pt x="29" y="15"/>
                      </a:lnTo>
                      <a:lnTo>
                        <a:pt x="29" y="9"/>
                      </a:lnTo>
                      <a:lnTo>
                        <a:pt x="26" y="3"/>
                      </a:lnTo>
                      <a:lnTo>
                        <a:pt x="26" y="0"/>
                      </a:lnTo>
                      <a:lnTo>
                        <a:pt x="7" y="18"/>
                      </a:lnTo>
                      <a:lnTo>
                        <a:pt x="3" y="15"/>
                      </a:lnTo>
                      <a:lnTo>
                        <a:pt x="3" y="12"/>
                      </a:lnTo>
                      <a:lnTo>
                        <a:pt x="3" y="9"/>
                      </a:lnTo>
                      <a:lnTo>
                        <a:pt x="3" y="3"/>
                      </a:lnTo>
                      <a:lnTo>
                        <a:pt x="7" y="3"/>
                      </a:lnTo>
                      <a:lnTo>
                        <a:pt x="10" y="0"/>
                      </a:lnTo>
                      <a:lnTo>
                        <a:pt x="13" y="0"/>
                      </a:lnTo>
                      <a:lnTo>
                        <a:pt x="3" y="21"/>
                      </a:lnTo>
                      <a:lnTo>
                        <a:pt x="13" y="0"/>
                      </a:lnTo>
                      <a:lnTo>
                        <a:pt x="10" y="0"/>
                      </a:lnTo>
                      <a:lnTo>
                        <a:pt x="3" y="3"/>
                      </a:lnTo>
                      <a:lnTo>
                        <a:pt x="0" y="6"/>
                      </a:lnTo>
                      <a:lnTo>
                        <a:pt x="0" y="12"/>
                      </a:lnTo>
                      <a:lnTo>
                        <a:pt x="0" y="15"/>
                      </a:lnTo>
                      <a:lnTo>
                        <a:pt x="3" y="21"/>
                      </a:lnTo>
                      <a:lnTo>
                        <a:pt x="10" y="24"/>
                      </a:lnTo>
                      <a:lnTo>
                        <a:pt x="13" y="24"/>
                      </a:lnTo>
                      <a:lnTo>
                        <a:pt x="2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86" name="Freeform 686"/>
                <p:cNvSpPr>
                  <a:spLocks/>
                </p:cNvSpPr>
                <p:nvPr/>
              </p:nvSpPr>
              <p:spPr bwMode="auto">
                <a:xfrm>
                  <a:off x="-1194" y="1864"/>
                  <a:ext cx="29" cy="24"/>
                </a:xfrm>
                <a:custGeom>
                  <a:avLst/>
                  <a:gdLst>
                    <a:gd name="T0" fmla="*/ 13 w 29"/>
                    <a:gd name="T1" fmla="*/ 0 h 24"/>
                    <a:gd name="T2" fmla="*/ 23 w 29"/>
                    <a:gd name="T3" fmla="*/ 21 h 24"/>
                    <a:gd name="T4" fmla="*/ 23 w 29"/>
                    <a:gd name="T5" fmla="*/ 18 h 24"/>
                    <a:gd name="T6" fmla="*/ 26 w 29"/>
                    <a:gd name="T7" fmla="*/ 18 h 24"/>
                    <a:gd name="T8" fmla="*/ 26 w 29"/>
                    <a:gd name="T9" fmla="*/ 15 h 24"/>
                    <a:gd name="T10" fmla="*/ 29 w 29"/>
                    <a:gd name="T11" fmla="*/ 12 h 24"/>
                    <a:gd name="T12" fmla="*/ 29 w 29"/>
                    <a:gd name="T13" fmla="*/ 6 h 24"/>
                    <a:gd name="T14" fmla="*/ 26 w 29"/>
                    <a:gd name="T15" fmla="*/ 3 h 24"/>
                    <a:gd name="T16" fmla="*/ 23 w 29"/>
                    <a:gd name="T17" fmla="*/ 0 h 24"/>
                    <a:gd name="T18" fmla="*/ 3 w 29"/>
                    <a:gd name="T19" fmla="*/ 18 h 24"/>
                    <a:gd name="T20" fmla="*/ 3 w 29"/>
                    <a:gd name="T21" fmla="*/ 15 h 24"/>
                    <a:gd name="T22" fmla="*/ 0 w 29"/>
                    <a:gd name="T23" fmla="*/ 12 h 24"/>
                    <a:gd name="T24" fmla="*/ 0 w 29"/>
                    <a:gd name="T25" fmla="*/ 6 h 24"/>
                    <a:gd name="T26" fmla="*/ 3 w 29"/>
                    <a:gd name="T27" fmla="*/ 3 h 24"/>
                    <a:gd name="T28" fmla="*/ 13 w 29"/>
                    <a:gd name="T29" fmla="*/ 24 h 24"/>
                    <a:gd name="T30" fmla="*/ 3 w 29"/>
                    <a:gd name="T31" fmla="*/ 3 h 24"/>
                    <a:gd name="T32" fmla="*/ 0 w 29"/>
                    <a:gd name="T33" fmla="*/ 6 h 24"/>
                    <a:gd name="T34" fmla="*/ 0 w 29"/>
                    <a:gd name="T35" fmla="*/ 12 h 24"/>
                    <a:gd name="T36" fmla="*/ 0 w 29"/>
                    <a:gd name="T37" fmla="*/ 15 h 24"/>
                    <a:gd name="T38" fmla="*/ 3 w 29"/>
                    <a:gd name="T39" fmla="*/ 21 h 24"/>
                    <a:gd name="T40" fmla="*/ 7 w 29"/>
                    <a:gd name="T41" fmla="*/ 24 h 24"/>
                    <a:gd name="T42" fmla="*/ 13 w 29"/>
                    <a:gd name="T43" fmla="*/ 24 h 24"/>
                    <a:gd name="T44" fmla="*/ 16 w 29"/>
                    <a:gd name="T45" fmla="*/ 24 h 24"/>
                    <a:gd name="T46" fmla="*/ 23 w 29"/>
                    <a:gd name="T47" fmla="*/ 21 h 24"/>
                    <a:gd name="T48" fmla="*/ 13 w 29"/>
                    <a:gd name="T49" fmla="*/ 0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 h="24">
                      <a:moveTo>
                        <a:pt x="13" y="0"/>
                      </a:moveTo>
                      <a:lnTo>
                        <a:pt x="23" y="21"/>
                      </a:lnTo>
                      <a:lnTo>
                        <a:pt x="23" y="18"/>
                      </a:lnTo>
                      <a:lnTo>
                        <a:pt x="26" y="18"/>
                      </a:lnTo>
                      <a:lnTo>
                        <a:pt x="26" y="15"/>
                      </a:lnTo>
                      <a:lnTo>
                        <a:pt x="29" y="12"/>
                      </a:lnTo>
                      <a:lnTo>
                        <a:pt x="29" y="6"/>
                      </a:lnTo>
                      <a:lnTo>
                        <a:pt x="26" y="3"/>
                      </a:lnTo>
                      <a:lnTo>
                        <a:pt x="23" y="0"/>
                      </a:lnTo>
                      <a:lnTo>
                        <a:pt x="3" y="18"/>
                      </a:lnTo>
                      <a:lnTo>
                        <a:pt x="3" y="15"/>
                      </a:lnTo>
                      <a:lnTo>
                        <a:pt x="0" y="12"/>
                      </a:lnTo>
                      <a:lnTo>
                        <a:pt x="0" y="6"/>
                      </a:lnTo>
                      <a:lnTo>
                        <a:pt x="3" y="3"/>
                      </a:lnTo>
                      <a:lnTo>
                        <a:pt x="13" y="24"/>
                      </a:lnTo>
                      <a:lnTo>
                        <a:pt x="3" y="3"/>
                      </a:lnTo>
                      <a:lnTo>
                        <a:pt x="0" y="6"/>
                      </a:lnTo>
                      <a:lnTo>
                        <a:pt x="0" y="12"/>
                      </a:lnTo>
                      <a:lnTo>
                        <a:pt x="0" y="15"/>
                      </a:lnTo>
                      <a:lnTo>
                        <a:pt x="3" y="21"/>
                      </a:lnTo>
                      <a:lnTo>
                        <a:pt x="7" y="24"/>
                      </a:lnTo>
                      <a:lnTo>
                        <a:pt x="13" y="24"/>
                      </a:lnTo>
                      <a:lnTo>
                        <a:pt x="16" y="24"/>
                      </a:lnTo>
                      <a:lnTo>
                        <a:pt x="23" y="2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87" name="Freeform 687"/>
                <p:cNvSpPr>
                  <a:spLocks/>
                </p:cNvSpPr>
                <p:nvPr/>
              </p:nvSpPr>
              <p:spPr bwMode="auto">
                <a:xfrm>
                  <a:off x="-1194" y="1864"/>
                  <a:ext cx="29" cy="24"/>
                </a:xfrm>
                <a:custGeom>
                  <a:avLst/>
                  <a:gdLst>
                    <a:gd name="T0" fmla="*/ 13 w 29"/>
                    <a:gd name="T1" fmla="*/ 24 h 24"/>
                    <a:gd name="T2" fmla="*/ 16 w 29"/>
                    <a:gd name="T3" fmla="*/ 24 h 24"/>
                    <a:gd name="T4" fmla="*/ 23 w 29"/>
                    <a:gd name="T5" fmla="*/ 21 h 24"/>
                    <a:gd name="T6" fmla="*/ 26 w 29"/>
                    <a:gd name="T7" fmla="*/ 18 h 24"/>
                    <a:gd name="T8" fmla="*/ 29 w 29"/>
                    <a:gd name="T9" fmla="*/ 12 h 24"/>
                    <a:gd name="T10" fmla="*/ 26 w 29"/>
                    <a:gd name="T11" fmla="*/ 6 h 24"/>
                    <a:gd name="T12" fmla="*/ 23 w 29"/>
                    <a:gd name="T13" fmla="*/ 0 h 24"/>
                    <a:gd name="T14" fmla="*/ 16 w 29"/>
                    <a:gd name="T15" fmla="*/ 0 h 24"/>
                    <a:gd name="T16" fmla="*/ 13 w 29"/>
                    <a:gd name="T17" fmla="*/ 0 h 24"/>
                    <a:gd name="T18" fmla="*/ 13 w 29"/>
                    <a:gd name="T19" fmla="*/ 24 h 24"/>
                    <a:gd name="T20" fmla="*/ 10 w 29"/>
                    <a:gd name="T21" fmla="*/ 24 h 24"/>
                    <a:gd name="T22" fmla="*/ 7 w 29"/>
                    <a:gd name="T23" fmla="*/ 21 h 24"/>
                    <a:gd name="T24" fmla="*/ 3 w 29"/>
                    <a:gd name="T25" fmla="*/ 18 h 24"/>
                    <a:gd name="T26" fmla="*/ 0 w 29"/>
                    <a:gd name="T27" fmla="*/ 12 h 24"/>
                    <a:gd name="T28" fmla="*/ 3 w 29"/>
                    <a:gd name="T29" fmla="*/ 6 h 24"/>
                    <a:gd name="T30" fmla="*/ 7 w 29"/>
                    <a:gd name="T31" fmla="*/ 3 h 24"/>
                    <a:gd name="T32" fmla="*/ 10 w 29"/>
                    <a:gd name="T33" fmla="*/ 0 h 24"/>
                    <a:gd name="T34" fmla="*/ 13 w 29"/>
                    <a:gd name="T35" fmla="*/ 0 h 24"/>
                    <a:gd name="T36" fmla="*/ 13 w 29"/>
                    <a:gd name="T37" fmla="*/ 24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 h="24">
                      <a:moveTo>
                        <a:pt x="13" y="24"/>
                      </a:moveTo>
                      <a:lnTo>
                        <a:pt x="16" y="24"/>
                      </a:lnTo>
                      <a:lnTo>
                        <a:pt x="23" y="21"/>
                      </a:lnTo>
                      <a:lnTo>
                        <a:pt x="26" y="18"/>
                      </a:lnTo>
                      <a:lnTo>
                        <a:pt x="29" y="12"/>
                      </a:lnTo>
                      <a:lnTo>
                        <a:pt x="26" y="6"/>
                      </a:lnTo>
                      <a:lnTo>
                        <a:pt x="23" y="0"/>
                      </a:lnTo>
                      <a:lnTo>
                        <a:pt x="16" y="0"/>
                      </a:lnTo>
                      <a:lnTo>
                        <a:pt x="13" y="0"/>
                      </a:lnTo>
                      <a:lnTo>
                        <a:pt x="13" y="24"/>
                      </a:lnTo>
                      <a:lnTo>
                        <a:pt x="10" y="24"/>
                      </a:lnTo>
                      <a:lnTo>
                        <a:pt x="7" y="21"/>
                      </a:lnTo>
                      <a:lnTo>
                        <a:pt x="3" y="18"/>
                      </a:lnTo>
                      <a:lnTo>
                        <a:pt x="0" y="12"/>
                      </a:lnTo>
                      <a:lnTo>
                        <a:pt x="3" y="6"/>
                      </a:lnTo>
                      <a:lnTo>
                        <a:pt x="7" y="3"/>
                      </a:lnTo>
                      <a:lnTo>
                        <a:pt x="10" y="0"/>
                      </a:lnTo>
                      <a:lnTo>
                        <a:pt x="13" y="0"/>
                      </a:lnTo>
                      <a:lnTo>
                        <a:pt x="13"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88" name="Freeform 688"/>
                <p:cNvSpPr>
                  <a:spLocks/>
                </p:cNvSpPr>
                <p:nvPr/>
              </p:nvSpPr>
              <p:spPr bwMode="auto">
                <a:xfrm>
                  <a:off x="-1194" y="1864"/>
                  <a:ext cx="13" cy="24"/>
                </a:xfrm>
                <a:custGeom>
                  <a:avLst/>
                  <a:gdLst>
                    <a:gd name="T0" fmla="*/ 13 w 13"/>
                    <a:gd name="T1" fmla="*/ 0 h 24"/>
                    <a:gd name="T2" fmla="*/ 7 w 13"/>
                    <a:gd name="T3" fmla="*/ 0 h 24"/>
                    <a:gd name="T4" fmla="*/ 3 w 13"/>
                    <a:gd name="T5" fmla="*/ 3 h 24"/>
                    <a:gd name="T6" fmla="*/ 0 w 13"/>
                    <a:gd name="T7" fmla="*/ 6 h 24"/>
                    <a:gd name="T8" fmla="*/ 0 w 13"/>
                    <a:gd name="T9" fmla="*/ 12 h 24"/>
                    <a:gd name="T10" fmla="*/ 0 w 13"/>
                    <a:gd name="T11" fmla="*/ 18 h 24"/>
                    <a:gd name="T12" fmla="*/ 3 w 13"/>
                    <a:gd name="T13" fmla="*/ 21 h 24"/>
                    <a:gd name="T14" fmla="*/ 7 w 13"/>
                    <a:gd name="T15" fmla="*/ 24 h 24"/>
                    <a:gd name="T16" fmla="*/ 13 w 13"/>
                    <a:gd name="T17" fmla="*/ 24 h 24"/>
                    <a:gd name="T18" fmla="*/ 13 w 13"/>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4">
                      <a:moveTo>
                        <a:pt x="13" y="0"/>
                      </a:moveTo>
                      <a:lnTo>
                        <a:pt x="7" y="0"/>
                      </a:lnTo>
                      <a:lnTo>
                        <a:pt x="3" y="3"/>
                      </a:lnTo>
                      <a:lnTo>
                        <a:pt x="0" y="6"/>
                      </a:lnTo>
                      <a:lnTo>
                        <a:pt x="0" y="12"/>
                      </a:lnTo>
                      <a:lnTo>
                        <a:pt x="0" y="18"/>
                      </a:lnTo>
                      <a:lnTo>
                        <a:pt x="3" y="21"/>
                      </a:lnTo>
                      <a:lnTo>
                        <a:pt x="7" y="24"/>
                      </a:lnTo>
                      <a:lnTo>
                        <a:pt x="13" y="24"/>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89" name="Freeform 689"/>
                <p:cNvSpPr>
                  <a:spLocks/>
                </p:cNvSpPr>
                <p:nvPr/>
              </p:nvSpPr>
              <p:spPr bwMode="auto">
                <a:xfrm>
                  <a:off x="-1152" y="1870"/>
                  <a:ext cx="9" cy="12"/>
                </a:xfrm>
                <a:custGeom>
                  <a:avLst/>
                  <a:gdLst>
                    <a:gd name="T0" fmla="*/ 6 w 9"/>
                    <a:gd name="T1" fmla="*/ 0 h 12"/>
                    <a:gd name="T2" fmla="*/ 6 w 9"/>
                    <a:gd name="T3" fmla="*/ 0 h 12"/>
                    <a:gd name="T4" fmla="*/ 6 w 9"/>
                    <a:gd name="T5" fmla="*/ 0 h 12"/>
                    <a:gd name="T6" fmla="*/ 6 w 9"/>
                    <a:gd name="T7" fmla="*/ 0 h 12"/>
                    <a:gd name="T8" fmla="*/ 6 w 9"/>
                    <a:gd name="T9" fmla="*/ 0 h 12"/>
                    <a:gd name="T10" fmla="*/ 9 w 9"/>
                    <a:gd name="T11" fmla="*/ 0 h 12"/>
                    <a:gd name="T12" fmla="*/ 9 w 9"/>
                    <a:gd name="T13" fmla="*/ 0 h 12"/>
                    <a:gd name="T14" fmla="*/ 9 w 9"/>
                    <a:gd name="T15" fmla="*/ 0 h 12"/>
                    <a:gd name="T16" fmla="*/ 6 w 9"/>
                    <a:gd name="T17" fmla="*/ 3 h 12"/>
                    <a:gd name="T18" fmla="*/ 6 w 9"/>
                    <a:gd name="T19" fmla="*/ 3 h 12"/>
                    <a:gd name="T20" fmla="*/ 6 w 9"/>
                    <a:gd name="T21" fmla="*/ 3 h 12"/>
                    <a:gd name="T22" fmla="*/ 6 w 9"/>
                    <a:gd name="T23" fmla="*/ 3 h 12"/>
                    <a:gd name="T24" fmla="*/ 6 w 9"/>
                    <a:gd name="T25" fmla="*/ 3 h 12"/>
                    <a:gd name="T26" fmla="*/ 6 w 9"/>
                    <a:gd name="T27" fmla="*/ 6 h 12"/>
                    <a:gd name="T28" fmla="*/ 6 w 9"/>
                    <a:gd name="T29" fmla="*/ 6 h 12"/>
                    <a:gd name="T30" fmla="*/ 6 w 9"/>
                    <a:gd name="T31" fmla="*/ 6 h 12"/>
                    <a:gd name="T32" fmla="*/ 6 w 9"/>
                    <a:gd name="T33" fmla="*/ 6 h 12"/>
                    <a:gd name="T34" fmla="*/ 6 w 9"/>
                    <a:gd name="T35" fmla="*/ 6 h 12"/>
                    <a:gd name="T36" fmla="*/ 3 w 9"/>
                    <a:gd name="T37" fmla="*/ 9 h 12"/>
                    <a:gd name="T38" fmla="*/ 3 w 9"/>
                    <a:gd name="T39" fmla="*/ 9 h 12"/>
                    <a:gd name="T40" fmla="*/ 3 w 9"/>
                    <a:gd name="T41" fmla="*/ 12 h 12"/>
                    <a:gd name="T42" fmla="*/ 0 w 9"/>
                    <a:gd name="T43" fmla="*/ 12 h 12"/>
                    <a:gd name="T44" fmla="*/ 0 w 9"/>
                    <a:gd name="T45" fmla="*/ 9 h 12"/>
                    <a:gd name="T46" fmla="*/ 0 w 9"/>
                    <a:gd name="T47" fmla="*/ 9 h 12"/>
                    <a:gd name="T48" fmla="*/ 0 w 9"/>
                    <a:gd name="T49" fmla="*/ 9 h 12"/>
                    <a:gd name="T50" fmla="*/ 3 w 9"/>
                    <a:gd name="T51" fmla="*/ 9 h 12"/>
                    <a:gd name="T52" fmla="*/ 3 w 9"/>
                    <a:gd name="T53" fmla="*/ 6 h 12"/>
                    <a:gd name="T54" fmla="*/ 3 w 9"/>
                    <a:gd name="T55" fmla="*/ 6 h 12"/>
                    <a:gd name="T56" fmla="*/ 3 w 9"/>
                    <a:gd name="T57" fmla="*/ 6 h 12"/>
                    <a:gd name="T58" fmla="*/ 3 w 9"/>
                    <a:gd name="T59" fmla="*/ 6 h 12"/>
                    <a:gd name="T60" fmla="*/ 3 w 9"/>
                    <a:gd name="T61" fmla="*/ 6 h 12"/>
                    <a:gd name="T62" fmla="*/ 3 w 9"/>
                    <a:gd name="T63" fmla="*/ 3 h 12"/>
                    <a:gd name="T64" fmla="*/ 3 w 9"/>
                    <a:gd name="T65" fmla="*/ 3 h 12"/>
                    <a:gd name="T66" fmla="*/ 3 w 9"/>
                    <a:gd name="T67" fmla="*/ 3 h 12"/>
                    <a:gd name="T68" fmla="*/ 3 w 9"/>
                    <a:gd name="T69" fmla="*/ 3 h 12"/>
                    <a:gd name="T70" fmla="*/ 3 w 9"/>
                    <a:gd name="T71" fmla="*/ 3 h 12"/>
                    <a:gd name="T72" fmla="*/ 3 w 9"/>
                    <a:gd name="T73" fmla="*/ 3 h 12"/>
                    <a:gd name="T74" fmla="*/ 3 w 9"/>
                    <a:gd name="T75" fmla="*/ 0 h 12"/>
                    <a:gd name="T76" fmla="*/ 3 w 9"/>
                    <a:gd name="T77" fmla="*/ 0 h 12"/>
                    <a:gd name="T78" fmla="*/ 3 w 9"/>
                    <a:gd name="T79" fmla="*/ 0 h 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 h="12">
                      <a:moveTo>
                        <a:pt x="6" y="0"/>
                      </a:moveTo>
                      <a:lnTo>
                        <a:pt x="6" y="0"/>
                      </a:lnTo>
                      <a:lnTo>
                        <a:pt x="9" y="0"/>
                      </a:lnTo>
                      <a:lnTo>
                        <a:pt x="6" y="3"/>
                      </a:lnTo>
                      <a:lnTo>
                        <a:pt x="6" y="6"/>
                      </a:lnTo>
                      <a:lnTo>
                        <a:pt x="3" y="9"/>
                      </a:lnTo>
                      <a:lnTo>
                        <a:pt x="3" y="12"/>
                      </a:lnTo>
                      <a:lnTo>
                        <a:pt x="0" y="12"/>
                      </a:lnTo>
                      <a:lnTo>
                        <a:pt x="0" y="9"/>
                      </a:lnTo>
                      <a:lnTo>
                        <a:pt x="3" y="9"/>
                      </a:lnTo>
                      <a:lnTo>
                        <a:pt x="3" y="6"/>
                      </a:lnTo>
                      <a:lnTo>
                        <a:pt x="3" y="3"/>
                      </a:lnTo>
                      <a:lnTo>
                        <a:pt x="3" y="0"/>
                      </a:lnTo>
                      <a:lnTo>
                        <a:pt x="6"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90" name="Freeform 690"/>
                <p:cNvSpPr>
                  <a:spLocks/>
                </p:cNvSpPr>
                <p:nvPr/>
              </p:nvSpPr>
              <p:spPr bwMode="auto">
                <a:xfrm>
                  <a:off x="-1152" y="1870"/>
                  <a:ext cx="9" cy="12"/>
                </a:xfrm>
                <a:custGeom>
                  <a:avLst/>
                  <a:gdLst>
                    <a:gd name="T0" fmla="*/ 6 w 9"/>
                    <a:gd name="T1" fmla="*/ 0 h 12"/>
                    <a:gd name="T2" fmla="*/ 9 w 9"/>
                    <a:gd name="T3" fmla="*/ 0 h 12"/>
                    <a:gd name="T4" fmla="*/ 6 w 9"/>
                    <a:gd name="T5" fmla="*/ 3 h 12"/>
                    <a:gd name="T6" fmla="*/ 6 w 9"/>
                    <a:gd name="T7" fmla="*/ 6 h 12"/>
                    <a:gd name="T8" fmla="*/ 3 w 9"/>
                    <a:gd name="T9" fmla="*/ 9 h 12"/>
                    <a:gd name="T10" fmla="*/ 3 w 9"/>
                    <a:gd name="T11" fmla="*/ 12 h 12"/>
                    <a:gd name="T12" fmla="*/ 0 w 9"/>
                    <a:gd name="T13" fmla="*/ 12 h 12"/>
                    <a:gd name="T14" fmla="*/ 0 w 9"/>
                    <a:gd name="T15" fmla="*/ 9 h 12"/>
                    <a:gd name="T16" fmla="*/ 3 w 9"/>
                    <a:gd name="T17" fmla="*/ 9 h 12"/>
                    <a:gd name="T18" fmla="*/ 3 w 9"/>
                    <a:gd name="T19" fmla="*/ 6 h 12"/>
                    <a:gd name="T20" fmla="*/ 3 w 9"/>
                    <a:gd name="T21" fmla="*/ 3 h 12"/>
                    <a:gd name="T22" fmla="*/ 3 w 9"/>
                    <a:gd name="T23" fmla="*/ 0 h 12"/>
                    <a:gd name="T24" fmla="*/ 6 w 9"/>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12">
                      <a:moveTo>
                        <a:pt x="6" y="0"/>
                      </a:moveTo>
                      <a:lnTo>
                        <a:pt x="9" y="0"/>
                      </a:lnTo>
                      <a:lnTo>
                        <a:pt x="6" y="3"/>
                      </a:lnTo>
                      <a:lnTo>
                        <a:pt x="6" y="6"/>
                      </a:lnTo>
                      <a:lnTo>
                        <a:pt x="3" y="9"/>
                      </a:lnTo>
                      <a:lnTo>
                        <a:pt x="3" y="12"/>
                      </a:lnTo>
                      <a:lnTo>
                        <a:pt x="0" y="12"/>
                      </a:lnTo>
                      <a:lnTo>
                        <a:pt x="0" y="9"/>
                      </a:lnTo>
                      <a:lnTo>
                        <a:pt x="3" y="9"/>
                      </a:lnTo>
                      <a:lnTo>
                        <a:pt x="3" y="6"/>
                      </a:lnTo>
                      <a:lnTo>
                        <a:pt x="3" y="3"/>
                      </a:lnTo>
                      <a:lnTo>
                        <a:pt x="3" y="0"/>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791" name="Freeform 691"/>
                <p:cNvSpPr>
                  <a:spLocks noEditPoints="1"/>
                </p:cNvSpPr>
                <p:nvPr/>
              </p:nvSpPr>
              <p:spPr bwMode="auto">
                <a:xfrm>
                  <a:off x="-1152" y="1873"/>
                  <a:ext cx="13" cy="12"/>
                </a:xfrm>
                <a:custGeom>
                  <a:avLst/>
                  <a:gdLst>
                    <a:gd name="T0" fmla="*/ 3 w 13"/>
                    <a:gd name="T1" fmla="*/ 9 h 12"/>
                    <a:gd name="T2" fmla="*/ 3 w 13"/>
                    <a:gd name="T3" fmla="*/ 9 h 12"/>
                    <a:gd name="T4" fmla="*/ 6 w 13"/>
                    <a:gd name="T5" fmla="*/ 9 h 12"/>
                    <a:gd name="T6" fmla="*/ 6 w 13"/>
                    <a:gd name="T7" fmla="*/ 12 h 12"/>
                    <a:gd name="T8" fmla="*/ 6 w 13"/>
                    <a:gd name="T9" fmla="*/ 12 h 12"/>
                    <a:gd name="T10" fmla="*/ 6 w 13"/>
                    <a:gd name="T11" fmla="*/ 12 h 12"/>
                    <a:gd name="T12" fmla="*/ 6 w 13"/>
                    <a:gd name="T13" fmla="*/ 12 h 12"/>
                    <a:gd name="T14" fmla="*/ 6 w 13"/>
                    <a:gd name="T15" fmla="*/ 12 h 12"/>
                    <a:gd name="T16" fmla="*/ 3 w 13"/>
                    <a:gd name="T17" fmla="*/ 12 h 12"/>
                    <a:gd name="T18" fmla="*/ 3 w 13"/>
                    <a:gd name="T19" fmla="*/ 12 h 12"/>
                    <a:gd name="T20" fmla="*/ 3 w 13"/>
                    <a:gd name="T21" fmla="*/ 12 h 12"/>
                    <a:gd name="T22" fmla="*/ 0 w 13"/>
                    <a:gd name="T23" fmla="*/ 12 h 12"/>
                    <a:gd name="T24" fmla="*/ 0 w 13"/>
                    <a:gd name="T25" fmla="*/ 12 h 12"/>
                    <a:gd name="T26" fmla="*/ 0 w 13"/>
                    <a:gd name="T27" fmla="*/ 12 h 12"/>
                    <a:gd name="T28" fmla="*/ 0 w 13"/>
                    <a:gd name="T29" fmla="*/ 9 h 12"/>
                    <a:gd name="T30" fmla="*/ 0 w 13"/>
                    <a:gd name="T31" fmla="*/ 9 h 12"/>
                    <a:gd name="T32" fmla="*/ 0 w 13"/>
                    <a:gd name="T33" fmla="*/ 9 h 12"/>
                    <a:gd name="T34" fmla="*/ 3 w 13"/>
                    <a:gd name="T35" fmla="*/ 6 h 12"/>
                    <a:gd name="T36" fmla="*/ 3 w 13"/>
                    <a:gd name="T37" fmla="*/ 3 h 12"/>
                    <a:gd name="T38" fmla="*/ 6 w 13"/>
                    <a:gd name="T39" fmla="*/ 3 h 12"/>
                    <a:gd name="T40" fmla="*/ 9 w 13"/>
                    <a:gd name="T41" fmla="*/ 0 h 12"/>
                    <a:gd name="T42" fmla="*/ 9 w 13"/>
                    <a:gd name="T43" fmla="*/ 0 h 12"/>
                    <a:gd name="T44" fmla="*/ 9 w 13"/>
                    <a:gd name="T45" fmla="*/ 0 h 12"/>
                    <a:gd name="T46" fmla="*/ 13 w 13"/>
                    <a:gd name="T47" fmla="*/ 0 h 12"/>
                    <a:gd name="T48" fmla="*/ 13 w 13"/>
                    <a:gd name="T49" fmla="*/ 0 h 12"/>
                    <a:gd name="T50" fmla="*/ 9 w 13"/>
                    <a:gd name="T51" fmla="*/ 0 h 12"/>
                    <a:gd name="T52" fmla="*/ 9 w 13"/>
                    <a:gd name="T53" fmla="*/ 3 h 12"/>
                    <a:gd name="T54" fmla="*/ 9 w 13"/>
                    <a:gd name="T55" fmla="*/ 6 h 12"/>
                    <a:gd name="T56" fmla="*/ 9 w 13"/>
                    <a:gd name="T57" fmla="*/ 6 h 12"/>
                    <a:gd name="T58" fmla="*/ 6 w 13"/>
                    <a:gd name="T59" fmla="*/ 6 h 12"/>
                    <a:gd name="T60" fmla="*/ 3 w 13"/>
                    <a:gd name="T61" fmla="*/ 9 h 12"/>
                    <a:gd name="T62" fmla="*/ 3 w 13"/>
                    <a:gd name="T63" fmla="*/ 9 h 12"/>
                    <a:gd name="T64" fmla="*/ 0 w 13"/>
                    <a:gd name="T65" fmla="*/ 9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 h="12">
                      <a:moveTo>
                        <a:pt x="0" y="9"/>
                      </a:moveTo>
                      <a:lnTo>
                        <a:pt x="3" y="9"/>
                      </a:lnTo>
                      <a:lnTo>
                        <a:pt x="6" y="9"/>
                      </a:lnTo>
                      <a:lnTo>
                        <a:pt x="6" y="12"/>
                      </a:lnTo>
                      <a:lnTo>
                        <a:pt x="3" y="12"/>
                      </a:lnTo>
                      <a:lnTo>
                        <a:pt x="0" y="12"/>
                      </a:lnTo>
                      <a:lnTo>
                        <a:pt x="0" y="9"/>
                      </a:lnTo>
                      <a:close/>
                      <a:moveTo>
                        <a:pt x="0" y="9"/>
                      </a:moveTo>
                      <a:lnTo>
                        <a:pt x="0" y="6"/>
                      </a:lnTo>
                      <a:lnTo>
                        <a:pt x="3" y="6"/>
                      </a:lnTo>
                      <a:lnTo>
                        <a:pt x="3" y="3"/>
                      </a:lnTo>
                      <a:lnTo>
                        <a:pt x="6" y="3"/>
                      </a:lnTo>
                      <a:lnTo>
                        <a:pt x="9" y="3"/>
                      </a:lnTo>
                      <a:lnTo>
                        <a:pt x="9" y="0"/>
                      </a:lnTo>
                      <a:lnTo>
                        <a:pt x="13" y="0"/>
                      </a:lnTo>
                      <a:lnTo>
                        <a:pt x="9" y="0"/>
                      </a:lnTo>
                      <a:lnTo>
                        <a:pt x="9" y="3"/>
                      </a:lnTo>
                      <a:lnTo>
                        <a:pt x="9" y="6"/>
                      </a:lnTo>
                      <a:lnTo>
                        <a:pt x="6" y="6"/>
                      </a:lnTo>
                      <a:lnTo>
                        <a:pt x="3" y="9"/>
                      </a:lnTo>
                      <a:lnTo>
                        <a:pt x="0"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92" name="Freeform 692"/>
                <p:cNvSpPr>
                  <a:spLocks/>
                </p:cNvSpPr>
                <p:nvPr/>
              </p:nvSpPr>
              <p:spPr bwMode="auto">
                <a:xfrm>
                  <a:off x="-1152" y="1882"/>
                  <a:ext cx="6" cy="3"/>
                </a:xfrm>
                <a:custGeom>
                  <a:avLst/>
                  <a:gdLst>
                    <a:gd name="T0" fmla="*/ 0 w 6"/>
                    <a:gd name="T1" fmla="*/ 0 h 3"/>
                    <a:gd name="T2" fmla="*/ 3 w 6"/>
                    <a:gd name="T3" fmla="*/ 0 h 3"/>
                    <a:gd name="T4" fmla="*/ 6 w 6"/>
                    <a:gd name="T5" fmla="*/ 0 h 3"/>
                    <a:gd name="T6" fmla="*/ 6 w 6"/>
                    <a:gd name="T7" fmla="*/ 3 h 3"/>
                    <a:gd name="T8" fmla="*/ 3 w 6"/>
                    <a:gd name="T9" fmla="*/ 3 h 3"/>
                    <a:gd name="T10" fmla="*/ 0 w 6"/>
                    <a:gd name="T11" fmla="*/ 3 h 3"/>
                    <a:gd name="T12" fmla="*/ 0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3" y="0"/>
                      </a:lnTo>
                      <a:lnTo>
                        <a:pt x="6" y="0"/>
                      </a:lnTo>
                      <a:lnTo>
                        <a:pt x="6" y="3"/>
                      </a:lnTo>
                      <a:lnTo>
                        <a:pt x="3" y="3"/>
                      </a:ln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793" name="Freeform 693"/>
                <p:cNvSpPr>
                  <a:spLocks/>
                </p:cNvSpPr>
                <p:nvPr/>
              </p:nvSpPr>
              <p:spPr bwMode="auto">
                <a:xfrm>
                  <a:off x="-1152" y="1873"/>
                  <a:ext cx="13" cy="9"/>
                </a:xfrm>
                <a:custGeom>
                  <a:avLst/>
                  <a:gdLst>
                    <a:gd name="T0" fmla="*/ 0 w 13"/>
                    <a:gd name="T1" fmla="*/ 9 h 9"/>
                    <a:gd name="T2" fmla="*/ 0 w 13"/>
                    <a:gd name="T3" fmla="*/ 6 h 9"/>
                    <a:gd name="T4" fmla="*/ 3 w 13"/>
                    <a:gd name="T5" fmla="*/ 6 h 9"/>
                    <a:gd name="T6" fmla="*/ 3 w 13"/>
                    <a:gd name="T7" fmla="*/ 3 h 9"/>
                    <a:gd name="T8" fmla="*/ 6 w 13"/>
                    <a:gd name="T9" fmla="*/ 3 h 9"/>
                    <a:gd name="T10" fmla="*/ 9 w 13"/>
                    <a:gd name="T11" fmla="*/ 3 h 9"/>
                    <a:gd name="T12" fmla="*/ 9 w 13"/>
                    <a:gd name="T13" fmla="*/ 0 h 9"/>
                    <a:gd name="T14" fmla="*/ 13 w 13"/>
                    <a:gd name="T15" fmla="*/ 0 h 9"/>
                    <a:gd name="T16" fmla="*/ 9 w 13"/>
                    <a:gd name="T17" fmla="*/ 0 h 9"/>
                    <a:gd name="T18" fmla="*/ 9 w 13"/>
                    <a:gd name="T19" fmla="*/ 3 h 9"/>
                    <a:gd name="T20" fmla="*/ 9 w 13"/>
                    <a:gd name="T21" fmla="*/ 6 h 9"/>
                    <a:gd name="T22" fmla="*/ 6 w 13"/>
                    <a:gd name="T23" fmla="*/ 6 h 9"/>
                    <a:gd name="T24" fmla="*/ 3 w 13"/>
                    <a:gd name="T25" fmla="*/ 9 h 9"/>
                    <a:gd name="T26" fmla="*/ 0 w 13"/>
                    <a:gd name="T27" fmla="*/ 9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 h="9">
                      <a:moveTo>
                        <a:pt x="0" y="9"/>
                      </a:moveTo>
                      <a:lnTo>
                        <a:pt x="0" y="6"/>
                      </a:lnTo>
                      <a:lnTo>
                        <a:pt x="3" y="6"/>
                      </a:lnTo>
                      <a:lnTo>
                        <a:pt x="3" y="3"/>
                      </a:lnTo>
                      <a:lnTo>
                        <a:pt x="6" y="3"/>
                      </a:lnTo>
                      <a:lnTo>
                        <a:pt x="9" y="3"/>
                      </a:lnTo>
                      <a:lnTo>
                        <a:pt x="9" y="0"/>
                      </a:lnTo>
                      <a:lnTo>
                        <a:pt x="13" y="0"/>
                      </a:lnTo>
                      <a:lnTo>
                        <a:pt x="9" y="0"/>
                      </a:lnTo>
                      <a:lnTo>
                        <a:pt x="9" y="3"/>
                      </a:lnTo>
                      <a:lnTo>
                        <a:pt x="9" y="6"/>
                      </a:lnTo>
                      <a:lnTo>
                        <a:pt x="6" y="6"/>
                      </a:lnTo>
                      <a:lnTo>
                        <a:pt x="3" y="9"/>
                      </a:lnTo>
                      <a:lnTo>
                        <a:pt x="0"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794" name="Freeform 694"/>
                <p:cNvSpPr>
                  <a:spLocks/>
                </p:cNvSpPr>
                <p:nvPr/>
              </p:nvSpPr>
              <p:spPr bwMode="auto">
                <a:xfrm>
                  <a:off x="-1155" y="1879"/>
                  <a:ext cx="3" cy="6"/>
                </a:xfrm>
                <a:custGeom>
                  <a:avLst/>
                  <a:gdLst>
                    <a:gd name="T0" fmla="*/ 0 w 3"/>
                    <a:gd name="T1" fmla="*/ 0 h 6"/>
                    <a:gd name="T2" fmla="*/ 0 w 3"/>
                    <a:gd name="T3" fmla="*/ 0 h 6"/>
                    <a:gd name="T4" fmla="*/ 0 w 3"/>
                    <a:gd name="T5" fmla="*/ 0 h 6"/>
                    <a:gd name="T6" fmla="*/ 0 w 3"/>
                    <a:gd name="T7" fmla="*/ 0 h 6"/>
                    <a:gd name="T8" fmla="*/ 0 w 3"/>
                    <a:gd name="T9" fmla="*/ 0 h 6"/>
                    <a:gd name="T10" fmla="*/ 0 w 3"/>
                    <a:gd name="T11" fmla="*/ 0 h 6"/>
                    <a:gd name="T12" fmla="*/ 0 w 3"/>
                    <a:gd name="T13" fmla="*/ 3 h 6"/>
                    <a:gd name="T14" fmla="*/ 0 w 3"/>
                    <a:gd name="T15" fmla="*/ 3 h 6"/>
                    <a:gd name="T16" fmla="*/ 0 w 3"/>
                    <a:gd name="T17" fmla="*/ 3 h 6"/>
                    <a:gd name="T18" fmla="*/ 0 w 3"/>
                    <a:gd name="T19" fmla="*/ 3 h 6"/>
                    <a:gd name="T20" fmla="*/ 0 w 3"/>
                    <a:gd name="T21" fmla="*/ 3 h 6"/>
                    <a:gd name="T22" fmla="*/ 0 w 3"/>
                    <a:gd name="T23" fmla="*/ 6 h 6"/>
                    <a:gd name="T24" fmla="*/ 0 w 3"/>
                    <a:gd name="T25" fmla="*/ 6 h 6"/>
                    <a:gd name="T26" fmla="*/ 3 w 3"/>
                    <a:gd name="T27" fmla="*/ 6 h 6"/>
                    <a:gd name="T28" fmla="*/ 3 w 3"/>
                    <a:gd name="T29" fmla="*/ 6 h 6"/>
                    <a:gd name="T30" fmla="*/ 3 w 3"/>
                    <a:gd name="T31" fmla="*/ 6 h 6"/>
                    <a:gd name="T32" fmla="*/ 3 w 3"/>
                    <a:gd name="T33" fmla="*/ 3 h 6"/>
                    <a:gd name="T34" fmla="*/ 3 w 3"/>
                    <a:gd name="T35" fmla="*/ 3 h 6"/>
                    <a:gd name="T36" fmla="*/ 3 w 3"/>
                    <a:gd name="T37" fmla="*/ 3 h 6"/>
                    <a:gd name="T38" fmla="*/ 3 w 3"/>
                    <a:gd name="T39" fmla="*/ 3 h 6"/>
                    <a:gd name="T40" fmla="*/ 3 w 3"/>
                    <a:gd name="T41" fmla="*/ 3 h 6"/>
                    <a:gd name="T42" fmla="*/ 3 w 3"/>
                    <a:gd name="T43" fmla="*/ 3 h 6"/>
                    <a:gd name="T44" fmla="*/ 3 w 3"/>
                    <a:gd name="T45" fmla="*/ 3 h 6"/>
                    <a:gd name="T46" fmla="*/ 3 w 3"/>
                    <a:gd name="T47" fmla="*/ 0 h 6"/>
                    <a:gd name="T48" fmla="*/ 3 w 3"/>
                    <a:gd name="T49" fmla="*/ 0 h 6"/>
                    <a:gd name="T50" fmla="*/ 3 w 3"/>
                    <a:gd name="T51" fmla="*/ 0 h 6"/>
                    <a:gd name="T52" fmla="*/ 3 w 3"/>
                    <a:gd name="T53" fmla="*/ 0 h 6"/>
                    <a:gd name="T54" fmla="*/ 3 w 3"/>
                    <a:gd name="T55" fmla="*/ 0 h 6"/>
                    <a:gd name="T56" fmla="*/ 0 w 3"/>
                    <a:gd name="T57" fmla="*/ 0 h 6"/>
                    <a:gd name="T58" fmla="*/ 0 w 3"/>
                    <a:gd name="T59" fmla="*/ 0 h 6"/>
                    <a:gd name="T60" fmla="*/ 0 w 3"/>
                    <a:gd name="T61" fmla="*/ 0 h 6"/>
                    <a:gd name="T62" fmla="*/ 0 w 3"/>
                    <a:gd name="T63" fmla="*/ 0 h 6"/>
                    <a:gd name="T64" fmla="*/ 0 w 3"/>
                    <a:gd name="T65" fmla="*/ 0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 h="6">
                      <a:moveTo>
                        <a:pt x="0" y="0"/>
                      </a:moveTo>
                      <a:lnTo>
                        <a:pt x="0" y="0"/>
                      </a:lnTo>
                      <a:lnTo>
                        <a:pt x="0" y="3"/>
                      </a:lnTo>
                      <a:lnTo>
                        <a:pt x="0" y="6"/>
                      </a:lnTo>
                      <a:lnTo>
                        <a:pt x="3" y="6"/>
                      </a:lnTo>
                      <a:lnTo>
                        <a:pt x="3" y="3"/>
                      </a:lnTo>
                      <a:lnTo>
                        <a:pt x="3"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95" name="Freeform 695"/>
                <p:cNvSpPr>
                  <a:spLocks/>
                </p:cNvSpPr>
                <p:nvPr/>
              </p:nvSpPr>
              <p:spPr bwMode="auto">
                <a:xfrm>
                  <a:off x="-1155" y="1879"/>
                  <a:ext cx="3" cy="6"/>
                </a:xfrm>
                <a:custGeom>
                  <a:avLst/>
                  <a:gdLst>
                    <a:gd name="T0" fmla="*/ 0 w 3"/>
                    <a:gd name="T1" fmla="*/ 0 h 6"/>
                    <a:gd name="T2" fmla="*/ 0 w 3"/>
                    <a:gd name="T3" fmla="*/ 3 h 6"/>
                    <a:gd name="T4" fmla="*/ 0 w 3"/>
                    <a:gd name="T5" fmla="*/ 6 h 6"/>
                    <a:gd name="T6" fmla="*/ 3 w 3"/>
                    <a:gd name="T7" fmla="*/ 6 h 6"/>
                    <a:gd name="T8" fmla="*/ 3 w 3"/>
                    <a:gd name="T9" fmla="*/ 3 h 6"/>
                    <a:gd name="T10" fmla="*/ 3 w 3"/>
                    <a:gd name="T11" fmla="*/ 0 h 6"/>
                    <a:gd name="T12" fmla="*/ 0 w 3"/>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0"/>
                      </a:moveTo>
                      <a:lnTo>
                        <a:pt x="0" y="3"/>
                      </a:lnTo>
                      <a:lnTo>
                        <a:pt x="0" y="6"/>
                      </a:lnTo>
                      <a:lnTo>
                        <a:pt x="3" y="6"/>
                      </a:lnTo>
                      <a:lnTo>
                        <a:pt x="3" y="3"/>
                      </a:lnTo>
                      <a:lnTo>
                        <a:pt x="3"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796" name="Freeform 696"/>
                <p:cNvSpPr>
                  <a:spLocks noEditPoints="1"/>
                </p:cNvSpPr>
                <p:nvPr/>
              </p:nvSpPr>
              <p:spPr bwMode="auto">
                <a:xfrm>
                  <a:off x="-1181" y="1850"/>
                  <a:ext cx="29" cy="59"/>
                </a:xfrm>
                <a:custGeom>
                  <a:avLst/>
                  <a:gdLst>
                    <a:gd name="T0" fmla="*/ 10 w 29"/>
                    <a:gd name="T1" fmla="*/ 41 h 59"/>
                    <a:gd name="T2" fmla="*/ 6 w 29"/>
                    <a:gd name="T3" fmla="*/ 41 h 59"/>
                    <a:gd name="T4" fmla="*/ 6 w 29"/>
                    <a:gd name="T5" fmla="*/ 44 h 59"/>
                    <a:gd name="T6" fmla="*/ 6 w 29"/>
                    <a:gd name="T7" fmla="*/ 44 h 59"/>
                    <a:gd name="T8" fmla="*/ 6 w 29"/>
                    <a:gd name="T9" fmla="*/ 50 h 59"/>
                    <a:gd name="T10" fmla="*/ 6 w 29"/>
                    <a:gd name="T11" fmla="*/ 53 h 59"/>
                    <a:gd name="T12" fmla="*/ 3 w 29"/>
                    <a:gd name="T13" fmla="*/ 53 h 59"/>
                    <a:gd name="T14" fmla="*/ 0 w 29"/>
                    <a:gd name="T15" fmla="*/ 59 h 59"/>
                    <a:gd name="T16" fmla="*/ 3 w 29"/>
                    <a:gd name="T17" fmla="*/ 59 h 59"/>
                    <a:gd name="T18" fmla="*/ 3 w 29"/>
                    <a:gd name="T19" fmla="*/ 56 h 59"/>
                    <a:gd name="T20" fmla="*/ 3 w 29"/>
                    <a:gd name="T21" fmla="*/ 59 h 59"/>
                    <a:gd name="T22" fmla="*/ 6 w 29"/>
                    <a:gd name="T23" fmla="*/ 59 h 59"/>
                    <a:gd name="T24" fmla="*/ 6 w 29"/>
                    <a:gd name="T25" fmla="*/ 56 h 59"/>
                    <a:gd name="T26" fmla="*/ 3 w 29"/>
                    <a:gd name="T27" fmla="*/ 56 h 59"/>
                    <a:gd name="T28" fmla="*/ 6 w 29"/>
                    <a:gd name="T29" fmla="*/ 56 h 59"/>
                    <a:gd name="T30" fmla="*/ 6 w 29"/>
                    <a:gd name="T31" fmla="*/ 53 h 59"/>
                    <a:gd name="T32" fmla="*/ 6 w 29"/>
                    <a:gd name="T33" fmla="*/ 53 h 59"/>
                    <a:gd name="T34" fmla="*/ 10 w 29"/>
                    <a:gd name="T35" fmla="*/ 50 h 59"/>
                    <a:gd name="T36" fmla="*/ 13 w 29"/>
                    <a:gd name="T37" fmla="*/ 47 h 59"/>
                    <a:gd name="T38" fmla="*/ 10 w 29"/>
                    <a:gd name="T39" fmla="*/ 44 h 59"/>
                    <a:gd name="T40" fmla="*/ 10 w 29"/>
                    <a:gd name="T41" fmla="*/ 41 h 59"/>
                    <a:gd name="T42" fmla="*/ 13 w 29"/>
                    <a:gd name="T43" fmla="*/ 38 h 59"/>
                    <a:gd name="T44" fmla="*/ 16 w 29"/>
                    <a:gd name="T45" fmla="*/ 35 h 59"/>
                    <a:gd name="T46" fmla="*/ 10 w 29"/>
                    <a:gd name="T47" fmla="*/ 32 h 59"/>
                    <a:gd name="T48" fmla="*/ 13 w 29"/>
                    <a:gd name="T49" fmla="*/ 26 h 59"/>
                    <a:gd name="T50" fmla="*/ 16 w 29"/>
                    <a:gd name="T51" fmla="*/ 20 h 59"/>
                    <a:gd name="T52" fmla="*/ 16 w 29"/>
                    <a:gd name="T53" fmla="*/ 17 h 59"/>
                    <a:gd name="T54" fmla="*/ 16 w 29"/>
                    <a:gd name="T55" fmla="*/ 17 h 59"/>
                    <a:gd name="T56" fmla="*/ 16 w 29"/>
                    <a:gd name="T57" fmla="*/ 17 h 59"/>
                    <a:gd name="T58" fmla="*/ 13 w 29"/>
                    <a:gd name="T59" fmla="*/ 20 h 59"/>
                    <a:gd name="T60" fmla="*/ 10 w 29"/>
                    <a:gd name="T61" fmla="*/ 20 h 59"/>
                    <a:gd name="T62" fmla="*/ 13 w 29"/>
                    <a:gd name="T63" fmla="*/ 17 h 59"/>
                    <a:gd name="T64" fmla="*/ 16 w 29"/>
                    <a:gd name="T65" fmla="*/ 17 h 59"/>
                    <a:gd name="T66" fmla="*/ 16 w 29"/>
                    <a:gd name="T67" fmla="*/ 14 h 59"/>
                    <a:gd name="T68" fmla="*/ 16 w 29"/>
                    <a:gd name="T69" fmla="*/ 5 h 59"/>
                    <a:gd name="T70" fmla="*/ 13 w 29"/>
                    <a:gd name="T71" fmla="*/ 5 h 59"/>
                    <a:gd name="T72" fmla="*/ 13 w 29"/>
                    <a:gd name="T73" fmla="*/ 3 h 59"/>
                    <a:gd name="T74" fmla="*/ 13 w 29"/>
                    <a:gd name="T75" fmla="*/ 5 h 59"/>
                    <a:gd name="T76" fmla="*/ 10 w 29"/>
                    <a:gd name="T77" fmla="*/ 3 h 59"/>
                    <a:gd name="T78" fmla="*/ 13 w 29"/>
                    <a:gd name="T79" fmla="*/ 3 h 59"/>
                    <a:gd name="T80" fmla="*/ 13 w 29"/>
                    <a:gd name="T81" fmla="*/ 3 h 59"/>
                    <a:gd name="T82" fmla="*/ 13 w 29"/>
                    <a:gd name="T83" fmla="*/ 3 h 59"/>
                    <a:gd name="T84" fmla="*/ 16 w 29"/>
                    <a:gd name="T85" fmla="*/ 0 h 59"/>
                    <a:gd name="T86" fmla="*/ 19 w 29"/>
                    <a:gd name="T87" fmla="*/ 0 h 59"/>
                    <a:gd name="T88" fmla="*/ 19 w 29"/>
                    <a:gd name="T89" fmla="*/ 3 h 59"/>
                    <a:gd name="T90" fmla="*/ 19 w 29"/>
                    <a:gd name="T91" fmla="*/ 5 h 59"/>
                    <a:gd name="T92" fmla="*/ 22 w 29"/>
                    <a:gd name="T93" fmla="*/ 11 h 59"/>
                    <a:gd name="T94" fmla="*/ 22 w 29"/>
                    <a:gd name="T95" fmla="*/ 14 h 59"/>
                    <a:gd name="T96" fmla="*/ 22 w 29"/>
                    <a:gd name="T97" fmla="*/ 14 h 59"/>
                    <a:gd name="T98" fmla="*/ 26 w 29"/>
                    <a:gd name="T99" fmla="*/ 14 h 59"/>
                    <a:gd name="T100" fmla="*/ 26 w 29"/>
                    <a:gd name="T101" fmla="*/ 14 h 59"/>
                    <a:gd name="T102" fmla="*/ 29 w 29"/>
                    <a:gd name="T103" fmla="*/ 17 h 59"/>
                    <a:gd name="T104" fmla="*/ 26 w 29"/>
                    <a:gd name="T105" fmla="*/ 17 h 59"/>
                    <a:gd name="T106" fmla="*/ 26 w 29"/>
                    <a:gd name="T107" fmla="*/ 17 h 59"/>
                    <a:gd name="T108" fmla="*/ 22 w 29"/>
                    <a:gd name="T109" fmla="*/ 23 h 59"/>
                    <a:gd name="T110" fmla="*/ 19 w 29"/>
                    <a:gd name="T111" fmla="*/ 23 h 59"/>
                    <a:gd name="T112" fmla="*/ 19 w 29"/>
                    <a:gd name="T113" fmla="*/ 26 h 59"/>
                    <a:gd name="T114" fmla="*/ 16 w 29"/>
                    <a:gd name="T115" fmla="*/ 29 h 59"/>
                    <a:gd name="T116" fmla="*/ 16 w 29"/>
                    <a:gd name="T117" fmla="*/ 35 h 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 h="59">
                      <a:moveTo>
                        <a:pt x="10" y="41"/>
                      </a:moveTo>
                      <a:lnTo>
                        <a:pt x="10" y="41"/>
                      </a:lnTo>
                      <a:lnTo>
                        <a:pt x="6" y="41"/>
                      </a:lnTo>
                      <a:lnTo>
                        <a:pt x="6" y="44"/>
                      </a:lnTo>
                      <a:lnTo>
                        <a:pt x="6" y="47"/>
                      </a:lnTo>
                      <a:lnTo>
                        <a:pt x="6" y="50"/>
                      </a:lnTo>
                      <a:lnTo>
                        <a:pt x="6" y="53"/>
                      </a:lnTo>
                      <a:lnTo>
                        <a:pt x="3" y="53"/>
                      </a:lnTo>
                      <a:lnTo>
                        <a:pt x="3" y="56"/>
                      </a:lnTo>
                      <a:lnTo>
                        <a:pt x="0" y="56"/>
                      </a:lnTo>
                      <a:lnTo>
                        <a:pt x="0" y="59"/>
                      </a:lnTo>
                      <a:lnTo>
                        <a:pt x="3" y="59"/>
                      </a:lnTo>
                      <a:lnTo>
                        <a:pt x="3" y="56"/>
                      </a:lnTo>
                      <a:lnTo>
                        <a:pt x="3" y="59"/>
                      </a:lnTo>
                      <a:lnTo>
                        <a:pt x="6" y="59"/>
                      </a:lnTo>
                      <a:lnTo>
                        <a:pt x="6" y="56"/>
                      </a:lnTo>
                      <a:lnTo>
                        <a:pt x="3" y="56"/>
                      </a:lnTo>
                      <a:lnTo>
                        <a:pt x="6" y="56"/>
                      </a:lnTo>
                      <a:lnTo>
                        <a:pt x="6" y="53"/>
                      </a:lnTo>
                      <a:lnTo>
                        <a:pt x="10" y="53"/>
                      </a:lnTo>
                      <a:lnTo>
                        <a:pt x="10" y="50"/>
                      </a:lnTo>
                      <a:lnTo>
                        <a:pt x="13" y="50"/>
                      </a:lnTo>
                      <a:lnTo>
                        <a:pt x="13" y="47"/>
                      </a:lnTo>
                      <a:lnTo>
                        <a:pt x="13" y="44"/>
                      </a:lnTo>
                      <a:lnTo>
                        <a:pt x="10" y="44"/>
                      </a:lnTo>
                      <a:lnTo>
                        <a:pt x="10" y="41"/>
                      </a:lnTo>
                      <a:lnTo>
                        <a:pt x="13" y="41"/>
                      </a:lnTo>
                      <a:lnTo>
                        <a:pt x="13" y="38"/>
                      </a:lnTo>
                      <a:lnTo>
                        <a:pt x="10" y="38"/>
                      </a:lnTo>
                      <a:lnTo>
                        <a:pt x="10" y="41"/>
                      </a:lnTo>
                      <a:close/>
                      <a:moveTo>
                        <a:pt x="16" y="35"/>
                      </a:moveTo>
                      <a:lnTo>
                        <a:pt x="13" y="35"/>
                      </a:lnTo>
                      <a:lnTo>
                        <a:pt x="10" y="32"/>
                      </a:lnTo>
                      <a:lnTo>
                        <a:pt x="13" y="29"/>
                      </a:lnTo>
                      <a:lnTo>
                        <a:pt x="13" y="26"/>
                      </a:lnTo>
                      <a:lnTo>
                        <a:pt x="16" y="26"/>
                      </a:lnTo>
                      <a:lnTo>
                        <a:pt x="16" y="23"/>
                      </a:lnTo>
                      <a:lnTo>
                        <a:pt x="16" y="20"/>
                      </a:lnTo>
                      <a:lnTo>
                        <a:pt x="16" y="17"/>
                      </a:lnTo>
                      <a:lnTo>
                        <a:pt x="16" y="20"/>
                      </a:lnTo>
                      <a:lnTo>
                        <a:pt x="13" y="20"/>
                      </a:lnTo>
                      <a:lnTo>
                        <a:pt x="10" y="20"/>
                      </a:lnTo>
                      <a:lnTo>
                        <a:pt x="13" y="17"/>
                      </a:lnTo>
                      <a:lnTo>
                        <a:pt x="16" y="17"/>
                      </a:lnTo>
                      <a:lnTo>
                        <a:pt x="16" y="14"/>
                      </a:lnTo>
                      <a:lnTo>
                        <a:pt x="16" y="11"/>
                      </a:lnTo>
                      <a:lnTo>
                        <a:pt x="16" y="8"/>
                      </a:lnTo>
                      <a:lnTo>
                        <a:pt x="16" y="5"/>
                      </a:lnTo>
                      <a:lnTo>
                        <a:pt x="13" y="5"/>
                      </a:lnTo>
                      <a:lnTo>
                        <a:pt x="13" y="3"/>
                      </a:lnTo>
                      <a:lnTo>
                        <a:pt x="13" y="5"/>
                      </a:lnTo>
                      <a:lnTo>
                        <a:pt x="10" y="3"/>
                      </a:lnTo>
                      <a:lnTo>
                        <a:pt x="13" y="3"/>
                      </a:lnTo>
                      <a:lnTo>
                        <a:pt x="13" y="0"/>
                      </a:lnTo>
                      <a:lnTo>
                        <a:pt x="16" y="0"/>
                      </a:lnTo>
                      <a:lnTo>
                        <a:pt x="19" y="0"/>
                      </a:lnTo>
                      <a:lnTo>
                        <a:pt x="19" y="3"/>
                      </a:lnTo>
                      <a:lnTo>
                        <a:pt x="19" y="5"/>
                      </a:lnTo>
                      <a:lnTo>
                        <a:pt x="22" y="5"/>
                      </a:lnTo>
                      <a:lnTo>
                        <a:pt x="22" y="8"/>
                      </a:lnTo>
                      <a:lnTo>
                        <a:pt x="22" y="11"/>
                      </a:lnTo>
                      <a:lnTo>
                        <a:pt x="22" y="14"/>
                      </a:lnTo>
                      <a:lnTo>
                        <a:pt x="26" y="14"/>
                      </a:lnTo>
                      <a:lnTo>
                        <a:pt x="29" y="14"/>
                      </a:lnTo>
                      <a:lnTo>
                        <a:pt x="29" y="17"/>
                      </a:lnTo>
                      <a:lnTo>
                        <a:pt x="26" y="17"/>
                      </a:lnTo>
                      <a:lnTo>
                        <a:pt x="26" y="20"/>
                      </a:lnTo>
                      <a:lnTo>
                        <a:pt x="22" y="20"/>
                      </a:lnTo>
                      <a:lnTo>
                        <a:pt x="22" y="23"/>
                      </a:lnTo>
                      <a:lnTo>
                        <a:pt x="19" y="23"/>
                      </a:lnTo>
                      <a:lnTo>
                        <a:pt x="19" y="26"/>
                      </a:lnTo>
                      <a:lnTo>
                        <a:pt x="16" y="26"/>
                      </a:lnTo>
                      <a:lnTo>
                        <a:pt x="16" y="29"/>
                      </a:lnTo>
                      <a:lnTo>
                        <a:pt x="16" y="32"/>
                      </a:lnTo>
                      <a:lnTo>
                        <a:pt x="16" y="35"/>
                      </a:lnTo>
                      <a:close/>
                    </a:path>
                  </a:pathLst>
                </a:custGeom>
                <a:solidFill>
                  <a:srgbClr val="19B2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797" name="Freeform 697"/>
                <p:cNvSpPr>
                  <a:spLocks/>
                </p:cNvSpPr>
                <p:nvPr/>
              </p:nvSpPr>
              <p:spPr bwMode="auto">
                <a:xfrm>
                  <a:off x="-1181" y="1888"/>
                  <a:ext cx="13" cy="21"/>
                </a:xfrm>
                <a:custGeom>
                  <a:avLst/>
                  <a:gdLst>
                    <a:gd name="T0" fmla="*/ 10 w 13"/>
                    <a:gd name="T1" fmla="*/ 3 h 21"/>
                    <a:gd name="T2" fmla="*/ 6 w 13"/>
                    <a:gd name="T3" fmla="*/ 3 h 21"/>
                    <a:gd name="T4" fmla="*/ 6 w 13"/>
                    <a:gd name="T5" fmla="*/ 6 h 21"/>
                    <a:gd name="T6" fmla="*/ 6 w 13"/>
                    <a:gd name="T7" fmla="*/ 9 h 21"/>
                    <a:gd name="T8" fmla="*/ 6 w 13"/>
                    <a:gd name="T9" fmla="*/ 12 h 21"/>
                    <a:gd name="T10" fmla="*/ 6 w 13"/>
                    <a:gd name="T11" fmla="*/ 15 h 21"/>
                    <a:gd name="T12" fmla="*/ 3 w 13"/>
                    <a:gd name="T13" fmla="*/ 15 h 21"/>
                    <a:gd name="T14" fmla="*/ 3 w 13"/>
                    <a:gd name="T15" fmla="*/ 18 h 21"/>
                    <a:gd name="T16" fmla="*/ 0 w 13"/>
                    <a:gd name="T17" fmla="*/ 18 h 21"/>
                    <a:gd name="T18" fmla="*/ 0 w 13"/>
                    <a:gd name="T19" fmla="*/ 21 h 21"/>
                    <a:gd name="T20" fmla="*/ 3 w 13"/>
                    <a:gd name="T21" fmla="*/ 21 h 21"/>
                    <a:gd name="T22" fmla="*/ 3 w 13"/>
                    <a:gd name="T23" fmla="*/ 18 h 21"/>
                    <a:gd name="T24" fmla="*/ 3 w 13"/>
                    <a:gd name="T25" fmla="*/ 21 h 21"/>
                    <a:gd name="T26" fmla="*/ 6 w 13"/>
                    <a:gd name="T27" fmla="*/ 21 h 21"/>
                    <a:gd name="T28" fmla="*/ 6 w 13"/>
                    <a:gd name="T29" fmla="*/ 18 h 21"/>
                    <a:gd name="T30" fmla="*/ 3 w 13"/>
                    <a:gd name="T31" fmla="*/ 18 h 21"/>
                    <a:gd name="T32" fmla="*/ 6 w 13"/>
                    <a:gd name="T33" fmla="*/ 18 h 21"/>
                    <a:gd name="T34" fmla="*/ 6 w 13"/>
                    <a:gd name="T35" fmla="*/ 15 h 21"/>
                    <a:gd name="T36" fmla="*/ 10 w 13"/>
                    <a:gd name="T37" fmla="*/ 15 h 21"/>
                    <a:gd name="T38" fmla="*/ 10 w 13"/>
                    <a:gd name="T39" fmla="*/ 12 h 21"/>
                    <a:gd name="T40" fmla="*/ 13 w 13"/>
                    <a:gd name="T41" fmla="*/ 12 h 21"/>
                    <a:gd name="T42" fmla="*/ 13 w 13"/>
                    <a:gd name="T43" fmla="*/ 9 h 21"/>
                    <a:gd name="T44" fmla="*/ 13 w 13"/>
                    <a:gd name="T45" fmla="*/ 6 h 21"/>
                    <a:gd name="T46" fmla="*/ 10 w 13"/>
                    <a:gd name="T47" fmla="*/ 6 h 21"/>
                    <a:gd name="T48" fmla="*/ 10 w 13"/>
                    <a:gd name="T49" fmla="*/ 3 h 21"/>
                    <a:gd name="T50" fmla="*/ 13 w 13"/>
                    <a:gd name="T51" fmla="*/ 3 h 21"/>
                    <a:gd name="T52" fmla="*/ 13 w 13"/>
                    <a:gd name="T53" fmla="*/ 0 h 21"/>
                    <a:gd name="T54" fmla="*/ 10 w 13"/>
                    <a:gd name="T55" fmla="*/ 0 h 21"/>
                    <a:gd name="T56" fmla="*/ 10 w 13"/>
                    <a:gd name="T57" fmla="*/ 3 h 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 h="21">
                      <a:moveTo>
                        <a:pt x="10" y="3"/>
                      </a:moveTo>
                      <a:lnTo>
                        <a:pt x="6" y="3"/>
                      </a:lnTo>
                      <a:lnTo>
                        <a:pt x="6" y="6"/>
                      </a:lnTo>
                      <a:lnTo>
                        <a:pt x="6" y="9"/>
                      </a:lnTo>
                      <a:lnTo>
                        <a:pt x="6" y="12"/>
                      </a:lnTo>
                      <a:lnTo>
                        <a:pt x="6" y="15"/>
                      </a:lnTo>
                      <a:lnTo>
                        <a:pt x="3" y="15"/>
                      </a:lnTo>
                      <a:lnTo>
                        <a:pt x="3" y="18"/>
                      </a:lnTo>
                      <a:lnTo>
                        <a:pt x="0" y="18"/>
                      </a:lnTo>
                      <a:lnTo>
                        <a:pt x="0" y="21"/>
                      </a:lnTo>
                      <a:lnTo>
                        <a:pt x="3" y="21"/>
                      </a:lnTo>
                      <a:lnTo>
                        <a:pt x="3" y="18"/>
                      </a:lnTo>
                      <a:lnTo>
                        <a:pt x="3" y="21"/>
                      </a:lnTo>
                      <a:lnTo>
                        <a:pt x="6" y="21"/>
                      </a:lnTo>
                      <a:lnTo>
                        <a:pt x="6" y="18"/>
                      </a:lnTo>
                      <a:lnTo>
                        <a:pt x="3" y="18"/>
                      </a:lnTo>
                      <a:lnTo>
                        <a:pt x="6" y="18"/>
                      </a:lnTo>
                      <a:lnTo>
                        <a:pt x="6" y="15"/>
                      </a:lnTo>
                      <a:lnTo>
                        <a:pt x="10" y="15"/>
                      </a:lnTo>
                      <a:lnTo>
                        <a:pt x="10" y="12"/>
                      </a:lnTo>
                      <a:lnTo>
                        <a:pt x="13" y="12"/>
                      </a:lnTo>
                      <a:lnTo>
                        <a:pt x="13" y="9"/>
                      </a:lnTo>
                      <a:lnTo>
                        <a:pt x="13" y="6"/>
                      </a:lnTo>
                      <a:lnTo>
                        <a:pt x="10" y="6"/>
                      </a:lnTo>
                      <a:lnTo>
                        <a:pt x="10" y="3"/>
                      </a:lnTo>
                      <a:lnTo>
                        <a:pt x="13" y="3"/>
                      </a:lnTo>
                      <a:lnTo>
                        <a:pt x="13" y="0"/>
                      </a:lnTo>
                      <a:lnTo>
                        <a:pt x="10" y="0"/>
                      </a:lnTo>
                      <a:lnTo>
                        <a:pt x="1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798" name="Freeform 698"/>
                <p:cNvSpPr>
                  <a:spLocks/>
                </p:cNvSpPr>
                <p:nvPr/>
              </p:nvSpPr>
              <p:spPr bwMode="auto">
                <a:xfrm>
                  <a:off x="-1171" y="1850"/>
                  <a:ext cx="19" cy="35"/>
                </a:xfrm>
                <a:custGeom>
                  <a:avLst/>
                  <a:gdLst>
                    <a:gd name="T0" fmla="*/ 6 w 19"/>
                    <a:gd name="T1" fmla="*/ 35 h 35"/>
                    <a:gd name="T2" fmla="*/ 3 w 19"/>
                    <a:gd name="T3" fmla="*/ 35 h 35"/>
                    <a:gd name="T4" fmla="*/ 0 w 19"/>
                    <a:gd name="T5" fmla="*/ 32 h 35"/>
                    <a:gd name="T6" fmla="*/ 3 w 19"/>
                    <a:gd name="T7" fmla="*/ 29 h 35"/>
                    <a:gd name="T8" fmla="*/ 3 w 19"/>
                    <a:gd name="T9" fmla="*/ 26 h 35"/>
                    <a:gd name="T10" fmla="*/ 6 w 19"/>
                    <a:gd name="T11" fmla="*/ 26 h 35"/>
                    <a:gd name="T12" fmla="*/ 6 w 19"/>
                    <a:gd name="T13" fmla="*/ 23 h 35"/>
                    <a:gd name="T14" fmla="*/ 6 w 19"/>
                    <a:gd name="T15" fmla="*/ 20 h 35"/>
                    <a:gd name="T16" fmla="*/ 6 w 19"/>
                    <a:gd name="T17" fmla="*/ 17 h 35"/>
                    <a:gd name="T18" fmla="*/ 6 w 19"/>
                    <a:gd name="T19" fmla="*/ 20 h 35"/>
                    <a:gd name="T20" fmla="*/ 3 w 19"/>
                    <a:gd name="T21" fmla="*/ 20 h 35"/>
                    <a:gd name="T22" fmla="*/ 0 w 19"/>
                    <a:gd name="T23" fmla="*/ 20 h 35"/>
                    <a:gd name="T24" fmla="*/ 3 w 19"/>
                    <a:gd name="T25" fmla="*/ 17 h 35"/>
                    <a:gd name="T26" fmla="*/ 6 w 19"/>
                    <a:gd name="T27" fmla="*/ 17 h 35"/>
                    <a:gd name="T28" fmla="*/ 6 w 19"/>
                    <a:gd name="T29" fmla="*/ 14 h 35"/>
                    <a:gd name="T30" fmla="*/ 6 w 19"/>
                    <a:gd name="T31" fmla="*/ 11 h 35"/>
                    <a:gd name="T32" fmla="*/ 6 w 19"/>
                    <a:gd name="T33" fmla="*/ 8 h 35"/>
                    <a:gd name="T34" fmla="*/ 6 w 19"/>
                    <a:gd name="T35" fmla="*/ 5 h 35"/>
                    <a:gd name="T36" fmla="*/ 3 w 19"/>
                    <a:gd name="T37" fmla="*/ 5 h 35"/>
                    <a:gd name="T38" fmla="*/ 3 w 19"/>
                    <a:gd name="T39" fmla="*/ 3 h 35"/>
                    <a:gd name="T40" fmla="*/ 3 w 19"/>
                    <a:gd name="T41" fmla="*/ 5 h 35"/>
                    <a:gd name="T42" fmla="*/ 0 w 19"/>
                    <a:gd name="T43" fmla="*/ 3 h 35"/>
                    <a:gd name="T44" fmla="*/ 3 w 19"/>
                    <a:gd name="T45" fmla="*/ 3 h 35"/>
                    <a:gd name="T46" fmla="*/ 3 w 19"/>
                    <a:gd name="T47" fmla="*/ 0 h 35"/>
                    <a:gd name="T48" fmla="*/ 6 w 19"/>
                    <a:gd name="T49" fmla="*/ 0 h 35"/>
                    <a:gd name="T50" fmla="*/ 9 w 19"/>
                    <a:gd name="T51" fmla="*/ 0 h 35"/>
                    <a:gd name="T52" fmla="*/ 9 w 19"/>
                    <a:gd name="T53" fmla="*/ 3 h 35"/>
                    <a:gd name="T54" fmla="*/ 9 w 19"/>
                    <a:gd name="T55" fmla="*/ 5 h 35"/>
                    <a:gd name="T56" fmla="*/ 12 w 19"/>
                    <a:gd name="T57" fmla="*/ 5 h 35"/>
                    <a:gd name="T58" fmla="*/ 12 w 19"/>
                    <a:gd name="T59" fmla="*/ 8 h 35"/>
                    <a:gd name="T60" fmla="*/ 12 w 19"/>
                    <a:gd name="T61" fmla="*/ 11 h 35"/>
                    <a:gd name="T62" fmla="*/ 12 w 19"/>
                    <a:gd name="T63" fmla="*/ 14 h 35"/>
                    <a:gd name="T64" fmla="*/ 16 w 19"/>
                    <a:gd name="T65" fmla="*/ 14 h 35"/>
                    <a:gd name="T66" fmla="*/ 19 w 19"/>
                    <a:gd name="T67" fmla="*/ 14 h 35"/>
                    <a:gd name="T68" fmla="*/ 19 w 19"/>
                    <a:gd name="T69" fmla="*/ 17 h 35"/>
                    <a:gd name="T70" fmla="*/ 16 w 19"/>
                    <a:gd name="T71" fmla="*/ 17 h 35"/>
                    <a:gd name="T72" fmla="*/ 16 w 19"/>
                    <a:gd name="T73" fmla="*/ 20 h 35"/>
                    <a:gd name="T74" fmla="*/ 12 w 19"/>
                    <a:gd name="T75" fmla="*/ 20 h 35"/>
                    <a:gd name="T76" fmla="*/ 12 w 19"/>
                    <a:gd name="T77" fmla="*/ 23 h 35"/>
                    <a:gd name="T78" fmla="*/ 9 w 19"/>
                    <a:gd name="T79" fmla="*/ 23 h 35"/>
                    <a:gd name="T80" fmla="*/ 9 w 19"/>
                    <a:gd name="T81" fmla="*/ 26 h 35"/>
                    <a:gd name="T82" fmla="*/ 6 w 19"/>
                    <a:gd name="T83" fmla="*/ 26 h 35"/>
                    <a:gd name="T84" fmla="*/ 6 w 19"/>
                    <a:gd name="T85" fmla="*/ 29 h 35"/>
                    <a:gd name="T86" fmla="*/ 6 w 19"/>
                    <a:gd name="T87" fmla="*/ 32 h 35"/>
                    <a:gd name="T88" fmla="*/ 6 w 19"/>
                    <a:gd name="T89" fmla="*/ 35 h 3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 h="35">
                      <a:moveTo>
                        <a:pt x="6" y="35"/>
                      </a:moveTo>
                      <a:lnTo>
                        <a:pt x="3" y="35"/>
                      </a:lnTo>
                      <a:lnTo>
                        <a:pt x="0" y="32"/>
                      </a:lnTo>
                      <a:lnTo>
                        <a:pt x="3" y="29"/>
                      </a:lnTo>
                      <a:lnTo>
                        <a:pt x="3" y="26"/>
                      </a:lnTo>
                      <a:lnTo>
                        <a:pt x="6" y="26"/>
                      </a:lnTo>
                      <a:lnTo>
                        <a:pt x="6" y="23"/>
                      </a:lnTo>
                      <a:lnTo>
                        <a:pt x="6" y="20"/>
                      </a:lnTo>
                      <a:lnTo>
                        <a:pt x="6" y="17"/>
                      </a:lnTo>
                      <a:lnTo>
                        <a:pt x="6" y="20"/>
                      </a:lnTo>
                      <a:lnTo>
                        <a:pt x="3" y="20"/>
                      </a:lnTo>
                      <a:lnTo>
                        <a:pt x="0" y="20"/>
                      </a:lnTo>
                      <a:lnTo>
                        <a:pt x="3" y="17"/>
                      </a:lnTo>
                      <a:lnTo>
                        <a:pt x="6" y="17"/>
                      </a:lnTo>
                      <a:lnTo>
                        <a:pt x="6" y="14"/>
                      </a:lnTo>
                      <a:lnTo>
                        <a:pt x="6" y="11"/>
                      </a:lnTo>
                      <a:lnTo>
                        <a:pt x="6" y="8"/>
                      </a:lnTo>
                      <a:lnTo>
                        <a:pt x="6" y="5"/>
                      </a:lnTo>
                      <a:lnTo>
                        <a:pt x="3" y="5"/>
                      </a:lnTo>
                      <a:lnTo>
                        <a:pt x="3" y="3"/>
                      </a:lnTo>
                      <a:lnTo>
                        <a:pt x="3" y="5"/>
                      </a:lnTo>
                      <a:lnTo>
                        <a:pt x="0" y="3"/>
                      </a:lnTo>
                      <a:lnTo>
                        <a:pt x="3" y="3"/>
                      </a:lnTo>
                      <a:lnTo>
                        <a:pt x="3" y="0"/>
                      </a:lnTo>
                      <a:lnTo>
                        <a:pt x="6" y="0"/>
                      </a:lnTo>
                      <a:lnTo>
                        <a:pt x="9" y="0"/>
                      </a:lnTo>
                      <a:lnTo>
                        <a:pt x="9" y="3"/>
                      </a:lnTo>
                      <a:lnTo>
                        <a:pt x="9" y="5"/>
                      </a:lnTo>
                      <a:lnTo>
                        <a:pt x="12" y="5"/>
                      </a:lnTo>
                      <a:lnTo>
                        <a:pt x="12" y="8"/>
                      </a:lnTo>
                      <a:lnTo>
                        <a:pt x="12" y="11"/>
                      </a:lnTo>
                      <a:lnTo>
                        <a:pt x="12" y="14"/>
                      </a:lnTo>
                      <a:lnTo>
                        <a:pt x="16" y="14"/>
                      </a:lnTo>
                      <a:lnTo>
                        <a:pt x="19" y="14"/>
                      </a:lnTo>
                      <a:lnTo>
                        <a:pt x="19" y="17"/>
                      </a:lnTo>
                      <a:lnTo>
                        <a:pt x="16" y="17"/>
                      </a:lnTo>
                      <a:lnTo>
                        <a:pt x="16" y="20"/>
                      </a:lnTo>
                      <a:lnTo>
                        <a:pt x="12" y="20"/>
                      </a:lnTo>
                      <a:lnTo>
                        <a:pt x="12" y="23"/>
                      </a:lnTo>
                      <a:lnTo>
                        <a:pt x="9" y="23"/>
                      </a:lnTo>
                      <a:lnTo>
                        <a:pt x="9" y="26"/>
                      </a:lnTo>
                      <a:lnTo>
                        <a:pt x="6" y="26"/>
                      </a:lnTo>
                      <a:lnTo>
                        <a:pt x="6" y="29"/>
                      </a:lnTo>
                      <a:lnTo>
                        <a:pt x="6" y="32"/>
                      </a:lnTo>
                      <a:lnTo>
                        <a:pt x="6" y="3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799" name="Freeform 699"/>
                <p:cNvSpPr>
                  <a:spLocks noEditPoints="1"/>
                </p:cNvSpPr>
                <p:nvPr/>
              </p:nvSpPr>
              <p:spPr bwMode="auto">
                <a:xfrm>
                  <a:off x="-1171" y="1876"/>
                  <a:ext cx="6" cy="12"/>
                </a:xfrm>
                <a:custGeom>
                  <a:avLst/>
                  <a:gdLst>
                    <a:gd name="T0" fmla="*/ 0 w 6"/>
                    <a:gd name="T1" fmla="*/ 12 h 12"/>
                    <a:gd name="T2" fmla="*/ 0 w 6"/>
                    <a:gd name="T3" fmla="*/ 12 h 12"/>
                    <a:gd name="T4" fmla="*/ 0 w 6"/>
                    <a:gd name="T5" fmla="*/ 12 h 12"/>
                    <a:gd name="T6" fmla="*/ 0 w 6"/>
                    <a:gd name="T7" fmla="*/ 12 h 12"/>
                    <a:gd name="T8" fmla="*/ 0 w 6"/>
                    <a:gd name="T9" fmla="*/ 12 h 12"/>
                    <a:gd name="T10" fmla="*/ 0 w 6"/>
                    <a:gd name="T11" fmla="*/ 12 h 12"/>
                    <a:gd name="T12" fmla="*/ 0 w 6"/>
                    <a:gd name="T13" fmla="*/ 12 h 12"/>
                    <a:gd name="T14" fmla="*/ 3 w 6"/>
                    <a:gd name="T15" fmla="*/ 12 h 12"/>
                    <a:gd name="T16" fmla="*/ 3 w 6"/>
                    <a:gd name="T17" fmla="*/ 12 h 12"/>
                    <a:gd name="T18" fmla="*/ 0 w 6"/>
                    <a:gd name="T19" fmla="*/ 12 h 12"/>
                    <a:gd name="T20" fmla="*/ 0 w 6"/>
                    <a:gd name="T21" fmla="*/ 12 h 12"/>
                    <a:gd name="T22" fmla="*/ 0 w 6"/>
                    <a:gd name="T23" fmla="*/ 12 h 12"/>
                    <a:gd name="T24" fmla="*/ 3 w 6"/>
                    <a:gd name="T25" fmla="*/ 6 h 12"/>
                    <a:gd name="T26" fmla="*/ 3 w 6"/>
                    <a:gd name="T27" fmla="*/ 6 h 12"/>
                    <a:gd name="T28" fmla="*/ 6 w 6"/>
                    <a:gd name="T29" fmla="*/ 3 h 12"/>
                    <a:gd name="T30" fmla="*/ 6 w 6"/>
                    <a:gd name="T31" fmla="*/ 6 h 12"/>
                    <a:gd name="T32" fmla="*/ 6 w 6"/>
                    <a:gd name="T33" fmla="*/ 6 h 12"/>
                    <a:gd name="T34" fmla="*/ 6 w 6"/>
                    <a:gd name="T35" fmla="*/ 6 h 12"/>
                    <a:gd name="T36" fmla="*/ 3 w 6"/>
                    <a:gd name="T37" fmla="*/ 6 h 12"/>
                    <a:gd name="T38" fmla="*/ 3 w 6"/>
                    <a:gd name="T39" fmla="*/ 6 h 12"/>
                    <a:gd name="T40" fmla="*/ 3 w 6"/>
                    <a:gd name="T41" fmla="*/ 6 h 12"/>
                    <a:gd name="T42" fmla="*/ 3 w 6"/>
                    <a:gd name="T43" fmla="*/ 6 h 12"/>
                    <a:gd name="T44" fmla="*/ 3 w 6"/>
                    <a:gd name="T45" fmla="*/ 6 h 12"/>
                    <a:gd name="T46" fmla="*/ 3 w 6"/>
                    <a:gd name="T47" fmla="*/ 6 h 12"/>
                    <a:gd name="T48" fmla="*/ 3 w 6"/>
                    <a:gd name="T49" fmla="*/ 6 h 12"/>
                    <a:gd name="T50" fmla="*/ 0 w 6"/>
                    <a:gd name="T51" fmla="*/ 3 h 12"/>
                    <a:gd name="T52" fmla="*/ 3 w 6"/>
                    <a:gd name="T53" fmla="*/ 0 h 12"/>
                    <a:gd name="T54" fmla="*/ 3 w 6"/>
                    <a:gd name="T55" fmla="*/ 0 h 12"/>
                    <a:gd name="T56" fmla="*/ 3 w 6"/>
                    <a:gd name="T57" fmla="*/ 0 h 12"/>
                    <a:gd name="T58" fmla="*/ 3 w 6"/>
                    <a:gd name="T59" fmla="*/ 0 h 12"/>
                    <a:gd name="T60" fmla="*/ 3 w 6"/>
                    <a:gd name="T61" fmla="*/ 0 h 12"/>
                    <a:gd name="T62" fmla="*/ 3 w 6"/>
                    <a:gd name="T63" fmla="*/ 3 h 12"/>
                    <a:gd name="T64" fmla="*/ 3 w 6"/>
                    <a:gd name="T65" fmla="*/ 3 h 12"/>
                    <a:gd name="T66" fmla="*/ 3 w 6"/>
                    <a:gd name="T67" fmla="*/ 3 h 12"/>
                    <a:gd name="T68" fmla="*/ 3 w 6"/>
                    <a:gd name="T69" fmla="*/ 3 h 12"/>
                    <a:gd name="T70" fmla="*/ 0 w 6"/>
                    <a:gd name="T71" fmla="*/ 3 h 12"/>
                    <a:gd name="T72" fmla="*/ 0 w 6"/>
                    <a:gd name="T73" fmla="*/ 3 h 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 h="12">
                      <a:moveTo>
                        <a:pt x="0" y="12"/>
                      </a:moveTo>
                      <a:lnTo>
                        <a:pt x="0" y="12"/>
                      </a:lnTo>
                      <a:lnTo>
                        <a:pt x="3" y="12"/>
                      </a:lnTo>
                      <a:lnTo>
                        <a:pt x="0" y="12"/>
                      </a:lnTo>
                      <a:close/>
                      <a:moveTo>
                        <a:pt x="3" y="6"/>
                      </a:moveTo>
                      <a:lnTo>
                        <a:pt x="3" y="6"/>
                      </a:lnTo>
                      <a:lnTo>
                        <a:pt x="6" y="3"/>
                      </a:lnTo>
                      <a:lnTo>
                        <a:pt x="6" y="6"/>
                      </a:lnTo>
                      <a:lnTo>
                        <a:pt x="3" y="6"/>
                      </a:lnTo>
                      <a:close/>
                      <a:moveTo>
                        <a:pt x="0" y="3"/>
                      </a:moveTo>
                      <a:lnTo>
                        <a:pt x="0" y="3"/>
                      </a:lnTo>
                      <a:lnTo>
                        <a:pt x="3" y="0"/>
                      </a:lnTo>
                      <a:lnTo>
                        <a:pt x="3" y="3"/>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00" name="Freeform 700"/>
                <p:cNvSpPr>
                  <a:spLocks/>
                </p:cNvSpPr>
                <p:nvPr/>
              </p:nvSpPr>
              <p:spPr bwMode="auto">
                <a:xfrm>
                  <a:off x="-1171" y="1888"/>
                  <a:ext cx="3" cy="1"/>
                </a:xfrm>
                <a:custGeom>
                  <a:avLst/>
                  <a:gdLst>
                    <a:gd name="T0" fmla="*/ 0 w 3"/>
                    <a:gd name="T1" fmla="*/ 0 h 1"/>
                    <a:gd name="T2" fmla="*/ 3 w 3"/>
                    <a:gd name="T3" fmla="*/ 0 h 1"/>
                    <a:gd name="T4" fmla="*/ 0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801" name="Freeform 701"/>
                <p:cNvSpPr>
                  <a:spLocks/>
                </p:cNvSpPr>
                <p:nvPr/>
              </p:nvSpPr>
              <p:spPr bwMode="auto">
                <a:xfrm>
                  <a:off x="-1168" y="1879"/>
                  <a:ext cx="3" cy="3"/>
                </a:xfrm>
                <a:custGeom>
                  <a:avLst/>
                  <a:gdLst>
                    <a:gd name="T0" fmla="*/ 0 w 3"/>
                    <a:gd name="T1" fmla="*/ 3 h 3"/>
                    <a:gd name="T2" fmla="*/ 3 w 3"/>
                    <a:gd name="T3" fmla="*/ 0 h 3"/>
                    <a:gd name="T4" fmla="*/ 3 w 3"/>
                    <a:gd name="T5" fmla="*/ 3 h 3"/>
                    <a:gd name="T6" fmla="*/ 0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3"/>
                      </a:moveTo>
                      <a:lnTo>
                        <a:pt x="3" y="0"/>
                      </a:lnTo>
                      <a:lnTo>
                        <a:pt x="3" y="3"/>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802" name="Freeform 702"/>
                <p:cNvSpPr>
                  <a:spLocks/>
                </p:cNvSpPr>
                <p:nvPr/>
              </p:nvSpPr>
              <p:spPr bwMode="auto">
                <a:xfrm>
                  <a:off x="-1171" y="1876"/>
                  <a:ext cx="3" cy="3"/>
                </a:xfrm>
                <a:custGeom>
                  <a:avLst/>
                  <a:gdLst>
                    <a:gd name="T0" fmla="*/ 0 w 3"/>
                    <a:gd name="T1" fmla="*/ 3 h 3"/>
                    <a:gd name="T2" fmla="*/ 3 w 3"/>
                    <a:gd name="T3" fmla="*/ 0 h 3"/>
                    <a:gd name="T4" fmla="*/ 3 w 3"/>
                    <a:gd name="T5" fmla="*/ 3 h 3"/>
                    <a:gd name="T6" fmla="*/ 0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3"/>
                      </a:moveTo>
                      <a:lnTo>
                        <a:pt x="3" y="0"/>
                      </a:lnTo>
                      <a:lnTo>
                        <a:pt x="3" y="3"/>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803" name="Freeform 703"/>
                <p:cNvSpPr>
                  <a:spLocks noEditPoints="1"/>
                </p:cNvSpPr>
                <p:nvPr/>
              </p:nvSpPr>
              <p:spPr bwMode="auto">
                <a:xfrm>
                  <a:off x="-1187" y="1853"/>
                  <a:ext cx="9" cy="1"/>
                </a:xfrm>
                <a:custGeom>
                  <a:avLst/>
                  <a:gdLst>
                    <a:gd name="T0" fmla="*/ 0 w 9"/>
                    <a:gd name="T1" fmla="*/ 0 h 1"/>
                    <a:gd name="T2" fmla="*/ 0 w 9"/>
                    <a:gd name="T3" fmla="*/ 0 h 1"/>
                    <a:gd name="T4" fmla="*/ 0 w 9"/>
                    <a:gd name="T5" fmla="*/ 0 h 1"/>
                    <a:gd name="T6" fmla="*/ 0 w 9"/>
                    <a:gd name="T7" fmla="*/ 0 h 1"/>
                    <a:gd name="T8" fmla="*/ 0 w 9"/>
                    <a:gd name="T9" fmla="*/ 0 h 1"/>
                    <a:gd name="T10" fmla="*/ 0 w 9"/>
                    <a:gd name="T11" fmla="*/ 0 h 1"/>
                    <a:gd name="T12" fmla="*/ 0 w 9"/>
                    <a:gd name="T13" fmla="*/ 0 h 1"/>
                    <a:gd name="T14" fmla="*/ 0 w 9"/>
                    <a:gd name="T15" fmla="*/ 0 h 1"/>
                    <a:gd name="T16" fmla="*/ 0 w 9"/>
                    <a:gd name="T17" fmla="*/ 0 h 1"/>
                    <a:gd name="T18" fmla="*/ 0 w 9"/>
                    <a:gd name="T19" fmla="*/ 0 h 1"/>
                    <a:gd name="T20" fmla="*/ 0 w 9"/>
                    <a:gd name="T21" fmla="*/ 0 h 1"/>
                    <a:gd name="T22" fmla="*/ 3 w 9"/>
                    <a:gd name="T23" fmla="*/ 0 h 1"/>
                    <a:gd name="T24" fmla="*/ 3 w 9"/>
                    <a:gd name="T25" fmla="*/ 0 h 1"/>
                    <a:gd name="T26" fmla="*/ 3 w 9"/>
                    <a:gd name="T27" fmla="*/ 0 h 1"/>
                    <a:gd name="T28" fmla="*/ 3 w 9"/>
                    <a:gd name="T29" fmla="*/ 0 h 1"/>
                    <a:gd name="T30" fmla="*/ 3 w 9"/>
                    <a:gd name="T31" fmla="*/ 0 h 1"/>
                    <a:gd name="T32" fmla="*/ 3 w 9"/>
                    <a:gd name="T33" fmla="*/ 0 h 1"/>
                    <a:gd name="T34" fmla="*/ 3 w 9"/>
                    <a:gd name="T35" fmla="*/ 0 h 1"/>
                    <a:gd name="T36" fmla="*/ 3 w 9"/>
                    <a:gd name="T37" fmla="*/ 0 h 1"/>
                    <a:gd name="T38" fmla="*/ 3 w 9"/>
                    <a:gd name="T39" fmla="*/ 0 h 1"/>
                    <a:gd name="T40" fmla="*/ 0 w 9"/>
                    <a:gd name="T41" fmla="*/ 0 h 1"/>
                    <a:gd name="T42" fmla="*/ 0 w 9"/>
                    <a:gd name="T43" fmla="*/ 0 h 1"/>
                    <a:gd name="T44" fmla="*/ 0 w 9"/>
                    <a:gd name="T45" fmla="*/ 0 h 1"/>
                    <a:gd name="T46" fmla="*/ 0 w 9"/>
                    <a:gd name="T47" fmla="*/ 0 h 1"/>
                    <a:gd name="T48" fmla="*/ 0 w 9"/>
                    <a:gd name="T49" fmla="*/ 0 h 1"/>
                    <a:gd name="T50" fmla="*/ 0 w 9"/>
                    <a:gd name="T51" fmla="*/ 0 h 1"/>
                    <a:gd name="T52" fmla="*/ 0 w 9"/>
                    <a:gd name="T53" fmla="*/ 0 h 1"/>
                    <a:gd name="T54" fmla="*/ 0 w 9"/>
                    <a:gd name="T55" fmla="*/ 0 h 1"/>
                    <a:gd name="T56" fmla="*/ 0 w 9"/>
                    <a:gd name="T57" fmla="*/ 0 h 1"/>
                    <a:gd name="T58" fmla="*/ 0 w 9"/>
                    <a:gd name="T59" fmla="*/ 0 h 1"/>
                    <a:gd name="T60" fmla="*/ 0 w 9"/>
                    <a:gd name="T61" fmla="*/ 0 h 1"/>
                    <a:gd name="T62" fmla="*/ 0 w 9"/>
                    <a:gd name="T63" fmla="*/ 0 h 1"/>
                    <a:gd name="T64" fmla="*/ 0 w 9"/>
                    <a:gd name="T65" fmla="*/ 0 h 1"/>
                    <a:gd name="T66" fmla="*/ 9 w 9"/>
                    <a:gd name="T67" fmla="*/ 0 h 1"/>
                    <a:gd name="T68" fmla="*/ 9 w 9"/>
                    <a:gd name="T69" fmla="*/ 0 h 1"/>
                    <a:gd name="T70" fmla="*/ 9 w 9"/>
                    <a:gd name="T71" fmla="*/ 0 h 1"/>
                    <a:gd name="T72" fmla="*/ 9 w 9"/>
                    <a:gd name="T73" fmla="*/ 0 h 1"/>
                    <a:gd name="T74" fmla="*/ 9 w 9"/>
                    <a:gd name="T75" fmla="*/ 0 h 1"/>
                    <a:gd name="T76" fmla="*/ 9 w 9"/>
                    <a:gd name="T77" fmla="*/ 0 h 1"/>
                    <a:gd name="T78" fmla="*/ 9 w 9"/>
                    <a:gd name="T79" fmla="*/ 0 h 1"/>
                    <a:gd name="T80" fmla="*/ 9 w 9"/>
                    <a:gd name="T81" fmla="*/ 0 h 1"/>
                    <a:gd name="T82" fmla="*/ 9 w 9"/>
                    <a:gd name="T83" fmla="*/ 0 h 1"/>
                    <a:gd name="T84" fmla="*/ 9 w 9"/>
                    <a:gd name="T85" fmla="*/ 0 h 1"/>
                    <a:gd name="T86" fmla="*/ 9 w 9"/>
                    <a:gd name="T87" fmla="*/ 0 h 1"/>
                    <a:gd name="T88" fmla="*/ 9 w 9"/>
                    <a:gd name="T89" fmla="*/ 0 h 1"/>
                    <a:gd name="T90" fmla="*/ 9 w 9"/>
                    <a:gd name="T91" fmla="*/ 0 h 1"/>
                    <a:gd name="T92" fmla="*/ 9 w 9"/>
                    <a:gd name="T93" fmla="*/ 0 h 1"/>
                    <a:gd name="T94" fmla="*/ 9 w 9"/>
                    <a:gd name="T95" fmla="*/ 0 h 1"/>
                    <a:gd name="T96" fmla="*/ 9 w 9"/>
                    <a:gd name="T97" fmla="*/ 0 h 1"/>
                    <a:gd name="T98" fmla="*/ 9 w 9"/>
                    <a:gd name="T99" fmla="*/ 0 h 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 h="1">
                      <a:moveTo>
                        <a:pt x="0" y="0"/>
                      </a:moveTo>
                      <a:lnTo>
                        <a:pt x="0" y="0"/>
                      </a:lnTo>
                      <a:lnTo>
                        <a:pt x="3" y="0"/>
                      </a:lnTo>
                      <a:lnTo>
                        <a:pt x="0" y="0"/>
                      </a:lnTo>
                      <a:close/>
                      <a:moveTo>
                        <a:pt x="9" y="0"/>
                      </a:move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04" name="Freeform 704"/>
                <p:cNvSpPr>
                  <a:spLocks/>
                </p:cNvSpPr>
                <p:nvPr/>
              </p:nvSpPr>
              <p:spPr bwMode="auto">
                <a:xfrm>
                  <a:off x="-1187" y="1853"/>
                  <a:ext cx="3" cy="1"/>
                </a:xfrm>
                <a:custGeom>
                  <a:avLst/>
                  <a:gdLst>
                    <a:gd name="T0" fmla="*/ 0 w 3"/>
                    <a:gd name="T1" fmla="*/ 0 h 1"/>
                    <a:gd name="T2" fmla="*/ 3 w 3"/>
                    <a:gd name="T3" fmla="*/ 0 h 1"/>
                    <a:gd name="T4" fmla="*/ 0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805" name="Line 705"/>
                <p:cNvSpPr>
                  <a:spLocks noChangeShapeType="1"/>
                </p:cNvSpPr>
                <p:nvPr/>
              </p:nvSpPr>
              <p:spPr bwMode="auto">
                <a:xfrm>
                  <a:off x="-1178" y="18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06" name="Line 706"/>
                <p:cNvSpPr>
                  <a:spLocks noChangeShapeType="1"/>
                </p:cNvSpPr>
                <p:nvPr/>
              </p:nvSpPr>
              <p:spPr bwMode="auto">
                <a:xfrm>
                  <a:off x="-1175" y="1870"/>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07" name="Line 707"/>
                <p:cNvSpPr>
                  <a:spLocks noChangeShapeType="1"/>
                </p:cNvSpPr>
                <p:nvPr/>
              </p:nvSpPr>
              <p:spPr bwMode="auto">
                <a:xfrm flipV="1">
                  <a:off x="-1175" y="1867"/>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08" name="Line 708"/>
                <p:cNvSpPr>
                  <a:spLocks noChangeShapeType="1"/>
                </p:cNvSpPr>
                <p:nvPr/>
              </p:nvSpPr>
              <p:spPr bwMode="auto">
                <a:xfrm>
                  <a:off x="-1178" y="1867"/>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09" name="Line 709"/>
                <p:cNvSpPr>
                  <a:spLocks noChangeShapeType="1"/>
                </p:cNvSpPr>
                <p:nvPr/>
              </p:nvSpPr>
              <p:spPr bwMode="auto">
                <a:xfrm>
                  <a:off x="-1178" y="18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10" name="Line 710"/>
                <p:cNvSpPr>
                  <a:spLocks noChangeShapeType="1"/>
                </p:cNvSpPr>
                <p:nvPr/>
              </p:nvSpPr>
              <p:spPr bwMode="auto">
                <a:xfrm>
                  <a:off x="-1178" y="18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11" name="Line 711"/>
                <p:cNvSpPr>
                  <a:spLocks noChangeShapeType="1"/>
                </p:cNvSpPr>
                <p:nvPr/>
              </p:nvSpPr>
              <p:spPr bwMode="auto">
                <a:xfrm>
                  <a:off x="-1181" y="18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12" name="Line 712"/>
                <p:cNvSpPr>
                  <a:spLocks noChangeShapeType="1"/>
                </p:cNvSpPr>
                <p:nvPr/>
              </p:nvSpPr>
              <p:spPr bwMode="auto">
                <a:xfrm flipH="1">
                  <a:off x="-1181" y="1864"/>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13" name="Line 713"/>
                <p:cNvSpPr>
                  <a:spLocks noChangeShapeType="1"/>
                </p:cNvSpPr>
                <p:nvPr/>
              </p:nvSpPr>
              <p:spPr bwMode="auto">
                <a:xfrm>
                  <a:off x="-1178" y="1861"/>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14" name="Freeform 714"/>
                <p:cNvSpPr>
                  <a:spLocks noEditPoints="1"/>
                </p:cNvSpPr>
                <p:nvPr/>
              </p:nvSpPr>
              <p:spPr bwMode="auto">
                <a:xfrm>
                  <a:off x="-1187" y="1864"/>
                  <a:ext cx="19" cy="27"/>
                </a:xfrm>
                <a:custGeom>
                  <a:avLst/>
                  <a:gdLst>
                    <a:gd name="T0" fmla="*/ 16 w 19"/>
                    <a:gd name="T1" fmla="*/ 9 h 27"/>
                    <a:gd name="T2" fmla="*/ 16 w 19"/>
                    <a:gd name="T3" fmla="*/ 9 h 27"/>
                    <a:gd name="T4" fmla="*/ 16 w 19"/>
                    <a:gd name="T5" fmla="*/ 6 h 27"/>
                    <a:gd name="T6" fmla="*/ 16 w 19"/>
                    <a:gd name="T7" fmla="*/ 6 h 27"/>
                    <a:gd name="T8" fmla="*/ 12 w 19"/>
                    <a:gd name="T9" fmla="*/ 3 h 27"/>
                    <a:gd name="T10" fmla="*/ 9 w 19"/>
                    <a:gd name="T11" fmla="*/ 3 h 27"/>
                    <a:gd name="T12" fmla="*/ 9 w 19"/>
                    <a:gd name="T13" fmla="*/ 3 h 27"/>
                    <a:gd name="T14" fmla="*/ 9 w 19"/>
                    <a:gd name="T15" fmla="*/ 0 h 27"/>
                    <a:gd name="T16" fmla="*/ 9 w 19"/>
                    <a:gd name="T17" fmla="*/ 0 h 27"/>
                    <a:gd name="T18" fmla="*/ 6 w 19"/>
                    <a:gd name="T19" fmla="*/ 0 h 27"/>
                    <a:gd name="T20" fmla="*/ 6 w 19"/>
                    <a:gd name="T21" fmla="*/ 3 h 27"/>
                    <a:gd name="T22" fmla="*/ 6 w 19"/>
                    <a:gd name="T23" fmla="*/ 3 h 27"/>
                    <a:gd name="T24" fmla="*/ 9 w 19"/>
                    <a:gd name="T25" fmla="*/ 6 h 27"/>
                    <a:gd name="T26" fmla="*/ 12 w 19"/>
                    <a:gd name="T27" fmla="*/ 6 h 27"/>
                    <a:gd name="T28" fmla="*/ 12 w 19"/>
                    <a:gd name="T29" fmla="*/ 6 h 27"/>
                    <a:gd name="T30" fmla="*/ 12 w 19"/>
                    <a:gd name="T31" fmla="*/ 9 h 27"/>
                    <a:gd name="T32" fmla="*/ 9 w 19"/>
                    <a:gd name="T33" fmla="*/ 18 h 27"/>
                    <a:gd name="T34" fmla="*/ 12 w 19"/>
                    <a:gd name="T35" fmla="*/ 21 h 27"/>
                    <a:gd name="T36" fmla="*/ 12 w 19"/>
                    <a:gd name="T37" fmla="*/ 21 h 27"/>
                    <a:gd name="T38" fmla="*/ 16 w 19"/>
                    <a:gd name="T39" fmla="*/ 18 h 27"/>
                    <a:gd name="T40" fmla="*/ 16 w 19"/>
                    <a:gd name="T41" fmla="*/ 18 h 27"/>
                    <a:gd name="T42" fmla="*/ 16 w 19"/>
                    <a:gd name="T43" fmla="*/ 15 h 27"/>
                    <a:gd name="T44" fmla="*/ 16 w 19"/>
                    <a:gd name="T45" fmla="*/ 15 h 27"/>
                    <a:gd name="T46" fmla="*/ 19 w 19"/>
                    <a:gd name="T47" fmla="*/ 15 h 27"/>
                    <a:gd name="T48" fmla="*/ 19 w 19"/>
                    <a:gd name="T49" fmla="*/ 15 h 27"/>
                    <a:gd name="T50" fmla="*/ 16 w 19"/>
                    <a:gd name="T51" fmla="*/ 18 h 27"/>
                    <a:gd name="T52" fmla="*/ 16 w 19"/>
                    <a:gd name="T53" fmla="*/ 18 h 27"/>
                    <a:gd name="T54" fmla="*/ 19 w 19"/>
                    <a:gd name="T55" fmla="*/ 18 h 27"/>
                    <a:gd name="T56" fmla="*/ 19 w 19"/>
                    <a:gd name="T57" fmla="*/ 18 h 27"/>
                    <a:gd name="T58" fmla="*/ 19 w 19"/>
                    <a:gd name="T59" fmla="*/ 18 h 27"/>
                    <a:gd name="T60" fmla="*/ 19 w 19"/>
                    <a:gd name="T61" fmla="*/ 21 h 27"/>
                    <a:gd name="T62" fmla="*/ 16 w 19"/>
                    <a:gd name="T63" fmla="*/ 21 h 27"/>
                    <a:gd name="T64" fmla="*/ 16 w 19"/>
                    <a:gd name="T65" fmla="*/ 21 h 27"/>
                    <a:gd name="T66" fmla="*/ 16 w 19"/>
                    <a:gd name="T67" fmla="*/ 21 h 27"/>
                    <a:gd name="T68" fmla="*/ 16 w 19"/>
                    <a:gd name="T69" fmla="*/ 24 h 27"/>
                    <a:gd name="T70" fmla="*/ 16 w 19"/>
                    <a:gd name="T71" fmla="*/ 24 h 27"/>
                    <a:gd name="T72" fmla="*/ 16 w 19"/>
                    <a:gd name="T73" fmla="*/ 24 h 27"/>
                    <a:gd name="T74" fmla="*/ 16 w 19"/>
                    <a:gd name="T75" fmla="*/ 24 h 27"/>
                    <a:gd name="T76" fmla="*/ 12 w 19"/>
                    <a:gd name="T77" fmla="*/ 24 h 27"/>
                    <a:gd name="T78" fmla="*/ 12 w 19"/>
                    <a:gd name="T79" fmla="*/ 21 h 27"/>
                    <a:gd name="T80" fmla="*/ 12 w 19"/>
                    <a:gd name="T81" fmla="*/ 21 h 27"/>
                    <a:gd name="T82" fmla="*/ 9 w 19"/>
                    <a:gd name="T83" fmla="*/ 21 h 27"/>
                    <a:gd name="T84" fmla="*/ 9 w 19"/>
                    <a:gd name="T85" fmla="*/ 24 h 27"/>
                    <a:gd name="T86" fmla="*/ 12 w 19"/>
                    <a:gd name="T87" fmla="*/ 24 h 27"/>
                    <a:gd name="T88" fmla="*/ 9 w 19"/>
                    <a:gd name="T89" fmla="*/ 24 h 27"/>
                    <a:gd name="T90" fmla="*/ 9 w 19"/>
                    <a:gd name="T91" fmla="*/ 27 h 27"/>
                    <a:gd name="T92" fmla="*/ 9 w 19"/>
                    <a:gd name="T93" fmla="*/ 27 h 27"/>
                    <a:gd name="T94" fmla="*/ 9 w 19"/>
                    <a:gd name="T95" fmla="*/ 27 h 27"/>
                    <a:gd name="T96" fmla="*/ 6 w 19"/>
                    <a:gd name="T97" fmla="*/ 27 h 27"/>
                    <a:gd name="T98" fmla="*/ 6 w 19"/>
                    <a:gd name="T99" fmla="*/ 27 h 27"/>
                    <a:gd name="T100" fmla="*/ 6 w 19"/>
                    <a:gd name="T101" fmla="*/ 24 h 27"/>
                    <a:gd name="T102" fmla="*/ 3 w 19"/>
                    <a:gd name="T103" fmla="*/ 21 h 27"/>
                    <a:gd name="T104" fmla="*/ 0 w 19"/>
                    <a:gd name="T105" fmla="*/ 21 h 27"/>
                    <a:gd name="T106" fmla="*/ 0 w 19"/>
                    <a:gd name="T107" fmla="*/ 21 h 27"/>
                    <a:gd name="T108" fmla="*/ 0 w 19"/>
                    <a:gd name="T109" fmla="*/ 18 h 27"/>
                    <a:gd name="T110" fmla="*/ 0 w 19"/>
                    <a:gd name="T111" fmla="*/ 15 h 27"/>
                    <a:gd name="T112" fmla="*/ 3 w 19"/>
                    <a:gd name="T113" fmla="*/ 12 h 27"/>
                    <a:gd name="T114" fmla="*/ 6 w 19"/>
                    <a:gd name="T115" fmla="*/ 12 h 27"/>
                    <a:gd name="T116" fmla="*/ 6 w 19"/>
                    <a:gd name="T117" fmla="*/ 12 h 27"/>
                    <a:gd name="T118" fmla="*/ 9 w 19"/>
                    <a:gd name="T119" fmla="*/ 18 h 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 h="27">
                      <a:moveTo>
                        <a:pt x="12" y="9"/>
                      </a:moveTo>
                      <a:lnTo>
                        <a:pt x="12" y="9"/>
                      </a:lnTo>
                      <a:lnTo>
                        <a:pt x="16" y="9"/>
                      </a:lnTo>
                      <a:lnTo>
                        <a:pt x="16" y="6"/>
                      </a:lnTo>
                      <a:lnTo>
                        <a:pt x="12" y="3"/>
                      </a:lnTo>
                      <a:lnTo>
                        <a:pt x="9" y="3"/>
                      </a:lnTo>
                      <a:lnTo>
                        <a:pt x="9" y="0"/>
                      </a:lnTo>
                      <a:lnTo>
                        <a:pt x="6" y="0"/>
                      </a:lnTo>
                      <a:lnTo>
                        <a:pt x="6" y="3"/>
                      </a:lnTo>
                      <a:lnTo>
                        <a:pt x="9" y="3"/>
                      </a:lnTo>
                      <a:lnTo>
                        <a:pt x="9" y="6"/>
                      </a:lnTo>
                      <a:lnTo>
                        <a:pt x="12" y="6"/>
                      </a:lnTo>
                      <a:lnTo>
                        <a:pt x="12" y="9"/>
                      </a:lnTo>
                      <a:close/>
                      <a:moveTo>
                        <a:pt x="9" y="18"/>
                      </a:moveTo>
                      <a:lnTo>
                        <a:pt x="9" y="18"/>
                      </a:lnTo>
                      <a:lnTo>
                        <a:pt x="9" y="21"/>
                      </a:lnTo>
                      <a:lnTo>
                        <a:pt x="12" y="21"/>
                      </a:lnTo>
                      <a:lnTo>
                        <a:pt x="12" y="18"/>
                      </a:lnTo>
                      <a:lnTo>
                        <a:pt x="16" y="18"/>
                      </a:lnTo>
                      <a:lnTo>
                        <a:pt x="16" y="15"/>
                      </a:lnTo>
                      <a:lnTo>
                        <a:pt x="19" y="15"/>
                      </a:lnTo>
                      <a:lnTo>
                        <a:pt x="19" y="18"/>
                      </a:lnTo>
                      <a:lnTo>
                        <a:pt x="16" y="18"/>
                      </a:lnTo>
                      <a:lnTo>
                        <a:pt x="19" y="18"/>
                      </a:lnTo>
                      <a:lnTo>
                        <a:pt x="19" y="21"/>
                      </a:lnTo>
                      <a:lnTo>
                        <a:pt x="16" y="21"/>
                      </a:lnTo>
                      <a:lnTo>
                        <a:pt x="16" y="24"/>
                      </a:lnTo>
                      <a:lnTo>
                        <a:pt x="12" y="24"/>
                      </a:lnTo>
                      <a:lnTo>
                        <a:pt x="12" y="21"/>
                      </a:lnTo>
                      <a:lnTo>
                        <a:pt x="9" y="21"/>
                      </a:lnTo>
                      <a:lnTo>
                        <a:pt x="9" y="24"/>
                      </a:lnTo>
                      <a:lnTo>
                        <a:pt x="12" y="24"/>
                      </a:lnTo>
                      <a:lnTo>
                        <a:pt x="9" y="24"/>
                      </a:lnTo>
                      <a:lnTo>
                        <a:pt x="9" y="27"/>
                      </a:lnTo>
                      <a:lnTo>
                        <a:pt x="6" y="27"/>
                      </a:lnTo>
                      <a:lnTo>
                        <a:pt x="6" y="24"/>
                      </a:lnTo>
                      <a:lnTo>
                        <a:pt x="3" y="24"/>
                      </a:lnTo>
                      <a:lnTo>
                        <a:pt x="3" y="21"/>
                      </a:lnTo>
                      <a:lnTo>
                        <a:pt x="0" y="21"/>
                      </a:lnTo>
                      <a:lnTo>
                        <a:pt x="0" y="18"/>
                      </a:lnTo>
                      <a:lnTo>
                        <a:pt x="0" y="15"/>
                      </a:lnTo>
                      <a:lnTo>
                        <a:pt x="0" y="12"/>
                      </a:lnTo>
                      <a:lnTo>
                        <a:pt x="3" y="12"/>
                      </a:lnTo>
                      <a:lnTo>
                        <a:pt x="6" y="12"/>
                      </a:lnTo>
                      <a:lnTo>
                        <a:pt x="6" y="15"/>
                      </a:lnTo>
                      <a:lnTo>
                        <a:pt x="9" y="15"/>
                      </a:lnTo>
                      <a:lnTo>
                        <a:pt x="9" y="18"/>
                      </a:lnTo>
                      <a:close/>
                    </a:path>
                  </a:pathLst>
                </a:custGeom>
                <a:solidFill>
                  <a:srgbClr val="F2BF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15" name="Freeform 715"/>
                <p:cNvSpPr>
                  <a:spLocks/>
                </p:cNvSpPr>
                <p:nvPr/>
              </p:nvSpPr>
              <p:spPr bwMode="auto">
                <a:xfrm>
                  <a:off x="-1181" y="1864"/>
                  <a:ext cx="10" cy="9"/>
                </a:xfrm>
                <a:custGeom>
                  <a:avLst/>
                  <a:gdLst>
                    <a:gd name="T0" fmla="*/ 6 w 10"/>
                    <a:gd name="T1" fmla="*/ 9 h 9"/>
                    <a:gd name="T2" fmla="*/ 10 w 10"/>
                    <a:gd name="T3" fmla="*/ 9 h 9"/>
                    <a:gd name="T4" fmla="*/ 10 w 10"/>
                    <a:gd name="T5" fmla="*/ 6 h 9"/>
                    <a:gd name="T6" fmla="*/ 6 w 10"/>
                    <a:gd name="T7" fmla="*/ 3 h 9"/>
                    <a:gd name="T8" fmla="*/ 3 w 10"/>
                    <a:gd name="T9" fmla="*/ 3 h 9"/>
                    <a:gd name="T10" fmla="*/ 3 w 10"/>
                    <a:gd name="T11" fmla="*/ 0 h 9"/>
                    <a:gd name="T12" fmla="*/ 0 w 10"/>
                    <a:gd name="T13" fmla="*/ 0 h 9"/>
                    <a:gd name="T14" fmla="*/ 0 w 10"/>
                    <a:gd name="T15" fmla="*/ 3 h 9"/>
                    <a:gd name="T16" fmla="*/ 3 w 10"/>
                    <a:gd name="T17" fmla="*/ 3 h 9"/>
                    <a:gd name="T18" fmla="*/ 3 w 10"/>
                    <a:gd name="T19" fmla="*/ 6 h 9"/>
                    <a:gd name="T20" fmla="*/ 6 w 10"/>
                    <a:gd name="T21" fmla="*/ 6 h 9"/>
                    <a:gd name="T22" fmla="*/ 6 w 10"/>
                    <a:gd name="T23" fmla="*/ 9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 h="9">
                      <a:moveTo>
                        <a:pt x="6" y="9"/>
                      </a:moveTo>
                      <a:lnTo>
                        <a:pt x="10" y="9"/>
                      </a:lnTo>
                      <a:lnTo>
                        <a:pt x="10" y="6"/>
                      </a:lnTo>
                      <a:lnTo>
                        <a:pt x="6" y="3"/>
                      </a:lnTo>
                      <a:lnTo>
                        <a:pt x="3" y="3"/>
                      </a:lnTo>
                      <a:lnTo>
                        <a:pt x="3" y="0"/>
                      </a:lnTo>
                      <a:lnTo>
                        <a:pt x="0" y="0"/>
                      </a:lnTo>
                      <a:lnTo>
                        <a:pt x="0" y="3"/>
                      </a:lnTo>
                      <a:lnTo>
                        <a:pt x="3" y="3"/>
                      </a:lnTo>
                      <a:lnTo>
                        <a:pt x="3" y="6"/>
                      </a:lnTo>
                      <a:lnTo>
                        <a:pt x="6" y="6"/>
                      </a:lnTo>
                      <a:lnTo>
                        <a:pt x="6"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816" name="Freeform 716"/>
                <p:cNvSpPr>
                  <a:spLocks/>
                </p:cNvSpPr>
                <p:nvPr/>
              </p:nvSpPr>
              <p:spPr bwMode="auto">
                <a:xfrm>
                  <a:off x="-1187" y="1876"/>
                  <a:ext cx="19" cy="15"/>
                </a:xfrm>
                <a:custGeom>
                  <a:avLst/>
                  <a:gdLst>
                    <a:gd name="T0" fmla="*/ 9 w 19"/>
                    <a:gd name="T1" fmla="*/ 6 h 15"/>
                    <a:gd name="T2" fmla="*/ 9 w 19"/>
                    <a:gd name="T3" fmla="*/ 9 h 15"/>
                    <a:gd name="T4" fmla="*/ 12 w 19"/>
                    <a:gd name="T5" fmla="*/ 9 h 15"/>
                    <a:gd name="T6" fmla="*/ 12 w 19"/>
                    <a:gd name="T7" fmla="*/ 6 h 15"/>
                    <a:gd name="T8" fmla="*/ 16 w 19"/>
                    <a:gd name="T9" fmla="*/ 6 h 15"/>
                    <a:gd name="T10" fmla="*/ 16 w 19"/>
                    <a:gd name="T11" fmla="*/ 3 h 15"/>
                    <a:gd name="T12" fmla="*/ 19 w 19"/>
                    <a:gd name="T13" fmla="*/ 3 h 15"/>
                    <a:gd name="T14" fmla="*/ 19 w 19"/>
                    <a:gd name="T15" fmla="*/ 6 h 15"/>
                    <a:gd name="T16" fmla="*/ 16 w 19"/>
                    <a:gd name="T17" fmla="*/ 6 h 15"/>
                    <a:gd name="T18" fmla="*/ 19 w 19"/>
                    <a:gd name="T19" fmla="*/ 6 h 15"/>
                    <a:gd name="T20" fmla="*/ 19 w 19"/>
                    <a:gd name="T21" fmla="*/ 9 h 15"/>
                    <a:gd name="T22" fmla="*/ 16 w 19"/>
                    <a:gd name="T23" fmla="*/ 9 h 15"/>
                    <a:gd name="T24" fmla="*/ 16 w 19"/>
                    <a:gd name="T25" fmla="*/ 12 h 15"/>
                    <a:gd name="T26" fmla="*/ 12 w 19"/>
                    <a:gd name="T27" fmla="*/ 12 h 15"/>
                    <a:gd name="T28" fmla="*/ 12 w 19"/>
                    <a:gd name="T29" fmla="*/ 9 h 15"/>
                    <a:gd name="T30" fmla="*/ 9 w 19"/>
                    <a:gd name="T31" fmla="*/ 9 h 15"/>
                    <a:gd name="T32" fmla="*/ 9 w 19"/>
                    <a:gd name="T33" fmla="*/ 12 h 15"/>
                    <a:gd name="T34" fmla="*/ 12 w 19"/>
                    <a:gd name="T35" fmla="*/ 12 h 15"/>
                    <a:gd name="T36" fmla="*/ 9 w 19"/>
                    <a:gd name="T37" fmla="*/ 12 h 15"/>
                    <a:gd name="T38" fmla="*/ 9 w 19"/>
                    <a:gd name="T39" fmla="*/ 15 h 15"/>
                    <a:gd name="T40" fmla="*/ 6 w 19"/>
                    <a:gd name="T41" fmla="*/ 15 h 15"/>
                    <a:gd name="T42" fmla="*/ 6 w 19"/>
                    <a:gd name="T43" fmla="*/ 12 h 15"/>
                    <a:gd name="T44" fmla="*/ 3 w 19"/>
                    <a:gd name="T45" fmla="*/ 12 h 15"/>
                    <a:gd name="T46" fmla="*/ 3 w 19"/>
                    <a:gd name="T47" fmla="*/ 9 h 15"/>
                    <a:gd name="T48" fmla="*/ 0 w 19"/>
                    <a:gd name="T49" fmla="*/ 9 h 15"/>
                    <a:gd name="T50" fmla="*/ 0 w 19"/>
                    <a:gd name="T51" fmla="*/ 6 h 15"/>
                    <a:gd name="T52" fmla="*/ 0 w 19"/>
                    <a:gd name="T53" fmla="*/ 3 h 15"/>
                    <a:gd name="T54" fmla="*/ 0 w 19"/>
                    <a:gd name="T55" fmla="*/ 0 h 15"/>
                    <a:gd name="T56" fmla="*/ 3 w 19"/>
                    <a:gd name="T57" fmla="*/ 0 h 15"/>
                    <a:gd name="T58" fmla="*/ 6 w 19"/>
                    <a:gd name="T59" fmla="*/ 0 h 15"/>
                    <a:gd name="T60" fmla="*/ 6 w 19"/>
                    <a:gd name="T61" fmla="*/ 3 h 15"/>
                    <a:gd name="T62" fmla="*/ 9 w 19"/>
                    <a:gd name="T63" fmla="*/ 3 h 15"/>
                    <a:gd name="T64" fmla="*/ 9 w 19"/>
                    <a:gd name="T65" fmla="*/ 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 h="15">
                      <a:moveTo>
                        <a:pt x="9" y="6"/>
                      </a:moveTo>
                      <a:lnTo>
                        <a:pt x="9" y="9"/>
                      </a:lnTo>
                      <a:lnTo>
                        <a:pt x="12" y="9"/>
                      </a:lnTo>
                      <a:lnTo>
                        <a:pt x="12" y="6"/>
                      </a:lnTo>
                      <a:lnTo>
                        <a:pt x="16" y="6"/>
                      </a:lnTo>
                      <a:lnTo>
                        <a:pt x="16" y="3"/>
                      </a:lnTo>
                      <a:lnTo>
                        <a:pt x="19" y="3"/>
                      </a:lnTo>
                      <a:lnTo>
                        <a:pt x="19" y="6"/>
                      </a:lnTo>
                      <a:lnTo>
                        <a:pt x="16" y="6"/>
                      </a:lnTo>
                      <a:lnTo>
                        <a:pt x="19" y="6"/>
                      </a:lnTo>
                      <a:lnTo>
                        <a:pt x="19" y="9"/>
                      </a:lnTo>
                      <a:lnTo>
                        <a:pt x="16" y="9"/>
                      </a:lnTo>
                      <a:lnTo>
                        <a:pt x="16" y="12"/>
                      </a:lnTo>
                      <a:lnTo>
                        <a:pt x="12" y="12"/>
                      </a:lnTo>
                      <a:lnTo>
                        <a:pt x="12" y="9"/>
                      </a:lnTo>
                      <a:lnTo>
                        <a:pt x="9" y="9"/>
                      </a:lnTo>
                      <a:lnTo>
                        <a:pt x="9" y="12"/>
                      </a:lnTo>
                      <a:lnTo>
                        <a:pt x="12" y="12"/>
                      </a:lnTo>
                      <a:lnTo>
                        <a:pt x="9" y="12"/>
                      </a:lnTo>
                      <a:lnTo>
                        <a:pt x="9" y="15"/>
                      </a:lnTo>
                      <a:lnTo>
                        <a:pt x="6" y="15"/>
                      </a:lnTo>
                      <a:lnTo>
                        <a:pt x="6" y="12"/>
                      </a:lnTo>
                      <a:lnTo>
                        <a:pt x="3" y="12"/>
                      </a:lnTo>
                      <a:lnTo>
                        <a:pt x="3" y="9"/>
                      </a:lnTo>
                      <a:lnTo>
                        <a:pt x="0" y="9"/>
                      </a:lnTo>
                      <a:lnTo>
                        <a:pt x="0" y="6"/>
                      </a:lnTo>
                      <a:lnTo>
                        <a:pt x="0" y="3"/>
                      </a:lnTo>
                      <a:lnTo>
                        <a:pt x="0" y="0"/>
                      </a:lnTo>
                      <a:lnTo>
                        <a:pt x="3" y="0"/>
                      </a:lnTo>
                      <a:lnTo>
                        <a:pt x="6" y="0"/>
                      </a:lnTo>
                      <a:lnTo>
                        <a:pt x="6" y="3"/>
                      </a:lnTo>
                      <a:lnTo>
                        <a:pt x="9" y="3"/>
                      </a:lnTo>
                      <a:lnTo>
                        <a:pt x="9"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817" name="Freeform 717"/>
                <p:cNvSpPr>
                  <a:spLocks/>
                </p:cNvSpPr>
                <p:nvPr/>
              </p:nvSpPr>
              <p:spPr bwMode="auto">
                <a:xfrm>
                  <a:off x="-1194" y="1876"/>
                  <a:ext cx="29" cy="12"/>
                </a:xfrm>
                <a:custGeom>
                  <a:avLst/>
                  <a:gdLst>
                    <a:gd name="T0" fmla="*/ 29 w 29"/>
                    <a:gd name="T1" fmla="*/ 12 h 12"/>
                    <a:gd name="T2" fmla="*/ 29 w 29"/>
                    <a:gd name="T3" fmla="*/ 6 h 12"/>
                    <a:gd name="T4" fmla="*/ 26 w 29"/>
                    <a:gd name="T5" fmla="*/ 3 h 12"/>
                    <a:gd name="T6" fmla="*/ 19 w 29"/>
                    <a:gd name="T7" fmla="*/ 0 h 12"/>
                    <a:gd name="T8" fmla="*/ 16 w 29"/>
                    <a:gd name="T9" fmla="*/ 0 h 12"/>
                    <a:gd name="T10" fmla="*/ 10 w 29"/>
                    <a:gd name="T11" fmla="*/ 0 h 12"/>
                    <a:gd name="T12" fmla="*/ 7 w 29"/>
                    <a:gd name="T13" fmla="*/ 3 h 12"/>
                    <a:gd name="T14" fmla="*/ 3 w 29"/>
                    <a:gd name="T15" fmla="*/ 6 h 12"/>
                    <a:gd name="T16" fmla="*/ 0 w 29"/>
                    <a:gd name="T17" fmla="*/ 12 h 12"/>
                    <a:gd name="T18" fmla="*/ 29 w 29"/>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12">
                      <a:moveTo>
                        <a:pt x="29" y="12"/>
                      </a:moveTo>
                      <a:lnTo>
                        <a:pt x="29" y="6"/>
                      </a:lnTo>
                      <a:lnTo>
                        <a:pt x="26" y="3"/>
                      </a:lnTo>
                      <a:lnTo>
                        <a:pt x="19" y="0"/>
                      </a:lnTo>
                      <a:lnTo>
                        <a:pt x="16" y="0"/>
                      </a:lnTo>
                      <a:lnTo>
                        <a:pt x="10" y="0"/>
                      </a:lnTo>
                      <a:lnTo>
                        <a:pt x="7" y="3"/>
                      </a:lnTo>
                      <a:lnTo>
                        <a:pt x="3" y="6"/>
                      </a:lnTo>
                      <a:lnTo>
                        <a:pt x="0" y="12"/>
                      </a:lnTo>
                      <a:lnTo>
                        <a:pt x="29"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18" name="Freeform 718"/>
                <p:cNvSpPr>
                  <a:spLocks/>
                </p:cNvSpPr>
                <p:nvPr/>
              </p:nvSpPr>
              <p:spPr bwMode="auto">
                <a:xfrm>
                  <a:off x="-1194" y="1879"/>
                  <a:ext cx="29" cy="18"/>
                </a:xfrm>
                <a:custGeom>
                  <a:avLst/>
                  <a:gdLst>
                    <a:gd name="T0" fmla="*/ 26 w 29"/>
                    <a:gd name="T1" fmla="*/ 3 h 18"/>
                    <a:gd name="T2" fmla="*/ 26 w 29"/>
                    <a:gd name="T3" fmla="*/ 0 h 18"/>
                    <a:gd name="T4" fmla="*/ 26 w 29"/>
                    <a:gd name="T5" fmla="*/ 3 h 18"/>
                    <a:gd name="T6" fmla="*/ 29 w 29"/>
                    <a:gd name="T7" fmla="*/ 6 h 18"/>
                    <a:gd name="T8" fmla="*/ 29 w 29"/>
                    <a:gd name="T9" fmla="*/ 9 h 18"/>
                    <a:gd name="T10" fmla="*/ 0 w 29"/>
                    <a:gd name="T11" fmla="*/ 9 h 18"/>
                    <a:gd name="T12" fmla="*/ 0 w 29"/>
                    <a:gd name="T13" fmla="*/ 12 h 18"/>
                    <a:gd name="T14" fmla="*/ 3 w 29"/>
                    <a:gd name="T15" fmla="*/ 12 h 18"/>
                    <a:gd name="T16" fmla="*/ 3 w 29"/>
                    <a:gd name="T17" fmla="*/ 15 h 18"/>
                    <a:gd name="T18" fmla="*/ 3 w 29"/>
                    <a:gd name="T19" fmla="*/ 18 h 18"/>
                    <a:gd name="T20" fmla="*/ 7 w 29"/>
                    <a:gd name="T21" fmla="*/ 18 h 18"/>
                    <a:gd name="T22" fmla="*/ 26 w 29"/>
                    <a:gd name="T23" fmla="*/ 3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 h="18">
                      <a:moveTo>
                        <a:pt x="26" y="3"/>
                      </a:moveTo>
                      <a:lnTo>
                        <a:pt x="26" y="0"/>
                      </a:lnTo>
                      <a:lnTo>
                        <a:pt x="26" y="3"/>
                      </a:lnTo>
                      <a:lnTo>
                        <a:pt x="29" y="6"/>
                      </a:lnTo>
                      <a:lnTo>
                        <a:pt x="29" y="9"/>
                      </a:lnTo>
                      <a:lnTo>
                        <a:pt x="0" y="9"/>
                      </a:lnTo>
                      <a:lnTo>
                        <a:pt x="0" y="12"/>
                      </a:lnTo>
                      <a:lnTo>
                        <a:pt x="3" y="12"/>
                      </a:lnTo>
                      <a:lnTo>
                        <a:pt x="3" y="15"/>
                      </a:lnTo>
                      <a:lnTo>
                        <a:pt x="3" y="18"/>
                      </a:lnTo>
                      <a:lnTo>
                        <a:pt x="7" y="18"/>
                      </a:lnTo>
                      <a:lnTo>
                        <a:pt x="2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19" name="Freeform 719"/>
                <p:cNvSpPr>
                  <a:spLocks/>
                </p:cNvSpPr>
                <p:nvPr/>
              </p:nvSpPr>
              <p:spPr bwMode="auto">
                <a:xfrm>
                  <a:off x="-1187" y="1882"/>
                  <a:ext cx="22" cy="21"/>
                </a:xfrm>
                <a:custGeom>
                  <a:avLst/>
                  <a:gdLst>
                    <a:gd name="T0" fmla="*/ 0 w 22"/>
                    <a:gd name="T1" fmla="*/ 15 h 21"/>
                    <a:gd name="T2" fmla="*/ 6 w 22"/>
                    <a:gd name="T3" fmla="*/ 21 h 21"/>
                    <a:gd name="T4" fmla="*/ 9 w 22"/>
                    <a:gd name="T5" fmla="*/ 21 h 21"/>
                    <a:gd name="T6" fmla="*/ 16 w 22"/>
                    <a:gd name="T7" fmla="*/ 18 h 21"/>
                    <a:gd name="T8" fmla="*/ 19 w 22"/>
                    <a:gd name="T9" fmla="*/ 15 h 21"/>
                    <a:gd name="T10" fmla="*/ 22 w 22"/>
                    <a:gd name="T11" fmla="*/ 12 h 21"/>
                    <a:gd name="T12" fmla="*/ 22 w 22"/>
                    <a:gd name="T13" fmla="*/ 9 h 21"/>
                    <a:gd name="T14" fmla="*/ 22 w 22"/>
                    <a:gd name="T15" fmla="*/ 3 h 21"/>
                    <a:gd name="T16" fmla="*/ 19 w 22"/>
                    <a:gd name="T17" fmla="*/ 0 h 21"/>
                    <a:gd name="T18" fmla="*/ 0 w 22"/>
                    <a:gd name="T19" fmla="*/ 15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1">
                      <a:moveTo>
                        <a:pt x="0" y="15"/>
                      </a:moveTo>
                      <a:lnTo>
                        <a:pt x="6" y="21"/>
                      </a:lnTo>
                      <a:lnTo>
                        <a:pt x="9" y="21"/>
                      </a:lnTo>
                      <a:lnTo>
                        <a:pt x="16" y="18"/>
                      </a:lnTo>
                      <a:lnTo>
                        <a:pt x="19" y="15"/>
                      </a:lnTo>
                      <a:lnTo>
                        <a:pt x="22" y="12"/>
                      </a:lnTo>
                      <a:lnTo>
                        <a:pt x="22" y="9"/>
                      </a:lnTo>
                      <a:lnTo>
                        <a:pt x="22" y="3"/>
                      </a:lnTo>
                      <a:lnTo>
                        <a:pt x="19"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20" name="Freeform 720"/>
                <p:cNvSpPr>
                  <a:spLocks/>
                </p:cNvSpPr>
                <p:nvPr/>
              </p:nvSpPr>
              <p:spPr bwMode="auto">
                <a:xfrm>
                  <a:off x="-1194" y="1879"/>
                  <a:ext cx="19" cy="24"/>
                </a:xfrm>
                <a:custGeom>
                  <a:avLst/>
                  <a:gdLst>
                    <a:gd name="T0" fmla="*/ 7 w 19"/>
                    <a:gd name="T1" fmla="*/ 0 h 24"/>
                    <a:gd name="T2" fmla="*/ 0 w 19"/>
                    <a:gd name="T3" fmla="*/ 3 h 24"/>
                    <a:gd name="T4" fmla="*/ 0 w 19"/>
                    <a:gd name="T5" fmla="*/ 6 h 24"/>
                    <a:gd name="T6" fmla="*/ 0 w 19"/>
                    <a:gd name="T7" fmla="*/ 12 h 24"/>
                    <a:gd name="T8" fmla="*/ 0 w 19"/>
                    <a:gd name="T9" fmla="*/ 15 h 24"/>
                    <a:gd name="T10" fmla="*/ 3 w 19"/>
                    <a:gd name="T11" fmla="*/ 21 h 24"/>
                    <a:gd name="T12" fmla="*/ 7 w 19"/>
                    <a:gd name="T13" fmla="*/ 24 h 24"/>
                    <a:gd name="T14" fmla="*/ 13 w 19"/>
                    <a:gd name="T15" fmla="*/ 24 h 24"/>
                    <a:gd name="T16" fmla="*/ 19 w 19"/>
                    <a:gd name="T17" fmla="*/ 21 h 24"/>
                    <a:gd name="T18" fmla="*/ 7 w 19"/>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24">
                      <a:moveTo>
                        <a:pt x="7" y="0"/>
                      </a:moveTo>
                      <a:lnTo>
                        <a:pt x="0" y="3"/>
                      </a:lnTo>
                      <a:lnTo>
                        <a:pt x="0" y="6"/>
                      </a:lnTo>
                      <a:lnTo>
                        <a:pt x="0" y="12"/>
                      </a:lnTo>
                      <a:lnTo>
                        <a:pt x="0" y="15"/>
                      </a:lnTo>
                      <a:lnTo>
                        <a:pt x="3" y="21"/>
                      </a:lnTo>
                      <a:lnTo>
                        <a:pt x="7" y="24"/>
                      </a:lnTo>
                      <a:lnTo>
                        <a:pt x="13" y="24"/>
                      </a:lnTo>
                      <a:lnTo>
                        <a:pt x="19" y="21"/>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21" name="Freeform 721"/>
                <p:cNvSpPr>
                  <a:spLocks/>
                </p:cNvSpPr>
                <p:nvPr/>
              </p:nvSpPr>
              <p:spPr bwMode="auto">
                <a:xfrm>
                  <a:off x="-1191" y="1879"/>
                  <a:ext cx="26" cy="21"/>
                </a:xfrm>
                <a:custGeom>
                  <a:avLst/>
                  <a:gdLst>
                    <a:gd name="T0" fmla="*/ 0 w 26"/>
                    <a:gd name="T1" fmla="*/ 0 h 21"/>
                    <a:gd name="T2" fmla="*/ 4 w 26"/>
                    <a:gd name="T3" fmla="*/ 0 h 21"/>
                    <a:gd name="T4" fmla="*/ 16 w 26"/>
                    <a:gd name="T5" fmla="*/ 21 h 21"/>
                    <a:gd name="T6" fmla="*/ 20 w 26"/>
                    <a:gd name="T7" fmla="*/ 21 h 21"/>
                    <a:gd name="T8" fmla="*/ 20 w 26"/>
                    <a:gd name="T9" fmla="*/ 18 h 21"/>
                    <a:gd name="T10" fmla="*/ 23 w 26"/>
                    <a:gd name="T11" fmla="*/ 18 h 21"/>
                    <a:gd name="T12" fmla="*/ 23 w 26"/>
                    <a:gd name="T13" fmla="*/ 15 h 21"/>
                    <a:gd name="T14" fmla="*/ 26 w 26"/>
                    <a:gd name="T15" fmla="*/ 12 h 21"/>
                    <a:gd name="T16" fmla="*/ 0 w 26"/>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1">
                      <a:moveTo>
                        <a:pt x="0" y="0"/>
                      </a:moveTo>
                      <a:lnTo>
                        <a:pt x="4" y="0"/>
                      </a:lnTo>
                      <a:lnTo>
                        <a:pt x="16" y="21"/>
                      </a:lnTo>
                      <a:lnTo>
                        <a:pt x="20" y="21"/>
                      </a:lnTo>
                      <a:lnTo>
                        <a:pt x="20" y="18"/>
                      </a:lnTo>
                      <a:lnTo>
                        <a:pt x="23" y="18"/>
                      </a:lnTo>
                      <a:lnTo>
                        <a:pt x="23" y="15"/>
                      </a:lnTo>
                      <a:lnTo>
                        <a:pt x="26"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22" name="Freeform 722"/>
                <p:cNvSpPr>
                  <a:spLocks/>
                </p:cNvSpPr>
                <p:nvPr/>
              </p:nvSpPr>
              <p:spPr bwMode="auto">
                <a:xfrm>
                  <a:off x="-1191" y="1873"/>
                  <a:ext cx="26" cy="18"/>
                </a:xfrm>
                <a:custGeom>
                  <a:avLst/>
                  <a:gdLst>
                    <a:gd name="T0" fmla="*/ 26 w 26"/>
                    <a:gd name="T1" fmla="*/ 18 h 18"/>
                    <a:gd name="T2" fmla="*/ 26 w 26"/>
                    <a:gd name="T3" fmla="*/ 12 h 18"/>
                    <a:gd name="T4" fmla="*/ 26 w 26"/>
                    <a:gd name="T5" fmla="*/ 9 h 18"/>
                    <a:gd name="T6" fmla="*/ 23 w 26"/>
                    <a:gd name="T7" fmla="*/ 3 h 18"/>
                    <a:gd name="T8" fmla="*/ 20 w 26"/>
                    <a:gd name="T9" fmla="*/ 3 h 18"/>
                    <a:gd name="T10" fmla="*/ 13 w 26"/>
                    <a:gd name="T11" fmla="*/ 0 h 18"/>
                    <a:gd name="T12" fmla="*/ 10 w 26"/>
                    <a:gd name="T13" fmla="*/ 0 h 18"/>
                    <a:gd name="T14" fmla="*/ 4 w 26"/>
                    <a:gd name="T15" fmla="*/ 3 h 18"/>
                    <a:gd name="T16" fmla="*/ 0 w 26"/>
                    <a:gd name="T17" fmla="*/ 6 h 18"/>
                    <a:gd name="T18" fmla="*/ 26 w 26"/>
                    <a:gd name="T19" fmla="*/ 1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8">
                      <a:moveTo>
                        <a:pt x="26" y="18"/>
                      </a:moveTo>
                      <a:lnTo>
                        <a:pt x="26" y="12"/>
                      </a:lnTo>
                      <a:lnTo>
                        <a:pt x="26" y="9"/>
                      </a:lnTo>
                      <a:lnTo>
                        <a:pt x="23" y="3"/>
                      </a:lnTo>
                      <a:lnTo>
                        <a:pt x="20" y="3"/>
                      </a:lnTo>
                      <a:lnTo>
                        <a:pt x="13" y="0"/>
                      </a:lnTo>
                      <a:lnTo>
                        <a:pt x="10" y="0"/>
                      </a:lnTo>
                      <a:lnTo>
                        <a:pt x="4" y="3"/>
                      </a:lnTo>
                      <a:lnTo>
                        <a:pt x="0" y="6"/>
                      </a:lnTo>
                      <a:lnTo>
                        <a:pt x="26"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23" name="Freeform 723"/>
                <p:cNvSpPr>
                  <a:spLocks/>
                </p:cNvSpPr>
                <p:nvPr/>
              </p:nvSpPr>
              <p:spPr bwMode="auto">
                <a:xfrm>
                  <a:off x="-1194" y="1864"/>
                  <a:ext cx="26" cy="12"/>
                </a:xfrm>
                <a:custGeom>
                  <a:avLst/>
                  <a:gdLst>
                    <a:gd name="T0" fmla="*/ 26 w 26"/>
                    <a:gd name="T1" fmla="*/ 12 h 12"/>
                    <a:gd name="T2" fmla="*/ 26 w 26"/>
                    <a:gd name="T3" fmla="*/ 6 h 12"/>
                    <a:gd name="T4" fmla="*/ 23 w 26"/>
                    <a:gd name="T5" fmla="*/ 3 h 12"/>
                    <a:gd name="T6" fmla="*/ 19 w 26"/>
                    <a:gd name="T7" fmla="*/ 0 h 12"/>
                    <a:gd name="T8" fmla="*/ 13 w 26"/>
                    <a:gd name="T9" fmla="*/ 0 h 12"/>
                    <a:gd name="T10" fmla="*/ 10 w 26"/>
                    <a:gd name="T11" fmla="*/ 0 h 12"/>
                    <a:gd name="T12" fmla="*/ 3 w 26"/>
                    <a:gd name="T13" fmla="*/ 3 h 12"/>
                    <a:gd name="T14" fmla="*/ 0 w 26"/>
                    <a:gd name="T15" fmla="*/ 6 h 12"/>
                    <a:gd name="T16" fmla="*/ 0 w 26"/>
                    <a:gd name="T17" fmla="*/ 12 h 12"/>
                    <a:gd name="T18" fmla="*/ 26 w 26"/>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2">
                      <a:moveTo>
                        <a:pt x="26" y="12"/>
                      </a:moveTo>
                      <a:lnTo>
                        <a:pt x="26" y="6"/>
                      </a:lnTo>
                      <a:lnTo>
                        <a:pt x="23" y="3"/>
                      </a:lnTo>
                      <a:lnTo>
                        <a:pt x="19" y="0"/>
                      </a:lnTo>
                      <a:lnTo>
                        <a:pt x="13" y="0"/>
                      </a:lnTo>
                      <a:lnTo>
                        <a:pt x="10" y="0"/>
                      </a:lnTo>
                      <a:lnTo>
                        <a:pt x="3" y="3"/>
                      </a:lnTo>
                      <a:lnTo>
                        <a:pt x="0" y="6"/>
                      </a:lnTo>
                      <a:lnTo>
                        <a:pt x="0" y="12"/>
                      </a:lnTo>
                      <a:lnTo>
                        <a:pt x="2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24" name="Freeform 724"/>
                <p:cNvSpPr>
                  <a:spLocks/>
                </p:cNvSpPr>
                <p:nvPr/>
              </p:nvSpPr>
              <p:spPr bwMode="auto">
                <a:xfrm>
                  <a:off x="-1197" y="1864"/>
                  <a:ext cx="29" cy="27"/>
                </a:xfrm>
                <a:custGeom>
                  <a:avLst/>
                  <a:gdLst>
                    <a:gd name="T0" fmla="*/ 29 w 29"/>
                    <a:gd name="T1" fmla="*/ 15 h 27"/>
                    <a:gd name="T2" fmla="*/ 0 w 29"/>
                    <a:gd name="T3" fmla="*/ 15 h 27"/>
                    <a:gd name="T4" fmla="*/ 3 w 29"/>
                    <a:gd name="T5" fmla="*/ 21 h 27"/>
                    <a:gd name="T6" fmla="*/ 13 w 29"/>
                    <a:gd name="T7" fmla="*/ 27 h 27"/>
                    <a:gd name="T8" fmla="*/ 19 w 29"/>
                    <a:gd name="T9" fmla="*/ 27 h 27"/>
                    <a:gd name="T10" fmla="*/ 22 w 29"/>
                    <a:gd name="T11" fmla="*/ 24 h 27"/>
                    <a:gd name="T12" fmla="*/ 26 w 29"/>
                    <a:gd name="T13" fmla="*/ 21 h 27"/>
                    <a:gd name="T14" fmla="*/ 29 w 29"/>
                    <a:gd name="T15" fmla="*/ 18 h 27"/>
                    <a:gd name="T16" fmla="*/ 29 w 29"/>
                    <a:gd name="T17" fmla="*/ 15 h 27"/>
                    <a:gd name="T18" fmla="*/ 29 w 29"/>
                    <a:gd name="T19" fmla="*/ 12 h 27"/>
                    <a:gd name="T20" fmla="*/ 3 w 29"/>
                    <a:gd name="T21" fmla="*/ 12 h 27"/>
                    <a:gd name="T22" fmla="*/ 3 w 29"/>
                    <a:gd name="T23" fmla="*/ 9 h 27"/>
                    <a:gd name="T24" fmla="*/ 6 w 29"/>
                    <a:gd name="T25" fmla="*/ 6 h 27"/>
                    <a:gd name="T26" fmla="*/ 6 w 29"/>
                    <a:gd name="T27" fmla="*/ 3 h 27"/>
                    <a:gd name="T28" fmla="*/ 10 w 29"/>
                    <a:gd name="T29" fmla="*/ 3 h 27"/>
                    <a:gd name="T30" fmla="*/ 16 w 29"/>
                    <a:gd name="T31" fmla="*/ 3 h 27"/>
                    <a:gd name="T32" fmla="*/ 26 w 29"/>
                    <a:gd name="T33" fmla="*/ 6 h 27"/>
                    <a:gd name="T34" fmla="*/ 29 w 29"/>
                    <a:gd name="T35" fmla="*/ 15 h 27"/>
                    <a:gd name="T36" fmla="*/ 0 w 29"/>
                    <a:gd name="T37" fmla="*/ 15 h 27"/>
                    <a:gd name="T38" fmla="*/ 29 w 29"/>
                    <a:gd name="T39" fmla="*/ 15 h 27"/>
                    <a:gd name="T40" fmla="*/ 26 w 29"/>
                    <a:gd name="T41" fmla="*/ 9 h 27"/>
                    <a:gd name="T42" fmla="*/ 22 w 29"/>
                    <a:gd name="T43" fmla="*/ 3 h 27"/>
                    <a:gd name="T44" fmla="*/ 19 w 29"/>
                    <a:gd name="T45" fmla="*/ 3 h 27"/>
                    <a:gd name="T46" fmla="*/ 13 w 29"/>
                    <a:gd name="T47" fmla="*/ 0 h 27"/>
                    <a:gd name="T48" fmla="*/ 10 w 29"/>
                    <a:gd name="T49" fmla="*/ 3 h 27"/>
                    <a:gd name="T50" fmla="*/ 6 w 29"/>
                    <a:gd name="T51" fmla="*/ 3 h 27"/>
                    <a:gd name="T52" fmla="*/ 3 w 29"/>
                    <a:gd name="T53" fmla="*/ 9 h 27"/>
                    <a:gd name="T54" fmla="*/ 0 w 29"/>
                    <a:gd name="T55" fmla="*/ 15 h 27"/>
                    <a:gd name="T56" fmla="*/ 29 w 29"/>
                    <a:gd name="T57" fmla="*/ 15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9" h="27">
                      <a:moveTo>
                        <a:pt x="29" y="15"/>
                      </a:moveTo>
                      <a:lnTo>
                        <a:pt x="0" y="15"/>
                      </a:lnTo>
                      <a:lnTo>
                        <a:pt x="3" y="21"/>
                      </a:lnTo>
                      <a:lnTo>
                        <a:pt x="13" y="27"/>
                      </a:lnTo>
                      <a:lnTo>
                        <a:pt x="19" y="27"/>
                      </a:lnTo>
                      <a:lnTo>
                        <a:pt x="22" y="24"/>
                      </a:lnTo>
                      <a:lnTo>
                        <a:pt x="26" y="21"/>
                      </a:lnTo>
                      <a:lnTo>
                        <a:pt x="29" y="18"/>
                      </a:lnTo>
                      <a:lnTo>
                        <a:pt x="29" y="15"/>
                      </a:lnTo>
                      <a:lnTo>
                        <a:pt x="29" y="12"/>
                      </a:lnTo>
                      <a:lnTo>
                        <a:pt x="3" y="12"/>
                      </a:lnTo>
                      <a:lnTo>
                        <a:pt x="3" y="9"/>
                      </a:lnTo>
                      <a:lnTo>
                        <a:pt x="6" y="6"/>
                      </a:lnTo>
                      <a:lnTo>
                        <a:pt x="6" y="3"/>
                      </a:lnTo>
                      <a:lnTo>
                        <a:pt x="10" y="3"/>
                      </a:lnTo>
                      <a:lnTo>
                        <a:pt x="16" y="3"/>
                      </a:lnTo>
                      <a:lnTo>
                        <a:pt x="26" y="6"/>
                      </a:lnTo>
                      <a:lnTo>
                        <a:pt x="29" y="15"/>
                      </a:lnTo>
                      <a:lnTo>
                        <a:pt x="0" y="15"/>
                      </a:lnTo>
                      <a:lnTo>
                        <a:pt x="29" y="15"/>
                      </a:lnTo>
                      <a:lnTo>
                        <a:pt x="26" y="9"/>
                      </a:lnTo>
                      <a:lnTo>
                        <a:pt x="22" y="3"/>
                      </a:lnTo>
                      <a:lnTo>
                        <a:pt x="19" y="3"/>
                      </a:lnTo>
                      <a:lnTo>
                        <a:pt x="13" y="0"/>
                      </a:lnTo>
                      <a:lnTo>
                        <a:pt x="10" y="3"/>
                      </a:lnTo>
                      <a:lnTo>
                        <a:pt x="6" y="3"/>
                      </a:lnTo>
                      <a:lnTo>
                        <a:pt x="3" y="9"/>
                      </a:lnTo>
                      <a:lnTo>
                        <a:pt x="0" y="15"/>
                      </a:lnTo>
                      <a:lnTo>
                        <a:pt x="29"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25" name="Freeform 725"/>
                <p:cNvSpPr>
                  <a:spLocks/>
                </p:cNvSpPr>
                <p:nvPr/>
              </p:nvSpPr>
              <p:spPr bwMode="auto">
                <a:xfrm>
                  <a:off x="-1197" y="1867"/>
                  <a:ext cx="29" cy="24"/>
                </a:xfrm>
                <a:custGeom>
                  <a:avLst/>
                  <a:gdLst>
                    <a:gd name="T0" fmla="*/ 13 w 29"/>
                    <a:gd name="T1" fmla="*/ 0 h 24"/>
                    <a:gd name="T2" fmla="*/ 13 w 29"/>
                    <a:gd name="T3" fmla="*/ 24 h 24"/>
                    <a:gd name="T4" fmla="*/ 16 w 29"/>
                    <a:gd name="T5" fmla="*/ 24 h 24"/>
                    <a:gd name="T6" fmla="*/ 22 w 29"/>
                    <a:gd name="T7" fmla="*/ 24 h 24"/>
                    <a:gd name="T8" fmla="*/ 26 w 29"/>
                    <a:gd name="T9" fmla="*/ 18 h 24"/>
                    <a:gd name="T10" fmla="*/ 26 w 29"/>
                    <a:gd name="T11" fmla="*/ 15 h 24"/>
                    <a:gd name="T12" fmla="*/ 29 w 29"/>
                    <a:gd name="T13" fmla="*/ 15 h 24"/>
                    <a:gd name="T14" fmla="*/ 29 w 29"/>
                    <a:gd name="T15" fmla="*/ 12 h 24"/>
                    <a:gd name="T16" fmla="*/ 0 w 29"/>
                    <a:gd name="T17" fmla="*/ 12 h 24"/>
                    <a:gd name="T18" fmla="*/ 0 w 29"/>
                    <a:gd name="T19" fmla="*/ 9 h 24"/>
                    <a:gd name="T20" fmla="*/ 3 w 29"/>
                    <a:gd name="T21" fmla="*/ 6 h 24"/>
                    <a:gd name="T22" fmla="*/ 6 w 29"/>
                    <a:gd name="T23" fmla="*/ 3 h 24"/>
                    <a:gd name="T24" fmla="*/ 10 w 29"/>
                    <a:gd name="T25" fmla="*/ 0 h 24"/>
                    <a:gd name="T26" fmla="*/ 13 w 29"/>
                    <a:gd name="T27" fmla="*/ 0 h 24"/>
                    <a:gd name="T28" fmla="*/ 13 w 29"/>
                    <a:gd name="T29" fmla="*/ 24 h 24"/>
                    <a:gd name="T30" fmla="*/ 13 w 29"/>
                    <a:gd name="T31" fmla="*/ 0 h 24"/>
                    <a:gd name="T32" fmla="*/ 6 w 29"/>
                    <a:gd name="T33" fmla="*/ 0 h 24"/>
                    <a:gd name="T34" fmla="*/ 3 w 29"/>
                    <a:gd name="T35" fmla="*/ 3 h 24"/>
                    <a:gd name="T36" fmla="*/ 0 w 29"/>
                    <a:gd name="T37" fmla="*/ 9 h 24"/>
                    <a:gd name="T38" fmla="*/ 0 w 29"/>
                    <a:gd name="T39" fmla="*/ 12 h 24"/>
                    <a:gd name="T40" fmla="*/ 0 w 29"/>
                    <a:gd name="T41" fmla="*/ 18 h 24"/>
                    <a:gd name="T42" fmla="*/ 3 w 29"/>
                    <a:gd name="T43" fmla="*/ 21 h 24"/>
                    <a:gd name="T44" fmla="*/ 6 w 29"/>
                    <a:gd name="T45" fmla="*/ 24 h 24"/>
                    <a:gd name="T46" fmla="*/ 13 w 29"/>
                    <a:gd name="T47" fmla="*/ 24 h 24"/>
                    <a:gd name="T48" fmla="*/ 13 w 29"/>
                    <a:gd name="T49" fmla="*/ 0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 h="24">
                      <a:moveTo>
                        <a:pt x="13" y="0"/>
                      </a:moveTo>
                      <a:lnTo>
                        <a:pt x="13" y="24"/>
                      </a:lnTo>
                      <a:lnTo>
                        <a:pt x="16" y="24"/>
                      </a:lnTo>
                      <a:lnTo>
                        <a:pt x="22" y="24"/>
                      </a:lnTo>
                      <a:lnTo>
                        <a:pt x="26" y="18"/>
                      </a:lnTo>
                      <a:lnTo>
                        <a:pt x="26" y="15"/>
                      </a:lnTo>
                      <a:lnTo>
                        <a:pt x="29" y="15"/>
                      </a:lnTo>
                      <a:lnTo>
                        <a:pt x="29" y="12"/>
                      </a:lnTo>
                      <a:lnTo>
                        <a:pt x="0" y="12"/>
                      </a:lnTo>
                      <a:lnTo>
                        <a:pt x="0" y="9"/>
                      </a:lnTo>
                      <a:lnTo>
                        <a:pt x="3" y="6"/>
                      </a:lnTo>
                      <a:lnTo>
                        <a:pt x="6" y="3"/>
                      </a:lnTo>
                      <a:lnTo>
                        <a:pt x="10" y="0"/>
                      </a:lnTo>
                      <a:lnTo>
                        <a:pt x="13" y="0"/>
                      </a:lnTo>
                      <a:lnTo>
                        <a:pt x="13" y="24"/>
                      </a:lnTo>
                      <a:lnTo>
                        <a:pt x="13" y="0"/>
                      </a:lnTo>
                      <a:lnTo>
                        <a:pt x="6" y="0"/>
                      </a:lnTo>
                      <a:lnTo>
                        <a:pt x="3" y="3"/>
                      </a:lnTo>
                      <a:lnTo>
                        <a:pt x="0" y="9"/>
                      </a:lnTo>
                      <a:lnTo>
                        <a:pt x="0" y="12"/>
                      </a:lnTo>
                      <a:lnTo>
                        <a:pt x="0" y="18"/>
                      </a:lnTo>
                      <a:lnTo>
                        <a:pt x="3" y="21"/>
                      </a:lnTo>
                      <a:lnTo>
                        <a:pt x="6" y="24"/>
                      </a:lnTo>
                      <a:lnTo>
                        <a:pt x="13" y="24"/>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26" name="Freeform 726"/>
                <p:cNvSpPr>
                  <a:spLocks/>
                </p:cNvSpPr>
                <p:nvPr/>
              </p:nvSpPr>
              <p:spPr bwMode="auto">
                <a:xfrm>
                  <a:off x="-1197" y="1867"/>
                  <a:ext cx="29" cy="27"/>
                </a:xfrm>
                <a:custGeom>
                  <a:avLst/>
                  <a:gdLst>
                    <a:gd name="T0" fmla="*/ 29 w 29"/>
                    <a:gd name="T1" fmla="*/ 15 h 27"/>
                    <a:gd name="T2" fmla="*/ 29 w 29"/>
                    <a:gd name="T3" fmla="*/ 12 h 27"/>
                    <a:gd name="T4" fmla="*/ 29 w 29"/>
                    <a:gd name="T5" fmla="*/ 9 h 27"/>
                    <a:gd name="T6" fmla="*/ 26 w 29"/>
                    <a:gd name="T7" fmla="*/ 9 h 27"/>
                    <a:gd name="T8" fmla="*/ 26 w 29"/>
                    <a:gd name="T9" fmla="*/ 6 h 27"/>
                    <a:gd name="T10" fmla="*/ 19 w 29"/>
                    <a:gd name="T11" fmla="*/ 3 h 27"/>
                    <a:gd name="T12" fmla="*/ 13 w 29"/>
                    <a:gd name="T13" fmla="*/ 0 h 27"/>
                    <a:gd name="T14" fmla="*/ 13 w 29"/>
                    <a:gd name="T15" fmla="*/ 24 h 27"/>
                    <a:gd name="T16" fmla="*/ 6 w 29"/>
                    <a:gd name="T17" fmla="*/ 24 h 27"/>
                    <a:gd name="T18" fmla="*/ 3 w 29"/>
                    <a:gd name="T19" fmla="*/ 21 h 27"/>
                    <a:gd name="T20" fmla="*/ 3 w 29"/>
                    <a:gd name="T21" fmla="*/ 18 h 27"/>
                    <a:gd name="T22" fmla="*/ 0 w 29"/>
                    <a:gd name="T23" fmla="*/ 18 h 27"/>
                    <a:gd name="T24" fmla="*/ 0 w 29"/>
                    <a:gd name="T25" fmla="*/ 15 h 27"/>
                    <a:gd name="T26" fmla="*/ 3 w 29"/>
                    <a:gd name="T27" fmla="*/ 21 h 27"/>
                    <a:gd name="T28" fmla="*/ 6 w 29"/>
                    <a:gd name="T29" fmla="*/ 24 h 27"/>
                    <a:gd name="T30" fmla="*/ 10 w 29"/>
                    <a:gd name="T31" fmla="*/ 27 h 27"/>
                    <a:gd name="T32" fmla="*/ 13 w 29"/>
                    <a:gd name="T33" fmla="*/ 27 h 27"/>
                    <a:gd name="T34" fmla="*/ 19 w 29"/>
                    <a:gd name="T35" fmla="*/ 27 h 27"/>
                    <a:gd name="T36" fmla="*/ 22 w 29"/>
                    <a:gd name="T37" fmla="*/ 24 h 27"/>
                    <a:gd name="T38" fmla="*/ 26 w 29"/>
                    <a:gd name="T39" fmla="*/ 21 h 27"/>
                    <a:gd name="T40" fmla="*/ 29 w 29"/>
                    <a:gd name="T41" fmla="*/ 15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9" h="27">
                      <a:moveTo>
                        <a:pt x="29" y="15"/>
                      </a:moveTo>
                      <a:lnTo>
                        <a:pt x="29" y="12"/>
                      </a:lnTo>
                      <a:lnTo>
                        <a:pt x="29" y="9"/>
                      </a:lnTo>
                      <a:lnTo>
                        <a:pt x="26" y="9"/>
                      </a:lnTo>
                      <a:lnTo>
                        <a:pt x="26" y="6"/>
                      </a:lnTo>
                      <a:lnTo>
                        <a:pt x="19" y="3"/>
                      </a:lnTo>
                      <a:lnTo>
                        <a:pt x="13" y="0"/>
                      </a:lnTo>
                      <a:lnTo>
                        <a:pt x="13" y="24"/>
                      </a:lnTo>
                      <a:lnTo>
                        <a:pt x="6" y="24"/>
                      </a:lnTo>
                      <a:lnTo>
                        <a:pt x="3" y="21"/>
                      </a:lnTo>
                      <a:lnTo>
                        <a:pt x="3" y="18"/>
                      </a:lnTo>
                      <a:lnTo>
                        <a:pt x="0" y="18"/>
                      </a:lnTo>
                      <a:lnTo>
                        <a:pt x="0" y="15"/>
                      </a:lnTo>
                      <a:lnTo>
                        <a:pt x="3" y="21"/>
                      </a:lnTo>
                      <a:lnTo>
                        <a:pt x="6" y="24"/>
                      </a:lnTo>
                      <a:lnTo>
                        <a:pt x="10" y="27"/>
                      </a:lnTo>
                      <a:lnTo>
                        <a:pt x="13" y="27"/>
                      </a:lnTo>
                      <a:lnTo>
                        <a:pt x="19" y="27"/>
                      </a:lnTo>
                      <a:lnTo>
                        <a:pt x="22" y="24"/>
                      </a:lnTo>
                      <a:lnTo>
                        <a:pt x="26" y="21"/>
                      </a:lnTo>
                      <a:lnTo>
                        <a:pt x="29"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27" name="Freeform 727"/>
                <p:cNvSpPr>
                  <a:spLocks/>
                </p:cNvSpPr>
                <p:nvPr/>
              </p:nvSpPr>
              <p:spPr bwMode="auto">
                <a:xfrm>
                  <a:off x="-1197" y="1873"/>
                  <a:ext cx="29" cy="24"/>
                </a:xfrm>
                <a:custGeom>
                  <a:avLst/>
                  <a:gdLst>
                    <a:gd name="T0" fmla="*/ 22 w 29"/>
                    <a:gd name="T1" fmla="*/ 0 h 24"/>
                    <a:gd name="T2" fmla="*/ 29 w 29"/>
                    <a:gd name="T3" fmla="*/ 9 h 24"/>
                    <a:gd name="T4" fmla="*/ 0 w 29"/>
                    <a:gd name="T5" fmla="*/ 9 h 24"/>
                    <a:gd name="T6" fmla="*/ 6 w 29"/>
                    <a:gd name="T7" fmla="*/ 18 h 24"/>
                    <a:gd name="T8" fmla="*/ 0 w 29"/>
                    <a:gd name="T9" fmla="*/ 9 h 24"/>
                    <a:gd name="T10" fmla="*/ 3 w 29"/>
                    <a:gd name="T11" fmla="*/ 15 h 24"/>
                    <a:gd name="T12" fmla="*/ 6 w 29"/>
                    <a:gd name="T13" fmla="*/ 21 h 24"/>
                    <a:gd name="T14" fmla="*/ 10 w 29"/>
                    <a:gd name="T15" fmla="*/ 21 h 24"/>
                    <a:gd name="T16" fmla="*/ 13 w 29"/>
                    <a:gd name="T17" fmla="*/ 24 h 24"/>
                    <a:gd name="T18" fmla="*/ 19 w 29"/>
                    <a:gd name="T19" fmla="*/ 21 h 24"/>
                    <a:gd name="T20" fmla="*/ 22 w 29"/>
                    <a:gd name="T21" fmla="*/ 21 h 24"/>
                    <a:gd name="T22" fmla="*/ 26 w 29"/>
                    <a:gd name="T23" fmla="*/ 15 h 24"/>
                    <a:gd name="T24" fmla="*/ 29 w 29"/>
                    <a:gd name="T25" fmla="*/ 9 h 24"/>
                    <a:gd name="T26" fmla="*/ 22 w 29"/>
                    <a:gd name="T27" fmla="*/ 0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 h="24">
                      <a:moveTo>
                        <a:pt x="22" y="0"/>
                      </a:moveTo>
                      <a:lnTo>
                        <a:pt x="29" y="9"/>
                      </a:lnTo>
                      <a:lnTo>
                        <a:pt x="0" y="9"/>
                      </a:lnTo>
                      <a:lnTo>
                        <a:pt x="6" y="18"/>
                      </a:lnTo>
                      <a:lnTo>
                        <a:pt x="0" y="9"/>
                      </a:lnTo>
                      <a:lnTo>
                        <a:pt x="3" y="15"/>
                      </a:lnTo>
                      <a:lnTo>
                        <a:pt x="6" y="21"/>
                      </a:lnTo>
                      <a:lnTo>
                        <a:pt x="10" y="21"/>
                      </a:lnTo>
                      <a:lnTo>
                        <a:pt x="13" y="24"/>
                      </a:lnTo>
                      <a:lnTo>
                        <a:pt x="19" y="21"/>
                      </a:lnTo>
                      <a:lnTo>
                        <a:pt x="22" y="21"/>
                      </a:lnTo>
                      <a:lnTo>
                        <a:pt x="26" y="15"/>
                      </a:lnTo>
                      <a:lnTo>
                        <a:pt x="29" y="9"/>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28" name="Freeform 728"/>
                <p:cNvSpPr>
                  <a:spLocks/>
                </p:cNvSpPr>
                <p:nvPr/>
              </p:nvSpPr>
              <p:spPr bwMode="auto">
                <a:xfrm>
                  <a:off x="-1197" y="1873"/>
                  <a:ext cx="29" cy="24"/>
                </a:xfrm>
                <a:custGeom>
                  <a:avLst/>
                  <a:gdLst>
                    <a:gd name="T0" fmla="*/ 13 w 29"/>
                    <a:gd name="T1" fmla="*/ 0 h 24"/>
                    <a:gd name="T2" fmla="*/ 13 w 29"/>
                    <a:gd name="T3" fmla="*/ 24 h 24"/>
                    <a:gd name="T4" fmla="*/ 19 w 29"/>
                    <a:gd name="T5" fmla="*/ 24 h 24"/>
                    <a:gd name="T6" fmla="*/ 26 w 29"/>
                    <a:gd name="T7" fmla="*/ 18 h 24"/>
                    <a:gd name="T8" fmla="*/ 29 w 29"/>
                    <a:gd name="T9" fmla="*/ 9 h 24"/>
                    <a:gd name="T10" fmla="*/ 26 w 29"/>
                    <a:gd name="T11" fmla="*/ 6 h 24"/>
                    <a:gd name="T12" fmla="*/ 26 w 29"/>
                    <a:gd name="T13" fmla="*/ 3 h 24"/>
                    <a:gd name="T14" fmla="*/ 22 w 29"/>
                    <a:gd name="T15" fmla="*/ 0 h 24"/>
                    <a:gd name="T16" fmla="*/ 6 w 29"/>
                    <a:gd name="T17" fmla="*/ 18 h 24"/>
                    <a:gd name="T18" fmla="*/ 3 w 29"/>
                    <a:gd name="T19" fmla="*/ 18 h 24"/>
                    <a:gd name="T20" fmla="*/ 3 w 29"/>
                    <a:gd name="T21" fmla="*/ 15 h 24"/>
                    <a:gd name="T22" fmla="*/ 0 w 29"/>
                    <a:gd name="T23" fmla="*/ 12 h 24"/>
                    <a:gd name="T24" fmla="*/ 3 w 29"/>
                    <a:gd name="T25" fmla="*/ 6 h 24"/>
                    <a:gd name="T26" fmla="*/ 10 w 29"/>
                    <a:gd name="T27" fmla="*/ 0 h 24"/>
                    <a:gd name="T28" fmla="*/ 13 w 29"/>
                    <a:gd name="T29" fmla="*/ 0 h 24"/>
                    <a:gd name="T30" fmla="*/ 13 w 29"/>
                    <a:gd name="T31" fmla="*/ 24 h 24"/>
                    <a:gd name="T32" fmla="*/ 13 w 29"/>
                    <a:gd name="T33" fmla="*/ 0 h 24"/>
                    <a:gd name="T34" fmla="*/ 10 w 29"/>
                    <a:gd name="T35" fmla="*/ 0 h 24"/>
                    <a:gd name="T36" fmla="*/ 3 w 29"/>
                    <a:gd name="T37" fmla="*/ 3 h 24"/>
                    <a:gd name="T38" fmla="*/ 3 w 29"/>
                    <a:gd name="T39" fmla="*/ 6 h 24"/>
                    <a:gd name="T40" fmla="*/ 0 w 29"/>
                    <a:gd name="T41" fmla="*/ 12 h 24"/>
                    <a:gd name="T42" fmla="*/ 3 w 29"/>
                    <a:gd name="T43" fmla="*/ 15 h 24"/>
                    <a:gd name="T44" fmla="*/ 3 w 29"/>
                    <a:gd name="T45" fmla="*/ 21 h 24"/>
                    <a:gd name="T46" fmla="*/ 10 w 29"/>
                    <a:gd name="T47" fmla="*/ 24 h 24"/>
                    <a:gd name="T48" fmla="*/ 13 w 29"/>
                    <a:gd name="T49" fmla="*/ 24 h 24"/>
                    <a:gd name="T50" fmla="*/ 13 w 29"/>
                    <a:gd name="T51" fmla="*/ 0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 h="24">
                      <a:moveTo>
                        <a:pt x="13" y="0"/>
                      </a:moveTo>
                      <a:lnTo>
                        <a:pt x="13" y="24"/>
                      </a:lnTo>
                      <a:lnTo>
                        <a:pt x="19" y="24"/>
                      </a:lnTo>
                      <a:lnTo>
                        <a:pt x="26" y="18"/>
                      </a:lnTo>
                      <a:lnTo>
                        <a:pt x="29" y="9"/>
                      </a:lnTo>
                      <a:lnTo>
                        <a:pt x="26" y="6"/>
                      </a:lnTo>
                      <a:lnTo>
                        <a:pt x="26" y="3"/>
                      </a:lnTo>
                      <a:lnTo>
                        <a:pt x="22" y="0"/>
                      </a:lnTo>
                      <a:lnTo>
                        <a:pt x="6" y="18"/>
                      </a:lnTo>
                      <a:lnTo>
                        <a:pt x="3" y="18"/>
                      </a:lnTo>
                      <a:lnTo>
                        <a:pt x="3" y="15"/>
                      </a:lnTo>
                      <a:lnTo>
                        <a:pt x="0" y="12"/>
                      </a:lnTo>
                      <a:lnTo>
                        <a:pt x="3" y="6"/>
                      </a:lnTo>
                      <a:lnTo>
                        <a:pt x="10" y="0"/>
                      </a:lnTo>
                      <a:lnTo>
                        <a:pt x="13" y="0"/>
                      </a:lnTo>
                      <a:lnTo>
                        <a:pt x="13" y="24"/>
                      </a:lnTo>
                      <a:lnTo>
                        <a:pt x="13" y="0"/>
                      </a:lnTo>
                      <a:lnTo>
                        <a:pt x="10" y="0"/>
                      </a:lnTo>
                      <a:lnTo>
                        <a:pt x="3" y="3"/>
                      </a:lnTo>
                      <a:lnTo>
                        <a:pt x="3" y="6"/>
                      </a:lnTo>
                      <a:lnTo>
                        <a:pt x="0" y="12"/>
                      </a:lnTo>
                      <a:lnTo>
                        <a:pt x="3" y="15"/>
                      </a:lnTo>
                      <a:lnTo>
                        <a:pt x="3" y="21"/>
                      </a:lnTo>
                      <a:lnTo>
                        <a:pt x="10" y="24"/>
                      </a:lnTo>
                      <a:lnTo>
                        <a:pt x="13" y="24"/>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29" name="Freeform 729"/>
                <p:cNvSpPr>
                  <a:spLocks/>
                </p:cNvSpPr>
                <p:nvPr/>
              </p:nvSpPr>
              <p:spPr bwMode="auto">
                <a:xfrm>
                  <a:off x="-1194" y="1873"/>
                  <a:ext cx="26" cy="27"/>
                </a:xfrm>
                <a:custGeom>
                  <a:avLst/>
                  <a:gdLst>
                    <a:gd name="T0" fmla="*/ 3 w 26"/>
                    <a:gd name="T1" fmla="*/ 3 h 27"/>
                    <a:gd name="T2" fmla="*/ 23 w 26"/>
                    <a:gd name="T3" fmla="*/ 21 h 27"/>
                    <a:gd name="T4" fmla="*/ 26 w 26"/>
                    <a:gd name="T5" fmla="*/ 18 h 27"/>
                    <a:gd name="T6" fmla="*/ 26 w 26"/>
                    <a:gd name="T7" fmla="*/ 15 h 27"/>
                    <a:gd name="T8" fmla="*/ 26 w 26"/>
                    <a:gd name="T9" fmla="*/ 9 h 27"/>
                    <a:gd name="T10" fmla="*/ 23 w 26"/>
                    <a:gd name="T11" fmla="*/ 6 h 27"/>
                    <a:gd name="T12" fmla="*/ 19 w 26"/>
                    <a:gd name="T13" fmla="*/ 3 h 27"/>
                    <a:gd name="T14" fmla="*/ 19 w 26"/>
                    <a:gd name="T15" fmla="*/ 0 h 27"/>
                    <a:gd name="T16" fmla="*/ 16 w 26"/>
                    <a:gd name="T17" fmla="*/ 0 h 27"/>
                    <a:gd name="T18" fmla="*/ 10 w 26"/>
                    <a:gd name="T19" fmla="*/ 0 h 27"/>
                    <a:gd name="T20" fmla="*/ 10 w 26"/>
                    <a:gd name="T21" fmla="*/ 24 h 27"/>
                    <a:gd name="T22" fmla="*/ 7 w 26"/>
                    <a:gd name="T23" fmla="*/ 24 h 27"/>
                    <a:gd name="T24" fmla="*/ 3 w 26"/>
                    <a:gd name="T25" fmla="*/ 21 h 27"/>
                    <a:gd name="T26" fmla="*/ 0 w 26"/>
                    <a:gd name="T27" fmla="*/ 18 h 27"/>
                    <a:gd name="T28" fmla="*/ 0 w 26"/>
                    <a:gd name="T29" fmla="*/ 15 h 27"/>
                    <a:gd name="T30" fmla="*/ 0 w 26"/>
                    <a:gd name="T31" fmla="*/ 12 h 27"/>
                    <a:gd name="T32" fmla="*/ 0 w 26"/>
                    <a:gd name="T33" fmla="*/ 6 h 27"/>
                    <a:gd name="T34" fmla="*/ 3 w 26"/>
                    <a:gd name="T35" fmla="*/ 3 h 27"/>
                    <a:gd name="T36" fmla="*/ 23 w 26"/>
                    <a:gd name="T37" fmla="*/ 21 h 27"/>
                    <a:gd name="T38" fmla="*/ 3 w 26"/>
                    <a:gd name="T39" fmla="*/ 3 h 27"/>
                    <a:gd name="T40" fmla="*/ 0 w 26"/>
                    <a:gd name="T41" fmla="*/ 9 h 27"/>
                    <a:gd name="T42" fmla="*/ 0 w 26"/>
                    <a:gd name="T43" fmla="*/ 15 h 27"/>
                    <a:gd name="T44" fmla="*/ 0 w 26"/>
                    <a:gd name="T45" fmla="*/ 18 h 27"/>
                    <a:gd name="T46" fmla="*/ 3 w 26"/>
                    <a:gd name="T47" fmla="*/ 21 h 27"/>
                    <a:gd name="T48" fmla="*/ 7 w 26"/>
                    <a:gd name="T49" fmla="*/ 24 h 27"/>
                    <a:gd name="T50" fmla="*/ 13 w 26"/>
                    <a:gd name="T51" fmla="*/ 27 h 27"/>
                    <a:gd name="T52" fmla="*/ 16 w 26"/>
                    <a:gd name="T53" fmla="*/ 24 h 27"/>
                    <a:gd name="T54" fmla="*/ 23 w 26"/>
                    <a:gd name="T55" fmla="*/ 21 h 27"/>
                    <a:gd name="T56" fmla="*/ 3 w 26"/>
                    <a:gd name="T57" fmla="*/ 3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6" h="27">
                      <a:moveTo>
                        <a:pt x="3" y="3"/>
                      </a:moveTo>
                      <a:lnTo>
                        <a:pt x="23" y="21"/>
                      </a:lnTo>
                      <a:lnTo>
                        <a:pt x="26" y="18"/>
                      </a:lnTo>
                      <a:lnTo>
                        <a:pt x="26" y="15"/>
                      </a:lnTo>
                      <a:lnTo>
                        <a:pt x="26" y="9"/>
                      </a:lnTo>
                      <a:lnTo>
                        <a:pt x="23" y="6"/>
                      </a:lnTo>
                      <a:lnTo>
                        <a:pt x="19" y="3"/>
                      </a:lnTo>
                      <a:lnTo>
                        <a:pt x="19" y="0"/>
                      </a:lnTo>
                      <a:lnTo>
                        <a:pt x="16" y="0"/>
                      </a:lnTo>
                      <a:lnTo>
                        <a:pt x="10" y="0"/>
                      </a:lnTo>
                      <a:lnTo>
                        <a:pt x="10" y="24"/>
                      </a:lnTo>
                      <a:lnTo>
                        <a:pt x="7" y="24"/>
                      </a:lnTo>
                      <a:lnTo>
                        <a:pt x="3" y="21"/>
                      </a:lnTo>
                      <a:lnTo>
                        <a:pt x="0" y="18"/>
                      </a:lnTo>
                      <a:lnTo>
                        <a:pt x="0" y="15"/>
                      </a:lnTo>
                      <a:lnTo>
                        <a:pt x="0" y="12"/>
                      </a:lnTo>
                      <a:lnTo>
                        <a:pt x="0" y="6"/>
                      </a:lnTo>
                      <a:lnTo>
                        <a:pt x="3" y="3"/>
                      </a:lnTo>
                      <a:lnTo>
                        <a:pt x="23" y="21"/>
                      </a:lnTo>
                      <a:lnTo>
                        <a:pt x="3" y="3"/>
                      </a:lnTo>
                      <a:lnTo>
                        <a:pt x="0" y="9"/>
                      </a:lnTo>
                      <a:lnTo>
                        <a:pt x="0" y="15"/>
                      </a:lnTo>
                      <a:lnTo>
                        <a:pt x="0" y="18"/>
                      </a:lnTo>
                      <a:lnTo>
                        <a:pt x="3" y="21"/>
                      </a:lnTo>
                      <a:lnTo>
                        <a:pt x="7" y="24"/>
                      </a:lnTo>
                      <a:lnTo>
                        <a:pt x="13" y="27"/>
                      </a:lnTo>
                      <a:lnTo>
                        <a:pt x="16" y="24"/>
                      </a:lnTo>
                      <a:lnTo>
                        <a:pt x="23" y="21"/>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30" name="Freeform 730"/>
                <p:cNvSpPr>
                  <a:spLocks/>
                </p:cNvSpPr>
                <p:nvPr/>
              </p:nvSpPr>
              <p:spPr bwMode="auto">
                <a:xfrm>
                  <a:off x="-1194" y="1873"/>
                  <a:ext cx="26" cy="27"/>
                </a:xfrm>
                <a:custGeom>
                  <a:avLst/>
                  <a:gdLst>
                    <a:gd name="T0" fmla="*/ 13 w 26"/>
                    <a:gd name="T1" fmla="*/ 0 h 27"/>
                    <a:gd name="T2" fmla="*/ 26 w 26"/>
                    <a:gd name="T3" fmla="*/ 18 h 27"/>
                    <a:gd name="T4" fmla="*/ 26 w 26"/>
                    <a:gd name="T5" fmla="*/ 15 h 27"/>
                    <a:gd name="T6" fmla="*/ 23 w 26"/>
                    <a:gd name="T7" fmla="*/ 3 h 27"/>
                    <a:gd name="T8" fmla="*/ 7 w 26"/>
                    <a:gd name="T9" fmla="*/ 3 h 27"/>
                    <a:gd name="T10" fmla="*/ 3 w 26"/>
                    <a:gd name="T11" fmla="*/ 3 h 27"/>
                    <a:gd name="T12" fmla="*/ 23 w 26"/>
                    <a:gd name="T13" fmla="*/ 21 h 27"/>
                    <a:gd name="T14" fmla="*/ 19 w 26"/>
                    <a:gd name="T15" fmla="*/ 24 h 27"/>
                    <a:gd name="T16" fmla="*/ 3 w 26"/>
                    <a:gd name="T17" fmla="*/ 24 h 27"/>
                    <a:gd name="T18" fmla="*/ 0 w 26"/>
                    <a:gd name="T19" fmla="*/ 12 h 27"/>
                    <a:gd name="T20" fmla="*/ 0 w 26"/>
                    <a:gd name="T21" fmla="*/ 9 h 27"/>
                    <a:gd name="T22" fmla="*/ 13 w 26"/>
                    <a:gd name="T23" fmla="*/ 27 h 27"/>
                    <a:gd name="T24" fmla="*/ 0 w 26"/>
                    <a:gd name="T25" fmla="*/ 9 h 27"/>
                    <a:gd name="T26" fmla="*/ 0 w 26"/>
                    <a:gd name="T27" fmla="*/ 15 h 27"/>
                    <a:gd name="T28" fmla="*/ 0 w 26"/>
                    <a:gd name="T29" fmla="*/ 18 h 27"/>
                    <a:gd name="T30" fmla="*/ 3 w 26"/>
                    <a:gd name="T31" fmla="*/ 21 h 27"/>
                    <a:gd name="T32" fmla="*/ 7 w 26"/>
                    <a:gd name="T33" fmla="*/ 24 h 27"/>
                    <a:gd name="T34" fmla="*/ 10 w 26"/>
                    <a:gd name="T35" fmla="*/ 27 h 27"/>
                    <a:gd name="T36" fmla="*/ 16 w 26"/>
                    <a:gd name="T37" fmla="*/ 27 h 27"/>
                    <a:gd name="T38" fmla="*/ 19 w 26"/>
                    <a:gd name="T39" fmla="*/ 24 h 27"/>
                    <a:gd name="T40" fmla="*/ 26 w 26"/>
                    <a:gd name="T41" fmla="*/ 18 h 27"/>
                    <a:gd name="T42" fmla="*/ 13 w 26"/>
                    <a:gd name="T43" fmla="*/ 0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7">
                      <a:moveTo>
                        <a:pt x="13" y="0"/>
                      </a:moveTo>
                      <a:lnTo>
                        <a:pt x="26" y="18"/>
                      </a:lnTo>
                      <a:lnTo>
                        <a:pt x="26" y="15"/>
                      </a:lnTo>
                      <a:lnTo>
                        <a:pt x="23" y="3"/>
                      </a:lnTo>
                      <a:lnTo>
                        <a:pt x="7" y="3"/>
                      </a:lnTo>
                      <a:lnTo>
                        <a:pt x="3" y="3"/>
                      </a:lnTo>
                      <a:lnTo>
                        <a:pt x="23" y="21"/>
                      </a:lnTo>
                      <a:lnTo>
                        <a:pt x="19" y="24"/>
                      </a:lnTo>
                      <a:lnTo>
                        <a:pt x="3" y="24"/>
                      </a:lnTo>
                      <a:lnTo>
                        <a:pt x="0" y="12"/>
                      </a:lnTo>
                      <a:lnTo>
                        <a:pt x="0" y="9"/>
                      </a:lnTo>
                      <a:lnTo>
                        <a:pt x="13" y="27"/>
                      </a:lnTo>
                      <a:lnTo>
                        <a:pt x="0" y="9"/>
                      </a:lnTo>
                      <a:lnTo>
                        <a:pt x="0" y="15"/>
                      </a:lnTo>
                      <a:lnTo>
                        <a:pt x="0" y="18"/>
                      </a:lnTo>
                      <a:lnTo>
                        <a:pt x="3" y="21"/>
                      </a:lnTo>
                      <a:lnTo>
                        <a:pt x="7" y="24"/>
                      </a:lnTo>
                      <a:lnTo>
                        <a:pt x="10" y="27"/>
                      </a:lnTo>
                      <a:lnTo>
                        <a:pt x="16" y="27"/>
                      </a:lnTo>
                      <a:lnTo>
                        <a:pt x="19" y="24"/>
                      </a:lnTo>
                      <a:lnTo>
                        <a:pt x="26" y="18"/>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31" name="Freeform 731"/>
                <p:cNvSpPr>
                  <a:spLocks/>
                </p:cNvSpPr>
                <p:nvPr/>
              </p:nvSpPr>
              <p:spPr bwMode="auto">
                <a:xfrm>
                  <a:off x="-1194" y="1873"/>
                  <a:ext cx="26" cy="27"/>
                </a:xfrm>
                <a:custGeom>
                  <a:avLst/>
                  <a:gdLst>
                    <a:gd name="T0" fmla="*/ 10 w 26"/>
                    <a:gd name="T1" fmla="*/ 27 h 27"/>
                    <a:gd name="T2" fmla="*/ 16 w 26"/>
                    <a:gd name="T3" fmla="*/ 27 h 27"/>
                    <a:gd name="T4" fmla="*/ 19 w 26"/>
                    <a:gd name="T5" fmla="*/ 24 h 27"/>
                    <a:gd name="T6" fmla="*/ 23 w 26"/>
                    <a:gd name="T7" fmla="*/ 24 h 27"/>
                    <a:gd name="T8" fmla="*/ 26 w 26"/>
                    <a:gd name="T9" fmla="*/ 21 h 27"/>
                    <a:gd name="T10" fmla="*/ 26 w 26"/>
                    <a:gd name="T11" fmla="*/ 18 h 27"/>
                    <a:gd name="T12" fmla="*/ 26 w 26"/>
                    <a:gd name="T13" fmla="*/ 12 h 27"/>
                    <a:gd name="T14" fmla="*/ 19 w 26"/>
                    <a:gd name="T15" fmla="*/ 3 h 27"/>
                    <a:gd name="T16" fmla="*/ 13 w 26"/>
                    <a:gd name="T17" fmla="*/ 0 h 27"/>
                    <a:gd name="T18" fmla="*/ 13 w 26"/>
                    <a:gd name="T19" fmla="*/ 27 h 27"/>
                    <a:gd name="T20" fmla="*/ 3 w 26"/>
                    <a:gd name="T21" fmla="*/ 24 h 27"/>
                    <a:gd name="T22" fmla="*/ 0 w 26"/>
                    <a:gd name="T23" fmla="*/ 15 h 27"/>
                    <a:gd name="T24" fmla="*/ 0 w 26"/>
                    <a:gd name="T25" fmla="*/ 12 h 27"/>
                    <a:gd name="T26" fmla="*/ 0 w 26"/>
                    <a:gd name="T27" fmla="*/ 9 h 27"/>
                    <a:gd name="T28" fmla="*/ 0 w 26"/>
                    <a:gd name="T29" fmla="*/ 6 h 27"/>
                    <a:gd name="T30" fmla="*/ 3 w 26"/>
                    <a:gd name="T31" fmla="*/ 6 h 27"/>
                    <a:gd name="T32" fmla="*/ 7 w 26"/>
                    <a:gd name="T33" fmla="*/ 3 h 27"/>
                    <a:gd name="T34" fmla="*/ 10 w 26"/>
                    <a:gd name="T35" fmla="*/ 3 h 27"/>
                    <a:gd name="T36" fmla="*/ 10 w 26"/>
                    <a:gd name="T37" fmla="*/ 27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6" h="27">
                      <a:moveTo>
                        <a:pt x="10" y="27"/>
                      </a:moveTo>
                      <a:lnTo>
                        <a:pt x="16" y="27"/>
                      </a:lnTo>
                      <a:lnTo>
                        <a:pt x="19" y="24"/>
                      </a:lnTo>
                      <a:lnTo>
                        <a:pt x="23" y="24"/>
                      </a:lnTo>
                      <a:lnTo>
                        <a:pt x="26" y="21"/>
                      </a:lnTo>
                      <a:lnTo>
                        <a:pt x="26" y="18"/>
                      </a:lnTo>
                      <a:lnTo>
                        <a:pt x="26" y="12"/>
                      </a:lnTo>
                      <a:lnTo>
                        <a:pt x="19" y="3"/>
                      </a:lnTo>
                      <a:lnTo>
                        <a:pt x="13" y="0"/>
                      </a:lnTo>
                      <a:lnTo>
                        <a:pt x="13" y="27"/>
                      </a:lnTo>
                      <a:lnTo>
                        <a:pt x="3" y="24"/>
                      </a:lnTo>
                      <a:lnTo>
                        <a:pt x="0" y="15"/>
                      </a:lnTo>
                      <a:lnTo>
                        <a:pt x="0" y="12"/>
                      </a:lnTo>
                      <a:lnTo>
                        <a:pt x="0" y="9"/>
                      </a:lnTo>
                      <a:lnTo>
                        <a:pt x="0" y="6"/>
                      </a:lnTo>
                      <a:lnTo>
                        <a:pt x="3" y="6"/>
                      </a:lnTo>
                      <a:lnTo>
                        <a:pt x="7" y="3"/>
                      </a:lnTo>
                      <a:lnTo>
                        <a:pt x="10" y="3"/>
                      </a:lnTo>
                      <a:lnTo>
                        <a:pt x="1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32" name="Freeform 732"/>
                <p:cNvSpPr>
                  <a:spLocks/>
                </p:cNvSpPr>
                <p:nvPr/>
              </p:nvSpPr>
              <p:spPr bwMode="auto">
                <a:xfrm>
                  <a:off x="-1197" y="1876"/>
                  <a:ext cx="13" cy="24"/>
                </a:xfrm>
                <a:custGeom>
                  <a:avLst/>
                  <a:gdLst>
                    <a:gd name="T0" fmla="*/ 13 w 13"/>
                    <a:gd name="T1" fmla="*/ 0 h 24"/>
                    <a:gd name="T2" fmla="*/ 10 w 13"/>
                    <a:gd name="T3" fmla="*/ 0 h 24"/>
                    <a:gd name="T4" fmla="*/ 3 w 13"/>
                    <a:gd name="T5" fmla="*/ 3 h 24"/>
                    <a:gd name="T6" fmla="*/ 3 w 13"/>
                    <a:gd name="T7" fmla="*/ 9 h 24"/>
                    <a:gd name="T8" fmla="*/ 0 w 13"/>
                    <a:gd name="T9" fmla="*/ 12 h 24"/>
                    <a:gd name="T10" fmla="*/ 3 w 13"/>
                    <a:gd name="T11" fmla="*/ 18 h 24"/>
                    <a:gd name="T12" fmla="*/ 3 w 13"/>
                    <a:gd name="T13" fmla="*/ 21 h 24"/>
                    <a:gd name="T14" fmla="*/ 10 w 13"/>
                    <a:gd name="T15" fmla="*/ 24 h 24"/>
                    <a:gd name="T16" fmla="*/ 13 w 13"/>
                    <a:gd name="T17" fmla="*/ 24 h 24"/>
                    <a:gd name="T18" fmla="*/ 13 w 13"/>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4">
                      <a:moveTo>
                        <a:pt x="13" y="0"/>
                      </a:moveTo>
                      <a:lnTo>
                        <a:pt x="10" y="0"/>
                      </a:lnTo>
                      <a:lnTo>
                        <a:pt x="3" y="3"/>
                      </a:lnTo>
                      <a:lnTo>
                        <a:pt x="3" y="9"/>
                      </a:lnTo>
                      <a:lnTo>
                        <a:pt x="0" y="12"/>
                      </a:lnTo>
                      <a:lnTo>
                        <a:pt x="3" y="18"/>
                      </a:lnTo>
                      <a:lnTo>
                        <a:pt x="3" y="21"/>
                      </a:lnTo>
                      <a:lnTo>
                        <a:pt x="10" y="24"/>
                      </a:lnTo>
                      <a:lnTo>
                        <a:pt x="13" y="24"/>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33" name="Freeform 733"/>
                <p:cNvSpPr>
                  <a:spLocks/>
                </p:cNvSpPr>
                <p:nvPr/>
              </p:nvSpPr>
              <p:spPr bwMode="auto">
                <a:xfrm>
                  <a:off x="-1191" y="1873"/>
                  <a:ext cx="23" cy="24"/>
                </a:xfrm>
                <a:custGeom>
                  <a:avLst/>
                  <a:gdLst>
                    <a:gd name="T0" fmla="*/ 20 w 23"/>
                    <a:gd name="T1" fmla="*/ 24 h 24"/>
                    <a:gd name="T2" fmla="*/ 23 w 23"/>
                    <a:gd name="T3" fmla="*/ 18 h 24"/>
                    <a:gd name="T4" fmla="*/ 23 w 23"/>
                    <a:gd name="T5" fmla="*/ 12 h 24"/>
                    <a:gd name="T6" fmla="*/ 23 w 23"/>
                    <a:gd name="T7" fmla="*/ 9 h 24"/>
                    <a:gd name="T8" fmla="*/ 20 w 23"/>
                    <a:gd name="T9" fmla="*/ 6 h 24"/>
                    <a:gd name="T10" fmla="*/ 13 w 23"/>
                    <a:gd name="T11" fmla="*/ 3 h 24"/>
                    <a:gd name="T12" fmla="*/ 10 w 23"/>
                    <a:gd name="T13" fmla="*/ 0 h 24"/>
                    <a:gd name="T14" fmla="*/ 4 w 23"/>
                    <a:gd name="T15" fmla="*/ 3 h 24"/>
                    <a:gd name="T16" fmla="*/ 0 w 23"/>
                    <a:gd name="T17" fmla="*/ 6 h 24"/>
                    <a:gd name="T18" fmla="*/ 20 w 23"/>
                    <a:gd name="T19" fmla="*/ 24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4">
                      <a:moveTo>
                        <a:pt x="20" y="24"/>
                      </a:moveTo>
                      <a:lnTo>
                        <a:pt x="23" y="18"/>
                      </a:lnTo>
                      <a:lnTo>
                        <a:pt x="23" y="12"/>
                      </a:lnTo>
                      <a:lnTo>
                        <a:pt x="23" y="9"/>
                      </a:lnTo>
                      <a:lnTo>
                        <a:pt x="20" y="6"/>
                      </a:lnTo>
                      <a:lnTo>
                        <a:pt x="13" y="3"/>
                      </a:lnTo>
                      <a:lnTo>
                        <a:pt x="10" y="0"/>
                      </a:lnTo>
                      <a:lnTo>
                        <a:pt x="4" y="3"/>
                      </a:lnTo>
                      <a:lnTo>
                        <a:pt x="0" y="6"/>
                      </a:lnTo>
                      <a:lnTo>
                        <a:pt x="2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34" name="Freeform 734"/>
                <p:cNvSpPr>
                  <a:spLocks/>
                </p:cNvSpPr>
                <p:nvPr/>
              </p:nvSpPr>
              <p:spPr bwMode="auto">
                <a:xfrm>
                  <a:off x="-1191" y="1876"/>
                  <a:ext cx="20" cy="24"/>
                </a:xfrm>
                <a:custGeom>
                  <a:avLst/>
                  <a:gdLst>
                    <a:gd name="T0" fmla="*/ 7 w 20"/>
                    <a:gd name="T1" fmla="*/ 24 h 24"/>
                    <a:gd name="T2" fmla="*/ 10 w 20"/>
                    <a:gd name="T3" fmla="*/ 24 h 24"/>
                    <a:gd name="T4" fmla="*/ 13 w 20"/>
                    <a:gd name="T5" fmla="*/ 24 h 24"/>
                    <a:gd name="T6" fmla="*/ 16 w 20"/>
                    <a:gd name="T7" fmla="*/ 21 h 24"/>
                    <a:gd name="T8" fmla="*/ 20 w 20"/>
                    <a:gd name="T9" fmla="*/ 21 h 24"/>
                    <a:gd name="T10" fmla="*/ 0 w 20"/>
                    <a:gd name="T11" fmla="*/ 3 h 24"/>
                    <a:gd name="T12" fmla="*/ 0 w 20"/>
                    <a:gd name="T13" fmla="*/ 0 h 24"/>
                    <a:gd name="T14" fmla="*/ 4 w 20"/>
                    <a:gd name="T15" fmla="*/ 0 h 24"/>
                    <a:gd name="T16" fmla="*/ 7 w 20"/>
                    <a:gd name="T17" fmla="*/ 0 h 24"/>
                    <a:gd name="T18" fmla="*/ 7 w 20"/>
                    <a:gd name="T19" fmla="*/ 24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24">
                      <a:moveTo>
                        <a:pt x="7" y="24"/>
                      </a:moveTo>
                      <a:lnTo>
                        <a:pt x="10" y="24"/>
                      </a:lnTo>
                      <a:lnTo>
                        <a:pt x="13" y="24"/>
                      </a:lnTo>
                      <a:lnTo>
                        <a:pt x="16" y="21"/>
                      </a:lnTo>
                      <a:lnTo>
                        <a:pt x="20" y="21"/>
                      </a:lnTo>
                      <a:lnTo>
                        <a:pt x="0" y="3"/>
                      </a:lnTo>
                      <a:lnTo>
                        <a:pt x="0" y="0"/>
                      </a:lnTo>
                      <a:lnTo>
                        <a:pt x="4" y="0"/>
                      </a:lnTo>
                      <a:lnTo>
                        <a:pt x="7" y="0"/>
                      </a:lnTo>
                      <a:lnTo>
                        <a:pt x="7"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35" name="Freeform 735"/>
                <p:cNvSpPr>
                  <a:spLocks/>
                </p:cNvSpPr>
                <p:nvPr/>
              </p:nvSpPr>
              <p:spPr bwMode="auto">
                <a:xfrm>
                  <a:off x="-1197" y="1876"/>
                  <a:ext cx="13" cy="24"/>
                </a:xfrm>
                <a:custGeom>
                  <a:avLst/>
                  <a:gdLst>
                    <a:gd name="T0" fmla="*/ 13 w 13"/>
                    <a:gd name="T1" fmla="*/ 0 h 24"/>
                    <a:gd name="T2" fmla="*/ 6 w 13"/>
                    <a:gd name="T3" fmla="*/ 0 h 24"/>
                    <a:gd name="T4" fmla="*/ 3 w 13"/>
                    <a:gd name="T5" fmla="*/ 3 h 24"/>
                    <a:gd name="T6" fmla="*/ 0 w 13"/>
                    <a:gd name="T7" fmla="*/ 6 h 24"/>
                    <a:gd name="T8" fmla="*/ 0 w 13"/>
                    <a:gd name="T9" fmla="*/ 12 h 24"/>
                    <a:gd name="T10" fmla="*/ 0 w 13"/>
                    <a:gd name="T11" fmla="*/ 15 h 24"/>
                    <a:gd name="T12" fmla="*/ 3 w 13"/>
                    <a:gd name="T13" fmla="*/ 21 h 24"/>
                    <a:gd name="T14" fmla="*/ 6 w 13"/>
                    <a:gd name="T15" fmla="*/ 24 h 24"/>
                    <a:gd name="T16" fmla="*/ 13 w 13"/>
                    <a:gd name="T17" fmla="*/ 24 h 24"/>
                    <a:gd name="T18" fmla="*/ 13 w 13"/>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4">
                      <a:moveTo>
                        <a:pt x="13" y="0"/>
                      </a:moveTo>
                      <a:lnTo>
                        <a:pt x="6" y="0"/>
                      </a:lnTo>
                      <a:lnTo>
                        <a:pt x="3" y="3"/>
                      </a:lnTo>
                      <a:lnTo>
                        <a:pt x="0" y="6"/>
                      </a:lnTo>
                      <a:lnTo>
                        <a:pt x="0" y="12"/>
                      </a:lnTo>
                      <a:lnTo>
                        <a:pt x="0" y="15"/>
                      </a:lnTo>
                      <a:lnTo>
                        <a:pt x="3" y="21"/>
                      </a:lnTo>
                      <a:lnTo>
                        <a:pt x="6" y="24"/>
                      </a:lnTo>
                      <a:lnTo>
                        <a:pt x="13" y="24"/>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36" name="Freeform 736"/>
                <p:cNvSpPr>
                  <a:spLocks/>
                </p:cNvSpPr>
                <p:nvPr/>
              </p:nvSpPr>
              <p:spPr bwMode="auto">
                <a:xfrm>
                  <a:off x="-1197" y="1873"/>
                  <a:ext cx="13" cy="27"/>
                </a:xfrm>
                <a:custGeom>
                  <a:avLst/>
                  <a:gdLst>
                    <a:gd name="T0" fmla="*/ 13 w 13"/>
                    <a:gd name="T1" fmla="*/ 0 h 27"/>
                    <a:gd name="T2" fmla="*/ 6 w 13"/>
                    <a:gd name="T3" fmla="*/ 3 h 27"/>
                    <a:gd name="T4" fmla="*/ 3 w 13"/>
                    <a:gd name="T5" fmla="*/ 6 h 27"/>
                    <a:gd name="T6" fmla="*/ 0 w 13"/>
                    <a:gd name="T7" fmla="*/ 9 h 27"/>
                    <a:gd name="T8" fmla="*/ 0 w 13"/>
                    <a:gd name="T9" fmla="*/ 15 h 27"/>
                    <a:gd name="T10" fmla="*/ 0 w 13"/>
                    <a:gd name="T11" fmla="*/ 18 h 27"/>
                    <a:gd name="T12" fmla="*/ 3 w 13"/>
                    <a:gd name="T13" fmla="*/ 24 h 27"/>
                    <a:gd name="T14" fmla="*/ 6 w 13"/>
                    <a:gd name="T15" fmla="*/ 24 h 27"/>
                    <a:gd name="T16" fmla="*/ 13 w 13"/>
                    <a:gd name="T17" fmla="*/ 27 h 27"/>
                    <a:gd name="T18" fmla="*/ 13 w 13"/>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7">
                      <a:moveTo>
                        <a:pt x="13" y="0"/>
                      </a:moveTo>
                      <a:lnTo>
                        <a:pt x="6" y="3"/>
                      </a:lnTo>
                      <a:lnTo>
                        <a:pt x="3" y="6"/>
                      </a:lnTo>
                      <a:lnTo>
                        <a:pt x="0" y="9"/>
                      </a:lnTo>
                      <a:lnTo>
                        <a:pt x="0" y="15"/>
                      </a:lnTo>
                      <a:lnTo>
                        <a:pt x="0" y="18"/>
                      </a:lnTo>
                      <a:lnTo>
                        <a:pt x="3" y="24"/>
                      </a:lnTo>
                      <a:lnTo>
                        <a:pt x="6" y="24"/>
                      </a:lnTo>
                      <a:lnTo>
                        <a:pt x="13" y="27"/>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37" name="Freeform 737"/>
                <p:cNvSpPr>
                  <a:spLocks/>
                </p:cNvSpPr>
                <p:nvPr/>
              </p:nvSpPr>
              <p:spPr bwMode="auto">
                <a:xfrm>
                  <a:off x="-1191" y="1873"/>
                  <a:ext cx="20" cy="27"/>
                </a:xfrm>
                <a:custGeom>
                  <a:avLst/>
                  <a:gdLst>
                    <a:gd name="T0" fmla="*/ 0 w 20"/>
                    <a:gd name="T1" fmla="*/ 3 h 27"/>
                    <a:gd name="T2" fmla="*/ 4 w 20"/>
                    <a:gd name="T3" fmla="*/ 3 h 27"/>
                    <a:gd name="T4" fmla="*/ 7 w 20"/>
                    <a:gd name="T5" fmla="*/ 0 h 27"/>
                    <a:gd name="T6" fmla="*/ 7 w 20"/>
                    <a:gd name="T7" fmla="*/ 27 h 27"/>
                    <a:gd name="T8" fmla="*/ 10 w 20"/>
                    <a:gd name="T9" fmla="*/ 27 h 27"/>
                    <a:gd name="T10" fmla="*/ 13 w 20"/>
                    <a:gd name="T11" fmla="*/ 27 h 27"/>
                    <a:gd name="T12" fmla="*/ 13 w 20"/>
                    <a:gd name="T13" fmla="*/ 24 h 27"/>
                    <a:gd name="T14" fmla="*/ 16 w 20"/>
                    <a:gd name="T15" fmla="*/ 24 h 27"/>
                    <a:gd name="T16" fmla="*/ 20 w 20"/>
                    <a:gd name="T17" fmla="*/ 21 h 27"/>
                    <a:gd name="T18" fmla="*/ 0 w 20"/>
                    <a:gd name="T19" fmla="*/ 3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27">
                      <a:moveTo>
                        <a:pt x="0" y="3"/>
                      </a:moveTo>
                      <a:lnTo>
                        <a:pt x="4" y="3"/>
                      </a:lnTo>
                      <a:lnTo>
                        <a:pt x="7" y="0"/>
                      </a:lnTo>
                      <a:lnTo>
                        <a:pt x="7" y="27"/>
                      </a:lnTo>
                      <a:lnTo>
                        <a:pt x="10" y="27"/>
                      </a:lnTo>
                      <a:lnTo>
                        <a:pt x="13" y="27"/>
                      </a:lnTo>
                      <a:lnTo>
                        <a:pt x="13" y="24"/>
                      </a:lnTo>
                      <a:lnTo>
                        <a:pt x="16" y="24"/>
                      </a:lnTo>
                      <a:lnTo>
                        <a:pt x="20" y="21"/>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38" name="Freeform 738"/>
                <p:cNvSpPr>
                  <a:spLocks/>
                </p:cNvSpPr>
                <p:nvPr/>
              </p:nvSpPr>
              <p:spPr bwMode="auto">
                <a:xfrm>
                  <a:off x="-1191" y="1873"/>
                  <a:ext cx="23" cy="21"/>
                </a:xfrm>
                <a:custGeom>
                  <a:avLst/>
                  <a:gdLst>
                    <a:gd name="T0" fmla="*/ 20 w 23"/>
                    <a:gd name="T1" fmla="*/ 21 h 21"/>
                    <a:gd name="T2" fmla="*/ 23 w 23"/>
                    <a:gd name="T3" fmla="*/ 18 h 21"/>
                    <a:gd name="T4" fmla="*/ 23 w 23"/>
                    <a:gd name="T5" fmla="*/ 12 h 21"/>
                    <a:gd name="T6" fmla="*/ 23 w 23"/>
                    <a:gd name="T7" fmla="*/ 9 h 21"/>
                    <a:gd name="T8" fmla="*/ 20 w 23"/>
                    <a:gd name="T9" fmla="*/ 3 h 21"/>
                    <a:gd name="T10" fmla="*/ 13 w 23"/>
                    <a:gd name="T11" fmla="*/ 0 h 21"/>
                    <a:gd name="T12" fmla="*/ 10 w 23"/>
                    <a:gd name="T13" fmla="*/ 0 h 21"/>
                    <a:gd name="T14" fmla="*/ 4 w 23"/>
                    <a:gd name="T15" fmla="*/ 0 h 21"/>
                    <a:gd name="T16" fmla="*/ 0 w 23"/>
                    <a:gd name="T17" fmla="*/ 3 h 21"/>
                    <a:gd name="T18" fmla="*/ 20 w 23"/>
                    <a:gd name="T19" fmla="*/ 2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1">
                      <a:moveTo>
                        <a:pt x="20" y="21"/>
                      </a:moveTo>
                      <a:lnTo>
                        <a:pt x="23" y="18"/>
                      </a:lnTo>
                      <a:lnTo>
                        <a:pt x="23" y="12"/>
                      </a:lnTo>
                      <a:lnTo>
                        <a:pt x="23" y="9"/>
                      </a:lnTo>
                      <a:lnTo>
                        <a:pt x="20" y="3"/>
                      </a:lnTo>
                      <a:lnTo>
                        <a:pt x="13" y="0"/>
                      </a:lnTo>
                      <a:lnTo>
                        <a:pt x="10" y="0"/>
                      </a:lnTo>
                      <a:lnTo>
                        <a:pt x="4" y="0"/>
                      </a:lnTo>
                      <a:lnTo>
                        <a:pt x="0" y="3"/>
                      </a:lnTo>
                      <a:lnTo>
                        <a:pt x="2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39" name="Freeform 739"/>
                <p:cNvSpPr>
                  <a:spLocks/>
                </p:cNvSpPr>
                <p:nvPr/>
              </p:nvSpPr>
              <p:spPr bwMode="auto">
                <a:xfrm>
                  <a:off x="-1200" y="1873"/>
                  <a:ext cx="16" cy="27"/>
                </a:xfrm>
                <a:custGeom>
                  <a:avLst/>
                  <a:gdLst>
                    <a:gd name="T0" fmla="*/ 16 w 16"/>
                    <a:gd name="T1" fmla="*/ 0 h 27"/>
                    <a:gd name="T2" fmla="*/ 9 w 16"/>
                    <a:gd name="T3" fmla="*/ 0 h 27"/>
                    <a:gd name="T4" fmla="*/ 3 w 16"/>
                    <a:gd name="T5" fmla="*/ 3 h 27"/>
                    <a:gd name="T6" fmla="*/ 3 w 16"/>
                    <a:gd name="T7" fmla="*/ 9 h 27"/>
                    <a:gd name="T8" fmla="*/ 0 w 16"/>
                    <a:gd name="T9" fmla="*/ 12 h 27"/>
                    <a:gd name="T10" fmla="*/ 3 w 16"/>
                    <a:gd name="T11" fmla="*/ 18 h 27"/>
                    <a:gd name="T12" fmla="*/ 3 w 16"/>
                    <a:gd name="T13" fmla="*/ 21 h 27"/>
                    <a:gd name="T14" fmla="*/ 9 w 16"/>
                    <a:gd name="T15" fmla="*/ 24 h 27"/>
                    <a:gd name="T16" fmla="*/ 16 w 16"/>
                    <a:gd name="T17" fmla="*/ 27 h 27"/>
                    <a:gd name="T18" fmla="*/ 16 w 16"/>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27">
                      <a:moveTo>
                        <a:pt x="16" y="0"/>
                      </a:moveTo>
                      <a:lnTo>
                        <a:pt x="9" y="0"/>
                      </a:lnTo>
                      <a:lnTo>
                        <a:pt x="3" y="3"/>
                      </a:lnTo>
                      <a:lnTo>
                        <a:pt x="3" y="9"/>
                      </a:lnTo>
                      <a:lnTo>
                        <a:pt x="0" y="12"/>
                      </a:lnTo>
                      <a:lnTo>
                        <a:pt x="3" y="18"/>
                      </a:lnTo>
                      <a:lnTo>
                        <a:pt x="3" y="21"/>
                      </a:lnTo>
                      <a:lnTo>
                        <a:pt x="9" y="24"/>
                      </a:lnTo>
                      <a:lnTo>
                        <a:pt x="16" y="27"/>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40" name="Freeform 740"/>
                <p:cNvSpPr>
                  <a:spLocks/>
                </p:cNvSpPr>
                <p:nvPr/>
              </p:nvSpPr>
              <p:spPr bwMode="auto">
                <a:xfrm>
                  <a:off x="-1197" y="1873"/>
                  <a:ext cx="29" cy="27"/>
                </a:xfrm>
                <a:custGeom>
                  <a:avLst/>
                  <a:gdLst>
                    <a:gd name="T0" fmla="*/ 0 w 29"/>
                    <a:gd name="T1" fmla="*/ 12 h 27"/>
                    <a:gd name="T2" fmla="*/ 0 w 29"/>
                    <a:gd name="T3" fmla="*/ 9 h 27"/>
                    <a:gd name="T4" fmla="*/ 3 w 29"/>
                    <a:gd name="T5" fmla="*/ 6 h 27"/>
                    <a:gd name="T6" fmla="*/ 6 w 29"/>
                    <a:gd name="T7" fmla="*/ 3 h 27"/>
                    <a:gd name="T8" fmla="*/ 10 w 29"/>
                    <a:gd name="T9" fmla="*/ 0 h 27"/>
                    <a:gd name="T10" fmla="*/ 13 w 29"/>
                    <a:gd name="T11" fmla="*/ 0 h 27"/>
                    <a:gd name="T12" fmla="*/ 13 w 29"/>
                    <a:gd name="T13" fmla="*/ 27 h 27"/>
                    <a:gd name="T14" fmla="*/ 13 w 29"/>
                    <a:gd name="T15" fmla="*/ 24 h 27"/>
                    <a:gd name="T16" fmla="*/ 16 w 29"/>
                    <a:gd name="T17" fmla="*/ 24 h 27"/>
                    <a:gd name="T18" fmla="*/ 19 w 29"/>
                    <a:gd name="T19" fmla="*/ 24 h 27"/>
                    <a:gd name="T20" fmla="*/ 22 w 29"/>
                    <a:gd name="T21" fmla="*/ 24 h 27"/>
                    <a:gd name="T22" fmla="*/ 26 w 29"/>
                    <a:gd name="T23" fmla="*/ 18 h 27"/>
                    <a:gd name="T24" fmla="*/ 26 w 29"/>
                    <a:gd name="T25" fmla="*/ 15 h 27"/>
                    <a:gd name="T26" fmla="*/ 29 w 29"/>
                    <a:gd name="T27" fmla="*/ 12 h 27"/>
                    <a:gd name="T28" fmla="*/ 0 w 29"/>
                    <a:gd name="T29" fmla="*/ 12 h 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 h="27">
                      <a:moveTo>
                        <a:pt x="0" y="12"/>
                      </a:moveTo>
                      <a:lnTo>
                        <a:pt x="0" y="9"/>
                      </a:lnTo>
                      <a:lnTo>
                        <a:pt x="3" y="6"/>
                      </a:lnTo>
                      <a:lnTo>
                        <a:pt x="6" y="3"/>
                      </a:lnTo>
                      <a:lnTo>
                        <a:pt x="10" y="0"/>
                      </a:lnTo>
                      <a:lnTo>
                        <a:pt x="13" y="0"/>
                      </a:lnTo>
                      <a:lnTo>
                        <a:pt x="13" y="27"/>
                      </a:lnTo>
                      <a:lnTo>
                        <a:pt x="13" y="24"/>
                      </a:lnTo>
                      <a:lnTo>
                        <a:pt x="16" y="24"/>
                      </a:lnTo>
                      <a:lnTo>
                        <a:pt x="19" y="24"/>
                      </a:lnTo>
                      <a:lnTo>
                        <a:pt x="22" y="24"/>
                      </a:lnTo>
                      <a:lnTo>
                        <a:pt x="26" y="18"/>
                      </a:lnTo>
                      <a:lnTo>
                        <a:pt x="26" y="15"/>
                      </a:lnTo>
                      <a:lnTo>
                        <a:pt x="29" y="1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41" name="Freeform 741"/>
                <p:cNvSpPr>
                  <a:spLocks/>
                </p:cNvSpPr>
                <p:nvPr/>
              </p:nvSpPr>
              <p:spPr bwMode="auto">
                <a:xfrm>
                  <a:off x="-1197" y="1873"/>
                  <a:ext cx="29" cy="12"/>
                </a:xfrm>
                <a:custGeom>
                  <a:avLst/>
                  <a:gdLst>
                    <a:gd name="T0" fmla="*/ 29 w 29"/>
                    <a:gd name="T1" fmla="*/ 12 h 12"/>
                    <a:gd name="T2" fmla="*/ 26 w 29"/>
                    <a:gd name="T3" fmla="*/ 6 h 12"/>
                    <a:gd name="T4" fmla="*/ 22 w 29"/>
                    <a:gd name="T5" fmla="*/ 3 h 12"/>
                    <a:gd name="T6" fmla="*/ 19 w 29"/>
                    <a:gd name="T7" fmla="*/ 0 h 12"/>
                    <a:gd name="T8" fmla="*/ 13 w 29"/>
                    <a:gd name="T9" fmla="*/ 0 h 12"/>
                    <a:gd name="T10" fmla="*/ 10 w 29"/>
                    <a:gd name="T11" fmla="*/ 0 h 12"/>
                    <a:gd name="T12" fmla="*/ 6 w 29"/>
                    <a:gd name="T13" fmla="*/ 3 h 12"/>
                    <a:gd name="T14" fmla="*/ 3 w 29"/>
                    <a:gd name="T15" fmla="*/ 6 h 12"/>
                    <a:gd name="T16" fmla="*/ 0 w 29"/>
                    <a:gd name="T17" fmla="*/ 12 h 12"/>
                    <a:gd name="T18" fmla="*/ 29 w 29"/>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12">
                      <a:moveTo>
                        <a:pt x="29" y="12"/>
                      </a:moveTo>
                      <a:lnTo>
                        <a:pt x="26" y="6"/>
                      </a:lnTo>
                      <a:lnTo>
                        <a:pt x="22" y="3"/>
                      </a:lnTo>
                      <a:lnTo>
                        <a:pt x="19" y="0"/>
                      </a:lnTo>
                      <a:lnTo>
                        <a:pt x="13" y="0"/>
                      </a:lnTo>
                      <a:lnTo>
                        <a:pt x="10" y="0"/>
                      </a:lnTo>
                      <a:lnTo>
                        <a:pt x="6" y="3"/>
                      </a:lnTo>
                      <a:lnTo>
                        <a:pt x="3" y="6"/>
                      </a:lnTo>
                      <a:lnTo>
                        <a:pt x="0" y="12"/>
                      </a:lnTo>
                      <a:lnTo>
                        <a:pt x="29"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42" name="Freeform 742"/>
                <p:cNvSpPr>
                  <a:spLocks/>
                </p:cNvSpPr>
                <p:nvPr/>
              </p:nvSpPr>
              <p:spPr bwMode="auto">
                <a:xfrm>
                  <a:off x="-1200" y="1873"/>
                  <a:ext cx="29" cy="12"/>
                </a:xfrm>
                <a:custGeom>
                  <a:avLst/>
                  <a:gdLst>
                    <a:gd name="T0" fmla="*/ 29 w 29"/>
                    <a:gd name="T1" fmla="*/ 12 h 12"/>
                    <a:gd name="T2" fmla="*/ 25 w 29"/>
                    <a:gd name="T3" fmla="*/ 6 h 12"/>
                    <a:gd name="T4" fmla="*/ 22 w 29"/>
                    <a:gd name="T5" fmla="*/ 3 h 12"/>
                    <a:gd name="T6" fmla="*/ 19 w 29"/>
                    <a:gd name="T7" fmla="*/ 0 h 12"/>
                    <a:gd name="T8" fmla="*/ 16 w 29"/>
                    <a:gd name="T9" fmla="*/ 0 h 12"/>
                    <a:gd name="T10" fmla="*/ 9 w 29"/>
                    <a:gd name="T11" fmla="*/ 0 h 12"/>
                    <a:gd name="T12" fmla="*/ 6 w 29"/>
                    <a:gd name="T13" fmla="*/ 3 h 12"/>
                    <a:gd name="T14" fmla="*/ 3 w 29"/>
                    <a:gd name="T15" fmla="*/ 6 h 12"/>
                    <a:gd name="T16" fmla="*/ 0 w 29"/>
                    <a:gd name="T17" fmla="*/ 12 h 12"/>
                    <a:gd name="T18" fmla="*/ 29 w 29"/>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12">
                      <a:moveTo>
                        <a:pt x="29" y="12"/>
                      </a:moveTo>
                      <a:lnTo>
                        <a:pt x="25" y="6"/>
                      </a:lnTo>
                      <a:lnTo>
                        <a:pt x="22" y="3"/>
                      </a:lnTo>
                      <a:lnTo>
                        <a:pt x="19" y="0"/>
                      </a:lnTo>
                      <a:lnTo>
                        <a:pt x="16" y="0"/>
                      </a:lnTo>
                      <a:lnTo>
                        <a:pt x="9" y="0"/>
                      </a:lnTo>
                      <a:lnTo>
                        <a:pt x="6" y="3"/>
                      </a:lnTo>
                      <a:lnTo>
                        <a:pt x="3" y="6"/>
                      </a:lnTo>
                      <a:lnTo>
                        <a:pt x="0" y="12"/>
                      </a:lnTo>
                      <a:lnTo>
                        <a:pt x="29"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43" name="Freeform 743"/>
                <p:cNvSpPr>
                  <a:spLocks/>
                </p:cNvSpPr>
                <p:nvPr/>
              </p:nvSpPr>
              <p:spPr bwMode="auto">
                <a:xfrm>
                  <a:off x="-1200" y="1873"/>
                  <a:ext cx="29" cy="24"/>
                </a:xfrm>
                <a:custGeom>
                  <a:avLst/>
                  <a:gdLst>
                    <a:gd name="T0" fmla="*/ 9 w 29"/>
                    <a:gd name="T1" fmla="*/ 0 h 24"/>
                    <a:gd name="T2" fmla="*/ 13 w 29"/>
                    <a:gd name="T3" fmla="*/ 0 h 24"/>
                    <a:gd name="T4" fmla="*/ 16 w 29"/>
                    <a:gd name="T5" fmla="*/ 0 h 24"/>
                    <a:gd name="T6" fmla="*/ 25 w 29"/>
                    <a:gd name="T7" fmla="*/ 3 h 24"/>
                    <a:gd name="T8" fmla="*/ 29 w 29"/>
                    <a:gd name="T9" fmla="*/ 12 h 24"/>
                    <a:gd name="T10" fmla="*/ 0 w 29"/>
                    <a:gd name="T11" fmla="*/ 12 h 24"/>
                    <a:gd name="T12" fmla="*/ 3 w 29"/>
                    <a:gd name="T13" fmla="*/ 18 h 24"/>
                    <a:gd name="T14" fmla="*/ 13 w 29"/>
                    <a:gd name="T15" fmla="*/ 24 h 24"/>
                    <a:gd name="T16" fmla="*/ 19 w 29"/>
                    <a:gd name="T17" fmla="*/ 24 h 24"/>
                    <a:gd name="T18" fmla="*/ 22 w 29"/>
                    <a:gd name="T19" fmla="*/ 21 h 24"/>
                    <a:gd name="T20" fmla="*/ 25 w 29"/>
                    <a:gd name="T21" fmla="*/ 21 h 24"/>
                    <a:gd name="T22" fmla="*/ 25 w 29"/>
                    <a:gd name="T23" fmla="*/ 18 h 24"/>
                    <a:gd name="T24" fmla="*/ 9 w 29"/>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24">
                      <a:moveTo>
                        <a:pt x="9" y="0"/>
                      </a:moveTo>
                      <a:lnTo>
                        <a:pt x="13" y="0"/>
                      </a:lnTo>
                      <a:lnTo>
                        <a:pt x="16" y="0"/>
                      </a:lnTo>
                      <a:lnTo>
                        <a:pt x="25" y="3"/>
                      </a:lnTo>
                      <a:lnTo>
                        <a:pt x="29" y="12"/>
                      </a:lnTo>
                      <a:lnTo>
                        <a:pt x="0" y="12"/>
                      </a:lnTo>
                      <a:lnTo>
                        <a:pt x="3" y="18"/>
                      </a:lnTo>
                      <a:lnTo>
                        <a:pt x="13" y="24"/>
                      </a:lnTo>
                      <a:lnTo>
                        <a:pt x="19" y="24"/>
                      </a:lnTo>
                      <a:lnTo>
                        <a:pt x="22" y="21"/>
                      </a:lnTo>
                      <a:lnTo>
                        <a:pt x="25" y="21"/>
                      </a:lnTo>
                      <a:lnTo>
                        <a:pt x="25" y="1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44" name="Freeform 744"/>
                <p:cNvSpPr>
                  <a:spLocks/>
                </p:cNvSpPr>
                <p:nvPr/>
              </p:nvSpPr>
              <p:spPr bwMode="auto">
                <a:xfrm>
                  <a:off x="-1191" y="1870"/>
                  <a:ext cx="23" cy="21"/>
                </a:xfrm>
                <a:custGeom>
                  <a:avLst/>
                  <a:gdLst>
                    <a:gd name="T0" fmla="*/ 16 w 23"/>
                    <a:gd name="T1" fmla="*/ 21 h 21"/>
                    <a:gd name="T2" fmla="*/ 20 w 23"/>
                    <a:gd name="T3" fmla="*/ 18 h 21"/>
                    <a:gd name="T4" fmla="*/ 23 w 23"/>
                    <a:gd name="T5" fmla="*/ 12 h 21"/>
                    <a:gd name="T6" fmla="*/ 20 w 23"/>
                    <a:gd name="T7" fmla="*/ 9 h 21"/>
                    <a:gd name="T8" fmla="*/ 16 w 23"/>
                    <a:gd name="T9" fmla="*/ 3 h 21"/>
                    <a:gd name="T10" fmla="*/ 13 w 23"/>
                    <a:gd name="T11" fmla="*/ 3 h 21"/>
                    <a:gd name="T12" fmla="*/ 10 w 23"/>
                    <a:gd name="T13" fmla="*/ 0 h 21"/>
                    <a:gd name="T14" fmla="*/ 4 w 23"/>
                    <a:gd name="T15" fmla="*/ 0 h 21"/>
                    <a:gd name="T16" fmla="*/ 0 w 23"/>
                    <a:gd name="T17" fmla="*/ 3 h 21"/>
                    <a:gd name="T18" fmla="*/ 16 w 23"/>
                    <a:gd name="T19" fmla="*/ 2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1">
                      <a:moveTo>
                        <a:pt x="16" y="21"/>
                      </a:moveTo>
                      <a:lnTo>
                        <a:pt x="20" y="18"/>
                      </a:lnTo>
                      <a:lnTo>
                        <a:pt x="23" y="12"/>
                      </a:lnTo>
                      <a:lnTo>
                        <a:pt x="20" y="9"/>
                      </a:lnTo>
                      <a:lnTo>
                        <a:pt x="16" y="3"/>
                      </a:lnTo>
                      <a:lnTo>
                        <a:pt x="13" y="3"/>
                      </a:lnTo>
                      <a:lnTo>
                        <a:pt x="10" y="0"/>
                      </a:lnTo>
                      <a:lnTo>
                        <a:pt x="4" y="0"/>
                      </a:lnTo>
                      <a:lnTo>
                        <a:pt x="0" y="3"/>
                      </a:lnTo>
                      <a:lnTo>
                        <a:pt x="1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45" name="Freeform 745"/>
                <p:cNvSpPr>
                  <a:spLocks/>
                </p:cNvSpPr>
                <p:nvPr/>
              </p:nvSpPr>
              <p:spPr bwMode="auto">
                <a:xfrm>
                  <a:off x="-1200" y="1870"/>
                  <a:ext cx="22" cy="21"/>
                </a:xfrm>
                <a:custGeom>
                  <a:avLst/>
                  <a:gdLst>
                    <a:gd name="T0" fmla="*/ 22 w 22"/>
                    <a:gd name="T1" fmla="*/ 3 h 21"/>
                    <a:gd name="T2" fmla="*/ 19 w 22"/>
                    <a:gd name="T3" fmla="*/ 0 h 21"/>
                    <a:gd name="T4" fmla="*/ 13 w 22"/>
                    <a:gd name="T5" fmla="*/ 0 h 21"/>
                    <a:gd name="T6" fmla="*/ 9 w 22"/>
                    <a:gd name="T7" fmla="*/ 0 h 21"/>
                    <a:gd name="T8" fmla="*/ 3 w 22"/>
                    <a:gd name="T9" fmla="*/ 3 h 21"/>
                    <a:gd name="T10" fmla="*/ 0 w 22"/>
                    <a:gd name="T11" fmla="*/ 6 h 21"/>
                    <a:gd name="T12" fmla="*/ 0 w 22"/>
                    <a:gd name="T13" fmla="*/ 12 h 21"/>
                    <a:gd name="T14" fmla="*/ 0 w 22"/>
                    <a:gd name="T15" fmla="*/ 18 h 21"/>
                    <a:gd name="T16" fmla="*/ 3 w 22"/>
                    <a:gd name="T17" fmla="*/ 21 h 21"/>
                    <a:gd name="T18" fmla="*/ 22 w 22"/>
                    <a:gd name="T19" fmla="*/ 3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1">
                      <a:moveTo>
                        <a:pt x="22" y="3"/>
                      </a:moveTo>
                      <a:lnTo>
                        <a:pt x="19" y="0"/>
                      </a:lnTo>
                      <a:lnTo>
                        <a:pt x="13" y="0"/>
                      </a:lnTo>
                      <a:lnTo>
                        <a:pt x="9" y="0"/>
                      </a:lnTo>
                      <a:lnTo>
                        <a:pt x="3" y="3"/>
                      </a:lnTo>
                      <a:lnTo>
                        <a:pt x="0" y="6"/>
                      </a:lnTo>
                      <a:lnTo>
                        <a:pt x="0" y="12"/>
                      </a:lnTo>
                      <a:lnTo>
                        <a:pt x="0" y="18"/>
                      </a:lnTo>
                      <a:lnTo>
                        <a:pt x="3" y="21"/>
                      </a:lnTo>
                      <a:lnTo>
                        <a:pt x="2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46" name="Freeform 746"/>
                <p:cNvSpPr>
                  <a:spLocks/>
                </p:cNvSpPr>
                <p:nvPr/>
              </p:nvSpPr>
              <p:spPr bwMode="auto">
                <a:xfrm>
                  <a:off x="-1197" y="1870"/>
                  <a:ext cx="22" cy="24"/>
                </a:xfrm>
                <a:custGeom>
                  <a:avLst/>
                  <a:gdLst>
                    <a:gd name="T0" fmla="*/ 3 w 22"/>
                    <a:gd name="T1" fmla="*/ 3 h 24"/>
                    <a:gd name="T2" fmla="*/ 6 w 22"/>
                    <a:gd name="T3" fmla="*/ 0 h 24"/>
                    <a:gd name="T4" fmla="*/ 10 w 22"/>
                    <a:gd name="T5" fmla="*/ 0 h 24"/>
                    <a:gd name="T6" fmla="*/ 13 w 22"/>
                    <a:gd name="T7" fmla="*/ 0 h 24"/>
                    <a:gd name="T8" fmla="*/ 16 w 22"/>
                    <a:gd name="T9" fmla="*/ 3 h 24"/>
                    <a:gd name="T10" fmla="*/ 19 w 22"/>
                    <a:gd name="T11" fmla="*/ 3 h 24"/>
                    <a:gd name="T12" fmla="*/ 0 w 22"/>
                    <a:gd name="T13" fmla="*/ 21 h 24"/>
                    <a:gd name="T14" fmla="*/ 3 w 22"/>
                    <a:gd name="T15" fmla="*/ 24 h 24"/>
                    <a:gd name="T16" fmla="*/ 10 w 22"/>
                    <a:gd name="T17" fmla="*/ 24 h 24"/>
                    <a:gd name="T18" fmla="*/ 13 w 22"/>
                    <a:gd name="T19" fmla="*/ 24 h 24"/>
                    <a:gd name="T20" fmla="*/ 19 w 22"/>
                    <a:gd name="T21" fmla="*/ 24 h 24"/>
                    <a:gd name="T22" fmla="*/ 22 w 22"/>
                    <a:gd name="T23" fmla="*/ 21 h 24"/>
                    <a:gd name="T24" fmla="*/ 3 w 22"/>
                    <a:gd name="T25" fmla="*/ 3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24">
                      <a:moveTo>
                        <a:pt x="3" y="3"/>
                      </a:moveTo>
                      <a:lnTo>
                        <a:pt x="6" y="0"/>
                      </a:lnTo>
                      <a:lnTo>
                        <a:pt x="10" y="0"/>
                      </a:lnTo>
                      <a:lnTo>
                        <a:pt x="13" y="0"/>
                      </a:lnTo>
                      <a:lnTo>
                        <a:pt x="16" y="3"/>
                      </a:lnTo>
                      <a:lnTo>
                        <a:pt x="19" y="3"/>
                      </a:lnTo>
                      <a:lnTo>
                        <a:pt x="0" y="21"/>
                      </a:lnTo>
                      <a:lnTo>
                        <a:pt x="3" y="24"/>
                      </a:lnTo>
                      <a:lnTo>
                        <a:pt x="10" y="24"/>
                      </a:lnTo>
                      <a:lnTo>
                        <a:pt x="13" y="24"/>
                      </a:lnTo>
                      <a:lnTo>
                        <a:pt x="19" y="24"/>
                      </a:lnTo>
                      <a:lnTo>
                        <a:pt x="22" y="21"/>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47" name="Freeform 747"/>
                <p:cNvSpPr>
                  <a:spLocks/>
                </p:cNvSpPr>
                <p:nvPr/>
              </p:nvSpPr>
              <p:spPr bwMode="auto">
                <a:xfrm>
                  <a:off x="-1194" y="1870"/>
                  <a:ext cx="23" cy="21"/>
                </a:xfrm>
                <a:custGeom>
                  <a:avLst/>
                  <a:gdLst>
                    <a:gd name="T0" fmla="*/ 19 w 23"/>
                    <a:gd name="T1" fmla="*/ 21 h 21"/>
                    <a:gd name="T2" fmla="*/ 23 w 23"/>
                    <a:gd name="T3" fmla="*/ 15 h 21"/>
                    <a:gd name="T4" fmla="*/ 23 w 23"/>
                    <a:gd name="T5" fmla="*/ 12 h 21"/>
                    <a:gd name="T6" fmla="*/ 23 w 23"/>
                    <a:gd name="T7" fmla="*/ 6 h 21"/>
                    <a:gd name="T8" fmla="*/ 19 w 23"/>
                    <a:gd name="T9" fmla="*/ 3 h 21"/>
                    <a:gd name="T10" fmla="*/ 16 w 23"/>
                    <a:gd name="T11" fmla="*/ 0 h 21"/>
                    <a:gd name="T12" fmla="*/ 10 w 23"/>
                    <a:gd name="T13" fmla="*/ 0 h 21"/>
                    <a:gd name="T14" fmla="*/ 7 w 23"/>
                    <a:gd name="T15" fmla="*/ 0 h 21"/>
                    <a:gd name="T16" fmla="*/ 0 w 23"/>
                    <a:gd name="T17" fmla="*/ 3 h 21"/>
                    <a:gd name="T18" fmla="*/ 19 w 23"/>
                    <a:gd name="T19" fmla="*/ 2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1">
                      <a:moveTo>
                        <a:pt x="19" y="21"/>
                      </a:moveTo>
                      <a:lnTo>
                        <a:pt x="23" y="15"/>
                      </a:lnTo>
                      <a:lnTo>
                        <a:pt x="23" y="12"/>
                      </a:lnTo>
                      <a:lnTo>
                        <a:pt x="23" y="6"/>
                      </a:lnTo>
                      <a:lnTo>
                        <a:pt x="19" y="3"/>
                      </a:lnTo>
                      <a:lnTo>
                        <a:pt x="16" y="0"/>
                      </a:lnTo>
                      <a:lnTo>
                        <a:pt x="10" y="0"/>
                      </a:lnTo>
                      <a:lnTo>
                        <a:pt x="7" y="0"/>
                      </a:lnTo>
                      <a:lnTo>
                        <a:pt x="0" y="3"/>
                      </a:lnTo>
                      <a:lnTo>
                        <a:pt x="19"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48" name="Freeform 748"/>
                <p:cNvSpPr>
                  <a:spLocks/>
                </p:cNvSpPr>
                <p:nvPr/>
              </p:nvSpPr>
              <p:spPr bwMode="auto">
                <a:xfrm>
                  <a:off x="-1200" y="1867"/>
                  <a:ext cx="25" cy="18"/>
                </a:xfrm>
                <a:custGeom>
                  <a:avLst/>
                  <a:gdLst>
                    <a:gd name="T0" fmla="*/ 25 w 25"/>
                    <a:gd name="T1" fmla="*/ 6 h 18"/>
                    <a:gd name="T2" fmla="*/ 22 w 25"/>
                    <a:gd name="T3" fmla="*/ 3 h 18"/>
                    <a:gd name="T4" fmla="*/ 16 w 25"/>
                    <a:gd name="T5" fmla="*/ 0 h 18"/>
                    <a:gd name="T6" fmla="*/ 13 w 25"/>
                    <a:gd name="T7" fmla="*/ 0 h 18"/>
                    <a:gd name="T8" fmla="*/ 6 w 25"/>
                    <a:gd name="T9" fmla="*/ 0 h 18"/>
                    <a:gd name="T10" fmla="*/ 3 w 25"/>
                    <a:gd name="T11" fmla="*/ 3 h 18"/>
                    <a:gd name="T12" fmla="*/ 0 w 25"/>
                    <a:gd name="T13" fmla="*/ 9 h 18"/>
                    <a:gd name="T14" fmla="*/ 0 w 25"/>
                    <a:gd name="T15" fmla="*/ 12 h 18"/>
                    <a:gd name="T16" fmla="*/ 3 w 25"/>
                    <a:gd name="T17" fmla="*/ 18 h 18"/>
                    <a:gd name="T18" fmla="*/ 25 w 25"/>
                    <a:gd name="T19" fmla="*/ 6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8">
                      <a:moveTo>
                        <a:pt x="25" y="6"/>
                      </a:moveTo>
                      <a:lnTo>
                        <a:pt x="22" y="3"/>
                      </a:lnTo>
                      <a:lnTo>
                        <a:pt x="16" y="0"/>
                      </a:lnTo>
                      <a:lnTo>
                        <a:pt x="13" y="0"/>
                      </a:lnTo>
                      <a:lnTo>
                        <a:pt x="6" y="0"/>
                      </a:lnTo>
                      <a:lnTo>
                        <a:pt x="3" y="3"/>
                      </a:lnTo>
                      <a:lnTo>
                        <a:pt x="0" y="9"/>
                      </a:lnTo>
                      <a:lnTo>
                        <a:pt x="0" y="12"/>
                      </a:lnTo>
                      <a:lnTo>
                        <a:pt x="3" y="18"/>
                      </a:lnTo>
                      <a:lnTo>
                        <a:pt x="2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49" name="Freeform 749"/>
                <p:cNvSpPr>
                  <a:spLocks/>
                </p:cNvSpPr>
                <p:nvPr/>
              </p:nvSpPr>
              <p:spPr bwMode="auto">
                <a:xfrm>
                  <a:off x="-1197" y="1867"/>
                  <a:ext cx="22" cy="27"/>
                </a:xfrm>
                <a:custGeom>
                  <a:avLst/>
                  <a:gdLst>
                    <a:gd name="T0" fmla="*/ 3 w 22"/>
                    <a:gd name="T1" fmla="*/ 3 h 27"/>
                    <a:gd name="T2" fmla="*/ 6 w 22"/>
                    <a:gd name="T3" fmla="*/ 3 h 27"/>
                    <a:gd name="T4" fmla="*/ 10 w 22"/>
                    <a:gd name="T5" fmla="*/ 0 h 27"/>
                    <a:gd name="T6" fmla="*/ 16 w 22"/>
                    <a:gd name="T7" fmla="*/ 0 h 27"/>
                    <a:gd name="T8" fmla="*/ 19 w 22"/>
                    <a:gd name="T9" fmla="*/ 3 h 27"/>
                    <a:gd name="T10" fmla="*/ 22 w 22"/>
                    <a:gd name="T11" fmla="*/ 6 h 27"/>
                    <a:gd name="T12" fmla="*/ 0 w 22"/>
                    <a:gd name="T13" fmla="*/ 18 h 27"/>
                    <a:gd name="T14" fmla="*/ 3 w 22"/>
                    <a:gd name="T15" fmla="*/ 21 h 27"/>
                    <a:gd name="T16" fmla="*/ 6 w 22"/>
                    <a:gd name="T17" fmla="*/ 27 h 27"/>
                    <a:gd name="T18" fmla="*/ 13 w 22"/>
                    <a:gd name="T19" fmla="*/ 27 h 27"/>
                    <a:gd name="T20" fmla="*/ 16 w 22"/>
                    <a:gd name="T21" fmla="*/ 24 h 27"/>
                    <a:gd name="T22" fmla="*/ 19 w 22"/>
                    <a:gd name="T23" fmla="*/ 24 h 27"/>
                    <a:gd name="T24" fmla="*/ 22 w 22"/>
                    <a:gd name="T25" fmla="*/ 24 h 27"/>
                    <a:gd name="T26" fmla="*/ 22 w 22"/>
                    <a:gd name="T27" fmla="*/ 21 h 27"/>
                    <a:gd name="T28" fmla="*/ 3 w 22"/>
                    <a:gd name="T29" fmla="*/ 3 h 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27">
                      <a:moveTo>
                        <a:pt x="3" y="3"/>
                      </a:moveTo>
                      <a:lnTo>
                        <a:pt x="6" y="3"/>
                      </a:lnTo>
                      <a:lnTo>
                        <a:pt x="10" y="0"/>
                      </a:lnTo>
                      <a:lnTo>
                        <a:pt x="16" y="0"/>
                      </a:lnTo>
                      <a:lnTo>
                        <a:pt x="19" y="3"/>
                      </a:lnTo>
                      <a:lnTo>
                        <a:pt x="22" y="6"/>
                      </a:lnTo>
                      <a:lnTo>
                        <a:pt x="0" y="18"/>
                      </a:lnTo>
                      <a:lnTo>
                        <a:pt x="3" y="21"/>
                      </a:lnTo>
                      <a:lnTo>
                        <a:pt x="6" y="27"/>
                      </a:lnTo>
                      <a:lnTo>
                        <a:pt x="13" y="27"/>
                      </a:lnTo>
                      <a:lnTo>
                        <a:pt x="16" y="24"/>
                      </a:lnTo>
                      <a:lnTo>
                        <a:pt x="19" y="24"/>
                      </a:lnTo>
                      <a:lnTo>
                        <a:pt x="22" y="24"/>
                      </a:lnTo>
                      <a:lnTo>
                        <a:pt x="22" y="21"/>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50" name="Freeform 750"/>
                <p:cNvSpPr>
                  <a:spLocks/>
                </p:cNvSpPr>
                <p:nvPr/>
              </p:nvSpPr>
              <p:spPr bwMode="auto">
                <a:xfrm>
                  <a:off x="-1194" y="1867"/>
                  <a:ext cx="23" cy="21"/>
                </a:xfrm>
                <a:custGeom>
                  <a:avLst/>
                  <a:gdLst>
                    <a:gd name="T0" fmla="*/ 19 w 23"/>
                    <a:gd name="T1" fmla="*/ 21 h 21"/>
                    <a:gd name="T2" fmla="*/ 23 w 23"/>
                    <a:gd name="T3" fmla="*/ 18 h 21"/>
                    <a:gd name="T4" fmla="*/ 23 w 23"/>
                    <a:gd name="T5" fmla="*/ 12 h 21"/>
                    <a:gd name="T6" fmla="*/ 23 w 23"/>
                    <a:gd name="T7" fmla="*/ 9 h 21"/>
                    <a:gd name="T8" fmla="*/ 19 w 23"/>
                    <a:gd name="T9" fmla="*/ 3 h 21"/>
                    <a:gd name="T10" fmla="*/ 16 w 23"/>
                    <a:gd name="T11" fmla="*/ 0 h 21"/>
                    <a:gd name="T12" fmla="*/ 10 w 23"/>
                    <a:gd name="T13" fmla="*/ 0 h 21"/>
                    <a:gd name="T14" fmla="*/ 7 w 23"/>
                    <a:gd name="T15" fmla="*/ 0 h 21"/>
                    <a:gd name="T16" fmla="*/ 0 w 23"/>
                    <a:gd name="T17" fmla="*/ 3 h 21"/>
                    <a:gd name="T18" fmla="*/ 19 w 23"/>
                    <a:gd name="T19" fmla="*/ 2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1">
                      <a:moveTo>
                        <a:pt x="19" y="21"/>
                      </a:moveTo>
                      <a:lnTo>
                        <a:pt x="23" y="18"/>
                      </a:lnTo>
                      <a:lnTo>
                        <a:pt x="23" y="12"/>
                      </a:lnTo>
                      <a:lnTo>
                        <a:pt x="23" y="9"/>
                      </a:lnTo>
                      <a:lnTo>
                        <a:pt x="19" y="3"/>
                      </a:lnTo>
                      <a:lnTo>
                        <a:pt x="16" y="0"/>
                      </a:lnTo>
                      <a:lnTo>
                        <a:pt x="10" y="0"/>
                      </a:lnTo>
                      <a:lnTo>
                        <a:pt x="7" y="0"/>
                      </a:lnTo>
                      <a:lnTo>
                        <a:pt x="0" y="3"/>
                      </a:lnTo>
                      <a:lnTo>
                        <a:pt x="19"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51" name="Freeform 751"/>
                <p:cNvSpPr>
                  <a:spLocks/>
                </p:cNvSpPr>
                <p:nvPr/>
              </p:nvSpPr>
              <p:spPr bwMode="auto">
                <a:xfrm>
                  <a:off x="-1200" y="1864"/>
                  <a:ext cx="25" cy="18"/>
                </a:xfrm>
                <a:custGeom>
                  <a:avLst/>
                  <a:gdLst>
                    <a:gd name="T0" fmla="*/ 25 w 25"/>
                    <a:gd name="T1" fmla="*/ 9 h 18"/>
                    <a:gd name="T2" fmla="*/ 22 w 25"/>
                    <a:gd name="T3" fmla="*/ 3 h 18"/>
                    <a:gd name="T4" fmla="*/ 16 w 25"/>
                    <a:gd name="T5" fmla="*/ 3 h 18"/>
                    <a:gd name="T6" fmla="*/ 13 w 25"/>
                    <a:gd name="T7" fmla="*/ 0 h 18"/>
                    <a:gd name="T8" fmla="*/ 6 w 25"/>
                    <a:gd name="T9" fmla="*/ 3 h 18"/>
                    <a:gd name="T10" fmla="*/ 3 w 25"/>
                    <a:gd name="T11" fmla="*/ 6 h 18"/>
                    <a:gd name="T12" fmla="*/ 0 w 25"/>
                    <a:gd name="T13" fmla="*/ 9 h 18"/>
                    <a:gd name="T14" fmla="*/ 0 w 25"/>
                    <a:gd name="T15" fmla="*/ 15 h 18"/>
                    <a:gd name="T16" fmla="*/ 3 w 25"/>
                    <a:gd name="T17" fmla="*/ 18 h 18"/>
                    <a:gd name="T18" fmla="*/ 25 w 25"/>
                    <a:gd name="T19" fmla="*/ 9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8">
                      <a:moveTo>
                        <a:pt x="25" y="9"/>
                      </a:moveTo>
                      <a:lnTo>
                        <a:pt x="22" y="3"/>
                      </a:lnTo>
                      <a:lnTo>
                        <a:pt x="16" y="3"/>
                      </a:lnTo>
                      <a:lnTo>
                        <a:pt x="13" y="0"/>
                      </a:lnTo>
                      <a:lnTo>
                        <a:pt x="6" y="3"/>
                      </a:lnTo>
                      <a:lnTo>
                        <a:pt x="3" y="6"/>
                      </a:lnTo>
                      <a:lnTo>
                        <a:pt x="0" y="9"/>
                      </a:lnTo>
                      <a:lnTo>
                        <a:pt x="0" y="15"/>
                      </a:lnTo>
                      <a:lnTo>
                        <a:pt x="3" y="18"/>
                      </a:lnTo>
                      <a:lnTo>
                        <a:pt x="25"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52" name="Freeform 752"/>
                <p:cNvSpPr>
                  <a:spLocks/>
                </p:cNvSpPr>
                <p:nvPr/>
              </p:nvSpPr>
              <p:spPr bwMode="auto">
                <a:xfrm>
                  <a:off x="-1197" y="1867"/>
                  <a:ext cx="22" cy="24"/>
                </a:xfrm>
                <a:custGeom>
                  <a:avLst/>
                  <a:gdLst>
                    <a:gd name="T0" fmla="*/ 6 w 22"/>
                    <a:gd name="T1" fmla="*/ 0 h 24"/>
                    <a:gd name="T2" fmla="*/ 10 w 22"/>
                    <a:gd name="T3" fmla="*/ 0 h 24"/>
                    <a:gd name="T4" fmla="*/ 16 w 22"/>
                    <a:gd name="T5" fmla="*/ 0 h 24"/>
                    <a:gd name="T6" fmla="*/ 19 w 22"/>
                    <a:gd name="T7" fmla="*/ 3 h 24"/>
                    <a:gd name="T8" fmla="*/ 22 w 22"/>
                    <a:gd name="T9" fmla="*/ 6 h 24"/>
                    <a:gd name="T10" fmla="*/ 0 w 22"/>
                    <a:gd name="T11" fmla="*/ 15 h 24"/>
                    <a:gd name="T12" fmla="*/ 3 w 22"/>
                    <a:gd name="T13" fmla="*/ 21 h 24"/>
                    <a:gd name="T14" fmla="*/ 10 w 22"/>
                    <a:gd name="T15" fmla="*/ 24 h 24"/>
                    <a:gd name="T16" fmla="*/ 13 w 22"/>
                    <a:gd name="T17" fmla="*/ 24 h 24"/>
                    <a:gd name="T18" fmla="*/ 16 w 22"/>
                    <a:gd name="T19" fmla="*/ 24 h 24"/>
                    <a:gd name="T20" fmla="*/ 19 w 22"/>
                    <a:gd name="T21" fmla="*/ 24 h 24"/>
                    <a:gd name="T22" fmla="*/ 19 w 22"/>
                    <a:gd name="T23" fmla="*/ 21 h 24"/>
                    <a:gd name="T24" fmla="*/ 22 w 22"/>
                    <a:gd name="T25" fmla="*/ 21 h 24"/>
                    <a:gd name="T26" fmla="*/ 6 w 22"/>
                    <a:gd name="T27" fmla="*/ 0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2" h="24">
                      <a:moveTo>
                        <a:pt x="6" y="0"/>
                      </a:moveTo>
                      <a:lnTo>
                        <a:pt x="10" y="0"/>
                      </a:lnTo>
                      <a:lnTo>
                        <a:pt x="16" y="0"/>
                      </a:lnTo>
                      <a:lnTo>
                        <a:pt x="19" y="3"/>
                      </a:lnTo>
                      <a:lnTo>
                        <a:pt x="22" y="6"/>
                      </a:lnTo>
                      <a:lnTo>
                        <a:pt x="0" y="15"/>
                      </a:lnTo>
                      <a:lnTo>
                        <a:pt x="3" y="21"/>
                      </a:lnTo>
                      <a:lnTo>
                        <a:pt x="10" y="24"/>
                      </a:lnTo>
                      <a:lnTo>
                        <a:pt x="13" y="24"/>
                      </a:lnTo>
                      <a:lnTo>
                        <a:pt x="16" y="24"/>
                      </a:lnTo>
                      <a:lnTo>
                        <a:pt x="19" y="24"/>
                      </a:lnTo>
                      <a:lnTo>
                        <a:pt x="19" y="21"/>
                      </a:lnTo>
                      <a:lnTo>
                        <a:pt x="22" y="21"/>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53" name="Freeform 753"/>
                <p:cNvSpPr>
                  <a:spLocks/>
                </p:cNvSpPr>
                <p:nvPr/>
              </p:nvSpPr>
              <p:spPr bwMode="auto">
                <a:xfrm>
                  <a:off x="-1191" y="1864"/>
                  <a:ext cx="23" cy="24"/>
                </a:xfrm>
                <a:custGeom>
                  <a:avLst/>
                  <a:gdLst>
                    <a:gd name="T0" fmla="*/ 16 w 23"/>
                    <a:gd name="T1" fmla="*/ 24 h 24"/>
                    <a:gd name="T2" fmla="*/ 20 w 23"/>
                    <a:gd name="T3" fmla="*/ 21 h 24"/>
                    <a:gd name="T4" fmla="*/ 23 w 23"/>
                    <a:gd name="T5" fmla="*/ 15 h 24"/>
                    <a:gd name="T6" fmla="*/ 23 w 23"/>
                    <a:gd name="T7" fmla="*/ 12 h 24"/>
                    <a:gd name="T8" fmla="*/ 20 w 23"/>
                    <a:gd name="T9" fmla="*/ 6 h 24"/>
                    <a:gd name="T10" fmla="*/ 16 w 23"/>
                    <a:gd name="T11" fmla="*/ 3 h 24"/>
                    <a:gd name="T12" fmla="*/ 10 w 23"/>
                    <a:gd name="T13" fmla="*/ 0 h 24"/>
                    <a:gd name="T14" fmla="*/ 7 w 23"/>
                    <a:gd name="T15" fmla="*/ 0 h 24"/>
                    <a:gd name="T16" fmla="*/ 0 w 23"/>
                    <a:gd name="T17" fmla="*/ 3 h 24"/>
                    <a:gd name="T18" fmla="*/ 16 w 23"/>
                    <a:gd name="T19" fmla="*/ 24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4">
                      <a:moveTo>
                        <a:pt x="16" y="24"/>
                      </a:moveTo>
                      <a:lnTo>
                        <a:pt x="20" y="21"/>
                      </a:lnTo>
                      <a:lnTo>
                        <a:pt x="23" y="15"/>
                      </a:lnTo>
                      <a:lnTo>
                        <a:pt x="23" y="12"/>
                      </a:lnTo>
                      <a:lnTo>
                        <a:pt x="20" y="6"/>
                      </a:lnTo>
                      <a:lnTo>
                        <a:pt x="16" y="3"/>
                      </a:lnTo>
                      <a:lnTo>
                        <a:pt x="10" y="0"/>
                      </a:lnTo>
                      <a:lnTo>
                        <a:pt x="7" y="0"/>
                      </a:lnTo>
                      <a:lnTo>
                        <a:pt x="0" y="3"/>
                      </a:lnTo>
                      <a:lnTo>
                        <a:pt x="16"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54" name="Freeform 754"/>
                <p:cNvSpPr>
                  <a:spLocks/>
                </p:cNvSpPr>
                <p:nvPr/>
              </p:nvSpPr>
              <p:spPr bwMode="auto">
                <a:xfrm>
                  <a:off x="-1178" y="1861"/>
                  <a:ext cx="26" cy="51"/>
                </a:xfrm>
                <a:custGeom>
                  <a:avLst/>
                  <a:gdLst>
                    <a:gd name="T0" fmla="*/ 0 w 26"/>
                    <a:gd name="T1" fmla="*/ 51 h 51"/>
                    <a:gd name="T2" fmla="*/ 13 w 26"/>
                    <a:gd name="T3" fmla="*/ 48 h 51"/>
                    <a:gd name="T4" fmla="*/ 19 w 26"/>
                    <a:gd name="T5" fmla="*/ 42 h 51"/>
                    <a:gd name="T6" fmla="*/ 26 w 26"/>
                    <a:gd name="T7" fmla="*/ 33 h 51"/>
                    <a:gd name="T8" fmla="*/ 26 w 26"/>
                    <a:gd name="T9" fmla="*/ 24 h 51"/>
                    <a:gd name="T10" fmla="*/ 26 w 26"/>
                    <a:gd name="T11" fmla="*/ 15 h 51"/>
                    <a:gd name="T12" fmla="*/ 19 w 26"/>
                    <a:gd name="T13" fmla="*/ 9 h 51"/>
                    <a:gd name="T14" fmla="*/ 13 w 26"/>
                    <a:gd name="T15" fmla="*/ 3 h 51"/>
                    <a:gd name="T16" fmla="*/ 0 w 26"/>
                    <a:gd name="T17" fmla="*/ 0 h 51"/>
                    <a:gd name="T18" fmla="*/ 0 w 26"/>
                    <a:gd name="T19" fmla="*/ 51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51">
                      <a:moveTo>
                        <a:pt x="0" y="51"/>
                      </a:moveTo>
                      <a:lnTo>
                        <a:pt x="13" y="48"/>
                      </a:lnTo>
                      <a:lnTo>
                        <a:pt x="19" y="42"/>
                      </a:lnTo>
                      <a:lnTo>
                        <a:pt x="26" y="33"/>
                      </a:lnTo>
                      <a:lnTo>
                        <a:pt x="26" y="24"/>
                      </a:lnTo>
                      <a:lnTo>
                        <a:pt x="26" y="15"/>
                      </a:lnTo>
                      <a:lnTo>
                        <a:pt x="19" y="9"/>
                      </a:lnTo>
                      <a:lnTo>
                        <a:pt x="13" y="3"/>
                      </a:lnTo>
                      <a:lnTo>
                        <a:pt x="0" y="0"/>
                      </a:lnTo>
                      <a:lnTo>
                        <a:pt x="0"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55" name="Freeform 755"/>
                <p:cNvSpPr>
                  <a:spLocks/>
                </p:cNvSpPr>
                <p:nvPr/>
              </p:nvSpPr>
              <p:spPr bwMode="auto">
                <a:xfrm>
                  <a:off x="-1207" y="1861"/>
                  <a:ext cx="55" cy="51"/>
                </a:xfrm>
                <a:custGeom>
                  <a:avLst/>
                  <a:gdLst>
                    <a:gd name="T0" fmla="*/ 55 w 55"/>
                    <a:gd name="T1" fmla="*/ 24 h 51"/>
                    <a:gd name="T2" fmla="*/ 0 w 55"/>
                    <a:gd name="T3" fmla="*/ 24 h 51"/>
                    <a:gd name="T4" fmla="*/ 0 w 55"/>
                    <a:gd name="T5" fmla="*/ 30 h 51"/>
                    <a:gd name="T6" fmla="*/ 7 w 55"/>
                    <a:gd name="T7" fmla="*/ 39 h 51"/>
                    <a:gd name="T8" fmla="*/ 13 w 55"/>
                    <a:gd name="T9" fmla="*/ 45 h 51"/>
                    <a:gd name="T10" fmla="*/ 20 w 55"/>
                    <a:gd name="T11" fmla="*/ 48 h 51"/>
                    <a:gd name="T12" fmla="*/ 23 w 55"/>
                    <a:gd name="T13" fmla="*/ 51 h 51"/>
                    <a:gd name="T14" fmla="*/ 26 w 55"/>
                    <a:gd name="T15" fmla="*/ 51 h 51"/>
                    <a:gd name="T16" fmla="*/ 29 w 55"/>
                    <a:gd name="T17" fmla="*/ 51 h 51"/>
                    <a:gd name="T18" fmla="*/ 29 w 55"/>
                    <a:gd name="T19" fmla="*/ 0 h 51"/>
                    <a:gd name="T20" fmla="*/ 32 w 55"/>
                    <a:gd name="T21" fmla="*/ 0 h 51"/>
                    <a:gd name="T22" fmla="*/ 36 w 55"/>
                    <a:gd name="T23" fmla="*/ 0 h 51"/>
                    <a:gd name="T24" fmla="*/ 42 w 55"/>
                    <a:gd name="T25" fmla="*/ 3 h 51"/>
                    <a:gd name="T26" fmla="*/ 48 w 55"/>
                    <a:gd name="T27" fmla="*/ 9 h 51"/>
                    <a:gd name="T28" fmla="*/ 52 w 55"/>
                    <a:gd name="T29" fmla="*/ 18 h 51"/>
                    <a:gd name="T30" fmla="*/ 55 w 55"/>
                    <a:gd name="T31" fmla="*/ 24 h 51"/>
                    <a:gd name="T32" fmla="*/ 0 w 55"/>
                    <a:gd name="T33" fmla="*/ 24 h 51"/>
                    <a:gd name="T34" fmla="*/ 55 w 55"/>
                    <a:gd name="T35" fmla="*/ 24 h 51"/>
                    <a:gd name="T36" fmla="*/ 52 w 55"/>
                    <a:gd name="T37" fmla="*/ 12 h 51"/>
                    <a:gd name="T38" fmla="*/ 45 w 55"/>
                    <a:gd name="T39" fmla="*/ 6 h 51"/>
                    <a:gd name="T40" fmla="*/ 36 w 55"/>
                    <a:gd name="T41" fmla="*/ 0 h 51"/>
                    <a:gd name="T42" fmla="*/ 26 w 55"/>
                    <a:gd name="T43" fmla="*/ 0 h 51"/>
                    <a:gd name="T44" fmla="*/ 16 w 55"/>
                    <a:gd name="T45" fmla="*/ 0 h 51"/>
                    <a:gd name="T46" fmla="*/ 10 w 55"/>
                    <a:gd name="T47" fmla="*/ 6 h 51"/>
                    <a:gd name="T48" fmla="*/ 4 w 55"/>
                    <a:gd name="T49" fmla="*/ 12 h 51"/>
                    <a:gd name="T50" fmla="*/ 0 w 55"/>
                    <a:gd name="T51" fmla="*/ 24 h 51"/>
                    <a:gd name="T52" fmla="*/ 55 w 55"/>
                    <a:gd name="T53" fmla="*/ 24 h 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5" h="51">
                      <a:moveTo>
                        <a:pt x="55" y="24"/>
                      </a:moveTo>
                      <a:lnTo>
                        <a:pt x="0" y="24"/>
                      </a:lnTo>
                      <a:lnTo>
                        <a:pt x="0" y="30"/>
                      </a:lnTo>
                      <a:lnTo>
                        <a:pt x="7" y="39"/>
                      </a:lnTo>
                      <a:lnTo>
                        <a:pt x="13" y="45"/>
                      </a:lnTo>
                      <a:lnTo>
                        <a:pt x="20" y="48"/>
                      </a:lnTo>
                      <a:lnTo>
                        <a:pt x="23" y="51"/>
                      </a:lnTo>
                      <a:lnTo>
                        <a:pt x="26" y="51"/>
                      </a:lnTo>
                      <a:lnTo>
                        <a:pt x="29" y="51"/>
                      </a:lnTo>
                      <a:lnTo>
                        <a:pt x="29" y="0"/>
                      </a:lnTo>
                      <a:lnTo>
                        <a:pt x="32" y="0"/>
                      </a:lnTo>
                      <a:lnTo>
                        <a:pt x="36" y="0"/>
                      </a:lnTo>
                      <a:lnTo>
                        <a:pt x="42" y="3"/>
                      </a:lnTo>
                      <a:lnTo>
                        <a:pt x="48" y="9"/>
                      </a:lnTo>
                      <a:lnTo>
                        <a:pt x="52" y="18"/>
                      </a:lnTo>
                      <a:lnTo>
                        <a:pt x="55" y="24"/>
                      </a:lnTo>
                      <a:lnTo>
                        <a:pt x="0" y="24"/>
                      </a:lnTo>
                      <a:lnTo>
                        <a:pt x="55" y="24"/>
                      </a:lnTo>
                      <a:lnTo>
                        <a:pt x="52" y="12"/>
                      </a:lnTo>
                      <a:lnTo>
                        <a:pt x="45" y="6"/>
                      </a:lnTo>
                      <a:lnTo>
                        <a:pt x="36" y="0"/>
                      </a:lnTo>
                      <a:lnTo>
                        <a:pt x="26" y="0"/>
                      </a:lnTo>
                      <a:lnTo>
                        <a:pt x="16" y="0"/>
                      </a:lnTo>
                      <a:lnTo>
                        <a:pt x="10" y="6"/>
                      </a:lnTo>
                      <a:lnTo>
                        <a:pt x="4" y="12"/>
                      </a:lnTo>
                      <a:lnTo>
                        <a:pt x="0" y="24"/>
                      </a:lnTo>
                      <a:lnTo>
                        <a:pt x="55"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56" name="Rectangle 756"/>
                <p:cNvSpPr>
                  <a:spLocks noChangeArrowheads="1"/>
                </p:cNvSpPr>
                <p:nvPr/>
              </p:nvSpPr>
              <p:spPr bwMode="auto">
                <a:xfrm>
                  <a:off x="-1207" y="1885"/>
                  <a:ext cx="55"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857" name="Freeform 757"/>
                <p:cNvSpPr>
                  <a:spLocks/>
                </p:cNvSpPr>
                <p:nvPr/>
              </p:nvSpPr>
              <p:spPr bwMode="auto">
                <a:xfrm>
                  <a:off x="-1207" y="1888"/>
                  <a:ext cx="55" cy="24"/>
                </a:xfrm>
                <a:custGeom>
                  <a:avLst/>
                  <a:gdLst>
                    <a:gd name="T0" fmla="*/ 0 w 55"/>
                    <a:gd name="T1" fmla="*/ 0 h 24"/>
                    <a:gd name="T2" fmla="*/ 4 w 55"/>
                    <a:gd name="T3" fmla="*/ 12 h 24"/>
                    <a:gd name="T4" fmla="*/ 10 w 55"/>
                    <a:gd name="T5" fmla="*/ 18 h 24"/>
                    <a:gd name="T6" fmla="*/ 16 w 55"/>
                    <a:gd name="T7" fmla="*/ 24 h 24"/>
                    <a:gd name="T8" fmla="*/ 26 w 55"/>
                    <a:gd name="T9" fmla="*/ 24 h 24"/>
                    <a:gd name="T10" fmla="*/ 36 w 55"/>
                    <a:gd name="T11" fmla="*/ 24 h 24"/>
                    <a:gd name="T12" fmla="*/ 45 w 55"/>
                    <a:gd name="T13" fmla="*/ 18 h 24"/>
                    <a:gd name="T14" fmla="*/ 52 w 55"/>
                    <a:gd name="T15" fmla="*/ 12 h 24"/>
                    <a:gd name="T16" fmla="*/ 55 w 55"/>
                    <a:gd name="T17" fmla="*/ 0 h 24"/>
                    <a:gd name="T18" fmla="*/ 0 w 55"/>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5" h="24">
                      <a:moveTo>
                        <a:pt x="0" y="0"/>
                      </a:moveTo>
                      <a:lnTo>
                        <a:pt x="4" y="12"/>
                      </a:lnTo>
                      <a:lnTo>
                        <a:pt x="10" y="18"/>
                      </a:lnTo>
                      <a:lnTo>
                        <a:pt x="16" y="24"/>
                      </a:lnTo>
                      <a:lnTo>
                        <a:pt x="26" y="24"/>
                      </a:lnTo>
                      <a:lnTo>
                        <a:pt x="36" y="24"/>
                      </a:lnTo>
                      <a:lnTo>
                        <a:pt x="45" y="18"/>
                      </a:lnTo>
                      <a:lnTo>
                        <a:pt x="52" y="12"/>
                      </a:lnTo>
                      <a:lnTo>
                        <a:pt x="5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58" name="Freeform 758"/>
                <p:cNvSpPr>
                  <a:spLocks/>
                </p:cNvSpPr>
                <p:nvPr/>
              </p:nvSpPr>
              <p:spPr bwMode="auto">
                <a:xfrm>
                  <a:off x="-1149" y="1870"/>
                  <a:ext cx="3" cy="12"/>
                </a:xfrm>
                <a:custGeom>
                  <a:avLst/>
                  <a:gdLst>
                    <a:gd name="T0" fmla="*/ 3 w 3"/>
                    <a:gd name="T1" fmla="*/ 0 h 12"/>
                    <a:gd name="T2" fmla="*/ 3 w 3"/>
                    <a:gd name="T3" fmla="*/ 3 h 12"/>
                    <a:gd name="T4" fmla="*/ 0 w 3"/>
                    <a:gd name="T5" fmla="*/ 3 h 12"/>
                    <a:gd name="T6" fmla="*/ 0 w 3"/>
                    <a:gd name="T7" fmla="*/ 6 h 12"/>
                    <a:gd name="T8" fmla="*/ 0 w 3"/>
                    <a:gd name="T9" fmla="*/ 9 h 12"/>
                    <a:gd name="T10" fmla="*/ 0 w 3"/>
                    <a:gd name="T11" fmla="*/ 12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12">
                      <a:moveTo>
                        <a:pt x="3" y="0"/>
                      </a:moveTo>
                      <a:lnTo>
                        <a:pt x="3" y="3"/>
                      </a:lnTo>
                      <a:lnTo>
                        <a:pt x="0" y="3"/>
                      </a:lnTo>
                      <a:lnTo>
                        <a:pt x="0" y="6"/>
                      </a:lnTo>
                      <a:lnTo>
                        <a:pt x="0" y="9"/>
                      </a:lnTo>
                      <a:lnTo>
                        <a:pt x="0" y="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859" name="Freeform 759"/>
                <p:cNvSpPr>
                  <a:spLocks/>
                </p:cNvSpPr>
                <p:nvPr/>
              </p:nvSpPr>
              <p:spPr bwMode="auto">
                <a:xfrm>
                  <a:off x="-1152" y="1870"/>
                  <a:ext cx="3" cy="12"/>
                </a:xfrm>
                <a:custGeom>
                  <a:avLst/>
                  <a:gdLst>
                    <a:gd name="T0" fmla="*/ 0 w 3"/>
                    <a:gd name="T1" fmla="*/ 0 h 12"/>
                    <a:gd name="T2" fmla="*/ 3 w 3"/>
                    <a:gd name="T3" fmla="*/ 3 h 12"/>
                    <a:gd name="T4" fmla="*/ 0 w 3"/>
                    <a:gd name="T5" fmla="*/ 6 h 12"/>
                    <a:gd name="T6" fmla="*/ 0 w 3"/>
                    <a:gd name="T7" fmla="*/ 9 h 12"/>
                    <a:gd name="T8" fmla="*/ 0 w 3"/>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2">
                      <a:moveTo>
                        <a:pt x="0" y="0"/>
                      </a:moveTo>
                      <a:lnTo>
                        <a:pt x="3" y="3"/>
                      </a:lnTo>
                      <a:lnTo>
                        <a:pt x="0" y="6"/>
                      </a:lnTo>
                      <a:lnTo>
                        <a:pt x="0" y="9"/>
                      </a:lnTo>
                      <a:lnTo>
                        <a:pt x="0" y="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860" name="Freeform 760"/>
                <p:cNvSpPr>
                  <a:spLocks/>
                </p:cNvSpPr>
                <p:nvPr/>
              </p:nvSpPr>
              <p:spPr bwMode="auto">
                <a:xfrm>
                  <a:off x="-1152" y="1861"/>
                  <a:ext cx="6" cy="9"/>
                </a:xfrm>
                <a:custGeom>
                  <a:avLst/>
                  <a:gdLst>
                    <a:gd name="T0" fmla="*/ 0 w 6"/>
                    <a:gd name="T1" fmla="*/ 0 h 9"/>
                    <a:gd name="T2" fmla="*/ 3 w 6"/>
                    <a:gd name="T3" fmla="*/ 0 h 9"/>
                    <a:gd name="T4" fmla="*/ 3 w 6"/>
                    <a:gd name="T5" fmla="*/ 3 h 9"/>
                    <a:gd name="T6" fmla="*/ 3 w 6"/>
                    <a:gd name="T7" fmla="*/ 6 h 9"/>
                    <a:gd name="T8" fmla="*/ 6 w 6"/>
                    <a:gd name="T9" fmla="*/ 9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9">
                      <a:moveTo>
                        <a:pt x="0" y="0"/>
                      </a:moveTo>
                      <a:lnTo>
                        <a:pt x="3" y="0"/>
                      </a:lnTo>
                      <a:lnTo>
                        <a:pt x="3" y="3"/>
                      </a:lnTo>
                      <a:lnTo>
                        <a:pt x="3" y="6"/>
                      </a:lnTo>
                      <a:lnTo>
                        <a:pt x="6"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861" name="Freeform 761"/>
                <p:cNvSpPr>
                  <a:spLocks/>
                </p:cNvSpPr>
                <p:nvPr/>
              </p:nvSpPr>
              <p:spPr bwMode="auto">
                <a:xfrm>
                  <a:off x="-1146" y="1861"/>
                  <a:ext cx="1" cy="6"/>
                </a:xfrm>
                <a:custGeom>
                  <a:avLst/>
                  <a:gdLst>
                    <a:gd name="T0" fmla="*/ 0 w 1"/>
                    <a:gd name="T1" fmla="*/ 0 h 6"/>
                    <a:gd name="T2" fmla="*/ 0 w 1"/>
                    <a:gd name="T3" fmla="*/ 3 h 6"/>
                    <a:gd name="T4" fmla="*/ 0 w 1"/>
                    <a:gd name="T5" fmla="*/ 6 h 6"/>
                    <a:gd name="T6" fmla="*/ 0 60000 65536"/>
                    <a:gd name="T7" fmla="*/ 0 60000 65536"/>
                    <a:gd name="T8" fmla="*/ 0 60000 65536"/>
                  </a:gdLst>
                  <a:ahLst/>
                  <a:cxnLst>
                    <a:cxn ang="T6">
                      <a:pos x="T0" y="T1"/>
                    </a:cxn>
                    <a:cxn ang="T7">
                      <a:pos x="T2" y="T3"/>
                    </a:cxn>
                    <a:cxn ang="T8">
                      <a:pos x="T4" y="T5"/>
                    </a:cxn>
                  </a:cxnLst>
                  <a:rect l="0" t="0" r="r" b="b"/>
                  <a:pathLst>
                    <a:path w="1" h="6">
                      <a:moveTo>
                        <a:pt x="0" y="0"/>
                      </a:moveTo>
                      <a:lnTo>
                        <a:pt x="0" y="3"/>
                      </a:lnTo>
                      <a:lnTo>
                        <a:pt x="0"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862" name="Freeform 762"/>
                <p:cNvSpPr>
                  <a:spLocks/>
                </p:cNvSpPr>
                <p:nvPr/>
              </p:nvSpPr>
              <p:spPr bwMode="auto">
                <a:xfrm>
                  <a:off x="-1149" y="1853"/>
                  <a:ext cx="1" cy="5"/>
                </a:xfrm>
                <a:custGeom>
                  <a:avLst/>
                  <a:gdLst>
                    <a:gd name="T0" fmla="*/ 0 w 1"/>
                    <a:gd name="T1" fmla="*/ 0 h 5"/>
                    <a:gd name="T2" fmla="*/ 0 w 1"/>
                    <a:gd name="T3" fmla="*/ 2 h 5"/>
                    <a:gd name="T4" fmla="*/ 0 w 1"/>
                    <a:gd name="T5" fmla="*/ 5 h 5"/>
                    <a:gd name="T6" fmla="*/ 0 60000 65536"/>
                    <a:gd name="T7" fmla="*/ 0 60000 65536"/>
                    <a:gd name="T8" fmla="*/ 0 60000 65536"/>
                  </a:gdLst>
                  <a:ahLst/>
                  <a:cxnLst>
                    <a:cxn ang="T6">
                      <a:pos x="T0" y="T1"/>
                    </a:cxn>
                    <a:cxn ang="T7">
                      <a:pos x="T2" y="T3"/>
                    </a:cxn>
                    <a:cxn ang="T8">
                      <a:pos x="T4" y="T5"/>
                    </a:cxn>
                  </a:cxnLst>
                  <a:rect l="0" t="0" r="r" b="b"/>
                  <a:pathLst>
                    <a:path w="1" h="5">
                      <a:moveTo>
                        <a:pt x="0" y="0"/>
                      </a:moveTo>
                      <a:lnTo>
                        <a:pt x="0" y="2"/>
                      </a:lnTo>
                      <a:lnTo>
                        <a:pt x="0"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863" name="Freeform 763"/>
                <p:cNvSpPr>
                  <a:spLocks/>
                </p:cNvSpPr>
                <p:nvPr/>
              </p:nvSpPr>
              <p:spPr bwMode="auto">
                <a:xfrm>
                  <a:off x="-1155" y="1855"/>
                  <a:ext cx="6" cy="6"/>
                </a:xfrm>
                <a:custGeom>
                  <a:avLst/>
                  <a:gdLst>
                    <a:gd name="T0" fmla="*/ 0 w 6"/>
                    <a:gd name="T1" fmla="*/ 0 h 6"/>
                    <a:gd name="T2" fmla="*/ 3 w 6"/>
                    <a:gd name="T3" fmla="*/ 0 h 6"/>
                    <a:gd name="T4" fmla="*/ 3 w 6"/>
                    <a:gd name="T5" fmla="*/ 3 h 6"/>
                    <a:gd name="T6" fmla="*/ 6 w 6"/>
                    <a:gd name="T7" fmla="*/ 3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0"/>
                      </a:moveTo>
                      <a:lnTo>
                        <a:pt x="3" y="0"/>
                      </a:lnTo>
                      <a:lnTo>
                        <a:pt x="3" y="3"/>
                      </a:lnTo>
                      <a:lnTo>
                        <a:pt x="6" y="3"/>
                      </a:lnTo>
                      <a:lnTo>
                        <a:pt x="6"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864" name="Freeform 764"/>
                <p:cNvSpPr>
                  <a:spLocks/>
                </p:cNvSpPr>
                <p:nvPr/>
              </p:nvSpPr>
              <p:spPr bwMode="auto">
                <a:xfrm>
                  <a:off x="-1155" y="1838"/>
                  <a:ext cx="1" cy="9"/>
                </a:xfrm>
                <a:custGeom>
                  <a:avLst/>
                  <a:gdLst>
                    <a:gd name="T0" fmla="*/ 0 w 1"/>
                    <a:gd name="T1" fmla="*/ 0 h 9"/>
                    <a:gd name="T2" fmla="*/ 0 w 1"/>
                    <a:gd name="T3" fmla="*/ 3 h 9"/>
                    <a:gd name="T4" fmla="*/ 0 w 1"/>
                    <a:gd name="T5" fmla="*/ 6 h 9"/>
                    <a:gd name="T6" fmla="*/ 0 w 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9">
                      <a:moveTo>
                        <a:pt x="0" y="0"/>
                      </a:moveTo>
                      <a:lnTo>
                        <a:pt x="0" y="3"/>
                      </a:lnTo>
                      <a:lnTo>
                        <a:pt x="0" y="6"/>
                      </a:lnTo>
                      <a:lnTo>
                        <a:pt x="0"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865" name="Freeform 765"/>
                <p:cNvSpPr>
                  <a:spLocks/>
                </p:cNvSpPr>
                <p:nvPr/>
              </p:nvSpPr>
              <p:spPr bwMode="auto">
                <a:xfrm>
                  <a:off x="-1162" y="1841"/>
                  <a:ext cx="7" cy="6"/>
                </a:xfrm>
                <a:custGeom>
                  <a:avLst/>
                  <a:gdLst>
                    <a:gd name="T0" fmla="*/ 0 w 7"/>
                    <a:gd name="T1" fmla="*/ 0 h 6"/>
                    <a:gd name="T2" fmla="*/ 3 w 7"/>
                    <a:gd name="T3" fmla="*/ 0 h 6"/>
                    <a:gd name="T4" fmla="*/ 3 w 7"/>
                    <a:gd name="T5" fmla="*/ 3 h 6"/>
                    <a:gd name="T6" fmla="*/ 3 w 7"/>
                    <a:gd name="T7" fmla="*/ 6 h 6"/>
                    <a:gd name="T8" fmla="*/ 7 w 7"/>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6">
                      <a:moveTo>
                        <a:pt x="0" y="0"/>
                      </a:moveTo>
                      <a:lnTo>
                        <a:pt x="3" y="0"/>
                      </a:lnTo>
                      <a:lnTo>
                        <a:pt x="3" y="3"/>
                      </a:lnTo>
                      <a:lnTo>
                        <a:pt x="3" y="6"/>
                      </a:lnTo>
                      <a:lnTo>
                        <a:pt x="7"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866" name="Freeform 766"/>
                <p:cNvSpPr>
                  <a:spLocks/>
                </p:cNvSpPr>
                <p:nvPr/>
              </p:nvSpPr>
              <p:spPr bwMode="auto">
                <a:xfrm>
                  <a:off x="-1152" y="1841"/>
                  <a:ext cx="1" cy="12"/>
                </a:xfrm>
                <a:custGeom>
                  <a:avLst/>
                  <a:gdLst>
                    <a:gd name="T0" fmla="*/ 0 w 1"/>
                    <a:gd name="T1" fmla="*/ 0 h 12"/>
                    <a:gd name="T2" fmla="*/ 0 w 1"/>
                    <a:gd name="T3" fmla="*/ 3 h 12"/>
                    <a:gd name="T4" fmla="*/ 0 w 1"/>
                    <a:gd name="T5" fmla="*/ 6 h 12"/>
                    <a:gd name="T6" fmla="*/ 0 w 1"/>
                    <a:gd name="T7" fmla="*/ 9 h 12"/>
                    <a:gd name="T8" fmla="*/ 0 w 1"/>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2">
                      <a:moveTo>
                        <a:pt x="0" y="0"/>
                      </a:moveTo>
                      <a:lnTo>
                        <a:pt x="0" y="3"/>
                      </a:lnTo>
                      <a:lnTo>
                        <a:pt x="0" y="6"/>
                      </a:lnTo>
                      <a:lnTo>
                        <a:pt x="0" y="9"/>
                      </a:lnTo>
                      <a:lnTo>
                        <a:pt x="0" y="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867" name="Freeform 767"/>
                <p:cNvSpPr>
                  <a:spLocks noEditPoints="1"/>
                </p:cNvSpPr>
                <p:nvPr/>
              </p:nvSpPr>
              <p:spPr bwMode="auto">
                <a:xfrm>
                  <a:off x="-1175" y="1847"/>
                  <a:ext cx="23" cy="47"/>
                </a:xfrm>
                <a:custGeom>
                  <a:avLst/>
                  <a:gdLst>
                    <a:gd name="T0" fmla="*/ 10 w 23"/>
                    <a:gd name="T1" fmla="*/ 3 h 47"/>
                    <a:gd name="T2" fmla="*/ 7 w 23"/>
                    <a:gd name="T3" fmla="*/ 3 h 47"/>
                    <a:gd name="T4" fmla="*/ 7 w 23"/>
                    <a:gd name="T5" fmla="*/ 0 h 47"/>
                    <a:gd name="T6" fmla="*/ 7 w 23"/>
                    <a:gd name="T7" fmla="*/ 0 h 47"/>
                    <a:gd name="T8" fmla="*/ 10 w 23"/>
                    <a:gd name="T9" fmla="*/ 0 h 47"/>
                    <a:gd name="T10" fmla="*/ 10 w 23"/>
                    <a:gd name="T11" fmla="*/ 0 h 47"/>
                    <a:gd name="T12" fmla="*/ 10 w 23"/>
                    <a:gd name="T13" fmla="*/ 0 h 47"/>
                    <a:gd name="T14" fmla="*/ 10 w 23"/>
                    <a:gd name="T15" fmla="*/ 0 h 47"/>
                    <a:gd name="T16" fmla="*/ 10 w 23"/>
                    <a:gd name="T17" fmla="*/ 0 h 47"/>
                    <a:gd name="T18" fmla="*/ 10 w 23"/>
                    <a:gd name="T19" fmla="*/ 0 h 47"/>
                    <a:gd name="T20" fmla="*/ 10 w 23"/>
                    <a:gd name="T21" fmla="*/ 0 h 47"/>
                    <a:gd name="T22" fmla="*/ 10 w 23"/>
                    <a:gd name="T23" fmla="*/ 0 h 47"/>
                    <a:gd name="T24" fmla="*/ 10 w 23"/>
                    <a:gd name="T25" fmla="*/ 3 h 47"/>
                    <a:gd name="T26" fmla="*/ 10 w 23"/>
                    <a:gd name="T27" fmla="*/ 3 h 47"/>
                    <a:gd name="T28" fmla="*/ 10 w 23"/>
                    <a:gd name="T29" fmla="*/ 3 h 47"/>
                    <a:gd name="T30" fmla="*/ 10 w 23"/>
                    <a:gd name="T31" fmla="*/ 3 h 47"/>
                    <a:gd name="T32" fmla="*/ 20 w 23"/>
                    <a:gd name="T33" fmla="*/ 17 h 47"/>
                    <a:gd name="T34" fmla="*/ 20 w 23"/>
                    <a:gd name="T35" fmla="*/ 17 h 47"/>
                    <a:gd name="T36" fmla="*/ 20 w 23"/>
                    <a:gd name="T37" fmla="*/ 17 h 47"/>
                    <a:gd name="T38" fmla="*/ 20 w 23"/>
                    <a:gd name="T39" fmla="*/ 14 h 47"/>
                    <a:gd name="T40" fmla="*/ 20 w 23"/>
                    <a:gd name="T41" fmla="*/ 14 h 47"/>
                    <a:gd name="T42" fmla="*/ 20 w 23"/>
                    <a:gd name="T43" fmla="*/ 17 h 47"/>
                    <a:gd name="T44" fmla="*/ 20 w 23"/>
                    <a:gd name="T45" fmla="*/ 14 h 47"/>
                    <a:gd name="T46" fmla="*/ 20 w 23"/>
                    <a:gd name="T47" fmla="*/ 14 h 47"/>
                    <a:gd name="T48" fmla="*/ 23 w 23"/>
                    <a:gd name="T49" fmla="*/ 14 h 47"/>
                    <a:gd name="T50" fmla="*/ 23 w 23"/>
                    <a:gd name="T51" fmla="*/ 14 h 47"/>
                    <a:gd name="T52" fmla="*/ 23 w 23"/>
                    <a:gd name="T53" fmla="*/ 14 h 47"/>
                    <a:gd name="T54" fmla="*/ 23 w 23"/>
                    <a:gd name="T55" fmla="*/ 14 h 47"/>
                    <a:gd name="T56" fmla="*/ 23 w 23"/>
                    <a:gd name="T57" fmla="*/ 17 h 47"/>
                    <a:gd name="T58" fmla="*/ 20 w 23"/>
                    <a:gd name="T59" fmla="*/ 17 h 47"/>
                    <a:gd name="T60" fmla="*/ 20 w 23"/>
                    <a:gd name="T61" fmla="*/ 17 h 47"/>
                    <a:gd name="T62" fmla="*/ 20 w 23"/>
                    <a:gd name="T63" fmla="*/ 17 h 47"/>
                    <a:gd name="T64" fmla="*/ 0 w 23"/>
                    <a:gd name="T65" fmla="*/ 47 h 47"/>
                    <a:gd name="T66" fmla="*/ 0 w 23"/>
                    <a:gd name="T67" fmla="*/ 47 h 47"/>
                    <a:gd name="T68" fmla="*/ 0 w 23"/>
                    <a:gd name="T69" fmla="*/ 47 h 47"/>
                    <a:gd name="T70" fmla="*/ 0 w 23"/>
                    <a:gd name="T71" fmla="*/ 47 h 47"/>
                    <a:gd name="T72" fmla="*/ 0 w 23"/>
                    <a:gd name="T73" fmla="*/ 47 h 47"/>
                    <a:gd name="T74" fmla="*/ 0 w 23"/>
                    <a:gd name="T75" fmla="*/ 47 h 47"/>
                    <a:gd name="T76" fmla="*/ 0 w 23"/>
                    <a:gd name="T77" fmla="*/ 44 h 47"/>
                    <a:gd name="T78" fmla="*/ 0 w 23"/>
                    <a:gd name="T79" fmla="*/ 44 h 47"/>
                    <a:gd name="T80" fmla="*/ 0 w 23"/>
                    <a:gd name="T81" fmla="*/ 44 h 47"/>
                    <a:gd name="T82" fmla="*/ 0 w 23"/>
                    <a:gd name="T83" fmla="*/ 44 h 47"/>
                    <a:gd name="T84" fmla="*/ 0 w 23"/>
                    <a:gd name="T85" fmla="*/ 44 h 47"/>
                    <a:gd name="T86" fmla="*/ 0 w 23"/>
                    <a:gd name="T87" fmla="*/ 44 h 47"/>
                    <a:gd name="T88" fmla="*/ 0 w 23"/>
                    <a:gd name="T89" fmla="*/ 44 h 47"/>
                    <a:gd name="T90" fmla="*/ 0 w 23"/>
                    <a:gd name="T91" fmla="*/ 44 h 47"/>
                    <a:gd name="T92" fmla="*/ 0 w 23"/>
                    <a:gd name="T93" fmla="*/ 44 h 47"/>
                    <a:gd name="T94" fmla="*/ 0 w 23"/>
                    <a:gd name="T95" fmla="*/ 47 h 47"/>
                    <a:gd name="T96" fmla="*/ 0 w 23"/>
                    <a:gd name="T97" fmla="*/ 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 h="47">
                      <a:moveTo>
                        <a:pt x="10" y="3"/>
                      </a:moveTo>
                      <a:lnTo>
                        <a:pt x="10" y="3"/>
                      </a:lnTo>
                      <a:lnTo>
                        <a:pt x="7" y="3"/>
                      </a:lnTo>
                      <a:lnTo>
                        <a:pt x="7" y="0"/>
                      </a:lnTo>
                      <a:lnTo>
                        <a:pt x="10" y="0"/>
                      </a:lnTo>
                      <a:lnTo>
                        <a:pt x="10" y="3"/>
                      </a:lnTo>
                      <a:close/>
                      <a:moveTo>
                        <a:pt x="20" y="17"/>
                      </a:moveTo>
                      <a:lnTo>
                        <a:pt x="20" y="17"/>
                      </a:lnTo>
                      <a:lnTo>
                        <a:pt x="20" y="14"/>
                      </a:lnTo>
                      <a:lnTo>
                        <a:pt x="20" y="17"/>
                      </a:lnTo>
                      <a:lnTo>
                        <a:pt x="20" y="14"/>
                      </a:lnTo>
                      <a:lnTo>
                        <a:pt x="20" y="17"/>
                      </a:lnTo>
                      <a:lnTo>
                        <a:pt x="23" y="14"/>
                      </a:lnTo>
                      <a:lnTo>
                        <a:pt x="23" y="17"/>
                      </a:lnTo>
                      <a:lnTo>
                        <a:pt x="20" y="17"/>
                      </a:lnTo>
                      <a:close/>
                      <a:moveTo>
                        <a:pt x="0" y="47"/>
                      </a:moveTo>
                      <a:lnTo>
                        <a:pt x="0" y="47"/>
                      </a:lnTo>
                      <a:lnTo>
                        <a:pt x="0" y="44"/>
                      </a:lnTo>
                      <a:lnTo>
                        <a:pt x="0" y="4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868" name="Rectangle 768"/>
                <p:cNvSpPr>
                  <a:spLocks noChangeArrowheads="1"/>
                </p:cNvSpPr>
                <p:nvPr/>
              </p:nvSpPr>
              <p:spPr bwMode="auto">
                <a:xfrm>
                  <a:off x="-1168" y="1847"/>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869" name="Freeform 769"/>
                <p:cNvSpPr>
                  <a:spLocks/>
                </p:cNvSpPr>
                <p:nvPr/>
              </p:nvSpPr>
              <p:spPr bwMode="auto">
                <a:xfrm>
                  <a:off x="-1155" y="1861"/>
                  <a:ext cx="3" cy="3"/>
                </a:xfrm>
                <a:custGeom>
                  <a:avLst/>
                  <a:gdLst>
                    <a:gd name="T0" fmla="*/ 0 w 3"/>
                    <a:gd name="T1" fmla="*/ 3 h 3"/>
                    <a:gd name="T2" fmla="*/ 0 w 3"/>
                    <a:gd name="T3" fmla="*/ 0 h 3"/>
                    <a:gd name="T4" fmla="*/ 0 w 3"/>
                    <a:gd name="T5" fmla="*/ 3 h 3"/>
                    <a:gd name="T6" fmla="*/ 0 w 3"/>
                    <a:gd name="T7" fmla="*/ 0 h 3"/>
                    <a:gd name="T8" fmla="*/ 0 w 3"/>
                    <a:gd name="T9" fmla="*/ 3 h 3"/>
                    <a:gd name="T10" fmla="*/ 3 w 3"/>
                    <a:gd name="T11" fmla="*/ 0 h 3"/>
                    <a:gd name="T12" fmla="*/ 3 w 3"/>
                    <a:gd name="T13" fmla="*/ 3 h 3"/>
                    <a:gd name="T14" fmla="*/ 0 w 3"/>
                    <a:gd name="T15" fmla="*/ 3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3">
                      <a:moveTo>
                        <a:pt x="0" y="3"/>
                      </a:moveTo>
                      <a:lnTo>
                        <a:pt x="0" y="0"/>
                      </a:lnTo>
                      <a:lnTo>
                        <a:pt x="0" y="3"/>
                      </a:lnTo>
                      <a:lnTo>
                        <a:pt x="0" y="0"/>
                      </a:lnTo>
                      <a:lnTo>
                        <a:pt x="0" y="3"/>
                      </a:lnTo>
                      <a:lnTo>
                        <a:pt x="3" y="0"/>
                      </a:lnTo>
                      <a:lnTo>
                        <a:pt x="3" y="3"/>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870" name="Freeform 770"/>
                <p:cNvSpPr>
                  <a:spLocks/>
                </p:cNvSpPr>
                <p:nvPr/>
              </p:nvSpPr>
              <p:spPr bwMode="auto">
                <a:xfrm>
                  <a:off x="-1175" y="1891"/>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871" name="Line 771"/>
                <p:cNvSpPr>
                  <a:spLocks noChangeShapeType="1"/>
                </p:cNvSpPr>
                <p:nvPr/>
              </p:nvSpPr>
              <p:spPr bwMode="auto">
                <a:xfrm>
                  <a:off x="-1159" y="1870"/>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72" name="Line 772"/>
                <p:cNvSpPr>
                  <a:spLocks noChangeShapeType="1"/>
                </p:cNvSpPr>
                <p:nvPr/>
              </p:nvSpPr>
              <p:spPr bwMode="auto">
                <a:xfrm>
                  <a:off x="-1159" y="1867"/>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73" name="Line 773"/>
                <p:cNvSpPr>
                  <a:spLocks noChangeShapeType="1"/>
                </p:cNvSpPr>
                <p:nvPr/>
              </p:nvSpPr>
              <p:spPr bwMode="auto">
                <a:xfrm>
                  <a:off x="-1159" y="1867"/>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74" name="Line 774"/>
                <p:cNvSpPr>
                  <a:spLocks noChangeShapeType="1"/>
                </p:cNvSpPr>
                <p:nvPr/>
              </p:nvSpPr>
              <p:spPr bwMode="auto">
                <a:xfrm>
                  <a:off x="-1159" y="1867"/>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75" name="Line 775"/>
                <p:cNvSpPr>
                  <a:spLocks noChangeShapeType="1"/>
                </p:cNvSpPr>
                <p:nvPr/>
              </p:nvSpPr>
              <p:spPr bwMode="auto">
                <a:xfrm flipV="1">
                  <a:off x="-1159" y="1864"/>
                  <a:ext cx="4"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76" name="Line 776"/>
                <p:cNvSpPr>
                  <a:spLocks noChangeShapeType="1"/>
                </p:cNvSpPr>
                <p:nvPr/>
              </p:nvSpPr>
              <p:spPr bwMode="auto">
                <a:xfrm>
                  <a:off x="-1159" y="18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77" name="Line 777"/>
                <p:cNvSpPr>
                  <a:spLocks noChangeShapeType="1"/>
                </p:cNvSpPr>
                <p:nvPr/>
              </p:nvSpPr>
              <p:spPr bwMode="auto">
                <a:xfrm>
                  <a:off x="-1159" y="18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78" name="Line 778"/>
                <p:cNvSpPr>
                  <a:spLocks noChangeShapeType="1"/>
                </p:cNvSpPr>
                <p:nvPr/>
              </p:nvSpPr>
              <p:spPr bwMode="auto">
                <a:xfrm>
                  <a:off x="-1159" y="1858"/>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79" name="Line 779"/>
                <p:cNvSpPr>
                  <a:spLocks noChangeShapeType="1"/>
                </p:cNvSpPr>
                <p:nvPr/>
              </p:nvSpPr>
              <p:spPr bwMode="auto">
                <a:xfrm>
                  <a:off x="-1159" y="1858"/>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80" name="Line 780"/>
                <p:cNvSpPr>
                  <a:spLocks noChangeShapeType="1"/>
                </p:cNvSpPr>
                <p:nvPr/>
              </p:nvSpPr>
              <p:spPr bwMode="auto">
                <a:xfrm>
                  <a:off x="-1159" y="18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81" name="Line 781"/>
                <p:cNvSpPr>
                  <a:spLocks noChangeShapeType="1"/>
                </p:cNvSpPr>
                <p:nvPr/>
              </p:nvSpPr>
              <p:spPr bwMode="auto">
                <a:xfrm>
                  <a:off x="-1159" y="18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82" name="Line 782"/>
                <p:cNvSpPr>
                  <a:spLocks noChangeShapeType="1"/>
                </p:cNvSpPr>
                <p:nvPr/>
              </p:nvSpPr>
              <p:spPr bwMode="auto">
                <a:xfrm>
                  <a:off x="-1159" y="18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83" name="Line 783"/>
                <p:cNvSpPr>
                  <a:spLocks noChangeShapeType="1"/>
                </p:cNvSpPr>
                <p:nvPr/>
              </p:nvSpPr>
              <p:spPr bwMode="auto">
                <a:xfrm>
                  <a:off x="-1162" y="1864"/>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84" name="Line 784"/>
                <p:cNvSpPr>
                  <a:spLocks noChangeShapeType="1"/>
                </p:cNvSpPr>
                <p:nvPr/>
              </p:nvSpPr>
              <p:spPr bwMode="auto">
                <a:xfrm>
                  <a:off x="-1162" y="1864"/>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85" name="Line 785"/>
                <p:cNvSpPr>
                  <a:spLocks noChangeShapeType="1"/>
                </p:cNvSpPr>
                <p:nvPr/>
              </p:nvSpPr>
              <p:spPr bwMode="auto">
                <a:xfrm>
                  <a:off x="-1162" y="1864"/>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86" name="Line 786"/>
                <p:cNvSpPr>
                  <a:spLocks noChangeShapeType="1"/>
                </p:cNvSpPr>
                <p:nvPr/>
              </p:nvSpPr>
              <p:spPr bwMode="auto">
                <a:xfrm>
                  <a:off x="-1162" y="18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87" name="Line 787"/>
                <p:cNvSpPr>
                  <a:spLocks noChangeShapeType="1"/>
                </p:cNvSpPr>
                <p:nvPr/>
              </p:nvSpPr>
              <p:spPr bwMode="auto">
                <a:xfrm>
                  <a:off x="-1162" y="185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88" name="Line 788"/>
                <p:cNvSpPr>
                  <a:spLocks noChangeShapeType="1"/>
                </p:cNvSpPr>
                <p:nvPr/>
              </p:nvSpPr>
              <p:spPr bwMode="auto">
                <a:xfrm>
                  <a:off x="-1162" y="18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89" name="Line 789"/>
                <p:cNvSpPr>
                  <a:spLocks noChangeShapeType="1"/>
                </p:cNvSpPr>
                <p:nvPr/>
              </p:nvSpPr>
              <p:spPr bwMode="auto">
                <a:xfrm flipV="1">
                  <a:off x="-1165" y="1850"/>
                  <a:ext cx="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90" name="Line 790"/>
                <p:cNvSpPr>
                  <a:spLocks noChangeShapeType="1"/>
                </p:cNvSpPr>
                <p:nvPr/>
              </p:nvSpPr>
              <p:spPr bwMode="auto">
                <a:xfrm flipV="1">
                  <a:off x="-1165" y="185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91" name="Line 791"/>
                <p:cNvSpPr>
                  <a:spLocks noChangeShapeType="1"/>
                </p:cNvSpPr>
                <p:nvPr/>
              </p:nvSpPr>
              <p:spPr bwMode="auto">
                <a:xfrm flipH="1">
                  <a:off x="-1181" y="1906"/>
                  <a:ext cx="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92" name="Line 792"/>
                <p:cNvSpPr>
                  <a:spLocks noChangeShapeType="1"/>
                </p:cNvSpPr>
                <p:nvPr/>
              </p:nvSpPr>
              <p:spPr bwMode="auto">
                <a:xfrm>
                  <a:off x="-1178" y="1906"/>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93" name="Line 793"/>
                <p:cNvSpPr>
                  <a:spLocks noChangeShapeType="1"/>
                </p:cNvSpPr>
                <p:nvPr/>
              </p:nvSpPr>
              <p:spPr bwMode="auto">
                <a:xfrm>
                  <a:off x="-1178" y="1906"/>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94" name="Line 794"/>
                <p:cNvSpPr>
                  <a:spLocks noChangeShapeType="1"/>
                </p:cNvSpPr>
                <p:nvPr/>
              </p:nvSpPr>
              <p:spPr bwMode="auto">
                <a:xfrm>
                  <a:off x="-1178" y="1906"/>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95" name="Line 795"/>
                <p:cNvSpPr>
                  <a:spLocks noChangeShapeType="1"/>
                </p:cNvSpPr>
                <p:nvPr/>
              </p:nvSpPr>
              <p:spPr bwMode="auto">
                <a:xfrm>
                  <a:off x="-1178" y="1906"/>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96" name="Line 796"/>
                <p:cNvSpPr>
                  <a:spLocks noChangeShapeType="1"/>
                </p:cNvSpPr>
                <p:nvPr/>
              </p:nvSpPr>
              <p:spPr bwMode="auto">
                <a:xfrm>
                  <a:off x="-1178" y="190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97" name="Line 797"/>
                <p:cNvSpPr>
                  <a:spLocks noChangeShapeType="1"/>
                </p:cNvSpPr>
                <p:nvPr/>
              </p:nvSpPr>
              <p:spPr bwMode="auto">
                <a:xfrm>
                  <a:off x="-1175" y="190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98" name="Line 798"/>
                <p:cNvSpPr>
                  <a:spLocks noChangeShapeType="1"/>
                </p:cNvSpPr>
                <p:nvPr/>
              </p:nvSpPr>
              <p:spPr bwMode="auto">
                <a:xfrm>
                  <a:off x="-1175" y="190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99" name="Line 799"/>
                <p:cNvSpPr>
                  <a:spLocks noChangeShapeType="1"/>
                </p:cNvSpPr>
                <p:nvPr/>
              </p:nvSpPr>
              <p:spPr bwMode="auto">
                <a:xfrm>
                  <a:off x="-1175" y="1903"/>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00" name="Line 800"/>
                <p:cNvSpPr>
                  <a:spLocks noChangeShapeType="1"/>
                </p:cNvSpPr>
                <p:nvPr/>
              </p:nvSpPr>
              <p:spPr bwMode="auto">
                <a:xfrm>
                  <a:off x="-1175" y="1903"/>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01" name="Line 801"/>
                <p:cNvSpPr>
                  <a:spLocks noChangeShapeType="1"/>
                </p:cNvSpPr>
                <p:nvPr/>
              </p:nvSpPr>
              <p:spPr bwMode="auto">
                <a:xfrm>
                  <a:off x="-1171" y="190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02" name="Line 802"/>
                <p:cNvSpPr>
                  <a:spLocks noChangeShapeType="1"/>
                </p:cNvSpPr>
                <p:nvPr/>
              </p:nvSpPr>
              <p:spPr bwMode="auto">
                <a:xfrm>
                  <a:off x="-1171" y="190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03" name="Line 803"/>
                <p:cNvSpPr>
                  <a:spLocks noChangeShapeType="1"/>
                </p:cNvSpPr>
                <p:nvPr/>
              </p:nvSpPr>
              <p:spPr bwMode="auto">
                <a:xfrm>
                  <a:off x="-1171" y="190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04" name="Line 804"/>
                <p:cNvSpPr>
                  <a:spLocks noChangeShapeType="1"/>
                </p:cNvSpPr>
                <p:nvPr/>
              </p:nvSpPr>
              <p:spPr bwMode="auto">
                <a:xfrm>
                  <a:off x="-1171" y="190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05" name="Line 805"/>
                <p:cNvSpPr>
                  <a:spLocks noChangeShapeType="1"/>
                </p:cNvSpPr>
                <p:nvPr/>
              </p:nvSpPr>
              <p:spPr bwMode="auto">
                <a:xfrm>
                  <a:off x="-1171" y="1900"/>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06" name="Line 806"/>
                <p:cNvSpPr>
                  <a:spLocks noChangeShapeType="1"/>
                </p:cNvSpPr>
                <p:nvPr/>
              </p:nvSpPr>
              <p:spPr bwMode="auto">
                <a:xfrm>
                  <a:off x="-1171" y="1900"/>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07" name="Line 807"/>
                <p:cNvSpPr>
                  <a:spLocks noChangeShapeType="1"/>
                </p:cNvSpPr>
                <p:nvPr/>
              </p:nvSpPr>
              <p:spPr bwMode="auto">
                <a:xfrm>
                  <a:off x="-1171" y="1897"/>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08" name="Line 808"/>
                <p:cNvSpPr>
                  <a:spLocks noChangeShapeType="1"/>
                </p:cNvSpPr>
                <p:nvPr/>
              </p:nvSpPr>
              <p:spPr bwMode="auto">
                <a:xfrm>
                  <a:off x="-1171" y="1897"/>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09" name="Line 809"/>
                <p:cNvSpPr>
                  <a:spLocks noChangeShapeType="1"/>
                </p:cNvSpPr>
                <p:nvPr/>
              </p:nvSpPr>
              <p:spPr bwMode="auto">
                <a:xfrm>
                  <a:off x="-1168" y="189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1708" name="Line 811"/>
              <p:cNvSpPr>
                <a:spLocks noChangeShapeType="1"/>
              </p:cNvSpPr>
              <p:nvPr/>
            </p:nvSpPr>
            <p:spPr bwMode="auto">
              <a:xfrm>
                <a:off x="-1171" y="1897"/>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709" name="Line 812"/>
              <p:cNvSpPr>
                <a:spLocks noChangeShapeType="1"/>
              </p:cNvSpPr>
              <p:nvPr/>
            </p:nvSpPr>
            <p:spPr bwMode="auto">
              <a:xfrm flipV="1">
                <a:off x="-1171" y="1894"/>
                <a:ext cx="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80916" name="Freeform 896"/>
          <p:cNvSpPr>
            <a:spLocks/>
          </p:cNvSpPr>
          <p:nvPr/>
        </p:nvSpPr>
        <p:spPr bwMode="auto">
          <a:xfrm>
            <a:off x="-5999162" y="2963864"/>
            <a:ext cx="1588" cy="4762"/>
          </a:xfrm>
          <a:custGeom>
            <a:avLst/>
            <a:gdLst>
              <a:gd name="T0" fmla="*/ 0 w 1588"/>
              <a:gd name="T1" fmla="*/ 0 h 3"/>
              <a:gd name="T2" fmla="*/ 0 w 1588"/>
              <a:gd name="T3" fmla="*/ 0 h 3"/>
              <a:gd name="T4" fmla="*/ 0 w 1588"/>
              <a:gd name="T5" fmla="*/ 0 h 3"/>
              <a:gd name="T6" fmla="*/ 0 w 1588"/>
              <a:gd name="T7" fmla="*/ 0 h 3"/>
              <a:gd name="T8" fmla="*/ 0 w 1588"/>
              <a:gd name="T9" fmla="*/ 0 h 3"/>
              <a:gd name="T10" fmla="*/ 0 w 1588"/>
              <a:gd name="T11" fmla="*/ 0 h 3"/>
              <a:gd name="T12" fmla="*/ 0 w 1588"/>
              <a:gd name="T13" fmla="*/ 0 h 3"/>
              <a:gd name="T14" fmla="*/ 0 w 1588"/>
              <a:gd name="T15" fmla="*/ 4762 h 3"/>
              <a:gd name="T16" fmla="*/ 0 w 1588"/>
              <a:gd name="T17" fmla="*/ 4762 h 3"/>
              <a:gd name="T18" fmla="*/ 0 w 1588"/>
              <a:gd name="T19" fmla="*/ 4762 h 3"/>
              <a:gd name="T20" fmla="*/ 0 w 1588"/>
              <a:gd name="T21" fmla="*/ 0 h 3"/>
              <a:gd name="T22" fmla="*/ 0 w 1588"/>
              <a:gd name="T23" fmla="*/ 0 h 3"/>
              <a:gd name="T24" fmla="*/ 0 w 1588"/>
              <a:gd name="T25" fmla="*/ 0 h 3"/>
              <a:gd name="T26" fmla="*/ 0 w 1588"/>
              <a:gd name="T27" fmla="*/ 0 h 3"/>
              <a:gd name="T28" fmla="*/ 0 w 1588"/>
              <a:gd name="T29" fmla="*/ 0 h 3"/>
              <a:gd name="T30" fmla="*/ 0 w 1588"/>
              <a:gd name="T31" fmla="*/ 0 h 3"/>
              <a:gd name="T32" fmla="*/ 0 w 1588"/>
              <a:gd name="T33" fmla="*/ 0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88" h="3">
                <a:moveTo>
                  <a:pt x="0" y="0"/>
                </a:moveTo>
                <a:lnTo>
                  <a:pt x="0" y="0"/>
                </a:lnTo>
                <a:lnTo>
                  <a:pt x="0"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17" name="Freeform 900"/>
          <p:cNvSpPr>
            <a:spLocks/>
          </p:cNvSpPr>
          <p:nvPr/>
        </p:nvSpPr>
        <p:spPr bwMode="auto">
          <a:xfrm>
            <a:off x="-5999162" y="2963864"/>
            <a:ext cx="1588" cy="4762"/>
          </a:xfrm>
          <a:custGeom>
            <a:avLst/>
            <a:gdLst>
              <a:gd name="T0" fmla="*/ 0 w 1588"/>
              <a:gd name="T1" fmla="*/ 0 h 3"/>
              <a:gd name="T2" fmla="*/ 0 w 1588"/>
              <a:gd name="T3" fmla="*/ 0 h 3"/>
              <a:gd name="T4" fmla="*/ 0 w 1588"/>
              <a:gd name="T5" fmla="*/ 0 h 3"/>
              <a:gd name="T6" fmla="*/ 0 w 1588"/>
              <a:gd name="T7" fmla="*/ 0 h 3"/>
              <a:gd name="T8" fmla="*/ 0 w 1588"/>
              <a:gd name="T9" fmla="*/ 0 h 3"/>
              <a:gd name="T10" fmla="*/ 0 w 1588"/>
              <a:gd name="T11" fmla="*/ 0 h 3"/>
              <a:gd name="T12" fmla="*/ 0 w 1588"/>
              <a:gd name="T13" fmla="*/ 0 h 3"/>
              <a:gd name="T14" fmla="*/ 0 w 1588"/>
              <a:gd name="T15" fmla="*/ 4762 h 3"/>
              <a:gd name="T16" fmla="*/ 0 w 1588"/>
              <a:gd name="T17" fmla="*/ 4762 h 3"/>
              <a:gd name="T18" fmla="*/ 0 w 1588"/>
              <a:gd name="T19" fmla="*/ 4762 h 3"/>
              <a:gd name="T20" fmla="*/ 0 w 1588"/>
              <a:gd name="T21" fmla="*/ 0 h 3"/>
              <a:gd name="T22" fmla="*/ 0 w 1588"/>
              <a:gd name="T23" fmla="*/ 0 h 3"/>
              <a:gd name="T24" fmla="*/ 0 w 1588"/>
              <a:gd name="T25" fmla="*/ 0 h 3"/>
              <a:gd name="T26" fmla="*/ 0 w 1588"/>
              <a:gd name="T27" fmla="*/ 0 h 3"/>
              <a:gd name="T28" fmla="*/ 0 w 1588"/>
              <a:gd name="T29" fmla="*/ 0 h 3"/>
              <a:gd name="T30" fmla="*/ 0 w 1588"/>
              <a:gd name="T31" fmla="*/ 0 h 3"/>
              <a:gd name="T32" fmla="*/ 0 w 1588"/>
              <a:gd name="T33" fmla="*/ 0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88" h="3">
                <a:moveTo>
                  <a:pt x="0" y="0"/>
                </a:moveTo>
                <a:lnTo>
                  <a:pt x="0" y="0"/>
                </a:lnTo>
                <a:lnTo>
                  <a:pt x="0"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18" name="Freeform 994"/>
          <p:cNvSpPr>
            <a:spLocks/>
          </p:cNvSpPr>
          <p:nvPr/>
        </p:nvSpPr>
        <p:spPr bwMode="auto">
          <a:xfrm>
            <a:off x="-6015038" y="2997201"/>
            <a:ext cx="1588" cy="4763"/>
          </a:xfrm>
          <a:custGeom>
            <a:avLst/>
            <a:gdLst>
              <a:gd name="T0" fmla="*/ 0 w 1588"/>
              <a:gd name="T1" fmla="*/ 4763 h 3"/>
              <a:gd name="T2" fmla="*/ 0 w 1588"/>
              <a:gd name="T3" fmla="*/ 4763 h 3"/>
              <a:gd name="T4" fmla="*/ 0 w 1588"/>
              <a:gd name="T5" fmla="*/ 0 h 3"/>
              <a:gd name="T6" fmla="*/ 0 w 1588"/>
              <a:gd name="T7" fmla="*/ 0 h 3"/>
              <a:gd name="T8" fmla="*/ 0 w 1588"/>
              <a:gd name="T9" fmla="*/ 0 h 3"/>
              <a:gd name="T10" fmla="*/ 0 w 1588"/>
              <a:gd name="T11" fmla="*/ 0 h 3"/>
              <a:gd name="T12" fmla="*/ 0 w 1588"/>
              <a:gd name="T13" fmla="*/ 0 h 3"/>
              <a:gd name="T14" fmla="*/ 0 w 1588"/>
              <a:gd name="T15" fmla="*/ 0 h 3"/>
              <a:gd name="T16" fmla="*/ 0 w 1588"/>
              <a:gd name="T17" fmla="*/ 0 h 3"/>
              <a:gd name="T18" fmla="*/ 0 w 1588"/>
              <a:gd name="T19" fmla="*/ 0 h 3"/>
              <a:gd name="T20" fmla="*/ 0 w 1588"/>
              <a:gd name="T21" fmla="*/ 0 h 3"/>
              <a:gd name="T22" fmla="*/ 0 w 1588"/>
              <a:gd name="T23" fmla="*/ 0 h 3"/>
              <a:gd name="T24" fmla="*/ 0 w 1588"/>
              <a:gd name="T25" fmla="*/ 0 h 3"/>
              <a:gd name="T26" fmla="*/ 0 w 1588"/>
              <a:gd name="T27" fmla="*/ 0 h 3"/>
              <a:gd name="T28" fmla="*/ 0 w 1588"/>
              <a:gd name="T29" fmla="*/ 0 h 3"/>
              <a:gd name="T30" fmla="*/ 0 w 1588"/>
              <a:gd name="T31" fmla="*/ 0 h 3"/>
              <a:gd name="T32" fmla="*/ 0 w 1588"/>
              <a:gd name="T33" fmla="*/ 0 h 3"/>
              <a:gd name="T34" fmla="*/ 0 w 1588"/>
              <a:gd name="T35" fmla="*/ 0 h 3"/>
              <a:gd name="T36" fmla="*/ 0 w 1588"/>
              <a:gd name="T37" fmla="*/ 0 h 3"/>
              <a:gd name="T38" fmla="*/ 0 w 1588"/>
              <a:gd name="T39" fmla="*/ 0 h 3"/>
              <a:gd name="T40" fmla="*/ 0 w 1588"/>
              <a:gd name="T41" fmla="*/ 0 h 3"/>
              <a:gd name="T42" fmla="*/ 0 w 1588"/>
              <a:gd name="T43" fmla="*/ 4763 h 3"/>
              <a:gd name="T44" fmla="*/ 0 w 1588"/>
              <a:gd name="T45" fmla="*/ 4763 h 3"/>
              <a:gd name="T46" fmla="*/ 0 w 1588"/>
              <a:gd name="T47" fmla="*/ 4763 h 3"/>
              <a:gd name="T48" fmla="*/ 0 w 1588"/>
              <a:gd name="T49" fmla="*/ 4763 h 3"/>
              <a:gd name="T50" fmla="*/ 0 w 1588"/>
              <a:gd name="T51" fmla="*/ 4763 h 3"/>
              <a:gd name="T52" fmla="*/ 0 w 1588"/>
              <a:gd name="T53" fmla="*/ 4763 h 3"/>
              <a:gd name="T54" fmla="*/ 0 w 1588"/>
              <a:gd name="T55" fmla="*/ 4763 h 3"/>
              <a:gd name="T56" fmla="*/ 0 w 1588"/>
              <a:gd name="T57" fmla="*/ 4763 h 3"/>
              <a:gd name="T58" fmla="*/ 0 w 1588"/>
              <a:gd name="T59" fmla="*/ 4763 h 3"/>
              <a:gd name="T60" fmla="*/ 0 w 1588"/>
              <a:gd name="T61" fmla="*/ 4763 h 3"/>
              <a:gd name="T62" fmla="*/ 0 w 1588"/>
              <a:gd name="T63" fmla="*/ 4763 h 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88" h="3">
                <a:moveTo>
                  <a:pt x="0" y="3"/>
                </a:moveTo>
                <a:lnTo>
                  <a:pt x="0" y="3"/>
                </a:lnTo>
                <a:lnTo>
                  <a:pt x="0" y="0"/>
                </a:lnTo>
                <a:lnTo>
                  <a:pt x="0"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19" name="Freeform 1002"/>
          <p:cNvSpPr>
            <a:spLocks/>
          </p:cNvSpPr>
          <p:nvPr/>
        </p:nvSpPr>
        <p:spPr bwMode="auto">
          <a:xfrm>
            <a:off x="-6008687" y="2992439"/>
            <a:ext cx="1588" cy="4762"/>
          </a:xfrm>
          <a:custGeom>
            <a:avLst/>
            <a:gdLst>
              <a:gd name="T0" fmla="*/ 0 w 1588"/>
              <a:gd name="T1" fmla="*/ 4762 h 3"/>
              <a:gd name="T2" fmla="*/ 0 w 1588"/>
              <a:gd name="T3" fmla="*/ 4762 h 3"/>
              <a:gd name="T4" fmla="*/ 0 w 1588"/>
              <a:gd name="T5" fmla="*/ 0 h 3"/>
              <a:gd name="T6" fmla="*/ 0 w 1588"/>
              <a:gd name="T7" fmla="*/ 0 h 3"/>
              <a:gd name="T8" fmla="*/ 0 w 1588"/>
              <a:gd name="T9" fmla="*/ 0 h 3"/>
              <a:gd name="T10" fmla="*/ 0 w 1588"/>
              <a:gd name="T11" fmla="*/ 0 h 3"/>
              <a:gd name="T12" fmla="*/ 0 w 1588"/>
              <a:gd name="T13" fmla="*/ 0 h 3"/>
              <a:gd name="T14" fmla="*/ 0 w 1588"/>
              <a:gd name="T15" fmla="*/ 0 h 3"/>
              <a:gd name="T16" fmla="*/ 0 w 1588"/>
              <a:gd name="T17" fmla="*/ 0 h 3"/>
              <a:gd name="T18" fmla="*/ 0 w 1588"/>
              <a:gd name="T19" fmla="*/ 0 h 3"/>
              <a:gd name="T20" fmla="*/ 0 w 1588"/>
              <a:gd name="T21" fmla="*/ 0 h 3"/>
              <a:gd name="T22" fmla="*/ 0 w 1588"/>
              <a:gd name="T23" fmla="*/ 0 h 3"/>
              <a:gd name="T24" fmla="*/ 0 w 1588"/>
              <a:gd name="T25" fmla="*/ 0 h 3"/>
              <a:gd name="T26" fmla="*/ 0 w 1588"/>
              <a:gd name="T27" fmla="*/ 0 h 3"/>
              <a:gd name="T28" fmla="*/ 0 w 1588"/>
              <a:gd name="T29" fmla="*/ 0 h 3"/>
              <a:gd name="T30" fmla="*/ 0 w 1588"/>
              <a:gd name="T31" fmla="*/ 4762 h 3"/>
              <a:gd name="T32" fmla="*/ 0 w 1588"/>
              <a:gd name="T33" fmla="*/ 4762 h 3"/>
              <a:gd name="T34" fmla="*/ 0 w 1588"/>
              <a:gd name="T35" fmla="*/ 4762 h 3"/>
              <a:gd name="T36" fmla="*/ 0 w 1588"/>
              <a:gd name="T37" fmla="*/ 4762 h 3"/>
              <a:gd name="T38" fmla="*/ 0 w 1588"/>
              <a:gd name="T39" fmla="*/ 4762 h 3"/>
              <a:gd name="T40" fmla="*/ 0 w 1588"/>
              <a:gd name="T41" fmla="*/ 4762 h 3"/>
              <a:gd name="T42" fmla="*/ 0 w 1588"/>
              <a:gd name="T43" fmla="*/ 4762 h 3"/>
              <a:gd name="T44" fmla="*/ 0 w 1588"/>
              <a:gd name="T45" fmla="*/ 4762 h 3"/>
              <a:gd name="T46" fmla="*/ 0 w 1588"/>
              <a:gd name="T47" fmla="*/ 4762 h 3"/>
              <a:gd name="T48" fmla="*/ 0 w 1588"/>
              <a:gd name="T49" fmla="*/ 4762 h 3"/>
              <a:gd name="T50" fmla="*/ 0 w 1588"/>
              <a:gd name="T51" fmla="*/ 4762 h 3"/>
              <a:gd name="T52" fmla="*/ 0 w 1588"/>
              <a:gd name="T53" fmla="*/ 4762 h 3"/>
              <a:gd name="T54" fmla="*/ 0 w 1588"/>
              <a:gd name="T55" fmla="*/ 4762 h 3"/>
              <a:gd name="T56" fmla="*/ 0 w 1588"/>
              <a:gd name="T57" fmla="*/ 4762 h 3"/>
              <a:gd name="T58" fmla="*/ 0 w 1588"/>
              <a:gd name="T59" fmla="*/ 4762 h 3"/>
              <a:gd name="T60" fmla="*/ 0 w 1588"/>
              <a:gd name="T61" fmla="*/ 4762 h 3"/>
              <a:gd name="T62" fmla="*/ 0 w 1588"/>
              <a:gd name="T63" fmla="*/ 4762 h 3"/>
              <a:gd name="T64" fmla="*/ 0 w 1588"/>
              <a:gd name="T65" fmla="*/ 4762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88" h="3">
                <a:moveTo>
                  <a:pt x="0" y="3"/>
                </a:moveTo>
                <a:lnTo>
                  <a:pt x="0" y="3"/>
                </a:lnTo>
                <a:lnTo>
                  <a:pt x="0" y="0"/>
                </a:lnTo>
                <a:lnTo>
                  <a:pt x="0"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20" name="Freeform 1004"/>
          <p:cNvSpPr>
            <a:spLocks/>
          </p:cNvSpPr>
          <p:nvPr/>
        </p:nvSpPr>
        <p:spPr bwMode="auto">
          <a:xfrm>
            <a:off x="-5994400" y="2973388"/>
            <a:ext cx="1587" cy="4762"/>
          </a:xfrm>
          <a:custGeom>
            <a:avLst/>
            <a:gdLst>
              <a:gd name="T0" fmla="*/ 0 w 1587"/>
              <a:gd name="T1" fmla="*/ 4762 h 3"/>
              <a:gd name="T2" fmla="*/ 0 w 1587"/>
              <a:gd name="T3" fmla="*/ 4762 h 3"/>
              <a:gd name="T4" fmla="*/ 0 w 1587"/>
              <a:gd name="T5" fmla="*/ 4762 h 3"/>
              <a:gd name="T6" fmla="*/ 0 w 1587"/>
              <a:gd name="T7" fmla="*/ 4762 h 3"/>
              <a:gd name="T8" fmla="*/ 0 w 1587"/>
              <a:gd name="T9" fmla="*/ 4762 h 3"/>
              <a:gd name="T10" fmla="*/ 0 w 1587"/>
              <a:gd name="T11" fmla="*/ 4762 h 3"/>
              <a:gd name="T12" fmla="*/ 0 w 1587"/>
              <a:gd name="T13" fmla="*/ 4762 h 3"/>
              <a:gd name="T14" fmla="*/ 0 w 1587"/>
              <a:gd name="T15" fmla="*/ 4762 h 3"/>
              <a:gd name="T16" fmla="*/ 0 w 1587"/>
              <a:gd name="T17" fmla="*/ 4762 h 3"/>
              <a:gd name="T18" fmla="*/ 0 w 1587"/>
              <a:gd name="T19" fmla="*/ 4762 h 3"/>
              <a:gd name="T20" fmla="*/ 0 w 1587"/>
              <a:gd name="T21" fmla="*/ 4762 h 3"/>
              <a:gd name="T22" fmla="*/ 0 w 1587"/>
              <a:gd name="T23" fmla="*/ 4762 h 3"/>
              <a:gd name="T24" fmla="*/ 0 w 1587"/>
              <a:gd name="T25" fmla="*/ 4762 h 3"/>
              <a:gd name="T26" fmla="*/ 0 w 1587"/>
              <a:gd name="T27" fmla="*/ 4762 h 3"/>
              <a:gd name="T28" fmla="*/ 0 w 1587"/>
              <a:gd name="T29" fmla="*/ 4762 h 3"/>
              <a:gd name="T30" fmla="*/ 0 w 1587"/>
              <a:gd name="T31" fmla="*/ 4762 h 3"/>
              <a:gd name="T32" fmla="*/ 0 w 1587"/>
              <a:gd name="T33" fmla="*/ 4762 h 3"/>
              <a:gd name="T34" fmla="*/ 0 w 1587"/>
              <a:gd name="T35" fmla="*/ 4762 h 3"/>
              <a:gd name="T36" fmla="*/ 0 w 1587"/>
              <a:gd name="T37" fmla="*/ 4762 h 3"/>
              <a:gd name="T38" fmla="*/ 0 w 1587"/>
              <a:gd name="T39" fmla="*/ 4762 h 3"/>
              <a:gd name="T40" fmla="*/ 0 w 1587"/>
              <a:gd name="T41" fmla="*/ 4762 h 3"/>
              <a:gd name="T42" fmla="*/ 0 w 1587"/>
              <a:gd name="T43" fmla="*/ 4762 h 3"/>
              <a:gd name="T44" fmla="*/ 0 w 1587"/>
              <a:gd name="T45" fmla="*/ 0 h 3"/>
              <a:gd name="T46" fmla="*/ 0 w 1587"/>
              <a:gd name="T47" fmla="*/ 0 h 3"/>
              <a:gd name="T48" fmla="*/ 0 w 1587"/>
              <a:gd name="T49" fmla="*/ 0 h 3"/>
              <a:gd name="T50" fmla="*/ 0 w 1587"/>
              <a:gd name="T51" fmla="*/ 0 h 3"/>
              <a:gd name="T52" fmla="*/ 0 w 1587"/>
              <a:gd name="T53" fmla="*/ 0 h 3"/>
              <a:gd name="T54" fmla="*/ 0 w 1587"/>
              <a:gd name="T55" fmla="*/ 4762 h 3"/>
              <a:gd name="T56" fmla="*/ 0 w 1587"/>
              <a:gd name="T57" fmla="*/ 4762 h 3"/>
              <a:gd name="T58" fmla="*/ 0 w 1587"/>
              <a:gd name="T59" fmla="*/ 4762 h 3"/>
              <a:gd name="T60" fmla="*/ 0 w 1587"/>
              <a:gd name="T61" fmla="*/ 4762 h 3"/>
              <a:gd name="T62" fmla="*/ 0 w 1587"/>
              <a:gd name="T63" fmla="*/ 4762 h 3"/>
              <a:gd name="T64" fmla="*/ 0 w 1587"/>
              <a:gd name="T65" fmla="*/ 4762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87" h="3">
                <a:moveTo>
                  <a:pt x="0" y="3"/>
                </a:moveTo>
                <a:lnTo>
                  <a:pt x="0" y="3"/>
                </a:lnTo>
                <a:lnTo>
                  <a:pt x="0" y="0"/>
                </a:lnTo>
                <a:lnTo>
                  <a:pt x="0"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21" name="Rectangle 1010"/>
          <p:cNvSpPr>
            <a:spLocks noChangeArrowheads="1"/>
          </p:cNvSpPr>
          <p:nvPr/>
        </p:nvSpPr>
        <p:spPr bwMode="auto">
          <a:xfrm>
            <a:off x="-5989638" y="2968626"/>
            <a:ext cx="6351"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80922" name="Group 517"/>
          <p:cNvGrpSpPr>
            <a:grpSpLocks/>
          </p:cNvGrpSpPr>
          <p:nvPr/>
        </p:nvGrpSpPr>
        <p:grpSpPr bwMode="auto">
          <a:xfrm>
            <a:off x="7924801" y="838201"/>
            <a:ext cx="504825" cy="487363"/>
            <a:chOff x="-3914" y="1681"/>
            <a:chExt cx="318" cy="307"/>
          </a:xfrm>
        </p:grpSpPr>
        <p:sp>
          <p:nvSpPr>
            <p:cNvPr id="81303" name="Freeform 813"/>
            <p:cNvSpPr>
              <a:spLocks/>
            </p:cNvSpPr>
            <p:nvPr/>
          </p:nvSpPr>
          <p:spPr bwMode="auto">
            <a:xfrm>
              <a:off x="-3914" y="1681"/>
              <a:ext cx="318" cy="307"/>
            </a:xfrm>
            <a:custGeom>
              <a:avLst/>
              <a:gdLst>
                <a:gd name="T0" fmla="*/ 122 w 318"/>
                <a:gd name="T1" fmla="*/ 307 h 307"/>
                <a:gd name="T2" fmla="*/ 318 w 318"/>
                <a:gd name="T3" fmla="*/ 95 h 307"/>
                <a:gd name="T4" fmla="*/ 196 w 318"/>
                <a:gd name="T5" fmla="*/ 0 h 307"/>
                <a:gd name="T6" fmla="*/ 0 w 318"/>
                <a:gd name="T7" fmla="*/ 213 h 307"/>
                <a:gd name="T8" fmla="*/ 122 w 318"/>
                <a:gd name="T9" fmla="*/ 307 h 3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8" h="307">
                  <a:moveTo>
                    <a:pt x="122" y="307"/>
                  </a:moveTo>
                  <a:lnTo>
                    <a:pt x="318" y="95"/>
                  </a:lnTo>
                  <a:lnTo>
                    <a:pt x="196" y="0"/>
                  </a:lnTo>
                  <a:lnTo>
                    <a:pt x="0" y="213"/>
                  </a:lnTo>
                  <a:lnTo>
                    <a:pt x="122" y="30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04" name="Freeform 814"/>
            <p:cNvSpPr>
              <a:spLocks noEditPoints="1"/>
            </p:cNvSpPr>
            <p:nvPr/>
          </p:nvSpPr>
          <p:spPr bwMode="auto">
            <a:xfrm>
              <a:off x="-3914" y="1681"/>
              <a:ext cx="318" cy="307"/>
            </a:xfrm>
            <a:custGeom>
              <a:avLst/>
              <a:gdLst>
                <a:gd name="T0" fmla="*/ 29 w 318"/>
                <a:gd name="T1" fmla="*/ 236 h 307"/>
                <a:gd name="T2" fmla="*/ 225 w 318"/>
                <a:gd name="T3" fmla="*/ 24 h 307"/>
                <a:gd name="T4" fmla="*/ 193 w 318"/>
                <a:gd name="T5" fmla="*/ 0 h 307"/>
                <a:gd name="T6" fmla="*/ 0 w 318"/>
                <a:gd name="T7" fmla="*/ 213 h 307"/>
                <a:gd name="T8" fmla="*/ 29 w 318"/>
                <a:gd name="T9" fmla="*/ 236 h 307"/>
                <a:gd name="T10" fmla="*/ 122 w 318"/>
                <a:gd name="T11" fmla="*/ 307 h 307"/>
                <a:gd name="T12" fmla="*/ 318 w 318"/>
                <a:gd name="T13" fmla="*/ 98 h 307"/>
                <a:gd name="T14" fmla="*/ 286 w 318"/>
                <a:gd name="T15" fmla="*/ 71 h 307"/>
                <a:gd name="T16" fmla="*/ 90 w 318"/>
                <a:gd name="T17" fmla="*/ 284 h 307"/>
                <a:gd name="T18" fmla="*/ 122 w 318"/>
                <a:gd name="T19" fmla="*/ 307 h 3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8" h="307">
                  <a:moveTo>
                    <a:pt x="29" y="236"/>
                  </a:moveTo>
                  <a:lnTo>
                    <a:pt x="225" y="24"/>
                  </a:lnTo>
                  <a:lnTo>
                    <a:pt x="193" y="0"/>
                  </a:lnTo>
                  <a:lnTo>
                    <a:pt x="0" y="213"/>
                  </a:lnTo>
                  <a:lnTo>
                    <a:pt x="29" y="236"/>
                  </a:lnTo>
                  <a:close/>
                  <a:moveTo>
                    <a:pt x="122" y="307"/>
                  </a:moveTo>
                  <a:lnTo>
                    <a:pt x="318" y="98"/>
                  </a:lnTo>
                  <a:lnTo>
                    <a:pt x="286" y="71"/>
                  </a:lnTo>
                  <a:lnTo>
                    <a:pt x="90" y="284"/>
                  </a:lnTo>
                  <a:lnTo>
                    <a:pt x="122" y="30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05" name="Freeform 815"/>
            <p:cNvSpPr>
              <a:spLocks/>
            </p:cNvSpPr>
            <p:nvPr/>
          </p:nvSpPr>
          <p:spPr bwMode="auto">
            <a:xfrm>
              <a:off x="-3914" y="1681"/>
              <a:ext cx="318" cy="307"/>
            </a:xfrm>
            <a:custGeom>
              <a:avLst/>
              <a:gdLst>
                <a:gd name="T0" fmla="*/ 122 w 318"/>
                <a:gd name="T1" fmla="*/ 307 h 307"/>
                <a:gd name="T2" fmla="*/ 318 w 318"/>
                <a:gd name="T3" fmla="*/ 95 h 307"/>
                <a:gd name="T4" fmla="*/ 196 w 318"/>
                <a:gd name="T5" fmla="*/ 0 h 307"/>
                <a:gd name="T6" fmla="*/ 0 w 318"/>
                <a:gd name="T7" fmla="*/ 213 h 307"/>
                <a:gd name="T8" fmla="*/ 122 w 318"/>
                <a:gd name="T9" fmla="*/ 307 h 3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8" h="307">
                  <a:moveTo>
                    <a:pt x="122" y="307"/>
                  </a:moveTo>
                  <a:lnTo>
                    <a:pt x="318" y="95"/>
                  </a:lnTo>
                  <a:lnTo>
                    <a:pt x="196" y="0"/>
                  </a:lnTo>
                  <a:lnTo>
                    <a:pt x="0" y="213"/>
                  </a:lnTo>
                  <a:lnTo>
                    <a:pt x="122" y="30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06" name="Freeform 816"/>
            <p:cNvSpPr>
              <a:spLocks noEditPoints="1"/>
            </p:cNvSpPr>
            <p:nvPr/>
          </p:nvSpPr>
          <p:spPr bwMode="auto">
            <a:xfrm>
              <a:off x="-3824" y="1861"/>
              <a:ext cx="23" cy="21"/>
            </a:xfrm>
            <a:custGeom>
              <a:avLst/>
              <a:gdLst>
                <a:gd name="T0" fmla="*/ 19 w 23"/>
                <a:gd name="T1" fmla="*/ 6 h 21"/>
                <a:gd name="T2" fmla="*/ 13 w 23"/>
                <a:gd name="T3" fmla="*/ 0 h 21"/>
                <a:gd name="T4" fmla="*/ 10 w 23"/>
                <a:gd name="T5" fmla="*/ 0 h 21"/>
                <a:gd name="T6" fmla="*/ 19 w 23"/>
                <a:gd name="T7" fmla="*/ 9 h 21"/>
                <a:gd name="T8" fmla="*/ 19 w 23"/>
                <a:gd name="T9" fmla="*/ 9 h 21"/>
                <a:gd name="T10" fmla="*/ 19 w 23"/>
                <a:gd name="T11" fmla="*/ 6 h 21"/>
                <a:gd name="T12" fmla="*/ 19 w 23"/>
                <a:gd name="T13" fmla="*/ 6 h 21"/>
                <a:gd name="T14" fmla="*/ 19 w 23"/>
                <a:gd name="T15" fmla="*/ 6 h 21"/>
                <a:gd name="T16" fmla="*/ 19 w 23"/>
                <a:gd name="T17" fmla="*/ 6 h 21"/>
                <a:gd name="T18" fmla="*/ 19 w 23"/>
                <a:gd name="T19" fmla="*/ 6 h 21"/>
                <a:gd name="T20" fmla="*/ 19 w 23"/>
                <a:gd name="T21" fmla="*/ 6 h 21"/>
                <a:gd name="T22" fmla="*/ 19 w 23"/>
                <a:gd name="T23" fmla="*/ 6 h 21"/>
                <a:gd name="T24" fmla="*/ 19 w 23"/>
                <a:gd name="T25" fmla="*/ 15 h 21"/>
                <a:gd name="T26" fmla="*/ 7 w 23"/>
                <a:gd name="T27" fmla="*/ 3 h 21"/>
                <a:gd name="T28" fmla="*/ 7 w 23"/>
                <a:gd name="T29" fmla="*/ 3 h 21"/>
                <a:gd name="T30" fmla="*/ 23 w 23"/>
                <a:gd name="T31" fmla="*/ 12 h 21"/>
                <a:gd name="T32" fmla="*/ 19 w 23"/>
                <a:gd name="T33" fmla="*/ 15 h 21"/>
                <a:gd name="T34" fmla="*/ 19 w 23"/>
                <a:gd name="T35" fmla="*/ 15 h 21"/>
                <a:gd name="T36" fmla="*/ 3 w 23"/>
                <a:gd name="T37" fmla="*/ 3 h 21"/>
                <a:gd name="T38" fmla="*/ 3 w 23"/>
                <a:gd name="T39" fmla="*/ 6 h 21"/>
                <a:gd name="T40" fmla="*/ 16 w 23"/>
                <a:gd name="T41" fmla="*/ 18 h 21"/>
                <a:gd name="T42" fmla="*/ 19 w 23"/>
                <a:gd name="T43" fmla="*/ 15 h 21"/>
                <a:gd name="T44" fmla="*/ 0 w 23"/>
                <a:gd name="T45" fmla="*/ 9 h 21"/>
                <a:gd name="T46" fmla="*/ 16 w 23"/>
                <a:gd name="T47" fmla="*/ 21 h 21"/>
                <a:gd name="T48" fmla="*/ 13 w 23"/>
                <a:gd name="T49" fmla="*/ 21 h 21"/>
                <a:gd name="T50" fmla="*/ 0 w 23"/>
                <a:gd name="T51" fmla="*/ 12 h 21"/>
                <a:gd name="T52" fmla="*/ 0 w 23"/>
                <a:gd name="T53" fmla="*/ 12 h 21"/>
                <a:gd name="T54" fmla="*/ 0 w 23"/>
                <a:gd name="T55" fmla="*/ 12 h 21"/>
                <a:gd name="T56" fmla="*/ 0 w 23"/>
                <a:gd name="T57" fmla="*/ 9 h 21"/>
                <a:gd name="T58" fmla="*/ 0 w 23"/>
                <a:gd name="T59" fmla="*/ 9 h 21"/>
                <a:gd name="T60" fmla="*/ 0 w 23"/>
                <a:gd name="T61" fmla="*/ 9 h 21"/>
                <a:gd name="T62" fmla="*/ 0 w 23"/>
                <a:gd name="T63" fmla="*/ 9 h 21"/>
                <a:gd name="T64" fmla="*/ 0 w 23"/>
                <a:gd name="T65" fmla="*/ 9 h 21"/>
                <a:gd name="T66" fmla="*/ 0 w 23"/>
                <a:gd name="T67" fmla="*/ 9 h 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3" h="21">
                  <a:moveTo>
                    <a:pt x="19" y="6"/>
                  </a:moveTo>
                  <a:lnTo>
                    <a:pt x="13" y="0"/>
                  </a:lnTo>
                  <a:lnTo>
                    <a:pt x="10" y="0"/>
                  </a:lnTo>
                  <a:lnTo>
                    <a:pt x="19" y="9"/>
                  </a:lnTo>
                  <a:lnTo>
                    <a:pt x="19" y="6"/>
                  </a:lnTo>
                  <a:close/>
                  <a:moveTo>
                    <a:pt x="19" y="15"/>
                  </a:moveTo>
                  <a:lnTo>
                    <a:pt x="7" y="3"/>
                  </a:lnTo>
                  <a:lnTo>
                    <a:pt x="23" y="12"/>
                  </a:lnTo>
                  <a:lnTo>
                    <a:pt x="19" y="15"/>
                  </a:lnTo>
                  <a:close/>
                  <a:moveTo>
                    <a:pt x="19" y="15"/>
                  </a:moveTo>
                  <a:lnTo>
                    <a:pt x="3" y="3"/>
                  </a:lnTo>
                  <a:lnTo>
                    <a:pt x="3" y="6"/>
                  </a:lnTo>
                  <a:lnTo>
                    <a:pt x="16" y="18"/>
                  </a:lnTo>
                  <a:lnTo>
                    <a:pt x="19" y="15"/>
                  </a:lnTo>
                  <a:close/>
                  <a:moveTo>
                    <a:pt x="0" y="9"/>
                  </a:moveTo>
                  <a:lnTo>
                    <a:pt x="16" y="21"/>
                  </a:lnTo>
                  <a:lnTo>
                    <a:pt x="13" y="21"/>
                  </a:lnTo>
                  <a:lnTo>
                    <a:pt x="0" y="12"/>
                  </a:lnTo>
                  <a:lnTo>
                    <a:pt x="0"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07" name="Freeform 817"/>
            <p:cNvSpPr>
              <a:spLocks/>
            </p:cNvSpPr>
            <p:nvPr/>
          </p:nvSpPr>
          <p:spPr bwMode="auto">
            <a:xfrm>
              <a:off x="-3814" y="1861"/>
              <a:ext cx="9" cy="9"/>
            </a:xfrm>
            <a:custGeom>
              <a:avLst/>
              <a:gdLst>
                <a:gd name="T0" fmla="*/ 9 w 9"/>
                <a:gd name="T1" fmla="*/ 6 h 9"/>
                <a:gd name="T2" fmla="*/ 3 w 9"/>
                <a:gd name="T3" fmla="*/ 0 h 9"/>
                <a:gd name="T4" fmla="*/ 0 w 9"/>
                <a:gd name="T5" fmla="*/ 0 h 9"/>
                <a:gd name="T6" fmla="*/ 9 w 9"/>
                <a:gd name="T7" fmla="*/ 9 h 9"/>
                <a:gd name="T8" fmla="*/ 9 w 9"/>
                <a:gd name="T9" fmla="*/ 6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9">
                  <a:moveTo>
                    <a:pt x="9" y="6"/>
                  </a:moveTo>
                  <a:lnTo>
                    <a:pt x="3" y="0"/>
                  </a:lnTo>
                  <a:lnTo>
                    <a:pt x="0" y="0"/>
                  </a:lnTo>
                  <a:lnTo>
                    <a:pt x="9" y="9"/>
                  </a:lnTo>
                  <a:lnTo>
                    <a:pt x="9"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08" name="Freeform 818"/>
            <p:cNvSpPr>
              <a:spLocks/>
            </p:cNvSpPr>
            <p:nvPr/>
          </p:nvSpPr>
          <p:spPr bwMode="auto">
            <a:xfrm>
              <a:off x="-3817" y="1864"/>
              <a:ext cx="16" cy="12"/>
            </a:xfrm>
            <a:custGeom>
              <a:avLst/>
              <a:gdLst>
                <a:gd name="T0" fmla="*/ 12 w 16"/>
                <a:gd name="T1" fmla="*/ 12 h 12"/>
                <a:gd name="T2" fmla="*/ 0 w 16"/>
                <a:gd name="T3" fmla="*/ 0 h 12"/>
                <a:gd name="T4" fmla="*/ 16 w 16"/>
                <a:gd name="T5" fmla="*/ 9 h 12"/>
                <a:gd name="T6" fmla="*/ 12 w 16"/>
                <a:gd name="T7" fmla="*/ 12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12">
                  <a:moveTo>
                    <a:pt x="12" y="12"/>
                  </a:moveTo>
                  <a:lnTo>
                    <a:pt x="0" y="0"/>
                  </a:lnTo>
                  <a:lnTo>
                    <a:pt x="16" y="9"/>
                  </a:lnTo>
                  <a:lnTo>
                    <a:pt x="12" y="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09" name="Freeform 819"/>
            <p:cNvSpPr>
              <a:spLocks/>
            </p:cNvSpPr>
            <p:nvPr/>
          </p:nvSpPr>
          <p:spPr bwMode="auto">
            <a:xfrm>
              <a:off x="-3821" y="1864"/>
              <a:ext cx="16" cy="15"/>
            </a:xfrm>
            <a:custGeom>
              <a:avLst/>
              <a:gdLst>
                <a:gd name="T0" fmla="*/ 16 w 16"/>
                <a:gd name="T1" fmla="*/ 12 h 15"/>
                <a:gd name="T2" fmla="*/ 0 w 16"/>
                <a:gd name="T3" fmla="*/ 0 h 15"/>
                <a:gd name="T4" fmla="*/ 0 w 16"/>
                <a:gd name="T5" fmla="*/ 3 h 15"/>
                <a:gd name="T6" fmla="*/ 13 w 16"/>
                <a:gd name="T7" fmla="*/ 15 h 15"/>
                <a:gd name="T8" fmla="*/ 16 w 16"/>
                <a:gd name="T9" fmla="*/ 12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5">
                  <a:moveTo>
                    <a:pt x="16" y="12"/>
                  </a:moveTo>
                  <a:lnTo>
                    <a:pt x="0" y="0"/>
                  </a:lnTo>
                  <a:lnTo>
                    <a:pt x="0" y="3"/>
                  </a:lnTo>
                  <a:lnTo>
                    <a:pt x="13" y="15"/>
                  </a:lnTo>
                  <a:lnTo>
                    <a:pt x="16" y="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10" name="Freeform 820"/>
            <p:cNvSpPr>
              <a:spLocks/>
            </p:cNvSpPr>
            <p:nvPr/>
          </p:nvSpPr>
          <p:spPr bwMode="auto">
            <a:xfrm>
              <a:off x="-3824" y="1870"/>
              <a:ext cx="16" cy="12"/>
            </a:xfrm>
            <a:custGeom>
              <a:avLst/>
              <a:gdLst>
                <a:gd name="T0" fmla="*/ 0 w 16"/>
                <a:gd name="T1" fmla="*/ 0 h 12"/>
                <a:gd name="T2" fmla="*/ 16 w 16"/>
                <a:gd name="T3" fmla="*/ 12 h 12"/>
                <a:gd name="T4" fmla="*/ 13 w 16"/>
                <a:gd name="T5" fmla="*/ 12 h 12"/>
                <a:gd name="T6" fmla="*/ 0 w 16"/>
                <a:gd name="T7" fmla="*/ 3 h 12"/>
                <a:gd name="T8" fmla="*/ 0 w 1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2">
                  <a:moveTo>
                    <a:pt x="0" y="0"/>
                  </a:moveTo>
                  <a:lnTo>
                    <a:pt x="16" y="12"/>
                  </a:lnTo>
                  <a:lnTo>
                    <a:pt x="13" y="12"/>
                  </a:ln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11" name="Freeform 821"/>
            <p:cNvSpPr>
              <a:spLocks/>
            </p:cNvSpPr>
            <p:nvPr/>
          </p:nvSpPr>
          <p:spPr bwMode="auto">
            <a:xfrm>
              <a:off x="-3792" y="1870"/>
              <a:ext cx="19" cy="21"/>
            </a:xfrm>
            <a:custGeom>
              <a:avLst/>
              <a:gdLst>
                <a:gd name="T0" fmla="*/ 0 w 19"/>
                <a:gd name="T1" fmla="*/ 21 h 21"/>
                <a:gd name="T2" fmla="*/ 0 w 19"/>
                <a:gd name="T3" fmla="*/ 18 h 21"/>
                <a:gd name="T4" fmla="*/ 3 w 19"/>
                <a:gd name="T5" fmla="*/ 15 h 21"/>
                <a:gd name="T6" fmla="*/ 3 w 19"/>
                <a:gd name="T7" fmla="*/ 12 h 21"/>
                <a:gd name="T8" fmla="*/ 10 w 19"/>
                <a:gd name="T9" fmla="*/ 9 h 21"/>
                <a:gd name="T10" fmla="*/ 13 w 19"/>
                <a:gd name="T11" fmla="*/ 6 h 21"/>
                <a:gd name="T12" fmla="*/ 16 w 19"/>
                <a:gd name="T13" fmla="*/ 3 h 21"/>
                <a:gd name="T14" fmla="*/ 16 w 19"/>
                <a:gd name="T15" fmla="*/ 0 h 21"/>
                <a:gd name="T16" fmla="*/ 19 w 19"/>
                <a:gd name="T17" fmla="*/ 0 h 21"/>
                <a:gd name="T18" fmla="*/ 19 w 19"/>
                <a:gd name="T19" fmla="*/ 3 h 21"/>
                <a:gd name="T20" fmla="*/ 16 w 19"/>
                <a:gd name="T21" fmla="*/ 6 h 21"/>
                <a:gd name="T22" fmla="*/ 13 w 19"/>
                <a:gd name="T23" fmla="*/ 9 h 21"/>
                <a:gd name="T24" fmla="*/ 10 w 19"/>
                <a:gd name="T25" fmla="*/ 12 h 21"/>
                <a:gd name="T26" fmla="*/ 7 w 19"/>
                <a:gd name="T27" fmla="*/ 15 h 21"/>
                <a:gd name="T28" fmla="*/ 3 w 19"/>
                <a:gd name="T29" fmla="*/ 18 h 21"/>
                <a:gd name="T30" fmla="*/ 0 w 19"/>
                <a:gd name="T31" fmla="*/ 21 h 21"/>
                <a:gd name="T32" fmla="*/ 0 w 19"/>
                <a:gd name="T33" fmla="*/ 2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 h="21">
                  <a:moveTo>
                    <a:pt x="0" y="21"/>
                  </a:moveTo>
                  <a:lnTo>
                    <a:pt x="0" y="18"/>
                  </a:lnTo>
                  <a:lnTo>
                    <a:pt x="3" y="15"/>
                  </a:lnTo>
                  <a:lnTo>
                    <a:pt x="3" y="12"/>
                  </a:lnTo>
                  <a:lnTo>
                    <a:pt x="10" y="9"/>
                  </a:lnTo>
                  <a:lnTo>
                    <a:pt x="13" y="6"/>
                  </a:lnTo>
                  <a:lnTo>
                    <a:pt x="16" y="3"/>
                  </a:lnTo>
                  <a:lnTo>
                    <a:pt x="16" y="0"/>
                  </a:lnTo>
                  <a:lnTo>
                    <a:pt x="19" y="0"/>
                  </a:lnTo>
                  <a:lnTo>
                    <a:pt x="19" y="3"/>
                  </a:lnTo>
                  <a:lnTo>
                    <a:pt x="16" y="6"/>
                  </a:lnTo>
                  <a:lnTo>
                    <a:pt x="13" y="9"/>
                  </a:lnTo>
                  <a:lnTo>
                    <a:pt x="10" y="12"/>
                  </a:lnTo>
                  <a:lnTo>
                    <a:pt x="7" y="15"/>
                  </a:lnTo>
                  <a:lnTo>
                    <a:pt x="3" y="18"/>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12" name="Freeform 822"/>
            <p:cNvSpPr>
              <a:spLocks/>
            </p:cNvSpPr>
            <p:nvPr/>
          </p:nvSpPr>
          <p:spPr bwMode="auto">
            <a:xfrm>
              <a:off x="-3792" y="1870"/>
              <a:ext cx="19" cy="21"/>
            </a:xfrm>
            <a:custGeom>
              <a:avLst/>
              <a:gdLst>
                <a:gd name="T0" fmla="*/ 0 w 19"/>
                <a:gd name="T1" fmla="*/ 21 h 21"/>
                <a:gd name="T2" fmla="*/ 0 w 19"/>
                <a:gd name="T3" fmla="*/ 18 h 21"/>
                <a:gd name="T4" fmla="*/ 3 w 19"/>
                <a:gd name="T5" fmla="*/ 15 h 21"/>
                <a:gd name="T6" fmla="*/ 3 w 19"/>
                <a:gd name="T7" fmla="*/ 12 h 21"/>
                <a:gd name="T8" fmla="*/ 10 w 19"/>
                <a:gd name="T9" fmla="*/ 9 h 21"/>
                <a:gd name="T10" fmla="*/ 13 w 19"/>
                <a:gd name="T11" fmla="*/ 6 h 21"/>
                <a:gd name="T12" fmla="*/ 16 w 19"/>
                <a:gd name="T13" fmla="*/ 3 h 21"/>
                <a:gd name="T14" fmla="*/ 16 w 19"/>
                <a:gd name="T15" fmla="*/ 0 h 21"/>
                <a:gd name="T16" fmla="*/ 19 w 19"/>
                <a:gd name="T17" fmla="*/ 0 h 21"/>
                <a:gd name="T18" fmla="*/ 19 w 19"/>
                <a:gd name="T19" fmla="*/ 3 h 21"/>
                <a:gd name="T20" fmla="*/ 16 w 19"/>
                <a:gd name="T21" fmla="*/ 6 h 21"/>
                <a:gd name="T22" fmla="*/ 13 w 19"/>
                <a:gd name="T23" fmla="*/ 9 h 21"/>
                <a:gd name="T24" fmla="*/ 10 w 19"/>
                <a:gd name="T25" fmla="*/ 12 h 21"/>
                <a:gd name="T26" fmla="*/ 7 w 19"/>
                <a:gd name="T27" fmla="*/ 15 h 21"/>
                <a:gd name="T28" fmla="*/ 3 w 19"/>
                <a:gd name="T29" fmla="*/ 18 h 21"/>
                <a:gd name="T30" fmla="*/ 0 w 19"/>
                <a:gd name="T31" fmla="*/ 21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 h="21">
                  <a:moveTo>
                    <a:pt x="0" y="21"/>
                  </a:moveTo>
                  <a:lnTo>
                    <a:pt x="0" y="18"/>
                  </a:lnTo>
                  <a:lnTo>
                    <a:pt x="3" y="15"/>
                  </a:lnTo>
                  <a:lnTo>
                    <a:pt x="3" y="12"/>
                  </a:lnTo>
                  <a:lnTo>
                    <a:pt x="10" y="9"/>
                  </a:lnTo>
                  <a:lnTo>
                    <a:pt x="13" y="6"/>
                  </a:lnTo>
                  <a:lnTo>
                    <a:pt x="16" y="3"/>
                  </a:lnTo>
                  <a:lnTo>
                    <a:pt x="16" y="0"/>
                  </a:lnTo>
                  <a:lnTo>
                    <a:pt x="19" y="0"/>
                  </a:lnTo>
                  <a:lnTo>
                    <a:pt x="19" y="3"/>
                  </a:lnTo>
                  <a:lnTo>
                    <a:pt x="16" y="6"/>
                  </a:lnTo>
                  <a:lnTo>
                    <a:pt x="13" y="9"/>
                  </a:lnTo>
                  <a:lnTo>
                    <a:pt x="10" y="12"/>
                  </a:lnTo>
                  <a:lnTo>
                    <a:pt x="7" y="15"/>
                  </a:lnTo>
                  <a:lnTo>
                    <a:pt x="3" y="18"/>
                  </a:lnTo>
                  <a:lnTo>
                    <a:pt x="0" y="2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13" name="Freeform 823"/>
            <p:cNvSpPr>
              <a:spLocks/>
            </p:cNvSpPr>
            <p:nvPr/>
          </p:nvSpPr>
          <p:spPr bwMode="auto">
            <a:xfrm>
              <a:off x="-3821" y="1888"/>
              <a:ext cx="13" cy="12"/>
            </a:xfrm>
            <a:custGeom>
              <a:avLst/>
              <a:gdLst>
                <a:gd name="T0" fmla="*/ 13 w 13"/>
                <a:gd name="T1" fmla="*/ 0 h 12"/>
                <a:gd name="T2" fmla="*/ 13 w 13"/>
                <a:gd name="T3" fmla="*/ 0 h 12"/>
                <a:gd name="T4" fmla="*/ 13 w 13"/>
                <a:gd name="T5" fmla="*/ 3 h 12"/>
                <a:gd name="T6" fmla="*/ 13 w 13"/>
                <a:gd name="T7" fmla="*/ 3 h 12"/>
                <a:gd name="T8" fmla="*/ 10 w 13"/>
                <a:gd name="T9" fmla="*/ 6 h 12"/>
                <a:gd name="T10" fmla="*/ 10 w 13"/>
                <a:gd name="T11" fmla="*/ 9 h 12"/>
                <a:gd name="T12" fmla="*/ 7 w 13"/>
                <a:gd name="T13" fmla="*/ 9 h 12"/>
                <a:gd name="T14" fmla="*/ 4 w 13"/>
                <a:gd name="T15" fmla="*/ 12 h 12"/>
                <a:gd name="T16" fmla="*/ 4 w 13"/>
                <a:gd name="T17" fmla="*/ 12 h 12"/>
                <a:gd name="T18" fmla="*/ 0 w 13"/>
                <a:gd name="T19" fmla="*/ 12 h 12"/>
                <a:gd name="T20" fmla="*/ 0 w 13"/>
                <a:gd name="T21" fmla="*/ 12 h 12"/>
                <a:gd name="T22" fmla="*/ 0 w 13"/>
                <a:gd name="T23" fmla="*/ 12 h 12"/>
                <a:gd name="T24" fmla="*/ 0 w 13"/>
                <a:gd name="T25" fmla="*/ 12 h 12"/>
                <a:gd name="T26" fmla="*/ 0 w 13"/>
                <a:gd name="T27" fmla="*/ 12 h 12"/>
                <a:gd name="T28" fmla="*/ 0 w 13"/>
                <a:gd name="T29" fmla="*/ 12 h 12"/>
                <a:gd name="T30" fmla="*/ 0 w 13"/>
                <a:gd name="T31" fmla="*/ 12 h 12"/>
                <a:gd name="T32" fmla="*/ 0 w 13"/>
                <a:gd name="T33" fmla="*/ 12 h 12"/>
                <a:gd name="T34" fmla="*/ 0 w 13"/>
                <a:gd name="T35" fmla="*/ 12 h 12"/>
                <a:gd name="T36" fmla="*/ 0 w 13"/>
                <a:gd name="T37" fmla="*/ 9 h 12"/>
                <a:gd name="T38" fmla="*/ 4 w 13"/>
                <a:gd name="T39" fmla="*/ 9 h 12"/>
                <a:gd name="T40" fmla="*/ 4 w 13"/>
                <a:gd name="T41" fmla="*/ 9 h 12"/>
                <a:gd name="T42" fmla="*/ 7 w 13"/>
                <a:gd name="T43" fmla="*/ 6 h 12"/>
                <a:gd name="T44" fmla="*/ 7 w 13"/>
                <a:gd name="T45" fmla="*/ 3 h 12"/>
                <a:gd name="T46" fmla="*/ 10 w 13"/>
                <a:gd name="T47" fmla="*/ 3 h 12"/>
                <a:gd name="T48" fmla="*/ 10 w 13"/>
                <a:gd name="T49" fmla="*/ 0 h 12"/>
                <a:gd name="T50" fmla="*/ 13 w 13"/>
                <a:gd name="T51" fmla="*/ 0 h 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 h="12">
                  <a:moveTo>
                    <a:pt x="13" y="0"/>
                  </a:moveTo>
                  <a:lnTo>
                    <a:pt x="13" y="0"/>
                  </a:lnTo>
                  <a:lnTo>
                    <a:pt x="13" y="3"/>
                  </a:lnTo>
                  <a:lnTo>
                    <a:pt x="10" y="6"/>
                  </a:lnTo>
                  <a:lnTo>
                    <a:pt x="10" y="9"/>
                  </a:lnTo>
                  <a:lnTo>
                    <a:pt x="7" y="9"/>
                  </a:lnTo>
                  <a:lnTo>
                    <a:pt x="4" y="12"/>
                  </a:lnTo>
                  <a:lnTo>
                    <a:pt x="0" y="12"/>
                  </a:lnTo>
                  <a:lnTo>
                    <a:pt x="0" y="9"/>
                  </a:lnTo>
                  <a:lnTo>
                    <a:pt x="4" y="9"/>
                  </a:lnTo>
                  <a:lnTo>
                    <a:pt x="7" y="6"/>
                  </a:lnTo>
                  <a:lnTo>
                    <a:pt x="7" y="3"/>
                  </a:lnTo>
                  <a:lnTo>
                    <a:pt x="10" y="3"/>
                  </a:lnTo>
                  <a:lnTo>
                    <a:pt x="10" y="0"/>
                  </a:lnTo>
                  <a:lnTo>
                    <a:pt x="1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14" name="Freeform 824"/>
            <p:cNvSpPr>
              <a:spLocks/>
            </p:cNvSpPr>
            <p:nvPr/>
          </p:nvSpPr>
          <p:spPr bwMode="auto">
            <a:xfrm>
              <a:off x="-3821" y="1888"/>
              <a:ext cx="13" cy="12"/>
            </a:xfrm>
            <a:custGeom>
              <a:avLst/>
              <a:gdLst>
                <a:gd name="T0" fmla="*/ 13 w 13"/>
                <a:gd name="T1" fmla="*/ 0 h 12"/>
                <a:gd name="T2" fmla="*/ 13 w 13"/>
                <a:gd name="T3" fmla="*/ 3 h 12"/>
                <a:gd name="T4" fmla="*/ 10 w 13"/>
                <a:gd name="T5" fmla="*/ 6 h 12"/>
                <a:gd name="T6" fmla="*/ 10 w 13"/>
                <a:gd name="T7" fmla="*/ 9 h 12"/>
                <a:gd name="T8" fmla="*/ 7 w 13"/>
                <a:gd name="T9" fmla="*/ 9 h 12"/>
                <a:gd name="T10" fmla="*/ 4 w 13"/>
                <a:gd name="T11" fmla="*/ 12 h 12"/>
                <a:gd name="T12" fmla="*/ 0 w 13"/>
                <a:gd name="T13" fmla="*/ 12 h 12"/>
                <a:gd name="T14" fmla="*/ 0 w 13"/>
                <a:gd name="T15" fmla="*/ 9 h 12"/>
                <a:gd name="T16" fmla="*/ 4 w 13"/>
                <a:gd name="T17" fmla="*/ 9 h 12"/>
                <a:gd name="T18" fmla="*/ 7 w 13"/>
                <a:gd name="T19" fmla="*/ 6 h 12"/>
                <a:gd name="T20" fmla="*/ 7 w 13"/>
                <a:gd name="T21" fmla="*/ 3 h 12"/>
                <a:gd name="T22" fmla="*/ 10 w 13"/>
                <a:gd name="T23" fmla="*/ 3 h 12"/>
                <a:gd name="T24" fmla="*/ 10 w 13"/>
                <a:gd name="T25" fmla="*/ 0 h 12"/>
                <a:gd name="T26" fmla="*/ 13 w 13"/>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 h="12">
                  <a:moveTo>
                    <a:pt x="13" y="0"/>
                  </a:moveTo>
                  <a:lnTo>
                    <a:pt x="13" y="3"/>
                  </a:lnTo>
                  <a:lnTo>
                    <a:pt x="10" y="6"/>
                  </a:lnTo>
                  <a:lnTo>
                    <a:pt x="10" y="9"/>
                  </a:lnTo>
                  <a:lnTo>
                    <a:pt x="7" y="9"/>
                  </a:lnTo>
                  <a:lnTo>
                    <a:pt x="4" y="12"/>
                  </a:lnTo>
                  <a:lnTo>
                    <a:pt x="0" y="12"/>
                  </a:lnTo>
                  <a:lnTo>
                    <a:pt x="0" y="9"/>
                  </a:lnTo>
                  <a:lnTo>
                    <a:pt x="4" y="9"/>
                  </a:lnTo>
                  <a:lnTo>
                    <a:pt x="7" y="6"/>
                  </a:lnTo>
                  <a:lnTo>
                    <a:pt x="7" y="3"/>
                  </a:lnTo>
                  <a:lnTo>
                    <a:pt x="10" y="3"/>
                  </a:lnTo>
                  <a:lnTo>
                    <a:pt x="10" y="0"/>
                  </a:lnTo>
                  <a:lnTo>
                    <a:pt x="1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15" name="Line 825"/>
            <p:cNvSpPr>
              <a:spLocks noChangeShapeType="1"/>
            </p:cNvSpPr>
            <p:nvPr/>
          </p:nvSpPr>
          <p:spPr bwMode="auto">
            <a:xfrm flipV="1">
              <a:off x="-3821" y="1894"/>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316" name="Freeform 826"/>
            <p:cNvSpPr>
              <a:spLocks/>
            </p:cNvSpPr>
            <p:nvPr/>
          </p:nvSpPr>
          <p:spPr bwMode="auto">
            <a:xfrm>
              <a:off x="-3827" y="1888"/>
              <a:ext cx="13" cy="6"/>
            </a:xfrm>
            <a:custGeom>
              <a:avLst/>
              <a:gdLst>
                <a:gd name="T0" fmla="*/ 13 w 13"/>
                <a:gd name="T1" fmla="*/ 3 h 6"/>
                <a:gd name="T2" fmla="*/ 13 w 13"/>
                <a:gd name="T3" fmla="*/ 3 h 6"/>
                <a:gd name="T4" fmla="*/ 13 w 13"/>
                <a:gd name="T5" fmla="*/ 3 h 6"/>
                <a:gd name="T6" fmla="*/ 13 w 13"/>
                <a:gd name="T7" fmla="*/ 3 h 6"/>
                <a:gd name="T8" fmla="*/ 13 w 13"/>
                <a:gd name="T9" fmla="*/ 3 h 6"/>
                <a:gd name="T10" fmla="*/ 13 w 13"/>
                <a:gd name="T11" fmla="*/ 3 h 6"/>
                <a:gd name="T12" fmla="*/ 13 w 13"/>
                <a:gd name="T13" fmla="*/ 0 h 6"/>
                <a:gd name="T14" fmla="*/ 13 w 13"/>
                <a:gd name="T15" fmla="*/ 0 h 6"/>
                <a:gd name="T16" fmla="*/ 13 w 13"/>
                <a:gd name="T17" fmla="*/ 0 h 6"/>
                <a:gd name="T18" fmla="*/ 13 w 13"/>
                <a:gd name="T19" fmla="*/ 0 h 6"/>
                <a:gd name="T20" fmla="*/ 10 w 13"/>
                <a:gd name="T21" fmla="*/ 3 h 6"/>
                <a:gd name="T22" fmla="*/ 10 w 13"/>
                <a:gd name="T23" fmla="*/ 3 h 6"/>
                <a:gd name="T24" fmla="*/ 6 w 13"/>
                <a:gd name="T25" fmla="*/ 3 h 6"/>
                <a:gd name="T26" fmla="*/ 6 w 13"/>
                <a:gd name="T27" fmla="*/ 3 h 6"/>
                <a:gd name="T28" fmla="*/ 3 w 13"/>
                <a:gd name="T29" fmla="*/ 6 h 6"/>
                <a:gd name="T30" fmla="*/ 3 w 13"/>
                <a:gd name="T31" fmla="*/ 6 h 6"/>
                <a:gd name="T32" fmla="*/ 0 w 13"/>
                <a:gd name="T33" fmla="*/ 6 h 6"/>
                <a:gd name="T34" fmla="*/ 0 w 13"/>
                <a:gd name="T35" fmla="*/ 6 h 6"/>
                <a:gd name="T36" fmla="*/ 0 w 13"/>
                <a:gd name="T37" fmla="*/ 6 h 6"/>
                <a:gd name="T38" fmla="*/ 0 w 13"/>
                <a:gd name="T39" fmla="*/ 6 h 6"/>
                <a:gd name="T40" fmla="*/ 0 w 13"/>
                <a:gd name="T41" fmla="*/ 6 h 6"/>
                <a:gd name="T42" fmla="*/ 0 w 13"/>
                <a:gd name="T43" fmla="*/ 6 h 6"/>
                <a:gd name="T44" fmla="*/ 0 w 13"/>
                <a:gd name="T45" fmla="*/ 6 h 6"/>
                <a:gd name="T46" fmla="*/ 0 w 13"/>
                <a:gd name="T47" fmla="*/ 6 h 6"/>
                <a:gd name="T48" fmla="*/ 0 w 13"/>
                <a:gd name="T49" fmla="*/ 6 h 6"/>
                <a:gd name="T50" fmla="*/ 0 w 13"/>
                <a:gd name="T51" fmla="*/ 3 h 6"/>
                <a:gd name="T52" fmla="*/ 3 w 13"/>
                <a:gd name="T53" fmla="*/ 3 h 6"/>
                <a:gd name="T54" fmla="*/ 3 w 13"/>
                <a:gd name="T55" fmla="*/ 3 h 6"/>
                <a:gd name="T56" fmla="*/ 6 w 13"/>
                <a:gd name="T57" fmla="*/ 0 h 6"/>
                <a:gd name="T58" fmla="*/ 6 w 13"/>
                <a:gd name="T59" fmla="*/ 0 h 6"/>
                <a:gd name="T60" fmla="*/ 10 w 13"/>
                <a:gd name="T61" fmla="*/ 0 h 6"/>
                <a:gd name="T62" fmla="*/ 10 w 13"/>
                <a:gd name="T63" fmla="*/ 0 h 6"/>
                <a:gd name="T64" fmla="*/ 10 w 13"/>
                <a:gd name="T65" fmla="*/ 0 h 6"/>
                <a:gd name="T66" fmla="*/ 13 w 13"/>
                <a:gd name="T67" fmla="*/ 0 h 6"/>
                <a:gd name="T68" fmla="*/ 13 w 13"/>
                <a:gd name="T69" fmla="*/ 0 h 6"/>
                <a:gd name="T70" fmla="*/ 13 w 13"/>
                <a:gd name="T71" fmla="*/ 0 h 6"/>
                <a:gd name="T72" fmla="*/ 13 w 13"/>
                <a:gd name="T73" fmla="*/ 0 h 6"/>
                <a:gd name="T74" fmla="*/ 13 w 13"/>
                <a:gd name="T75" fmla="*/ 0 h 6"/>
                <a:gd name="T76" fmla="*/ 13 w 13"/>
                <a:gd name="T77" fmla="*/ 0 h 6"/>
                <a:gd name="T78" fmla="*/ 13 w 13"/>
                <a:gd name="T79" fmla="*/ 0 h 6"/>
                <a:gd name="T80" fmla="*/ 13 w 13"/>
                <a:gd name="T81" fmla="*/ 0 h 6"/>
                <a:gd name="T82" fmla="*/ 13 w 13"/>
                <a:gd name="T83" fmla="*/ 0 h 6"/>
                <a:gd name="T84" fmla="*/ 13 w 13"/>
                <a:gd name="T85" fmla="*/ 0 h 6"/>
                <a:gd name="T86" fmla="*/ 13 w 13"/>
                <a:gd name="T87" fmla="*/ 3 h 6"/>
                <a:gd name="T88" fmla="*/ 13 w 13"/>
                <a:gd name="T89" fmla="*/ 3 h 6"/>
                <a:gd name="T90" fmla="*/ 13 w 13"/>
                <a:gd name="T91" fmla="*/ 3 h 6"/>
                <a:gd name="T92" fmla="*/ 13 w 13"/>
                <a:gd name="T93" fmla="*/ 3 h 6"/>
                <a:gd name="T94" fmla="*/ 13 w 13"/>
                <a:gd name="T95" fmla="*/ 3 h 6"/>
                <a:gd name="T96" fmla="*/ 13 w 13"/>
                <a:gd name="T97" fmla="*/ 3 h 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3" h="6">
                  <a:moveTo>
                    <a:pt x="13" y="3"/>
                  </a:moveTo>
                  <a:lnTo>
                    <a:pt x="13" y="3"/>
                  </a:lnTo>
                  <a:lnTo>
                    <a:pt x="13" y="0"/>
                  </a:lnTo>
                  <a:lnTo>
                    <a:pt x="10" y="3"/>
                  </a:lnTo>
                  <a:lnTo>
                    <a:pt x="6" y="3"/>
                  </a:lnTo>
                  <a:lnTo>
                    <a:pt x="3" y="6"/>
                  </a:lnTo>
                  <a:lnTo>
                    <a:pt x="0" y="6"/>
                  </a:lnTo>
                  <a:lnTo>
                    <a:pt x="0" y="3"/>
                  </a:lnTo>
                  <a:lnTo>
                    <a:pt x="3" y="3"/>
                  </a:lnTo>
                  <a:lnTo>
                    <a:pt x="6" y="0"/>
                  </a:lnTo>
                  <a:lnTo>
                    <a:pt x="10" y="0"/>
                  </a:lnTo>
                  <a:lnTo>
                    <a:pt x="13" y="0"/>
                  </a:lnTo>
                  <a:lnTo>
                    <a:pt x="13"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17" name="Freeform 827"/>
            <p:cNvSpPr>
              <a:spLocks/>
            </p:cNvSpPr>
            <p:nvPr/>
          </p:nvSpPr>
          <p:spPr bwMode="auto">
            <a:xfrm>
              <a:off x="-3827" y="1888"/>
              <a:ext cx="13" cy="6"/>
            </a:xfrm>
            <a:custGeom>
              <a:avLst/>
              <a:gdLst>
                <a:gd name="T0" fmla="*/ 13 w 13"/>
                <a:gd name="T1" fmla="*/ 3 h 6"/>
                <a:gd name="T2" fmla="*/ 13 w 13"/>
                <a:gd name="T3" fmla="*/ 0 h 6"/>
                <a:gd name="T4" fmla="*/ 10 w 13"/>
                <a:gd name="T5" fmla="*/ 3 h 6"/>
                <a:gd name="T6" fmla="*/ 6 w 13"/>
                <a:gd name="T7" fmla="*/ 3 h 6"/>
                <a:gd name="T8" fmla="*/ 3 w 13"/>
                <a:gd name="T9" fmla="*/ 6 h 6"/>
                <a:gd name="T10" fmla="*/ 0 w 13"/>
                <a:gd name="T11" fmla="*/ 6 h 6"/>
                <a:gd name="T12" fmla="*/ 0 w 13"/>
                <a:gd name="T13" fmla="*/ 3 h 6"/>
                <a:gd name="T14" fmla="*/ 3 w 13"/>
                <a:gd name="T15" fmla="*/ 3 h 6"/>
                <a:gd name="T16" fmla="*/ 6 w 13"/>
                <a:gd name="T17" fmla="*/ 0 h 6"/>
                <a:gd name="T18" fmla="*/ 10 w 13"/>
                <a:gd name="T19" fmla="*/ 0 h 6"/>
                <a:gd name="T20" fmla="*/ 13 w 13"/>
                <a:gd name="T21" fmla="*/ 0 h 6"/>
                <a:gd name="T22" fmla="*/ 13 w 13"/>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 h="6">
                  <a:moveTo>
                    <a:pt x="13" y="3"/>
                  </a:moveTo>
                  <a:lnTo>
                    <a:pt x="13" y="0"/>
                  </a:lnTo>
                  <a:lnTo>
                    <a:pt x="10" y="3"/>
                  </a:lnTo>
                  <a:lnTo>
                    <a:pt x="6" y="3"/>
                  </a:lnTo>
                  <a:lnTo>
                    <a:pt x="3" y="6"/>
                  </a:lnTo>
                  <a:lnTo>
                    <a:pt x="0" y="6"/>
                  </a:lnTo>
                  <a:lnTo>
                    <a:pt x="0" y="3"/>
                  </a:lnTo>
                  <a:lnTo>
                    <a:pt x="3" y="3"/>
                  </a:lnTo>
                  <a:lnTo>
                    <a:pt x="6" y="0"/>
                  </a:lnTo>
                  <a:lnTo>
                    <a:pt x="10" y="0"/>
                  </a:lnTo>
                  <a:lnTo>
                    <a:pt x="13" y="0"/>
                  </a:lnTo>
                  <a:lnTo>
                    <a:pt x="1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18" name="Freeform 828"/>
            <p:cNvSpPr>
              <a:spLocks/>
            </p:cNvSpPr>
            <p:nvPr/>
          </p:nvSpPr>
          <p:spPr bwMode="auto">
            <a:xfrm>
              <a:off x="-3827" y="1891"/>
              <a:ext cx="1" cy="3"/>
            </a:xfrm>
            <a:custGeom>
              <a:avLst/>
              <a:gdLst>
                <a:gd name="T0" fmla="*/ 0 w 1"/>
                <a:gd name="T1" fmla="*/ 0 h 3"/>
                <a:gd name="T2" fmla="*/ 0 w 1"/>
                <a:gd name="T3" fmla="*/ 0 h 3"/>
                <a:gd name="T4" fmla="*/ 0 w 1"/>
                <a:gd name="T5" fmla="*/ 0 h 3"/>
                <a:gd name="T6" fmla="*/ 0 w 1"/>
                <a:gd name="T7" fmla="*/ 0 h 3"/>
                <a:gd name="T8" fmla="*/ 0 w 1"/>
                <a:gd name="T9" fmla="*/ 0 h 3"/>
                <a:gd name="T10" fmla="*/ 0 w 1"/>
                <a:gd name="T11" fmla="*/ 0 h 3"/>
                <a:gd name="T12" fmla="*/ 0 w 1"/>
                <a:gd name="T13" fmla="*/ 0 h 3"/>
                <a:gd name="T14" fmla="*/ 0 w 1"/>
                <a:gd name="T15" fmla="*/ 0 h 3"/>
                <a:gd name="T16" fmla="*/ 0 w 1"/>
                <a:gd name="T17" fmla="*/ 0 h 3"/>
                <a:gd name="T18" fmla="*/ 0 w 1"/>
                <a:gd name="T19" fmla="*/ 0 h 3"/>
                <a:gd name="T20" fmla="*/ 0 w 1"/>
                <a:gd name="T21" fmla="*/ 0 h 3"/>
                <a:gd name="T22" fmla="*/ 0 w 1"/>
                <a:gd name="T23" fmla="*/ 0 h 3"/>
                <a:gd name="T24" fmla="*/ 0 w 1"/>
                <a:gd name="T25" fmla="*/ 0 h 3"/>
                <a:gd name="T26" fmla="*/ 0 w 1"/>
                <a:gd name="T27" fmla="*/ 0 h 3"/>
                <a:gd name="T28" fmla="*/ 0 w 1"/>
                <a:gd name="T29" fmla="*/ 3 h 3"/>
                <a:gd name="T30" fmla="*/ 0 w 1"/>
                <a:gd name="T31" fmla="*/ 3 h 3"/>
                <a:gd name="T32" fmla="*/ 0 w 1"/>
                <a:gd name="T33" fmla="*/ 3 h 3"/>
                <a:gd name="T34" fmla="*/ 0 w 1"/>
                <a:gd name="T35" fmla="*/ 0 h 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 h="3">
                  <a:moveTo>
                    <a:pt x="0" y="0"/>
                  </a:moveTo>
                  <a:lnTo>
                    <a:pt x="0" y="0"/>
                  </a:lnTo>
                  <a:lnTo>
                    <a:pt x="0" y="3"/>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19" name="Freeform 829"/>
            <p:cNvSpPr>
              <a:spLocks/>
            </p:cNvSpPr>
            <p:nvPr/>
          </p:nvSpPr>
          <p:spPr bwMode="auto">
            <a:xfrm>
              <a:off x="-3827" y="1891"/>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20" name="Freeform 830"/>
            <p:cNvSpPr>
              <a:spLocks noEditPoints="1"/>
            </p:cNvSpPr>
            <p:nvPr/>
          </p:nvSpPr>
          <p:spPr bwMode="auto">
            <a:xfrm>
              <a:off x="-3837" y="1832"/>
              <a:ext cx="77" cy="74"/>
            </a:xfrm>
            <a:custGeom>
              <a:avLst/>
              <a:gdLst>
                <a:gd name="T0" fmla="*/ 23 w 77"/>
                <a:gd name="T1" fmla="*/ 62 h 74"/>
                <a:gd name="T2" fmla="*/ 29 w 77"/>
                <a:gd name="T3" fmla="*/ 68 h 74"/>
                <a:gd name="T4" fmla="*/ 32 w 77"/>
                <a:gd name="T5" fmla="*/ 68 h 74"/>
                <a:gd name="T6" fmla="*/ 29 w 77"/>
                <a:gd name="T7" fmla="*/ 74 h 74"/>
                <a:gd name="T8" fmla="*/ 32 w 77"/>
                <a:gd name="T9" fmla="*/ 68 h 74"/>
                <a:gd name="T10" fmla="*/ 26 w 77"/>
                <a:gd name="T11" fmla="*/ 71 h 74"/>
                <a:gd name="T12" fmla="*/ 29 w 77"/>
                <a:gd name="T13" fmla="*/ 71 h 74"/>
                <a:gd name="T14" fmla="*/ 23 w 77"/>
                <a:gd name="T15" fmla="*/ 68 h 74"/>
                <a:gd name="T16" fmla="*/ 23 w 77"/>
                <a:gd name="T17" fmla="*/ 65 h 74"/>
                <a:gd name="T18" fmla="*/ 26 w 77"/>
                <a:gd name="T19" fmla="*/ 62 h 74"/>
                <a:gd name="T20" fmla="*/ 26 w 77"/>
                <a:gd name="T21" fmla="*/ 71 h 74"/>
                <a:gd name="T22" fmla="*/ 16 w 77"/>
                <a:gd name="T23" fmla="*/ 62 h 74"/>
                <a:gd name="T24" fmla="*/ 16 w 77"/>
                <a:gd name="T25" fmla="*/ 59 h 74"/>
                <a:gd name="T26" fmla="*/ 20 w 77"/>
                <a:gd name="T27" fmla="*/ 59 h 74"/>
                <a:gd name="T28" fmla="*/ 23 w 77"/>
                <a:gd name="T29" fmla="*/ 62 h 74"/>
                <a:gd name="T30" fmla="*/ 23 w 77"/>
                <a:gd name="T31" fmla="*/ 62 h 74"/>
                <a:gd name="T32" fmla="*/ 20 w 77"/>
                <a:gd name="T33" fmla="*/ 65 h 74"/>
                <a:gd name="T34" fmla="*/ 10 w 77"/>
                <a:gd name="T35" fmla="*/ 50 h 74"/>
                <a:gd name="T36" fmla="*/ 13 w 77"/>
                <a:gd name="T37" fmla="*/ 59 h 74"/>
                <a:gd name="T38" fmla="*/ 13 w 77"/>
                <a:gd name="T39" fmla="*/ 59 h 74"/>
                <a:gd name="T40" fmla="*/ 16 w 77"/>
                <a:gd name="T41" fmla="*/ 56 h 74"/>
                <a:gd name="T42" fmla="*/ 10 w 77"/>
                <a:gd name="T43" fmla="*/ 50 h 74"/>
                <a:gd name="T44" fmla="*/ 4 w 77"/>
                <a:gd name="T45" fmla="*/ 53 h 74"/>
                <a:gd name="T46" fmla="*/ 7 w 77"/>
                <a:gd name="T47" fmla="*/ 53 h 74"/>
                <a:gd name="T48" fmla="*/ 10 w 77"/>
                <a:gd name="T49" fmla="*/ 47 h 74"/>
                <a:gd name="T50" fmla="*/ 77 w 77"/>
                <a:gd name="T51" fmla="*/ 21 h 74"/>
                <a:gd name="T52" fmla="*/ 77 w 77"/>
                <a:gd name="T53" fmla="*/ 21 h 74"/>
                <a:gd name="T54" fmla="*/ 74 w 77"/>
                <a:gd name="T55" fmla="*/ 21 h 74"/>
                <a:gd name="T56" fmla="*/ 77 w 77"/>
                <a:gd name="T57" fmla="*/ 21 h 74"/>
                <a:gd name="T58" fmla="*/ 74 w 77"/>
                <a:gd name="T59" fmla="*/ 21 h 74"/>
                <a:gd name="T60" fmla="*/ 68 w 77"/>
                <a:gd name="T61" fmla="*/ 15 h 74"/>
                <a:gd name="T62" fmla="*/ 68 w 77"/>
                <a:gd name="T63" fmla="*/ 18 h 74"/>
                <a:gd name="T64" fmla="*/ 68 w 77"/>
                <a:gd name="T65" fmla="*/ 21 h 74"/>
                <a:gd name="T66" fmla="*/ 74 w 77"/>
                <a:gd name="T67" fmla="*/ 21 h 74"/>
                <a:gd name="T68" fmla="*/ 61 w 77"/>
                <a:gd name="T69" fmla="*/ 9 h 74"/>
                <a:gd name="T70" fmla="*/ 61 w 77"/>
                <a:gd name="T71" fmla="*/ 12 h 74"/>
                <a:gd name="T72" fmla="*/ 61 w 77"/>
                <a:gd name="T73" fmla="*/ 15 h 74"/>
                <a:gd name="T74" fmla="*/ 64 w 77"/>
                <a:gd name="T75" fmla="*/ 18 h 74"/>
                <a:gd name="T76" fmla="*/ 64 w 77"/>
                <a:gd name="T77" fmla="*/ 15 h 74"/>
                <a:gd name="T78" fmla="*/ 68 w 77"/>
                <a:gd name="T79" fmla="*/ 15 h 74"/>
                <a:gd name="T80" fmla="*/ 48 w 77"/>
                <a:gd name="T81" fmla="*/ 6 h 74"/>
                <a:gd name="T82" fmla="*/ 58 w 77"/>
                <a:gd name="T83" fmla="*/ 9 h 74"/>
                <a:gd name="T84" fmla="*/ 58 w 77"/>
                <a:gd name="T85" fmla="*/ 9 h 74"/>
                <a:gd name="T86" fmla="*/ 58 w 77"/>
                <a:gd name="T87" fmla="*/ 12 h 74"/>
                <a:gd name="T88" fmla="*/ 48 w 77"/>
                <a:gd name="T89" fmla="*/ 9 h 74"/>
                <a:gd name="T90" fmla="*/ 48 w 77"/>
                <a:gd name="T91" fmla="*/ 9 h 74"/>
                <a:gd name="T92" fmla="*/ 48 w 77"/>
                <a:gd name="T93" fmla="*/ 6 h 74"/>
                <a:gd name="T94" fmla="*/ 55 w 77"/>
                <a:gd name="T95" fmla="*/ 3 h 74"/>
                <a:gd name="T96" fmla="*/ 55 w 77"/>
                <a:gd name="T97" fmla="*/ 3 h 74"/>
                <a:gd name="T98" fmla="*/ 55 w 77"/>
                <a:gd name="T99" fmla="*/ 3 h 74"/>
                <a:gd name="T100" fmla="*/ 55 w 77"/>
                <a:gd name="T101" fmla="*/ 0 h 74"/>
                <a:gd name="T102" fmla="*/ 52 w 77"/>
                <a:gd name="T103" fmla="*/ 3 h 74"/>
                <a:gd name="T104" fmla="*/ 45 w 77"/>
                <a:gd name="T105" fmla="*/ 6 h 74"/>
                <a:gd name="T106" fmla="*/ 71 w 77"/>
                <a:gd name="T107" fmla="*/ 23 h 74"/>
                <a:gd name="T108" fmla="*/ 64 w 77"/>
                <a:gd name="T109" fmla="*/ 18 h 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7" h="74">
                  <a:moveTo>
                    <a:pt x="23" y="62"/>
                  </a:moveTo>
                  <a:lnTo>
                    <a:pt x="20" y="59"/>
                  </a:lnTo>
                  <a:lnTo>
                    <a:pt x="23" y="62"/>
                  </a:lnTo>
                  <a:close/>
                  <a:moveTo>
                    <a:pt x="29" y="68"/>
                  </a:moveTo>
                  <a:lnTo>
                    <a:pt x="26" y="65"/>
                  </a:lnTo>
                  <a:lnTo>
                    <a:pt x="29" y="68"/>
                  </a:lnTo>
                  <a:close/>
                  <a:moveTo>
                    <a:pt x="29" y="74"/>
                  </a:moveTo>
                  <a:lnTo>
                    <a:pt x="36" y="68"/>
                  </a:lnTo>
                  <a:lnTo>
                    <a:pt x="32" y="68"/>
                  </a:lnTo>
                  <a:lnTo>
                    <a:pt x="29" y="74"/>
                  </a:lnTo>
                  <a:close/>
                  <a:moveTo>
                    <a:pt x="29" y="74"/>
                  </a:moveTo>
                  <a:lnTo>
                    <a:pt x="29" y="71"/>
                  </a:lnTo>
                  <a:lnTo>
                    <a:pt x="32" y="68"/>
                  </a:lnTo>
                  <a:lnTo>
                    <a:pt x="29" y="74"/>
                  </a:lnTo>
                  <a:close/>
                  <a:moveTo>
                    <a:pt x="29" y="71"/>
                  </a:moveTo>
                  <a:lnTo>
                    <a:pt x="26" y="71"/>
                  </a:lnTo>
                  <a:lnTo>
                    <a:pt x="32" y="68"/>
                  </a:lnTo>
                  <a:lnTo>
                    <a:pt x="29" y="71"/>
                  </a:lnTo>
                  <a:close/>
                  <a:moveTo>
                    <a:pt x="26" y="71"/>
                  </a:moveTo>
                  <a:lnTo>
                    <a:pt x="23" y="68"/>
                  </a:lnTo>
                  <a:lnTo>
                    <a:pt x="23" y="65"/>
                  </a:lnTo>
                  <a:lnTo>
                    <a:pt x="26" y="65"/>
                  </a:lnTo>
                  <a:lnTo>
                    <a:pt x="26" y="62"/>
                  </a:lnTo>
                  <a:lnTo>
                    <a:pt x="32" y="68"/>
                  </a:lnTo>
                  <a:lnTo>
                    <a:pt x="26" y="71"/>
                  </a:lnTo>
                  <a:close/>
                  <a:moveTo>
                    <a:pt x="20" y="65"/>
                  </a:moveTo>
                  <a:lnTo>
                    <a:pt x="13" y="62"/>
                  </a:lnTo>
                  <a:lnTo>
                    <a:pt x="16" y="62"/>
                  </a:lnTo>
                  <a:lnTo>
                    <a:pt x="16" y="59"/>
                  </a:lnTo>
                  <a:lnTo>
                    <a:pt x="20" y="59"/>
                  </a:lnTo>
                  <a:lnTo>
                    <a:pt x="23" y="59"/>
                  </a:lnTo>
                  <a:lnTo>
                    <a:pt x="23" y="62"/>
                  </a:lnTo>
                  <a:lnTo>
                    <a:pt x="20" y="65"/>
                  </a:lnTo>
                  <a:close/>
                  <a:moveTo>
                    <a:pt x="20" y="56"/>
                  </a:moveTo>
                  <a:lnTo>
                    <a:pt x="10" y="50"/>
                  </a:lnTo>
                  <a:lnTo>
                    <a:pt x="7" y="56"/>
                  </a:lnTo>
                  <a:lnTo>
                    <a:pt x="10" y="59"/>
                  </a:lnTo>
                  <a:lnTo>
                    <a:pt x="13" y="59"/>
                  </a:lnTo>
                  <a:lnTo>
                    <a:pt x="16" y="56"/>
                  </a:lnTo>
                  <a:lnTo>
                    <a:pt x="20" y="56"/>
                  </a:lnTo>
                  <a:close/>
                  <a:moveTo>
                    <a:pt x="7" y="56"/>
                  </a:moveTo>
                  <a:lnTo>
                    <a:pt x="10" y="50"/>
                  </a:lnTo>
                  <a:lnTo>
                    <a:pt x="7" y="56"/>
                  </a:lnTo>
                  <a:close/>
                  <a:moveTo>
                    <a:pt x="7" y="53"/>
                  </a:moveTo>
                  <a:lnTo>
                    <a:pt x="4" y="53"/>
                  </a:lnTo>
                  <a:lnTo>
                    <a:pt x="10" y="50"/>
                  </a:lnTo>
                  <a:lnTo>
                    <a:pt x="7" y="53"/>
                  </a:lnTo>
                  <a:close/>
                  <a:moveTo>
                    <a:pt x="4" y="56"/>
                  </a:moveTo>
                  <a:lnTo>
                    <a:pt x="0" y="53"/>
                  </a:lnTo>
                  <a:lnTo>
                    <a:pt x="10" y="47"/>
                  </a:lnTo>
                  <a:lnTo>
                    <a:pt x="4" y="56"/>
                  </a:lnTo>
                  <a:close/>
                  <a:moveTo>
                    <a:pt x="77" y="21"/>
                  </a:moveTo>
                  <a:lnTo>
                    <a:pt x="71" y="26"/>
                  </a:lnTo>
                  <a:lnTo>
                    <a:pt x="77" y="21"/>
                  </a:lnTo>
                  <a:close/>
                  <a:moveTo>
                    <a:pt x="77" y="21"/>
                  </a:moveTo>
                  <a:lnTo>
                    <a:pt x="74" y="21"/>
                  </a:lnTo>
                  <a:lnTo>
                    <a:pt x="71" y="23"/>
                  </a:lnTo>
                  <a:lnTo>
                    <a:pt x="71" y="26"/>
                  </a:lnTo>
                  <a:lnTo>
                    <a:pt x="77" y="21"/>
                  </a:lnTo>
                  <a:close/>
                  <a:moveTo>
                    <a:pt x="74" y="21"/>
                  </a:moveTo>
                  <a:lnTo>
                    <a:pt x="71" y="23"/>
                  </a:lnTo>
                  <a:lnTo>
                    <a:pt x="74" y="21"/>
                  </a:lnTo>
                  <a:close/>
                  <a:moveTo>
                    <a:pt x="74" y="21"/>
                  </a:moveTo>
                  <a:lnTo>
                    <a:pt x="68" y="15"/>
                  </a:lnTo>
                  <a:lnTo>
                    <a:pt x="68" y="18"/>
                  </a:lnTo>
                  <a:lnTo>
                    <a:pt x="68" y="21"/>
                  </a:lnTo>
                  <a:lnTo>
                    <a:pt x="71" y="23"/>
                  </a:lnTo>
                  <a:lnTo>
                    <a:pt x="74" y="21"/>
                  </a:lnTo>
                  <a:close/>
                  <a:moveTo>
                    <a:pt x="68" y="12"/>
                  </a:moveTo>
                  <a:lnTo>
                    <a:pt x="61" y="9"/>
                  </a:lnTo>
                  <a:lnTo>
                    <a:pt x="61" y="12"/>
                  </a:lnTo>
                  <a:lnTo>
                    <a:pt x="61" y="15"/>
                  </a:lnTo>
                  <a:lnTo>
                    <a:pt x="58" y="15"/>
                  </a:lnTo>
                  <a:lnTo>
                    <a:pt x="64" y="18"/>
                  </a:lnTo>
                  <a:lnTo>
                    <a:pt x="64" y="15"/>
                  </a:lnTo>
                  <a:lnTo>
                    <a:pt x="68" y="15"/>
                  </a:lnTo>
                  <a:lnTo>
                    <a:pt x="68" y="12"/>
                  </a:lnTo>
                  <a:close/>
                  <a:moveTo>
                    <a:pt x="58" y="15"/>
                  </a:moveTo>
                  <a:lnTo>
                    <a:pt x="48" y="6"/>
                  </a:lnTo>
                  <a:lnTo>
                    <a:pt x="55" y="3"/>
                  </a:lnTo>
                  <a:lnTo>
                    <a:pt x="58" y="6"/>
                  </a:lnTo>
                  <a:lnTo>
                    <a:pt x="58" y="9"/>
                  </a:lnTo>
                  <a:lnTo>
                    <a:pt x="58" y="12"/>
                  </a:lnTo>
                  <a:lnTo>
                    <a:pt x="58" y="15"/>
                  </a:lnTo>
                  <a:close/>
                  <a:moveTo>
                    <a:pt x="55" y="3"/>
                  </a:moveTo>
                  <a:lnTo>
                    <a:pt x="48" y="9"/>
                  </a:lnTo>
                  <a:lnTo>
                    <a:pt x="48" y="6"/>
                  </a:lnTo>
                  <a:lnTo>
                    <a:pt x="55" y="3"/>
                  </a:lnTo>
                  <a:close/>
                  <a:moveTo>
                    <a:pt x="52" y="3"/>
                  </a:moveTo>
                  <a:lnTo>
                    <a:pt x="55" y="0"/>
                  </a:lnTo>
                  <a:lnTo>
                    <a:pt x="48" y="6"/>
                  </a:lnTo>
                  <a:lnTo>
                    <a:pt x="52" y="3"/>
                  </a:lnTo>
                  <a:close/>
                  <a:moveTo>
                    <a:pt x="55" y="0"/>
                  </a:moveTo>
                  <a:lnTo>
                    <a:pt x="52" y="0"/>
                  </a:lnTo>
                  <a:lnTo>
                    <a:pt x="45" y="6"/>
                  </a:lnTo>
                  <a:lnTo>
                    <a:pt x="48" y="9"/>
                  </a:lnTo>
                  <a:lnTo>
                    <a:pt x="55" y="0"/>
                  </a:lnTo>
                  <a:close/>
                  <a:moveTo>
                    <a:pt x="71" y="23"/>
                  </a:moveTo>
                  <a:lnTo>
                    <a:pt x="68" y="18"/>
                  </a:lnTo>
                  <a:lnTo>
                    <a:pt x="71" y="23"/>
                  </a:lnTo>
                  <a:close/>
                  <a:moveTo>
                    <a:pt x="64" y="18"/>
                  </a:moveTo>
                  <a:lnTo>
                    <a:pt x="61" y="15"/>
                  </a:lnTo>
                  <a:lnTo>
                    <a:pt x="6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21" name="Line 831"/>
            <p:cNvSpPr>
              <a:spLocks noChangeShapeType="1"/>
            </p:cNvSpPr>
            <p:nvPr/>
          </p:nvSpPr>
          <p:spPr bwMode="auto">
            <a:xfrm flipH="1" flipV="1">
              <a:off x="-3817" y="1891"/>
              <a:ext cx="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322" name="Line 832"/>
            <p:cNvSpPr>
              <a:spLocks noChangeShapeType="1"/>
            </p:cNvSpPr>
            <p:nvPr/>
          </p:nvSpPr>
          <p:spPr bwMode="auto">
            <a:xfrm flipH="1" flipV="1">
              <a:off x="-3811" y="1897"/>
              <a:ext cx="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323" name="Freeform 833"/>
            <p:cNvSpPr>
              <a:spLocks/>
            </p:cNvSpPr>
            <p:nvPr/>
          </p:nvSpPr>
          <p:spPr bwMode="auto">
            <a:xfrm>
              <a:off x="-3808" y="1900"/>
              <a:ext cx="7" cy="6"/>
            </a:xfrm>
            <a:custGeom>
              <a:avLst/>
              <a:gdLst>
                <a:gd name="T0" fmla="*/ 0 w 7"/>
                <a:gd name="T1" fmla="*/ 6 h 6"/>
                <a:gd name="T2" fmla="*/ 7 w 7"/>
                <a:gd name="T3" fmla="*/ 0 h 6"/>
                <a:gd name="T4" fmla="*/ 3 w 7"/>
                <a:gd name="T5" fmla="*/ 0 h 6"/>
                <a:gd name="T6" fmla="*/ 0 w 7"/>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6">
                  <a:moveTo>
                    <a:pt x="0" y="6"/>
                  </a:moveTo>
                  <a:lnTo>
                    <a:pt x="7" y="0"/>
                  </a:lnTo>
                  <a:lnTo>
                    <a:pt x="3" y="0"/>
                  </a:lnTo>
                  <a:lnTo>
                    <a:pt x="0"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24" name="Freeform 834"/>
            <p:cNvSpPr>
              <a:spLocks/>
            </p:cNvSpPr>
            <p:nvPr/>
          </p:nvSpPr>
          <p:spPr bwMode="auto">
            <a:xfrm>
              <a:off x="-3808" y="1900"/>
              <a:ext cx="3" cy="6"/>
            </a:xfrm>
            <a:custGeom>
              <a:avLst/>
              <a:gdLst>
                <a:gd name="T0" fmla="*/ 0 w 3"/>
                <a:gd name="T1" fmla="*/ 6 h 6"/>
                <a:gd name="T2" fmla="*/ 0 w 3"/>
                <a:gd name="T3" fmla="*/ 3 h 6"/>
                <a:gd name="T4" fmla="*/ 3 w 3"/>
                <a:gd name="T5" fmla="*/ 0 h 6"/>
                <a:gd name="T6" fmla="*/ 0 w 3"/>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6">
                  <a:moveTo>
                    <a:pt x="0" y="6"/>
                  </a:moveTo>
                  <a:lnTo>
                    <a:pt x="0" y="3"/>
                  </a:lnTo>
                  <a:lnTo>
                    <a:pt x="3" y="0"/>
                  </a:lnTo>
                  <a:lnTo>
                    <a:pt x="0"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25" name="Freeform 835"/>
            <p:cNvSpPr>
              <a:spLocks/>
            </p:cNvSpPr>
            <p:nvPr/>
          </p:nvSpPr>
          <p:spPr bwMode="auto">
            <a:xfrm>
              <a:off x="-3811" y="1900"/>
              <a:ext cx="6" cy="3"/>
            </a:xfrm>
            <a:custGeom>
              <a:avLst/>
              <a:gdLst>
                <a:gd name="T0" fmla="*/ 3 w 6"/>
                <a:gd name="T1" fmla="*/ 3 h 3"/>
                <a:gd name="T2" fmla="*/ 0 w 6"/>
                <a:gd name="T3" fmla="*/ 3 h 3"/>
                <a:gd name="T4" fmla="*/ 6 w 6"/>
                <a:gd name="T5" fmla="*/ 0 h 3"/>
                <a:gd name="T6" fmla="*/ 3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3" y="3"/>
                  </a:moveTo>
                  <a:lnTo>
                    <a:pt x="0" y="3"/>
                  </a:lnTo>
                  <a:lnTo>
                    <a:pt x="6" y="0"/>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26" name="Freeform 836"/>
            <p:cNvSpPr>
              <a:spLocks/>
            </p:cNvSpPr>
            <p:nvPr/>
          </p:nvSpPr>
          <p:spPr bwMode="auto">
            <a:xfrm>
              <a:off x="-3814" y="1894"/>
              <a:ext cx="9" cy="9"/>
            </a:xfrm>
            <a:custGeom>
              <a:avLst/>
              <a:gdLst>
                <a:gd name="T0" fmla="*/ 3 w 9"/>
                <a:gd name="T1" fmla="*/ 9 h 9"/>
                <a:gd name="T2" fmla="*/ 0 w 9"/>
                <a:gd name="T3" fmla="*/ 6 h 9"/>
                <a:gd name="T4" fmla="*/ 0 w 9"/>
                <a:gd name="T5" fmla="*/ 3 h 9"/>
                <a:gd name="T6" fmla="*/ 3 w 9"/>
                <a:gd name="T7" fmla="*/ 3 h 9"/>
                <a:gd name="T8" fmla="*/ 3 w 9"/>
                <a:gd name="T9" fmla="*/ 0 h 9"/>
                <a:gd name="T10" fmla="*/ 9 w 9"/>
                <a:gd name="T11" fmla="*/ 6 h 9"/>
                <a:gd name="T12" fmla="*/ 3 w 9"/>
                <a:gd name="T13" fmla="*/ 9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9">
                  <a:moveTo>
                    <a:pt x="3" y="9"/>
                  </a:moveTo>
                  <a:lnTo>
                    <a:pt x="0" y="6"/>
                  </a:lnTo>
                  <a:lnTo>
                    <a:pt x="0" y="3"/>
                  </a:lnTo>
                  <a:lnTo>
                    <a:pt x="3" y="3"/>
                  </a:lnTo>
                  <a:lnTo>
                    <a:pt x="3" y="0"/>
                  </a:lnTo>
                  <a:lnTo>
                    <a:pt x="9" y="6"/>
                  </a:lnTo>
                  <a:lnTo>
                    <a:pt x="3"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27" name="Freeform 837"/>
            <p:cNvSpPr>
              <a:spLocks/>
            </p:cNvSpPr>
            <p:nvPr/>
          </p:nvSpPr>
          <p:spPr bwMode="auto">
            <a:xfrm>
              <a:off x="-3824" y="1891"/>
              <a:ext cx="10" cy="6"/>
            </a:xfrm>
            <a:custGeom>
              <a:avLst/>
              <a:gdLst>
                <a:gd name="T0" fmla="*/ 7 w 10"/>
                <a:gd name="T1" fmla="*/ 6 h 6"/>
                <a:gd name="T2" fmla="*/ 0 w 10"/>
                <a:gd name="T3" fmla="*/ 3 h 6"/>
                <a:gd name="T4" fmla="*/ 3 w 10"/>
                <a:gd name="T5" fmla="*/ 3 h 6"/>
                <a:gd name="T6" fmla="*/ 3 w 10"/>
                <a:gd name="T7" fmla="*/ 0 h 6"/>
                <a:gd name="T8" fmla="*/ 7 w 10"/>
                <a:gd name="T9" fmla="*/ 0 h 6"/>
                <a:gd name="T10" fmla="*/ 10 w 10"/>
                <a:gd name="T11" fmla="*/ 0 h 6"/>
                <a:gd name="T12" fmla="*/ 10 w 10"/>
                <a:gd name="T13" fmla="*/ 3 h 6"/>
                <a:gd name="T14" fmla="*/ 7 w 10"/>
                <a:gd name="T15" fmla="*/ 6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6">
                  <a:moveTo>
                    <a:pt x="7" y="6"/>
                  </a:moveTo>
                  <a:lnTo>
                    <a:pt x="0" y="3"/>
                  </a:lnTo>
                  <a:lnTo>
                    <a:pt x="3" y="3"/>
                  </a:lnTo>
                  <a:lnTo>
                    <a:pt x="3" y="0"/>
                  </a:lnTo>
                  <a:lnTo>
                    <a:pt x="7" y="0"/>
                  </a:lnTo>
                  <a:lnTo>
                    <a:pt x="10" y="0"/>
                  </a:lnTo>
                  <a:lnTo>
                    <a:pt x="10" y="3"/>
                  </a:lnTo>
                  <a:lnTo>
                    <a:pt x="7"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28" name="Freeform 838"/>
            <p:cNvSpPr>
              <a:spLocks/>
            </p:cNvSpPr>
            <p:nvPr/>
          </p:nvSpPr>
          <p:spPr bwMode="auto">
            <a:xfrm>
              <a:off x="-3830" y="1882"/>
              <a:ext cx="13" cy="9"/>
            </a:xfrm>
            <a:custGeom>
              <a:avLst/>
              <a:gdLst>
                <a:gd name="T0" fmla="*/ 13 w 13"/>
                <a:gd name="T1" fmla="*/ 6 h 9"/>
                <a:gd name="T2" fmla="*/ 3 w 13"/>
                <a:gd name="T3" fmla="*/ 0 h 9"/>
                <a:gd name="T4" fmla="*/ 0 w 13"/>
                <a:gd name="T5" fmla="*/ 6 h 9"/>
                <a:gd name="T6" fmla="*/ 3 w 13"/>
                <a:gd name="T7" fmla="*/ 9 h 9"/>
                <a:gd name="T8" fmla="*/ 6 w 13"/>
                <a:gd name="T9" fmla="*/ 9 h 9"/>
                <a:gd name="T10" fmla="*/ 9 w 13"/>
                <a:gd name="T11" fmla="*/ 6 h 9"/>
                <a:gd name="T12" fmla="*/ 13 w 1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13" y="6"/>
                  </a:moveTo>
                  <a:lnTo>
                    <a:pt x="3" y="0"/>
                  </a:lnTo>
                  <a:lnTo>
                    <a:pt x="0" y="6"/>
                  </a:lnTo>
                  <a:lnTo>
                    <a:pt x="3" y="9"/>
                  </a:lnTo>
                  <a:lnTo>
                    <a:pt x="6" y="9"/>
                  </a:lnTo>
                  <a:lnTo>
                    <a:pt x="9" y="6"/>
                  </a:lnTo>
                  <a:lnTo>
                    <a:pt x="13"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29" name="Freeform 839"/>
            <p:cNvSpPr>
              <a:spLocks/>
            </p:cNvSpPr>
            <p:nvPr/>
          </p:nvSpPr>
          <p:spPr bwMode="auto">
            <a:xfrm>
              <a:off x="-3830" y="1882"/>
              <a:ext cx="3" cy="6"/>
            </a:xfrm>
            <a:custGeom>
              <a:avLst/>
              <a:gdLst>
                <a:gd name="T0" fmla="*/ 0 w 3"/>
                <a:gd name="T1" fmla="*/ 6 h 6"/>
                <a:gd name="T2" fmla="*/ 3 w 3"/>
                <a:gd name="T3" fmla="*/ 0 h 6"/>
                <a:gd name="T4" fmla="*/ 0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3" y="0"/>
                  </a:lnTo>
                  <a:lnTo>
                    <a:pt x="0"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30" name="Freeform 840"/>
            <p:cNvSpPr>
              <a:spLocks/>
            </p:cNvSpPr>
            <p:nvPr/>
          </p:nvSpPr>
          <p:spPr bwMode="auto">
            <a:xfrm>
              <a:off x="-3833" y="1882"/>
              <a:ext cx="6" cy="3"/>
            </a:xfrm>
            <a:custGeom>
              <a:avLst/>
              <a:gdLst>
                <a:gd name="T0" fmla="*/ 3 w 6"/>
                <a:gd name="T1" fmla="*/ 3 h 3"/>
                <a:gd name="T2" fmla="*/ 0 w 6"/>
                <a:gd name="T3" fmla="*/ 3 h 3"/>
                <a:gd name="T4" fmla="*/ 6 w 6"/>
                <a:gd name="T5" fmla="*/ 0 h 3"/>
                <a:gd name="T6" fmla="*/ 3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3" y="3"/>
                  </a:moveTo>
                  <a:lnTo>
                    <a:pt x="0" y="3"/>
                  </a:lnTo>
                  <a:lnTo>
                    <a:pt x="6" y="0"/>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31" name="Freeform 841"/>
            <p:cNvSpPr>
              <a:spLocks/>
            </p:cNvSpPr>
            <p:nvPr/>
          </p:nvSpPr>
          <p:spPr bwMode="auto">
            <a:xfrm>
              <a:off x="-3837" y="1879"/>
              <a:ext cx="10" cy="9"/>
            </a:xfrm>
            <a:custGeom>
              <a:avLst/>
              <a:gdLst>
                <a:gd name="T0" fmla="*/ 4 w 10"/>
                <a:gd name="T1" fmla="*/ 9 h 9"/>
                <a:gd name="T2" fmla="*/ 0 w 10"/>
                <a:gd name="T3" fmla="*/ 6 h 9"/>
                <a:gd name="T4" fmla="*/ 10 w 10"/>
                <a:gd name="T5" fmla="*/ 0 h 9"/>
                <a:gd name="T6" fmla="*/ 4 w 10"/>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4" y="9"/>
                  </a:moveTo>
                  <a:lnTo>
                    <a:pt x="0" y="6"/>
                  </a:lnTo>
                  <a:lnTo>
                    <a:pt x="10" y="0"/>
                  </a:lnTo>
                  <a:lnTo>
                    <a:pt x="4"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32" name="Freeform 842"/>
            <p:cNvSpPr>
              <a:spLocks/>
            </p:cNvSpPr>
            <p:nvPr/>
          </p:nvSpPr>
          <p:spPr bwMode="auto">
            <a:xfrm>
              <a:off x="-3766" y="1853"/>
              <a:ext cx="6" cy="5"/>
            </a:xfrm>
            <a:custGeom>
              <a:avLst/>
              <a:gdLst>
                <a:gd name="T0" fmla="*/ 6 w 6"/>
                <a:gd name="T1" fmla="*/ 0 h 5"/>
                <a:gd name="T2" fmla="*/ 0 w 6"/>
                <a:gd name="T3" fmla="*/ 5 h 5"/>
                <a:gd name="T4" fmla="*/ 6 w 6"/>
                <a:gd name="T5" fmla="*/ 0 h 5"/>
                <a:gd name="T6" fmla="*/ 0 60000 65536"/>
                <a:gd name="T7" fmla="*/ 0 60000 65536"/>
                <a:gd name="T8" fmla="*/ 0 60000 65536"/>
              </a:gdLst>
              <a:ahLst/>
              <a:cxnLst>
                <a:cxn ang="T6">
                  <a:pos x="T0" y="T1"/>
                </a:cxn>
                <a:cxn ang="T7">
                  <a:pos x="T2" y="T3"/>
                </a:cxn>
                <a:cxn ang="T8">
                  <a:pos x="T4" y="T5"/>
                </a:cxn>
              </a:cxnLst>
              <a:rect l="0" t="0" r="r" b="b"/>
              <a:pathLst>
                <a:path w="6" h="5">
                  <a:moveTo>
                    <a:pt x="6" y="0"/>
                  </a:moveTo>
                  <a:lnTo>
                    <a:pt x="0" y="5"/>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33" name="Freeform 843"/>
            <p:cNvSpPr>
              <a:spLocks/>
            </p:cNvSpPr>
            <p:nvPr/>
          </p:nvSpPr>
          <p:spPr bwMode="auto">
            <a:xfrm>
              <a:off x="-3766" y="1853"/>
              <a:ext cx="6" cy="5"/>
            </a:xfrm>
            <a:custGeom>
              <a:avLst/>
              <a:gdLst>
                <a:gd name="T0" fmla="*/ 6 w 6"/>
                <a:gd name="T1" fmla="*/ 0 h 5"/>
                <a:gd name="T2" fmla="*/ 3 w 6"/>
                <a:gd name="T3" fmla="*/ 0 h 5"/>
                <a:gd name="T4" fmla="*/ 0 w 6"/>
                <a:gd name="T5" fmla="*/ 2 h 5"/>
                <a:gd name="T6" fmla="*/ 0 w 6"/>
                <a:gd name="T7" fmla="*/ 5 h 5"/>
                <a:gd name="T8" fmla="*/ 6 w 6"/>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5">
                  <a:moveTo>
                    <a:pt x="6" y="0"/>
                  </a:moveTo>
                  <a:lnTo>
                    <a:pt x="3" y="0"/>
                  </a:lnTo>
                  <a:lnTo>
                    <a:pt x="0" y="2"/>
                  </a:lnTo>
                  <a:lnTo>
                    <a:pt x="0" y="5"/>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34" name="Freeform 844"/>
            <p:cNvSpPr>
              <a:spLocks/>
            </p:cNvSpPr>
            <p:nvPr/>
          </p:nvSpPr>
          <p:spPr bwMode="auto">
            <a:xfrm>
              <a:off x="-3766" y="1853"/>
              <a:ext cx="3" cy="2"/>
            </a:xfrm>
            <a:custGeom>
              <a:avLst/>
              <a:gdLst>
                <a:gd name="T0" fmla="*/ 3 w 3"/>
                <a:gd name="T1" fmla="*/ 0 h 2"/>
                <a:gd name="T2" fmla="*/ 0 w 3"/>
                <a:gd name="T3" fmla="*/ 2 h 2"/>
                <a:gd name="T4" fmla="*/ 3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2"/>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35" name="Freeform 845"/>
            <p:cNvSpPr>
              <a:spLocks/>
            </p:cNvSpPr>
            <p:nvPr/>
          </p:nvSpPr>
          <p:spPr bwMode="auto">
            <a:xfrm>
              <a:off x="-3769" y="1847"/>
              <a:ext cx="6" cy="8"/>
            </a:xfrm>
            <a:custGeom>
              <a:avLst/>
              <a:gdLst>
                <a:gd name="T0" fmla="*/ 6 w 6"/>
                <a:gd name="T1" fmla="*/ 6 h 8"/>
                <a:gd name="T2" fmla="*/ 0 w 6"/>
                <a:gd name="T3" fmla="*/ 0 h 8"/>
                <a:gd name="T4" fmla="*/ 0 w 6"/>
                <a:gd name="T5" fmla="*/ 3 h 8"/>
                <a:gd name="T6" fmla="*/ 0 w 6"/>
                <a:gd name="T7" fmla="*/ 6 h 8"/>
                <a:gd name="T8" fmla="*/ 3 w 6"/>
                <a:gd name="T9" fmla="*/ 8 h 8"/>
                <a:gd name="T10" fmla="*/ 6 w 6"/>
                <a:gd name="T11" fmla="*/ 6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6" y="6"/>
                  </a:moveTo>
                  <a:lnTo>
                    <a:pt x="0" y="0"/>
                  </a:lnTo>
                  <a:lnTo>
                    <a:pt x="0" y="3"/>
                  </a:lnTo>
                  <a:lnTo>
                    <a:pt x="0" y="6"/>
                  </a:lnTo>
                  <a:lnTo>
                    <a:pt x="3" y="8"/>
                  </a:lnTo>
                  <a:lnTo>
                    <a:pt x="6"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36" name="Freeform 846"/>
            <p:cNvSpPr>
              <a:spLocks/>
            </p:cNvSpPr>
            <p:nvPr/>
          </p:nvSpPr>
          <p:spPr bwMode="auto">
            <a:xfrm>
              <a:off x="-3779" y="1841"/>
              <a:ext cx="10" cy="9"/>
            </a:xfrm>
            <a:custGeom>
              <a:avLst/>
              <a:gdLst>
                <a:gd name="T0" fmla="*/ 10 w 10"/>
                <a:gd name="T1" fmla="*/ 3 h 9"/>
                <a:gd name="T2" fmla="*/ 3 w 10"/>
                <a:gd name="T3" fmla="*/ 0 h 9"/>
                <a:gd name="T4" fmla="*/ 3 w 10"/>
                <a:gd name="T5" fmla="*/ 3 h 9"/>
                <a:gd name="T6" fmla="*/ 3 w 10"/>
                <a:gd name="T7" fmla="*/ 6 h 9"/>
                <a:gd name="T8" fmla="*/ 0 w 10"/>
                <a:gd name="T9" fmla="*/ 6 h 9"/>
                <a:gd name="T10" fmla="*/ 6 w 10"/>
                <a:gd name="T11" fmla="*/ 9 h 9"/>
                <a:gd name="T12" fmla="*/ 6 w 10"/>
                <a:gd name="T13" fmla="*/ 6 h 9"/>
                <a:gd name="T14" fmla="*/ 10 w 10"/>
                <a:gd name="T15" fmla="*/ 6 h 9"/>
                <a:gd name="T16" fmla="*/ 10 w 10"/>
                <a:gd name="T17" fmla="*/ 3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9">
                  <a:moveTo>
                    <a:pt x="10" y="3"/>
                  </a:moveTo>
                  <a:lnTo>
                    <a:pt x="3" y="0"/>
                  </a:lnTo>
                  <a:lnTo>
                    <a:pt x="3" y="3"/>
                  </a:lnTo>
                  <a:lnTo>
                    <a:pt x="3" y="6"/>
                  </a:lnTo>
                  <a:lnTo>
                    <a:pt x="0" y="6"/>
                  </a:lnTo>
                  <a:lnTo>
                    <a:pt x="6" y="9"/>
                  </a:lnTo>
                  <a:lnTo>
                    <a:pt x="6" y="6"/>
                  </a:lnTo>
                  <a:lnTo>
                    <a:pt x="10" y="6"/>
                  </a:lnTo>
                  <a:lnTo>
                    <a:pt x="1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37" name="Freeform 847"/>
            <p:cNvSpPr>
              <a:spLocks/>
            </p:cNvSpPr>
            <p:nvPr/>
          </p:nvSpPr>
          <p:spPr bwMode="auto">
            <a:xfrm>
              <a:off x="-3789" y="1835"/>
              <a:ext cx="10" cy="12"/>
            </a:xfrm>
            <a:custGeom>
              <a:avLst/>
              <a:gdLst>
                <a:gd name="T0" fmla="*/ 10 w 10"/>
                <a:gd name="T1" fmla="*/ 12 h 12"/>
                <a:gd name="T2" fmla="*/ 0 w 10"/>
                <a:gd name="T3" fmla="*/ 3 h 12"/>
                <a:gd name="T4" fmla="*/ 7 w 10"/>
                <a:gd name="T5" fmla="*/ 0 h 12"/>
                <a:gd name="T6" fmla="*/ 10 w 10"/>
                <a:gd name="T7" fmla="*/ 3 h 12"/>
                <a:gd name="T8" fmla="*/ 10 w 10"/>
                <a:gd name="T9" fmla="*/ 6 h 12"/>
                <a:gd name="T10" fmla="*/ 10 w 10"/>
                <a:gd name="T11" fmla="*/ 9 h 12"/>
                <a:gd name="T12" fmla="*/ 10 w 10"/>
                <a:gd name="T13" fmla="*/ 12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2">
                  <a:moveTo>
                    <a:pt x="10" y="12"/>
                  </a:moveTo>
                  <a:lnTo>
                    <a:pt x="0" y="3"/>
                  </a:lnTo>
                  <a:lnTo>
                    <a:pt x="7" y="0"/>
                  </a:lnTo>
                  <a:lnTo>
                    <a:pt x="10" y="3"/>
                  </a:lnTo>
                  <a:lnTo>
                    <a:pt x="10" y="6"/>
                  </a:lnTo>
                  <a:lnTo>
                    <a:pt x="10" y="9"/>
                  </a:lnTo>
                  <a:lnTo>
                    <a:pt x="10" y="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38" name="Freeform 848"/>
            <p:cNvSpPr>
              <a:spLocks/>
            </p:cNvSpPr>
            <p:nvPr/>
          </p:nvSpPr>
          <p:spPr bwMode="auto">
            <a:xfrm>
              <a:off x="-3789" y="1835"/>
              <a:ext cx="7" cy="6"/>
            </a:xfrm>
            <a:custGeom>
              <a:avLst/>
              <a:gdLst>
                <a:gd name="T0" fmla="*/ 7 w 7"/>
                <a:gd name="T1" fmla="*/ 0 h 6"/>
                <a:gd name="T2" fmla="*/ 0 w 7"/>
                <a:gd name="T3" fmla="*/ 6 h 6"/>
                <a:gd name="T4" fmla="*/ 0 w 7"/>
                <a:gd name="T5" fmla="*/ 3 h 6"/>
                <a:gd name="T6" fmla="*/ 7 w 7"/>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6">
                  <a:moveTo>
                    <a:pt x="7" y="0"/>
                  </a:moveTo>
                  <a:lnTo>
                    <a:pt x="0" y="6"/>
                  </a:lnTo>
                  <a:lnTo>
                    <a:pt x="0" y="3"/>
                  </a:lnTo>
                  <a:lnTo>
                    <a:pt x="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39" name="Freeform 849"/>
            <p:cNvSpPr>
              <a:spLocks/>
            </p:cNvSpPr>
            <p:nvPr/>
          </p:nvSpPr>
          <p:spPr bwMode="auto">
            <a:xfrm>
              <a:off x="-3789" y="1832"/>
              <a:ext cx="7" cy="6"/>
            </a:xfrm>
            <a:custGeom>
              <a:avLst/>
              <a:gdLst>
                <a:gd name="T0" fmla="*/ 4 w 7"/>
                <a:gd name="T1" fmla="*/ 3 h 6"/>
                <a:gd name="T2" fmla="*/ 7 w 7"/>
                <a:gd name="T3" fmla="*/ 0 h 6"/>
                <a:gd name="T4" fmla="*/ 0 w 7"/>
                <a:gd name="T5" fmla="*/ 6 h 6"/>
                <a:gd name="T6" fmla="*/ 4 w 7"/>
                <a:gd name="T7" fmla="*/ 3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6">
                  <a:moveTo>
                    <a:pt x="4" y="3"/>
                  </a:moveTo>
                  <a:lnTo>
                    <a:pt x="7" y="0"/>
                  </a:lnTo>
                  <a:lnTo>
                    <a:pt x="0" y="6"/>
                  </a:lnTo>
                  <a:lnTo>
                    <a:pt x="4"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40" name="Freeform 850"/>
            <p:cNvSpPr>
              <a:spLocks/>
            </p:cNvSpPr>
            <p:nvPr/>
          </p:nvSpPr>
          <p:spPr bwMode="auto">
            <a:xfrm>
              <a:off x="-3792" y="1832"/>
              <a:ext cx="10" cy="9"/>
            </a:xfrm>
            <a:custGeom>
              <a:avLst/>
              <a:gdLst>
                <a:gd name="T0" fmla="*/ 10 w 10"/>
                <a:gd name="T1" fmla="*/ 0 h 9"/>
                <a:gd name="T2" fmla="*/ 7 w 10"/>
                <a:gd name="T3" fmla="*/ 0 h 9"/>
                <a:gd name="T4" fmla="*/ 0 w 10"/>
                <a:gd name="T5" fmla="*/ 6 h 9"/>
                <a:gd name="T6" fmla="*/ 3 w 10"/>
                <a:gd name="T7" fmla="*/ 9 h 9"/>
                <a:gd name="T8" fmla="*/ 10 w 10"/>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9">
                  <a:moveTo>
                    <a:pt x="10" y="0"/>
                  </a:moveTo>
                  <a:lnTo>
                    <a:pt x="7" y="0"/>
                  </a:lnTo>
                  <a:lnTo>
                    <a:pt x="0" y="6"/>
                  </a:lnTo>
                  <a:lnTo>
                    <a:pt x="3" y="9"/>
                  </a:lnTo>
                  <a:lnTo>
                    <a:pt x="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41" name="Line 851"/>
            <p:cNvSpPr>
              <a:spLocks noChangeShapeType="1"/>
            </p:cNvSpPr>
            <p:nvPr/>
          </p:nvSpPr>
          <p:spPr bwMode="auto">
            <a:xfrm flipH="1" flipV="1">
              <a:off x="-3769" y="1850"/>
              <a:ext cx="3"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342" name="Line 852"/>
            <p:cNvSpPr>
              <a:spLocks noChangeShapeType="1"/>
            </p:cNvSpPr>
            <p:nvPr/>
          </p:nvSpPr>
          <p:spPr bwMode="auto">
            <a:xfrm flipH="1" flipV="1">
              <a:off x="-3776" y="1847"/>
              <a:ext cx="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343" name="Freeform 853"/>
            <p:cNvSpPr>
              <a:spLocks noEditPoints="1"/>
            </p:cNvSpPr>
            <p:nvPr/>
          </p:nvSpPr>
          <p:spPr bwMode="auto">
            <a:xfrm>
              <a:off x="-3840" y="1826"/>
              <a:ext cx="55" cy="62"/>
            </a:xfrm>
            <a:custGeom>
              <a:avLst/>
              <a:gdLst>
                <a:gd name="T0" fmla="*/ 55 w 55"/>
                <a:gd name="T1" fmla="*/ 3 h 62"/>
                <a:gd name="T2" fmla="*/ 51 w 55"/>
                <a:gd name="T3" fmla="*/ 6 h 62"/>
                <a:gd name="T4" fmla="*/ 51 w 55"/>
                <a:gd name="T5" fmla="*/ 9 h 62"/>
                <a:gd name="T6" fmla="*/ 48 w 55"/>
                <a:gd name="T7" fmla="*/ 9 h 62"/>
                <a:gd name="T8" fmla="*/ 45 w 55"/>
                <a:gd name="T9" fmla="*/ 12 h 62"/>
                <a:gd name="T10" fmla="*/ 48 w 55"/>
                <a:gd name="T11" fmla="*/ 12 h 62"/>
                <a:gd name="T12" fmla="*/ 51 w 55"/>
                <a:gd name="T13" fmla="*/ 9 h 62"/>
                <a:gd name="T14" fmla="*/ 51 w 55"/>
                <a:gd name="T15" fmla="*/ 9 h 62"/>
                <a:gd name="T16" fmla="*/ 55 w 55"/>
                <a:gd name="T17" fmla="*/ 6 h 62"/>
                <a:gd name="T18" fmla="*/ 55 w 55"/>
                <a:gd name="T19" fmla="*/ 3 h 62"/>
                <a:gd name="T20" fmla="*/ 51 w 55"/>
                <a:gd name="T21" fmla="*/ 3 h 62"/>
                <a:gd name="T22" fmla="*/ 51 w 55"/>
                <a:gd name="T23" fmla="*/ 6 h 62"/>
                <a:gd name="T24" fmla="*/ 48 w 55"/>
                <a:gd name="T25" fmla="*/ 9 h 62"/>
                <a:gd name="T26" fmla="*/ 45 w 55"/>
                <a:gd name="T27" fmla="*/ 9 h 62"/>
                <a:gd name="T28" fmla="*/ 45 w 55"/>
                <a:gd name="T29" fmla="*/ 12 h 62"/>
                <a:gd name="T30" fmla="*/ 45 w 55"/>
                <a:gd name="T31" fmla="*/ 9 h 62"/>
                <a:gd name="T32" fmla="*/ 48 w 55"/>
                <a:gd name="T33" fmla="*/ 9 h 62"/>
                <a:gd name="T34" fmla="*/ 51 w 55"/>
                <a:gd name="T35" fmla="*/ 6 h 62"/>
                <a:gd name="T36" fmla="*/ 51 w 55"/>
                <a:gd name="T37" fmla="*/ 3 h 62"/>
                <a:gd name="T38" fmla="*/ 55 w 55"/>
                <a:gd name="T39" fmla="*/ 3 h 62"/>
                <a:gd name="T40" fmla="*/ 51 w 55"/>
                <a:gd name="T41" fmla="*/ 0 h 62"/>
                <a:gd name="T42" fmla="*/ 48 w 55"/>
                <a:gd name="T43" fmla="*/ 3 h 62"/>
                <a:gd name="T44" fmla="*/ 48 w 55"/>
                <a:gd name="T45" fmla="*/ 6 h 62"/>
                <a:gd name="T46" fmla="*/ 45 w 55"/>
                <a:gd name="T47" fmla="*/ 9 h 62"/>
                <a:gd name="T48" fmla="*/ 42 w 55"/>
                <a:gd name="T49" fmla="*/ 9 h 62"/>
                <a:gd name="T50" fmla="*/ 45 w 55"/>
                <a:gd name="T51" fmla="*/ 9 h 62"/>
                <a:gd name="T52" fmla="*/ 45 w 55"/>
                <a:gd name="T53" fmla="*/ 9 h 62"/>
                <a:gd name="T54" fmla="*/ 48 w 55"/>
                <a:gd name="T55" fmla="*/ 6 h 62"/>
                <a:gd name="T56" fmla="*/ 51 w 55"/>
                <a:gd name="T57" fmla="*/ 3 h 62"/>
                <a:gd name="T58" fmla="*/ 51 w 55"/>
                <a:gd name="T59" fmla="*/ 0 h 62"/>
                <a:gd name="T60" fmla="*/ 3 w 55"/>
                <a:gd name="T61" fmla="*/ 59 h 62"/>
                <a:gd name="T62" fmla="*/ 7 w 55"/>
                <a:gd name="T63" fmla="*/ 56 h 62"/>
                <a:gd name="T64" fmla="*/ 7 w 55"/>
                <a:gd name="T65" fmla="*/ 56 h 62"/>
                <a:gd name="T66" fmla="*/ 10 w 55"/>
                <a:gd name="T67" fmla="*/ 53 h 62"/>
                <a:gd name="T68" fmla="*/ 10 w 55"/>
                <a:gd name="T69" fmla="*/ 50 h 62"/>
                <a:gd name="T70" fmla="*/ 13 w 55"/>
                <a:gd name="T71" fmla="*/ 50 h 62"/>
                <a:gd name="T72" fmla="*/ 10 w 55"/>
                <a:gd name="T73" fmla="*/ 53 h 62"/>
                <a:gd name="T74" fmla="*/ 7 w 55"/>
                <a:gd name="T75" fmla="*/ 56 h 62"/>
                <a:gd name="T76" fmla="*/ 7 w 55"/>
                <a:gd name="T77" fmla="*/ 59 h 62"/>
                <a:gd name="T78" fmla="*/ 3 w 55"/>
                <a:gd name="T79" fmla="*/ 59 h 62"/>
                <a:gd name="T80" fmla="*/ 0 w 55"/>
                <a:gd name="T81" fmla="*/ 56 h 62"/>
                <a:gd name="T82" fmla="*/ 0 w 55"/>
                <a:gd name="T83" fmla="*/ 56 h 62"/>
                <a:gd name="T84" fmla="*/ 3 w 55"/>
                <a:gd name="T85" fmla="*/ 53 h 62"/>
                <a:gd name="T86" fmla="*/ 7 w 55"/>
                <a:gd name="T87" fmla="*/ 50 h 62"/>
                <a:gd name="T88" fmla="*/ 7 w 55"/>
                <a:gd name="T89" fmla="*/ 47 h 62"/>
                <a:gd name="T90" fmla="*/ 7 w 55"/>
                <a:gd name="T91" fmla="*/ 50 h 62"/>
                <a:gd name="T92" fmla="*/ 7 w 55"/>
                <a:gd name="T93" fmla="*/ 50 h 62"/>
                <a:gd name="T94" fmla="*/ 3 w 55"/>
                <a:gd name="T95" fmla="*/ 53 h 62"/>
                <a:gd name="T96" fmla="*/ 3 w 55"/>
                <a:gd name="T97" fmla="*/ 56 h 62"/>
                <a:gd name="T98" fmla="*/ 0 w 55"/>
                <a:gd name="T99" fmla="*/ 56 h 62"/>
                <a:gd name="T100" fmla="*/ 0 w 55"/>
                <a:gd name="T101" fmla="*/ 59 h 62"/>
                <a:gd name="T102" fmla="*/ 3 w 55"/>
                <a:gd name="T103" fmla="*/ 56 h 62"/>
                <a:gd name="T104" fmla="*/ 7 w 55"/>
                <a:gd name="T105" fmla="*/ 53 h 62"/>
                <a:gd name="T106" fmla="*/ 7 w 55"/>
                <a:gd name="T107" fmla="*/ 53 h 62"/>
                <a:gd name="T108" fmla="*/ 10 w 55"/>
                <a:gd name="T109" fmla="*/ 50 h 62"/>
                <a:gd name="T110" fmla="*/ 10 w 55"/>
                <a:gd name="T111" fmla="*/ 50 h 62"/>
                <a:gd name="T112" fmla="*/ 10 w 55"/>
                <a:gd name="T113" fmla="*/ 53 h 62"/>
                <a:gd name="T114" fmla="*/ 7 w 55"/>
                <a:gd name="T115" fmla="*/ 53 h 62"/>
                <a:gd name="T116" fmla="*/ 3 w 55"/>
                <a:gd name="T117" fmla="*/ 56 h 62"/>
                <a:gd name="T118" fmla="*/ 3 w 55"/>
                <a:gd name="T119" fmla="*/ 59 h 6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5" h="62">
                  <a:moveTo>
                    <a:pt x="55" y="3"/>
                  </a:moveTo>
                  <a:lnTo>
                    <a:pt x="55" y="3"/>
                  </a:lnTo>
                  <a:lnTo>
                    <a:pt x="51" y="6"/>
                  </a:lnTo>
                  <a:lnTo>
                    <a:pt x="51" y="9"/>
                  </a:lnTo>
                  <a:lnTo>
                    <a:pt x="48" y="9"/>
                  </a:lnTo>
                  <a:lnTo>
                    <a:pt x="48" y="12"/>
                  </a:lnTo>
                  <a:lnTo>
                    <a:pt x="45" y="12"/>
                  </a:lnTo>
                  <a:lnTo>
                    <a:pt x="48" y="12"/>
                  </a:lnTo>
                  <a:lnTo>
                    <a:pt x="51" y="12"/>
                  </a:lnTo>
                  <a:lnTo>
                    <a:pt x="51" y="9"/>
                  </a:lnTo>
                  <a:lnTo>
                    <a:pt x="51" y="6"/>
                  </a:lnTo>
                  <a:lnTo>
                    <a:pt x="55" y="6"/>
                  </a:lnTo>
                  <a:lnTo>
                    <a:pt x="55" y="3"/>
                  </a:lnTo>
                  <a:close/>
                  <a:moveTo>
                    <a:pt x="55" y="3"/>
                  </a:moveTo>
                  <a:lnTo>
                    <a:pt x="55" y="3"/>
                  </a:lnTo>
                  <a:lnTo>
                    <a:pt x="51" y="3"/>
                  </a:lnTo>
                  <a:lnTo>
                    <a:pt x="51" y="6"/>
                  </a:lnTo>
                  <a:lnTo>
                    <a:pt x="48" y="6"/>
                  </a:lnTo>
                  <a:lnTo>
                    <a:pt x="48" y="9"/>
                  </a:lnTo>
                  <a:lnTo>
                    <a:pt x="45" y="9"/>
                  </a:lnTo>
                  <a:lnTo>
                    <a:pt x="45" y="12"/>
                  </a:lnTo>
                  <a:lnTo>
                    <a:pt x="45" y="9"/>
                  </a:lnTo>
                  <a:lnTo>
                    <a:pt x="48" y="9"/>
                  </a:lnTo>
                  <a:lnTo>
                    <a:pt x="48" y="6"/>
                  </a:lnTo>
                  <a:lnTo>
                    <a:pt x="51" y="6"/>
                  </a:lnTo>
                  <a:lnTo>
                    <a:pt x="51" y="3"/>
                  </a:lnTo>
                  <a:lnTo>
                    <a:pt x="55" y="3"/>
                  </a:lnTo>
                  <a:close/>
                  <a:moveTo>
                    <a:pt x="51" y="0"/>
                  </a:moveTo>
                  <a:lnTo>
                    <a:pt x="51" y="0"/>
                  </a:lnTo>
                  <a:lnTo>
                    <a:pt x="51" y="3"/>
                  </a:lnTo>
                  <a:lnTo>
                    <a:pt x="48" y="3"/>
                  </a:lnTo>
                  <a:lnTo>
                    <a:pt x="48" y="6"/>
                  </a:lnTo>
                  <a:lnTo>
                    <a:pt x="45" y="6"/>
                  </a:lnTo>
                  <a:lnTo>
                    <a:pt x="45" y="9"/>
                  </a:lnTo>
                  <a:lnTo>
                    <a:pt x="42" y="9"/>
                  </a:lnTo>
                  <a:lnTo>
                    <a:pt x="42" y="12"/>
                  </a:lnTo>
                  <a:lnTo>
                    <a:pt x="45" y="9"/>
                  </a:lnTo>
                  <a:lnTo>
                    <a:pt x="45" y="6"/>
                  </a:lnTo>
                  <a:lnTo>
                    <a:pt x="48" y="6"/>
                  </a:lnTo>
                  <a:lnTo>
                    <a:pt x="51" y="3"/>
                  </a:lnTo>
                  <a:lnTo>
                    <a:pt x="51" y="0"/>
                  </a:lnTo>
                  <a:close/>
                  <a:moveTo>
                    <a:pt x="3" y="62"/>
                  </a:moveTo>
                  <a:lnTo>
                    <a:pt x="3" y="59"/>
                  </a:lnTo>
                  <a:lnTo>
                    <a:pt x="7" y="56"/>
                  </a:lnTo>
                  <a:lnTo>
                    <a:pt x="10" y="53"/>
                  </a:lnTo>
                  <a:lnTo>
                    <a:pt x="10" y="50"/>
                  </a:lnTo>
                  <a:lnTo>
                    <a:pt x="13" y="50"/>
                  </a:lnTo>
                  <a:lnTo>
                    <a:pt x="10" y="53"/>
                  </a:lnTo>
                  <a:lnTo>
                    <a:pt x="10" y="56"/>
                  </a:lnTo>
                  <a:lnTo>
                    <a:pt x="7" y="56"/>
                  </a:lnTo>
                  <a:lnTo>
                    <a:pt x="7" y="59"/>
                  </a:lnTo>
                  <a:lnTo>
                    <a:pt x="3" y="59"/>
                  </a:lnTo>
                  <a:lnTo>
                    <a:pt x="3" y="62"/>
                  </a:lnTo>
                  <a:close/>
                  <a:moveTo>
                    <a:pt x="0" y="59"/>
                  </a:moveTo>
                  <a:lnTo>
                    <a:pt x="0" y="56"/>
                  </a:lnTo>
                  <a:lnTo>
                    <a:pt x="3" y="56"/>
                  </a:lnTo>
                  <a:lnTo>
                    <a:pt x="3" y="53"/>
                  </a:lnTo>
                  <a:lnTo>
                    <a:pt x="7" y="53"/>
                  </a:lnTo>
                  <a:lnTo>
                    <a:pt x="7" y="50"/>
                  </a:lnTo>
                  <a:lnTo>
                    <a:pt x="7" y="47"/>
                  </a:lnTo>
                  <a:lnTo>
                    <a:pt x="10" y="47"/>
                  </a:lnTo>
                  <a:lnTo>
                    <a:pt x="7" y="50"/>
                  </a:lnTo>
                  <a:lnTo>
                    <a:pt x="7" y="53"/>
                  </a:lnTo>
                  <a:lnTo>
                    <a:pt x="3" y="53"/>
                  </a:lnTo>
                  <a:lnTo>
                    <a:pt x="3" y="56"/>
                  </a:lnTo>
                  <a:lnTo>
                    <a:pt x="0" y="56"/>
                  </a:lnTo>
                  <a:lnTo>
                    <a:pt x="0" y="59"/>
                  </a:lnTo>
                  <a:close/>
                  <a:moveTo>
                    <a:pt x="0" y="59"/>
                  </a:moveTo>
                  <a:lnTo>
                    <a:pt x="0" y="59"/>
                  </a:lnTo>
                  <a:lnTo>
                    <a:pt x="3" y="56"/>
                  </a:lnTo>
                  <a:lnTo>
                    <a:pt x="7" y="53"/>
                  </a:lnTo>
                  <a:lnTo>
                    <a:pt x="7" y="50"/>
                  </a:lnTo>
                  <a:lnTo>
                    <a:pt x="10" y="50"/>
                  </a:lnTo>
                  <a:lnTo>
                    <a:pt x="10" y="47"/>
                  </a:lnTo>
                  <a:lnTo>
                    <a:pt x="10" y="50"/>
                  </a:lnTo>
                  <a:lnTo>
                    <a:pt x="10" y="53"/>
                  </a:lnTo>
                  <a:lnTo>
                    <a:pt x="7" y="53"/>
                  </a:lnTo>
                  <a:lnTo>
                    <a:pt x="7" y="56"/>
                  </a:lnTo>
                  <a:lnTo>
                    <a:pt x="3" y="56"/>
                  </a:lnTo>
                  <a:lnTo>
                    <a:pt x="3" y="59"/>
                  </a:lnTo>
                  <a:lnTo>
                    <a:pt x="0"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44" name="Freeform 854"/>
            <p:cNvSpPr>
              <a:spLocks/>
            </p:cNvSpPr>
            <p:nvPr/>
          </p:nvSpPr>
          <p:spPr bwMode="auto">
            <a:xfrm>
              <a:off x="-3795" y="1829"/>
              <a:ext cx="10" cy="9"/>
            </a:xfrm>
            <a:custGeom>
              <a:avLst/>
              <a:gdLst>
                <a:gd name="T0" fmla="*/ 10 w 10"/>
                <a:gd name="T1" fmla="*/ 0 h 9"/>
                <a:gd name="T2" fmla="*/ 6 w 10"/>
                <a:gd name="T3" fmla="*/ 3 h 9"/>
                <a:gd name="T4" fmla="*/ 6 w 10"/>
                <a:gd name="T5" fmla="*/ 6 h 9"/>
                <a:gd name="T6" fmla="*/ 3 w 10"/>
                <a:gd name="T7" fmla="*/ 6 h 9"/>
                <a:gd name="T8" fmla="*/ 3 w 10"/>
                <a:gd name="T9" fmla="*/ 9 h 9"/>
                <a:gd name="T10" fmla="*/ 0 w 10"/>
                <a:gd name="T11" fmla="*/ 9 h 9"/>
                <a:gd name="T12" fmla="*/ 3 w 10"/>
                <a:gd name="T13" fmla="*/ 9 h 9"/>
                <a:gd name="T14" fmla="*/ 6 w 10"/>
                <a:gd name="T15" fmla="*/ 9 h 9"/>
                <a:gd name="T16" fmla="*/ 6 w 10"/>
                <a:gd name="T17" fmla="*/ 6 h 9"/>
                <a:gd name="T18" fmla="*/ 6 w 10"/>
                <a:gd name="T19" fmla="*/ 3 h 9"/>
                <a:gd name="T20" fmla="*/ 10 w 10"/>
                <a:gd name="T21" fmla="*/ 3 h 9"/>
                <a:gd name="T22" fmla="*/ 10 w 10"/>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 h="9">
                  <a:moveTo>
                    <a:pt x="10" y="0"/>
                  </a:moveTo>
                  <a:lnTo>
                    <a:pt x="6" y="3"/>
                  </a:lnTo>
                  <a:lnTo>
                    <a:pt x="6" y="6"/>
                  </a:lnTo>
                  <a:lnTo>
                    <a:pt x="3" y="6"/>
                  </a:lnTo>
                  <a:lnTo>
                    <a:pt x="3" y="9"/>
                  </a:lnTo>
                  <a:lnTo>
                    <a:pt x="0" y="9"/>
                  </a:lnTo>
                  <a:lnTo>
                    <a:pt x="3" y="9"/>
                  </a:lnTo>
                  <a:lnTo>
                    <a:pt x="6" y="9"/>
                  </a:lnTo>
                  <a:lnTo>
                    <a:pt x="6" y="6"/>
                  </a:lnTo>
                  <a:lnTo>
                    <a:pt x="6" y="3"/>
                  </a:lnTo>
                  <a:lnTo>
                    <a:pt x="10" y="3"/>
                  </a:lnTo>
                  <a:lnTo>
                    <a:pt x="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45" name="Freeform 855"/>
            <p:cNvSpPr>
              <a:spLocks/>
            </p:cNvSpPr>
            <p:nvPr/>
          </p:nvSpPr>
          <p:spPr bwMode="auto">
            <a:xfrm>
              <a:off x="-3795" y="1829"/>
              <a:ext cx="10" cy="9"/>
            </a:xfrm>
            <a:custGeom>
              <a:avLst/>
              <a:gdLst>
                <a:gd name="T0" fmla="*/ 10 w 10"/>
                <a:gd name="T1" fmla="*/ 0 h 9"/>
                <a:gd name="T2" fmla="*/ 6 w 10"/>
                <a:gd name="T3" fmla="*/ 0 h 9"/>
                <a:gd name="T4" fmla="*/ 6 w 10"/>
                <a:gd name="T5" fmla="*/ 3 h 9"/>
                <a:gd name="T6" fmla="*/ 3 w 10"/>
                <a:gd name="T7" fmla="*/ 3 h 9"/>
                <a:gd name="T8" fmla="*/ 3 w 10"/>
                <a:gd name="T9" fmla="*/ 6 h 9"/>
                <a:gd name="T10" fmla="*/ 0 w 10"/>
                <a:gd name="T11" fmla="*/ 6 h 9"/>
                <a:gd name="T12" fmla="*/ 0 w 10"/>
                <a:gd name="T13" fmla="*/ 9 h 9"/>
                <a:gd name="T14" fmla="*/ 0 w 10"/>
                <a:gd name="T15" fmla="*/ 6 h 9"/>
                <a:gd name="T16" fmla="*/ 3 w 10"/>
                <a:gd name="T17" fmla="*/ 6 h 9"/>
                <a:gd name="T18" fmla="*/ 3 w 10"/>
                <a:gd name="T19" fmla="*/ 3 h 9"/>
                <a:gd name="T20" fmla="*/ 6 w 10"/>
                <a:gd name="T21" fmla="*/ 3 h 9"/>
                <a:gd name="T22" fmla="*/ 6 w 10"/>
                <a:gd name="T23" fmla="*/ 0 h 9"/>
                <a:gd name="T24" fmla="*/ 10 w 10"/>
                <a:gd name="T25" fmla="*/ 0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 h="9">
                  <a:moveTo>
                    <a:pt x="10" y="0"/>
                  </a:moveTo>
                  <a:lnTo>
                    <a:pt x="6" y="0"/>
                  </a:lnTo>
                  <a:lnTo>
                    <a:pt x="6" y="3"/>
                  </a:lnTo>
                  <a:lnTo>
                    <a:pt x="3" y="3"/>
                  </a:lnTo>
                  <a:lnTo>
                    <a:pt x="3" y="6"/>
                  </a:lnTo>
                  <a:lnTo>
                    <a:pt x="0" y="6"/>
                  </a:lnTo>
                  <a:lnTo>
                    <a:pt x="0" y="9"/>
                  </a:lnTo>
                  <a:lnTo>
                    <a:pt x="0" y="6"/>
                  </a:lnTo>
                  <a:lnTo>
                    <a:pt x="3" y="6"/>
                  </a:lnTo>
                  <a:lnTo>
                    <a:pt x="3" y="3"/>
                  </a:lnTo>
                  <a:lnTo>
                    <a:pt x="6" y="3"/>
                  </a:lnTo>
                  <a:lnTo>
                    <a:pt x="6" y="0"/>
                  </a:lnTo>
                  <a:lnTo>
                    <a:pt x="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46" name="Freeform 856"/>
            <p:cNvSpPr>
              <a:spLocks/>
            </p:cNvSpPr>
            <p:nvPr/>
          </p:nvSpPr>
          <p:spPr bwMode="auto">
            <a:xfrm>
              <a:off x="-3798" y="1826"/>
              <a:ext cx="9" cy="12"/>
            </a:xfrm>
            <a:custGeom>
              <a:avLst/>
              <a:gdLst>
                <a:gd name="T0" fmla="*/ 9 w 9"/>
                <a:gd name="T1" fmla="*/ 0 h 12"/>
                <a:gd name="T2" fmla="*/ 9 w 9"/>
                <a:gd name="T3" fmla="*/ 3 h 12"/>
                <a:gd name="T4" fmla="*/ 6 w 9"/>
                <a:gd name="T5" fmla="*/ 3 h 12"/>
                <a:gd name="T6" fmla="*/ 6 w 9"/>
                <a:gd name="T7" fmla="*/ 6 h 12"/>
                <a:gd name="T8" fmla="*/ 3 w 9"/>
                <a:gd name="T9" fmla="*/ 6 h 12"/>
                <a:gd name="T10" fmla="*/ 3 w 9"/>
                <a:gd name="T11" fmla="*/ 9 h 12"/>
                <a:gd name="T12" fmla="*/ 0 w 9"/>
                <a:gd name="T13" fmla="*/ 9 h 12"/>
                <a:gd name="T14" fmla="*/ 0 w 9"/>
                <a:gd name="T15" fmla="*/ 12 h 12"/>
                <a:gd name="T16" fmla="*/ 3 w 9"/>
                <a:gd name="T17" fmla="*/ 9 h 12"/>
                <a:gd name="T18" fmla="*/ 3 w 9"/>
                <a:gd name="T19" fmla="*/ 6 h 12"/>
                <a:gd name="T20" fmla="*/ 6 w 9"/>
                <a:gd name="T21" fmla="*/ 6 h 12"/>
                <a:gd name="T22" fmla="*/ 9 w 9"/>
                <a:gd name="T23" fmla="*/ 3 h 12"/>
                <a:gd name="T24" fmla="*/ 9 w 9"/>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12">
                  <a:moveTo>
                    <a:pt x="9" y="0"/>
                  </a:moveTo>
                  <a:lnTo>
                    <a:pt x="9" y="3"/>
                  </a:lnTo>
                  <a:lnTo>
                    <a:pt x="6" y="3"/>
                  </a:lnTo>
                  <a:lnTo>
                    <a:pt x="6" y="6"/>
                  </a:lnTo>
                  <a:lnTo>
                    <a:pt x="3" y="6"/>
                  </a:lnTo>
                  <a:lnTo>
                    <a:pt x="3" y="9"/>
                  </a:lnTo>
                  <a:lnTo>
                    <a:pt x="0" y="9"/>
                  </a:lnTo>
                  <a:lnTo>
                    <a:pt x="0" y="12"/>
                  </a:lnTo>
                  <a:lnTo>
                    <a:pt x="3" y="9"/>
                  </a:lnTo>
                  <a:lnTo>
                    <a:pt x="3" y="6"/>
                  </a:lnTo>
                  <a:lnTo>
                    <a:pt x="6" y="6"/>
                  </a:lnTo>
                  <a:lnTo>
                    <a:pt x="9" y="3"/>
                  </a:lnTo>
                  <a:lnTo>
                    <a:pt x="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47" name="Freeform 857"/>
            <p:cNvSpPr>
              <a:spLocks/>
            </p:cNvSpPr>
            <p:nvPr/>
          </p:nvSpPr>
          <p:spPr bwMode="auto">
            <a:xfrm>
              <a:off x="-3837" y="1876"/>
              <a:ext cx="10" cy="12"/>
            </a:xfrm>
            <a:custGeom>
              <a:avLst/>
              <a:gdLst>
                <a:gd name="T0" fmla="*/ 0 w 10"/>
                <a:gd name="T1" fmla="*/ 12 h 12"/>
                <a:gd name="T2" fmla="*/ 0 w 10"/>
                <a:gd name="T3" fmla="*/ 9 h 12"/>
                <a:gd name="T4" fmla="*/ 4 w 10"/>
                <a:gd name="T5" fmla="*/ 6 h 12"/>
                <a:gd name="T6" fmla="*/ 7 w 10"/>
                <a:gd name="T7" fmla="*/ 3 h 12"/>
                <a:gd name="T8" fmla="*/ 7 w 10"/>
                <a:gd name="T9" fmla="*/ 0 h 12"/>
                <a:gd name="T10" fmla="*/ 10 w 10"/>
                <a:gd name="T11" fmla="*/ 0 h 12"/>
                <a:gd name="T12" fmla="*/ 7 w 10"/>
                <a:gd name="T13" fmla="*/ 3 h 12"/>
                <a:gd name="T14" fmla="*/ 7 w 10"/>
                <a:gd name="T15" fmla="*/ 6 h 12"/>
                <a:gd name="T16" fmla="*/ 4 w 10"/>
                <a:gd name="T17" fmla="*/ 6 h 12"/>
                <a:gd name="T18" fmla="*/ 4 w 10"/>
                <a:gd name="T19" fmla="*/ 9 h 12"/>
                <a:gd name="T20" fmla="*/ 0 w 10"/>
                <a:gd name="T21" fmla="*/ 9 h 12"/>
                <a:gd name="T22" fmla="*/ 0 w 10"/>
                <a:gd name="T23" fmla="*/ 12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 h="12">
                  <a:moveTo>
                    <a:pt x="0" y="12"/>
                  </a:moveTo>
                  <a:lnTo>
                    <a:pt x="0" y="9"/>
                  </a:lnTo>
                  <a:lnTo>
                    <a:pt x="4" y="6"/>
                  </a:lnTo>
                  <a:lnTo>
                    <a:pt x="7" y="3"/>
                  </a:lnTo>
                  <a:lnTo>
                    <a:pt x="7" y="0"/>
                  </a:lnTo>
                  <a:lnTo>
                    <a:pt x="10" y="0"/>
                  </a:lnTo>
                  <a:lnTo>
                    <a:pt x="7" y="3"/>
                  </a:lnTo>
                  <a:lnTo>
                    <a:pt x="7" y="6"/>
                  </a:lnTo>
                  <a:lnTo>
                    <a:pt x="4" y="6"/>
                  </a:lnTo>
                  <a:lnTo>
                    <a:pt x="4" y="9"/>
                  </a:lnTo>
                  <a:lnTo>
                    <a:pt x="0" y="9"/>
                  </a:lnTo>
                  <a:lnTo>
                    <a:pt x="0" y="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48" name="Freeform 858"/>
            <p:cNvSpPr>
              <a:spLocks/>
            </p:cNvSpPr>
            <p:nvPr/>
          </p:nvSpPr>
          <p:spPr bwMode="auto">
            <a:xfrm>
              <a:off x="-3840" y="1873"/>
              <a:ext cx="10" cy="12"/>
            </a:xfrm>
            <a:custGeom>
              <a:avLst/>
              <a:gdLst>
                <a:gd name="T0" fmla="*/ 0 w 10"/>
                <a:gd name="T1" fmla="*/ 12 h 12"/>
                <a:gd name="T2" fmla="*/ 0 w 10"/>
                <a:gd name="T3" fmla="*/ 9 h 12"/>
                <a:gd name="T4" fmla="*/ 3 w 10"/>
                <a:gd name="T5" fmla="*/ 9 h 12"/>
                <a:gd name="T6" fmla="*/ 3 w 10"/>
                <a:gd name="T7" fmla="*/ 6 h 12"/>
                <a:gd name="T8" fmla="*/ 7 w 10"/>
                <a:gd name="T9" fmla="*/ 6 h 12"/>
                <a:gd name="T10" fmla="*/ 7 w 10"/>
                <a:gd name="T11" fmla="*/ 3 h 12"/>
                <a:gd name="T12" fmla="*/ 7 w 10"/>
                <a:gd name="T13" fmla="*/ 0 h 12"/>
                <a:gd name="T14" fmla="*/ 10 w 10"/>
                <a:gd name="T15" fmla="*/ 0 h 12"/>
                <a:gd name="T16" fmla="*/ 7 w 10"/>
                <a:gd name="T17" fmla="*/ 3 h 12"/>
                <a:gd name="T18" fmla="*/ 7 w 10"/>
                <a:gd name="T19" fmla="*/ 6 h 12"/>
                <a:gd name="T20" fmla="*/ 3 w 10"/>
                <a:gd name="T21" fmla="*/ 6 h 12"/>
                <a:gd name="T22" fmla="*/ 3 w 10"/>
                <a:gd name="T23" fmla="*/ 9 h 12"/>
                <a:gd name="T24" fmla="*/ 0 w 10"/>
                <a:gd name="T25" fmla="*/ 9 h 12"/>
                <a:gd name="T26" fmla="*/ 0 w 10"/>
                <a:gd name="T27" fmla="*/ 12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 h="12">
                  <a:moveTo>
                    <a:pt x="0" y="12"/>
                  </a:moveTo>
                  <a:lnTo>
                    <a:pt x="0" y="9"/>
                  </a:lnTo>
                  <a:lnTo>
                    <a:pt x="3" y="9"/>
                  </a:lnTo>
                  <a:lnTo>
                    <a:pt x="3" y="6"/>
                  </a:lnTo>
                  <a:lnTo>
                    <a:pt x="7" y="6"/>
                  </a:lnTo>
                  <a:lnTo>
                    <a:pt x="7" y="3"/>
                  </a:lnTo>
                  <a:lnTo>
                    <a:pt x="7" y="0"/>
                  </a:lnTo>
                  <a:lnTo>
                    <a:pt x="10" y="0"/>
                  </a:lnTo>
                  <a:lnTo>
                    <a:pt x="7" y="3"/>
                  </a:lnTo>
                  <a:lnTo>
                    <a:pt x="7" y="6"/>
                  </a:lnTo>
                  <a:lnTo>
                    <a:pt x="3" y="6"/>
                  </a:lnTo>
                  <a:lnTo>
                    <a:pt x="3" y="9"/>
                  </a:lnTo>
                  <a:lnTo>
                    <a:pt x="0" y="9"/>
                  </a:lnTo>
                  <a:lnTo>
                    <a:pt x="0" y="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49" name="Freeform 859"/>
            <p:cNvSpPr>
              <a:spLocks/>
            </p:cNvSpPr>
            <p:nvPr/>
          </p:nvSpPr>
          <p:spPr bwMode="auto">
            <a:xfrm>
              <a:off x="-3840" y="1873"/>
              <a:ext cx="10" cy="12"/>
            </a:xfrm>
            <a:custGeom>
              <a:avLst/>
              <a:gdLst>
                <a:gd name="T0" fmla="*/ 0 w 10"/>
                <a:gd name="T1" fmla="*/ 12 h 12"/>
                <a:gd name="T2" fmla="*/ 3 w 10"/>
                <a:gd name="T3" fmla="*/ 9 h 12"/>
                <a:gd name="T4" fmla="*/ 7 w 10"/>
                <a:gd name="T5" fmla="*/ 6 h 12"/>
                <a:gd name="T6" fmla="*/ 7 w 10"/>
                <a:gd name="T7" fmla="*/ 3 h 12"/>
                <a:gd name="T8" fmla="*/ 10 w 10"/>
                <a:gd name="T9" fmla="*/ 3 h 12"/>
                <a:gd name="T10" fmla="*/ 10 w 10"/>
                <a:gd name="T11" fmla="*/ 0 h 12"/>
                <a:gd name="T12" fmla="*/ 10 w 10"/>
                <a:gd name="T13" fmla="*/ 3 h 12"/>
                <a:gd name="T14" fmla="*/ 10 w 10"/>
                <a:gd name="T15" fmla="*/ 6 h 12"/>
                <a:gd name="T16" fmla="*/ 7 w 10"/>
                <a:gd name="T17" fmla="*/ 6 h 12"/>
                <a:gd name="T18" fmla="*/ 7 w 10"/>
                <a:gd name="T19" fmla="*/ 9 h 12"/>
                <a:gd name="T20" fmla="*/ 3 w 10"/>
                <a:gd name="T21" fmla="*/ 9 h 12"/>
                <a:gd name="T22" fmla="*/ 3 w 10"/>
                <a:gd name="T23" fmla="*/ 12 h 12"/>
                <a:gd name="T24" fmla="*/ 0 w 10"/>
                <a:gd name="T25" fmla="*/ 12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 h="12">
                  <a:moveTo>
                    <a:pt x="0" y="12"/>
                  </a:moveTo>
                  <a:lnTo>
                    <a:pt x="3" y="9"/>
                  </a:lnTo>
                  <a:lnTo>
                    <a:pt x="7" y="6"/>
                  </a:lnTo>
                  <a:lnTo>
                    <a:pt x="7" y="3"/>
                  </a:lnTo>
                  <a:lnTo>
                    <a:pt x="10" y="3"/>
                  </a:lnTo>
                  <a:lnTo>
                    <a:pt x="10" y="0"/>
                  </a:lnTo>
                  <a:lnTo>
                    <a:pt x="10" y="3"/>
                  </a:lnTo>
                  <a:lnTo>
                    <a:pt x="10" y="6"/>
                  </a:lnTo>
                  <a:lnTo>
                    <a:pt x="7" y="6"/>
                  </a:lnTo>
                  <a:lnTo>
                    <a:pt x="7" y="9"/>
                  </a:lnTo>
                  <a:lnTo>
                    <a:pt x="3" y="9"/>
                  </a:lnTo>
                  <a:lnTo>
                    <a:pt x="3" y="12"/>
                  </a:lnTo>
                  <a:lnTo>
                    <a:pt x="0" y="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50" name="Freeform 860"/>
            <p:cNvSpPr>
              <a:spLocks noEditPoints="1"/>
            </p:cNvSpPr>
            <p:nvPr/>
          </p:nvSpPr>
          <p:spPr bwMode="auto">
            <a:xfrm>
              <a:off x="-3808" y="1853"/>
              <a:ext cx="51" cy="56"/>
            </a:xfrm>
            <a:custGeom>
              <a:avLst/>
              <a:gdLst>
                <a:gd name="T0" fmla="*/ 45 w 51"/>
                <a:gd name="T1" fmla="*/ 2 h 56"/>
                <a:gd name="T2" fmla="*/ 45 w 51"/>
                <a:gd name="T3" fmla="*/ 5 h 56"/>
                <a:gd name="T4" fmla="*/ 45 w 51"/>
                <a:gd name="T5" fmla="*/ 5 h 56"/>
                <a:gd name="T6" fmla="*/ 45 w 51"/>
                <a:gd name="T7" fmla="*/ 5 h 56"/>
                <a:gd name="T8" fmla="*/ 45 w 51"/>
                <a:gd name="T9" fmla="*/ 8 h 56"/>
                <a:gd name="T10" fmla="*/ 45 w 51"/>
                <a:gd name="T11" fmla="*/ 8 h 56"/>
                <a:gd name="T12" fmla="*/ 45 w 51"/>
                <a:gd name="T13" fmla="*/ 8 h 56"/>
                <a:gd name="T14" fmla="*/ 48 w 51"/>
                <a:gd name="T15" fmla="*/ 8 h 56"/>
                <a:gd name="T16" fmla="*/ 48 w 51"/>
                <a:gd name="T17" fmla="*/ 5 h 56"/>
                <a:gd name="T18" fmla="*/ 48 w 51"/>
                <a:gd name="T19" fmla="*/ 5 h 56"/>
                <a:gd name="T20" fmla="*/ 48 w 51"/>
                <a:gd name="T21" fmla="*/ 5 h 56"/>
                <a:gd name="T22" fmla="*/ 48 w 51"/>
                <a:gd name="T23" fmla="*/ 5 h 56"/>
                <a:gd name="T24" fmla="*/ 51 w 51"/>
                <a:gd name="T25" fmla="*/ 5 h 56"/>
                <a:gd name="T26" fmla="*/ 51 w 51"/>
                <a:gd name="T27" fmla="*/ 5 h 56"/>
                <a:gd name="T28" fmla="*/ 51 w 51"/>
                <a:gd name="T29" fmla="*/ 5 h 56"/>
                <a:gd name="T30" fmla="*/ 51 w 51"/>
                <a:gd name="T31" fmla="*/ 5 h 56"/>
                <a:gd name="T32" fmla="*/ 51 w 51"/>
                <a:gd name="T33" fmla="*/ 5 h 56"/>
                <a:gd name="T34" fmla="*/ 51 w 51"/>
                <a:gd name="T35" fmla="*/ 5 h 56"/>
                <a:gd name="T36" fmla="*/ 51 w 51"/>
                <a:gd name="T37" fmla="*/ 2 h 56"/>
                <a:gd name="T38" fmla="*/ 51 w 51"/>
                <a:gd name="T39" fmla="*/ 2 h 56"/>
                <a:gd name="T40" fmla="*/ 51 w 51"/>
                <a:gd name="T41" fmla="*/ 2 h 56"/>
                <a:gd name="T42" fmla="*/ 51 w 51"/>
                <a:gd name="T43" fmla="*/ 2 h 56"/>
                <a:gd name="T44" fmla="*/ 51 w 51"/>
                <a:gd name="T45" fmla="*/ 0 h 56"/>
                <a:gd name="T46" fmla="*/ 51 w 51"/>
                <a:gd name="T47" fmla="*/ 0 h 56"/>
                <a:gd name="T48" fmla="*/ 51 w 51"/>
                <a:gd name="T49" fmla="*/ 0 h 56"/>
                <a:gd name="T50" fmla="*/ 48 w 51"/>
                <a:gd name="T51" fmla="*/ 0 h 56"/>
                <a:gd name="T52" fmla="*/ 48 w 51"/>
                <a:gd name="T53" fmla="*/ 2 h 56"/>
                <a:gd name="T54" fmla="*/ 48 w 51"/>
                <a:gd name="T55" fmla="*/ 2 h 56"/>
                <a:gd name="T56" fmla="*/ 3 w 51"/>
                <a:gd name="T57" fmla="*/ 50 h 56"/>
                <a:gd name="T58" fmla="*/ 3 w 51"/>
                <a:gd name="T59" fmla="*/ 50 h 56"/>
                <a:gd name="T60" fmla="*/ 3 w 51"/>
                <a:gd name="T61" fmla="*/ 47 h 56"/>
                <a:gd name="T62" fmla="*/ 7 w 51"/>
                <a:gd name="T63" fmla="*/ 47 h 56"/>
                <a:gd name="T64" fmla="*/ 7 w 51"/>
                <a:gd name="T65" fmla="*/ 47 h 56"/>
                <a:gd name="T66" fmla="*/ 7 w 51"/>
                <a:gd name="T67" fmla="*/ 47 h 56"/>
                <a:gd name="T68" fmla="*/ 10 w 51"/>
                <a:gd name="T69" fmla="*/ 50 h 56"/>
                <a:gd name="T70" fmla="*/ 10 w 51"/>
                <a:gd name="T71" fmla="*/ 50 h 56"/>
                <a:gd name="T72" fmla="*/ 10 w 51"/>
                <a:gd name="T73" fmla="*/ 50 h 56"/>
                <a:gd name="T74" fmla="*/ 7 w 51"/>
                <a:gd name="T75" fmla="*/ 50 h 56"/>
                <a:gd name="T76" fmla="*/ 7 w 51"/>
                <a:gd name="T77" fmla="*/ 53 h 56"/>
                <a:gd name="T78" fmla="*/ 7 w 51"/>
                <a:gd name="T79" fmla="*/ 53 h 56"/>
                <a:gd name="T80" fmla="*/ 7 w 51"/>
                <a:gd name="T81" fmla="*/ 53 h 56"/>
                <a:gd name="T82" fmla="*/ 7 w 51"/>
                <a:gd name="T83" fmla="*/ 53 h 56"/>
                <a:gd name="T84" fmla="*/ 7 w 51"/>
                <a:gd name="T85" fmla="*/ 53 h 56"/>
                <a:gd name="T86" fmla="*/ 7 w 51"/>
                <a:gd name="T87" fmla="*/ 53 h 56"/>
                <a:gd name="T88" fmla="*/ 7 w 51"/>
                <a:gd name="T89" fmla="*/ 53 h 56"/>
                <a:gd name="T90" fmla="*/ 7 w 51"/>
                <a:gd name="T91" fmla="*/ 53 h 56"/>
                <a:gd name="T92" fmla="*/ 7 w 51"/>
                <a:gd name="T93" fmla="*/ 53 h 56"/>
                <a:gd name="T94" fmla="*/ 7 w 51"/>
                <a:gd name="T95" fmla="*/ 53 h 56"/>
                <a:gd name="T96" fmla="*/ 7 w 51"/>
                <a:gd name="T97" fmla="*/ 53 h 56"/>
                <a:gd name="T98" fmla="*/ 3 w 51"/>
                <a:gd name="T99" fmla="*/ 53 h 56"/>
                <a:gd name="T100" fmla="*/ 3 w 51"/>
                <a:gd name="T101" fmla="*/ 56 h 56"/>
                <a:gd name="T102" fmla="*/ 3 w 51"/>
                <a:gd name="T103" fmla="*/ 56 h 56"/>
                <a:gd name="T104" fmla="*/ 3 w 51"/>
                <a:gd name="T105" fmla="*/ 56 h 56"/>
                <a:gd name="T106" fmla="*/ 0 w 51"/>
                <a:gd name="T107" fmla="*/ 56 h 56"/>
                <a:gd name="T108" fmla="*/ 0 w 51"/>
                <a:gd name="T109" fmla="*/ 53 h 56"/>
                <a:gd name="T110" fmla="*/ 0 w 51"/>
                <a:gd name="T111" fmla="*/ 53 h 56"/>
                <a:gd name="T112" fmla="*/ 0 w 51"/>
                <a:gd name="T113" fmla="*/ 53 h 56"/>
                <a:gd name="T114" fmla="*/ 3 w 51"/>
                <a:gd name="T115" fmla="*/ 50 h 56"/>
                <a:gd name="T116" fmla="*/ 3 w 51"/>
                <a:gd name="T117" fmla="*/ 50 h 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1" h="56">
                  <a:moveTo>
                    <a:pt x="48" y="2"/>
                  </a:moveTo>
                  <a:lnTo>
                    <a:pt x="45" y="2"/>
                  </a:lnTo>
                  <a:lnTo>
                    <a:pt x="45" y="5"/>
                  </a:lnTo>
                  <a:lnTo>
                    <a:pt x="45" y="8"/>
                  </a:lnTo>
                  <a:lnTo>
                    <a:pt x="48" y="8"/>
                  </a:lnTo>
                  <a:lnTo>
                    <a:pt x="48" y="5"/>
                  </a:lnTo>
                  <a:lnTo>
                    <a:pt x="51" y="5"/>
                  </a:lnTo>
                  <a:lnTo>
                    <a:pt x="51" y="2"/>
                  </a:lnTo>
                  <a:lnTo>
                    <a:pt x="51" y="0"/>
                  </a:lnTo>
                  <a:lnTo>
                    <a:pt x="51" y="2"/>
                  </a:lnTo>
                  <a:lnTo>
                    <a:pt x="51" y="0"/>
                  </a:lnTo>
                  <a:lnTo>
                    <a:pt x="48" y="0"/>
                  </a:lnTo>
                  <a:lnTo>
                    <a:pt x="48" y="2"/>
                  </a:lnTo>
                  <a:close/>
                  <a:moveTo>
                    <a:pt x="3" y="50"/>
                  </a:moveTo>
                  <a:lnTo>
                    <a:pt x="3" y="50"/>
                  </a:lnTo>
                  <a:lnTo>
                    <a:pt x="3" y="47"/>
                  </a:lnTo>
                  <a:lnTo>
                    <a:pt x="7" y="47"/>
                  </a:lnTo>
                  <a:lnTo>
                    <a:pt x="7" y="50"/>
                  </a:lnTo>
                  <a:lnTo>
                    <a:pt x="10" y="50"/>
                  </a:lnTo>
                  <a:lnTo>
                    <a:pt x="7" y="50"/>
                  </a:lnTo>
                  <a:lnTo>
                    <a:pt x="7" y="53"/>
                  </a:lnTo>
                  <a:lnTo>
                    <a:pt x="3" y="53"/>
                  </a:lnTo>
                  <a:lnTo>
                    <a:pt x="3" y="56"/>
                  </a:lnTo>
                  <a:lnTo>
                    <a:pt x="0" y="56"/>
                  </a:lnTo>
                  <a:lnTo>
                    <a:pt x="0" y="53"/>
                  </a:lnTo>
                  <a:lnTo>
                    <a:pt x="3" y="53"/>
                  </a:lnTo>
                  <a:lnTo>
                    <a:pt x="3" y="5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51" name="Freeform 861"/>
            <p:cNvSpPr>
              <a:spLocks/>
            </p:cNvSpPr>
            <p:nvPr/>
          </p:nvSpPr>
          <p:spPr bwMode="auto">
            <a:xfrm>
              <a:off x="-3763" y="1853"/>
              <a:ext cx="6" cy="8"/>
            </a:xfrm>
            <a:custGeom>
              <a:avLst/>
              <a:gdLst>
                <a:gd name="T0" fmla="*/ 3 w 6"/>
                <a:gd name="T1" fmla="*/ 2 h 8"/>
                <a:gd name="T2" fmla="*/ 0 w 6"/>
                <a:gd name="T3" fmla="*/ 2 h 8"/>
                <a:gd name="T4" fmla="*/ 0 w 6"/>
                <a:gd name="T5" fmla="*/ 5 h 8"/>
                <a:gd name="T6" fmla="*/ 0 w 6"/>
                <a:gd name="T7" fmla="*/ 8 h 8"/>
                <a:gd name="T8" fmla="*/ 3 w 6"/>
                <a:gd name="T9" fmla="*/ 8 h 8"/>
                <a:gd name="T10" fmla="*/ 3 w 6"/>
                <a:gd name="T11" fmla="*/ 5 h 8"/>
                <a:gd name="T12" fmla="*/ 6 w 6"/>
                <a:gd name="T13" fmla="*/ 5 h 8"/>
                <a:gd name="T14" fmla="*/ 6 w 6"/>
                <a:gd name="T15" fmla="*/ 2 h 8"/>
                <a:gd name="T16" fmla="*/ 6 w 6"/>
                <a:gd name="T17" fmla="*/ 0 h 8"/>
                <a:gd name="T18" fmla="*/ 6 w 6"/>
                <a:gd name="T19" fmla="*/ 2 h 8"/>
                <a:gd name="T20" fmla="*/ 6 w 6"/>
                <a:gd name="T21" fmla="*/ 0 h 8"/>
                <a:gd name="T22" fmla="*/ 3 w 6"/>
                <a:gd name="T23" fmla="*/ 0 h 8"/>
                <a:gd name="T24" fmla="*/ 3 w 6"/>
                <a:gd name="T25" fmla="*/ 2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 h="8">
                  <a:moveTo>
                    <a:pt x="3" y="2"/>
                  </a:moveTo>
                  <a:lnTo>
                    <a:pt x="0" y="2"/>
                  </a:lnTo>
                  <a:lnTo>
                    <a:pt x="0" y="5"/>
                  </a:lnTo>
                  <a:lnTo>
                    <a:pt x="0" y="8"/>
                  </a:lnTo>
                  <a:lnTo>
                    <a:pt x="3" y="8"/>
                  </a:lnTo>
                  <a:lnTo>
                    <a:pt x="3" y="5"/>
                  </a:lnTo>
                  <a:lnTo>
                    <a:pt x="6" y="5"/>
                  </a:lnTo>
                  <a:lnTo>
                    <a:pt x="6" y="2"/>
                  </a:lnTo>
                  <a:lnTo>
                    <a:pt x="6" y="0"/>
                  </a:lnTo>
                  <a:lnTo>
                    <a:pt x="6" y="2"/>
                  </a:lnTo>
                  <a:lnTo>
                    <a:pt x="6" y="0"/>
                  </a:lnTo>
                  <a:lnTo>
                    <a:pt x="3" y="0"/>
                  </a:lnTo>
                  <a:lnTo>
                    <a:pt x="3" y="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52" name="Freeform 862"/>
            <p:cNvSpPr>
              <a:spLocks/>
            </p:cNvSpPr>
            <p:nvPr/>
          </p:nvSpPr>
          <p:spPr bwMode="auto">
            <a:xfrm>
              <a:off x="-3808" y="1900"/>
              <a:ext cx="10" cy="9"/>
            </a:xfrm>
            <a:custGeom>
              <a:avLst/>
              <a:gdLst>
                <a:gd name="T0" fmla="*/ 3 w 10"/>
                <a:gd name="T1" fmla="*/ 3 h 9"/>
                <a:gd name="T2" fmla="*/ 3 w 10"/>
                <a:gd name="T3" fmla="*/ 0 h 9"/>
                <a:gd name="T4" fmla="*/ 7 w 10"/>
                <a:gd name="T5" fmla="*/ 0 h 9"/>
                <a:gd name="T6" fmla="*/ 7 w 10"/>
                <a:gd name="T7" fmla="*/ 3 h 9"/>
                <a:gd name="T8" fmla="*/ 10 w 10"/>
                <a:gd name="T9" fmla="*/ 3 h 9"/>
                <a:gd name="T10" fmla="*/ 7 w 10"/>
                <a:gd name="T11" fmla="*/ 3 h 9"/>
                <a:gd name="T12" fmla="*/ 7 w 10"/>
                <a:gd name="T13" fmla="*/ 6 h 9"/>
                <a:gd name="T14" fmla="*/ 3 w 10"/>
                <a:gd name="T15" fmla="*/ 6 h 9"/>
                <a:gd name="T16" fmla="*/ 3 w 10"/>
                <a:gd name="T17" fmla="*/ 9 h 9"/>
                <a:gd name="T18" fmla="*/ 0 w 10"/>
                <a:gd name="T19" fmla="*/ 9 h 9"/>
                <a:gd name="T20" fmla="*/ 0 w 10"/>
                <a:gd name="T21" fmla="*/ 6 h 9"/>
                <a:gd name="T22" fmla="*/ 3 w 10"/>
                <a:gd name="T23" fmla="*/ 6 h 9"/>
                <a:gd name="T24" fmla="*/ 3 w 10"/>
                <a:gd name="T25" fmla="*/ 3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 h="9">
                  <a:moveTo>
                    <a:pt x="3" y="3"/>
                  </a:moveTo>
                  <a:lnTo>
                    <a:pt x="3" y="0"/>
                  </a:lnTo>
                  <a:lnTo>
                    <a:pt x="7" y="0"/>
                  </a:lnTo>
                  <a:lnTo>
                    <a:pt x="7" y="3"/>
                  </a:lnTo>
                  <a:lnTo>
                    <a:pt x="10" y="3"/>
                  </a:lnTo>
                  <a:lnTo>
                    <a:pt x="7" y="3"/>
                  </a:lnTo>
                  <a:lnTo>
                    <a:pt x="7" y="6"/>
                  </a:lnTo>
                  <a:lnTo>
                    <a:pt x="3" y="6"/>
                  </a:lnTo>
                  <a:lnTo>
                    <a:pt x="3" y="9"/>
                  </a:lnTo>
                  <a:lnTo>
                    <a:pt x="0" y="9"/>
                  </a:lnTo>
                  <a:lnTo>
                    <a:pt x="0" y="6"/>
                  </a:lnTo>
                  <a:lnTo>
                    <a:pt x="3" y="6"/>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53" name="Freeform 863"/>
            <p:cNvSpPr>
              <a:spLocks noEditPoints="1"/>
            </p:cNvSpPr>
            <p:nvPr/>
          </p:nvSpPr>
          <p:spPr bwMode="auto">
            <a:xfrm>
              <a:off x="-3805" y="1855"/>
              <a:ext cx="48" cy="54"/>
            </a:xfrm>
            <a:custGeom>
              <a:avLst/>
              <a:gdLst>
                <a:gd name="T0" fmla="*/ 48 w 48"/>
                <a:gd name="T1" fmla="*/ 0 h 54"/>
                <a:gd name="T2" fmla="*/ 48 w 48"/>
                <a:gd name="T3" fmla="*/ 0 h 54"/>
                <a:gd name="T4" fmla="*/ 45 w 48"/>
                <a:gd name="T5" fmla="*/ 0 h 54"/>
                <a:gd name="T6" fmla="*/ 45 w 48"/>
                <a:gd name="T7" fmla="*/ 0 h 54"/>
                <a:gd name="T8" fmla="*/ 45 w 48"/>
                <a:gd name="T9" fmla="*/ 0 h 54"/>
                <a:gd name="T10" fmla="*/ 45 w 48"/>
                <a:gd name="T11" fmla="*/ 0 h 54"/>
                <a:gd name="T12" fmla="*/ 45 w 48"/>
                <a:gd name="T13" fmla="*/ 0 h 54"/>
                <a:gd name="T14" fmla="*/ 45 w 48"/>
                <a:gd name="T15" fmla="*/ 0 h 54"/>
                <a:gd name="T16" fmla="*/ 45 w 48"/>
                <a:gd name="T17" fmla="*/ 0 h 54"/>
                <a:gd name="T18" fmla="*/ 45 w 48"/>
                <a:gd name="T19" fmla="*/ 0 h 54"/>
                <a:gd name="T20" fmla="*/ 48 w 48"/>
                <a:gd name="T21" fmla="*/ 0 h 54"/>
                <a:gd name="T22" fmla="*/ 48 w 48"/>
                <a:gd name="T23" fmla="*/ 0 h 54"/>
                <a:gd name="T24" fmla="*/ 45 w 48"/>
                <a:gd name="T25" fmla="*/ 6 h 54"/>
                <a:gd name="T26" fmla="*/ 45 w 48"/>
                <a:gd name="T27" fmla="*/ 3 h 54"/>
                <a:gd name="T28" fmla="*/ 45 w 48"/>
                <a:gd name="T29" fmla="*/ 3 h 54"/>
                <a:gd name="T30" fmla="*/ 45 w 48"/>
                <a:gd name="T31" fmla="*/ 3 h 54"/>
                <a:gd name="T32" fmla="*/ 45 w 48"/>
                <a:gd name="T33" fmla="*/ 0 h 54"/>
                <a:gd name="T34" fmla="*/ 45 w 48"/>
                <a:gd name="T35" fmla="*/ 0 h 54"/>
                <a:gd name="T36" fmla="*/ 45 w 48"/>
                <a:gd name="T37" fmla="*/ 0 h 54"/>
                <a:gd name="T38" fmla="*/ 45 w 48"/>
                <a:gd name="T39" fmla="*/ 0 h 54"/>
                <a:gd name="T40" fmla="*/ 45 w 48"/>
                <a:gd name="T41" fmla="*/ 3 h 54"/>
                <a:gd name="T42" fmla="*/ 45 w 48"/>
                <a:gd name="T43" fmla="*/ 3 h 54"/>
                <a:gd name="T44" fmla="*/ 45 w 48"/>
                <a:gd name="T45" fmla="*/ 3 h 54"/>
                <a:gd name="T46" fmla="*/ 45 w 48"/>
                <a:gd name="T47" fmla="*/ 6 h 54"/>
                <a:gd name="T48" fmla="*/ 45 w 48"/>
                <a:gd name="T49" fmla="*/ 6 h 54"/>
                <a:gd name="T50" fmla="*/ 45 w 48"/>
                <a:gd name="T51" fmla="*/ 6 h 54"/>
                <a:gd name="T52" fmla="*/ 45 w 48"/>
                <a:gd name="T53" fmla="*/ 6 h 54"/>
                <a:gd name="T54" fmla="*/ 45 w 48"/>
                <a:gd name="T55" fmla="*/ 6 h 54"/>
                <a:gd name="T56" fmla="*/ 0 w 48"/>
                <a:gd name="T57" fmla="*/ 54 h 54"/>
                <a:gd name="T58" fmla="*/ 0 w 48"/>
                <a:gd name="T59" fmla="*/ 51 h 54"/>
                <a:gd name="T60" fmla="*/ 0 w 48"/>
                <a:gd name="T61" fmla="*/ 51 h 54"/>
                <a:gd name="T62" fmla="*/ 0 w 48"/>
                <a:gd name="T63" fmla="*/ 51 h 54"/>
                <a:gd name="T64" fmla="*/ 0 w 48"/>
                <a:gd name="T65" fmla="*/ 48 h 54"/>
                <a:gd name="T66" fmla="*/ 0 w 48"/>
                <a:gd name="T67" fmla="*/ 48 h 54"/>
                <a:gd name="T68" fmla="*/ 0 w 48"/>
                <a:gd name="T69" fmla="*/ 48 h 54"/>
                <a:gd name="T70" fmla="*/ 0 w 48"/>
                <a:gd name="T71" fmla="*/ 48 h 54"/>
                <a:gd name="T72" fmla="*/ 0 w 48"/>
                <a:gd name="T73" fmla="*/ 51 h 54"/>
                <a:gd name="T74" fmla="*/ 0 w 48"/>
                <a:gd name="T75" fmla="*/ 51 h 54"/>
                <a:gd name="T76" fmla="*/ 0 w 48"/>
                <a:gd name="T77" fmla="*/ 51 h 54"/>
                <a:gd name="T78" fmla="*/ 0 w 48"/>
                <a:gd name="T79" fmla="*/ 54 h 54"/>
                <a:gd name="T80" fmla="*/ 0 w 48"/>
                <a:gd name="T81" fmla="*/ 54 h 54"/>
                <a:gd name="T82" fmla="*/ 0 w 48"/>
                <a:gd name="T83" fmla="*/ 54 h 54"/>
                <a:gd name="T84" fmla="*/ 0 w 48"/>
                <a:gd name="T85" fmla="*/ 54 h 54"/>
                <a:gd name="T86" fmla="*/ 0 w 48"/>
                <a:gd name="T87" fmla="*/ 54 h 54"/>
                <a:gd name="T88" fmla="*/ 0 w 48"/>
                <a:gd name="T89" fmla="*/ 54 h 54"/>
                <a:gd name="T90" fmla="*/ 4 w 48"/>
                <a:gd name="T91" fmla="*/ 48 h 54"/>
                <a:gd name="T92" fmla="*/ 4 w 48"/>
                <a:gd name="T93" fmla="*/ 48 h 54"/>
                <a:gd name="T94" fmla="*/ 4 w 48"/>
                <a:gd name="T95" fmla="*/ 48 h 54"/>
                <a:gd name="T96" fmla="*/ 0 w 48"/>
                <a:gd name="T97" fmla="*/ 48 h 54"/>
                <a:gd name="T98" fmla="*/ 0 w 48"/>
                <a:gd name="T99" fmla="*/ 48 h 54"/>
                <a:gd name="T100" fmla="*/ 0 w 48"/>
                <a:gd name="T101" fmla="*/ 48 h 54"/>
                <a:gd name="T102" fmla="*/ 0 w 48"/>
                <a:gd name="T103" fmla="*/ 48 h 54"/>
                <a:gd name="T104" fmla="*/ 0 w 48"/>
                <a:gd name="T105" fmla="*/ 48 h 54"/>
                <a:gd name="T106" fmla="*/ 0 w 48"/>
                <a:gd name="T107" fmla="*/ 48 h 54"/>
                <a:gd name="T108" fmla="*/ 4 w 48"/>
                <a:gd name="T109" fmla="*/ 48 h 54"/>
                <a:gd name="T110" fmla="*/ 4 w 48"/>
                <a:gd name="T111" fmla="*/ 48 h 54"/>
                <a:gd name="T112" fmla="*/ 4 w 48"/>
                <a:gd name="T113" fmla="*/ 48 h 54"/>
                <a:gd name="T114" fmla="*/ 7 w 48"/>
                <a:gd name="T115" fmla="*/ 48 h 54"/>
                <a:gd name="T116" fmla="*/ 7 w 48"/>
                <a:gd name="T117" fmla="*/ 48 h 54"/>
                <a:gd name="T118" fmla="*/ 7 w 48"/>
                <a:gd name="T119" fmla="*/ 48 h 54"/>
                <a:gd name="T120" fmla="*/ 7 w 48"/>
                <a:gd name="T121" fmla="*/ 48 h 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 h="54">
                  <a:moveTo>
                    <a:pt x="48" y="0"/>
                  </a:moveTo>
                  <a:lnTo>
                    <a:pt x="48" y="0"/>
                  </a:lnTo>
                  <a:lnTo>
                    <a:pt x="45" y="0"/>
                  </a:lnTo>
                  <a:lnTo>
                    <a:pt x="48" y="0"/>
                  </a:lnTo>
                  <a:close/>
                  <a:moveTo>
                    <a:pt x="45" y="6"/>
                  </a:moveTo>
                  <a:lnTo>
                    <a:pt x="45" y="6"/>
                  </a:lnTo>
                  <a:lnTo>
                    <a:pt x="45" y="3"/>
                  </a:lnTo>
                  <a:lnTo>
                    <a:pt x="45" y="0"/>
                  </a:lnTo>
                  <a:lnTo>
                    <a:pt x="45" y="3"/>
                  </a:lnTo>
                  <a:lnTo>
                    <a:pt x="45" y="6"/>
                  </a:lnTo>
                  <a:close/>
                  <a:moveTo>
                    <a:pt x="0" y="54"/>
                  </a:moveTo>
                  <a:lnTo>
                    <a:pt x="0" y="51"/>
                  </a:lnTo>
                  <a:lnTo>
                    <a:pt x="0" y="48"/>
                  </a:lnTo>
                  <a:lnTo>
                    <a:pt x="0" y="51"/>
                  </a:lnTo>
                  <a:lnTo>
                    <a:pt x="0" y="54"/>
                  </a:lnTo>
                  <a:close/>
                  <a:moveTo>
                    <a:pt x="7" y="48"/>
                  </a:moveTo>
                  <a:lnTo>
                    <a:pt x="4" y="48"/>
                  </a:lnTo>
                  <a:lnTo>
                    <a:pt x="0" y="48"/>
                  </a:lnTo>
                  <a:lnTo>
                    <a:pt x="4" y="48"/>
                  </a:lnTo>
                  <a:lnTo>
                    <a:pt x="7"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54" name="Freeform 864"/>
            <p:cNvSpPr>
              <a:spLocks/>
            </p:cNvSpPr>
            <p:nvPr/>
          </p:nvSpPr>
          <p:spPr bwMode="auto">
            <a:xfrm>
              <a:off x="-3760" y="1855"/>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55" name="Freeform 865"/>
            <p:cNvSpPr>
              <a:spLocks/>
            </p:cNvSpPr>
            <p:nvPr/>
          </p:nvSpPr>
          <p:spPr bwMode="auto">
            <a:xfrm>
              <a:off x="-3760" y="1855"/>
              <a:ext cx="1" cy="6"/>
            </a:xfrm>
            <a:custGeom>
              <a:avLst/>
              <a:gdLst>
                <a:gd name="T0" fmla="*/ 0 w 1"/>
                <a:gd name="T1" fmla="*/ 6 h 6"/>
                <a:gd name="T2" fmla="*/ 0 w 1"/>
                <a:gd name="T3" fmla="*/ 3 h 6"/>
                <a:gd name="T4" fmla="*/ 0 w 1"/>
                <a:gd name="T5" fmla="*/ 0 h 6"/>
                <a:gd name="T6" fmla="*/ 0 w 1"/>
                <a:gd name="T7" fmla="*/ 3 h 6"/>
                <a:gd name="T8" fmla="*/ 0 w 1"/>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6"/>
                  </a:moveTo>
                  <a:lnTo>
                    <a:pt x="0" y="3"/>
                  </a:lnTo>
                  <a:lnTo>
                    <a:pt x="0" y="0"/>
                  </a:lnTo>
                  <a:lnTo>
                    <a:pt x="0" y="3"/>
                  </a:lnTo>
                  <a:lnTo>
                    <a:pt x="0"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56" name="Freeform 866"/>
            <p:cNvSpPr>
              <a:spLocks/>
            </p:cNvSpPr>
            <p:nvPr/>
          </p:nvSpPr>
          <p:spPr bwMode="auto">
            <a:xfrm>
              <a:off x="-3805" y="1903"/>
              <a:ext cx="1" cy="6"/>
            </a:xfrm>
            <a:custGeom>
              <a:avLst/>
              <a:gdLst>
                <a:gd name="T0" fmla="*/ 0 w 1"/>
                <a:gd name="T1" fmla="*/ 6 h 6"/>
                <a:gd name="T2" fmla="*/ 0 w 1"/>
                <a:gd name="T3" fmla="*/ 3 h 6"/>
                <a:gd name="T4" fmla="*/ 0 w 1"/>
                <a:gd name="T5" fmla="*/ 0 h 6"/>
                <a:gd name="T6" fmla="*/ 0 w 1"/>
                <a:gd name="T7" fmla="*/ 3 h 6"/>
                <a:gd name="T8" fmla="*/ 0 w 1"/>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6"/>
                  </a:moveTo>
                  <a:lnTo>
                    <a:pt x="0" y="3"/>
                  </a:lnTo>
                  <a:lnTo>
                    <a:pt x="0" y="0"/>
                  </a:lnTo>
                  <a:lnTo>
                    <a:pt x="0" y="3"/>
                  </a:lnTo>
                  <a:lnTo>
                    <a:pt x="0"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57" name="Freeform 867"/>
            <p:cNvSpPr>
              <a:spLocks/>
            </p:cNvSpPr>
            <p:nvPr/>
          </p:nvSpPr>
          <p:spPr bwMode="auto">
            <a:xfrm>
              <a:off x="-3805" y="1903"/>
              <a:ext cx="7" cy="1"/>
            </a:xfrm>
            <a:custGeom>
              <a:avLst/>
              <a:gdLst>
                <a:gd name="T0" fmla="*/ 7 w 7"/>
                <a:gd name="T1" fmla="*/ 0 h 1"/>
                <a:gd name="T2" fmla="*/ 4 w 7"/>
                <a:gd name="T3" fmla="*/ 0 h 1"/>
                <a:gd name="T4" fmla="*/ 0 w 7"/>
                <a:gd name="T5" fmla="*/ 0 h 1"/>
                <a:gd name="T6" fmla="*/ 4 w 7"/>
                <a:gd name="T7" fmla="*/ 0 h 1"/>
                <a:gd name="T8" fmla="*/ 7 w 7"/>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
                  <a:moveTo>
                    <a:pt x="7" y="0"/>
                  </a:moveTo>
                  <a:lnTo>
                    <a:pt x="4" y="0"/>
                  </a:lnTo>
                  <a:lnTo>
                    <a:pt x="0" y="0"/>
                  </a:lnTo>
                  <a:lnTo>
                    <a:pt x="4" y="0"/>
                  </a:lnTo>
                  <a:lnTo>
                    <a:pt x="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58" name="Freeform 868"/>
            <p:cNvSpPr>
              <a:spLocks/>
            </p:cNvSpPr>
            <p:nvPr/>
          </p:nvSpPr>
          <p:spPr bwMode="auto">
            <a:xfrm>
              <a:off x="-3779" y="1841"/>
              <a:ext cx="13" cy="14"/>
            </a:xfrm>
            <a:custGeom>
              <a:avLst/>
              <a:gdLst>
                <a:gd name="T0" fmla="*/ 0 w 13"/>
                <a:gd name="T1" fmla="*/ 14 h 14"/>
                <a:gd name="T2" fmla="*/ 3 w 13"/>
                <a:gd name="T3" fmla="*/ 14 h 14"/>
                <a:gd name="T4" fmla="*/ 3 w 13"/>
                <a:gd name="T5" fmla="*/ 14 h 14"/>
                <a:gd name="T6" fmla="*/ 6 w 13"/>
                <a:gd name="T7" fmla="*/ 12 h 14"/>
                <a:gd name="T8" fmla="*/ 6 w 13"/>
                <a:gd name="T9" fmla="*/ 12 h 14"/>
                <a:gd name="T10" fmla="*/ 10 w 13"/>
                <a:gd name="T11" fmla="*/ 9 h 14"/>
                <a:gd name="T12" fmla="*/ 10 w 13"/>
                <a:gd name="T13" fmla="*/ 6 h 14"/>
                <a:gd name="T14" fmla="*/ 13 w 13"/>
                <a:gd name="T15" fmla="*/ 6 h 14"/>
                <a:gd name="T16" fmla="*/ 13 w 13"/>
                <a:gd name="T17" fmla="*/ 3 h 14"/>
                <a:gd name="T18" fmla="*/ 13 w 13"/>
                <a:gd name="T19" fmla="*/ 0 h 14"/>
                <a:gd name="T20" fmla="*/ 13 w 13"/>
                <a:gd name="T21" fmla="*/ 0 h 14"/>
                <a:gd name="T22" fmla="*/ 13 w 13"/>
                <a:gd name="T23" fmla="*/ 0 h 14"/>
                <a:gd name="T24" fmla="*/ 13 w 13"/>
                <a:gd name="T25" fmla="*/ 0 h 14"/>
                <a:gd name="T26" fmla="*/ 13 w 13"/>
                <a:gd name="T27" fmla="*/ 0 h 14"/>
                <a:gd name="T28" fmla="*/ 10 w 13"/>
                <a:gd name="T29" fmla="*/ 0 h 14"/>
                <a:gd name="T30" fmla="*/ 10 w 13"/>
                <a:gd name="T31" fmla="*/ 0 h 14"/>
                <a:gd name="T32" fmla="*/ 10 w 13"/>
                <a:gd name="T33" fmla="*/ 0 h 14"/>
                <a:gd name="T34" fmla="*/ 10 w 13"/>
                <a:gd name="T35" fmla="*/ 0 h 14"/>
                <a:gd name="T36" fmla="*/ 10 w 13"/>
                <a:gd name="T37" fmla="*/ 3 h 14"/>
                <a:gd name="T38" fmla="*/ 10 w 13"/>
                <a:gd name="T39" fmla="*/ 3 h 14"/>
                <a:gd name="T40" fmla="*/ 6 w 13"/>
                <a:gd name="T41" fmla="*/ 6 h 14"/>
                <a:gd name="T42" fmla="*/ 6 w 13"/>
                <a:gd name="T43" fmla="*/ 6 h 14"/>
                <a:gd name="T44" fmla="*/ 6 w 13"/>
                <a:gd name="T45" fmla="*/ 9 h 14"/>
                <a:gd name="T46" fmla="*/ 3 w 13"/>
                <a:gd name="T47" fmla="*/ 12 h 14"/>
                <a:gd name="T48" fmla="*/ 0 w 13"/>
                <a:gd name="T49" fmla="*/ 12 h 14"/>
                <a:gd name="T50" fmla="*/ 0 w 13"/>
                <a:gd name="T51" fmla="*/ 14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 h="14">
                  <a:moveTo>
                    <a:pt x="0" y="14"/>
                  </a:moveTo>
                  <a:lnTo>
                    <a:pt x="3" y="14"/>
                  </a:lnTo>
                  <a:lnTo>
                    <a:pt x="6" y="12"/>
                  </a:lnTo>
                  <a:lnTo>
                    <a:pt x="10" y="9"/>
                  </a:lnTo>
                  <a:lnTo>
                    <a:pt x="10" y="6"/>
                  </a:lnTo>
                  <a:lnTo>
                    <a:pt x="13" y="6"/>
                  </a:lnTo>
                  <a:lnTo>
                    <a:pt x="13" y="3"/>
                  </a:lnTo>
                  <a:lnTo>
                    <a:pt x="13" y="0"/>
                  </a:lnTo>
                  <a:lnTo>
                    <a:pt x="10" y="0"/>
                  </a:lnTo>
                  <a:lnTo>
                    <a:pt x="10" y="3"/>
                  </a:lnTo>
                  <a:lnTo>
                    <a:pt x="6" y="6"/>
                  </a:lnTo>
                  <a:lnTo>
                    <a:pt x="6" y="9"/>
                  </a:lnTo>
                  <a:lnTo>
                    <a:pt x="3" y="12"/>
                  </a:lnTo>
                  <a:lnTo>
                    <a:pt x="0" y="12"/>
                  </a:lnTo>
                  <a:lnTo>
                    <a:pt x="0" y="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59" name="Freeform 869"/>
            <p:cNvSpPr>
              <a:spLocks/>
            </p:cNvSpPr>
            <p:nvPr/>
          </p:nvSpPr>
          <p:spPr bwMode="auto">
            <a:xfrm>
              <a:off x="-3779" y="1841"/>
              <a:ext cx="13" cy="14"/>
            </a:xfrm>
            <a:custGeom>
              <a:avLst/>
              <a:gdLst>
                <a:gd name="T0" fmla="*/ 0 w 13"/>
                <a:gd name="T1" fmla="*/ 14 h 14"/>
                <a:gd name="T2" fmla="*/ 3 w 13"/>
                <a:gd name="T3" fmla="*/ 14 h 14"/>
                <a:gd name="T4" fmla="*/ 6 w 13"/>
                <a:gd name="T5" fmla="*/ 12 h 14"/>
                <a:gd name="T6" fmla="*/ 10 w 13"/>
                <a:gd name="T7" fmla="*/ 9 h 14"/>
                <a:gd name="T8" fmla="*/ 10 w 13"/>
                <a:gd name="T9" fmla="*/ 6 h 14"/>
                <a:gd name="T10" fmla="*/ 13 w 13"/>
                <a:gd name="T11" fmla="*/ 6 h 14"/>
                <a:gd name="T12" fmla="*/ 13 w 13"/>
                <a:gd name="T13" fmla="*/ 3 h 14"/>
                <a:gd name="T14" fmla="*/ 13 w 13"/>
                <a:gd name="T15" fmla="*/ 0 h 14"/>
                <a:gd name="T16" fmla="*/ 10 w 13"/>
                <a:gd name="T17" fmla="*/ 0 h 14"/>
                <a:gd name="T18" fmla="*/ 10 w 13"/>
                <a:gd name="T19" fmla="*/ 3 h 14"/>
                <a:gd name="T20" fmla="*/ 6 w 13"/>
                <a:gd name="T21" fmla="*/ 6 h 14"/>
                <a:gd name="T22" fmla="*/ 6 w 13"/>
                <a:gd name="T23" fmla="*/ 9 h 14"/>
                <a:gd name="T24" fmla="*/ 3 w 13"/>
                <a:gd name="T25" fmla="*/ 12 h 14"/>
                <a:gd name="T26" fmla="*/ 0 w 13"/>
                <a:gd name="T27" fmla="*/ 12 h 14"/>
                <a:gd name="T28" fmla="*/ 0 w 13"/>
                <a:gd name="T29" fmla="*/ 14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3" h="14">
                  <a:moveTo>
                    <a:pt x="0" y="14"/>
                  </a:moveTo>
                  <a:lnTo>
                    <a:pt x="3" y="14"/>
                  </a:lnTo>
                  <a:lnTo>
                    <a:pt x="6" y="12"/>
                  </a:lnTo>
                  <a:lnTo>
                    <a:pt x="10" y="9"/>
                  </a:lnTo>
                  <a:lnTo>
                    <a:pt x="10" y="6"/>
                  </a:lnTo>
                  <a:lnTo>
                    <a:pt x="13" y="6"/>
                  </a:lnTo>
                  <a:lnTo>
                    <a:pt x="13" y="3"/>
                  </a:lnTo>
                  <a:lnTo>
                    <a:pt x="13" y="0"/>
                  </a:lnTo>
                  <a:lnTo>
                    <a:pt x="10" y="0"/>
                  </a:lnTo>
                  <a:lnTo>
                    <a:pt x="10" y="3"/>
                  </a:lnTo>
                  <a:lnTo>
                    <a:pt x="6" y="6"/>
                  </a:lnTo>
                  <a:lnTo>
                    <a:pt x="6" y="9"/>
                  </a:lnTo>
                  <a:lnTo>
                    <a:pt x="3" y="12"/>
                  </a:lnTo>
                  <a:lnTo>
                    <a:pt x="0" y="12"/>
                  </a:lnTo>
                  <a:lnTo>
                    <a:pt x="0" y="1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60" name="Freeform 870"/>
            <p:cNvSpPr>
              <a:spLocks/>
            </p:cNvSpPr>
            <p:nvPr/>
          </p:nvSpPr>
          <p:spPr bwMode="auto">
            <a:xfrm>
              <a:off x="-3773" y="1841"/>
              <a:ext cx="4" cy="3"/>
            </a:xfrm>
            <a:custGeom>
              <a:avLst/>
              <a:gdLst>
                <a:gd name="T0" fmla="*/ 4 w 4"/>
                <a:gd name="T1" fmla="*/ 0 h 3"/>
                <a:gd name="T2" fmla="*/ 0 w 4"/>
                <a:gd name="T3" fmla="*/ 0 h 3"/>
                <a:gd name="T4" fmla="*/ 0 w 4"/>
                <a:gd name="T5" fmla="*/ 3 h 3"/>
                <a:gd name="T6" fmla="*/ 0 60000 65536"/>
                <a:gd name="T7" fmla="*/ 0 60000 65536"/>
                <a:gd name="T8" fmla="*/ 0 60000 65536"/>
              </a:gdLst>
              <a:ahLst/>
              <a:cxnLst>
                <a:cxn ang="T6">
                  <a:pos x="T0" y="T1"/>
                </a:cxn>
                <a:cxn ang="T7">
                  <a:pos x="T2" y="T3"/>
                </a:cxn>
                <a:cxn ang="T8">
                  <a:pos x="T4" y="T5"/>
                </a:cxn>
              </a:cxnLst>
              <a:rect l="0" t="0" r="r" b="b"/>
              <a:pathLst>
                <a:path w="4" h="3">
                  <a:moveTo>
                    <a:pt x="4" y="0"/>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61" name="Freeform 871"/>
            <p:cNvSpPr>
              <a:spLocks/>
            </p:cNvSpPr>
            <p:nvPr/>
          </p:nvSpPr>
          <p:spPr bwMode="auto">
            <a:xfrm>
              <a:off x="-3779" y="1835"/>
              <a:ext cx="6" cy="15"/>
            </a:xfrm>
            <a:custGeom>
              <a:avLst/>
              <a:gdLst>
                <a:gd name="T0" fmla="*/ 3 w 6"/>
                <a:gd name="T1" fmla="*/ 15 h 15"/>
                <a:gd name="T2" fmla="*/ 3 w 6"/>
                <a:gd name="T3" fmla="*/ 15 h 15"/>
                <a:gd name="T4" fmla="*/ 3 w 6"/>
                <a:gd name="T5" fmla="*/ 15 h 15"/>
                <a:gd name="T6" fmla="*/ 3 w 6"/>
                <a:gd name="T7" fmla="*/ 15 h 15"/>
                <a:gd name="T8" fmla="*/ 3 w 6"/>
                <a:gd name="T9" fmla="*/ 15 h 15"/>
                <a:gd name="T10" fmla="*/ 0 w 6"/>
                <a:gd name="T11" fmla="*/ 15 h 15"/>
                <a:gd name="T12" fmla="*/ 0 w 6"/>
                <a:gd name="T13" fmla="*/ 15 h 15"/>
                <a:gd name="T14" fmla="*/ 0 w 6"/>
                <a:gd name="T15" fmla="*/ 15 h 15"/>
                <a:gd name="T16" fmla="*/ 0 w 6"/>
                <a:gd name="T17" fmla="*/ 15 h 15"/>
                <a:gd name="T18" fmla="*/ 0 w 6"/>
                <a:gd name="T19" fmla="*/ 15 h 15"/>
                <a:gd name="T20" fmla="*/ 0 w 6"/>
                <a:gd name="T21" fmla="*/ 12 h 15"/>
                <a:gd name="T22" fmla="*/ 3 w 6"/>
                <a:gd name="T23" fmla="*/ 12 h 15"/>
                <a:gd name="T24" fmla="*/ 3 w 6"/>
                <a:gd name="T25" fmla="*/ 9 h 15"/>
                <a:gd name="T26" fmla="*/ 3 w 6"/>
                <a:gd name="T27" fmla="*/ 9 h 15"/>
                <a:gd name="T28" fmla="*/ 3 w 6"/>
                <a:gd name="T29" fmla="*/ 6 h 15"/>
                <a:gd name="T30" fmla="*/ 6 w 6"/>
                <a:gd name="T31" fmla="*/ 3 h 15"/>
                <a:gd name="T32" fmla="*/ 6 w 6"/>
                <a:gd name="T33" fmla="*/ 3 h 15"/>
                <a:gd name="T34" fmla="*/ 6 w 6"/>
                <a:gd name="T35" fmla="*/ 3 h 15"/>
                <a:gd name="T36" fmla="*/ 6 w 6"/>
                <a:gd name="T37" fmla="*/ 0 h 15"/>
                <a:gd name="T38" fmla="*/ 3 w 6"/>
                <a:gd name="T39" fmla="*/ 0 h 15"/>
                <a:gd name="T40" fmla="*/ 3 w 6"/>
                <a:gd name="T41" fmla="*/ 0 h 15"/>
                <a:gd name="T42" fmla="*/ 3 w 6"/>
                <a:gd name="T43" fmla="*/ 0 h 15"/>
                <a:gd name="T44" fmla="*/ 3 w 6"/>
                <a:gd name="T45" fmla="*/ 0 h 15"/>
                <a:gd name="T46" fmla="*/ 3 w 6"/>
                <a:gd name="T47" fmla="*/ 0 h 15"/>
                <a:gd name="T48" fmla="*/ 3 w 6"/>
                <a:gd name="T49" fmla="*/ 0 h 15"/>
                <a:gd name="T50" fmla="*/ 3 w 6"/>
                <a:gd name="T51" fmla="*/ 3 h 15"/>
                <a:gd name="T52" fmla="*/ 0 w 6"/>
                <a:gd name="T53" fmla="*/ 3 h 15"/>
                <a:gd name="T54" fmla="*/ 0 w 6"/>
                <a:gd name="T55" fmla="*/ 6 h 15"/>
                <a:gd name="T56" fmla="*/ 0 w 6"/>
                <a:gd name="T57" fmla="*/ 9 h 15"/>
                <a:gd name="T58" fmla="*/ 0 w 6"/>
                <a:gd name="T59" fmla="*/ 9 h 15"/>
                <a:gd name="T60" fmla="*/ 0 w 6"/>
                <a:gd name="T61" fmla="*/ 12 h 15"/>
                <a:gd name="T62" fmla="*/ 0 w 6"/>
                <a:gd name="T63" fmla="*/ 12 h 15"/>
                <a:gd name="T64" fmla="*/ 0 w 6"/>
                <a:gd name="T65" fmla="*/ 12 h 15"/>
                <a:gd name="T66" fmla="*/ 0 w 6"/>
                <a:gd name="T67" fmla="*/ 15 h 15"/>
                <a:gd name="T68" fmla="*/ 0 w 6"/>
                <a:gd name="T69" fmla="*/ 15 h 15"/>
                <a:gd name="T70" fmla="*/ 0 w 6"/>
                <a:gd name="T71" fmla="*/ 15 h 15"/>
                <a:gd name="T72" fmla="*/ 0 w 6"/>
                <a:gd name="T73" fmla="*/ 15 h 15"/>
                <a:gd name="T74" fmla="*/ 0 w 6"/>
                <a:gd name="T75" fmla="*/ 15 h 15"/>
                <a:gd name="T76" fmla="*/ 0 w 6"/>
                <a:gd name="T77" fmla="*/ 15 h 15"/>
                <a:gd name="T78" fmla="*/ 0 w 6"/>
                <a:gd name="T79" fmla="*/ 15 h 15"/>
                <a:gd name="T80" fmla="*/ 0 w 6"/>
                <a:gd name="T81" fmla="*/ 15 h 15"/>
                <a:gd name="T82" fmla="*/ 0 w 6"/>
                <a:gd name="T83" fmla="*/ 15 h 15"/>
                <a:gd name="T84" fmla="*/ 0 w 6"/>
                <a:gd name="T85" fmla="*/ 15 h 15"/>
                <a:gd name="T86" fmla="*/ 0 w 6"/>
                <a:gd name="T87" fmla="*/ 15 h 15"/>
                <a:gd name="T88" fmla="*/ 3 w 6"/>
                <a:gd name="T89" fmla="*/ 15 h 15"/>
                <a:gd name="T90" fmla="*/ 3 w 6"/>
                <a:gd name="T91" fmla="*/ 15 h 15"/>
                <a:gd name="T92" fmla="*/ 3 w 6"/>
                <a:gd name="T93" fmla="*/ 15 h 15"/>
                <a:gd name="T94" fmla="*/ 3 w 6"/>
                <a:gd name="T95" fmla="*/ 15 h 15"/>
                <a:gd name="T96" fmla="*/ 3 w 6"/>
                <a:gd name="T97" fmla="*/ 15 h 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 h="15">
                  <a:moveTo>
                    <a:pt x="3" y="15"/>
                  </a:moveTo>
                  <a:lnTo>
                    <a:pt x="3" y="15"/>
                  </a:lnTo>
                  <a:lnTo>
                    <a:pt x="0" y="15"/>
                  </a:lnTo>
                  <a:lnTo>
                    <a:pt x="0" y="12"/>
                  </a:lnTo>
                  <a:lnTo>
                    <a:pt x="3" y="12"/>
                  </a:lnTo>
                  <a:lnTo>
                    <a:pt x="3" y="9"/>
                  </a:lnTo>
                  <a:lnTo>
                    <a:pt x="3" y="6"/>
                  </a:lnTo>
                  <a:lnTo>
                    <a:pt x="6" y="3"/>
                  </a:lnTo>
                  <a:lnTo>
                    <a:pt x="6" y="0"/>
                  </a:lnTo>
                  <a:lnTo>
                    <a:pt x="3" y="0"/>
                  </a:lnTo>
                  <a:lnTo>
                    <a:pt x="3" y="3"/>
                  </a:lnTo>
                  <a:lnTo>
                    <a:pt x="0" y="3"/>
                  </a:lnTo>
                  <a:lnTo>
                    <a:pt x="0" y="6"/>
                  </a:lnTo>
                  <a:lnTo>
                    <a:pt x="0" y="9"/>
                  </a:lnTo>
                  <a:lnTo>
                    <a:pt x="0" y="12"/>
                  </a:lnTo>
                  <a:lnTo>
                    <a:pt x="0" y="15"/>
                  </a:lnTo>
                  <a:lnTo>
                    <a:pt x="3" y="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62" name="Freeform 872"/>
            <p:cNvSpPr>
              <a:spLocks/>
            </p:cNvSpPr>
            <p:nvPr/>
          </p:nvSpPr>
          <p:spPr bwMode="auto">
            <a:xfrm>
              <a:off x="-3779" y="1835"/>
              <a:ext cx="6" cy="15"/>
            </a:xfrm>
            <a:custGeom>
              <a:avLst/>
              <a:gdLst>
                <a:gd name="T0" fmla="*/ 3 w 6"/>
                <a:gd name="T1" fmla="*/ 15 h 15"/>
                <a:gd name="T2" fmla="*/ 0 w 6"/>
                <a:gd name="T3" fmla="*/ 15 h 15"/>
                <a:gd name="T4" fmla="*/ 0 w 6"/>
                <a:gd name="T5" fmla="*/ 12 h 15"/>
                <a:gd name="T6" fmla="*/ 3 w 6"/>
                <a:gd name="T7" fmla="*/ 12 h 15"/>
                <a:gd name="T8" fmla="*/ 3 w 6"/>
                <a:gd name="T9" fmla="*/ 9 h 15"/>
                <a:gd name="T10" fmla="*/ 3 w 6"/>
                <a:gd name="T11" fmla="*/ 6 h 15"/>
                <a:gd name="T12" fmla="*/ 6 w 6"/>
                <a:gd name="T13" fmla="*/ 3 h 15"/>
                <a:gd name="T14" fmla="*/ 6 w 6"/>
                <a:gd name="T15" fmla="*/ 0 h 15"/>
                <a:gd name="T16" fmla="*/ 3 w 6"/>
                <a:gd name="T17" fmla="*/ 0 h 15"/>
                <a:gd name="T18" fmla="*/ 3 w 6"/>
                <a:gd name="T19" fmla="*/ 3 h 15"/>
                <a:gd name="T20" fmla="*/ 0 w 6"/>
                <a:gd name="T21" fmla="*/ 3 h 15"/>
                <a:gd name="T22" fmla="*/ 0 w 6"/>
                <a:gd name="T23" fmla="*/ 6 h 15"/>
                <a:gd name="T24" fmla="*/ 0 w 6"/>
                <a:gd name="T25" fmla="*/ 9 h 15"/>
                <a:gd name="T26" fmla="*/ 0 w 6"/>
                <a:gd name="T27" fmla="*/ 12 h 15"/>
                <a:gd name="T28" fmla="*/ 0 w 6"/>
                <a:gd name="T29" fmla="*/ 15 h 15"/>
                <a:gd name="T30" fmla="*/ 3 w 6"/>
                <a:gd name="T31" fmla="*/ 15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 h="15">
                  <a:moveTo>
                    <a:pt x="3" y="15"/>
                  </a:moveTo>
                  <a:lnTo>
                    <a:pt x="0" y="15"/>
                  </a:lnTo>
                  <a:lnTo>
                    <a:pt x="0" y="12"/>
                  </a:lnTo>
                  <a:lnTo>
                    <a:pt x="3" y="12"/>
                  </a:lnTo>
                  <a:lnTo>
                    <a:pt x="3" y="9"/>
                  </a:lnTo>
                  <a:lnTo>
                    <a:pt x="3" y="6"/>
                  </a:lnTo>
                  <a:lnTo>
                    <a:pt x="6" y="3"/>
                  </a:lnTo>
                  <a:lnTo>
                    <a:pt x="6" y="0"/>
                  </a:lnTo>
                  <a:lnTo>
                    <a:pt x="3" y="0"/>
                  </a:lnTo>
                  <a:lnTo>
                    <a:pt x="3" y="3"/>
                  </a:lnTo>
                  <a:lnTo>
                    <a:pt x="0" y="3"/>
                  </a:lnTo>
                  <a:lnTo>
                    <a:pt x="0" y="6"/>
                  </a:lnTo>
                  <a:lnTo>
                    <a:pt x="0" y="9"/>
                  </a:lnTo>
                  <a:lnTo>
                    <a:pt x="0" y="12"/>
                  </a:lnTo>
                  <a:lnTo>
                    <a:pt x="0" y="15"/>
                  </a:lnTo>
                  <a:lnTo>
                    <a:pt x="3" y="1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63" name="Freeform 873"/>
            <p:cNvSpPr>
              <a:spLocks/>
            </p:cNvSpPr>
            <p:nvPr/>
          </p:nvSpPr>
          <p:spPr bwMode="auto">
            <a:xfrm>
              <a:off x="-3779" y="1835"/>
              <a:ext cx="3" cy="3"/>
            </a:xfrm>
            <a:custGeom>
              <a:avLst/>
              <a:gdLst>
                <a:gd name="T0" fmla="*/ 3 w 3"/>
                <a:gd name="T1" fmla="*/ 3 h 3"/>
                <a:gd name="T2" fmla="*/ 3 w 3"/>
                <a:gd name="T3" fmla="*/ 3 h 3"/>
                <a:gd name="T4" fmla="*/ 0 w 3"/>
                <a:gd name="T5" fmla="*/ 3 h 3"/>
                <a:gd name="T6" fmla="*/ 0 w 3"/>
                <a:gd name="T7" fmla="*/ 3 h 3"/>
                <a:gd name="T8" fmla="*/ 0 w 3"/>
                <a:gd name="T9" fmla="*/ 3 h 3"/>
                <a:gd name="T10" fmla="*/ 0 w 3"/>
                <a:gd name="T11" fmla="*/ 3 h 3"/>
                <a:gd name="T12" fmla="*/ 0 w 3"/>
                <a:gd name="T13" fmla="*/ 0 h 3"/>
                <a:gd name="T14" fmla="*/ 0 w 3"/>
                <a:gd name="T15" fmla="*/ 0 h 3"/>
                <a:gd name="T16" fmla="*/ 0 w 3"/>
                <a:gd name="T17" fmla="*/ 0 h 3"/>
                <a:gd name="T18" fmla="*/ 0 w 3"/>
                <a:gd name="T19" fmla="*/ 0 h 3"/>
                <a:gd name="T20" fmla="*/ 0 w 3"/>
                <a:gd name="T21" fmla="*/ 0 h 3"/>
                <a:gd name="T22" fmla="*/ 0 w 3"/>
                <a:gd name="T23" fmla="*/ 0 h 3"/>
                <a:gd name="T24" fmla="*/ 0 w 3"/>
                <a:gd name="T25" fmla="*/ 0 h 3"/>
                <a:gd name="T26" fmla="*/ 3 w 3"/>
                <a:gd name="T27" fmla="*/ 0 h 3"/>
                <a:gd name="T28" fmla="*/ 3 w 3"/>
                <a:gd name="T29" fmla="*/ 0 h 3"/>
                <a:gd name="T30" fmla="*/ 3 w 3"/>
                <a:gd name="T31" fmla="*/ 0 h 3"/>
                <a:gd name="T32" fmla="*/ 3 w 3"/>
                <a:gd name="T33" fmla="*/ 0 h 3"/>
                <a:gd name="T34" fmla="*/ 3 w 3"/>
                <a:gd name="T35" fmla="*/ 3 h 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 h="3">
                  <a:moveTo>
                    <a:pt x="3" y="3"/>
                  </a:moveTo>
                  <a:lnTo>
                    <a:pt x="3" y="3"/>
                  </a:lnTo>
                  <a:lnTo>
                    <a:pt x="0" y="3"/>
                  </a:lnTo>
                  <a:lnTo>
                    <a:pt x="0" y="0"/>
                  </a:lnTo>
                  <a:lnTo>
                    <a:pt x="3" y="0"/>
                  </a:lnTo>
                  <a:lnTo>
                    <a:pt x="3"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64" name="Rectangle 874"/>
            <p:cNvSpPr>
              <a:spLocks noChangeArrowheads="1"/>
            </p:cNvSpPr>
            <p:nvPr/>
          </p:nvSpPr>
          <p:spPr bwMode="auto">
            <a:xfrm>
              <a:off x="-3779" y="1835"/>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65" name="Freeform 875"/>
            <p:cNvSpPr>
              <a:spLocks noEditPoints="1"/>
            </p:cNvSpPr>
            <p:nvPr/>
          </p:nvSpPr>
          <p:spPr bwMode="auto">
            <a:xfrm>
              <a:off x="-3821" y="1891"/>
              <a:ext cx="13" cy="9"/>
            </a:xfrm>
            <a:custGeom>
              <a:avLst/>
              <a:gdLst>
                <a:gd name="T0" fmla="*/ 4 w 13"/>
                <a:gd name="T1" fmla="*/ 9 h 9"/>
                <a:gd name="T2" fmla="*/ 4 w 13"/>
                <a:gd name="T3" fmla="*/ 9 h 9"/>
                <a:gd name="T4" fmla="*/ 4 w 13"/>
                <a:gd name="T5" fmla="*/ 9 h 9"/>
                <a:gd name="T6" fmla="*/ 4 w 13"/>
                <a:gd name="T7" fmla="*/ 9 h 9"/>
                <a:gd name="T8" fmla="*/ 4 w 13"/>
                <a:gd name="T9" fmla="*/ 9 h 9"/>
                <a:gd name="T10" fmla="*/ 4 w 13"/>
                <a:gd name="T11" fmla="*/ 6 h 9"/>
                <a:gd name="T12" fmla="*/ 4 w 13"/>
                <a:gd name="T13" fmla="*/ 6 h 9"/>
                <a:gd name="T14" fmla="*/ 4 w 13"/>
                <a:gd name="T15" fmla="*/ 6 h 9"/>
                <a:gd name="T16" fmla="*/ 4 w 13"/>
                <a:gd name="T17" fmla="*/ 9 h 9"/>
                <a:gd name="T18" fmla="*/ 0 w 13"/>
                <a:gd name="T19" fmla="*/ 6 h 9"/>
                <a:gd name="T20" fmla="*/ 4 w 13"/>
                <a:gd name="T21" fmla="*/ 9 h 9"/>
                <a:gd name="T22" fmla="*/ 4 w 13"/>
                <a:gd name="T23" fmla="*/ 9 h 9"/>
                <a:gd name="T24" fmla="*/ 4 w 13"/>
                <a:gd name="T25" fmla="*/ 6 h 9"/>
                <a:gd name="T26" fmla="*/ 4 w 13"/>
                <a:gd name="T27" fmla="*/ 6 h 9"/>
                <a:gd name="T28" fmla="*/ 4 w 13"/>
                <a:gd name="T29" fmla="*/ 9 h 9"/>
                <a:gd name="T30" fmla="*/ 4 w 13"/>
                <a:gd name="T31" fmla="*/ 9 h 9"/>
                <a:gd name="T32" fmla="*/ 4 w 13"/>
                <a:gd name="T33" fmla="*/ 9 h 9"/>
                <a:gd name="T34" fmla="*/ 4 w 13"/>
                <a:gd name="T35" fmla="*/ 9 h 9"/>
                <a:gd name="T36" fmla="*/ 4 w 13"/>
                <a:gd name="T37" fmla="*/ 6 h 9"/>
                <a:gd name="T38" fmla="*/ 7 w 13"/>
                <a:gd name="T39" fmla="*/ 3 h 9"/>
                <a:gd name="T40" fmla="*/ 4 w 13"/>
                <a:gd name="T41" fmla="*/ 9 h 9"/>
                <a:gd name="T42" fmla="*/ 4 w 13"/>
                <a:gd name="T43" fmla="*/ 6 h 9"/>
                <a:gd name="T44" fmla="*/ 10 w 13"/>
                <a:gd name="T45" fmla="*/ 6 h 9"/>
                <a:gd name="T46" fmla="*/ 10 w 13"/>
                <a:gd name="T47" fmla="*/ 3 h 9"/>
                <a:gd name="T48" fmla="*/ 7 w 13"/>
                <a:gd name="T49" fmla="*/ 3 h 9"/>
                <a:gd name="T50" fmla="*/ 10 w 13"/>
                <a:gd name="T51" fmla="*/ 0 h 9"/>
                <a:gd name="T52" fmla="*/ 10 w 13"/>
                <a:gd name="T53" fmla="*/ 0 h 9"/>
                <a:gd name="T54" fmla="*/ 10 w 13"/>
                <a:gd name="T55" fmla="*/ 0 h 9"/>
                <a:gd name="T56" fmla="*/ 10 w 13"/>
                <a:gd name="T57" fmla="*/ 0 h 9"/>
                <a:gd name="T58" fmla="*/ 13 w 13"/>
                <a:gd name="T59" fmla="*/ 0 h 9"/>
                <a:gd name="T60" fmla="*/ 10 w 13"/>
                <a:gd name="T61" fmla="*/ 0 h 9"/>
                <a:gd name="T62" fmla="*/ 10 w 13"/>
                <a:gd name="T63" fmla="*/ 0 h 9"/>
                <a:gd name="T64" fmla="*/ 10 w 13"/>
                <a:gd name="T65" fmla="*/ 0 h 9"/>
                <a:gd name="T66" fmla="*/ 13 w 13"/>
                <a:gd name="T67" fmla="*/ 0 h 9"/>
                <a:gd name="T68" fmla="*/ 13 w 13"/>
                <a:gd name="T69" fmla="*/ 0 h 9"/>
                <a:gd name="T70" fmla="*/ 13 w 13"/>
                <a:gd name="T71" fmla="*/ 0 h 9"/>
                <a:gd name="T72" fmla="*/ 13 w 13"/>
                <a:gd name="T73" fmla="*/ 0 h 9"/>
                <a:gd name="T74" fmla="*/ 13 w 13"/>
                <a:gd name="T75" fmla="*/ 0 h 9"/>
                <a:gd name="T76" fmla="*/ 13 w 13"/>
                <a:gd name="T77" fmla="*/ 0 h 9"/>
                <a:gd name="T78" fmla="*/ 13 w 13"/>
                <a:gd name="T79" fmla="*/ 0 h 9"/>
                <a:gd name="T80" fmla="*/ 13 w 13"/>
                <a:gd name="T81" fmla="*/ 0 h 9"/>
                <a:gd name="T82" fmla="*/ 13 w 13"/>
                <a:gd name="T83" fmla="*/ 0 h 9"/>
                <a:gd name="T84" fmla="*/ 13 w 13"/>
                <a:gd name="T85" fmla="*/ 0 h 9"/>
                <a:gd name="T86" fmla="*/ 13 w 13"/>
                <a:gd name="T87" fmla="*/ 0 h 9"/>
                <a:gd name="T88" fmla="*/ 13 w 13"/>
                <a:gd name="T89" fmla="*/ 0 h 9"/>
                <a:gd name="T90" fmla="*/ 13 w 13"/>
                <a:gd name="T91" fmla="*/ 0 h 9"/>
                <a:gd name="T92" fmla="*/ 10 w 13"/>
                <a:gd name="T93" fmla="*/ 0 h 9"/>
                <a:gd name="T94" fmla="*/ 10 w 13"/>
                <a:gd name="T95" fmla="*/ 0 h 9"/>
                <a:gd name="T96" fmla="*/ 13 w 13"/>
                <a:gd name="T97" fmla="*/ 0 h 9"/>
                <a:gd name="T98" fmla="*/ 13 w 13"/>
                <a:gd name="T99" fmla="*/ 0 h 9"/>
                <a:gd name="T100" fmla="*/ 10 w 13"/>
                <a:gd name="T101" fmla="*/ 0 h 9"/>
                <a:gd name="T102" fmla="*/ 10 w 13"/>
                <a:gd name="T103" fmla="*/ 0 h 9"/>
                <a:gd name="T104" fmla="*/ 10 w 13"/>
                <a:gd name="T105" fmla="*/ 0 h 9"/>
                <a:gd name="T106" fmla="*/ 10 w 13"/>
                <a:gd name="T107" fmla="*/ 0 h 9"/>
                <a:gd name="T108" fmla="*/ 10 w 13"/>
                <a:gd name="T109" fmla="*/ 0 h 9"/>
                <a:gd name="T110" fmla="*/ 10 w 13"/>
                <a:gd name="T111" fmla="*/ 0 h 9"/>
                <a:gd name="T112" fmla="*/ 10 w 13"/>
                <a:gd name="T113" fmla="*/ 0 h 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 h="9">
                  <a:moveTo>
                    <a:pt x="0" y="6"/>
                  </a:moveTo>
                  <a:lnTo>
                    <a:pt x="4" y="9"/>
                  </a:lnTo>
                  <a:lnTo>
                    <a:pt x="4" y="6"/>
                  </a:lnTo>
                  <a:lnTo>
                    <a:pt x="4" y="9"/>
                  </a:lnTo>
                  <a:lnTo>
                    <a:pt x="4" y="6"/>
                  </a:lnTo>
                  <a:lnTo>
                    <a:pt x="0" y="6"/>
                  </a:lnTo>
                  <a:close/>
                  <a:moveTo>
                    <a:pt x="4" y="9"/>
                  </a:moveTo>
                  <a:lnTo>
                    <a:pt x="4" y="9"/>
                  </a:lnTo>
                  <a:lnTo>
                    <a:pt x="4" y="6"/>
                  </a:lnTo>
                  <a:lnTo>
                    <a:pt x="4" y="9"/>
                  </a:lnTo>
                  <a:close/>
                  <a:moveTo>
                    <a:pt x="4" y="6"/>
                  </a:moveTo>
                  <a:lnTo>
                    <a:pt x="7" y="6"/>
                  </a:lnTo>
                  <a:lnTo>
                    <a:pt x="7" y="3"/>
                  </a:lnTo>
                  <a:lnTo>
                    <a:pt x="4" y="6"/>
                  </a:lnTo>
                  <a:lnTo>
                    <a:pt x="4" y="9"/>
                  </a:lnTo>
                  <a:lnTo>
                    <a:pt x="7" y="9"/>
                  </a:lnTo>
                  <a:lnTo>
                    <a:pt x="4" y="6"/>
                  </a:lnTo>
                  <a:close/>
                  <a:moveTo>
                    <a:pt x="7" y="3"/>
                  </a:moveTo>
                  <a:lnTo>
                    <a:pt x="10" y="6"/>
                  </a:lnTo>
                  <a:lnTo>
                    <a:pt x="7" y="3"/>
                  </a:lnTo>
                  <a:lnTo>
                    <a:pt x="10" y="3"/>
                  </a:lnTo>
                  <a:lnTo>
                    <a:pt x="7" y="3"/>
                  </a:lnTo>
                  <a:close/>
                  <a:moveTo>
                    <a:pt x="10" y="0"/>
                  </a:moveTo>
                  <a:lnTo>
                    <a:pt x="10" y="0"/>
                  </a:lnTo>
                  <a:lnTo>
                    <a:pt x="13" y="0"/>
                  </a:lnTo>
                  <a:lnTo>
                    <a:pt x="10" y="0"/>
                  </a:lnTo>
                  <a:lnTo>
                    <a:pt x="13" y="0"/>
                  </a:lnTo>
                  <a:lnTo>
                    <a:pt x="10" y="0"/>
                  </a:lnTo>
                  <a:lnTo>
                    <a:pt x="13" y="0"/>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66" name="Freeform 876"/>
            <p:cNvSpPr>
              <a:spLocks/>
            </p:cNvSpPr>
            <p:nvPr/>
          </p:nvSpPr>
          <p:spPr bwMode="auto">
            <a:xfrm>
              <a:off x="-3821" y="1897"/>
              <a:ext cx="4" cy="3"/>
            </a:xfrm>
            <a:custGeom>
              <a:avLst/>
              <a:gdLst>
                <a:gd name="T0" fmla="*/ 0 w 4"/>
                <a:gd name="T1" fmla="*/ 0 h 3"/>
                <a:gd name="T2" fmla="*/ 4 w 4"/>
                <a:gd name="T3" fmla="*/ 3 h 3"/>
                <a:gd name="T4" fmla="*/ 4 w 4"/>
                <a:gd name="T5" fmla="*/ 0 h 3"/>
                <a:gd name="T6" fmla="*/ 4 w 4"/>
                <a:gd name="T7" fmla="*/ 3 h 3"/>
                <a:gd name="T8" fmla="*/ 4 w 4"/>
                <a:gd name="T9" fmla="*/ 0 h 3"/>
                <a:gd name="T10" fmla="*/ 0 w 4"/>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3">
                  <a:moveTo>
                    <a:pt x="0" y="0"/>
                  </a:moveTo>
                  <a:lnTo>
                    <a:pt x="4" y="3"/>
                  </a:lnTo>
                  <a:lnTo>
                    <a:pt x="4" y="0"/>
                  </a:lnTo>
                  <a:lnTo>
                    <a:pt x="4" y="3"/>
                  </a:lnTo>
                  <a:lnTo>
                    <a:pt x="4" y="0"/>
                  </a:lnTo>
                  <a:lnTo>
                    <a:pt x="0" y="0"/>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67" name="Freeform 877"/>
            <p:cNvSpPr>
              <a:spLocks/>
            </p:cNvSpPr>
            <p:nvPr/>
          </p:nvSpPr>
          <p:spPr bwMode="auto">
            <a:xfrm>
              <a:off x="-3817" y="1897"/>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68" name="Freeform 878"/>
            <p:cNvSpPr>
              <a:spLocks/>
            </p:cNvSpPr>
            <p:nvPr/>
          </p:nvSpPr>
          <p:spPr bwMode="auto">
            <a:xfrm>
              <a:off x="-3817" y="1894"/>
              <a:ext cx="3" cy="6"/>
            </a:xfrm>
            <a:custGeom>
              <a:avLst/>
              <a:gdLst>
                <a:gd name="T0" fmla="*/ 0 w 3"/>
                <a:gd name="T1" fmla="*/ 3 h 6"/>
                <a:gd name="T2" fmla="*/ 3 w 3"/>
                <a:gd name="T3" fmla="*/ 3 h 6"/>
                <a:gd name="T4" fmla="*/ 3 w 3"/>
                <a:gd name="T5" fmla="*/ 0 h 6"/>
                <a:gd name="T6" fmla="*/ 0 w 3"/>
                <a:gd name="T7" fmla="*/ 3 h 6"/>
                <a:gd name="T8" fmla="*/ 0 w 3"/>
                <a:gd name="T9" fmla="*/ 6 h 6"/>
                <a:gd name="T10" fmla="*/ 3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3"/>
                  </a:moveTo>
                  <a:lnTo>
                    <a:pt x="3" y="3"/>
                  </a:lnTo>
                  <a:lnTo>
                    <a:pt x="3" y="0"/>
                  </a:lnTo>
                  <a:lnTo>
                    <a:pt x="0" y="3"/>
                  </a:lnTo>
                  <a:lnTo>
                    <a:pt x="0" y="6"/>
                  </a:lnTo>
                  <a:lnTo>
                    <a:pt x="3" y="6"/>
                  </a:lnTo>
                  <a:lnTo>
                    <a:pt x="0" y="3"/>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69" name="Freeform 879"/>
            <p:cNvSpPr>
              <a:spLocks/>
            </p:cNvSpPr>
            <p:nvPr/>
          </p:nvSpPr>
          <p:spPr bwMode="auto">
            <a:xfrm>
              <a:off x="-3814" y="1894"/>
              <a:ext cx="3" cy="3"/>
            </a:xfrm>
            <a:custGeom>
              <a:avLst/>
              <a:gdLst>
                <a:gd name="T0" fmla="*/ 0 w 3"/>
                <a:gd name="T1" fmla="*/ 0 h 3"/>
                <a:gd name="T2" fmla="*/ 3 w 3"/>
                <a:gd name="T3" fmla="*/ 3 h 3"/>
                <a:gd name="T4" fmla="*/ 0 w 3"/>
                <a:gd name="T5" fmla="*/ 0 h 3"/>
                <a:gd name="T6" fmla="*/ 3 w 3"/>
                <a:gd name="T7" fmla="*/ 0 h 3"/>
                <a:gd name="T8" fmla="*/ 0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0"/>
                  </a:moveTo>
                  <a:lnTo>
                    <a:pt x="3" y="3"/>
                  </a:lnTo>
                  <a:lnTo>
                    <a:pt x="0" y="0"/>
                  </a:lnTo>
                  <a:lnTo>
                    <a:pt x="3" y="0"/>
                  </a:lnTo>
                  <a:lnTo>
                    <a:pt x="0" y="0"/>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70" name="Freeform 880"/>
            <p:cNvSpPr>
              <a:spLocks/>
            </p:cNvSpPr>
            <p:nvPr/>
          </p:nvSpPr>
          <p:spPr bwMode="auto">
            <a:xfrm>
              <a:off x="-3811" y="1891"/>
              <a:ext cx="3" cy="1"/>
            </a:xfrm>
            <a:custGeom>
              <a:avLst/>
              <a:gdLst>
                <a:gd name="T0" fmla="*/ 0 w 3"/>
                <a:gd name="T1" fmla="*/ 0 h 1"/>
                <a:gd name="T2" fmla="*/ 3 w 3"/>
                <a:gd name="T3" fmla="*/ 0 h 1"/>
                <a:gd name="T4" fmla="*/ 0 w 3"/>
                <a:gd name="T5" fmla="*/ 0 h 1"/>
                <a:gd name="T6" fmla="*/ 3 w 3"/>
                <a:gd name="T7" fmla="*/ 0 h 1"/>
                <a:gd name="T8" fmla="*/ 0 w 3"/>
                <a:gd name="T9" fmla="*/ 0 h 1"/>
                <a:gd name="T10" fmla="*/ 3 w 3"/>
                <a:gd name="T11" fmla="*/ 0 h 1"/>
                <a:gd name="T12" fmla="*/ 0 w 3"/>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
                  <a:moveTo>
                    <a:pt x="0" y="0"/>
                  </a:moveTo>
                  <a:lnTo>
                    <a:pt x="3" y="0"/>
                  </a:lnTo>
                  <a:lnTo>
                    <a:pt x="0" y="0"/>
                  </a:lnTo>
                  <a:lnTo>
                    <a:pt x="3" y="0"/>
                  </a:lnTo>
                  <a:lnTo>
                    <a:pt x="0" y="0"/>
                  </a:lnTo>
                  <a:lnTo>
                    <a:pt x="3" y="0"/>
                  </a:lnTo>
                  <a:lnTo>
                    <a:pt x="0" y="0"/>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71" name="Freeform 881"/>
            <p:cNvSpPr>
              <a:spLocks noEditPoints="1"/>
            </p:cNvSpPr>
            <p:nvPr/>
          </p:nvSpPr>
          <p:spPr bwMode="auto">
            <a:xfrm>
              <a:off x="-3776" y="1844"/>
              <a:ext cx="7" cy="11"/>
            </a:xfrm>
            <a:custGeom>
              <a:avLst/>
              <a:gdLst>
                <a:gd name="T0" fmla="*/ 7 w 7"/>
                <a:gd name="T1" fmla="*/ 0 h 11"/>
                <a:gd name="T2" fmla="*/ 7 w 7"/>
                <a:gd name="T3" fmla="*/ 0 h 11"/>
                <a:gd name="T4" fmla="*/ 7 w 7"/>
                <a:gd name="T5" fmla="*/ 3 h 11"/>
                <a:gd name="T6" fmla="*/ 7 w 7"/>
                <a:gd name="T7" fmla="*/ 3 h 11"/>
                <a:gd name="T8" fmla="*/ 7 w 7"/>
                <a:gd name="T9" fmla="*/ 3 h 11"/>
                <a:gd name="T10" fmla="*/ 7 w 7"/>
                <a:gd name="T11" fmla="*/ 0 h 11"/>
                <a:gd name="T12" fmla="*/ 7 w 7"/>
                <a:gd name="T13" fmla="*/ 6 h 11"/>
                <a:gd name="T14" fmla="*/ 7 w 7"/>
                <a:gd name="T15" fmla="*/ 6 h 11"/>
                <a:gd name="T16" fmla="*/ 7 w 7"/>
                <a:gd name="T17" fmla="*/ 3 h 11"/>
                <a:gd name="T18" fmla="*/ 7 w 7"/>
                <a:gd name="T19" fmla="*/ 3 h 11"/>
                <a:gd name="T20" fmla="*/ 7 w 7"/>
                <a:gd name="T21" fmla="*/ 3 h 11"/>
                <a:gd name="T22" fmla="*/ 7 w 7"/>
                <a:gd name="T23" fmla="*/ 3 h 11"/>
                <a:gd name="T24" fmla="*/ 7 w 7"/>
                <a:gd name="T25" fmla="*/ 3 h 11"/>
                <a:gd name="T26" fmla="*/ 7 w 7"/>
                <a:gd name="T27" fmla="*/ 3 h 11"/>
                <a:gd name="T28" fmla="*/ 7 w 7"/>
                <a:gd name="T29" fmla="*/ 3 h 11"/>
                <a:gd name="T30" fmla="*/ 7 w 7"/>
                <a:gd name="T31" fmla="*/ 3 h 11"/>
                <a:gd name="T32" fmla="*/ 7 w 7"/>
                <a:gd name="T33" fmla="*/ 3 h 11"/>
                <a:gd name="T34" fmla="*/ 7 w 7"/>
                <a:gd name="T35" fmla="*/ 3 h 11"/>
                <a:gd name="T36" fmla="*/ 7 w 7"/>
                <a:gd name="T37" fmla="*/ 3 h 11"/>
                <a:gd name="T38" fmla="*/ 7 w 7"/>
                <a:gd name="T39" fmla="*/ 3 h 11"/>
                <a:gd name="T40" fmla="*/ 7 w 7"/>
                <a:gd name="T41" fmla="*/ 3 h 11"/>
                <a:gd name="T42" fmla="*/ 7 w 7"/>
                <a:gd name="T43" fmla="*/ 3 h 11"/>
                <a:gd name="T44" fmla="*/ 7 w 7"/>
                <a:gd name="T45" fmla="*/ 3 h 11"/>
                <a:gd name="T46" fmla="*/ 7 w 7"/>
                <a:gd name="T47" fmla="*/ 6 h 11"/>
                <a:gd name="T48" fmla="*/ 3 w 7"/>
                <a:gd name="T49" fmla="*/ 3 h 11"/>
                <a:gd name="T50" fmla="*/ 7 w 7"/>
                <a:gd name="T51" fmla="*/ 6 h 11"/>
                <a:gd name="T52" fmla="*/ 7 w 7"/>
                <a:gd name="T53" fmla="*/ 6 h 11"/>
                <a:gd name="T54" fmla="*/ 3 w 7"/>
                <a:gd name="T55" fmla="*/ 6 h 11"/>
                <a:gd name="T56" fmla="*/ 3 w 7"/>
                <a:gd name="T57" fmla="*/ 6 h 11"/>
                <a:gd name="T58" fmla="*/ 3 w 7"/>
                <a:gd name="T59" fmla="*/ 9 h 11"/>
                <a:gd name="T60" fmla="*/ 0 w 7"/>
                <a:gd name="T61" fmla="*/ 9 h 11"/>
                <a:gd name="T62" fmla="*/ 0 w 7"/>
                <a:gd name="T63" fmla="*/ 9 h 11"/>
                <a:gd name="T64" fmla="*/ 0 w 7"/>
                <a:gd name="T65" fmla="*/ 9 h 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 h="11">
                  <a:moveTo>
                    <a:pt x="7" y="3"/>
                  </a:moveTo>
                  <a:lnTo>
                    <a:pt x="7" y="0"/>
                  </a:lnTo>
                  <a:lnTo>
                    <a:pt x="7" y="3"/>
                  </a:lnTo>
                  <a:close/>
                  <a:moveTo>
                    <a:pt x="7" y="0"/>
                  </a:moveTo>
                  <a:lnTo>
                    <a:pt x="7" y="3"/>
                  </a:lnTo>
                  <a:lnTo>
                    <a:pt x="7" y="0"/>
                  </a:lnTo>
                  <a:close/>
                  <a:moveTo>
                    <a:pt x="3" y="3"/>
                  </a:moveTo>
                  <a:lnTo>
                    <a:pt x="7" y="6"/>
                  </a:lnTo>
                  <a:lnTo>
                    <a:pt x="7" y="3"/>
                  </a:lnTo>
                  <a:lnTo>
                    <a:pt x="7" y="6"/>
                  </a:lnTo>
                  <a:lnTo>
                    <a:pt x="3" y="3"/>
                  </a:lnTo>
                  <a:close/>
                  <a:moveTo>
                    <a:pt x="3" y="6"/>
                  </a:moveTo>
                  <a:lnTo>
                    <a:pt x="7" y="6"/>
                  </a:lnTo>
                  <a:lnTo>
                    <a:pt x="3" y="9"/>
                  </a:lnTo>
                  <a:lnTo>
                    <a:pt x="7" y="6"/>
                  </a:lnTo>
                  <a:lnTo>
                    <a:pt x="3" y="6"/>
                  </a:lnTo>
                  <a:close/>
                  <a:moveTo>
                    <a:pt x="0" y="9"/>
                  </a:moveTo>
                  <a:lnTo>
                    <a:pt x="3" y="6"/>
                  </a:lnTo>
                  <a:lnTo>
                    <a:pt x="0" y="9"/>
                  </a:lnTo>
                  <a:lnTo>
                    <a:pt x="3" y="9"/>
                  </a:lnTo>
                  <a:lnTo>
                    <a:pt x="0" y="9"/>
                  </a:lnTo>
                  <a:close/>
                  <a:moveTo>
                    <a:pt x="0" y="9"/>
                  </a:moveTo>
                  <a:lnTo>
                    <a:pt x="0" y="11"/>
                  </a:lnTo>
                  <a:lnTo>
                    <a:pt x="0" y="9"/>
                  </a:lnTo>
                  <a:lnTo>
                    <a:pt x="0" y="11"/>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72" name="Freeform 882"/>
            <p:cNvSpPr>
              <a:spLocks/>
            </p:cNvSpPr>
            <p:nvPr/>
          </p:nvSpPr>
          <p:spPr bwMode="auto">
            <a:xfrm>
              <a:off x="-3769" y="1844"/>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73" name="Freeform 883"/>
            <p:cNvSpPr>
              <a:spLocks/>
            </p:cNvSpPr>
            <p:nvPr/>
          </p:nvSpPr>
          <p:spPr bwMode="auto">
            <a:xfrm>
              <a:off x="-3769" y="1844"/>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74" name="Freeform 884"/>
            <p:cNvSpPr>
              <a:spLocks/>
            </p:cNvSpPr>
            <p:nvPr/>
          </p:nvSpPr>
          <p:spPr bwMode="auto">
            <a:xfrm>
              <a:off x="-3773" y="1847"/>
              <a:ext cx="4" cy="3"/>
            </a:xfrm>
            <a:custGeom>
              <a:avLst/>
              <a:gdLst>
                <a:gd name="T0" fmla="*/ 0 w 4"/>
                <a:gd name="T1" fmla="*/ 0 h 3"/>
                <a:gd name="T2" fmla="*/ 4 w 4"/>
                <a:gd name="T3" fmla="*/ 3 h 3"/>
                <a:gd name="T4" fmla="*/ 4 w 4"/>
                <a:gd name="T5" fmla="*/ 0 h 3"/>
                <a:gd name="T6" fmla="*/ 4 w 4"/>
                <a:gd name="T7" fmla="*/ 3 h 3"/>
                <a:gd name="T8" fmla="*/ 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0" y="0"/>
                  </a:moveTo>
                  <a:lnTo>
                    <a:pt x="4" y="3"/>
                  </a:lnTo>
                  <a:lnTo>
                    <a:pt x="4" y="0"/>
                  </a:lnTo>
                  <a:lnTo>
                    <a:pt x="4" y="3"/>
                  </a:lnTo>
                  <a:lnTo>
                    <a:pt x="0" y="0"/>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75" name="Freeform 885"/>
            <p:cNvSpPr>
              <a:spLocks/>
            </p:cNvSpPr>
            <p:nvPr/>
          </p:nvSpPr>
          <p:spPr bwMode="auto">
            <a:xfrm>
              <a:off x="-3773" y="1850"/>
              <a:ext cx="4" cy="3"/>
            </a:xfrm>
            <a:custGeom>
              <a:avLst/>
              <a:gdLst>
                <a:gd name="T0" fmla="*/ 0 w 4"/>
                <a:gd name="T1" fmla="*/ 0 h 3"/>
                <a:gd name="T2" fmla="*/ 4 w 4"/>
                <a:gd name="T3" fmla="*/ 0 h 3"/>
                <a:gd name="T4" fmla="*/ 0 w 4"/>
                <a:gd name="T5" fmla="*/ 3 h 3"/>
                <a:gd name="T6" fmla="*/ 4 w 4"/>
                <a:gd name="T7" fmla="*/ 0 h 3"/>
                <a:gd name="T8" fmla="*/ 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0" y="0"/>
                  </a:moveTo>
                  <a:lnTo>
                    <a:pt x="4" y="0"/>
                  </a:lnTo>
                  <a:lnTo>
                    <a:pt x="0" y="3"/>
                  </a:lnTo>
                  <a:lnTo>
                    <a:pt x="4" y="0"/>
                  </a:lnTo>
                  <a:lnTo>
                    <a:pt x="0" y="0"/>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76" name="Freeform 886"/>
            <p:cNvSpPr>
              <a:spLocks/>
            </p:cNvSpPr>
            <p:nvPr/>
          </p:nvSpPr>
          <p:spPr bwMode="auto">
            <a:xfrm>
              <a:off x="-3776" y="1850"/>
              <a:ext cx="3" cy="3"/>
            </a:xfrm>
            <a:custGeom>
              <a:avLst/>
              <a:gdLst>
                <a:gd name="T0" fmla="*/ 0 w 3"/>
                <a:gd name="T1" fmla="*/ 3 h 3"/>
                <a:gd name="T2" fmla="*/ 3 w 3"/>
                <a:gd name="T3" fmla="*/ 0 h 3"/>
                <a:gd name="T4" fmla="*/ 0 w 3"/>
                <a:gd name="T5" fmla="*/ 3 h 3"/>
                <a:gd name="T6" fmla="*/ 3 w 3"/>
                <a:gd name="T7" fmla="*/ 3 h 3"/>
                <a:gd name="T8" fmla="*/ 0 w 3"/>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3"/>
                  </a:moveTo>
                  <a:lnTo>
                    <a:pt x="3" y="0"/>
                  </a:lnTo>
                  <a:lnTo>
                    <a:pt x="0" y="3"/>
                  </a:lnTo>
                  <a:lnTo>
                    <a:pt x="3" y="3"/>
                  </a:lnTo>
                  <a:lnTo>
                    <a:pt x="0" y="3"/>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77" name="Freeform 887"/>
            <p:cNvSpPr>
              <a:spLocks/>
            </p:cNvSpPr>
            <p:nvPr/>
          </p:nvSpPr>
          <p:spPr bwMode="auto">
            <a:xfrm>
              <a:off x="-3776" y="1853"/>
              <a:ext cx="1" cy="2"/>
            </a:xfrm>
            <a:custGeom>
              <a:avLst/>
              <a:gdLst>
                <a:gd name="T0" fmla="*/ 0 w 1"/>
                <a:gd name="T1" fmla="*/ 0 h 2"/>
                <a:gd name="T2" fmla="*/ 0 w 1"/>
                <a:gd name="T3" fmla="*/ 2 h 2"/>
                <a:gd name="T4" fmla="*/ 0 w 1"/>
                <a:gd name="T5" fmla="*/ 0 h 2"/>
                <a:gd name="T6" fmla="*/ 0 w 1"/>
                <a:gd name="T7" fmla="*/ 2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2"/>
                  </a:lnTo>
                  <a:lnTo>
                    <a:pt x="0" y="0"/>
                  </a:lnTo>
                  <a:lnTo>
                    <a:pt x="0" y="2"/>
                  </a:lnTo>
                  <a:lnTo>
                    <a:pt x="0" y="0"/>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78" name="Freeform 888"/>
            <p:cNvSpPr>
              <a:spLocks/>
            </p:cNvSpPr>
            <p:nvPr/>
          </p:nvSpPr>
          <p:spPr bwMode="auto">
            <a:xfrm>
              <a:off x="-3792" y="1870"/>
              <a:ext cx="32" cy="30"/>
            </a:xfrm>
            <a:custGeom>
              <a:avLst/>
              <a:gdLst>
                <a:gd name="T0" fmla="*/ 32 w 32"/>
                <a:gd name="T1" fmla="*/ 3 h 30"/>
                <a:gd name="T2" fmla="*/ 32 w 32"/>
                <a:gd name="T3" fmla="*/ 3 h 30"/>
                <a:gd name="T4" fmla="*/ 32 w 32"/>
                <a:gd name="T5" fmla="*/ 3 h 30"/>
                <a:gd name="T6" fmla="*/ 32 w 32"/>
                <a:gd name="T7" fmla="*/ 3 h 30"/>
                <a:gd name="T8" fmla="*/ 29 w 32"/>
                <a:gd name="T9" fmla="*/ 6 h 30"/>
                <a:gd name="T10" fmla="*/ 29 w 32"/>
                <a:gd name="T11" fmla="*/ 6 h 30"/>
                <a:gd name="T12" fmla="*/ 29 w 32"/>
                <a:gd name="T13" fmla="*/ 9 h 30"/>
                <a:gd name="T14" fmla="*/ 26 w 32"/>
                <a:gd name="T15" fmla="*/ 9 h 30"/>
                <a:gd name="T16" fmla="*/ 26 w 32"/>
                <a:gd name="T17" fmla="*/ 9 h 30"/>
                <a:gd name="T18" fmla="*/ 26 w 32"/>
                <a:gd name="T19" fmla="*/ 9 h 30"/>
                <a:gd name="T20" fmla="*/ 26 w 32"/>
                <a:gd name="T21" fmla="*/ 12 h 30"/>
                <a:gd name="T22" fmla="*/ 26 w 32"/>
                <a:gd name="T23" fmla="*/ 12 h 30"/>
                <a:gd name="T24" fmla="*/ 26 w 32"/>
                <a:gd name="T25" fmla="*/ 15 h 30"/>
                <a:gd name="T26" fmla="*/ 23 w 32"/>
                <a:gd name="T27" fmla="*/ 15 h 30"/>
                <a:gd name="T28" fmla="*/ 23 w 32"/>
                <a:gd name="T29" fmla="*/ 15 h 30"/>
                <a:gd name="T30" fmla="*/ 19 w 32"/>
                <a:gd name="T31" fmla="*/ 18 h 30"/>
                <a:gd name="T32" fmla="*/ 19 w 32"/>
                <a:gd name="T33" fmla="*/ 18 h 30"/>
                <a:gd name="T34" fmla="*/ 19 w 32"/>
                <a:gd name="T35" fmla="*/ 18 h 30"/>
                <a:gd name="T36" fmla="*/ 19 w 32"/>
                <a:gd name="T37" fmla="*/ 21 h 30"/>
                <a:gd name="T38" fmla="*/ 19 w 32"/>
                <a:gd name="T39" fmla="*/ 21 h 30"/>
                <a:gd name="T40" fmla="*/ 16 w 32"/>
                <a:gd name="T41" fmla="*/ 24 h 30"/>
                <a:gd name="T42" fmla="*/ 16 w 32"/>
                <a:gd name="T43" fmla="*/ 24 h 30"/>
                <a:gd name="T44" fmla="*/ 13 w 32"/>
                <a:gd name="T45" fmla="*/ 24 h 30"/>
                <a:gd name="T46" fmla="*/ 13 w 32"/>
                <a:gd name="T47" fmla="*/ 24 h 30"/>
                <a:gd name="T48" fmla="*/ 13 w 32"/>
                <a:gd name="T49" fmla="*/ 24 h 30"/>
                <a:gd name="T50" fmla="*/ 10 w 32"/>
                <a:gd name="T51" fmla="*/ 27 h 30"/>
                <a:gd name="T52" fmla="*/ 10 w 32"/>
                <a:gd name="T53" fmla="*/ 27 h 30"/>
                <a:gd name="T54" fmla="*/ 10 w 32"/>
                <a:gd name="T55" fmla="*/ 30 h 30"/>
                <a:gd name="T56" fmla="*/ 7 w 32"/>
                <a:gd name="T57" fmla="*/ 30 h 30"/>
                <a:gd name="T58" fmla="*/ 7 w 32"/>
                <a:gd name="T59" fmla="*/ 30 h 30"/>
                <a:gd name="T60" fmla="*/ 7 w 32"/>
                <a:gd name="T61" fmla="*/ 30 h 30"/>
                <a:gd name="T62" fmla="*/ 3 w 32"/>
                <a:gd name="T63" fmla="*/ 30 h 30"/>
                <a:gd name="T64" fmla="*/ 3 w 32"/>
                <a:gd name="T65" fmla="*/ 30 h 30"/>
                <a:gd name="T66" fmla="*/ 3 w 32"/>
                <a:gd name="T67" fmla="*/ 27 h 30"/>
                <a:gd name="T68" fmla="*/ 3 w 32"/>
                <a:gd name="T69" fmla="*/ 27 h 30"/>
                <a:gd name="T70" fmla="*/ 0 w 32"/>
                <a:gd name="T71" fmla="*/ 24 h 30"/>
                <a:gd name="T72" fmla="*/ 0 w 32"/>
                <a:gd name="T73" fmla="*/ 24 h 30"/>
                <a:gd name="T74" fmla="*/ 3 w 32"/>
                <a:gd name="T75" fmla="*/ 24 h 30"/>
                <a:gd name="T76" fmla="*/ 3 w 32"/>
                <a:gd name="T77" fmla="*/ 24 h 30"/>
                <a:gd name="T78" fmla="*/ 3 w 32"/>
                <a:gd name="T79" fmla="*/ 24 h 30"/>
                <a:gd name="T80" fmla="*/ 3 w 32"/>
                <a:gd name="T81" fmla="*/ 21 h 30"/>
                <a:gd name="T82" fmla="*/ 3 w 32"/>
                <a:gd name="T83" fmla="*/ 21 h 30"/>
                <a:gd name="T84" fmla="*/ 7 w 32"/>
                <a:gd name="T85" fmla="*/ 18 h 30"/>
                <a:gd name="T86" fmla="*/ 10 w 32"/>
                <a:gd name="T87" fmla="*/ 15 h 30"/>
                <a:gd name="T88" fmla="*/ 13 w 32"/>
                <a:gd name="T89" fmla="*/ 15 h 30"/>
                <a:gd name="T90" fmla="*/ 16 w 32"/>
                <a:gd name="T91" fmla="*/ 9 h 30"/>
                <a:gd name="T92" fmla="*/ 16 w 32"/>
                <a:gd name="T93" fmla="*/ 6 h 30"/>
                <a:gd name="T94" fmla="*/ 19 w 32"/>
                <a:gd name="T95" fmla="*/ 3 h 30"/>
                <a:gd name="T96" fmla="*/ 23 w 32"/>
                <a:gd name="T97" fmla="*/ 0 h 30"/>
                <a:gd name="T98" fmla="*/ 23 w 32"/>
                <a:gd name="T99" fmla="*/ 0 h 30"/>
                <a:gd name="T100" fmla="*/ 23 w 32"/>
                <a:gd name="T101" fmla="*/ 0 h 30"/>
                <a:gd name="T102" fmla="*/ 26 w 32"/>
                <a:gd name="T103" fmla="*/ 0 h 30"/>
                <a:gd name="T104" fmla="*/ 26 w 32"/>
                <a:gd name="T105" fmla="*/ 0 h 30"/>
                <a:gd name="T106" fmla="*/ 26 w 32"/>
                <a:gd name="T107" fmla="*/ 0 h 30"/>
                <a:gd name="T108" fmla="*/ 29 w 32"/>
                <a:gd name="T109" fmla="*/ 0 h 30"/>
                <a:gd name="T110" fmla="*/ 29 w 32"/>
                <a:gd name="T111" fmla="*/ 0 h 30"/>
                <a:gd name="T112" fmla="*/ 32 w 32"/>
                <a:gd name="T113" fmla="*/ 3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2" h="30">
                  <a:moveTo>
                    <a:pt x="32" y="3"/>
                  </a:moveTo>
                  <a:lnTo>
                    <a:pt x="32" y="3"/>
                  </a:lnTo>
                  <a:lnTo>
                    <a:pt x="29" y="6"/>
                  </a:lnTo>
                  <a:lnTo>
                    <a:pt x="29" y="9"/>
                  </a:lnTo>
                  <a:lnTo>
                    <a:pt x="26" y="9"/>
                  </a:lnTo>
                  <a:lnTo>
                    <a:pt x="26" y="12"/>
                  </a:lnTo>
                  <a:lnTo>
                    <a:pt x="26" y="15"/>
                  </a:lnTo>
                  <a:lnTo>
                    <a:pt x="23" y="15"/>
                  </a:lnTo>
                  <a:lnTo>
                    <a:pt x="19" y="18"/>
                  </a:lnTo>
                  <a:lnTo>
                    <a:pt x="19" y="21"/>
                  </a:lnTo>
                  <a:lnTo>
                    <a:pt x="16" y="24"/>
                  </a:lnTo>
                  <a:lnTo>
                    <a:pt x="13" y="24"/>
                  </a:lnTo>
                  <a:lnTo>
                    <a:pt x="10" y="27"/>
                  </a:lnTo>
                  <a:lnTo>
                    <a:pt x="10" y="30"/>
                  </a:lnTo>
                  <a:lnTo>
                    <a:pt x="7" y="30"/>
                  </a:lnTo>
                  <a:lnTo>
                    <a:pt x="3" y="30"/>
                  </a:lnTo>
                  <a:lnTo>
                    <a:pt x="3" y="27"/>
                  </a:lnTo>
                  <a:lnTo>
                    <a:pt x="0" y="24"/>
                  </a:lnTo>
                  <a:lnTo>
                    <a:pt x="3" y="24"/>
                  </a:lnTo>
                  <a:lnTo>
                    <a:pt x="3" y="21"/>
                  </a:lnTo>
                  <a:lnTo>
                    <a:pt x="7" y="18"/>
                  </a:lnTo>
                  <a:lnTo>
                    <a:pt x="10" y="15"/>
                  </a:lnTo>
                  <a:lnTo>
                    <a:pt x="13" y="15"/>
                  </a:lnTo>
                  <a:lnTo>
                    <a:pt x="16" y="9"/>
                  </a:lnTo>
                  <a:lnTo>
                    <a:pt x="16" y="6"/>
                  </a:lnTo>
                  <a:lnTo>
                    <a:pt x="19" y="3"/>
                  </a:lnTo>
                  <a:lnTo>
                    <a:pt x="23" y="0"/>
                  </a:lnTo>
                  <a:lnTo>
                    <a:pt x="26" y="0"/>
                  </a:lnTo>
                  <a:lnTo>
                    <a:pt x="29" y="0"/>
                  </a:lnTo>
                  <a:lnTo>
                    <a:pt x="32"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79" name="Freeform 889"/>
            <p:cNvSpPr>
              <a:spLocks/>
            </p:cNvSpPr>
            <p:nvPr/>
          </p:nvSpPr>
          <p:spPr bwMode="auto">
            <a:xfrm>
              <a:off x="-3792" y="1870"/>
              <a:ext cx="32" cy="30"/>
            </a:xfrm>
            <a:custGeom>
              <a:avLst/>
              <a:gdLst>
                <a:gd name="T0" fmla="*/ 32 w 32"/>
                <a:gd name="T1" fmla="*/ 3 h 30"/>
                <a:gd name="T2" fmla="*/ 29 w 32"/>
                <a:gd name="T3" fmla="*/ 6 h 30"/>
                <a:gd name="T4" fmla="*/ 29 w 32"/>
                <a:gd name="T5" fmla="*/ 9 h 30"/>
                <a:gd name="T6" fmla="*/ 26 w 32"/>
                <a:gd name="T7" fmla="*/ 9 h 30"/>
                <a:gd name="T8" fmla="*/ 26 w 32"/>
                <a:gd name="T9" fmla="*/ 12 h 30"/>
                <a:gd name="T10" fmla="*/ 26 w 32"/>
                <a:gd name="T11" fmla="*/ 15 h 30"/>
                <a:gd name="T12" fmla="*/ 23 w 32"/>
                <a:gd name="T13" fmla="*/ 15 h 30"/>
                <a:gd name="T14" fmla="*/ 19 w 32"/>
                <a:gd name="T15" fmla="*/ 18 h 30"/>
                <a:gd name="T16" fmla="*/ 19 w 32"/>
                <a:gd name="T17" fmla="*/ 21 h 30"/>
                <a:gd name="T18" fmla="*/ 16 w 32"/>
                <a:gd name="T19" fmla="*/ 24 h 30"/>
                <a:gd name="T20" fmla="*/ 13 w 32"/>
                <a:gd name="T21" fmla="*/ 24 h 30"/>
                <a:gd name="T22" fmla="*/ 10 w 32"/>
                <a:gd name="T23" fmla="*/ 27 h 30"/>
                <a:gd name="T24" fmla="*/ 10 w 32"/>
                <a:gd name="T25" fmla="*/ 30 h 30"/>
                <a:gd name="T26" fmla="*/ 7 w 32"/>
                <a:gd name="T27" fmla="*/ 30 h 30"/>
                <a:gd name="T28" fmla="*/ 3 w 32"/>
                <a:gd name="T29" fmla="*/ 30 h 30"/>
                <a:gd name="T30" fmla="*/ 3 w 32"/>
                <a:gd name="T31" fmla="*/ 27 h 30"/>
                <a:gd name="T32" fmla="*/ 0 w 32"/>
                <a:gd name="T33" fmla="*/ 24 h 30"/>
                <a:gd name="T34" fmla="*/ 3 w 32"/>
                <a:gd name="T35" fmla="*/ 24 h 30"/>
                <a:gd name="T36" fmla="*/ 3 w 32"/>
                <a:gd name="T37" fmla="*/ 21 h 30"/>
                <a:gd name="T38" fmla="*/ 7 w 32"/>
                <a:gd name="T39" fmla="*/ 18 h 30"/>
                <a:gd name="T40" fmla="*/ 10 w 32"/>
                <a:gd name="T41" fmla="*/ 15 h 30"/>
                <a:gd name="T42" fmla="*/ 13 w 32"/>
                <a:gd name="T43" fmla="*/ 15 h 30"/>
                <a:gd name="T44" fmla="*/ 16 w 32"/>
                <a:gd name="T45" fmla="*/ 9 h 30"/>
                <a:gd name="T46" fmla="*/ 16 w 32"/>
                <a:gd name="T47" fmla="*/ 6 h 30"/>
                <a:gd name="T48" fmla="*/ 19 w 32"/>
                <a:gd name="T49" fmla="*/ 3 h 30"/>
                <a:gd name="T50" fmla="*/ 23 w 32"/>
                <a:gd name="T51" fmla="*/ 0 h 30"/>
                <a:gd name="T52" fmla="*/ 26 w 32"/>
                <a:gd name="T53" fmla="*/ 0 h 30"/>
                <a:gd name="T54" fmla="*/ 29 w 32"/>
                <a:gd name="T55" fmla="*/ 0 h 30"/>
                <a:gd name="T56" fmla="*/ 32 w 32"/>
                <a:gd name="T57" fmla="*/ 3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2" h="30">
                  <a:moveTo>
                    <a:pt x="32" y="3"/>
                  </a:moveTo>
                  <a:lnTo>
                    <a:pt x="29" y="6"/>
                  </a:lnTo>
                  <a:lnTo>
                    <a:pt x="29" y="9"/>
                  </a:lnTo>
                  <a:lnTo>
                    <a:pt x="26" y="9"/>
                  </a:lnTo>
                  <a:lnTo>
                    <a:pt x="26" y="12"/>
                  </a:lnTo>
                  <a:lnTo>
                    <a:pt x="26" y="15"/>
                  </a:lnTo>
                  <a:lnTo>
                    <a:pt x="23" y="15"/>
                  </a:lnTo>
                  <a:lnTo>
                    <a:pt x="19" y="18"/>
                  </a:lnTo>
                  <a:lnTo>
                    <a:pt x="19" y="21"/>
                  </a:lnTo>
                  <a:lnTo>
                    <a:pt x="16" y="24"/>
                  </a:lnTo>
                  <a:lnTo>
                    <a:pt x="13" y="24"/>
                  </a:lnTo>
                  <a:lnTo>
                    <a:pt x="10" y="27"/>
                  </a:lnTo>
                  <a:lnTo>
                    <a:pt x="10" y="30"/>
                  </a:lnTo>
                  <a:lnTo>
                    <a:pt x="7" y="30"/>
                  </a:lnTo>
                  <a:lnTo>
                    <a:pt x="3" y="30"/>
                  </a:lnTo>
                  <a:lnTo>
                    <a:pt x="3" y="27"/>
                  </a:lnTo>
                  <a:lnTo>
                    <a:pt x="0" y="24"/>
                  </a:lnTo>
                  <a:lnTo>
                    <a:pt x="3" y="24"/>
                  </a:lnTo>
                  <a:lnTo>
                    <a:pt x="3" y="21"/>
                  </a:lnTo>
                  <a:lnTo>
                    <a:pt x="7" y="18"/>
                  </a:lnTo>
                  <a:lnTo>
                    <a:pt x="10" y="15"/>
                  </a:lnTo>
                  <a:lnTo>
                    <a:pt x="13" y="15"/>
                  </a:lnTo>
                  <a:lnTo>
                    <a:pt x="16" y="9"/>
                  </a:lnTo>
                  <a:lnTo>
                    <a:pt x="16" y="6"/>
                  </a:lnTo>
                  <a:lnTo>
                    <a:pt x="19" y="3"/>
                  </a:lnTo>
                  <a:lnTo>
                    <a:pt x="23" y="0"/>
                  </a:lnTo>
                  <a:lnTo>
                    <a:pt x="26" y="0"/>
                  </a:lnTo>
                  <a:lnTo>
                    <a:pt x="29" y="0"/>
                  </a:lnTo>
                  <a:lnTo>
                    <a:pt x="32"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80" name="Freeform 890"/>
            <p:cNvSpPr>
              <a:spLocks/>
            </p:cNvSpPr>
            <p:nvPr/>
          </p:nvSpPr>
          <p:spPr bwMode="auto">
            <a:xfrm>
              <a:off x="-3798" y="1853"/>
              <a:ext cx="29" cy="26"/>
            </a:xfrm>
            <a:custGeom>
              <a:avLst/>
              <a:gdLst>
                <a:gd name="T0" fmla="*/ 13 w 29"/>
                <a:gd name="T1" fmla="*/ 26 h 26"/>
                <a:gd name="T2" fmla="*/ 29 w 29"/>
                <a:gd name="T3" fmla="*/ 8 h 26"/>
                <a:gd name="T4" fmla="*/ 16 w 29"/>
                <a:gd name="T5" fmla="*/ 0 h 26"/>
                <a:gd name="T6" fmla="*/ 0 w 29"/>
                <a:gd name="T7" fmla="*/ 14 h 26"/>
                <a:gd name="T8" fmla="*/ 13 w 29"/>
                <a:gd name="T9" fmla="*/ 26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26">
                  <a:moveTo>
                    <a:pt x="13" y="26"/>
                  </a:moveTo>
                  <a:lnTo>
                    <a:pt x="29" y="8"/>
                  </a:lnTo>
                  <a:lnTo>
                    <a:pt x="16" y="0"/>
                  </a:lnTo>
                  <a:lnTo>
                    <a:pt x="0" y="14"/>
                  </a:lnTo>
                  <a:lnTo>
                    <a:pt x="13"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81" name="Freeform 891"/>
            <p:cNvSpPr>
              <a:spLocks/>
            </p:cNvSpPr>
            <p:nvPr/>
          </p:nvSpPr>
          <p:spPr bwMode="auto">
            <a:xfrm>
              <a:off x="-3798" y="1853"/>
              <a:ext cx="29" cy="26"/>
            </a:xfrm>
            <a:custGeom>
              <a:avLst/>
              <a:gdLst>
                <a:gd name="T0" fmla="*/ 13 w 29"/>
                <a:gd name="T1" fmla="*/ 26 h 26"/>
                <a:gd name="T2" fmla="*/ 29 w 29"/>
                <a:gd name="T3" fmla="*/ 8 h 26"/>
                <a:gd name="T4" fmla="*/ 16 w 29"/>
                <a:gd name="T5" fmla="*/ 0 h 26"/>
                <a:gd name="T6" fmla="*/ 0 w 29"/>
                <a:gd name="T7" fmla="*/ 14 h 26"/>
                <a:gd name="T8" fmla="*/ 13 w 29"/>
                <a:gd name="T9" fmla="*/ 26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26">
                  <a:moveTo>
                    <a:pt x="13" y="26"/>
                  </a:moveTo>
                  <a:lnTo>
                    <a:pt x="29" y="8"/>
                  </a:lnTo>
                  <a:lnTo>
                    <a:pt x="16" y="0"/>
                  </a:lnTo>
                  <a:lnTo>
                    <a:pt x="0" y="14"/>
                  </a:lnTo>
                  <a:lnTo>
                    <a:pt x="13" y="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82" name="Freeform 892"/>
            <p:cNvSpPr>
              <a:spLocks/>
            </p:cNvSpPr>
            <p:nvPr/>
          </p:nvSpPr>
          <p:spPr bwMode="auto">
            <a:xfrm>
              <a:off x="-3789" y="1855"/>
              <a:ext cx="20" cy="18"/>
            </a:xfrm>
            <a:custGeom>
              <a:avLst/>
              <a:gdLst>
                <a:gd name="T0" fmla="*/ 10 w 20"/>
                <a:gd name="T1" fmla="*/ 15 h 18"/>
                <a:gd name="T2" fmla="*/ 10 w 20"/>
                <a:gd name="T3" fmla="*/ 15 h 18"/>
                <a:gd name="T4" fmla="*/ 10 w 20"/>
                <a:gd name="T5" fmla="*/ 15 h 18"/>
                <a:gd name="T6" fmla="*/ 10 w 20"/>
                <a:gd name="T7" fmla="*/ 12 h 18"/>
                <a:gd name="T8" fmla="*/ 7 w 20"/>
                <a:gd name="T9" fmla="*/ 15 h 18"/>
                <a:gd name="T10" fmla="*/ 7 w 20"/>
                <a:gd name="T11" fmla="*/ 15 h 18"/>
                <a:gd name="T12" fmla="*/ 7 w 20"/>
                <a:gd name="T13" fmla="*/ 18 h 18"/>
                <a:gd name="T14" fmla="*/ 7 w 20"/>
                <a:gd name="T15" fmla="*/ 18 h 18"/>
                <a:gd name="T16" fmla="*/ 4 w 20"/>
                <a:gd name="T17" fmla="*/ 18 h 18"/>
                <a:gd name="T18" fmla="*/ 7 w 20"/>
                <a:gd name="T19" fmla="*/ 18 h 18"/>
                <a:gd name="T20" fmla="*/ 4 w 20"/>
                <a:gd name="T21" fmla="*/ 18 h 18"/>
                <a:gd name="T22" fmla="*/ 7 w 20"/>
                <a:gd name="T23" fmla="*/ 15 h 18"/>
                <a:gd name="T24" fmla="*/ 7 w 20"/>
                <a:gd name="T25" fmla="*/ 12 h 18"/>
                <a:gd name="T26" fmla="*/ 4 w 20"/>
                <a:gd name="T27" fmla="*/ 15 h 18"/>
                <a:gd name="T28" fmla="*/ 4 w 20"/>
                <a:gd name="T29" fmla="*/ 15 h 18"/>
                <a:gd name="T30" fmla="*/ 0 w 20"/>
                <a:gd name="T31" fmla="*/ 15 h 18"/>
                <a:gd name="T32" fmla="*/ 4 w 20"/>
                <a:gd name="T33" fmla="*/ 12 h 18"/>
                <a:gd name="T34" fmla="*/ 0 w 20"/>
                <a:gd name="T35" fmla="*/ 12 h 18"/>
                <a:gd name="T36" fmla="*/ 4 w 20"/>
                <a:gd name="T37" fmla="*/ 12 h 18"/>
                <a:gd name="T38" fmla="*/ 4 w 20"/>
                <a:gd name="T39" fmla="*/ 12 h 18"/>
                <a:gd name="T40" fmla="*/ 7 w 20"/>
                <a:gd name="T41" fmla="*/ 9 h 18"/>
                <a:gd name="T42" fmla="*/ 7 w 20"/>
                <a:gd name="T43" fmla="*/ 6 h 18"/>
                <a:gd name="T44" fmla="*/ 4 w 20"/>
                <a:gd name="T45" fmla="*/ 9 h 18"/>
                <a:gd name="T46" fmla="*/ 4 w 20"/>
                <a:gd name="T47" fmla="*/ 9 h 18"/>
                <a:gd name="T48" fmla="*/ 4 w 20"/>
                <a:gd name="T49" fmla="*/ 9 h 18"/>
                <a:gd name="T50" fmla="*/ 0 w 20"/>
                <a:gd name="T51" fmla="*/ 9 h 18"/>
                <a:gd name="T52" fmla="*/ 0 w 20"/>
                <a:gd name="T53" fmla="*/ 9 h 18"/>
                <a:gd name="T54" fmla="*/ 0 w 20"/>
                <a:gd name="T55" fmla="*/ 9 h 18"/>
                <a:gd name="T56" fmla="*/ 0 w 20"/>
                <a:gd name="T57" fmla="*/ 9 h 18"/>
                <a:gd name="T58" fmla="*/ 0 w 20"/>
                <a:gd name="T59" fmla="*/ 6 h 18"/>
                <a:gd name="T60" fmla="*/ 0 w 20"/>
                <a:gd name="T61" fmla="*/ 6 h 18"/>
                <a:gd name="T62" fmla="*/ 4 w 20"/>
                <a:gd name="T63" fmla="*/ 6 h 18"/>
                <a:gd name="T64" fmla="*/ 4 w 20"/>
                <a:gd name="T65" fmla="*/ 6 h 18"/>
                <a:gd name="T66" fmla="*/ 7 w 20"/>
                <a:gd name="T67" fmla="*/ 3 h 18"/>
                <a:gd name="T68" fmla="*/ 4 w 20"/>
                <a:gd name="T69" fmla="*/ 3 h 18"/>
                <a:gd name="T70" fmla="*/ 4 w 20"/>
                <a:gd name="T71" fmla="*/ 3 h 18"/>
                <a:gd name="T72" fmla="*/ 4 w 20"/>
                <a:gd name="T73" fmla="*/ 3 h 18"/>
                <a:gd name="T74" fmla="*/ 4 w 20"/>
                <a:gd name="T75" fmla="*/ 3 h 18"/>
                <a:gd name="T76" fmla="*/ 4 w 20"/>
                <a:gd name="T77" fmla="*/ 0 h 18"/>
                <a:gd name="T78" fmla="*/ 7 w 20"/>
                <a:gd name="T79" fmla="*/ 0 h 18"/>
                <a:gd name="T80" fmla="*/ 7 w 20"/>
                <a:gd name="T81" fmla="*/ 3 h 18"/>
                <a:gd name="T82" fmla="*/ 7 w 20"/>
                <a:gd name="T83" fmla="*/ 3 h 18"/>
                <a:gd name="T84" fmla="*/ 10 w 20"/>
                <a:gd name="T85" fmla="*/ 3 h 18"/>
                <a:gd name="T86" fmla="*/ 13 w 20"/>
                <a:gd name="T87" fmla="*/ 6 h 18"/>
                <a:gd name="T88" fmla="*/ 16 w 20"/>
                <a:gd name="T89" fmla="*/ 6 h 18"/>
                <a:gd name="T90" fmla="*/ 16 w 20"/>
                <a:gd name="T91" fmla="*/ 6 h 18"/>
                <a:gd name="T92" fmla="*/ 16 w 20"/>
                <a:gd name="T93" fmla="*/ 9 h 18"/>
                <a:gd name="T94" fmla="*/ 16 w 20"/>
                <a:gd name="T95" fmla="*/ 9 h 18"/>
                <a:gd name="T96" fmla="*/ 13 w 20"/>
                <a:gd name="T97" fmla="*/ 6 h 18"/>
                <a:gd name="T98" fmla="*/ 10 w 20"/>
                <a:gd name="T99" fmla="*/ 6 h 18"/>
                <a:gd name="T100" fmla="*/ 10 w 20"/>
                <a:gd name="T101" fmla="*/ 6 h 18"/>
                <a:gd name="T102" fmla="*/ 10 w 20"/>
                <a:gd name="T103" fmla="*/ 9 h 18"/>
                <a:gd name="T104" fmla="*/ 10 w 20"/>
                <a:gd name="T105" fmla="*/ 6 h 18"/>
                <a:gd name="T106" fmla="*/ 13 w 20"/>
                <a:gd name="T107" fmla="*/ 9 h 18"/>
                <a:gd name="T108" fmla="*/ 13 w 20"/>
                <a:gd name="T109" fmla="*/ 9 h 18"/>
                <a:gd name="T110" fmla="*/ 13 w 20"/>
                <a:gd name="T111" fmla="*/ 9 h 18"/>
                <a:gd name="T112" fmla="*/ 13 w 20"/>
                <a:gd name="T113" fmla="*/ 9 h 18"/>
                <a:gd name="T114" fmla="*/ 13 w 20"/>
                <a:gd name="T115" fmla="*/ 12 h 18"/>
                <a:gd name="T116" fmla="*/ 10 w 20"/>
                <a:gd name="T117" fmla="*/ 15 h 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0" h="18">
                  <a:moveTo>
                    <a:pt x="10" y="15"/>
                  </a:moveTo>
                  <a:lnTo>
                    <a:pt x="10" y="15"/>
                  </a:lnTo>
                  <a:lnTo>
                    <a:pt x="10" y="18"/>
                  </a:lnTo>
                  <a:lnTo>
                    <a:pt x="10" y="15"/>
                  </a:lnTo>
                  <a:lnTo>
                    <a:pt x="10" y="12"/>
                  </a:lnTo>
                  <a:lnTo>
                    <a:pt x="7" y="12"/>
                  </a:lnTo>
                  <a:lnTo>
                    <a:pt x="7" y="15"/>
                  </a:lnTo>
                  <a:lnTo>
                    <a:pt x="7" y="18"/>
                  </a:lnTo>
                  <a:lnTo>
                    <a:pt x="4" y="18"/>
                  </a:lnTo>
                  <a:lnTo>
                    <a:pt x="7" y="18"/>
                  </a:lnTo>
                  <a:lnTo>
                    <a:pt x="4" y="18"/>
                  </a:lnTo>
                  <a:lnTo>
                    <a:pt x="4" y="15"/>
                  </a:lnTo>
                  <a:lnTo>
                    <a:pt x="7" y="15"/>
                  </a:lnTo>
                  <a:lnTo>
                    <a:pt x="7" y="12"/>
                  </a:lnTo>
                  <a:lnTo>
                    <a:pt x="4" y="12"/>
                  </a:lnTo>
                  <a:lnTo>
                    <a:pt x="4" y="15"/>
                  </a:lnTo>
                  <a:lnTo>
                    <a:pt x="0" y="15"/>
                  </a:lnTo>
                  <a:lnTo>
                    <a:pt x="4" y="15"/>
                  </a:lnTo>
                  <a:lnTo>
                    <a:pt x="0" y="15"/>
                  </a:lnTo>
                  <a:lnTo>
                    <a:pt x="4" y="15"/>
                  </a:lnTo>
                  <a:lnTo>
                    <a:pt x="4" y="12"/>
                  </a:lnTo>
                  <a:lnTo>
                    <a:pt x="0" y="12"/>
                  </a:lnTo>
                  <a:lnTo>
                    <a:pt x="4" y="12"/>
                  </a:lnTo>
                  <a:lnTo>
                    <a:pt x="7" y="12"/>
                  </a:lnTo>
                  <a:lnTo>
                    <a:pt x="7" y="9"/>
                  </a:lnTo>
                  <a:lnTo>
                    <a:pt x="7" y="6"/>
                  </a:lnTo>
                  <a:lnTo>
                    <a:pt x="7" y="9"/>
                  </a:lnTo>
                  <a:lnTo>
                    <a:pt x="4" y="9"/>
                  </a:lnTo>
                  <a:lnTo>
                    <a:pt x="0" y="9"/>
                  </a:lnTo>
                  <a:lnTo>
                    <a:pt x="0" y="12"/>
                  </a:lnTo>
                  <a:lnTo>
                    <a:pt x="0" y="9"/>
                  </a:lnTo>
                  <a:lnTo>
                    <a:pt x="0" y="6"/>
                  </a:lnTo>
                  <a:lnTo>
                    <a:pt x="4" y="6"/>
                  </a:lnTo>
                  <a:lnTo>
                    <a:pt x="7" y="6"/>
                  </a:lnTo>
                  <a:lnTo>
                    <a:pt x="4" y="6"/>
                  </a:lnTo>
                  <a:lnTo>
                    <a:pt x="4" y="3"/>
                  </a:lnTo>
                  <a:lnTo>
                    <a:pt x="7" y="3"/>
                  </a:lnTo>
                  <a:lnTo>
                    <a:pt x="4" y="3"/>
                  </a:lnTo>
                  <a:lnTo>
                    <a:pt x="0" y="3"/>
                  </a:lnTo>
                  <a:lnTo>
                    <a:pt x="4" y="3"/>
                  </a:lnTo>
                  <a:lnTo>
                    <a:pt x="4" y="0"/>
                  </a:lnTo>
                  <a:lnTo>
                    <a:pt x="7" y="0"/>
                  </a:lnTo>
                  <a:lnTo>
                    <a:pt x="10" y="3"/>
                  </a:lnTo>
                  <a:lnTo>
                    <a:pt x="7" y="3"/>
                  </a:lnTo>
                  <a:lnTo>
                    <a:pt x="7" y="6"/>
                  </a:lnTo>
                  <a:lnTo>
                    <a:pt x="10" y="6"/>
                  </a:lnTo>
                  <a:lnTo>
                    <a:pt x="10" y="3"/>
                  </a:lnTo>
                  <a:lnTo>
                    <a:pt x="13" y="3"/>
                  </a:lnTo>
                  <a:lnTo>
                    <a:pt x="13" y="6"/>
                  </a:lnTo>
                  <a:lnTo>
                    <a:pt x="16" y="6"/>
                  </a:lnTo>
                  <a:lnTo>
                    <a:pt x="20" y="6"/>
                  </a:lnTo>
                  <a:lnTo>
                    <a:pt x="16" y="6"/>
                  </a:lnTo>
                  <a:lnTo>
                    <a:pt x="16" y="9"/>
                  </a:lnTo>
                  <a:lnTo>
                    <a:pt x="13" y="9"/>
                  </a:lnTo>
                  <a:lnTo>
                    <a:pt x="13" y="6"/>
                  </a:lnTo>
                  <a:lnTo>
                    <a:pt x="10" y="3"/>
                  </a:lnTo>
                  <a:lnTo>
                    <a:pt x="10" y="6"/>
                  </a:lnTo>
                  <a:lnTo>
                    <a:pt x="10" y="9"/>
                  </a:lnTo>
                  <a:lnTo>
                    <a:pt x="10" y="6"/>
                  </a:lnTo>
                  <a:lnTo>
                    <a:pt x="13" y="6"/>
                  </a:lnTo>
                  <a:lnTo>
                    <a:pt x="13" y="9"/>
                  </a:lnTo>
                  <a:lnTo>
                    <a:pt x="13" y="12"/>
                  </a:lnTo>
                  <a:lnTo>
                    <a:pt x="13" y="15"/>
                  </a:lnTo>
                  <a:lnTo>
                    <a:pt x="1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83" name="Freeform 893"/>
            <p:cNvSpPr>
              <a:spLocks/>
            </p:cNvSpPr>
            <p:nvPr/>
          </p:nvSpPr>
          <p:spPr bwMode="auto">
            <a:xfrm>
              <a:off x="-3789" y="1855"/>
              <a:ext cx="20" cy="18"/>
            </a:xfrm>
            <a:custGeom>
              <a:avLst/>
              <a:gdLst>
                <a:gd name="T0" fmla="*/ 10 w 20"/>
                <a:gd name="T1" fmla="*/ 15 h 18"/>
                <a:gd name="T2" fmla="*/ 10 w 20"/>
                <a:gd name="T3" fmla="*/ 18 h 18"/>
                <a:gd name="T4" fmla="*/ 10 w 20"/>
                <a:gd name="T5" fmla="*/ 15 h 18"/>
                <a:gd name="T6" fmla="*/ 10 w 20"/>
                <a:gd name="T7" fmla="*/ 12 h 18"/>
                <a:gd name="T8" fmla="*/ 7 w 20"/>
                <a:gd name="T9" fmla="*/ 12 h 18"/>
                <a:gd name="T10" fmla="*/ 7 w 20"/>
                <a:gd name="T11" fmla="*/ 15 h 18"/>
                <a:gd name="T12" fmla="*/ 7 w 20"/>
                <a:gd name="T13" fmla="*/ 18 h 18"/>
                <a:gd name="T14" fmla="*/ 4 w 20"/>
                <a:gd name="T15" fmla="*/ 18 h 18"/>
                <a:gd name="T16" fmla="*/ 7 w 20"/>
                <a:gd name="T17" fmla="*/ 18 h 18"/>
                <a:gd name="T18" fmla="*/ 4 w 20"/>
                <a:gd name="T19" fmla="*/ 18 h 18"/>
                <a:gd name="T20" fmla="*/ 4 w 20"/>
                <a:gd name="T21" fmla="*/ 15 h 18"/>
                <a:gd name="T22" fmla="*/ 7 w 20"/>
                <a:gd name="T23" fmla="*/ 15 h 18"/>
                <a:gd name="T24" fmla="*/ 7 w 20"/>
                <a:gd name="T25" fmla="*/ 12 h 18"/>
                <a:gd name="T26" fmla="*/ 4 w 20"/>
                <a:gd name="T27" fmla="*/ 12 h 18"/>
                <a:gd name="T28" fmla="*/ 4 w 20"/>
                <a:gd name="T29" fmla="*/ 15 h 18"/>
                <a:gd name="T30" fmla="*/ 0 w 20"/>
                <a:gd name="T31" fmla="*/ 15 h 18"/>
                <a:gd name="T32" fmla="*/ 4 w 20"/>
                <a:gd name="T33" fmla="*/ 15 h 18"/>
                <a:gd name="T34" fmla="*/ 0 w 20"/>
                <a:gd name="T35" fmla="*/ 15 h 18"/>
                <a:gd name="T36" fmla="*/ 4 w 20"/>
                <a:gd name="T37" fmla="*/ 15 h 18"/>
                <a:gd name="T38" fmla="*/ 4 w 20"/>
                <a:gd name="T39" fmla="*/ 12 h 18"/>
                <a:gd name="T40" fmla="*/ 0 w 20"/>
                <a:gd name="T41" fmla="*/ 12 h 18"/>
                <a:gd name="T42" fmla="*/ 4 w 20"/>
                <a:gd name="T43" fmla="*/ 12 h 18"/>
                <a:gd name="T44" fmla="*/ 7 w 20"/>
                <a:gd name="T45" fmla="*/ 12 h 18"/>
                <a:gd name="T46" fmla="*/ 7 w 20"/>
                <a:gd name="T47" fmla="*/ 9 h 18"/>
                <a:gd name="T48" fmla="*/ 7 w 20"/>
                <a:gd name="T49" fmla="*/ 6 h 18"/>
                <a:gd name="T50" fmla="*/ 7 w 20"/>
                <a:gd name="T51" fmla="*/ 9 h 18"/>
                <a:gd name="T52" fmla="*/ 4 w 20"/>
                <a:gd name="T53" fmla="*/ 9 h 18"/>
                <a:gd name="T54" fmla="*/ 0 w 20"/>
                <a:gd name="T55" fmla="*/ 9 h 18"/>
                <a:gd name="T56" fmla="*/ 0 w 20"/>
                <a:gd name="T57" fmla="*/ 12 h 18"/>
                <a:gd name="T58" fmla="*/ 0 w 20"/>
                <a:gd name="T59" fmla="*/ 9 h 18"/>
                <a:gd name="T60" fmla="*/ 0 w 20"/>
                <a:gd name="T61" fmla="*/ 6 h 18"/>
                <a:gd name="T62" fmla="*/ 4 w 20"/>
                <a:gd name="T63" fmla="*/ 6 h 18"/>
                <a:gd name="T64" fmla="*/ 7 w 20"/>
                <a:gd name="T65" fmla="*/ 6 h 18"/>
                <a:gd name="T66" fmla="*/ 4 w 20"/>
                <a:gd name="T67" fmla="*/ 6 h 18"/>
                <a:gd name="T68" fmla="*/ 4 w 20"/>
                <a:gd name="T69" fmla="*/ 3 h 18"/>
                <a:gd name="T70" fmla="*/ 7 w 20"/>
                <a:gd name="T71" fmla="*/ 3 h 18"/>
                <a:gd name="T72" fmla="*/ 4 w 20"/>
                <a:gd name="T73" fmla="*/ 3 h 18"/>
                <a:gd name="T74" fmla="*/ 0 w 20"/>
                <a:gd name="T75" fmla="*/ 3 h 18"/>
                <a:gd name="T76" fmla="*/ 4 w 20"/>
                <a:gd name="T77" fmla="*/ 3 h 18"/>
                <a:gd name="T78" fmla="*/ 4 w 20"/>
                <a:gd name="T79" fmla="*/ 0 h 18"/>
                <a:gd name="T80" fmla="*/ 7 w 20"/>
                <a:gd name="T81" fmla="*/ 0 h 18"/>
                <a:gd name="T82" fmla="*/ 10 w 20"/>
                <a:gd name="T83" fmla="*/ 3 h 18"/>
                <a:gd name="T84" fmla="*/ 7 w 20"/>
                <a:gd name="T85" fmla="*/ 3 h 18"/>
                <a:gd name="T86" fmla="*/ 7 w 20"/>
                <a:gd name="T87" fmla="*/ 6 h 18"/>
                <a:gd name="T88" fmla="*/ 10 w 20"/>
                <a:gd name="T89" fmla="*/ 6 h 18"/>
                <a:gd name="T90" fmla="*/ 10 w 20"/>
                <a:gd name="T91" fmla="*/ 3 h 18"/>
                <a:gd name="T92" fmla="*/ 13 w 20"/>
                <a:gd name="T93" fmla="*/ 3 h 18"/>
                <a:gd name="T94" fmla="*/ 13 w 20"/>
                <a:gd name="T95" fmla="*/ 6 h 18"/>
                <a:gd name="T96" fmla="*/ 16 w 20"/>
                <a:gd name="T97" fmla="*/ 6 h 18"/>
                <a:gd name="T98" fmla="*/ 20 w 20"/>
                <a:gd name="T99" fmla="*/ 6 h 18"/>
                <a:gd name="T100" fmla="*/ 16 w 20"/>
                <a:gd name="T101" fmla="*/ 6 h 18"/>
                <a:gd name="T102" fmla="*/ 16 w 20"/>
                <a:gd name="T103" fmla="*/ 9 h 18"/>
                <a:gd name="T104" fmla="*/ 13 w 20"/>
                <a:gd name="T105" fmla="*/ 9 h 18"/>
                <a:gd name="T106" fmla="*/ 13 w 20"/>
                <a:gd name="T107" fmla="*/ 6 h 18"/>
                <a:gd name="T108" fmla="*/ 10 w 20"/>
                <a:gd name="T109" fmla="*/ 3 h 18"/>
                <a:gd name="T110" fmla="*/ 10 w 20"/>
                <a:gd name="T111" fmla="*/ 6 h 18"/>
                <a:gd name="T112" fmla="*/ 10 w 20"/>
                <a:gd name="T113" fmla="*/ 9 h 18"/>
                <a:gd name="T114" fmla="*/ 10 w 20"/>
                <a:gd name="T115" fmla="*/ 6 h 18"/>
                <a:gd name="T116" fmla="*/ 13 w 20"/>
                <a:gd name="T117" fmla="*/ 6 h 18"/>
                <a:gd name="T118" fmla="*/ 13 w 20"/>
                <a:gd name="T119" fmla="*/ 9 h 18"/>
                <a:gd name="T120" fmla="*/ 13 w 20"/>
                <a:gd name="T121" fmla="*/ 12 h 18"/>
                <a:gd name="T122" fmla="*/ 13 w 20"/>
                <a:gd name="T123" fmla="*/ 15 h 18"/>
                <a:gd name="T124" fmla="*/ 10 w 20"/>
                <a:gd name="T125" fmla="*/ 15 h 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0" h="18">
                  <a:moveTo>
                    <a:pt x="10" y="15"/>
                  </a:moveTo>
                  <a:lnTo>
                    <a:pt x="10" y="18"/>
                  </a:lnTo>
                  <a:lnTo>
                    <a:pt x="10" y="15"/>
                  </a:lnTo>
                  <a:lnTo>
                    <a:pt x="10" y="12"/>
                  </a:lnTo>
                  <a:lnTo>
                    <a:pt x="7" y="12"/>
                  </a:lnTo>
                  <a:lnTo>
                    <a:pt x="7" y="15"/>
                  </a:lnTo>
                  <a:lnTo>
                    <a:pt x="7" y="18"/>
                  </a:lnTo>
                  <a:lnTo>
                    <a:pt x="4" y="18"/>
                  </a:lnTo>
                  <a:lnTo>
                    <a:pt x="7" y="18"/>
                  </a:lnTo>
                  <a:lnTo>
                    <a:pt x="4" y="18"/>
                  </a:lnTo>
                  <a:lnTo>
                    <a:pt x="4" y="15"/>
                  </a:lnTo>
                  <a:lnTo>
                    <a:pt x="7" y="15"/>
                  </a:lnTo>
                  <a:lnTo>
                    <a:pt x="7" y="12"/>
                  </a:lnTo>
                  <a:lnTo>
                    <a:pt x="4" y="12"/>
                  </a:lnTo>
                  <a:lnTo>
                    <a:pt x="4" y="15"/>
                  </a:lnTo>
                  <a:lnTo>
                    <a:pt x="0" y="15"/>
                  </a:lnTo>
                  <a:lnTo>
                    <a:pt x="4" y="15"/>
                  </a:lnTo>
                  <a:lnTo>
                    <a:pt x="0" y="15"/>
                  </a:lnTo>
                  <a:lnTo>
                    <a:pt x="4" y="15"/>
                  </a:lnTo>
                  <a:lnTo>
                    <a:pt x="4" y="12"/>
                  </a:lnTo>
                  <a:lnTo>
                    <a:pt x="0" y="12"/>
                  </a:lnTo>
                  <a:lnTo>
                    <a:pt x="4" y="12"/>
                  </a:lnTo>
                  <a:lnTo>
                    <a:pt x="7" y="12"/>
                  </a:lnTo>
                  <a:lnTo>
                    <a:pt x="7" y="9"/>
                  </a:lnTo>
                  <a:lnTo>
                    <a:pt x="7" y="6"/>
                  </a:lnTo>
                  <a:lnTo>
                    <a:pt x="7" y="9"/>
                  </a:lnTo>
                  <a:lnTo>
                    <a:pt x="4" y="9"/>
                  </a:lnTo>
                  <a:lnTo>
                    <a:pt x="0" y="9"/>
                  </a:lnTo>
                  <a:lnTo>
                    <a:pt x="0" y="12"/>
                  </a:lnTo>
                  <a:lnTo>
                    <a:pt x="0" y="9"/>
                  </a:lnTo>
                  <a:lnTo>
                    <a:pt x="0" y="6"/>
                  </a:lnTo>
                  <a:lnTo>
                    <a:pt x="4" y="6"/>
                  </a:lnTo>
                  <a:lnTo>
                    <a:pt x="7" y="6"/>
                  </a:lnTo>
                  <a:lnTo>
                    <a:pt x="4" y="6"/>
                  </a:lnTo>
                  <a:lnTo>
                    <a:pt x="4" y="3"/>
                  </a:lnTo>
                  <a:lnTo>
                    <a:pt x="7" y="3"/>
                  </a:lnTo>
                  <a:lnTo>
                    <a:pt x="4" y="3"/>
                  </a:lnTo>
                  <a:lnTo>
                    <a:pt x="0" y="3"/>
                  </a:lnTo>
                  <a:lnTo>
                    <a:pt x="4" y="3"/>
                  </a:lnTo>
                  <a:lnTo>
                    <a:pt x="4" y="0"/>
                  </a:lnTo>
                  <a:lnTo>
                    <a:pt x="7" y="0"/>
                  </a:lnTo>
                  <a:lnTo>
                    <a:pt x="10" y="3"/>
                  </a:lnTo>
                  <a:lnTo>
                    <a:pt x="7" y="3"/>
                  </a:lnTo>
                  <a:lnTo>
                    <a:pt x="7" y="6"/>
                  </a:lnTo>
                  <a:lnTo>
                    <a:pt x="10" y="6"/>
                  </a:lnTo>
                  <a:lnTo>
                    <a:pt x="10" y="3"/>
                  </a:lnTo>
                  <a:lnTo>
                    <a:pt x="13" y="3"/>
                  </a:lnTo>
                  <a:lnTo>
                    <a:pt x="13" y="6"/>
                  </a:lnTo>
                  <a:lnTo>
                    <a:pt x="16" y="6"/>
                  </a:lnTo>
                  <a:lnTo>
                    <a:pt x="20" y="6"/>
                  </a:lnTo>
                  <a:lnTo>
                    <a:pt x="16" y="6"/>
                  </a:lnTo>
                  <a:lnTo>
                    <a:pt x="16" y="9"/>
                  </a:lnTo>
                  <a:lnTo>
                    <a:pt x="13" y="9"/>
                  </a:lnTo>
                  <a:lnTo>
                    <a:pt x="13" y="6"/>
                  </a:lnTo>
                  <a:lnTo>
                    <a:pt x="10" y="3"/>
                  </a:lnTo>
                  <a:lnTo>
                    <a:pt x="10" y="6"/>
                  </a:lnTo>
                  <a:lnTo>
                    <a:pt x="10" y="9"/>
                  </a:lnTo>
                  <a:lnTo>
                    <a:pt x="10" y="6"/>
                  </a:lnTo>
                  <a:lnTo>
                    <a:pt x="13" y="6"/>
                  </a:lnTo>
                  <a:lnTo>
                    <a:pt x="13" y="9"/>
                  </a:lnTo>
                  <a:lnTo>
                    <a:pt x="13" y="12"/>
                  </a:lnTo>
                  <a:lnTo>
                    <a:pt x="13" y="15"/>
                  </a:lnTo>
                  <a:lnTo>
                    <a:pt x="10" y="1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84" name="Line 894"/>
            <p:cNvSpPr>
              <a:spLocks noChangeShapeType="1"/>
            </p:cNvSpPr>
            <p:nvPr/>
          </p:nvSpPr>
          <p:spPr bwMode="auto">
            <a:xfrm flipH="1">
              <a:off x="-3782" y="1867"/>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385" name="Freeform 895"/>
            <p:cNvSpPr>
              <a:spLocks/>
            </p:cNvSpPr>
            <p:nvPr/>
          </p:nvSpPr>
          <p:spPr bwMode="auto">
            <a:xfrm>
              <a:off x="-3785" y="1864"/>
              <a:ext cx="6" cy="3"/>
            </a:xfrm>
            <a:custGeom>
              <a:avLst/>
              <a:gdLst>
                <a:gd name="T0" fmla="*/ 3 w 6"/>
                <a:gd name="T1" fmla="*/ 3 h 3"/>
                <a:gd name="T2" fmla="*/ 0 w 6"/>
                <a:gd name="T3" fmla="*/ 3 h 3"/>
                <a:gd name="T4" fmla="*/ 3 w 6"/>
                <a:gd name="T5" fmla="*/ 3 h 3"/>
                <a:gd name="T6" fmla="*/ 3 w 6"/>
                <a:gd name="T7" fmla="*/ 0 h 3"/>
                <a:gd name="T8" fmla="*/ 3 w 6"/>
                <a:gd name="T9" fmla="*/ 3 h 3"/>
                <a:gd name="T10" fmla="*/ 3 w 6"/>
                <a:gd name="T11" fmla="*/ 0 h 3"/>
                <a:gd name="T12" fmla="*/ 6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3" y="3"/>
                  </a:moveTo>
                  <a:lnTo>
                    <a:pt x="0" y="3"/>
                  </a:lnTo>
                  <a:lnTo>
                    <a:pt x="3" y="3"/>
                  </a:lnTo>
                  <a:lnTo>
                    <a:pt x="3" y="0"/>
                  </a:lnTo>
                  <a:lnTo>
                    <a:pt x="3" y="3"/>
                  </a:lnTo>
                  <a:lnTo>
                    <a:pt x="3" y="0"/>
                  </a:lnTo>
                  <a:lnTo>
                    <a:pt x="6" y="0"/>
                  </a:lnTo>
                </a:path>
              </a:pathLst>
            </a:custGeom>
            <a:noFill/>
            <a:ln w="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86" name="Freeform 897"/>
            <p:cNvSpPr>
              <a:spLocks/>
            </p:cNvSpPr>
            <p:nvPr/>
          </p:nvSpPr>
          <p:spPr bwMode="auto">
            <a:xfrm>
              <a:off x="-3779" y="1867"/>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87" name="Freeform 898"/>
            <p:cNvSpPr>
              <a:spLocks/>
            </p:cNvSpPr>
            <p:nvPr/>
          </p:nvSpPr>
          <p:spPr bwMode="auto">
            <a:xfrm>
              <a:off x="-3776" y="1864"/>
              <a:ext cx="3" cy="6"/>
            </a:xfrm>
            <a:custGeom>
              <a:avLst/>
              <a:gdLst>
                <a:gd name="T0" fmla="*/ 0 w 3"/>
                <a:gd name="T1" fmla="*/ 0 h 6"/>
                <a:gd name="T2" fmla="*/ 0 w 3"/>
                <a:gd name="T3" fmla="*/ 0 h 6"/>
                <a:gd name="T4" fmla="*/ 0 w 3"/>
                <a:gd name="T5" fmla="*/ 0 h 6"/>
                <a:gd name="T6" fmla="*/ 3 w 3"/>
                <a:gd name="T7" fmla="*/ 0 h 6"/>
                <a:gd name="T8" fmla="*/ 3 w 3"/>
                <a:gd name="T9" fmla="*/ 0 h 6"/>
                <a:gd name="T10" fmla="*/ 0 w 3"/>
                <a:gd name="T11" fmla="*/ 0 h 6"/>
                <a:gd name="T12" fmla="*/ 0 w 3"/>
                <a:gd name="T13" fmla="*/ 0 h 6"/>
                <a:gd name="T14" fmla="*/ 0 w 3"/>
                <a:gd name="T15" fmla="*/ 0 h 6"/>
                <a:gd name="T16" fmla="*/ 0 w 3"/>
                <a:gd name="T17" fmla="*/ 3 h 6"/>
                <a:gd name="T18" fmla="*/ 0 w 3"/>
                <a:gd name="T19" fmla="*/ 3 h 6"/>
                <a:gd name="T20" fmla="*/ 0 w 3"/>
                <a:gd name="T21" fmla="*/ 3 h 6"/>
                <a:gd name="T22" fmla="*/ 0 w 3"/>
                <a:gd name="T23" fmla="*/ 3 h 6"/>
                <a:gd name="T24" fmla="*/ 0 w 3"/>
                <a:gd name="T25" fmla="*/ 3 h 6"/>
                <a:gd name="T26" fmla="*/ 0 w 3"/>
                <a:gd name="T27" fmla="*/ 3 h 6"/>
                <a:gd name="T28" fmla="*/ 0 w 3"/>
                <a:gd name="T29" fmla="*/ 3 h 6"/>
                <a:gd name="T30" fmla="*/ 0 w 3"/>
                <a:gd name="T31" fmla="*/ 3 h 6"/>
                <a:gd name="T32" fmla="*/ 0 w 3"/>
                <a:gd name="T33" fmla="*/ 3 h 6"/>
                <a:gd name="T34" fmla="*/ 0 w 3"/>
                <a:gd name="T35" fmla="*/ 3 h 6"/>
                <a:gd name="T36" fmla="*/ 0 w 3"/>
                <a:gd name="T37" fmla="*/ 3 h 6"/>
                <a:gd name="T38" fmla="*/ 0 w 3"/>
                <a:gd name="T39" fmla="*/ 3 h 6"/>
                <a:gd name="T40" fmla="*/ 0 w 3"/>
                <a:gd name="T41" fmla="*/ 3 h 6"/>
                <a:gd name="T42" fmla="*/ 0 w 3"/>
                <a:gd name="T43" fmla="*/ 3 h 6"/>
                <a:gd name="T44" fmla="*/ 0 w 3"/>
                <a:gd name="T45" fmla="*/ 6 h 6"/>
                <a:gd name="T46" fmla="*/ 0 w 3"/>
                <a:gd name="T47" fmla="*/ 6 h 6"/>
                <a:gd name="T48" fmla="*/ 0 w 3"/>
                <a:gd name="T49" fmla="*/ 6 h 6"/>
                <a:gd name="T50" fmla="*/ 0 w 3"/>
                <a:gd name="T51" fmla="*/ 6 h 6"/>
                <a:gd name="T52" fmla="*/ 0 w 3"/>
                <a:gd name="T53" fmla="*/ 6 h 6"/>
                <a:gd name="T54" fmla="*/ 0 w 3"/>
                <a:gd name="T55" fmla="*/ 6 h 6"/>
                <a:gd name="T56" fmla="*/ 0 w 3"/>
                <a:gd name="T57" fmla="*/ 6 h 6"/>
                <a:gd name="T58" fmla="*/ 0 w 3"/>
                <a:gd name="T59" fmla="*/ 6 h 6"/>
                <a:gd name="T60" fmla="*/ 0 w 3"/>
                <a:gd name="T61" fmla="*/ 6 h 6"/>
                <a:gd name="T62" fmla="*/ 0 w 3"/>
                <a:gd name="T63" fmla="*/ 6 h 6"/>
                <a:gd name="T64" fmla="*/ 0 w 3"/>
                <a:gd name="T65" fmla="*/ 6 h 6"/>
                <a:gd name="T66" fmla="*/ 0 w 3"/>
                <a:gd name="T67" fmla="*/ 6 h 6"/>
                <a:gd name="T68" fmla="*/ 0 w 3"/>
                <a:gd name="T69" fmla="*/ 6 h 6"/>
                <a:gd name="T70" fmla="*/ 0 w 3"/>
                <a:gd name="T71" fmla="*/ 3 h 6"/>
                <a:gd name="T72" fmla="*/ 0 w 3"/>
                <a:gd name="T73" fmla="*/ 3 h 6"/>
                <a:gd name="T74" fmla="*/ 0 w 3"/>
                <a:gd name="T75" fmla="*/ 3 h 6"/>
                <a:gd name="T76" fmla="*/ 0 w 3"/>
                <a:gd name="T77" fmla="*/ 0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 h="6">
                  <a:moveTo>
                    <a:pt x="0" y="0"/>
                  </a:moveTo>
                  <a:lnTo>
                    <a:pt x="0" y="0"/>
                  </a:lnTo>
                  <a:lnTo>
                    <a:pt x="3" y="0"/>
                  </a:lnTo>
                  <a:lnTo>
                    <a:pt x="0" y="0"/>
                  </a:lnTo>
                  <a:lnTo>
                    <a:pt x="0" y="3"/>
                  </a:lnTo>
                  <a:lnTo>
                    <a:pt x="0" y="6"/>
                  </a:lnTo>
                  <a:lnTo>
                    <a:pt x="0"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88" name="Freeform 899"/>
            <p:cNvSpPr>
              <a:spLocks/>
            </p:cNvSpPr>
            <p:nvPr/>
          </p:nvSpPr>
          <p:spPr bwMode="auto">
            <a:xfrm>
              <a:off x="-3776" y="1864"/>
              <a:ext cx="3" cy="6"/>
            </a:xfrm>
            <a:custGeom>
              <a:avLst/>
              <a:gdLst>
                <a:gd name="T0" fmla="*/ 0 w 3"/>
                <a:gd name="T1" fmla="*/ 0 h 6"/>
                <a:gd name="T2" fmla="*/ 3 w 3"/>
                <a:gd name="T3" fmla="*/ 0 h 6"/>
                <a:gd name="T4" fmla="*/ 0 w 3"/>
                <a:gd name="T5" fmla="*/ 0 h 6"/>
                <a:gd name="T6" fmla="*/ 0 w 3"/>
                <a:gd name="T7" fmla="*/ 3 h 6"/>
                <a:gd name="T8" fmla="*/ 0 w 3"/>
                <a:gd name="T9" fmla="*/ 6 h 6"/>
                <a:gd name="T10" fmla="*/ 0 w 3"/>
                <a:gd name="T11" fmla="*/ 3 h 6"/>
                <a:gd name="T12" fmla="*/ 0 w 3"/>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0"/>
                  </a:moveTo>
                  <a:lnTo>
                    <a:pt x="3" y="0"/>
                  </a:lnTo>
                  <a:lnTo>
                    <a:pt x="0" y="0"/>
                  </a:lnTo>
                  <a:lnTo>
                    <a:pt x="0" y="3"/>
                  </a:lnTo>
                  <a:lnTo>
                    <a:pt x="0" y="6"/>
                  </a:ln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89" name="Freeform 901"/>
            <p:cNvSpPr>
              <a:spLocks/>
            </p:cNvSpPr>
            <p:nvPr/>
          </p:nvSpPr>
          <p:spPr bwMode="auto">
            <a:xfrm>
              <a:off x="-3779" y="1867"/>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90" name="Freeform 902"/>
            <p:cNvSpPr>
              <a:spLocks/>
            </p:cNvSpPr>
            <p:nvPr/>
          </p:nvSpPr>
          <p:spPr bwMode="auto">
            <a:xfrm>
              <a:off x="-3811" y="1867"/>
              <a:ext cx="26" cy="27"/>
            </a:xfrm>
            <a:custGeom>
              <a:avLst/>
              <a:gdLst>
                <a:gd name="T0" fmla="*/ 13 w 26"/>
                <a:gd name="T1" fmla="*/ 27 h 27"/>
                <a:gd name="T2" fmla="*/ 26 w 26"/>
                <a:gd name="T3" fmla="*/ 12 h 27"/>
                <a:gd name="T4" fmla="*/ 13 w 26"/>
                <a:gd name="T5" fmla="*/ 0 h 27"/>
                <a:gd name="T6" fmla="*/ 0 w 26"/>
                <a:gd name="T7" fmla="*/ 18 h 27"/>
                <a:gd name="T8" fmla="*/ 13 w 26"/>
                <a:gd name="T9" fmla="*/ 2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7">
                  <a:moveTo>
                    <a:pt x="13" y="27"/>
                  </a:moveTo>
                  <a:lnTo>
                    <a:pt x="26" y="12"/>
                  </a:lnTo>
                  <a:lnTo>
                    <a:pt x="13" y="0"/>
                  </a:lnTo>
                  <a:lnTo>
                    <a:pt x="0" y="18"/>
                  </a:lnTo>
                  <a:lnTo>
                    <a:pt x="13" y="2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91" name="Freeform 903"/>
            <p:cNvSpPr>
              <a:spLocks/>
            </p:cNvSpPr>
            <p:nvPr/>
          </p:nvSpPr>
          <p:spPr bwMode="auto">
            <a:xfrm>
              <a:off x="-3811" y="1867"/>
              <a:ext cx="26" cy="27"/>
            </a:xfrm>
            <a:custGeom>
              <a:avLst/>
              <a:gdLst>
                <a:gd name="T0" fmla="*/ 13 w 26"/>
                <a:gd name="T1" fmla="*/ 27 h 27"/>
                <a:gd name="T2" fmla="*/ 26 w 26"/>
                <a:gd name="T3" fmla="*/ 12 h 27"/>
                <a:gd name="T4" fmla="*/ 13 w 26"/>
                <a:gd name="T5" fmla="*/ 0 h 27"/>
                <a:gd name="T6" fmla="*/ 0 w 26"/>
                <a:gd name="T7" fmla="*/ 18 h 27"/>
                <a:gd name="T8" fmla="*/ 13 w 26"/>
                <a:gd name="T9" fmla="*/ 2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7">
                  <a:moveTo>
                    <a:pt x="13" y="27"/>
                  </a:moveTo>
                  <a:lnTo>
                    <a:pt x="26" y="12"/>
                  </a:lnTo>
                  <a:lnTo>
                    <a:pt x="13" y="0"/>
                  </a:lnTo>
                  <a:lnTo>
                    <a:pt x="0" y="18"/>
                  </a:lnTo>
                  <a:lnTo>
                    <a:pt x="13" y="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92" name="Freeform 904"/>
            <p:cNvSpPr>
              <a:spLocks noEditPoints="1"/>
            </p:cNvSpPr>
            <p:nvPr/>
          </p:nvSpPr>
          <p:spPr bwMode="auto">
            <a:xfrm>
              <a:off x="-3808" y="1873"/>
              <a:ext cx="16" cy="15"/>
            </a:xfrm>
            <a:custGeom>
              <a:avLst/>
              <a:gdLst>
                <a:gd name="T0" fmla="*/ 7 w 16"/>
                <a:gd name="T1" fmla="*/ 12 h 15"/>
                <a:gd name="T2" fmla="*/ 13 w 16"/>
                <a:gd name="T3" fmla="*/ 6 h 15"/>
                <a:gd name="T4" fmla="*/ 10 w 16"/>
                <a:gd name="T5" fmla="*/ 3 h 15"/>
                <a:gd name="T6" fmla="*/ 10 w 16"/>
                <a:gd name="T7" fmla="*/ 0 h 15"/>
                <a:gd name="T8" fmla="*/ 10 w 16"/>
                <a:gd name="T9" fmla="*/ 0 h 15"/>
                <a:gd name="T10" fmla="*/ 10 w 16"/>
                <a:gd name="T11" fmla="*/ 0 h 15"/>
                <a:gd name="T12" fmla="*/ 10 w 16"/>
                <a:gd name="T13" fmla="*/ 0 h 15"/>
                <a:gd name="T14" fmla="*/ 10 w 16"/>
                <a:gd name="T15" fmla="*/ 0 h 15"/>
                <a:gd name="T16" fmla="*/ 10 w 16"/>
                <a:gd name="T17" fmla="*/ 0 h 15"/>
                <a:gd name="T18" fmla="*/ 10 w 16"/>
                <a:gd name="T19" fmla="*/ 0 h 15"/>
                <a:gd name="T20" fmla="*/ 10 w 16"/>
                <a:gd name="T21" fmla="*/ 0 h 15"/>
                <a:gd name="T22" fmla="*/ 10 w 16"/>
                <a:gd name="T23" fmla="*/ 0 h 15"/>
                <a:gd name="T24" fmla="*/ 0 w 16"/>
                <a:gd name="T25" fmla="*/ 9 h 15"/>
                <a:gd name="T26" fmla="*/ 3 w 16"/>
                <a:gd name="T27" fmla="*/ 9 h 15"/>
                <a:gd name="T28" fmla="*/ 3 w 16"/>
                <a:gd name="T29" fmla="*/ 9 h 15"/>
                <a:gd name="T30" fmla="*/ 7 w 16"/>
                <a:gd name="T31" fmla="*/ 12 h 15"/>
                <a:gd name="T32" fmla="*/ 10 w 16"/>
                <a:gd name="T33" fmla="*/ 15 h 15"/>
                <a:gd name="T34" fmla="*/ 7 w 16"/>
                <a:gd name="T35" fmla="*/ 12 h 15"/>
                <a:gd name="T36" fmla="*/ 13 w 16"/>
                <a:gd name="T37" fmla="*/ 6 h 15"/>
                <a:gd name="T38" fmla="*/ 16 w 16"/>
                <a:gd name="T39" fmla="*/ 6 h 15"/>
                <a:gd name="T40" fmla="*/ 16 w 16"/>
                <a:gd name="T41" fmla="*/ 9 h 15"/>
                <a:gd name="T42" fmla="*/ 13 w 16"/>
                <a:gd name="T43" fmla="*/ 6 h 15"/>
                <a:gd name="T44" fmla="*/ 13 w 16"/>
                <a:gd name="T45" fmla="*/ 9 h 15"/>
                <a:gd name="T46" fmla="*/ 13 w 16"/>
                <a:gd name="T47" fmla="*/ 9 h 15"/>
                <a:gd name="T48" fmla="*/ 13 w 16"/>
                <a:gd name="T49" fmla="*/ 9 h 15"/>
                <a:gd name="T50" fmla="*/ 13 w 16"/>
                <a:gd name="T51" fmla="*/ 9 h 15"/>
                <a:gd name="T52" fmla="*/ 10 w 16"/>
                <a:gd name="T53" fmla="*/ 9 h 15"/>
                <a:gd name="T54" fmla="*/ 13 w 16"/>
                <a:gd name="T55" fmla="*/ 12 h 15"/>
                <a:gd name="T56" fmla="*/ 10 w 16"/>
                <a:gd name="T57" fmla="*/ 12 h 15"/>
                <a:gd name="T58" fmla="*/ 10 w 16"/>
                <a:gd name="T59" fmla="*/ 12 h 15"/>
                <a:gd name="T60" fmla="*/ 10 w 16"/>
                <a:gd name="T61" fmla="*/ 12 h 15"/>
                <a:gd name="T62" fmla="*/ 10 w 16"/>
                <a:gd name="T63" fmla="*/ 12 h 15"/>
                <a:gd name="T64" fmla="*/ 10 w 16"/>
                <a:gd name="T65" fmla="*/ 15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 h="15">
                  <a:moveTo>
                    <a:pt x="7" y="12"/>
                  </a:moveTo>
                  <a:lnTo>
                    <a:pt x="13" y="6"/>
                  </a:lnTo>
                  <a:lnTo>
                    <a:pt x="10" y="3"/>
                  </a:lnTo>
                  <a:lnTo>
                    <a:pt x="10" y="0"/>
                  </a:lnTo>
                  <a:lnTo>
                    <a:pt x="0" y="9"/>
                  </a:lnTo>
                  <a:lnTo>
                    <a:pt x="3" y="9"/>
                  </a:lnTo>
                  <a:lnTo>
                    <a:pt x="7" y="12"/>
                  </a:lnTo>
                  <a:close/>
                  <a:moveTo>
                    <a:pt x="10" y="15"/>
                  </a:moveTo>
                  <a:lnTo>
                    <a:pt x="7" y="12"/>
                  </a:lnTo>
                  <a:lnTo>
                    <a:pt x="13" y="6"/>
                  </a:lnTo>
                  <a:lnTo>
                    <a:pt x="16" y="6"/>
                  </a:lnTo>
                  <a:lnTo>
                    <a:pt x="16" y="9"/>
                  </a:lnTo>
                  <a:lnTo>
                    <a:pt x="13" y="6"/>
                  </a:lnTo>
                  <a:lnTo>
                    <a:pt x="13" y="9"/>
                  </a:lnTo>
                  <a:lnTo>
                    <a:pt x="10" y="9"/>
                  </a:lnTo>
                  <a:lnTo>
                    <a:pt x="13" y="12"/>
                  </a:lnTo>
                  <a:lnTo>
                    <a:pt x="10" y="12"/>
                  </a:lnTo>
                  <a:lnTo>
                    <a:pt x="1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93" name="Freeform 905"/>
            <p:cNvSpPr>
              <a:spLocks/>
            </p:cNvSpPr>
            <p:nvPr/>
          </p:nvSpPr>
          <p:spPr bwMode="auto">
            <a:xfrm>
              <a:off x="-3808" y="1873"/>
              <a:ext cx="13" cy="12"/>
            </a:xfrm>
            <a:custGeom>
              <a:avLst/>
              <a:gdLst>
                <a:gd name="T0" fmla="*/ 7 w 13"/>
                <a:gd name="T1" fmla="*/ 12 h 12"/>
                <a:gd name="T2" fmla="*/ 13 w 13"/>
                <a:gd name="T3" fmla="*/ 6 h 12"/>
                <a:gd name="T4" fmla="*/ 10 w 13"/>
                <a:gd name="T5" fmla="*/ 3 h 12"/>
                <a:gd name="T6" fmla="*/ 10 w 13"/>
                <a:gd name="T7" fmla="*/ 0 h 12"/>
                <a:gd name="T8" fmla="*/ 0 w 13"/>
                <a:gd name="T9" fmla="*/ 9 h 12"/>
                <a:gd name="T10" fmla="*/ 3 w 13"/>
                <a:gd name="T11" fmla="*/ 9 h 12"/>
                <a:gd name="T12" fmla="*/ 7 w 13"/>
                <a:gd name="T13" fmla="*/ 12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2">
                  <a:moveTo>
                    <a:pt x="7" y="12"/>
                  </a:moveTo>
                  <a:lnTo>
                    <a:pt x="13" y="6"/>
                  </a:lnTo>
                  <a:lnTo>
                    <a:pt x="10" y="3"/>
                  </a:lnTo>
                  <a:lnTo>
                    <a:pt x="10" y="0"/>
                  </a:lnTo>
                  <a:lnTo>
                    <a:pt x="0" y="9"/>
                  </a:lnTo>
                  <a:lnTo>
                    <a:pt x="3" y="9"/>
                  </a:lnTo>
                  <a:lnTo>
                    <a:pt x="7" y="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94" name="Freeform 906"/>
            <p:cNvSpPr>
              <a:spLocks/>
            </p:cNvSpPr>
            <p:nvPr/>
          </p:nvSpPr>
          <p:spPr bwMode="auto">
            <a:xfrm>
              <a:off x="-3801" y="1879"/>
              <a:ext cx="9" cy="9"/>
            </a:xfrm>
            <a:custGeom>
              <a:avLst/>
              <a:gdLst>
                <a:gd name="T0" fmla="*/ 3 w 9"/>
                <a:gd name="T1" fmla="*/ 9 h 9"/>
                <a:gd name="T2" fmla="*/ 0 w 9"/>
                <a:gd name="T3" fmla="*/ 6 h 9"/>
                <a:gd name="T4" fmla="*/ 6 w 9"/>
                <a:gd name="T5" fmla="*/ 0 h 9"/>
                <a:gd name="T6" fmla="*/ 9 w 9"/>
                <a:gd name="T7" fmla="*/ 0 h 9"/>
                <a:gd name="T8" fmla="*/ 9 w 9"/>
                <a:gd name="T9" fmla="*/ 3 h 9"/>
                <a:gd name="T10" fmla="*/ 6 w 9"/>
                <a:gd name="T11" fmla="*/ 0 h 9"/>
                <a:gd name="T12" fmla="*/ 6 w 9"/>
                <a:gd name="T13" fmla="*/ 3 h 9"/>
                <a:gd name="T14" fmla="*/ 3 w 9"/>
                <a:gd name="T15" fmla="*/ 3 h 9"/>
                <a:gd name="T16" fmla="*/ 6 w 9"/>
                <a:gd name="T17" fmla="*/ 6 h 9"/>
                <a:gd name="T18" fmla="*/ 3 w 9"/>
                <a:gd name="T19" fmla="*/ 6 h 9"/>
                <a:gd name="T20" fmla="*/ 3 w 9"/>
                <a:gd name="T21" fmla="*/ 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 h="9">
                  <a:moveTo>
                    <a:pt x="3" y="9"/>
                  </a:moveTo>
                  <a:lnTo>
                    <a:pt x="0" y="6"/>
                  </a:lnTo>
                  <a:lnTo>
                    <a:pt x="6" y="0"/>
                  </a:lnTo>
                  <a:lnTo>
                    <a:pt x="9" y="0"/>
                  </a:lnTo>
                  <a:lnTo>
                    <a:pt x="9" y="3"/>
                  </a:lnTo>
                  <a:lnTo>
                    <a:pt x="6" y="0"/>
                  </a:lnTo>
                  <a:lnTo>
                    <a:pt x="6" y="3"/>
                  </a:lnTo>
                  <a:lnTo>
                    <a:pt x="3" y="3"/>
                  </a:lnTo>
                  <a:lnTo>
                    <a:pt x="6" y="6"/>
                  </a:lnTo>
                  <a:lnTo>
                    <a:pt x="3" y="6"/>
                  </a:lnTo>
                  <a:lnTo>
                    <a:pt x="3"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95" name="Freeform 907"/>
            <p:cNvSpPr>
              <a:spLocks/>
            </p:cNvSpPr>
            <p:nvPr/>
          </p:nvSpPr>
          <p:spPr bwMode="auto">
            <a:xfrm>
              <a:off x="-3798" y="1876"/>
              <a:ext cx="3" cy="6"/>
            </a:xfrm>
            <a:custGeom>
              <a:avLst/>
              <a:gdLst>
                <a:gd name="T0" fmla="*/ 0 w 3"/>
                <a:gd name="T1" fmla="*/ 3 h 6"/>
                <a:gd name="T2" fmla="*/ 0 w 3"/>
                <a:gd name="T3" fmla="*/ 0 h 6"/>
                <a:gd name="T4" fmla="*/ 3 w 3"/>
                <a:gd name="T5" fmla="*/ 3 h 6"/>
                <a:gd name="T6" fmla="*/ 3 w 3"/>
                <a:gd name="T7" fmla="*/ 3 h 6"/>
                <a:gd name="T8" fmla="*/ 3 w 3"/>
                <a:gd name="T9" fmla="*/ 3 h 6"/>
                <a:gd name="T10" fmla="*/ 3 w 3"/>
                <a:gd name="T11" fmla="*/ 3 h 6"/>
                <a:gd name="T12" fmla="*/ 3 w 3"/>
                <a:gd name="T13" fmla="*/ 3 h 6"/>
                <a:gd name="T14" fmla="*/ 3 w 3"/>
                <a:gd name="T15" fmla="*/ 3 h 6"/>
                <a:gd name="T16" fmla="*/ 0 w 3"/>
                <a:gd name="T17" fmla="*/ 3 h 6"/>
                <a:gd name="T18" fmla="*/ 0 w 3"/>
                <a:gd name="T19" fmla="*/ 6 h 6"/>
                <a:gd name="T20" fmla="*/ 0 w 3"/>
                <a:gd name="T21" fmla="*/ 6 h 6"/>
                <a:gd name="T22" fmla="*/ 0 w 3"/>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 h="6">
                  <a:moveTo>
                    <a:pt x="0" y="3"/>
                  </a:moveTo>
                  <a:lnTo>
                    <a:pt x="0" y="0"/>
                  </a:lnTo>
                  <a:lnTo>
                    <a:pt x="3" y="3"/>
                  </a:lnTo>
                  <a:lnTo>
                    <a:pt x="0" y="3"/>
                  </a:lnTo>
                  <a:lnTo>
                    <a:pt x="0" y="6"/>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96" name="Freeform 908"/>
            <p:cNvSpPr>
              <a:spLocks/>
            </p:cNvSpPr>
            <p:nvPr/>
          </p:nvSpPr>
          <p:spPr bwMode="auto">
            <a:xfrm>
              <a:off x="-3798" y="1876"/>
              <a:ext cx="3" cy="6"/>
            </a:xfrm>
            <a:custGeom>
              <a:avLst/>
              <a:gdLst>
                <a:gd name="T0" fmla="*/ 0 w 3"/>
                <a:gd name="T1" fmla="*/ 3 h 6"/>
                <a:gd name="T2" fmla="*/ 0 w 3"/>
                <a:gd name="T3" fmla="*/ 0 h 6"/>
                <a:gd name="T4" fmla="*/ 3 w 3"/>
                <a:gd name="T5" fmla="*/ 3 h 6"/>
                <a:gd name="T6" fmla="*/ 0 w 3"/>
                <a:gd name="T7" fmla="*/ 3 h 6"/>
                <a:gd name="T8" fmla="*/ 0 w 3"/>
                <a:gd name="T9" fmla="*/ 6 h 6"/>
                <a:gd name="T10" fmla="*/ 0 w 3"/>
                <a:gd name="T11" fmla="*/ 3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6">
                  <a:moveTo>
                    <a:pt x="0" y="3"/>
                  </a:moveTo>
                  <a:lnTo>
                    <a:pt x="0" y="0"/>
                  </a:lnTo>
                  <a:lnTo>
                    <a:pt x="3" y="3"/>
                  </a:lnTo>
                  <a:lnTo>
                    <a:pt x="0" y="3"/>
                  </a:lnTo>
                  <a:lnTo>
                    <a:pt x="0" y="6"/>
                  </a:lnTo>
                  <a:lnTo>
                    <a:pt x="0" y="3"/>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97" name="Freeform 909"/>
            <p:cNvSpPr>
              <a:spLocks/>
            </p:cNvSpPr>
            <p:nvPr/>
          </p:nvSpPr>
          <p:spPr bwMode="auto">
            <a:xfrm>
              <a:off x="-3801" y="1882"/>
              <a:ext cx="3" cy="3"/>
            </a:xfrm>
            <a:custGeom>
              <a:avLst/>
              <a:gdLst>
                <a:gd name="T0" fmla="*/ 0 w 3"/>
                <a:gd name="T1" fmla="*/ 0 h 3"/>
                <a:gd name="T2" fmla="*/ 0 w 3"/>
                <a:gd name="T3" fmla="*/ 0 h 3"/>
                <a:gd name="T4" fmla="*/ 3 w 3"/>
                <a:gd name="T5" fmla="*/ 0 h 3"/>
                <a:gd name="T6" fmla="*/ 3 w 3"/>
                <a:gd name="T7" fmla="*/ 0 h 3"/>
                <a:gd name="T8" fmla="*/ 3 w 3"/>
                <a:gd name="T9" fmla="*/ 0 h 3"/>
                <a:gd name="T10" fmla="*/ 3 w 3"/>
                <a:gd name="T11" fmla="*/ 0 h 3"/>
                <a:gd name="T12" fmla="*/ 3 w 3"/>
                <a:gd name="T13" fmla="*/ 3 h 3"/>
                <a:gd name="T14" fmla="*/ 0 w 3"/>
                <a:gd name="T15" fmla="*/ 3 h 3"/>
                <a:gd name="T16" fmla="*/ 0 w 3"/>
                <a:gd name="T17" fmla="*/ 3 h 3"/>
                <a:gd name="T18" fmla="*/ 0 w 3"/>
                <a:gd name="T19" fmla="*/ 3 h 3"/>
                <a:gd name="T20" fmla="*/ 0 w 3"/>
                <a:gd name="T21" fmla="*/ 3 h 3"/>
                <a:gd name="T22" fmla="*/ 0 w 3"/>
                <a:gd name="T23" fmla="*/ 0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 h="3">
                  <a:moveTo>
                    <a:pt x="0" y="0"/>
                  </a:moveTo>
                  <a:lnTo>
                    <a:pt x="0" y="0"/>
                  </a:lnTo>
                  <a:lnTo>
                    <a:pt x="3" y="0"/>
                  </a:lnTo>
                  <a:lnTo>
                    <a:pt x="3" y="3"/>
                  </a:lnTo>
                  <a:lnTo>
                    <a:pt x="0"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98" name="Rectangle 910"/>
            <p:cNvSpPr>
              <a:spLocks noChangeArrowheads="1"/>
            </p:cNvSpPr>
            <p:nvPr/>
          </p:nvSpPr>
          <p:spPr bwMode="auto">
            <a:xfrm>
              <a:off x="-3801" y="1882"/>
              <a:ext cx="3" cy="3"/>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99" name="Freeform 911"/>
            <p:cNvSpPr>
              <a:spLocks/>
            </p:cNvSpPr>
            <p:nvPr/>
          </p:nvSpPr>
          <p:spPr bwMode="auto">
            <a:xfrm>
              <a:off x="-3821" y="1847"/>
              <a:ext cx="16" cy="17"/>
            </a:xfrm>
            <a:custGeom>
              <a:avLst/>
              <a:gdLst>
                <a:gd name="T0" fmla="*/ 13 w 16"/>
                <a:gd name="T1" fmla="*/ 14 h 17"/>
                <a:gd name="T2" fmla="*/ 10 w 16"/>
                <a:gd name="T3" fmla="*/ 14 h 17"/>
                <a:gd name="T4" fmla="*/ 10 w 16"/>
                <a:gd name="T5" fmla="*/ 14 h 17"/>
                <a:gd name="T6" fmla="*/ 7 w 16"/>
                <a:gd name="T7" fmla="*/ 14 h 17"/>
                <a:gd name="T8" fmla="*/ 7 w 16"/>
                <a:gd name="T9" fmla="*/ 14 h 17"/>
                <a:gd name="T10" fmla="*/ 4 w 16"/>
                <a:gd name="T11" fmla="*/ 14 h 17"/>
                <a:gd name="T12" fmla="*/ 4 w 16"/>
                <a:gd name="T13" fmla="*/ 17 h 17"/>
                <a:gd name="T14" fmla="*/ 0 w 16"/>
                <a:gd name="T15" fmla="*/ 17 h 17"/>
                <a:gd name="T16" fmla="*/ 0 w 16"/>
                <a:gd name="T17" fmla="*/ 17 h 17"/>
                <a:gd name="T18" fmla="*/ 0 w 16"/>
                <a:gd name="T19" fmla="*/ 17 h 17"/>
                <a:gd name="T20" fmla="*/ 4 w 16"/>
                <a:gd name="T21" fmla="*/ 14 h 17"/>
                <a:gd name="T22" fmla="*/ 4 w 16"/>
                <a:gd name="T23" fmla="*/ 11 h 17"/>
                <a:gd name="T24" fmla="*/ 7 w 16"/>
                <a:gd name="T25" fmla="*/ 11 h 17"/>
                <a:gd name="T26" fmla="*/ 7 w 16"/>
                <a:gd name="T27" fmla="*/ 8 h 17"/>
                <a:gd name="T28" fmla="*/ 10 w 16"/>
                <a:gd name="T29" fmla="*/ 6 h 17"/>
                <a:gd name="T30" fmla="*/ 13 w 16"/>
                <a:gd name="T31" fmla="*/ 3 h 17"/>
                <a:gd name="T32" fmla="*/ 16 w 16"/>
                <a:gd name="T33" fmla="*/ 0 h 17"/>
                <a:gd name="T34" fmla="*/ 16 w 16"/>
                <a:gd name="T35" fmla="*/ 3 h 17"/>
                <a:gd name="T36" fmla="*/ 13 w 16"/>
                <a:gd name="T37" fmla="*/ 6 h 17"/>
                <a:gd name="T38" fmla="*/ 13 w 16"/>
                <a:gd name="T39" fmla="*/ 6 h 17"/>
                <a:gd name="T40" fmla="*/ 13 w 16"/>
                <a:gd name="T41" fmla="*/ 8 h 17"/>
                <a:gd name="T42" fmla="*/ 13 w 16"/>
                <a:gd name="T43" fmla="*/ 8 h 17"/>
                <a:gd name="T44" fmla="*/ 13 w 16"/>
                <a:gd name="T45" fmla="*/ 11 h 17"/>
                <a:gd name="T46" fmla="*/ 13 w 16"/>
                <a:gd name="T47" fmla="*/ 11 h 17"/>
                <a:gd name="T48" fmla="*/ 13 w 16"/>
                <a:gd name="T49" fmla="*/ 14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 h="17">
                  <a:moveTo>
                    <a:pt x="13" y="14"/>
                  </a:moveTo>
                  <a:lnTo>
                    <a:pt x="10" y="14"/>
                  </a:lnTo>
                  <a:lnTo>
                    <a:pt x="7" y="14"/>
                  </a:lnTo>
                  <a:lnTo>
                    <a:pt x="4" y="14"/>
                  </a:lnTo>
                  <a:lnTo>
                    <a:pt x="4" y="17"/>
                  </a:lnTo>
                  <a:lnTo>
                    <a:pt x="0" y="17"/>
                  </a:lnTo>
                  <a:lnTo>
                    <a:pt x="4" y="14"/>
                  </a:lnTo>
                  <a:lnTo>
                    <a:pt x="4" y="11"/>
                  </a:lnTo>
                  <a:lnTo>
                    <a:pt x="7" y="11"/>
                  </a:lnTo>
                  <a:lnTo>
                    <a:pt x="7" y="8"/>
                  </a:lnTo>
                  <a:lnTo>
                    <a:pt x="10" y="6"/>
                  </a:lnTo>
                  <a:lnTo>
                    <a:pt x="13" y="3"/>
                  </a:lnTo>
                  <a:lnTo>
                    <a:pt x="16" y="0"/>
                  </a:lnTo>
                  <a:lnTo>
                    <a:pt x="16" y="3"/>
                  </a:lnTo>
                  <a:lnTo>
                    <a:pt x="13" y="6"/>
                  </a:lnTo>
                  <a:lnTo>
                    <a:pt x="13" y="8"/>
                  </a:lnTo>
                  <a:lnTo>
                    <a:pt x="13" y="11"/>
                  </a:lnTo>
                  <a:lnTo>
                    <a:pt x="13"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400" name="Freeform 912"/>
            <p:cNvSpPr>
              <a:spLocks/>
            </p:cNvSpPr>
            <p:nvPr/>
          </p:nvSpPr>
          <p:spPr bwMode="auto">
            <a:xfrm>
              <a:off x="-3821" y="1847"/>
              <a:ext cx="16" cy="17"/>
            </a:xfrm>
            <a:custGeom>
              <a:avLst/>
              <a:gdLst>
                <a:gd name="T0" fmla="*/ 13 w 16"/>
                <a:gd name="T1" fmla="*/ 14 h 17"/>
                <a:gd name="T2" fmla="*/ 10 w 16"/>
                <a:gd name="T3" fmla="*/ 14 h 17"/>
                <a:gd name="T4" fmla="*/ 7 w 16"/>
                <a:gd name="T5" fmla="*/ 14 h 17"/>
                <a:gd name="T6" fmla="*/ 4 w 16"/>
                <a:gd name="T7" fmla="*/ 14 h 17"/>
                <a:gd name="T8" fmla="*/ 4 w 16"/>
                <a:gd name="T9" fmla="*/ 17 h 17"/>
                <a:gd name="T10" fmla="*/ 0 w 16"/>
                <a:gd name="T11" fmla="*/ 17 h 17"/>
                <a:gd name="T12" fmla="*/ 4 w 16"/>
                <a:gd name="T13" fmla="*/ 14 h 17"/>
                <a:gd name="T14" fmla="*/ 4 w 16"/>
                <a:gd name="T15" fmla="*/ 11 h 17"/>
                <a:gd name="T16" fmla="*/ 7 w 16"/>
                <a:gd name="T17" fmla="*/ 11 h 17"/>
                <a:gd name="T18" fmla="*/ 7 w 16"/>
                <a:gd name="T19" fmla="*/ 8 h 17"/>
                <a:gd name="T20" fmla="*/ 10 w 16"/>
                <a:gd name="T21" fmla="*/ 6 h 17"/>
                <a:gd name="T22" fmla="*/ 13 w 16"/>
                <a:gd name="T23" fmla="*/ 3 h 17"/>
                <a:gd name="T24" fmla="*/ 16 w 16"/>
                <a:gd name="T25" fmla="*/ 0 h 17"/>
                <a:gd name="T26" fmla="*/ 16 w 16"/>
                <a:gd name="T27" fmla="*/ 3 h 17"/>
                <a:gd name="T28" fmla="*/ 13 w 16"/>
                <a:gd name="T29" fmla="*/ 6 h 17"/>
                <a:gd name="T30" fmla="*/ 13 w 16"/>
                <a:gd name="T31" fmla="*/ 8 h 17"/>
                <a:gd name="T32" fmla="*/ 13 w 16"/>
                <a:gd name="T33" fmla="*/ 11 h 17"/>
                <a:gd name="T34" fmla="*/ 13 w 16"/>
                <a:gd name="T35" fmla="*/ 14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17">
                  <a:moveTo>
                    <a:pt x="13" y="14"/>
                  </a:moveTo>
                  <a:lnTo>
                    <a:pt x="10" y="14"/>
                  </a:lnTo>
                  <a:lnTo>
                    <a:pt x="7" y="14"/>
                  </a:lnTo>
                  <a:lnTo>
                    <a:pt x="4" y="14"/>
                  </a:lnTo>
                  <a:lnTo>
                    <a:pt x="4" y="17"/>
                  </a:lnTo>
                  <a:lnTo>
                    <a:pt x="0" y="17"/>
                  </a:lnTo>
                  <a:lnTo>
                    <a:pt x="4" y="14"/>
                  </a:lnTo>
                  <a:lnTo>
                    <a:pt x="4" y="11"/>
                  </a:lnTo>
                  <a:lnTo>
                    <a:pt x="7" y="11"/>
                  </a:lnTo>
                  <a:lnTo>
                    <a:pt x="7" y="8"/>
                  </a:lnTo>
                  <a:lnTo>
                    <a:pt x="10" y="6"/>
                  </a:lnTo>
                  <a:lnTo>
                    <a:pt x="13" y="3"/>
                  </a:lnTo>
                  <a:lnTo>
                    <a:pt x="16" y="0"/>
                  </a:lnTo>
                  <a:lnTo>
                    <a:pt x="16" y="3"/>
                  </a:lnTo>
                  <a:lnTo>
                    <a:pt x="13" y="6"/>
                  </a:lnTo>
                  <a:lnTo>
                    <a:pt x="13" y="8"/>
                  </a:lnTo>
                  <a:lnTo>
                    <a:pt x="13" y="11"/>
                  </a:lnTo>
                  <a:lnTo>
                    <a:pt x="13" y="1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01" name="Freeform 913"/>
            <p:cNvSpPr>
              <a:spLocks/>
            </p:cNvSpPr>
            <p:nvPr/>
          </p:nvSpPr>
          <p:spPr bwMode="auto">
            <a:xfrm>
              <a:off x="-3814" y="1855"/>
              <a:ext cx="6" cy="6"/>
            </a:xfrm>
            <a:custGeom>
              <a:avLst/>
              <a:gdLst>
                <a:gd name="T0" fmla="*/ 6 w 6"/>
                <a:gd name="T1" fmla="*/ 3 h 6"/>
                <a:gd name="T2" fmla="*/ 6 w 6"/>
                <a:gd name="T3" fmla="*/ 3 h 6"/>
                <a:gd name="T4" fmla="*/ 6 w 6"/>
                <a:gd name="T5" fmla="*/ 3 h 6"/>
                <a:gd name="T6" fmla="*/ 6 w 6"/>
                <a:gd name="T7" fmla="*/ 3 h 6"/>
                <a:gd name="T8" fmla="*/ 6 w 6"/>
                <a:gd name="T9" fmla="*/ 3 h 6"/>
                <a:gd name="T10" fmla="*/ 6 w 6"/>
                <a:gd name="T11" fmla="*/ 3 h 6"/>
                <a:gd name="T12" fmla="*/ 6 w 6"/>
                <a:gd name="T13" fmla="*/ 3 h 6"/>
                <a:gd name="T14" fmla="*/ 6 w 6"/>
                <a:gd name="T15" fmla="*/ 0 h 6"/>
                <a:gd name="T16" fmla="*/ 6 w 6"/>
                <a:gd name="T17" fmla="*/ 0 h 6"/>
                <a:gd name="T18" fmla="*/ 3 w 6"/>
                <a:gd name="T19" fmla="*/ 0 h 6"/>
                <a:gd name="T20" fmla="*/ 3 w 6"/>
                <a:gd name="T21" fmla="*/ 0 h 6"/>
                <a:gd name="T22" fmla="*/ 3 w 6"/>
                <a:gd name="T23" fmla="*/ 0 h 6"/>
                <a:gd name="T24" fmla="*/ 3 w 6"/>
                <a:gd name="T25" fmla="*/ 0 h 6"/>
                <a:gd name="T26" fmla="*/ 3 w 6"/>
                <a:gd name="T27" fmla="*/ 0 h 6"/>
                <a:gd name="T28" fmla="*/ 3 w 6"/>
                <a:gd name="T29" fmla="*/ 0 h 6"/>
                <a:gd name="T30" fmla="*/ 3 w 6"/>
                <a:gd name="T31" fmla="*/ 0 h 6"/>
                <a:gd name="T32" fmla="*/ 3 w 6"/>
                <a:gd name="T33" fmla="*/ 0 h 6"/>
                <a:gd name="T34" fmla="*/ 3 w 6"/>
                <a:gd name="T35" fmla="*/ 3 h 6"/>
                <a:gd name="T36" fmla="*/ 0 w 6"/>
                <a:gd name="T37" fmla="*/ 3 h 6"/>
                <a:gd name="T38" fmla="*/ 0 w 6"/>
                <a:gd name="T39" fmla="*/ 3 h 6"/>
                <a:gd name="T40" fmla="*/ 0 w 6"/>
                <a:gd name="T41" fmla="*/ 3 h 6"/>
                <a:gd name="T42" fmla="*/ 0 w 6"/>
                <a:gd name="T43" fmla="*/ 3 h 6"/>
                <a:gd name="T44" fmla="*/ 0 w 6"/>
                <a:gd name="T45" fmla="*/ 3 h 6"/>
                <a:gd name="T46" fmla="*/ 3 w 6"/>
                <a:gd name="T47" fmla="*/ 3 h 6"/>
                <a:gd name="T48" fmla="*/ 3 w 6"/>
                <a:gd name="T49" fmla="*/ 3 h 6"/>
                <a:gd name="T50" fmla="*/ 3 w 6"/>
                <a:gd name="T51" fmla="*/ 3 h 6"/>
                <a:gd name="T52" fmla="*/ 3 w 6"/>
                <a:gd name="T53" fmla="*/ 3 h 6"/>
                <a:gd name="T54" fmla="*/ 3 w 6"/>
                <a:gd name="T55" fmla="*/ 6 h 6"/>
                <a:gd name="T56" fmla="*/ 3 w 6"/>
                <a:gd name="T57" fmla="*/ 6 h 6"/>
                <a:gd name="T58" fmla="*/ 3 w 6"/>
                <a:gd name="T59" fmla="*/ 6 h 6"/>
                <a:gd name="T60" fmla="*/ 3 w 6"/>
                <a:gd name="T61" fmla="*/ 3 h 6"/>
                <a:gd name="T62" fmla="*/ 3 w 6"/>
                <a:gd name="T63" fmla="*/ 3 h 6"/>
                <a:gd name="T64" fmla="*/ 6 w 6"/>
                <a:gd name="T65" fmla="*/ 3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6" y="3"/>
                  </a:moveTo>
                  <a:lnTo>
                    <a:pt x="6" y="3"/>
                  </a:lnTo>
                  <a:lnTo>
                    <a:pt x="6" y="0"/>
                  </a:lnTo>
                  <a:lnTo>
                    <a:pt x="3" y="0"/>
                  </a:lnTo>
                  <a:lnTo>
                    <a:pt x="3" y="3"/>
                  </a:lnTo>
                  <a:lnTo>
                    <a:pt x="0" y="3"/>
                  </a:lnTo>
                  <a:lnTo>
                    <a:pt x="3" y="3"/>
                  </a:lnTo>
                  <a:lnTo>
                    <a:pt x="3" y="6"/>
                  </a:lnTo>
                  <a:lnTo>
                    <a:pt x="3" y="3"/>
                  </a:lnTo>
                  <a:lnTo>
                    <a:pt x="6"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402" name="Freeform 914"/>
            <p:cNvSpPr>
              <a:spLocks/>
            </p:cNvSpPr>
            <p:nvPr/>
          </p:nvSpPr>
          <p:spPr bwMode="auto">
            <a:xfrm>
              <a:off x="-3814" y="1855"/>
              <a:ext cx="6" cy="6"/>
            </a:xfrm>
            <a:custGeom>
              <a:avLst/>
              <a:gdLst>
                <a:gd name="T0" fmla="*/ 6 w 6"/>
                <a:gd name="T1" fmla="*/ 3 h 6"/>
                <a:gd name="T2" fmla="*/ 6 w 6"/>
                <a:gd name="T3" fmla="*/ 0 h 6"/>
                <a:gd name="T4" fmla="*/ 3 w 6"/>
                <a:gd name="T5" fmla="*/ 0 h 6"/>
                <a:gd name="T6" fmla="*/ 3 w 6"/>
                <a:gd name="T7" fmla="*/ 3 h 6"/>
                <a:gd name="T8" fmla="*/ 0 w 6"/>
                <a:gd name="T9" fmla="*/ 3 h 6"/>
                <a:gd name="T10" fmla="*/ 3 w 6"/>
                <a:gd name="T11" fmla="*/ 3 h 6"/>
                <a:gd name="T12" fmla="*/ 3 w 6"/>
                <a:gd name="T13" fmla="*/ 6 h 6"/>
                <a:gd name="T14" fmla="*/ 3 w 6"/>
                <a:gd name="T15" fmla="*/ 3 h 6"/>
                <a:gd name="T16" fmla="*/ 6 w 6"/>
                <a:gd name="T17" fmla="*/ 3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6">
                  <a:moveTo>
                    <a:pt x="6" y="3"/>
                  </a:moveTo>
                  <a:lnTo>
                    <a:pt x="6" y="0"/>
                  </a:lnTo>
                  <a:lnTo>
                    <a:pt x="3" y="0"/>
                  </a:lnTo>
                  <a:lnTo>
                    <a:pt x="3" y="3"/>
                  </a:lnTo>
                  <a:lnTo>
                    <a:pt x="0" y="3"/>
                  </a:lnTo>
                  <a:lnTo>
                    <a:pt x="3" y="3"/>
                  </a:lnTo>
                  <a:lnTo>
                    <a:pt x="3" y="6"/>
                  </a:lnTo>
                  <a:lnTo>
                    <a:pt x="3" y="3"/>
                  </a:lnTo>
                  <a:lnTo>
                    <a:pt x="6"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03" name="Freeform 915"/>
            <p:cNvSpPr>
              <a:spLocks noEditPoints="1"/>
            </p:cNvSpPr>
            <p:nvPr/>
          </p:nvSpPr>
          <p:spPr bwMode="auto">
            <a:xfrm>
              <a:off x="-3817" y="1853"/>
              <a:ext cx="9" cy="8"/>
            </a:xfrm>
            <a:custGeom>
              <a:avLst/>
              <a:gdLst>
                <a:gd name="T0" fmla="*/ 6 w 9"/>
                <a:gd name="T1" fmla="*/ 5 h 8"/>
                <a:gd name="T2" fmla="*/ 6 w 9"/>
                <a:gd name="T3" fmla="*/ 5 h 8"/>
                <a:gd name="T4" fmla="*/ 6 w 9"/>
                <a:gd name="T5" fmla="*/ 5 h 8"/>
                <a:gd name="T6" fmla="*/ 6 w 9"/>
                <a:gd name="T7" fmla="*/ 5 h 8"/>
                <a:gd name="T8" fmla="*/ 6 w 9"/>
                <a:gd name="T9" fmla="*/ 5 h 8"/>
                <a:gd name="T10" fmla="*/ 6 w 9"/>
                <a:gd name="T11" fmla="*/ 5 h 8"/>
                <a:gd name="T12" fmla="*/ 6 w 9"/>
                <a:gd name="T13" fmla="*/ 5 h 8"/>
                <a:gd name="T14" fmla="*/ 6 w 9"/>
                <a:gd name="T15" fmla="*/ 5 h 8"/>
                <a:gd name="T16" fmla="*/ 6 w 9"/>
                <a:gd name="T17" fmla="*/ 5 h 8"/>
                <a:gd name="T18" fmla="*/ 6 w 9"/>
                <a:gd name="T19" fmla="*/ 5 h 8"/>
                <a:gd name="T20" fmla="*/ 6 w 9"/>
                <a:gd name="T21" fmla="*/ 5 h 8"/>
                <a:gd name="T22" fmla="*/ 6 w 9"/>
                <a:gd name="T23" fmla="*/ 5 h 8"/>
                <a:gd name="T24" fmla="*/ 6 w 9"/>
                <a:gd name="T25" fmla="*/ 5 h 8"/>
                <a:gd name="T26" fmla="*/ 6 w 9"/>
                <a:gd name="T27" fmla="*/ 5 h 8"/>
                <a:gd name="T28" fmla="*/ 6 w 9"/>
                <a:gd name="T29" fmla="*/ 5 h 8"/>
                <a:gd name="T30" fmla="*/ 6 w 9"/>
                <a:gd name="T31" fmla="*/ 5 h 8"/>
                <a:gd name="T32" fmla="*/ 0 w 9"/>
                <a:gd name="T33" fmla="*/ 8 h 8"/>
                <a:gd name="T34" fmla="*/ 3 w 9"/>
                <a:gd name="T35" fmla="*/ 8 h 8"/>
                <a:gd name="T36" fmla="*/ 3 w 9"/>
                <a:gd name="T37" fmla="*/ 5 h 8"/>
                <a:gd name="T38" fmla="*/ 3 w 9"/>
                <a:gd name="T39" fmla="*/ 5 h 8"/>
                <a:gd name="T40" fmla="*/ 3 w 9"/>
                <a:gd name="T41" fmla="*/ 5 h 8"/>
                <a:gd name="T42" fmla="*/ 3 w 9"/>
                <a:gd name="T43" fmla="*/ 5 h 8"/>
                <a:gd name="T44" fmla="*/ 3 w 9"/>
                <a:gd name="T45" fmla="*/ 5 h 8"/>
                <a:gd name="T46" fmla="*/ 3 w 9"/>
                <a:gd name="T47" fmla="*/ 8 h 8"/>
                <a:gd name="T48" fmla="*/ 0 w 9"/>
                <a:gd name="T49" fmla="*/ 8 h 8"/>
                <a:gd name="T50" fmla="*/ 3 w 9"/>
                <a:gd name="T51" fmla="*/ 5 h 8"/>
                <a:gd name="T52" fmla="*/ 3 w 9"/>
                <a:gd name="T53" fmla="*/ 2 h 8"/>
                <a:gd name="T54" fmla="*/ 3 w 9"/>
                <a:gd name="T55" fmla="*/ 2 h 8"/>
                <a:gd name="T56" fmla="*/ 3 w 9"/>
                <a:gd name="T57" fmla="*/ 2 h 8"/>
                <a:gd name="T58" fmla="*/ 3 w 9"/>
                <a:gd name="T59" fmla="*/ 2 h 8"/>
                <a:gd name="T60" fmla="*/ 3 w 9"/>
                <a:gd name="T61" fmla="*/ 2 h 8"/>
                <a:gd name="T62" fmla="*/ 3 w 9"/>
                <a:gd name="T63" fmla="*/ 2 h 8"/>
                <a:gd name="T64" fmla="*/ 3 w 9"/>
                <a:gd name="T65" fmla="*/ 2 h 8"/>
                <a:gd name="T66" fmla="*/ 3 w 9"/>
                <a:gd name="T67" fmla="*/ 2 h 8"/>
                <a:gd name="T68" fmla="*/ 3 w 9"/>
                <a:gd name="T69" fmla="*/ 2 h 8"/>
                <a:gd name="T70" fmla="*/ 6 w 9"/>
                <a:gd name="T71" fmla="*/ 2 h 8"/>
                <a:gd name="T72" fmla="*/ 6 w 9"/>
                <a:gd name="T73" fmla="*/ 2 h 8"/>
                <a:gd name="T74" fmla="*/ 6 w 9"/>
                <a:gd name="T75" fmla="*/ 2 h 8"/>
                <a:gd name="T76" fmla="*/ 6 w 9"/>
                <a:gd name="T77" fmla="*/ 5 h 8"/>
                <a:gd name="T78" fmla="*/ 6 w 9"/>
                <a:gd name="T79" fmla="*/ 5 h 8"/>
                <a:gd name="T80" fmla="*/ 3 w 9"/>
                <a:gd name="T81" fmla="*/ 5 h 8"/>
                <a:gd name="T82" fmla="*/ 6 w 9"/>
                <a:gd name="T83" fmla="*/ 2 h 8"/>
                <a:gd name="T84" fmla="*/ 6 w 9"/>
                <a:gd name="T85" fmla="*/ 2 h 8"/>
                <a:gd name="T86" fmla="*/ 6 w 9"/>
                <a:gd name="T87" fmla="*/ 2 h 8"/>
                <a:gd name="T88" fmla="*/ 6 w 9"/>
                <a:gd name="T89" fmla="*/ 2 h 8"/>
                <a:gd name="T90" fmla="*/ 9 w 9"/>
                <a:gd name="T91" fmla="*/ 0 h 8"/>
                <a:gd name="T92" fmla="*/ 6 w 9"/>
                <a:gd name="T93" fmla="*/ 0 h 8"/>
                <a:gd name="T94" fmla="*/ 6 w 9"/>
                <a:gd name="T95" fmla="*/ 2 h 8"/>
                <a:gd name="T96" fmla="*/ 6 w 9"/>
                <a:gd name="T97" fmla="*/ 2 h 8"/>
                <a:gd name="T98" fmla="*/ 6 w 9"/>
                <a:gd name="T99" fmla="*/ 2 h 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 h="8">
                  <a:moveTo>
                    <a:pt x="6" y="5"/>
                  </a:moveTo>
                  <a:lnTo>
                    <a:pt x="6" y="5"/>
                  </a:lnTo>
                  <a:close/>
                  <a:moveTo>
                    <a:pt x="0" y="8"/>
                  </a:moveTo>
                  <a:lnTo>
                    <a:pt x="3" y="8"/>
                  </a:lnTo>
                  <a:lnTo>
                    <a:pt x="3" y="5"/>
                  </a:lnTo>
                  <a:lnTo>
                    <a:pt x="3" y="8"/>
                  </a:lnTo>
                  <a:lnTo>
                    <a:pt x="0" y="8"/>
                  </a:lnTo>
                  <a:close/>
                  <a:moveTo>
                    <a:pt x="3" y="5"/>
                  </a:moveTo>
                  <a:lnTo>
                    <a:pt x="3" y="5"/>
                  </a:lnTo>
                  <a:lnTo>
                    <a:pt x="3" y="2"/>
                  </a:lnTo>
                  <a:lnTo>
                    <a:pt x="6" y="2"/>
                  </a:lnTo>
                  <a:lnTo>
                    <a:pt x="6" y="5"/>
                  </a:lnTo>
                  <a:lnTo>
                    <a:pt x="3" y="5"/>
                  </a:lnTo>
                  <a:close/>
                  <a:moveTo>
                    <a:pt x="6" y="2"/>
                  </a:moveTo>
                  <a:lnTo>
                    <a:pt x="6" y="2"/>
                  </a:lnTo>
                  <a:lnTo>
                    <a:pt x="9" y="0"/>
                  </a:lnTo>
                  <a:lnTo>
                    <a:pt x="6" y="0"/>
                  </a:lnTo>
                  <a:lnTo>
                    <a:pt x="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404" name="Line 916"/>
            <p:cNvSpPr>
              <a:spLocks noChangeShapeType="1"/>
            </p:cNvSpPr>
            <p:nvPr/>
          </p:nvSpPr>
          <p:spPr bwMode="auto">
            <a:xfrm>
              <a:off x="-3811" y="1858"/>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405" name="Freeform 917"/>
            <p:cNvSpPr>
              <a:spLocks/>
            </p:cNvSpPr>
            <p:nvPr/>
          </p:nvSpPr>
          <p:spPr bwMode="auto">
            <a:xfrm>
              <a:off x="-3817" y="1858"/>
              <a:ext cx="3" cy="3"/>
            </a:xfrm>
            <a:custGeom>
              <a:avLst/>
              <a:gdLst>
                <a:gd name="T0" fmla="*/ 0 w 3"/>
                <a:gd name="T1" fmla="*/ 3 h 3"/>
                <a:gd name="T2" fmla="*/ 3 w 3"/>
                <a:gd name="T3" fmla="*/ 3 h 3"/>
                <a:gd name="T4" fmla="*/ 3 w 3"/>
                <a:gd name="T5" fmla="*/ 0 h 3"/>
                <a:gd name="T6" fmla="*/ 3 w 3"/>
                <a:gd name="T7" fmla="*/ 3 h 3"/>
                <a:gd name="T8" fmla="*/ 0 w 3"/>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3"/>
                  </a:moveTo>
                  <a:lnTo>
                    <a:pt x="3" y="3"/>
                  </a:lnTo>
                  <a:lnTo>
                    <a:pt x="3" y="0"/>
                  </a:lnTo>
                  <a:lnTo>
                    <a:pt x="3" y="3"/>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06" name="Rectangle 918"/>
            <p:cNvSpPr>
              <a:spLocks noChangeArrowheads="1"/>
            </p:cNvSpPr>
            <p:nvPr/>
          </p:nvSpPr>
          <p:spPr bwMode="auto">
            <a:xfrm>
              <a:off x="-3814" y="1855"/>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07" name="Freeform 919"/>
            <p:cNvSpPr>
              <a:spLocks/>
            </p:cNvSpPr>
            <p:nvPr/>
          </p:nvSpPr>
          <p:spPr bwMode="auto">
            <a:xfrm>
              <a:off x="-3811" y="1853"/>
              <a:ext cx="3" cy="2"/>
            </a:xfrm>
            <a:custGeom>
              <a:avLst/>
              <a:gdLst>
                <a:gd name="T0" fmla="*/ 0 w 3"/>
                <a:gd name="T1" fmla="*/ 2 h 2"/>
                <a:gd name="T2" fmla="*/ 3 w 3"/>
                <a:gd name="T3" fmla="*/ 0 h 2"/>
                <a:gd name="T4" fmla="*/ 0 w 3"/>
                <a:gd name="T5" fmla="*/ 0 h 2"/>
                <a:gd name="T6" fmla="*/ 0 w 3"/>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08" name="Freeform 920"/>
            <p:cNvSpPr>
              <a:spLocks noEditPoints="1"/>
            </p:cNvSpPr>
            <p:nvPr/>
          </p:nvSpPr>
          <p:spPr bwMode="auto">
            <a:xfrm>
              <a:off x="-3798" y="1879"/>
              <a:ext cx="9" cy="9"/>
            </a:xfrm>
            <a:custGeom>
              <a:avLst/>
              <a:gdLst>
                <a:gd name="T0" fmla="*/ 0 w 9"/>
                <a:gd name="T1" fmla="*/ 9 h 9"/>
                <a:gd name="T2" fmla="*/ 0 w 9"/>
                <a:gd name="T3" fmla="*/ 6 h 9"/>
                <a:gd name="T4" fmla="*/ 0 w 9"/>
                <a:gd name="T5" fmla="*/ 6 h 9"/>
                <a:gd name="T6" fmla="*/ 3 w 9"/>
                <a:gd name="T7" fmla="*/ 6 h 9"/>
                <a:gd name="T8" fmla="*/ 0 w 9"/>
                <a:gd name="T9" fmla="*/ 9 h 9"/>
                <a:gd name="T10" fmla="*/ 6 w 9"/>
                <a:gd name="T11" fmla="*/ 3 h 9"/>
                <a:gd name="T12" fmla="*/ 3 w 9"/>
                <a:gd name="T13" fmla="*/ 3 h 9"/>
                <a:gd name="T14" fmla="*/ 3 w 9"/>
                <a:gd name="T15" fmla="*/ 0 h 9"/>
                <a:gd name="T16" fmla="*/ 6 w 9"/>
                <a:gd name="T17" fmla="*/ 3 h 9"/>
                <a:gd name="T18" fmla="*/ 6 w 9"/>
                <a:gd name="T19" fmla="*/ 3 h 9"/>
                <a:gd name="T20" fmla="*/ 3 w 9"/>
                <a:gd name="T21" fmla="*/ 6 h 9"/>
                <a:gd name="T22" fmla="*/ 0 w 9"/>
                <a:gd name="T23" fmla="*/ 3 h 9"/>
                <a:gd name="T24" fmla="*/ 3 w 9"/>
                <a:gd name="T25" fmla="*/ 3 h 9"/>
                <a:gd name="T26" fmla="*/ 6 w 9"/>
                <a:gd name="T27" fmla="*/ 6 h 9"/>
                <a:gd name="T28" fmla="*/ 3 w 9"/>
                <a:gd name="T29" fmla="*/ 6 h 9"/>
                <a:gd name="T30" fmla="*/ 3 w 9"/>
                <a:gd name="T31" fmla="*/ 9 h 9"/>
                <a:gd name="T32" fmla="*/ 3 w 9"/>
                <a:gd name="T33" fmla="*/ 6 h 9"/>
                <a:gd name="T34" fmla="*/ 6 w 9"/>
                <a:gd name="T35" fmla="*/ 6 h 9"/>
                <a:gd name="T36" fmla="*/ 6 w 9"/>
                <a:gd name="T37" fmla="*/ 6 h 9"/>
                <a:gd name="T38" fmla="*/ 6 w 9"/>
                <a:gd name="T39" fmla="*/ 6 h 9"/>
                <a:gd name="T40" fmla="*/ 6 w 9"/>
                <a:gd name="T41" fmla="*/ 6 h 9"/>
                <a:gd name="T42" fmla="*/ 6 w 9"/>
                <a:gd name="T43" fmla="*/ 6 h 9"/>
                <a:gd name="T44" fmla="*/ 3 w 9"/>
                <a:gd name="T45" fmla="*/ 6 h 9"/>
                <a:gd name="T46" fmla="*/ 6 w 9"/>
                <a:gd name="T47" fmla="*/ 9 h 9"/>
                <a:gd name="T48" fmla="*/ 3 w 9"/>
                <a:gd name="T49" fmla="*/ 9 h 9"/>
                <a:gd name="T50" fmla="*/ 0 w 9"/>
                <a:gd name="T51" fmla="*/ 9 h 9"/>
                <a:gd name="T52" fmla="*/ 0 w 9"/>
                <a:gd name="T53" fmla="*/ 9 h 9"/>
                <a:gd name="T54" fmla="*/ 3 w 9"/>
                <a:gd name="T55" fmla="*/ 6 h 9"/>
                <a:gd name="T56" fmla="*/ 3 w 9"/>
                <a:gd name="T57" fmla="*/ 6 h 9"/>
                <a:gd name="T58" fmla="*/ 3 w 9"/>
                <a:gd name="T59" fmla="*/ 6 h 9"/>
                <a:gd name="T60" fmla="*/ 3 w 9"/>
                <a:gd name="T61" fmla="*/ 9 h 9"/>
                <a:gd name="T62" fmla="*/ 3 w 9"/>
                <a:gd name="T63" fmla="*/ 9 h 9"/>
                <a:gd name="T64" fmla="*/ 0 w 9"/>
                <a:gd name="T65" fmla="*/ 9 h 9"/>
                <a:gd name="T66" fmla="*/ 0 w 9"/>
                <a:gd name="T67" fmla="*/ 9 h 9"/>
                <a:gd name="T68" fmla="*/ 6 w 9"/>
                <a:gd name="T69" fmla="*/ 6 h 9"/>
                <a:gd name="T70" fmla="*/ 3 w 9"/>
                <a:gd name="T71" fmla="*/ 3 h 9"/>
                <a:gd name="T72" fmla="*/ 6 w 9"/>
                <a:gd name="T73" fmla="*/ 3 h 9"/>
                <a:gd name="T74" fmla="*/ 9 w 9"/>
                <a:gd name="T75" fmla="*/ 3 h 9"/>
                <a:gd name="T76" fmla="*/ 6 w 9"/>
                <a:gd name="T77" fmla="*/ 3 h 9"/>
                <a:gd name="T78" fmla="*/ 6 w 9"/>
                <a:gd name="T79" fmla="*/ 3 h 9"/>
                <a:gd name="T80" fmla="*/ 6 w 9"/>
                <a:gd name="T81" fmla="*/ 3 h 9"/>
                <a:gd name="T82" fmla="*/ 6 w 9"/>
                <a:gd name="T83" fmla="*/ 3 h 9"/>
                <a:gd name="T84" fmla="*/ 6 w 9"/>
                <a:gd name="T85" fmla="*/ 3 h 9"/>
                <a:gd name="T86" fmla="*/ 6 w 9"/>
                <a:gd name="T87" fmla="*/ 3 h 9"/>
                <a:gd name="T88" fmla="*/ 6 w 9"/>
                <a:gd name="T89" fmla="*/ 3 h 9"/>
                <a:gd name="T90" fmla="*/ 6 w 9"/>
                <a:gd name="T91" fmla="*/ 6 h 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 h="9">
                  <a:moveTo>
                    <a:pt x="0" y="9"/>
                  </a:moveTo>
                  <a:lnTo>
                    <a:pt x="0" y="6"/>
                  </a:lnTo>
                  <a:lnTo>
                    <a:pt x="3" y="6"/>
                  </a:lnTo>
                  <a:lnTo>
                    <a:pt x="0" y="9"/>
                  </a:lnTo>
                  <a:close/>
                  <a:moveTo>
                    <a:pt x="6" y="3"/>
                  </a:moveTo>
                  <a:lnTo>
                    <a:pt x="3" y="3"/>
                  </a:lnTo>
                  <a:lnTo>
                    <a:pt x="3" y="0"/>
                  </a:lnTo>
                  <a:lnTo>
                    <a:pt x="6" y="3"/>
                  </a:lnTo>
                  <a:close/>
                  <a:moveTo>
                    <a:pt x="3" y="6"/>
                  </a:moveTo>
                  <a:lnTo>
                    <a:pt x="0" y="3"/>
                  </a:lnTo>
                  <a:lnTo>
                    <a:pt x="3" y="3"/>
                  </a:lnTo>
                  <a:lnTo>
                    <a:pt x="6" y="6"/>
                  </a:lnTo>
                  <a:lnTo>
                    <a:pt x="3" y="6"/>
                  </a:lnTo>
                  <a:close/>
                  <a:moveTo>
                    <a:pt x="3" y="9"/>
                  </a:moveTo>
                  <a:lnTo>
                    <a:pt x="3" y="6"/>
                  </a:lnTo>
                  <a:lnTo>
                    <a:pt x="6" y="6"/>
                  </a:lnTo>
                  <a:lnTo>
                    <a:pt x="3" y="6"/>
                  </a:lnTo>
                  <a:lnTo>
                    <a:pt x="6" y="9"/>
                  </a:lnTo>
                  <a:lnTo>
                    <a:pt x="3" y="9"/>
                  </a:lnTo>
                  <a:close/>
                  <a:moveTo>
                    <a:pt x="0" y="9"/>
                  </a:moveTo>
                  <a:lnTo>
                    <a:pt x="0" y="9"/>
                  </a:lnTo>
                  <a:lnTo>
                    <a:pt x="3" y="6"/>
                  </a:lnTo>
                  <a:lnTo>
                    <a:pt x="3" y="9"/>
                  </a:lnTo>
                  <a:lnTo>
                    <a:pt x="0" y="9"/>
                  </a:lnTo>
                  <a:close/>
                  <a:moveTo>
                    <a:pt x="6" y="6"/>
                  </a:moveTo>
                  <a:lnTo>
                    <a:pt x="3" y="3"/>
                  </a:lnTo>
                  <a:lnTo>
                    <a:pt x="6" y="3"/>
                  </a:lnTo>
                  <a:lnTo>
                    <a:pt x="9" y="3"/>
                  </a:lnTo>
                  <a:lnTo>
                    <a:pt x="6" y="3"/>
                  </a:lnTo>
                  <a:lnTo>
                    <a:pt x="6"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409" name="Freeform 921"/>
            <p:cNvSpPr>
              <a:spLocks/>
            </p:cNvSpPr>
            <p:nvPr/>
          </p:nvSpPr>
          <p:spPr bwMode="auto">
            <a:xfrm>
              <a:off x="-3798" y="1885"/>
              <a:ext cx="3" cy="3"/>
            </a:xfrm>
            <a:custGeom>
              <a:avLst/>
              <a:gdLst>
                <a:gd name="T0" fmla="*/ 0 w 3"/>
                <a:gd name="T1" fmla="*/ 3 h 3"/>
                <a:gd name="T2" fmla="*/ 0 w 3"/>
                <a:gd name="T3" fmla="*/ 0 h 3"/>
                <a:gd name="T4" fmla="*/ 3 w 3"/>
                <a:gd name="T5" fmla="*/ 0 h 3"/>
                <a:gd name="T6" fmla="*/ 0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3"/>
                  </a:moveTo>
                  <a:lnTo>
                    <a:pt x="0" y="0"/>
                  </a:lnTo>
                  <a:lnTo>
                    <a:pt x="3"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10" name="Freeform 922"/>
            <p:cNvSpPr>
              <a:spLocks/>
            </p:cNvSpPr>
            <p:nvPr/>
          </p:nvSpPr>
          <p:spPr bwMode="auto">
            <a:xfrm>
              <a:off x="-3795" y="1879"/>
              <a:ext cx="3" cy="3"/>
            </a:xfrm>
            <a:custGeom>
              <a:avLst/>
              <a:gdLst>
                <a:gd name="T0" fmla="*/ 3 w 3"/>
                <a:gd name="T1" fmla="*/ 3 h 3"/>
                <a:gd name="T2" fmla="*/ 0 w 3"/>
                <a:gd name="T3" fmla="*/ 3 h 3"/>
                <a:gd name="T4" fmla="*/ 0 w 3"/>
                <a:gd name="T5" fmla="*/ 0 h 3"/>
                <a:gd name="T6" fmla="*/ 3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3"/>
                  </a:moveTo>
                  <a:lnTo>
                    <a:pt x="0" y="3"/>
                  </a:lnTo>
                  <a:lnTo>
                    <a:pt x="0" y="0"/>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11" name="Freeform 923"/>
            <p:cNvSpPr>
              <a:spLocks/>
            </p:cNvSpPr>
            <p:nvPr/>
          </p:nvSpPr>
          <p:spPr bwMode="auto">
            <a:xfrm>
              <a:off x="-3798" y="1882"/>
              <a:ext cx="6" cy="3"/>
            </a:xfrm>
            <a:custGeom>
              <a:avLst/>
              <a:gdLst>
                <a:gd name="T0" fmla="*/ 3 w 6"/>
                <a:gd name="T1" fmla="*/ 3 h 3"/>
                <a:gd name="T2" fmla="*/ 0 w 6"/>
                <a:gd name="T3" fmla="*/ 0 h 3"/>
                <a:gd name="T4" fmla="*/ 3 w 6"/>
                <a:gd name="T5" fmla="*/ 0 h 3"/>
                <a:gd name="T6" fmla="*/ 6 w 6"/>
                <a:gd name="T7" fmla="*/ 3 h 3"/>
                <a:gd name="T8" fmla="*/ 3 w 6"/>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
                  <a:moveTo>
                    <a:pt x="3" y="3"/>
                  </a:moveTo>
                  <a:lnTo>
                    <a:pt x="0" y="0"/>
                  </a:lnTo>
                  <a:lnTo>
                    <a:pt x="3" y="0"/>
                  </a:lnTo>
                  <a:lnTo>
                    <a:pt x="6" y="3"/>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12" name="Freeform 924"/>
            <p:cNvSpPr>
              <a:spLocks/>
            </p:cNvSpPr>
            <p:nvPr/>
          </p:nvSpPr>
          <p:spPr bwMode="auto">
            <a:xfrm>
              <a:off x="-3795" y="1885"/>
              <a:ext cx="3" cy="3"/>
            </a:xfrm>
            <a:custGeom>
              <a:avLst/>
              <a:gdLst>
                <a:gd name="T0" fmla="*/ 0 w 3"/>
                <a:gd name="T1" fmla="*/ 3 h 3"/>
                <a:gd name="T2" fmla="*/ 0 w 3"/>
                <a:gd name="T3" fmla="*/ 0 h 3"/>
                <a:gd name="T4" fmla="*/ 3 w 3"/>
                <a:gd name="T5" fmla="*/ 0 h 3"/>
                <a:gd name="T6" fmla="*/ 0 w 3"/>
                <a:gd name="T7" fmla="*/ 0 h 3"/>
                <a:gd name="T8" fmla="*/ 3 w 3"/>
                <a:gd name="T9" fmla="*/ 3 h 3"/>
                <a:gd name="T10" fmla="*/ 0 w 3"/>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0" y="3"/>
                  </a:moveTo>
                  <a:lnTo>
                    <a:pt x="0" y="0"/>
                  </a:lnTo>
                  <a:lnTo>
                    <a:pt x="3" y="0"/>
                  </a:lnTo>
                  <a:lnTo>
                    <a:pt x="0" y="0"/>
                  </a:lnTo>
                  <a:lnTo>
                    <a:pt x="3" y="3"/>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13" name="Freeform 925"/>
            <p:cNvSpPr>
              <a:spLocks/>
            </p:cNvSpPr>
            <p:nvPr/>
          </p:nvSpPr>
          <p:spPr bwMode="auto">
            <a:xfrm>
              <a:off x="-3798" y="1885"/>
              <a:ext cx="3" cy="3"/>
            </a:xfrm>
            <a:custGeom>
              <a:avLst/>
              <a:gdLst>
                <a:gd name="T0" fmla="*/ 0 w 3"/>
                <a:gd name="T1" fmla="*/ 3 h 3"/>
                <a:gd name="T2" fmla="*/ 3 w 3"/>
                <a:gd name="T3" fmla="*/ 0 h 3"/>
                <a:gd name="T4" fmla="*/ 3 w 3"/>
                <a:gd name="T5" fmla="*/ 3 h 3"/>
                <a:gd name="T6" fmla="*/ 0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3"/>
                  </a:moveTo>
                  <a:lnTo>
                    <a:pt x="3" y="0"/>
                  </a:lnTo>
                  <a:lnTo>
                    <a:pt x="3" y="3"/>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14" name="Freeform 926"/>
            <p:cNvSpPr>
              <a:spLocks/>
            </p:cNvSpPr>
            <p:nvPr/>
          </p:nvSpPr>
          <p:spPr bwMode="auto">
            <a:xfrm>
              <a:off x="-3795" y="1882"/>
              <a:ext cx="6" cy="3"/>
            </a:xfrm>
            <a:custGeom>
              <a:avLst/>
              <a:gdLst>
                <a:gd name="T0" fmla="*/ 3 w 6"/>
                <a:gd name="T1" fmla="*/ 3 h 3"/>
                <a:gd name="T2" fmla="*/ 0 w 6"/>
                <a:gd name="T3" fmla="*/ 0 h 3"/>
                <a:gd name="T4" fmla="*/ 3 w 6"/>
                <a:gd name="T5" fmla="*/ 0 h 3"/>
                <a:gd name="T6" fmla="*/ 6 w 6"/>
                <a:gd name="T7" fmla="*/ 0 h 3"/>
                <a:gd name="T8" fmla="*/ 3 w 6"/>
                <a:gd name="T9" fmla="*/ 0 h 3"/>
                <a:gd name="T10" fmla="*/ 3 w 6"/>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
                  <a:moveTo>
                    <a:pt x="3" y="3"/>
                  </a:moveTo>
                  <a:lnTo>
                    <a:pt x="0" y="0"/>
                  </a:lnTo>
                  <a:lnTo>
                    <a:pt x="3" y="0"/>
                  </a:lnTo>
                  <a:lnTo>
                    <a:pt x="6" y="0"/>
                  </a:lnTo>
                  <a:lnTo>
                    <a:pt x="3" y="0"/>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15" name="Freeform 927"/>
            <p:cNvSpPr>
              <a:spLocks/>
            </p:cNvSpPr>
            <p:nvPr/>
          </p:nvSpPr>
          <p:spPr bwMode="auto">
            <a:xfrm>
              <a:off x="-3792" y="1873"/>
              <a:ext cx="16" cy="18"/>
            </a:xfrm>
            <a:custGeom>
              <a:avLst/>
              <a:gdLst>
                <a:gd name="T0" fmla="*/ 0 w 16"/>
                <a:gd name="T1" fmla="*/ 18 h 18"/>
                <a:gd name="T2" fmla="*/ 3 w 16"/>
                <a:gd name="T3" fmla="*/ 15 h 18"/>
                <a:gd name="T4" fmla="*/ 7 w 16"/>
                <a:gd name="T5" fmla="*/ 12 h 18"/>
                <a:gd name="T6" fmla="*/ 10 w 16"/>
                <a:gd name="T7" fmla="*/ 12 h 18"/>
                <a:gd name="T8" fmla="*/ 10 w 16"/>
                <a:gd name="T9" fmla="*/ 9 h 18"/>
                <a:gd name="T10" fmla="*/ 13 w 16"/>
                <a:gd name="T11" fmla="*/ 6 h 18"/>
                <a:gd name="T12" fmla="*/ 16 w 16"/>
                <a:gd name="T13" fmla="*/ 3 h 18"/>
                <a:gd name="T14" fmla="*/ 16 w 16"/>
                <a:gd name="T15" fmla="*/ 0 h 18"/>
                <a:gd name="T16" fmla="*/ 16 w 16"/>
                <a:gd name="T17" fmla="*/ 0 h 18"/>
                <a:gd name="T18" fmla="*/ 16 w 16"/>
                <a:gd name="T19" fmla="*/ 0 h 18"/>
                <a:gd name="T20" fmla="*/ 13 w 16"/>
                <a:gd name="T21" fmla="*/ 0 h 18"/>
                <a:gd name="T22" fmla="*/ 10 w 16"/>
                <a:gd name="T23" fmla="*/ 3 h 18"/>
                <a:gd name="T24" fmla="*/ 7 w 16"/>
                <a:gd name="T25" fmla="*/ 6 h 18"/>
                <a:gd name="T26" fmla="*/ 7 w 16"/>
                <a:gd name="T27" fmla="*/ 9 h 18"/>
                <a:gd name="T28" fmla="*/ 3 w 16"/>
                <a:gd name="T29" fmla="*/ 15 h 18"/>
                <a:gd name="T30" fmla="*/ 0 w 16"/>
                <a:gd name="T31" fmla="*/ 15 h 18"/>
                <a:gd name="T32" fmla="*/ 0 w 16"/>
                <a:gd name="T33" fmla="*/ 18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18">
                  <a:moveTo>
                    <a:pt x="0" y="18"/>
                  </a:moveTo>
                  <a:lnTo>
                    <a:pt x="3" y="15"/>
                  </a:lnTo>
                  <a:lnTo>
                    <a:pt x="7" y="12"/>
                  </a:lnTo>
                  <a:lnTo>
                    <a:pt x="10" y="12"/>
                  </a:lnTo>
                  <a:lnTo>
                    <a:pt x="10" y="9"/>
                  </a:lnTo>
                  <a:lnTo>
                    <a:pt x="13" y="6"/>
                  </a:lnTo>
                  <a:lnTo>
                    <a:pt x="16" y="3"/>
                  </a:lnTo>
                  <a:lnTo>
                    <a:pt x="16" y="0"/>
                  </a:lnTo>
                  <a:lnTo>
                    <a:pt x="13" y="0"/>
                  </a:lnTo>
                  <a:lnTo>
                    <a:pt x="10" y="3"/>
                  </a:lnTo>
                  <a:lnTo>
                    <a:pt x="7" y="6"/>
                  </a:lnTo>
                  <a:lnTo>
                    <a:pt x="7" y="9"/>
                  </a:lnTo>
                  <a:lnTo>
                    <a:pt x="3" y="15"/>
                  </a:lnTo>
                  <a:lnTo>
                    <a:pt x="0" y="15"/>
                  </a:lnTo>
                  <a:lnTo>
                    <a:pt x="0" y="1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416" name="Freeform 928"/>
            <p:cNvSpPr>
              <a:spLocks/>
            </p:cNvSpPr>
            <p:nvPr/>
          </p:nvSpPr>
          <p:spPr bwMode="auto">
            <a:xfrm>
              <a:off x="-3792" y="1873"/>
              <a:ext cx="16" cy="18"/>
            </a:xfrm>
            <a:custGeom>
              <a:avLst/>
              <a:gdLst>
                <a:gd name="T0" fmla="*/ 0 w 16"/>
                <a:gd name="T1" fmla="*/ 18 h 18"/>
                <a:gd name="T2" fmla="*/ 3 w 16"/>
                <a:gd name="T3" fmla="*/ 15 h 18"/>
                <a:gd name="T4" fmla="*/ 7 w 16"/>
                <a:gd name="T5" fmla="*/ 12 h 18"/>
                <a:gd name="T6" fmla="*/ 10 w 16"/>
                <a:gd name="T7" fmla="*/ 12 h 18"/>
                <a:gd name="T8" fmla="*/ 10 w 16"/>
                <a:gd name="T9" fmla="*/ 9 h 18"/>
                <a:gd name="T10" fmla="*/ 13 w 16"/>
                <a:gd name="T11" fmla="*/ 6 h 18"/>
                <a:gd name="T12" fmla="*/ 16 w 16"/>
                <a:gd name="T13" fmla="*/ 3 h 18"/>
                <a:gd name="T14" fmla="*/ 16 w 16"/>
                <a:gd name="T15" fmla="*/ 0 h 18"/>
                <a:gd name="T16" fmla="*/ 13 w 16"/>
                <a:gd name="T17" fmla="*/ 0 h 18"/>
                <a:gd name="T18" fmla="*/ 10 w 16"/>
                <a:gd name="T19" fmla="*/ 3 h 18"/>
                <a:gd name="T20" fmla="*/ 7 w 16"/>
                <a:gd name="T21" fmla="*/ 6 h 18"/>
                <a:gd name="T22" fmla="*/ 7 w 16"/>
                <a:gd name="T23" fmla="*/ 9 h 18"/>
                <a:gd name="T24" fmla="*/ 3 w 16"/>
                <a:gd name="T25" fmla="*/ 15 h 18"/>
                <a:gd name="T26" fmla="*/ 0 w 16"/>
                <a:gd name="T27" fmla="*/ 15 h 18"/>
                <a:gd name="T28" fmla="*/ 0 w 16"/>
                <a:gd name="T29" fmla="*/ 18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 h="18">
                  <a:moveTo>
                    <a:pt x="0" y="18"/>
                  </a:moveTo>
                  <a:lnTo>
                    <a:pt x="3" y="15"/>
                  </a:lnTo>
                  <a:lnTo>
                    <a:pt x="7" y="12"/>
                  </a:lnTo>
                  <a:lnTo>
                    <a:pt x="10" y="12"/>
                  </a:lnTo>
                  <a:lnTo>
                    <a:pt x="10" y="9"/>
                  </a:lnTo>
                  <a:lnTo>
                    <a:pt x="13" y="6"/>
                  </a:lnTo>
                  <a:lnTo>
                    <a:pt x="16" y="3"/>
                  </a:lnTo>
                  <a:lnTo>
                    <a:pt x="16" y="0"/>
                  </a:lnTo>
                  <a:lnTo>
                    <a:pt x="13" y="0"/>
                  </a:lnTo>
                  <a:lnTo>
                    <a:pt x="10" y="3"/>
                  </a:lnTo>
                  <a:lnTo>
                    <a:pt x="7" y="6"/>
                  </a:lnTo>
                  <a:lnTo>
                    <a:pt x="7" y="9"/>
                  </a:lnTo>
                  <a:lnTo>
                    <a:pt x="3" y="15"/>
                  </a:lnTo>
                  <a:lnTo>
                    <a:pt x="0" y="15"/>
                  </a:lnTo>
                  <a:lnTo>
                    <a:pt x="0" y="1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17" name="Freeform 929"/>
            <p:cNvSpPr>
              <a:spLocks/>
            </p:cNvSpPr>
            <p:nvPr/>
          </p:nvSpPr>
          <p:spPr bwMode="auto">
            <a:xfrm>
              <a:off x="-3792" y="1870"/>
              <a:ext cx="23" cy="21"/>
            </a:xfrm>
            <a:custGeom>
              <a:avLst/>
              <a:gdLst>
                <a:gd name="T0" fmla="*/ 19 w 23"/>
                <a:gd name="T1" fmla="*/ 0 h 21"/>
                <a:gd name="T2" fmla="*/ 23 w 23"/>
                <a:gd name="T3" fmla="*/ 0 h 21"/>
                <a:gd name="T4" fmla="*/ 19 w 23"/>
                <a:gd name="T5" fmla="*/ 3 h 21"/>
                <a:gd name="T6" fmla="*/ 16 w 23"/>
                <a:gd name="T7" fmla="*/ 6 h 21"/>
                <a:gd name="T8" fmla="*/ 16 w 23"/>
                <a:gd name="T9" fmla="*/ 9 h 21"/>
                <a:gd name="T10" fmla="*/ 13 w 23"/>
                <a:gd name="T11" fmla="*/ 12 h 21"/>
                <a:gd name="T12" fmla="*/ 10 w 23"/>
                <a:gd name="T13" fmla="*/ 15 h 21"/>
                <a:gd name="T14" fmla="*/ 7 w 23"/>
                <a:gd name="T15" fmla="*/ 18 h 21"/>
                <a:gd name="T16" fmla="*/ 3 w 23"/>
                <a:gd name="T17" fmla="*/ 21 h 21"/>
                <a:gd name="T18" fmla="*/ 3 w 23"/>
                <a:gd name="T19" fmla="*/ 21 h 21"/>
                <a:gd name="T20" fmla="*/ 0 w 23"/>
                <a:gd name="T21" fmla="*/ 21 h 21"/>
                <a:gd name="T22" fmla="*/ 3 w 23"/>
                <a:gd name="T23" fmla="*/ 21 h 21"/>
                <a:gd name="T24" fmla="*/ 3 w 23"/>
                <a:gd name="T25" fmla="*/ 18 h 21"/>
                <a:gd name="T26" fmla="*/ 7 w 23"/>
                <a:gd name="T27" fmla="*/ 15 h 21"/>
                <a:gd name="T28" fmla="*/ 13 w 23"/>
                <a:gd name="T29" fmla="*/ 12 h 21"/>
                <a:gd name="T30" fmla="*/ 16 w 23"/>
                <a:gd name="T31" fmla="*/ 9 h 21"/>
                <a:gd name="T32" fmla="*/ 16 w 23"/>
                <a:gd name="T33" fmla="*/ 3 h 21"/>
                <a:gd name="T34" fmla="*/ 19 w 23"/>
                <a:gd name="T35" fmla="*/ 0 h 21"/>
                <a:gd name="T36" fmla="*/ 19 w 23"/>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3" h="21">
                  <a:moveTo>
                    <a:pt x="19" y="0"/>
                  </a:moveTo>
                  <a:lnTo>
                    <a:pt x="23" y="0"/>
                  </a:lnTo>
                  <a:lnTo>
                    <a:pt x="19" y="3"/>
                  </a:lnTo>
                  <a:lnTo>
                    <a:pt x="16" y="6"/>
                  </a:lnTo>
                  <a:lnTo>
                    <a:pt x="16" y="9"/>
                  </a:lnTo>
                  <a:lnTo>
                    <a:pt x="13" y="12"/>
                  </a:lnTo>
                  <a:lnTo>
                    <a:pt x="10" y="15"/>
                  </a:lnTo>
                  <a:lnTo>
                    <a:pt x="7" y="18"/>
                  </a:lnTo>
                  <a:lnTo>
                    <a:pt x="3" y="21"/>
                  </a:lnTo>
                  <a:lnTo>
                    <a:pt x="0" y="21"/>
                  </a:lnTo>
                  <a:lnTo>
                    <a:pt x="3" y="21"/>
                  </a:lnTo>
                  <a:lnTo>
                    <a:pt x="3" y="18"/>
                  </a:lnTo>
                  <a:lnTo>
                    <a:pt x="7" y="15"/>
                  </a:lnTo>
                  <a:lnTo>
                    <a:pt x="13" y="12"/>
                  </a:lnTo>
                  <a:lnTo>
                    <a:pt x="16" y="9"/>
                  </a:lnTo>
                  <a:lnTo>
                    <a:pt x="16" y="3"/>
                  </a:lnTo>
                  <a:lnTo>
                    <a:pt x="1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418" name="Freeform 930"/>
            <p:cNvSpPr>
              <a:spLocks/>
            </p:cNvSpPr>
            <p:nvPr/>
          </p:nvSpPr>
          <p:spPr bwMode="auto">
            <a:xfrm>
              <a:off x="-3792" y="1870"/>
              <a:ext cx="23" cy="21"/>
            </a:xfrm>
            <a:custGeom>
              <a:avLst/>
              <a:gdLst>
                <a:gd name="T0" fmla="*/ 19 w 23"/>
                <a:gd name="T1" fmla="*/ 0 h 21"/>
                <a:gd name="T2" fmla="*/ 23 w 23"/>
                <a:gd name="T3" fmla="*/ 0 h 21"/>
                <a:gd name="T4" fmla="*/ 19 w 23"/>
                <a:gd name="T5" fmla="*/ 3 h 21"/>
                <a:gd name="T6" fmla="*/ 16 w 23"/>
                <a:gd name="T7" fmla="*/ 6 h 21"/>
                <a:gd name="T8" fmla="*/ 16 w 23"/>
                <a:gd name="T9" fmla="*/ 9 h 21"/>
                <a:gd name="T10" fmla="*/ 13 w 23"/>
                <a:gd name="T11" fmla="*/ 12 h 21"/>
                <a:gd name="T12" fmla="*/ 10 w 23"/>
                <a:gd name="T13" fmla="*/ 15 h 21"/>
                <a:gd name="T14" fmla="*/ 7 w 23"/>
                <a:gd name="T15" fmla="*/ 18 h 21"/>
                <a:gd name="T16" fmla="*/ 3 w 23"/>
                <a:gd name="T17" fmla="*/ 21 h 21"/>
                <a:gd name="T18" fmla="*/ 0 w 23"/>
                <a:gd name="T19" fmla="*/ 21 h 21"/>
                <a:gd name="T20" fmla="*/ 3 w 23"/>
                <a:gd name="T21" fmla="*/ 21 h 21"/>
                <a:gd name="T22" fmla="*/ 3 w 23"/>
                <a:gd name="T23" fmla="*/ 18 h 21"/>
                <a:gd name="T24" fmla="*/ 7 w 23"/>
                <a:gd name="T25" fmla="*/ 15 h 21"/>
                <a:gd name="T26" fmla="*/ 13 w 23"/>
                <a:gd name="T27" fmla="*/ 12 h 21"/>
                <a:gd name="T28" fmla="*/ 16 w 23"/>
                <a:gd name="T29" fmla="*/ 9 h 21"/>
                <a:gd name="T30" fmla="*/ 16 w 23"/>
                <a:gd name="T31" fmla="*/ 3 h 21"/>
                <a:gd name="T32" fmla="*/ 19 w 23"/>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 h="21">
                  <a:moveTo>
                    <a:pt x="19" y="0"/>
                  </a:moveTo>
                  <a:lnTo>
                    <a:pt x="23" y="0"/>
                  </a:lnTo>
                  <a:lnTo>
                    <a:pt x="19" y="3"/>
                  </a:lnTo>
                  <a:lnTo>
                    <a:pt x="16" y="6"/>
                  </a:lnTo>
                  <a:lnTo>
                    <a:pt x="16" y="9"/>
                  </a:lnTo>
                  <a:lnTo>
                    <a:pt x="13" y="12"/>
                  </a:lnTo>
                  <a:lnTo>
                    <a:pt x="10" y="15"/>
                  </a:lnTo>
                  <a:lnTo>
                    <a:pt x="7" y="18"/>
                  </a:lnTo>
                  <a:lnTo>
                    <a:pt x="3" y="21"/>
                  </a:lnTo>
                  <a:lnTo>
                    <a:pt x="0" y="21"/>
                  </a:lnTo>
                  <a:lnTo>
                    <a:pt x="3" y="21"/>
                  </a:lnTo>
                  <a:lnTo>
                    <a:pt x="3" y="18"/>
                  </a:lnTo>
                  <a:lnTo>
                    <a:pt x="7" y="15"/>
                  </a:lnTo>
                  <a:lnTo>
                    <a:pt x="13" y="12"/>
                  </a:lnTo>
                  <a:lnTo>
                    <a:pt x="16" y="9"/>
                  </a:lnTo>
                  <a:lnTo>
                    <a:pt x="16" y="3"/>
                  </a:lnTo>
                  <a:lnTo>
                    <a:pt x="1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19" name="Freeform 931"/>
            <p:cNvSpPr>
              <a:spLocks noEditPoints="1"/>
            </p:cNvSpPr>
            <p:nvPr/>
          </p:nvSpPr>
          <p:spPr bwMode="auto">
            <a:xfrm>
              <a:off x="-3792" y="1867"/>
              <a:ext cx="35" cy="39"/>
            </a:xfrm>
            <a:custGeom>
              <a:avLst/>
              <a:gdLst>
                <a:gd name="T0" fmla="*/ 23 w 35"/>
                <a:gd name="T1" fmla="*/ 3 h 39"/>
                <a:gd name="T2" fmla="*/ 0 w 35"/>
                <a:gd name="T3" fmla="*/ 30 h 39"/>
                <a:gd name="T4" fmla="*/ 7 w 35"/>
                <a:gd name="T5" fmla="*/ 24 h 39"/>
                <a:gd name="T6" fmla="*/ 16 w 35"/>
                <a:gd name="T7" fmla="*/ 12 h 39"/>
                <a:gd name="T8" fmla="*/ 23 w 35"/>
                <a:gd name="T9" fmla="*/ 3 h 39"/>
                <a:gd name="T10" fmla="*/ 19 w 35"/>
                <a:gd name="T11" fmla="*/ 9 h 39"/>
                <a:gd name="T12" fmla="*/ 13 w 35"/>
                <a:gd name="T13" fmla="*/ 18 h 39"/>
                <a:gd name="T14" fmla="*/ 0 w 35"/>
                <a:gd name="T15" fmla="*/ 27 h 39"/>
                <a:gd name="T16" fmla="*/ 23 w 35"/>
                <a:gd name="T17" fmla="*/ 21 h 39"/>
                <a:gd name="T18" fmla="*/ 19 w 35"/>
                <a:gd name="T19" fmla="*/ 24 h 39"/>
                <a:gd name="T20" fmla="*/ 19 w 35"/>
                <a:gd name="T21" fmla="*/ 21 h 39"/>
                <a:gd name="T22" fmla="*/ 19 w 35"/>
                <a:gd name="T23" fmla="*/ 18 h 39"/>
                <a:gd name="T24" fmla="*/ 29 w 35"/>
                <a:gd name="T25" fmla="*/ 3 h 39"/>
                <a:gd name="T26" fmla="*/ 32 w 35"/>
                <a:gd name="T27" fmla="*/ 0 h 39"/>
                <a:gd name="T28" fmla="*/ 32 w 35"/>
                <a:gd name="T29" fmla="*/ 0 h 39"/>
                <a:gd name="T30" fmla="*/ 32 w 35"/>
                <a:gd name="T31" fmla="*/ 3 h 39"/>
                <a:gd name="T32" fmla="*/ 35 w 35"/>
                <a:gd name="T33" fmla="*/ 6 h 39"/>
                <a:gd name="T34" fmla="*/ 35 w 35"/>
                <a:gd name="T35" fmla="*/ 3 h 39"/>
                <a:gd name="T36" fmla="*/ 32 w 35"/>
                <a:gd name="T37" fmla="*/ 6 h 39"/>
                <a:gd name="T38" fmla="*/ 32 w 35"/>
                <a:gd name="T39" fmla="*/ 9 h 39"/>
                <a:gd name="T40" fmla="*/ 32 w 35"/>
                <a:gd name="T41" fmla="*/ 9 h 39"/>
                <a:gd name="T42" fmla="*/ 32 w 35"/>
                <a:gd name="T43" fmla="*/ 9 h 39"/>
                <a:gd name="T44" fmla="*/ 29 w 35"/>
                <a:gd name="T45" fmla="*/ 12 h 39"/>
                <a:gd name="T46" fmla="*/ 26 w 35"/>
                <a:gd name="T47" fmla="*/ 12 h 39"/>
                <a:gd name="T48" fmla="*/ 26 w 35"/>
                <a:gd name="T49" fmla="*/ 12 h 39"/>
                <a:gd name="T50" fmla="*/ 26 w 35"/>
                <a:gd name="T51" fmla="*/ 12 h 39"/>
                <a:gd name="T52" fmla="*/ 26 w 35"/>
                <a:gd name="T53" fmla="*/ 12 h 39"/>
                <a:gd name="T54" fmla="*/ 29 w 35"/>
                <a:gd name="T55" fmla="*/ 15 h 39"/>
                <a:gd name="T56" fmla="*/ 29 w 35"/>
                <a:gd name="T57" fmla="*/ 15 h 39"/>
                <a:gd name="T58" fmla="*/ 29 w 35"/>
                <a:gd name="T59" fmla="*/ 15 h 39"/>
                <a:gd name="T60" fmla="*/ 26 w 35"/>
                <a:gd name="T61" fmla="*/ 18 h 39"/>
                <a:gd name="T62" fmla="*/ 26 w 35"/>
                <a:gd name="T63" fmla="*/ 21 h 39"/>
                <a:gd name="T64" fmla="*/ 26 w 35"/>
                <a:gd name="T65" fmla="*/ 21 h 39"/>
                <a:gd name="T66" fmla="*/ 26 w 35"/>
                <a:gd name="T67" fmla="*/ 21 h 39"/>
                <a:gd name="T68" fmla="*/ 19 w 35"/>
                <a:gd name="T69" fmla="*/ 24 h 39"/>
                <a:gd name="T70" fmla="*/ 19 w 35"/>
                <a:gd name="T71" fmla="*/ 27 h 39"/>
                <a:gd name="T72" fmla="*/ 19 w 35"/>
                <a:gd name="T73" fmla="*/ 27 h 39"/>
                <a:gd name="T74" fmla="*/ 16 w 35"/>
                <a:gd name="T75" fmla="*/ 30 h 39"/>
                <a:gd name="T76" fmla="*/ 16 w 35"/>
                <a:gd name="T77" fmla="*/ 30 h 39"/>
                <a:gd name="T78" fmla="*/ 13 w 35"/>
                <a:gd name="T79" fmla="*/ 30 h 39"/>
                <a:gd name="T80" fmla="*/ 13 w 35"/>
                <a:gd name="T81" fmla="*/ 33 h 39"/>
                <a:gd name="T82" fmla="*/ 10 w 35"/>
                <a:gd name="T83" fmla="*/ 30 h 39"/>
                <a:gd name="T84" fmla="*/ 13 w 35"/>
                <a:gd name="T85" fmla="*/ 27 h 39"/>
                <a:gd name="T86" fmla="*/ 10 w 35"/>
                <a:gd name="T87" fmla="*/ 27 h 39"/>
                <a:gd name="T88" fmla="*/ 13 w 35"/>
                <a:gd name="T89" fmla="*/ 33 h 39"/>
                <a:gd name="T90" fmla="*/ 13 w 35"/>
                <a:gd name="T91" fmla="*/ 33 h 39"/>
                <a:gd name="T92" fmla="*/ 10 w 35"/>
                <a:gd name="T93" fmla="*/ 36 h 39"/>
                <a:gd name="T94" fmla="*/ 7 w 35"/>
                <a:gd name="T95" fmla="*/ 36 h 39"/>
                <a:gd name="T96" fmla="*/ 3 w 35"/>
                <a:gd name="T97" fmla="*/ 36 h 39"/>
                <a:gd name="T98" fmla="*/ 7 w 35"/>
                <a:gd name="T99" fmla="*/ 36 h 39"/>
                <a:gd name="T100" fmla="*/ 7 w 35"/>
                <a:gd name="T101" fmla="*/ 39 h 39"/>
                <a:gd name="T102" fmla="*/ 0 w 35"/>
                <a:gd name="T103" fmla="*/ 36 h 39"/>
                <a:gd name="T104" fmla="*/ 3 w 35"/>
                <a:gd name="T105" fmla="*/ 36 h 39"/>
                <a:gd name="T106" fmla="*/ 3 w 35"/>
                <a:gd name="T107" fmla="*/ 33 h 39"/>
                <a:gd name="T108" fmla="*/ 0 w 35"/>
                <a:gd name="T109" fmla="*/ 36 h 39"/>
                <a:gd name="T110" fmla="*/ 29 w 35"/>
                <a:gd name="T111" fmla="*/ 3 h 39"/>
                <a:gd name="T112" fmla="*/ 23 w 35"/>
                <a:gd name="T113" fmla="*/ 21 h 39"/>
                <a:gd name="T114" fmla="*/ 19 w 35"/>
                <a:gd name="T115" fmla="*/ 21 h 39"/>
                <a:gd name="T116" fmla="*/ 19 w 35"/>
                <a:gd name="T117" fmla="*/ 27 h 39"/>
                <a:gd name="T118" fmla="*/ 13 w 35"/>
                <a:gd name="T119" fmla="*/ 33 h 39"/>
                <a:gd name="T120" fmla="*/ 23 w 35"/>
                <a:gd name="T121" fmla="*/ 24 h 39"/>
                <a:gd name="T122" fmla="*/ 23 w 35"/>
                <a:gd name="T123" fmla="*/ 24 h 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5" h="39">
                  <a:moveTo>
                    <a:pt x="3" y="27"/>
                  </a:moveTo>
                  <a:lnTo>
                    <a:pt x="3" y="27"/>
                  </a:lnTo>
                  <a:lnTo>
                    <a:pt x="0" y="27"/>
                  </a:lnTo>
                  <a:lnTo>
                    <a:pt x="3" y="24"/>
                  </a:lnTo>
                  <a:lnTo>
                    <a:pt x="7" y="21"/>
                  </a:lnTo>
                  <a:lnTo>
                    <a:pt x="10" y="18"/>
                  </a:lnTo>
                  <a:lnTo>
                    <a:pt x="13" y="15"/>
                  </a:lnTo>
                  <a:lnTo>
                    <a:pt x="13" y="12"/>
                  </a:lnTo>
                  <a:lnTo>
                    <a:pt x="16" y="9"/>
                  </a:lnTo>
                  <a:lnTo>
                    <a:pt x="19" y="6"/>
                  </a:lnTo>
                  <a:lnTo>
                    <a:pt x="23" y="6"/>
                  </a:lnTo>
                  <a:lnTo>
                    <a:pt x="23" y="3"/>
                  </a:lnTo>
                  <a:lnTo>
                    <a:pt x="23" y="6"/>
                  </a:lnTo>
                  <a:lnTo>
                    <a:pt x="19" y="9"/>
                  </a:lnTo>
                  <a:lnTo>
                    <a:pt x="16" y="12"/>
                  </a:lnTo>
                  <a:lnTo>
                    <a:pt x="13" y="15"/>
                  </a:lnTo>
                  <a:lnTo>
                    <a:pt x="13" y="18"/>
                  </a:lnTo>
                  <a:lnTo>
                    <a:pt x="10" y="18"/>
                  </a:lnTo>
                  <a:lnTo>
                    <a:pt x="7" y="21"/>
                  </a:lnTo>
                  <a:lnTo>
                    <a:pt x="3" y="24"/>
                  </a:lnTo>
                  <a:lnTo>
                    <a:pt x="3" y="27"/>
                  </a:lnTo>
                  <a:close/>
                  <a:moveTo>
                    <a:pt x="3" y="30"/>
                  </a:moveTo>
                  <a:lnTo>
                    <a:pt x="3" y="30"/>
                  </a:lnTo>
                  <a:lnTo>
                    <a:pt x="0" y="30"/>
                  </a:lnTo>
                  <a:lnTo>
                    <a:pt x="0" y="27"/>
                  </a:lnTo>
                  <a:lnTo>
                    <a:pt x="3" y="27"/>
                  </a:lnTo>
                  <a:lnTo>
                    <a:pt x="3" y="24"/>
                  </a:lnTo>
                  <a:lnTo>
                    <a:pt x="7" y="24"/>
                  </a:lnTo>
                  <a:lnTo>
                    <a:pt x="7" y="21"/>
                  </a:lnTo>
                  <a:lnTo>
                    <a:pt x="10" y="21"/>
                  </a:lnTo>
                  <a:lnTo>
                    <a:pt x="10" y="18"/>
                  </a:lnTo>
                  <a:lnTo>
                    <a:pt x="13" y="18"/>
                  </a:lnTo>
                  <a:lnTo>
                    <a:pt x="13" y="15"/>
                  </a:lnTo>
                  <a:lnTo>
                    <a:pt x="16" y="15"/>
                  </a:lnTo>
                  <a:lnTo>
                    <a:pt x="16" y="12"/>
                  </a:lnTo>
                  <a:lnTo>
                    <a:pt x="16" y="9"/>
                  </a:lnTo>
                  <a:lnTo>
                    <a:pt x="19" y="9"/>
                  </a:lnTo>
                  <a:lnTo>
                    <a:pt x="19" y="6"/>
                  </a:lnTo>
                  <a:lnTo>
                    <a:pt x="23" y="6"/>
                  </a:lnTo>
                  <a:lnTo>
                    <a:pt x="23" y="3"/>
                  </a:lnTo>
                  <a:lnTo>
                    <a:pt x="26" y="3"/>
                  </a:lnTo>
                  <a:lnTo>
                    <a:pt x="23" y="3"/>
                  </a:lnTo>
                  <a:lnTo>
                    <a:pt x="23" y="6"/>
                  </a:lnTo>
                  <a:lnTo>
                    <a:pt x="19" y="6"/>
                  </a:lnTo>
                  <a:lnTo>
                    <a:pt x="19" y="9"/>
                  </a:lnTo>
                  <a:lnTo>
                    <a:pt x="19" y="12"/>
                  </a:lnTo>
                  <a:lnTo>
                    <a:pt x="16" y="12"/>
                  </a:lnTo>
                  <a:lnTo>
                    <a:pt x="16" y="15"/>
                  </a:lnTo>
                  <a:lnTo>
                    <a:pt x="16" y="18"/>
                  </a:lnTo>
                  <a:lnTo>
                    <a:pt x="13" y="18"/>
                  </a:lnTo>
                  <a:lnTo>
                    <a:pt x="10" y="18"/>
                  </a:lnTo>
                  <a:lnTo>
                    <a:pt x="13" y="21"/>
                  </a:lnTo>
                  <a:lnTo>
                    <a:pt x="10" y="21"/>
                  </a:lnTo>
                  <a:lnTo>
                    <a:pt x="7" y="24"/>
                  </a:lnTo>
                  <a:lnTo>
                    <a:pt x="3" y="27"/>
                  </a:lnTo>
                  <a:lnTo>
                    <a:pt x="0" y="27"/>
                  </a:lnTo>
                  <a:lnTo>
                    <a:pt x="3" y="30"/>
                  </a:lnTo>
                  <a:close/>
                  <a:moveTo>
                    <a:pt x="23" y="24"/>
                  </a:moveTo>
                  <a:lnTo>
                    <a:pt x="23" y="24"/>
                  </a:lnTo>
                  <a:close/>
                  <a:moveTo>
                    <a:pt x="23" y="24"/>
                  </a:moveTo>
                  <a:lnTo>
                    <a:pt x="23" y="21"/>
                  </a:lnTo>
                  <a:lnTo>
                    <a:pt x="19" y="21"/>
                  </a:lnTo>
                  <a:lnTo>
                    <a:pt x="19" y="24"/>
                  </a:lnTo>
                  <a:lnTo>
                    <a:pt x="23" y="24"/>
                  </a:lnTo>
                  <a:close/>
                  <a:moveTo>
                    <a:pt x="19" y="21"/>
                  </a:moveTo>
                  <a:lnTo>
                    <a:pt x="19" y="21"/>
                  </a:lnTo>
                  <a:close/>
                  <a:moveTo>
                    <a:pt x="19" y="21"/>
                  </a:moveTo>
                  <a:lnTo>
                    <a:pt x="19" y="21"/>
                  </a:lnTo>
                  <a:lnTo>
                    <a:pt x="19" y="18"/>
                  </a:lnTo>
                  <a:lnTo>
                    <a:pt x="19" y="21"/>
                  </a:lnTo>
                  <a:close/>
                  <a:moveTo>
                    <a:pt x="32" y="3"/>
                  </a:moveTo>
                  <a:lnTo>
                    <a:pt x="32" y="3"/>
                  </a:lnTo>
                  <a:lnTo>
                    <a:pt x="29" y="3"/>
                  </a:lnTo>
                  <a:lnTo>
                    <a:pt x="29" y="0"/>
                  </a:lnTo>
                  <a:lnTo>
                    <a:pt x="32" y="0"/>
                  </a:lnTo>
                  <a:lnTo>
                    <a:pt x="32" y="3"/>
                  </a:lnTo>
                  <a:close/>
                  <a:moveTo>
                    <a:pt x="32" y="3"/>
                  </a:moveTo>
                  <a:lnTo>
                    <a:pt x="32" y="3"/>
                  </a:lnTo>
                  <a:lnTo>
                    <a:pt x="32" y="0"/>
                  </a:lnTo>
                  <a:lnTo>
                    <a:pt x="32" y="3"/>
                  </a:lnTo>
                  <a:close/>
                  <a:moveTo>
                    <a:pt x="35" y="3"/>
                  </a:moveTo>
                  <a:lnTo>
                    <a:pt x="35" y="3"/>
                  </a:lnTo>
                  <a:lnTo>
                    <a:pt x="32" y="3"/>
                  </a:lnTo>
                  <a:lnTo>
                    <a:pt x="35" y="3"/>
                  </a:lnTo>
                  <a:close/>
                  <a:moveTo>
                    <a:pt x="35" y="6"/>
                  </a:moveTo>
                  <a:lnTo>
                    <a:pt x="35" y="6"/>
                  </a:lnTo>
                  <a:lnTo>
                    <a:pt x="35" y="3"/>
                  </a:lnTo>
                  <a:lnTo>
                    <a:pt x="35" y="6"/>
                  </a:lnTo>
                  <a:close/>
                  <a:moveTo>
                    <a:pt x="35" y="6"/>
                  </a:moveTo>
                  <a:lnTo>
                    <a:pt x="35" y="6"/>
                  </a:lnTo>
                  <a:lnTo>
                    <a:pt x="35" y="9"/>
                  </a:lnTo>
                  <a:lnTo>
                    <a:pt x="32" y="9"/>
                  </a:lnTo>
                  <a:lnTo>
                    <a:pt x="32" y="6"/>
                  </a:lnTo>
                  <a:lnTo>
                    <a:pt x="35" y="6"/>
                  </a:lnTo>
                  <a:close/>
                  <a:moveTo>
                    <a:pt x="32" y="9"/>
                  </a:moveTo>
                  <a:lnTo>
                    <a:pt x="32" y="9"/>
                  </a:lnTo>
                  <a:lnTo>
                    <a:pt x="35" y="9"/>
                  </a:lnTo>
                  <a:lnTo>
                    <a:pt x="32" y="9"/>
                  </a:lnTo>
                  <a:close/>
                  <a:moveTo>
                    <a:pt x="32" y="12"/>
                  </a:moveTo>
                  <a:lnTo>
                    <a:pt x="32" y="12"/>
                  </a:lnTo>
                  <a:lnTo>
                    <a:pt x="32" y="9"/>
                  </a:lnTo>
                  <a:lnTo>
                    <a:pt x="32" y="12"/>
                  </a:lnTo>
                  <a:close/>
                  <a:moveTo>
                    <a:pt x="32" y="12"/>
                  </a:moveTo>
                  <a:lnTo>
                    <a:pt x="32" y="12"/>
                  </a:lnTo>
                  <a:lnTo>
                    <a:pt x="29" y="12"/>
                  </a:lnTo>
                  <a:lnTo>
                    <a:pt x="32" y="12"/>
                  </a:lnTo>
                  <a:close/>
                  <a:moveTo>
                    <a:pt x="26" y="12"/>
                  </a:moveTo>
                  <a:lnTo>
                    <a:pt x="26" y="12"/>
                  </a:lnTo>
                  <a:lnTo>
                    <a:pt x="23" y="12"/>
                  </a:lnTo>
                  <a:lnTo>
                    <a:pt x="26" y="12"/>
                  </a:lnTo>
                  <a:close/>
                  <a:moveTo>
                    <a:pt x="26" y="12"/>
                  </a:moveTo>
                  <a:lnTo>
                    <a:pt x="26" y="12"/>
                  </a:lnTo>
                  <a:close/>
                  <a:moveTo>
                    <a:pt x="29" y="12"/>
                  </a:moveTo>
                  <a:lnTo>
                    <a:pt x="29" y="12"/>
                  </a:lnTo>
                  <a:lnTo>
                    <a:pt x="26" y="12"/>
                  </a:lnTo>
                  <a:lnTo>
                    <a:pt x="29" y="12"/>
                  </a:lnTo>
                  <a:close/>
                  <a:moveTo>
                    <a:pt x="29" y="15"/>
                  </a:moveTo>
                  <a:lnTo>
                    <a:pt x="29" y="15"/>
                  </a:lnTo>
                  <a:lnTo>
                    <a:pt x="29" y="12"/>
                  </a:lnTo>
                  <a:lnTo>
                    <a:pt x="29" y="15"/>
                  </a:lnTo>
                  <a:close/>
                  <a:moveTo>
                    <a:pt x="29" y="15"/>
                  </a:moveTo>
                  <a:lnTo>
                    <a:pt x="29" y="15"/>
                  </a:lnTo>
                  <a:close/>
                  <a:moveTo>
                    <a:pt x="29" y="18"/>
                  </a:moveTo>
                  <a:lnTo>
                    <a:pt x="29" y="18"/>
                  </a:lnTo>
                  <a:lnTo>
                    <a:pt x="26" y="18"/>
                  </a:lnTo>
                  <a:lnTo>
                    <a:pt x="29" y="18"/>
                  </a:lnTo>
                  <a:close/>
                  <a:moveTo>
                    <a:pt x="26" y="21"/>
                  </a:moveTo>
                  <a:lnTo>
                    <a:pt x="26" y="21"/>
                  </a:lnTo>
                  <a:lnTo>
                    <a:pt x="26" y="18"/>
                  </a:lnTo>
                  <a:lnTo>
                    <a:pt x="26" y="21"/>
                  </a:lnTo>
                  <a:close/>
                  <a:moveTo>
                    <a:pt x="26" y="21"/>
                  </a:moveTo>
                  <a:lnTo>
                    <a:pt x="26" y="21"/>
                  </a:lnTo>
                  <a:lnTo>
                    <a:pt x="23" y="21"/>
                  </a:lnTo>
                  <a:lnTo>
                    <a:pt x="26" y="21"/>
                  </a:lnTo>
                  <a:close/>
                  <a:moveTo>
                    <a:pt x="23" y="27"/>
                  </a:moveTo>
                  <a:lnTo>
                    <a:pt x="23" y="27"/>
                  </a:lnTo>
                  <a:lnTo>
                    <a:pt x="23" y="24"/>
                  </a:lnTo>
                  <a:lnTo>
                    <a:pt x="19" y="24"/>
                  </a:lnTo>
                  <a:lnTo>
                    <a:pt x="19" y="27"/>
                  </a:lnTo>
                  <a:lnTo>
                    <a:pt x="23" y="27"/>
                  </a:lnTo>
                  <a:close/>
                  <a:moveTo>
                    <a:pt x="19" y="27"/>
                  </a:moveTo>
                  <a:lnTo>
                    <a:pt x="19" y="27"/>
                  </a:lnTo>
                  <a:close/>
                  <a:moveTo>
                    <a:pt x="19" y="30"/>
                  </a:moveTo>
                  <a:lnTo>
                    <a:pt x="19" y="30"/>
                  </a:lnTo>
                  <a:lnTo>
                    <a:pt x="19" y="27"/>
                  </a:lnTo>
                  <a:lnTo>
                    <a:pt x="16" y="27"/>
                  </a:lnTo>
                  <a:lnTo>
                    <a:pt x="16" y="30"/>
                  </a:lnTo>
                  <a:lnTo>
                    <a:pt x="19" y="30"/>
                  </a:lnTo>
                  <a:close/>
                  <a:moveTo>
                    <a:pt x="16" y="30"/>
                  </a:moveTo>
                  <a:lnTo>
                    <a:pt x="16" y="30"/>
                  </a:lnTo>
                  <a:lnTo>
                    <a:pt x="13" y="30"/>
                  </a:lnTo>
                  <a:lnTo>
                    <a:pt x="16" y="30"/>
                  </a:lnTo>
                  <a:close/>
                  <a:moveTo>
                    <a:pt x="13" y="30"/>
                  </a:moveTo>
                  <a:lnTo>
                    <a:pt x="13" y="30"/>
                  </a:lnTo>
                  <a:lnTo>
                    <a:pt x="13" y="33"/>
                  </a:lnTo>
                  <a:lnTo>
                    <a:pt x="13" y="30"/>
                  </a:lnTo>
                  <a:close/>
                  <a:moveTo>
                    <a:pt x="13" y="30"/>
                  </a:moveTo>
                  <a:lnTo>
                    <a:pt x="13" y="30"/>
                  </a:lnTo>
                  <a:lnTo>
                    <a:pt x="10" y="30"/>
                  </a:lnTo>
                  <a:lnTo>
                    <a:pt x="13" y="30"/>
                  </a:lnTo>
                  <a:close/>
                  <a:moveTo>
                    <a:pt x="13" y="30"/>
                  </a:moveTo>
                  <a:lnTo>
                    <a:pt x="13" y="30"/>
                  </a:lnTo>
                  <a:lnTo>
                    <a:pt x="13" y="27"/>
                  </a:lnTo>
                  <a:lnTo>
                    <a:pt x="10" y="27"/>
                  </a:lnTo>
                  <a:lnTo>
                    <a:pt x="10" y="30"/>
                  </a:lnTo>
                  <a:lnTo>
                    <a:pt x="13" y="30"/>
                  </a:lnTo>
                  <a:close/>
                  <a:moveTo>
                    <a:pt x="10" y="27"/>
                  </a:moveTo>
                  <a:lnTo>
                    <a:pt x="10" y="27"/>
                  </a:lnTo>
                  <a:close/>
                  <a:moveTo>
                    <a:pt x="13" y="33"/>
                  </a:moveTo>
                  <a:lnTo>
                    <a:pt x="13" y="33"/>
                  </a:lnTo>
                  <a:lnTo>
                    <a:pt x="10" y="33"/>
                  </a:lnTo>
                  <a:lnTo>
                    <a:pt x="13" y="33"/>
                  </a:lnTo>
                  <a:close/>
                  <a:moveTo>
                    <a:pt x="10" y="33"/>
                  </a:moveTo>
                  <a:lnTo>
                    <a:pt x="10" y="33"/>
                  </a:lnTo>
                  <a:lnTo>
                    <a:pt x="13" y="33"/>
                  </a:lnTo>
                  <a:lnTo>
                    <a:pt x="10" y="33"/>
                  </a:lnTo>
                  <a:lnTo>
                    <a:pt x="10" y="36"/>
                  </a:lnTo>
                  <a:lnTo>
                    <a:pt x="10" y="33"/>
                  </a:lnTo>
                  <a:close/>
                  <a:moveTo>
                    <a:pt x="10" y="36"/>
                  </a:moveTo>
                  <a:lnTo>
                    <a:pt x="10" y="36"/>
                  </a:lnTo>
                  <a:lnTo>
                    <a:pt x="7" y="36"/>
                  </a:lnTo>
                  <a:lnTo>
                    <a:pt x="10" y="36"/>
                  </a:lnTo>
                  <a:close/>
                  <a:moveTo>
                    <a:pt x="3" y="39"/>
                  </a:moveTo>
                  <a:lnTo>
                    <a:pt x="7" y="39"/>
                  </a:lnTo>
                  <a:lnTo>
                    <a:pt x="7" y="36"/>
                  </a:lnTo>
                  <a:lnTo>
                    <a:pt x="3" y="36"/>
                  </a:lnTo>
                  <a:lnTo>
                    <a:pt x="3" y="39"/>
                  </a:lnTo>
                  <a:close/>
                  <a:moveTo>
                    <a:pt x="7" y="39"/>
                  </a:moveTo>
                  <a:lnTo>
                    <a:pt x="7" y="39"/>
                  </a:lnTo>
                  <a:lnTo>
                    <a:pt x="7" y="36"/>
                  </a:lnTo>
                  <a:lnTo>
                    <a:pt x="7" y="39"/>
                  </a:lnTo>
                  <a:close/>
                  <a:moveTo>
                    <a:pt x="3" y="36"/>
                  </a:moveTo>
                  <a:lnTo>
                    <a:pt x="3" y="36"/>
                  </a:lnTo>
                  <a:lnTo>
                    <a:pt x="0" y="36"/>
                  </a:lnTo>
                  <a:lnTo>
                    <a:pt x="3" y="36"/>
                  </a:lnTo>
                  <a:close/>
                  <a:moveTo>
                    <a:pt x="3" y="39"/>
                  </a:moveTo>
                  <a:lnTo>
                    <a:pt x="3" y="39"/>
                  </a:lnTo>
                  <a:lnTo>
                    <a:pt x="3" y="36"/>
                  </a:lnTo>
                  <a:lnTo>
                    <a:pt x="3" y="39"/>
                  </a:lnTo>
                  <a:close/>
                  <a:moveTo>
                    <a:pt x="3" y="36"/>
                  </a:moveTo>
                  <a:lnTo>
                    <a:pt x="3" y="36"/>
                  </a:lnTo>
                  <a:lnTo>
                    <a:pt x="3" y="33"/>
                  </a:lnTo>
                  <a:lnTo>
                    <a:pt x="0" y="33"/>
                  </a:lnTo>
                  <a:lnTo>
                    <a:pt x="0" y="36"/>
                  </a:lnTo>
                  <a:lnTo>
                    <a:pt x="3" y="36"/>
                  </a:lnTo>
                  <a:close/>
                  <a:moveTo>
                    <a:pt x="29" y="3"/>
                  </a:moveTo>
                  <a:lnTo>
                    <a:pt x="29" y="6"/>
                  </a:lnTo>
                  <a:lnTo>
                    <a:pt x="32" y="3"/>
                  </a:lnTo>
                  <a:lnTo>
                    <a:pt x="32" y="6"/>
                  </a:lnTo>
                  <a:lnTo>
                    <a:pt x="32" y="9"/>
                  </a:lnTo>
                  <a:lnTo>
                    <a:pt x="29" y="12"/>
                  </a:lnTo>
                  <a:lnTo>
                    <a:pt x="32" y="12"/>
                  </a:lnTo>
                  <a:lnTo>
                    <a:pt x="32" y="9"/>
                  </a:lnTo>
                  <a:lnTo>
                    <a:pt x="32" y="6"/>
                  </a:lnTo>
                  <a:lnTo>
                    <a:pt x="32" y="3"/>
                  </a:lnTo>
                  <a:lnTo>
                    <a:pt x="29" y="3"/>
                  </a:lnTo>
                  <a:close/>
                  <a:moveTo>
                    <a:pt x="23" y="12"/>
                  </a:moveTo>
                  <a:lnTo>
                    <a:pt x="23" y="15"/>
                  </a:lnTo>
                  <a:lnTo>
                    <a:pt x="26" y="15"/>
                  </a:lnTo>
                  <a:lnTo>
                    <a:pt x="26" y="18"/>
                  </a:lnTo>
                  <a:lnTo>
                    <a:pt x="23" y="21"/>
                  </a:lnTo>
                  <a:lnTo>
                    <a:pt x="26" y="21"/>
                  </a:lnTo>
                  <a:lnTo>
                    <a:pt x="26" y="18"/>
                  </a:lnTo>
                  <a:lnTo>
                    <a:pt x="29" y="15"/>
                  </a:lnTo>
                  <a:lnTo>
                    <a:pt x="26" y="12"/>
                  </a:lnTo>
                  <a:lnTo>
                    <a:pt x="23" y="12"/>
                  </a:lnTo>
                  <a:close/>
                  <a:moveTo>
                    <a:pt x="23" y="21"/>
                  </a:moveTo>
                  <a:lnTo>
                    <a:pt x="23" y="21"/>
                  </a:lnTo>
                  <a:lnTo>
                    <a:pt x="19" y="21"/>
                  </a:lnTo>
                  <a:lnTo>
                    <a:pt x="19" y="18"/>
                  </a:lnTo>
                  <a:lnTo>
                    <a:pt x="19" y="21"/>
                  </a:lnTo>
                  <a:lnTo>
                    <a:pt x="23" y="21"/>
                  </a:lnTo>
                  <a:close/>
                  <a:moveTo>
                    <a:pt x="19" y="24"/>
                  </a:moveTo>
                  <a:lnTo>
                    <a:pt x="19" y="24"/>
                  </a:lnTo>
                  <a:lnTo>
                    <a:pt x="19" y="21"/>
                  </a:lnTo>
                  <a:lnTo>
                    <a:pt x="16" y="21"/>
                  </a:lnTo>
                  <a:lnTo>
                    <a:pt x="19" y="21"/>
                  </a:lnTo>
                  <a:lnTo>
                    <a:pt x="19" y="24"/>
                  </a:lnTo>
                  <a:close/>
                  <a:moveTo>
                    <a:pt x="10" y="27"/>
                  </a:moveTo>
                  <a:lnTo>
                    <a:pt x="13" y="27"/>
                  </a:lnTo>
                  <a:lnTo>
                    <a:pt x="13" y="30"/>
                  </a:lnTo>
                  <a:lnTo>
                    <a:pt x="16" y="30"/>
                  </a:lnTo>
                  <a:lnTo>
                    <a:pt x="16" y="27"/>
                  </a:lnTo>
                  <a:lnTo>
                    <a:pt x="19" y="27"/>
                  </a:lnTo>
                  <a:lnTo>
                    <a:pt x="19" y="24"/>
                  </a:lnTo>
                  <a:lnTo>
                    <a:pt x="19" y="27"/>
                  </a:lnTo>
                  <a:lnTo>
                    <a:pt x="16" y="27"/>
                  </a:lnTo>
                  <a:lnTo>
                    <a:pt x="16" y="30"/>
                  </a:lnTo>
                  <a:lnTo>
                    <a:pt x="13" y="30"/>
                  </a:lnTo>
                  <a:lnTo>
                    <a:pt x="13" y="27"/>
                  </a:lnTo>
                  <a:lnTo>
                    <a:pt x="10" y="27"/>
                  </a:lnTo>
                  <a:close/>
                  <a:moveTo>
                    <a:pt x="3" y="33"/>
                  </a:moveTo>
                  <a:lnTo>
                    <a:pt x="3" y="33"/>
                  </a:lnTo>
                  <a:lnTo>
                    <a:pt x="3" y="36"/>
                  </a:lnTo>
                  <a:lnTo>
                    <a:pt x="7" y="36"/>
                  </a:lnTo>
                  <a:lnTo>
                    <a:pt x="10" y="33"/>
                  </a:lnTo>
                  <a:lnTo>
                    <a:pt x="13" y="33"/>
                  </a:lnTo>
                  <a:lnTo>
                    <a:pt x="10" y="33"/>
                  </a:lnTo>
                  <a:lnTo>
                    <a:pt x="10" y="36"/>
                  </a:lnTo>
                  <a:lnTo>
                    <a:pt x="7" y="36"/>
                  </a:lnTo>
                  <a:lnTo>
                    <a:pt x="3" y="36"/>
                  </a:lnTo>
                  <a:lnTo>
                    <a:pt x="3" y="33"/>
                  </a:lnTo>
                  <a:close/>
                  <a:moveTo>
                    <a:pt x="26" y="24"/>
                  </a:moveTo>
                  <a:lnTo>
                    <a:pt x="26" y="24"/>
                  </a:lnTo>
                  <a:lnTo>
                    <a:pt x="23" y="21"/>
                  </a:lnTo>
                  <a:lnTo>
                    <a:pt x="23" y="24"/>
                  </a:lnTo>
                  <a:lnTo>
                    <a:pt x="26" y="24"/>
                  </a:lnTo>
                  <a:close/>
                  <a:moveTo>
                    <a:pt x="23" y="24"/>
                  </a:moveTo>
                  <a:lnTo>
                    <a:pt x="26" y="24"/>
                  </a:lnTo>
                  <a:lnTo>
                    <a:pt x="26" y="27"/>
                  </a:lnTo>
                  <a:lnTo>
                    <a:pt x="26" y="24"/>
                  </a:lnTo>
                  <a:lnTo>
                    <a:pt x="26" y="27"/>
                  </a:lnTo>
                  <a:lnTo>
                    <a:pt x="23" y="27"/>
                  </a:lnTo>
                  <a:lnTo>
                    <a:pt x="26" y="24"/>
                  </a:lnTo>
                  <a:lnTo>
                    <a:pt x="2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420" name="Freeform 932"/>
            <p:cNvSpPr>
              <a:spLocks/>
            </p:cNvSpPr>
            <p:nvPr/>
          </p:nvSpPr>
          <p:spPr bwMode="auto">
            <a:xfrm>
              <a:off x="-3792" y="1870"/>
              <a:ext cx="23" cy="24"/>
            </a:xfrm>
            <a:custGeom>
              <a:avLst/>
              <a:gdLst>
                <a:gd name="T0" fmla="*/ 3 w 23"/>
                <a:gd name="T1" fmla="*/ 24 h 24"/>
                <a:gd name="T2" fmla="*/ 0 w 23"/>
                <a:gd name="T3" fmla="*/ 24 h 24"/>
                <a:gd name="T4" fmla="*/ 3 w 23"/>
                <a:gd name="T5" fmla="*/ 21 h 24"/>
                <a:gd name="T6" fmla="*/ 7 w 23"/>
                <a:gd name="T7" fmla="*/ 18 h 24"/>
                <a:gd name="T8" fmla="*/ 10 w 23"/>
                <a:gd name="T9" fmla="*/ 15 h 24"/>
                <a:gd name="T10" fmla="*/ 13 w 23"/>
                <a:gd name="T11" fmla="*/ 12 h 24"/>
                <a:gd name="T12" fmla="*/ 13 w 23"/>
                <a:gd name="T13" fmla="*/ 9 h 24"/>
                <a:gd name="T14" fmla="*/ 16 w 23"/>
                <a:gd name="T15" fmla="*/ 6 h 24"/>
                <a:gd name="T16" fmla="*/ 19 w 23"/>
                <a:gd name="T17" fmla="*/ 3 h 24"/>
                <a:gd name="T18" fmla="*/ 23 w 23"/>
                <a:gd name="T19" fmla="*/ 3 h 24"/>
                <a:gd name="T20" fmla="*/ 23 w 23"/>
                <a:gd name="T21" fmla="*/ 0 h 24"/>
                <a:gd name="T22" fmla="*/ 23 w 23"/>
                <a:gd name="T23" fmla="*/ 3 h 24"/>
                <a:gd name="T24" fmla="*/ 19 w 23"/>
                <a:gd name="T25" fmla="*/ 6 h 24"/>
                <a:gd name="T26" fmla="*/ 16 w 23"/>
                <a:gd name="T27" fmla="*/ 9 h 24"/>
                <a:gd name="T28" fmla="*/ 13 w 23"/>
                <a:gd name="T29" fmla="*/ 12 h 24"/>
                <a:gd name="T30" fmla="*/ 13 w 23"/>
                <a:gd name="T31" fmla="*/ 15 h 24"/>
                <a:gd name="T32" fmla="*/ 10 w 23"/>
                <a:gd name="T33" fmla="*/ 15 h 24"/>
                <a:gd name="T34" fmla="*/ 7 w 23"/>
                <a:gd name="T35" fmla="*/ 18 h 24"/>
                <a:gd name="T36" fmla="*/ 3 w 23"/>
                <a:gd name="T37" fmla="*/ 21 h 24"/>
                <a:gd name="T38" fmla="*/ 3 w 23"/>
                <a:gd name="T39" fmla="*/ 24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 h="24">
                  <a:moveTo>
                    <a:pt x="3" y="24"/>
                  </a:moveTo>
                  <a:lnTo>
                    <a:pt x="0" y="24"/>
                  </a:lnTo>
                  <a:lnTo>
                    <a:pt x="3" y="21"/>
                  </a:lnTo>
                  <a:lnTo>
                    <a:pt x="7" y="18"/>
                  </a:lnTo>
                  <a:lnTo>
                    <a:pt x="10" y="15"/>
                  </a:lnTo>
                  <a:lnTo>
                    <a:pt x="13" y="12"/>
                  </a:lnTo>
                  <a:lnTo>
                    <a:pt x="13" y="9"/>
                  </a:lnTo>
                  <a:lnTo>
                    <a:pt x="16" y="6"/>
                  </a:lnTo>
                  <a:lnTo>
                    <a:pt x="19" y="3"/>
                  </a:lnTo>
                  <a:lnTo>
                    <a:pt x="23" y="3"/>
                  </a:lnTo>
                  <a:lnTo>
                    <a:pt x="23" y="0"/>
                  </a:lnTo>
                  <a:lnTo>
                    <a:pt x="23" y="3"/>
                  </a:lnTo>
                  <a:lnTo>
                    <a:pt x="19" y="6"/>
                  </a:lnTo>
                  <a:lnTo>
                    <a:pt x="16" y="9"/>
                  </a:lnTo>
                  <a:lnTo>
                    <a:pt x="13" y="12"/>
                  </a:lnTo>
                  <a:lnTo>
                    <a:pt x="13" y="15"/>
                  </a:lnTo>
                  <a:lnTo>
                    <a:pt x="10" y="15"/>
                  </a:lnTo>
                  <a:lnTo>
                    <a:pt x="7" y="18"/>
                  </a:lnTo>
                  <a:lnTo>
                    <a:pt x="3" y="21"/>
                  </a:lnTo>
                  <a:lnTo>
                    <a:pt x="3" y="2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21" name="Freeform 933"/>
            <p:cNvSpPr>
              <a:spLocks/>
            </p:cNvSpPr>
            <p:nvPr/>
          </p:nvSpPr>
          <p:spPr bwMode="auto">
            <a:xfrm>
              <a:off x="-3792" y="1870"/>
              <a:ext cx="26" cy="27"/>
            </a:xfrm>
            <a:custGeom>
              <a:avLst/>
              <a:gdLst>
                <a:gd name="T0" fmla="*/ 3 w 26"/>
                <a:gd name="T1" fmla="*/ 27 h 27"/>
                <a:gd name="T2" fmla="*/ 0 w 26"/>
                <a:gd name="T3" fmla="*/ 27 h 27"/>
                <a:gd name="T4" fmla="*/ 0 w 26"/>
                <a:gd name="T5" fmla="*/ 24 h 27"/>
                <a:gd name="T6" fmla="*/ 3 w 26"/>
                <a:gd name="T7" fmla="*/ 24 h 27"/>
                <a:gd name="T8" fmla="*/ 3 w 26"/>
                <a:gd name="T9" fmla="*/ 21 h 27"/>
                <a:gd name="T10" fmla="*/ 7 w 26"/>
                <a:gd name="T11" fmla="*/ 21 h 27"/>
                <a:gd name="T12" fmla="*/ 7 w 26"/>
                <a:gd name="T13" fmla="*/ 18 h 27"/>
                <a:gd name="T14" fmla="*/ 10 w 26"/>
                <a:gd name="T15" fmla="*/ 18 h 27"/>
                <a:gd name="T16" fmla="*/ 10 w 26"/>
                <a:gd name="T17" fmla="*/ 15 h 27"/>
                <a:gd name="T18" fmla="*/ 13 w 26"/>
                <a:gd name="T19" fmla="*/ 15 h 27"/>
                <a:gd name="T20" fmla="*/ 13 w 26"/>
                <a:gd name="T21" fmla="*/ 12 h 27"/>
                <a:gd name="T22" fmla="*/ 16 w 26"/>
                <a:gd name="T23" fmla="*/ 12 h 27"/>
                <a:gd name="T24" fmla="*/ 16 w 26"/>
                <a:gd name="T25" fmla="*/ 9 h 27"/>
                <a:gd name="T26" fmla="*/ 16 w 26"/>
                <a:gd name="T27" fmla="*/ 6 h 27"/>
                <a:gd name="T28" fmla="*/ 19 w 26"/>
                <a:gd name="T29" fmla="*/ 6 h 27"/>
                <a:gd name="T30" fmla="*/ 19 w 26"/>
                <a:gd name="T31" fmla="*/ 3 h 27"/>
                <a:gd name="T32" fmla="*/ 23 w 26"/>
                <a:gd name="T33" fmla="*/ 3 h 27"/>
                <a:gd name="T34" fmla="*/ 23 w 26"/>
                <a:gd name="T35" fmla="*/ 0 h 27"/>
                <a:gd name="T36" fmla="*/ 26 w 26"/>
                <a:gd name="T37" fmla="*/ 0 h 27"/>
                <a:gd name="T38" fmla="*/ 23 w 26"/>
                <a:gd name="T39" fmla="*/ 0 h 27"/>
                <a:gd name="T40" fmla="*/ 23 w 26"/>
                <a:gd name="T41" fmla="*/ 3 h 27"/>
                <a:gd name="T42" fmla="*/ 19 w 26"/>
                <a:gd name="T43" fmla="*/ 3 h 27"/>
                <a:gd name="T44" fmla="*/ 19 w 26"/>
                <a:gd name="T45" fmla="*/ 6 h 27"/>
                <a:gd name="T46" fmla="*/ 19 w 26"/>
                <a:gd name="T47" fmla="*/ 9 h 27"/>
                <a:gd name="T48" fmla="*/ 16 w 26"/>
                <a:gd name="T49" fmla="*/ 9 h 27"/>
                <a:gd name="T50" fmla="*/ 16 w 26"/>
                <a:gd name="T51" fmla="*/ 12 h 27"/>
                <a:gd name="T52" fmla="*/ 16 w 26"/>
                <a:gd name="T53" fmla="*/ 15 h 27"/>
                <a:gd name="T54" fmla="*/ 13 w 26"/>
                <a:gd name="T55" fmla="*/ 15 h 27"/>
                <a:gd name="T56" fmla="*/ 10 w 26"/>
                <a:gd name="T57" fmla="*/ 15 h 27"/>
                <a:gd name="T58" fmla="*/ 13 w 26"/>
                <a:gd name="T59" fmla="*/ 18 h 27"/>
                <a:gd name="T60" fmla="*/ 10 w 26"/>
                <a:gd name="T61" fmla="*/ 18 h 27"/>
                <a:gd name="T62" fmla="*/ 7 w 26"/>
                <a:gd name="T63" fmla="*/ 21 h 27"/>
                <a:gd name="T64" fmla="*/ 3 w 26"/>
                <a:gd name="T65" fmla="*/ 24 h 27"/>
                <a:gd name="T66" fmla="*/ 0 w 26"/>
                <a:gd name="T67" fmla="*/ 24 h 27"/>
                <a:gd name="T68" fmla="*/ 3 w 26"/>
                <a:gd name="T69" fmla="*/ 27 h 2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 h="27">
                  <a:moveTo>
                    <a:pt x="3" y="27"/>
                  </a:moveTo>
                  <a:lnTo>
                    <a:pt x="0" y="27"/>
                  </a:lnTo>
                  <a:lnTo>
                    <a:pt x="0" y="24"/>
                  </a:lnTo>
                  <a:lnTo>
                    <a:pt x="3" y="24"/>
                  </a:lnTo>
                  <a:lnTo>
                    <a:pt x="3" y="21"/>
                  </a:lnTo>
                  <a:lnTo>
                    <a:pt x="7" y="21"/>
                  </a:lnTo>
                  <a:lnTo>
                    <a:pt x="7" y="18"/>
                  </a:lnTo>
                  <a:lnTo>
                    <a:pt x="10" y="18"/>
                  </a:lnTo>
                  <a:lnTo>
                    <a:pt x="10" y="15"/>
                  </a:lnTo>
                  <a:lnTo>
                    <a:pt x="13" y="15"/>
                  </a:lnTo>
                  <a:lnTo>
                    <a:pt x="13" y="12"/>
                  </a:lnTo>
                  <a:lnTo>
                    <a:pt x="16" y="12"/>
                  </a:lnTo>
                  <a:lnTo>
                    <a:pt x="16" y="9"/>
                  </a:lnTo>
                  <a:lnTo>
                    <a:pt x="16" y="6"/>
                  </a:lnTo>
                  <a:lnTo>
                    <a:pt x="19" y="6"/>
                  </a:lnTo>
                  <a:lnTo>
                    <a:pt x="19" y="3"/>
                  </a:lnTo>
                  <a:lnTo>
                    <a:pt x="23" y="3"/>
                  </a:lnTo>
                  <a:lnTo>
                    <a:pt x="23" y="0"/>
                  </a:lnTo>
                  <a:lnTo>
                    <a:pt x="26" y="0"/>
                  </a:lnTo>
                  <a:lnTo>
                    <a:pt x="23" y="0"/>
                  </a:lnTo>
                  <a:lnTo>
                    <a:pt x="23" y="3"/>
                  </a:lnTo>
                  <a:lnTo>
                    <a:pt x="19" y="3"/>
                  </a:lnTo>
                  <a:lnTo>
                    <a:pt x="19" y="6"/>
                  </a:lnTo>
                  <a:lnTo>
                    <a:pt x="19" y="9"/>
                  </a:lnTo>
                  <a:lnTo>
                    <a:pt x="16" y="9"/>
                  </a:lnTo>
                  <a:lnTo>
                    <a:pt x="16" y="12"/>
                  </a:lnTo>
                  <a:lnTo>
                    <a:pt x="16" y="15"/>
                  </a:lnTo>
                  <a:lnTo>
                    <a:pt x="13" y="15"/>
                  </a:lnTo>
                  <a:lnTo>
                    <a:pt x="10" y="15"/>
                  </a:lnTo>
                  <a:lnTo>
                    <a:pt x="13" y="18"/>
                  </a:lnTo>
                  <a:lnTo>
                    <a:pt x="10" y="18"/>
                  </a:lnTo>
                  <a:lnTo>
                    <a:pt x="7" y="21"/>
                  </a:lnTo>
                  <a:lnTo>
                    <a:pt x="3" y="24"/>
                  </a:lnTo>
                  <a:lnTo>
                    <a:pt x="0" y="24"/>
                  </a:lnTo>
                  <a:lnTo>
                    <a:pt x="3" y="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22" name="Line 934"/>
            <p:cNvSpPr>
              <a:spLocks noChangeShapeType="1"/>
            </p:cNvSpPr>
            <p:nvPr/>
          </p:nvSpPr>
          <p:spPr bwMode="auto">
            <a:xfrm>
              <a:off x="-3769" y="189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423" name="Rectangle 935"/>
            <p:cNvSpPr>
              <a:spLocks noChangeArrowheads="1"/>
            </p:cNvSpPr>
            <p:nvPr/>
          </p:nvSpPr>
          <p:spPr bwMode="auto">
            <a:xfrm>
              <a:off x="-3773" y="1888"/>
              <a:ext cx="4"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24" name="Line 936"/>
            <p:cNvSpPr>
              <a:spLocks noChangeShapeType="1"/>
            </p:cNvSpPr>
            <p:nvPr/>
          </p:nvSpPr>
          <p:spPr bwMode="auto">
            <a:xfrm>
              <a:off x="-3773" y="1888"/>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425" name="Freeform 937"/>
            <p:cNvSpPr>
              <a:spLocks/>
            </p:cNvSpPr>
            <p:nvPr/>
          </p:nvSpPr>
          <p:spPr bwMode="auto">
            <a:xfrm>
              <a:off x="-3773" y="1885"/>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26" name="Rectangle 938"/>
            <p:cNvSpPr>
              <a:spLocks noChangeArrowheads="1"/>
            </p:cNvSpPr>
            <p:nvPr/>
          </p:nvSpPr>
          <p:spPr bwMode="auto">
            <a:xfrm>
              <a:off x="-3763" y="1867"/>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27" name="Freeform 939"/>
            <p:cNvSpPr>
              <a:spLocks/>
            </p:cNvSpPr>
            <p:nvPr/>
          </p:nvSpPr>
          <p:spPr bwMode="auto">
            <a:xfrm>
              <a:off x="-3760" y="1867"/>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28" name="Freeform 940"/>
            <p:cNvSpPr>
              <a:spLocks/>
            </p:cNvSpPr>
            <p:nvPr/>
          </p:nvSpPr>
          <p:spPr bwMode="auto">
            <a:xfrm>
              <a:off x="-3760" y="1870"/>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29" name="Freeform 941"/>
            <p:cNvSpPr>
              <a:spLocks/>
            </p:cNvSpPr>
            <p:nvPr/>
          </p:nvSpPr>
          <p:spPr bwMode="auto">
            <a:xfrm>
              <a:off x="-3757" y="1870"/>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30" name="Rectangle 942"/>
            <p:cNvSpPr>
              <a:spLocks noChangeArrowheads="1"/>
            </p:cNvSpPr>
            <p:nvPr/>
          </p:nvSpPr>
          <p:spPr bwMode="auto">
            <a:xfrm>
              <a:off x="-3760" y="1873"/>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31" name="Freeform 943"/>
            <p:cNvSpPr>
              <a:spLocks/>
            </p:cNvSpPr>
            <p:nvPr/>
          </p:nvSpPr>
          <p:spPr bwMode="auto">
            <a:xfrm>
              <a:off x="-3760" y="1876"/>
              <a:ext cx="3" cy="1"/>
            </a:xfrm>
            <a:custGeom>
              <a:avLst/>
              <a:gdLst>
                <a:gd name="T0" fmla="*/ 0 w 3"/>
                <a:gd name="T1" fmla="*/ 0 h 1"/>
                <a:gd name="T2" fmla="*/ 3 w 3"/>
                <a:gd name="T3" fmla="*/ 0 h 1"/>
                <a:gd name="T4" fmla="*/ 0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32" name="Freeform 944"/>
            <p:cNvSpPr>
              <a:spLocks/>
            </p:cNvSpPr>
            <p:nvPr/>
          </p:nvSpPr>
          <p:spPr bwMode="auto">
            <a:xfrm>
              <a:off x="-3760" y="1876"/>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33" name="Freeform 945"/>
            <p:cNvSpPr>
              <a:spLocks/>
            </p:cNvSpPr>
            <p:nvPr/>
          </p:nvSpPr>
          <p:spPr bwMode="auto">
            <a:xfrm>
              <a:off x="-3763" y="1879"/>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34" name="Freeform 946"/>
            <p:cNvSpPr>
              <a:spLocks/>
            </p:cNvSpPr>
            <p:nvPr/>
          </p:nvSpPr>
          <p:spPr bwMode="auto">
            <a:xfrm>
              <a:off x="-3769" y="1879"/>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35" name="Line 947"/>
            <p:cNvSpPr>
              <a:spLocks noChangeShapeType="1"/>
            </p:cNvSpPr>
            <p:nvPr/>
          </p:nvSpPr>
          <p:spPr bwMode="auto">
            <a:xfrm>
              <a:off x="-3766" y="187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436" name="Freeform 948"/>
            <p:cNvSpPr>
              <a:spLocks/>
            </p:cNvSpPr>
            <p:nvPr/>
          </p:nvSpPr>
          <p:spPr bwMode="auto">
            <a:xfrm>
              <a:off x="-3766" y="1879"/>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37" name="Freeform 949"/>
            <p:cNvSpPr>
              <a:spLocks/>
            </p:cNvSpPr>
            <p:nvPr/>
          </p:nvSpPr>
          <p:spPr bwMode="auto">
            <a:xfrm>
              <a:off x="-3763" y="1879"/>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38" name="Line 950"/>
            <p:cNvSpPr>
              <a:spLocks noChangeShapeType="1"/>
            </p:cNvSpPr>
            <p:nvPr/>
          </p:nvSpPr>
          <p:spPr bwMode="auto">
            <a:xfrm>
              <a:off x="-3763" y="18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439" name="Freeform 951"/>
            <p:cNvSpPr>
              <a:spLocks/>
            </p:cNvSpPr>
            <p:nvPr/>
          </p:nvSpPr>
          <p:spPr bwMode="auto">
            <a:xfrm>
              <a:off x="-3766" y="1885"/>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40" name="Freeform 952"/>
            <p:cNvSpPr>
              <a:spLocks/>
            </p:cNvSpPr>
            <p:nvPr/>
          </p:nvSpPr>
          <p:spPr bwMode="auto">
            <a:xfrm>
              <a:off x="-3766" y="1885"/>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41" name="Freeform 953"/>
            <p:cNvSpPr>
              <a:spLocks/>
            </p:cNvSpPr>
            <p:nvPr/>
          </p:nvSpPr>
          <p:spPr bwMode="auto">
            <a:xfrm>
              <a:off x="-3769" y="1888"/>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42" name="Rectangle 954"/>
            <p:cNvSpPr>
              <a:spLocks noChangeArrowheads="1"/>
            </p:cNvSpPr>
            <p:nvPr/>
          </p:nvSpPr>
          <p:spPr bwMode="auto">
            <a:xfrm>
              <a:off x="-3773" y="1891"/>
              <a:ext cx="4"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43" name="Line 955"/>
            <p:cNvSpPr>
              <a:spLocks noChangeShapeType="1"/>
            </p:cNvSpPr>
            <p:nvPr/>
          </p:nvSpPr>
          <p:spPr bwMode="auto">
            <a:xfrm>
              <a:off x="-3773" y="189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444" name="Rectangle 956"/>
            <p:cNvSpPr>
              <a:spLocks noChangeArrowheads="1"/>
            </p:cNvSpPr>
            <p:nvPr/>
          </p:nvSpPr>
          <p:spPr bwMode="auto">
            <a:xfrm>
              <a:off x="-3776" y="1894"/>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45" name="Freeform 957"/>
            <p:cNvSpPr>
              <a:spLocks/>
            </p:cNvSpPr>
            <p:nvPr/>
          </p:nvSpPr>
          <p:spPr bwMode="auto">
            <a:xfrm>
              <a:off x="-3779" y="1897"/>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46" name="Freeform 958"/>
            <p:cNvSpPr>
              <a:spLocks/>
            </p:cNvSpPr>
            <p:nvPr/>
          </p:nvSpPr>
          <p:spPr bwMode="auto">
            <a:xfrm>
              <a:off x="-3779" y="1897"/>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47" name="Freeform 959"/>
            <p:cNvSpPr>
              <a:spLocks/>
            </p:cNvSpPr>
            <p:nvPr/>
          </p:nvSpPr>
          <p:spPr bwMode="auto">
            <a:xfrm>
              <a:off x="-3782" y="1897"/>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48" name="Rectangle 960"/>
            <p:cNvSpPr>
              <a:spLocks noChangeArrowheads="1"/>
            </p:cNvSpPr>
            <p:nvPr/>
          </p:nvSpPr>
          <p:spPr bwMode="auto">
            <a:xfrm>
              <a:off x="-3782" y="1894"/>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49" name="Line 961"/>
            <p:cNvSpPr>
              <a:spLocks noChangeShapeType="1"/>
            </p:cNvSpPr>
            <p:nvPr/>
          </p:nvSpPr>
          <p:spPr bwMode="auto">
            <a:xfrm>
              <a:off x="-3782" y="189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450" name="Freeform 962"/>
            <p:cNvSpPr>
              <a:spLocks/>
            </p:cNvSpPr>
            <p:nvPr/>
          </p:nvSpPr>
          <p:spPr bwMode="auto">
            <a:xfrm>
              <a:off x="-3782" y="1900"/>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51" name="Freeform 963"/>
            <p:cNvSpPr>
              <a:spLocks/>
            </p:cNvSpPr>
            <p:nvPr/>
          </p:nvSpPr>
          <p:spPr bwMode="auto">
            <a:xfrm>
              <a:off x="-3782" y="1900"/>
              <a:ext cx="3" cy="3"/>
            </a:xfrm>
            <a:custGeom>
              <a:avLst/>
              <a:gdLst>
                <a:gd name="T0" fmla="*/ 0 w 3"/>
                <a:gd name="T1" fmla="*/ 0 h 3"/>
                <a:gd name="T2" fmla="*/ 3 w 3"/>
                <a:gd name="T3" fmla="*/ 0 h 3"/>
                <a:gd name="T4" fmla="*/ 0 w 3"/>
                <a:gd name="T5" fmla="*/ 0 h 3"/>
                <a:gd name="T6" fmla="*/ 0 w 3"/>
                <a:gd name="T7" fmla="*/ 3 h 3"/>
                <a:gd name="T8" fmla="*/ 0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0"/>
                  </a:moveTo>
                  <a:lnTo>
                    <a:pt x="3" y="0"/>
                  </a:lnTo>
                  <a:lnTo>
                    <a:pt x="0" y="0"/>
                  </a:ln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52" name="Freeform 964"/>
            <p:cNvSpPr>
              <a:spLocks/>
            </p:cNvSpPr>
            <p:nvPr/>
          </p:nvSpPr>
          <p:spPr bwMode="auto">
            <a:xfrm>
              <a:off x="-3785" y="1903"/>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53" name="Rectangle 965"/>
            <p:cNvSpPr>
              <a:spLocks noChangeArrowheads="1"/>
            </p:cNvSpPr>
            <p:nvPr/>
          </p:nvSpPr>
          <p:spPr bwMode="auto">
            <a:xfrm>
              <a:off x="-3789" y="1903"/>
              <a:ext cx="4"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54" name="Freeform 966"/>
            <p:cNvSpPr>
              <a:spLocks/>
            </p:cNvSpPr>
            <p:nvPr/>
          </p:nvSpPr>
          <p:spPr bwMode="auto">
            <a:xfrm>
              <a:off x="-3785" y="1903"/>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55" name="Freeform 967"/>
            <p:cNvSpPr>
              <a:spLocks/>
            </p:cNvSpPr>
            <p:nvPr/>
          </p:nvSpPr>
          <p:spPr bwMode="auto">
            <a:xfrm>
              <a:off x="-3792" y="1903"/>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56" name="Freeform 968"/>
            <p:cNvSpPr>
              <a:spLocks/>
            </p:cNvSpPr>
            <p:nvPr/>
          </p:nvSpPr>
          <p:spPr bwMode="auto">
            <a:xfrm>
              <a:off x="-3789" y="1903"/>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57" name="Rectangle 969"/>
            <p:cNvSpPr>
              <a:spLocks noChangeArrowheads="1"/>
            </p:cNvSpPr>
            <p:nvPr/>
          </p:nvSpPr>
          <p:spPr bwMode="auto">
            <a:xfrm>
              <a:off x="-3792" y="1900"/>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58" name="Freeform 970"/>
            <p:cNvSpPr>
              <a:spLocks/>
            </p:cNvSpPr>
            <p:nvPr/>
          </p:nvSpPr>
          <p:spPr bwMode="auto">
            <a:xfrm>
              <a:off x="-3763" y="1870"/>
              <a:ext cx="3" cy="9"/>
            </a:xfrm>
            <a:custGeom>
              <a:avLst/>
              <a:gdLst>
                <a:gd name="T0" fmla="*/ 0 w 3"/>
                <a:gd name="T1" fmla="*/ 0 h 9"/>
                <a:gd name="T2" fmla="*/ 0 w 3"/>
                <a:gd name="T3" fmla="*/ 3 h 9"/>
                <a:gd name="T4" fmla="*/ 3 w 3"/>
                <a:gd name="T5" fmla="*/ 0 h 9"/>
                <a:gd name="T6" fmla="*/ 3 w 3"/>
                <a:gd name="T7" fmla="*/ 3 h 9"/>
                <a:gd name="T8" fmla="*/ 3 w 3"/>
                <a:gd name="T9" fmla="*/ 6 h 9"/>
                <a:gd name="T10" fmla="*/ 0 w 3"/>
                <a:gd name="T11" fmla="*/ 9 h 9"/>
                <a:gd name="T12" fmla="*/ 3 w 3"/>
                <a:gd name="T13" fmla="*/ 9 h 9"/>
                <a:gd name="T14" fmla="*/ 3 w 3"/>
                <a:gd name="T15" fmla="*/ 6 h 9"/>
                <a:gd name="T16" fmla="*/ 3 w 3"/>
                <a:gd name="T17" fmla="*/ 3 h 9"/>
                <a:gd name="T18" fmla="*/ 3 w 3"/>
                <a:gd name="T19" fmla="*/ 0 h 9"/>
                <a:gd name="T20" fmla="*/ 0 w 3"/>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 h="9">
                  <a:moveTo>
                    <a:pt x="0" y="0"/>
                  </a:moveTo>
                  <a:lnTo>
                    <a:pt x="0" y="3"/>
                  </a:lnTo>
                  <a:lnTo>
                    <a:pt x="3" y="0"/>
                  </a:lnTo>
                  <a:lnTo>
                    <a:pt x="3" y="3"/>
                  </a:lnTo>
                  <a:lnTo>
                    <a:pt x="3" y="6"/>
                  </a:lnTo>
                  <a:lnTo>
                    <a:pt x="0" y="9"/>
                  </a:lnTo>
                  <a:lnTo>
                    <a:pt x="3" y="9"/>
                  </a:lnTo>
                  <a:lnTo>
                    <a:pt x="3" y="6"/>
                  </a:lnTo>
                  <a:lnTo>
                    <a:pt x="3" y="3"/>
                  </a:lnTo>
                  <a:lnTo>
                    <a:pt x="3"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59" name="Freeform 971"/>
            <p:cNvSpPr>
              <a:spLocks/>
            </p:cNvSpPr>
            <p:nvPr/>
          </p:nvSpPr>
          <p:spPr bwMode="auto">
            <a:xfrm>
              <a:off x="-3769" y="1879"/>
              <a:ext cx="6" cy="9"/>
            </a:xfrm>
            <a:custGeom>
              <a:avLst/>
              <a:gdLst>
                <a:gd name="T0" fmla="*/ 0 w 6"/>
                <a:gd name="T1" fmla="*/ 0 h 9"/>
                <a:gd name="T2" fmla="*/ 0 w 6"/>
                <a:gd name="T3" fmla="*/ 3 h 9"/>
                <a:gd name="T4" fmla="*/ 3 w 6"/>
                <a:gd name="T5" fmla="*/ 3 h 9"/>
                <a:gd name="T6" fmla="*/ 3 w 6"/>
                <a:gd name="T7" fmla="*/ 6 h 9"/>
                <a:gd name="T8" fmla="*/ 0 w 6"/>
                <a:gd name="T9" fmla="*/ 9 h 9"/>
                <a:gd name="T10" fmla="*/ 3 w 6"/>
                <a:gd name="T11" fmla="*/ 9 h 9"/>
                <a:gd name="T12" fmla="*/ 3 w 6"/>
                <a:gd name="T13" fmla="*/ 6 h 9"/>
                <a:gd name="T14" fmla="*/ 6 w 6"/>
                <a:gd name="T15" fmla="*/ 3 h 9"/>
                <a:gd name="T16" fmla="*/ 3 w 6"/>
                <a:gd name="T17" fmla="*/ 0 h 9"/>
                <a:gd name="T18" fmla="*/ 0 w 6"/>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9">
                  <a:moveTo>
                    <a:pt x="0" y="0"/>
                  </a:moveTo>
                  <a:lnTo>
                    <a:pt x="0" y="3"/>
                  </a:lnTo>
                  <a:lnTo>
                    <a:pt x="3" y="3"/>
                  </a:lnTo>
                  <a:lnTo>
                    <a:pt x="3" y="6"/>
                  </a:lnTo>
                  <a:lnTo>
                    <a:pt x="0" y="9"/>
                  </a:lnTo>
                  <a:lnTo>
                    <a:pt x="3" y="9"/>
                  </a:lnTo>
                  <a:lnTo>
                    <a:pt x="3" y="6"/>
                  </a:lnTo>
                  <a:lnTo>
                    <a:pt x="6" y="3"/>
                  </a:lnTo>
                  <a:lnTo>
                    <a:pt x="3"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60" name="Freeform 972"/>
            <p:cNvSpPr>
              <a:spLocks/>
            </p:cNvSpPr>
            <p:nvPr/>
          </p:nvSpPr>
          <p:spPr bwMode="auto">
            <a:xfrm>
              <a:off x="-3773" y="1885"/>
              <a:ext cx="4" cy="3"/>
            </a:xfrm>
            <a:custGeom>
              <a:avLst/>
              <a:gdLst>
                <a:gd name="T0" fmla="*/ 4 w 4"/>
                <a:gd name="T1" fmla="*/ 3 h 3"/>
                <a:gd name="T2" fmla="*/ 0 w 4"/>
                <a:gd name="T3" fmla="*/ 3 h 3"/>
                <a:gd name="T4" fmla="*/ 0 w 4"/>
                <a:gd name="T5" fmla="*/ 0 h 3"/>
                <a:gd name="T6" fmla="*/ 0 w 4"/>
                <a:gd name="T7" fmla="*/ 3 h 3"/>
                <a:gd name="T8" fmla="*/ 4 w 4"/>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4" y="3"/>
                  </a:moveTo>
                  <a:lnTo>
                    <a:pt x="0" y="3"/>
                  </a:lnTo>
                  <a:lnTo>
                    <a:pt x="0" y="0"/>
                  </a:lnTo>
                  <a:lnTo>
                    <a:pt x="0" y="3"/>
                  </a:lnTo>
                  <a:lnTo>
                    <a:pt x="4"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61" name="Freeform 973"/>
            <p:cNvSpPr>
              <a:spLocks/>
            </p:cNvSpPr>
            <p:nvPr/>
          </p:nvSpPr>
          <p:spPr bwMode="auto">
            <a:xfrm>
              <a:off x="-3776" y="1888"/>
              <a:ext cx="3" cy="3"/>
            </a:xfrm>
            <a:custGeom>
              <a:avLst/>
              <a:gdLst>
                <a:gd name="T0" fmla="*/ 3 w 3"/>
                <a:gd name="T1" fmla="*/ 3 h 3"/>
                <a:gd name="T2" fmla="*/ 3 w 3"/>
                <a:gd name="T3" fmla="*/ 0 h 3"/>
                <a:gd name="T4" fmla="*/ 0 w 3"/>
                <a:gd name="T5" fmla="*/ 0 h 3"/>
                <a:gd name="T6" fmla="*/ 3 w 3"/>
                <a:gd name="T7" fmla="*/ 0 h 3"/>
                <a:gd name="T8" fmla="*/ 3 w 3"/>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3" y="3"/>
                  </a:moveTo>
                  <a:lnTo>
                    <a:pt x="3" y="0"/>
                  </a:lnTo>
                  <a:lnTo>
                    <a:pt x="0" y="0"/>
                  </a:lnTo>
                  <a:lnTo>
                    <a:pt x="3" y="0"/>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62" name="Freeform 974"/>
            <p:cNvSpPr>
              <a:spLocks/>
            </p:cNvSpPr>
            <p:nvPr/>
          </p:nvSpPr>
          <p:spPr bwMode="auto">
            <a:xfrm>
              <a:off x="-3782" y="1891"/>
              <a:ext cx="9" cy="6"/>
            </a:xfrm>
            <a:custGeom>
              <a:avLst/>
              <a:gdLst>
                <a:gd name="T0" fmla="*/ 0 w 9"/>
                <a:gd name="T1" fmla="*/ 3 h 6"/>
                <a:gd name="T2" fmla="*/ 3 w 9"/>
                <a:gd name="T3" fmla="*/ 3 h 6"/>
                <a:gd name="T4" fmla="*/ 3 w 9"/>
                <a:gd name="T5" fmla="*/ 6 h 6"/>
                <a:gd name="T6" fmla="*/ 6 w 9"/>
                <a:gd name="T7" fmla="*/ 6 h 6"/>
                <a:gd name="T8" fmla="*/ 6 w 9"/>
                <a:gd name="T9" fmla="*/ 3 h 6"/>
                <a:gd name="T10" fmla="*/ 9 w 9"/>
                <a:gd name="T11" fmla="*/ 3 h 6"/>
                <a:gd name="T12" fmla="*/ 9 w 9"/>
                <a:gd name="T13" fmla="*/ 0 h 6"/>
                <a:gd name="T14" fmla="*/ 9 w 9"/>
                <a:gd name="T15" fmla="*/ 3 h 6"/>
                <a:gd name="T16" fmla="*/ 6 w 9"/>
                <a:gd name="T17" fmla="*/ 3 h 6"/>
                <a:gd name="T18" fmla="*/ 6 w 9"/>
                <a:gd name="T19" fmla="*/ 6 h 6"/>
                <a:gd name="T20" fmla="*/ 3 w 9"/>
                <a:gd name="T21" fmla="*/ 6 h 6"/>
                <a:gd name="T22" fmla="*/ 3 w 9"/>
                <a:gd name="T23" fmla="*/ 3 h 6"/>
                <a:gd name="T24" fmla="*/ 0 w 9"/>
                <a:gd name="T25" fmla="*/ 3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6">
                  <a:moveTo>
                    <a:pt x="0" y="3"/>
                  </a:moveTo>
                  <a:lnTo>
                    <a:pt x="3" y="3"/>
                  </a:lnTo>
                  <a:lnTo>
                    <a:pt x="3" y="6"/>
                  </a:lnTo>
                  <a:lnTo>
                    <a:pt x="6" y="6"/>
                  </a:lnTo>
                  <a:lnTo>
                    <a:pt x="6" y="3"/>
                  </a:lnTo>
                  <a:lnTo>
                    <a:pt x="9" y="3"/>
                  </a:lnTo>
                  <a:lnTo>
                    <a:pt x="9" y="0"/>
                  </a:lnTo>
                  <a:lnTo>
                    <a:pt x="9" y="3"/>
                  </a:lnTo>
                  <a:lnTo>
                    <a:pt x="6" y="3"/>
                  </a:lnTo>
                  <a:lnTo>
                    <a:pt x="6" y="6"/>
                  </a:lnTo>
                  <a:lnTo>
                    <a:pt x="3" y="6"/>
                  </a:lnTo>
                  <a:lnTo>
                    <a:pt x="3" y="3"/>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63" name="Freeform 975"/>
            <p:cNvSpPr>
              <a:spLocks/>
            </p:cNvSpPr>
            <p:nvPr/>
          </p:nvSpPr>
          <p:spPr bwMode="auto">
            <a:xfrm>
              <a:off x="-3789" y="1900"/>
              <a:ext cx="10" cy="3"/>
            </a:xfrm>
            <a:custGeom>
              <a:avLst/>
              <a:gdLst>
                <a:gd name="T0" fmla="*/ 0 w 10"/>
                <a:gd name="T1" fmla="*/ 0 h 3"/>
                <a:gd name="T2" fmla="*/ 0 w 10"/>
                <a:gd name="T3" fmla="*/ 3 h 3"/>
                <a:gd name="T4" fmla="*/ 4 w 10"/>
                <a:gd name="T5" fmla="*/ 3 h 3"/>
                <a:gd name="T6" fmla="*/ 7 w 10"/>
                <a:gd name="T7" fmla="*/ 0 h 3"/>
                <a:gd name="T8" fmla="*/ 10 w 10"/>
                <a:gd name="T9" fmla="*/ 0 h 3"/>
                <a:gd name="T10" fmla="*/ 7 w 10"/>
                <a:gd name="T11" fmla="*/ 0 h 3"/>
                <a:gd name="T12" fmla="*/ 7 w 10"/>
                <a:gd name="T13" fmla="*/ 3 h 3"/>
                <a:gd name="T14" fmla="*/ 4 w 10"/>
                <a:gd name="T15" fmla="*/ 3 h 3"/>
                <a:gd name="T16" fmla="*/ 0 w 10"/>
                <a:gd name="T17" fmla="*/ 3 h 3"/>
                <a:gd name="T18" fmla="*/ 0 w 10"/>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3">
                  <a:moveTo>
                    <a:pt x="0" y="0"/>
                  </a:moveTo>
                  <a:lnTo>
                    <a:pt x="0" y="3"/>
                  </a:lnTo>
                  <a:lnTo>
                    <a:pt x="4" y="3"/>
                  </a:lnTo>
                  <a:lnTo>
                    <a:pt x="7" y="0"/>
                  </a:lnTo>
                  <a:lnTo>
                    <a:pt x="10" y="0"/>
                  </a:lnTo>
                  <a:lnTo>
                    <a:pt x="7" y="0"/>
                  </a:lnTo>
                  <a:lnTo>
                    <a:pt x="7" y="3"/>
                  </a:lnTo>
                  <a:lnTo>
                    <a:pt x="4" y="3"/>
                  </a:ln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64" name="Freeform 976"/>
            <p:cNvSpPr>
              <a:spLocks/>
            </p:cNvSpPr>
            <p:nvPr/>
          </p:nvSpPr>
          <p:spPr bwMode="auto">
            <a:xfrm>
              <a:off x="-3769" y="1888"/>
              <a:ext cx="3" cy="3"/>
            </a:xfrm>
            <a:custGeom>
              <a:avLst/>
              <a:gdLst>
                <a:gd name="T0" fmla="*/ 3 w 3"/>
                <a:gd name="T1" fmla="*/ 3 h 3"/>
                <a:gd name="T2" fmla="*/ 0 w 3"/>
                <a:gd name="T3" fmla="*/ 0 h 3"/>
                <a:gd name="T4" fmla="*/ 0 w 3"/>
                <a:gd name="T5" fmla="*/ 3 h 3"/>
                <a:gd name="T6" fmla="*/ 3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3"/>
                  </a:moveTo>
                  <a:lnTo>
                    <a:pt x="0" y="0"/>
                  </a:lnTo>
                  <a:lnTo>
                    <a:pt x="0" y="3"/>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65" name="Freeform 977"/>
            <p:cNvSpPr>
              <a:spLocks/>
            </p:cNvSpPr>
            <p:nvPr/>
          </p:nvSpPr>
          <p:spPr bwMode="auto">
            <a:xfrm>
              <a:off x="-3769" y="1891"/>
              <a:ext cx="3" cy="3"/>
            </a:xfrm>
            <a:custGeom>
              <a:avLst/>
              <a:gdLst>
                <a:gd name="T0" fmla="*/ 0 w 3"/>
                <a:gd name="T1" fmla="*/ 0 h 3"/>
                <a:gd name="T2" fmla="*/ 3 w 3"/>
                <a:gd name="T3" fmla="*/ 0 h 3"/>
                <a:gd name="T4" fmla="*/ 3 w 3"/>
                <a:gd name="T5" fmla="*/ 3 h 3"/>
                <a:gd name="T6" fmla="*/ 3 w 3"/>
                <a:gd name="T7" fmla="*/ 0 h 3"/>
                <a:gd name="T8" fmla="*/ 3 w 3"/>
                <a:gd name="T9" fmla="*/ 3 h 3"/>
                <a:gd name="T10" fmla="*/ 0 w 3"/>
                <a:gd name="T11" fmla="*/ 3 h 3"/>
                <a:gd name="T12" fmla="*/ 3 w 3"/>
                <a:gd name="T13" fmla="*/ 0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3">
                  <a:moveTo>
                    <a:pt x="0" y="0"/>
                  </a:moveTo>
                  <a:lnTo>
                    <a:pt x="3" y="0"/>
                  </a:lnTo>
                  <a:lnTo>
                    <a:pt x="3" y="3"/>
                  </a:lnTo>
                  <a:lnTo>
                    <a:pt x="3" y="0"/>
                  </a:lnTo>
                  <a:lnTo>
                    <a:pt x="3" y="3"/>
                  </a:lnTo>
                  <a:lnTo>
                    <a:pt x="0" y="3"/>
                  </a:lnTo>
                  <a:lnTo>
                    <a:pt x="3"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66" name="Freeform 978"/>
            <p:cNvSpPr>
              <a:spLocks noEditPoints="1"/>
            </p:cNvSpPr>
            <p:nvPr/>
          </p:nvSpPr>
          <p:spPr bwMode="auto">
            <a:xfrm>
              <a:off x="-3792" y="1867"/>
              <a:ext cx="29" cy="33"/>
            </a:xfrm>
            <a:custGeom>
              <a:avLst/>
              <a:gdLst>
                <a:gd name="T0" fmla="*/ 29 w 29"/>
                <a:gd name="T1" fmla="*/ 0 h 33"/>
                <a:gd name="T2" fmla="*/ 29 w 29"/>
                <a:gd name="T3" fmla="*/ 3 h 33"/>
                <a:gd name="T4" fmla="*/ 26 w 29"/>
                <a:gd name="T5" fmla="*/ 3 h 33"/>
                <a:gd name="T6" fmla="*/ 26 w 29"/>
                <a:gd name="T7" fmla="*/ 3 h 33"/>
                <a:gd name="T8" fmla="*/ 26 w 29"/>
                <a:gd name="T9" fmla="*/ 3 h 33"/>
                <a:gd name="T10" fmla="*/ 26 w 29"/>
                <a:gd name="T11" fmla="*/ 3 h 33"/>
                <a:gd name="T12" fmla="*/ 26 w 29"/>
                <a:gd name="T13" fmla="*/ 3 h 33"/>
                <a:gd name="T14" fmla="*/ 26 w 29"/>
                <a:gd name="T15" fmla="*/ 3 h 33"/>
                <a:gd name="T16" fmla="*/ 26 w 29"/>
                <a:gd name="T17" fmla="*/ 6 h 33"/>
                <a:gd name="T18" fmla="*/ 26 w 29"/>
                <a:gd name="T19" fmla="*/ 6 h 33"/>
                <a:gd name="T20" fmla="*/ 23 w 29"/>
                <a:gd name="T21" fmla="*/ 6 h 33"/>
                <a:gd name="T22" fmla="*/ 23 w 29"/>
                <a:gd name="T23" fmla="*/ 3 h 33"/>
                <a:gd name="T24" fmla="*/ 23 w 29"/>
                <a:gd name="T25" fmla="*/ 3 h 33"/>
                <a:gd name="T26" fmla="*/ 23 w 29"/>
                <a:gd name="T27" fmla="*/ 3 h 33"/>
                <a:gd name="T28" fmla="*/ 23 w 29"/>
                <a:gd name="T29" fmla="*/ 6 h 33"/>
                <a:gd name="T30" fmla="*/ 23 w 29"/>
                <a:gd name="T31" fmla="*/ 6 h 33"/>
                <a:gd name="T32" fmla="*/ 23 w 29"/>
                <a:gd name="T33" fmla="*/ 3 h 33"/>
                <a:gd name="T34" fmla="*/ 26 w 29"/>
                <a:gd name="T35" fmla="*/ 3 h 33"/>
                <a:gd name="T36" fmla="*/ 26 w 29"/>
                <a:gd name="T37" fmla="*/ 3 h 33"/>
                <a:gd name="T38" fmla="*/ 29 w 29"/>
                <a:gd name="T39" fmla="*/ 3 h 33"/>
                <a:gd name="T40" fmla="*/ 29 w 29"/>
                <a:gd name="T41" fmla="*/ 0 h 33"/>
                <a:gd name="T42" fmla="*/ 23 w 29"/>
                <a:gd name="T43" fmla="*/ 9 h 33"/>
                <a:gd name="T44" fmla="*/ 23 w 29"/>
                <a:gd name="T45" fmla="*/ 9 h 33"/>
                <a:gd name="T46" fmla="*/ 23 w 29"/>
                <a:gd name="T47" fmla="*/ 12 h 33"/>
                <a:gd name="T48" fmla="*/ 23 w 29"/>
                <a:gd name="T49" fmla="*/ 12 h 33"/>
                <a:gd name="T50" fmla="*/ 19 w 29"/>
                <a:gd name="T51" fmla="*/ 12 h 33"/>
                <a:gd name="T52" fmla="*/ 19 w 29"/>
                <a:gd name="T53" fmla="*/ 12 h 33"/>
                <a:gd name="T54" fmla="*/ 16 w 29"/>
                <a:gd name="T55" fmla="*/ 18 h 33"/>
                <a:gd name="T56" fmla="*/ 13 w 29"/>
                <a:gd name="T57" fmla="*/ 21 h 33"/>
                <a:gd name="T58" fmla="*/ 16 w 29"/>
                <a:gd name="T59" fmla="*/ 18 h 33"/>
                <a:gd name="T60" fmla="*/ 19 w 29"/>
                <a:gd name="T61" fmla="*/ 21 h 33"/>
                <a:gd name="T62" fmla="*/ 16 w 29"/>
                <a:gd name="T63" fmla="*/ 18 h 33"/>
                <a:gd name="T64" fmla="*/ 19 w 29"/>
                <a:gd name="T65" fmla="*/ 15 h 33"/>
                <a:gd name="T66" fmla="*/ 16 w 29"/>
                <a:gd name="T67" fmla="*/ 18 h 33"/>
                <a:gd name="T68" fmla="*/ 7 w 29"/>
                <a:gd name="T69" fmla="*/ 27 h 33"/>
                <a:gd name="T70" fmla="*/ 7 w 29"/>
                <a:gd name="T71" fmla="*/ 27 h 33"/>
                <a:gd name="T72" fmla="*/ 10 w 29"/>
                <a:gd name="T73" fmla="*/ 27 h 33"/>
                <a:gd name="T74" fmla="*/ 10 w 29"/>
                <a:gd name="T75" fmla="*/ 24 h 33"/>
                <a:gd name="T76" fmla="*/ 10 w 29"/>
                <a:gd name="T77" fmla="*/ 24 h 33"/>
                <a:gd name="T78" fmla="*/ 7 w 29"/>
                <a:gd name="T79" fmla="*/ 24 h 33"/>
                <a:gd name="T80" fmla="*/ 0 w 29"/>
                <a:gd name="T81" fmla="*/ 33 h 33"/>
                <a:gd name="T82" fmla="*/ 3 w 29"/>
                <a:gd name="T83" fmla="*/ 33 h 33"/>
                <a:gd name="T84" fmla="*/ 3 w 29"/>
                <a:gd name="T85" fmla="*/ 30 h 33"/>
                <a:gd name="T86" fmla="*/ 3 w 29"/>
                <a:gd name="T87" fmla="*/ 30 h 33"/>
                <a:gd name="T88" fmla="*/ 3 w 29"/>
                <a:gd name="T89" fmla="*/ 30 h 33"/>
                <a:gd name="T90" fmla="*/ 3 w 29"/>
                <a:gd name="T91" fmla="*/ 30 h 33"/>
                <a:gd name="T92" fmla="*/ 3 w 29"/>
                <a:gd name="T93" fmla="*/ 30 h 33"/>
                <a:gd name="T94" fmla="*/ 3 w 29"/>
                <a:gd name="T95" fmla="*/ 30 h 33"/>
                <a:gd name="T96" fmla="*/ 3 w 29"/>
                <a:gd name="T97" fmla="*/ 30 h 33"/>
                <a:gd name="T98" fmla="*/ 3 w 29"/>
                <a:gd name="T99" fmla="*/ 30 h 33"/>
                <a:gd name="T100" fmla="*/ 3 w 29"/>
                <a:gd name="T101" fmla="*/ 27 h 33"/>
                <a:gd name="T102" fmla="*/ 3 w 29"/>
                <a:gd name="T103" fmla="*/ 27 h 33"/>
                <a:gd name="T104" fmla="*/ 3 w 29"/>
                <a:gd name="T105" fmla="*/ 27 h 33"/>
                <a:gd name="T106" fmla="*/ 3 w 29"/>
                <a:gd name="T107" fmla="*/ 27 h 33"/>
                <a:gd name="T108" fmla="*/ 3 w 29"/>
                <a:gd name="T109" fmla="*/ 27 h 33"/>
                <a:gd name="T110" fmla="*/ 3 w 29"/>
                <a:gd name="T111" fmla="*/ 27 h 33"/>
                <a:gd name="T112" fmla="*/ 3 w 29"/>
                <a:gd name="T113" fmla="*/ 27 h 33"/>
                <a:gd name="T114" fmla="*/ 3 w 29"/>
                <a:gd name="T115" fmla="*/ 30 h 33"/>
                <a:gd name="T116" fmla="*/ 3 w 29"/>
                <a:gd name="T117" fmla="*/ 30 h 33"/>
                <a:gd name="T118" fmla="*/ 0 w 29"/>
                <a:gd name="T119" fmla="*/ 33 h 33"/>
                <a:gd name="T120" fmla="*/ 0 w 29"/>
                <a:gd name="T121" fmla="*/ 33 h 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9" h="33">
                  <a:moveTo>
                    <a:pt x="29" y="0"/>
                  </a:moveTo>
                  <a:lnTo>
                    <a:pt x="29" y="0"/>
                  </a:lnTo>
                  <a:lnTo>
                    <a:pt x="29" y="3"/>
                  </a:lnTo>
                  <a:lnTo>
                    <a:pt x="26" y="3"/>
                  </a:lnTo>
                  <a:lnTo>
                    <a:pt x="26" y="6"/>
                  </a:lnTo>
                  <a:lnTo>
                    <a:pt x="26" y="3"/>
                  </a:lnTo>
                  <a:lnTo>
                    <a:pt x="26" y="6"/>
                  </a:lnTo>
                  <a:lnTo>
                    <a:pt x="23" y="6"/>
                  </a:lnTo>
                  <a:lnTo>
                    <a:pt x="23" y="3"/>
                  </a:lnTo>
                  <a:lnTo>
                    <a:pt x="23" y="6"/>
                  </a:lnTo>
                  <a:lnTo>
                    <a:pt x="23" y="3"/>
                  </a:lnTo>
                  <a:lnTo>
                    <a:pt x="26" y="3"/>
                  </a:lnTo>
                  <a:lnTo>
                    <a:pt x="29" y="3"/>
                  </a:lnTo>
                  <a:lnTo>
                    <a:pt x="29" y="0"/>
                  </a:lnTo>
                  <a:close/>
                  <a:moveTo>
                    <a:pt x="23" y="9"/>
                  </a:moveTo>
                  <a:lnTo>
                    <a:pt x="23" y="9"/>
                  </a:lnTo>
                  <a:lnTo>
                    <a:pt x="23" y="6"/>
                  </a:lnTo>
                  <a:lnTo>
                    <a:pt x="23" y="9"/>
                  </a:lnTo>
                  <a:lnTo>
                    <a:pt x="23" y="12"/>
                  </a:lnTo>
                  <a:lnTo>
                    <a:pt x="19" y="12"/>
                  </a:lnTo>
                  <a:lnTo>
                    <a:pt x="19" y="15"/>
                  </a:lnTo>
                  <a:lnTo>
                    <a:pt x="19" y="12"/>
                  </a:lnTo>
                  <a:lnTo>
                    <a:pt x="19" y="9"/>
                  </a:lnTo>
                  <a:lnTo>
                    <a:pt x="23" y="9"/>
                  </a:lnTo>
                  <a:close/>
                  <a:moveTo>
                    <a:pt x="16" y="18"/>
                  </a:moveTo>
                  <a:lnTo>
                    <a:pt x="13" y="18"/>
                  </a:lnTo>
                  <a:lnTo>
                    <a:pt x="13" y="21"/>
                  </a:lnTo>
                  <a:lnTo>
                    <a:pt x="16" y="18"/>
                  </a:lnTo>
                  <a:lnTo>
                    <a:pt x="16" y="21"/>
                  </a:lnTo>
                  <a:lnTo>
                    <a:pt x="19" y="21"/>
                  </a:lnTo>
                  <a:lnTo>
                    <a:pt x="16" y="18"/>
                  </a:lnTo>
                  <a:lnTo>
                    <a:pt x="19" y="18"/>
                  </a:lnTo>
                  <a:lnTo>
                    <a:pt x="16" y="18"/>
                  </a:lnTo>
                  <a:lnTo>
                    <a:pt x="19" y="15"/>
                  </a:lnTo>
                  <a:lnTo>
                    <a:pt x="16" y="15"/>
                  </a:lnTo>
                  <a:lnTo>
                    <a:pt x="19" y="15"/>
                  </a:lnTo>
                  <a:lnTo>
                    <a:pt x="16" y="15"/>
                  </a:lnTo>
                  <a:lnTo>
                    <a:pt x="16" y="18"/>
                  </a:lnTo>
                  <a:close/>
                  <a:moveTo>
                    <a:pt x="7" y="24"/>
                  </a:moveTo>
                  <a:lnTo>
                    <a:pt x="7" y="27"/>
                  </a:lnTo>
                  <a:lnTo>
                    <a:pt x="10" y="27"/>
                  </a:lnTo>
                  <a:lnTo>
                    <a:pt x="10" y="24"/>
                  </a:lnTo>
                  <a:lnTo>
                    <a:pt x="7" y="24"/>
                  </a:lnTo>
                  <a:close/>
                  <a:moveTo>
                    <a:pt x="0" y="33"/>
                  </a:moveTo>
                  <a:lnTo>
                    <a:pt x="0" y="33"/>
                  </a:lnTo>
                  <a:lnTo>
                    <a:pt x="3" y="33"/>
                  </a:lnTo>
                  <a:lnTo>
                    <a:pt x="3" y="30"/>
                  </a:lnTo>
                  <a:lnTo>
                    <a:pt x="3" y="27"/>
                  </a:lnTo>
                  <a:lnTo>
                    <a:pt x="3" y="30"/>
                  </a:lnTo>
                  <a:lnTo>
                    <a:pt x="0" y="30"/>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467" name="Freeform 979"/>
            <p:cNvSpPr>
              <a:spLocks/>
            </p:cNvSpPr>
            <p:nvPr/>
          </p:nvSpPr>
          <p:spPr bwMode="auto">
            <a:xfrm>
              <a:off x="-3769" y="1867"/>
              <a:ext cx="6" cy="6"/>
            </a:xfrm>
            <a:custGeom>
              <a:avLst/>
              <a:gdLst>
                <a:gd name="T0" fmla="*/ 6 w 6"/>
                <a:gd name="T1" fmla="*/ 0 h 6"/>
                <a:gd name="T2" fmla="*/ 6 w 6"/>
                <a:gd name="T3" fmla="*/ 3 h 6"/>
                <a:gd name="T4" fmla="*/ 3 w 6"/>
                <a:gd name="T5" fmla="*/ 3 h 6"/>
                <a:gd name="T6" fmla="*/ 3 w 6"/>
                <a:gd name="T7" fmla="*/ 6 h 6"/>
                <a:gd name="T8" fmla="*/ 3 w 6"/>
                <a:gd name="T9" fmla="*/ 3 h 6"/>
                <a:gd name="T10" fmla="*/ 3 w 6"/>
                <a:gd name="T11" fmla="*/ 6 h 6"/>
                <a:gd name="T12" fmla="*/ 0 w 6"/>
                <a:gd name="T13" fmla="*/ 6 h 6"/>
                <a:gd name="T14" fmla="*/ 0 w 6"/>
                <a:gd name="T15" fmla="*/ 3 h 6"/>
                <a:gd name="T16" fmla="*/ 0 w 6"/>
                <a:gd name="T17" fmla="*/ 6 h 6"/>
                <a:gd name="T18" fmla="*/ 0 w 6"/>
                <a:gd name="T19" fmla="*/ 3 h 6"/>
                <a:gd name="T20" fmla="*/ 3 w 6"/>
                <a:gd name="T21" fmla="*/ 3 h 6"/>
                <a:gd name="T22" fmla="*/ 6 w 6"/>
                <a:gd name="T23" fmla="*/ 3 h 6"/>
                <a:gd name="T24" fmla="*/ 6 w 6"/>
                <a:gd name="T25" fmla="*/ 0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 h="6">
                  <a:moveTo>
                    <a:pt x="6" y="0"/>
                  </a:moveTo>
                  <a:lnTo>
                    <a:pt x="6" y="3"/>
                  </a:lnTo>
                  <a:lnTo>
                    <a:pt x="3" y="3"/>
                  </a:lnTo>
                  <a:lnTo>
                    <a:pt x="3" y="6"/>
                  </a:lnTo>
                  <a:lnTo>
                    <a:pt x="3" y="3"/>
                  </a:lnTo>
                  <a:lnTo>
                    <a:pt x="3" y="6"/>
                  </a:lnTo>
                  <a:lnTo>
                    <a:pt x="0" y="6"/>
                  </a:lnTo>
                  <a:lnTo>
                    <a:pt x="0" y="3"/>
                  </a:lnTo>
                  <a:lnTo>
                    <a:pt x="0" y="6"/>
                  </a:lnTo>
                  <a:lnTo>
                    <a:pt x="0" y="3"/>
                  </a:lnTo>
                  <a:lnTo>
                    <a:pt x="3" y="3"/>
                  </a:lnTo>
                  <a:lnTo>
                    <a:pt x="6" y="3"/>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68" name="Freeform 980"/>
            <p:cNvSpPr>
              <a:spLocks/>
            </p:cNvSpPr>
            <p:nvPr/>
          </p:nvSpPr>
          <p:spPr bwMode="auto">
            <a:xfrm>
              <a:off x="-3773" y="1873"/>
              <a:ext cx="4" cy="9"/>
            </a:xfrm>
            <a:custGeom>
              <a:avLst/>
              <a:gdLst>
                <a:gd name="T0" fmla="*/ 4 w 4"/>
                <a:gd name="T1" fmla="*/ 3 h 9"/>
                <a:gd name="T2" fmla="*/ 4 w 4"/>
                <a:gd name="T3" fmla="*/ 0 h 9"/>
                <a:gd name="T4" fmla="*/ 4 w 4"/>
                <a:gd name="T5" fmla="*/ 3 h 9"/>
                <a:gd name="T6" fmla="*/ 4 w 4"/>
                <a:gd name="T7" fmla="*/ 6 h 9"/>
                <a:gd name="T8" fmla="*/ 0 w 4"/>
                <a:gd name="T9" fmla="*/ 6 h 9"/>
                <a:gd name="T10" fmla="*/ 0 w 4"/>
                <a:gd name="T11" fmla="*/ 9 h 9"/>
                <a:gd name="T12" fmla="*/ 0 w 4"/>
                <a:gd name="T13" fmla="*/ 6 h 9"/>
                <a:gd name="T14" fmla="*/ 0 w 4"/>
                <a:gd name="T15" fmla="*/ 3 h 9"/>
                <a:gd name="T16" fmla="*/ 4 w 4"/>
                <a:gd name="T17" fmla="*/ 3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9">
                  <a:moveTo>
                    <a:pt x="4" y="3"/>
                  </a:moveTo>
                  <a:lnTo>
                    <a:pt x="4" y="0"/>
                  </a:lnTo>
                  <a:lnTo>
                    <a:pt x="4" y="3"/>
                  </a:lnTo>
                  <a:lnTo>
                    <a:pt x="4" y="6"/>
                  </a:lnTo>
                  <a:lnTo>
                    <a:pt x="0" y="6"/>
                  </a:lnTo>
                  <a:lnTo>
                    <a:pt x="0" y="9"/>
                  </a:lnTo>
                  <a:lnTo>
                    <a:pt x="0" y="6"/>
                  </a:lnTo>
                  <a:lnTo>
                    <a:pt x="0" y="3"/>
                  </a:lnTo>
                  <a:lnTo>
                    <a:pt x="4"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69" name="Freeform 981"/>
            <p:cNvSpPr>
              <a:spLocks/>
            </p:cNvSpPr>
            <p:nvPr/>
          </p:nvSpPr>
          <p:spPr bwMode="auto">
            <a:xfrm>
              <a:off x="-3779" y="1882"/>
              <a:ext cx="6" cy="6"/>
            </a:xfrm>
            <a:custGeom>
              <a:avLst/>
              <a:gdLst>
                <a:gd name="T0" fmla="*/ 3 w 6"/>
                <a:gd name="T1" fmla="*/ 3 h 6"/>
                <a:gd name="T2" fmla="*/ 0 w 6"/>
                <a:gd name="T3" fmla="*/ 3 h 6"/>
                <a:gd name="T4" fmla="*/ 0 w 6"/>
                <a:gd name="T5" fmla="*/ 6 h 6"/>
                <a:gd name="T6" fmla="*/ 3 w 6"/>
                <a:gd name="T7" fmla="*/ 3 h 6"/>
                <a:gd name="T8" fmla="*/ 3 w 6"/>
                <a:gd name="T9" fmla="*/ 6 h 6"/>
                <a:gd name="T10" fmla="*/ 6 w 6"/>
                <a:gd name="T11" fmla="*/ 6 h 6"/>
                <a:gd name="T12" fmla="*/ 3 w 6"/>
                <a:gd name="T13" fmla="*/ 3 h 6"/>
                <a:gd name="T14" fmla="*/ 6 w 6"/>
                <a:gd name="T15" fmla="*/ 3 h 6"/>
                <a:gd name="T16" fmla="*/ 3 w 6"/>
                <a:gd name="T17" fmla="*/ 3 h 6"/>
                <a:gd name="T18" fmla="*/ 6 w 6"/>
                <a:gd name="T19" fmla="*/ 0 h 6"/>
                <a:gd name="T20" fmla="*/ 3 w 6"/>
                <a:gd name="T21" fmla="*/ 0 h 6"/>
                <a:gd name="T22" fmla="*/ 6 w 6"/>
                <a:gd name="T23" fmla="*/ 0 h 6"/>
                <a:gd name="T24" fmla="*/ 3 w 6"/>
                <a:gd name="T25" fmla="*/ 0 h 6"/>
                <a:gd name="T26" fmla="*/ 3 w 6"/>
                <a:gd name="T27" fmla="*/ 3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 h="6">
                  <a:moveTo>
                    <a:pt x="3" y="3"/>
                  </a:moveTo>
                  <a:lnTo>
                    <a:pt x="0" y="3"/>
                  </a:lnTo>
                  <a:lnTo>
                    <a:pt x="0" y="6"/>
                  </a:lnTo>
                  <a:lnTo>
                    <a:pt x="3" y="3"/>
                  </a:lnTo>
                  <a:lnTo>
                    <a:pt x="3" y="6"/>
                  </a:lnTo>
                  <a:lnTo>
                    <a:pt x="6" y="6"/>
                  </a:lnTo>
                  <a:lnTo>
                    <a:pt x="3" y="3"/>
                  </a:lnTo>
                  <a:lnTo>
                    <a:pt x="6" y="3"/>
                  </a:lnTo>
                  <a:lnTo>
                    <a:pt x="3" y="3"/>
                  </a:lnTo>
                  <a:lnTo>
                    <a:pt x="6" y="0"/>
                  </a:lnTo>
                  <a:lnTo>
                    <a:pt x="3" y="0"/>
                  </a:lnTo>
                  <a:lnTo>
                    <a:pt x="6" y="0"/>
                  </a:lnTo>
                  <a:lnTo>
                    <a:pt x="3" y="0"/>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70" name="Rectangle 982"/>
            <p:cNvSpPr>
              <a:spLocks noChangeArrowheads="1"/>
            </p:cNvSpPr>
            <p:nvPr/>
          </p:nvSpPr>
          <p:spPr bwMode="auto">
            <a:xfrm>
              <a:off x="-3785" y="1891"/>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71" name="Freeform 983"/>
            <p:cNvSpPr>
              <a:spLocks/>
            </p:cNvSpPr>
            <p:nvPr/>
          </p:nvSpPr>
          <p:spPr bwMode="auto">
            <a:xfrm>
              <a:off x="-3792" y="1894"/>
              <a:ext cx="3" cy="6"/>
            </a:xfrm>
            <a:custGeom>
              <a:avLst/>
              <a:gdLst>
                <a:gd name="T0" fmla="*/ 0 w 3"/>
                <a:gd name="T1" fmla="*/ 6 h 6"/>
                <a:gd name="T2" fmla="*/ 3 w 3"/>
                <a:gd name="T3" fmla="*/ 6 h 6"/>
                <a:gd name="T4" fmla="*/ 3 w 3"/>
                <a:gd name="T5" fmla="*/ 3 h 6"/>
                <a:gd name="T6" fmla="*/ 3 w 3"/>
                <a:gd name="T7" fmla="*/ 0 h 6"/>
                <a:gd name="T8" fmla="*/ 3 w 3"/>
                <a:gd name="T9" fmla="*/ 3 h 6"/>
                <a:gd name="T10" fmla="*/ 0 w 3"/>
                <a:gd name="T11" fmla="*/ 3 h 6"/>
                <a:gd name="T12" fmla="*/ 0 w 3"/>
                <a:gd name="T13" fmla="*/ 6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6"/>
                  </a:moveTo>
                  <a:lnTo>
                    <a:pt x="3" y="6"/>
                  </a:lnTo>
                  <a:lnTo>
                    <a:pt x="3" y="3"/>
                  </a:lnTo>
                  <a:lnTo>
                    <a:pt x="3" y="0"/>
                  </a:lnTo>
                  <a:lnTo>
                    <a:pt x="3" y="3"/>
                  </a:lnTo>
                  <a:lnTo>
                    <a:pt x="0" y="3"/>
                  </a:lnTo>
                  <a:lnTo>
                    <a:pt x="0"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72" name="Freeform 984"/>
            <p:cNvSpPr>
              <a:spLocks noEditPoints="1"/>
            </p:cNvSpPr>
            <p:nvPr/>
          </p:nvSpPr>
          <p:spPr bwMode="auto">
            <a:xfrm>
              <a:off x="-3792" y="1867"/>
              <a:ext cx="26" cy="30"/>
            </a:xfrm>
            <a:custGeom>
              <a:avLst/>
              <a:gdLst>
                <a:gd name="T0" fmla="*/ 26 w 26"/>
                <a:gd name="T1" fmla="*/ 3 h 30"/>
                <a:gd name="T2" fmla="*/ 26 w 26"/>
                <a:gd name="T3" fmla="*/ 0 h 30"/>
                <a:gd name="T4" fmla="*/ 26 w 26"/>
                <a:gd name="T5" fmla="*/ 0 h 30"/>
                <a:gd name="T6" fmla="*/ 26 w 26"/>
                <a:gd name="T7" fmla="*/ 0 h 30"/>
                <a:gd name="T8" fmla="*/ 26 w 26"/>
                <a:gd name="T9" fmla="*/ 3 h 30"/>
                <a:gd name="T10" fmla="*/ 23 w 26"/>
                <a:gd name="T11" fmla="*/ 6 h 30"/>
                <a:gd name="T12" fmla="*/ 23 w 26"/>
                <a:gd name="T13" fmla="*/ 6 h 30"/>
                <a:gd name="T14" fmla="*/ 23 w 26"/>
                <a:gd name="T15" fmla="*/ 6 h 30"/>
                <a:gd name="T16" fmla="*/ 23 w 26"/>
                <a:gd name="T17" fmla="*/ 6 h 30"/>
                <a:gd name="T18" fmla="*/ 23 w 26"/>
                <a:gd name="T19" fmla="*/ 6 h 30"/>
                <a:gd name="T20" fmla="*/ 23 w 26"/>
                <a:gd name="T21" fmla="*/ 6 h 30"/>
                <a:gd name="T22" fmla="*/ 23 w 26"/>
                <a:gd name="T23" fmla="*/ 9 h 30"/>
                <a:gd name="T24" fmla="*/ 23 w 26"/>
                <a:gd name="T25" fmla="*/ 9 h 30"/>
                <a:gd name="T26" fmla="*/ 19 w 26"/>
                <a:gd name="T27" fmla="*/ 12 h 30"/>
                <a:gd name="T28" fmla="*/ 19 w 26"/>
                <a:gd name="T29" fmla="*/ 12 h 30"/>
                <a:gd name="T30" fmla="*/ 19 w 26"/>
                <a:gd name="T31" fmla="*/ 12 h 30"/>
                <a:gd name="T32" fmla="*/ 19 w 26"/>
                <a:gd name="T33" fmla="*/ 15 h 30"/>
                <a:gd name="T34" fmla="*/ 19 w 26"/>
                <a:gd name="T35" fmla="*/ 15 h 30"/>
                <a:gd name="T36" fmla="*/ 19 w 26"/>
                <a:gd name="T37" fmla="*/ 12 h 30"/>
                <a:gd name="T38" fmla="*/ 19 w 26"/>
                <a:gd name="T39" fmla="*/ 12 h 30"/>
                <a:gd name="T40" fmla="*/ 19 w 26"/>
                <a:gd name="T41" fmla="*/ 12 h 30"/>
                <a:gd name="T42" fmla="*/ 19 w 26"/>
                <a:gd name="T43" fmla="*/ 15 h 30"/>
                <a:gd name="T44" fmla="*/ 16 w 26"/>
                <a:gd name="T45" fmla="*/ 18 h 30"/>
                <a:gd name="T46" fmla="*/ 16 w 26"/>
                <a:gd name="T47" fmla="*/ 18 h 30"/>
                <a:gd name="T48" fmla="*/ 16 w 26"/>
                <a:gd name="T49" fmla="*/ 18 h 30"/>
                <a:gd name="T50" fmla="*/ 16 w 26"/>
                <a:gd name="T51" fmla="*/ 18 h 30"/>
                <a:gd name="T52" fmla="*/ 16 w 26"/>
                <a:gd name="T53" fmla="*/ 18 h 30"/>
                <a:gd name="T54" fmla="*/ 16 w 26"/>
                <a:gd name="T55" fmla="*/ 18 h 30"/>
                <a:gd name="T56" fmla="*/ 13 w 26"/>
                <a:gd name="T57" fmla="*/ 21 h 30"/>
                <a:gd name="T58" fmla="*/ 13 w 26"/>
                <a:gd name="T59" fmla="*/ 21 h 30"/>
                <a:gd name="T60" fmla="*/ 10 w 26"/>
                <a:gd name="T61" fmla="*/ 21 h 30"/>
                <a:gd name="T62" fmla="*/ 13 w 26"/>
                <a:gd name="T63" fmla="*/ 21 h 30"/>
                <a:gd name="T64" fmla="*/ 13 w 26"/>
                <a:gd name="T65" fmla="*/ 21 h 30"/>
                <a:gd name="T66" fmla="*/ 10 w 26"/>
                <a:gd name="T67" fmla="*/ 24 h 30"/>
                <a:gd name="T68" fmla="*/ 7 w 26"/>
                <a:gd name="T69" fmla="*/ 24 h 30"/>
                <a:gd name="T70" fmla="*/ 7 w 26"/>
                <a:gd name="T71" fmla="*/ 24 h 30"/>
                <a:gd name="T72" fmla="*/ 10 w 26"/>
                <a:gd name="T73" fmla="*/ 24 h 30"/>
                <a:gd name="T74" fmla="*/ 10 w 26"/>
                <a:gd name="T75" fmla="*/ 24 h 30"/>
                <a:gd name="T76" fmla="*/ 10 w 26"/>
                <a:gd name="T77" fmla="*/ 24 h 30"/>
                <a:gd name="T78" fmla="*/ 7 w 26"/>
                <a:gd name="T79" fmla="*/ 27 h 30"/>
                <a:gd name="T80" fmla="*/ 3 w 26"/>
                <a:gd name="T81" fmla="*/ 27 h 30"/>
                <a:gd name="T82" fmla="*/ 3 w 26"/>
                <a:gd name="T83" fmla="*/ 27 h 30"/>
                <a:gd name="T84" fmla="*/ 7 w 26"/>
                <a:gd name="T85" fmla="*/ 27 h 30"/>
                <a:gd name="T86" fmla="*/ 7 w 26"/>
                <a:gd name="T87" fmla="*/ 27 h 30"/>
                <a:gd name="T88" fmla="*/ 7 w 26"/>
                <a:gd name="T89" fmla="*/ 27 h 30"/>
                <a:gd name="T90" fmla="*/ 0 w 26"/>
                <a:gd name="T91" fmla="*/ 30 h 30"/>
                <a:gd name="T92" fmla="*/ 0 w 26"/>
                <a:gd name="T93" fmla="*/ 30 h 30"/>
                <a:gd name="T94" fmla="*/ 0 w 26"/>
                <a:gd name="T95" fmla="*/ 30 h 30"/>
                <a:gd name="T96" fmla="*/ 0 w 26"/>
                <a:gd name="T97" fmla="*/ 30 h 30"/>
                <a:gd name="T98" fmla="*/ 0 w 26"/>
                <a:gd name="T99" fmla="*/ 30 h 30"/>
                <a:gd name="T100" fmla="*/ 3 w 26"/>
                <a:gd name="T101" fmla="*/ 30 h 30"/>
                <a:gd name="T102" fmla="*/ 3 w 26"/>
                <a:gd name="T103" fmla="*/ 30 h 30"/>
                <a:gd name="T104" fmla="*/ 3 w 26"/>
                <a:gd name="T105" fmla="*/ 30 h 3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6" h="30">
                  <a:moveTo>
                    <a:pt x="26" y="3"/>
                  </a:moveTo>
                  <a:lnTo>
                    <a:pt x="26" y="3"/>
                  </a:lnTo>
                  <a:lnTo>
                    <a:pt x="26" y="0"/>
                  </a:lnTo>
                  <a:lnTo>
                    <a:pt x="26" y="3"/>
                  </a:lnTo>
                  <a:close/>
                  <a:moveTo>
                    <a:pt x="23" y="6"/>
                  </a:moveTo>
                  <a:lnTo>
                    <a:pt x="26" y="6"/>
                  </a:lnTo>
                  <a:lnTo>
                    <a:pt x="23" y="6"/>
                  </a:lnTo>
                  <a:close/>
                  <a:moveTo>
                    <a:pt x="23" y="12"/>
                  </a:moveTo>
                  <a:lnTo>
                    <a:pt x="23" y="12"/>
                  </a:lnTo>
                  <a:lnTo>
                    <a:pt x="23" y="9"/>
                  </a:lnTo>
                  <a:lnTo>
                    <a:pt x="19" y="9"/>
                  </a:lnTo>
                  <a:lnTo>
                    <a:pt x="19" y="12"/>
                  </a:lnTo>
                  <a:lnTo>
                    <a:pt x="23" y="12"/>
                  </a:lnTo>
                  <a:close/>
                  <a:moveTo>
                    <a:pt x="19" y="15"/>
                  </a:moveTo>
                  <a:lnTo>
                    <a:pt x="19" y="15"/>
                  </a:lnTo>
                  <a:lnTo>
                    <a:pt x="19" y="12"/>
                  </a:lnTo>
                  <a:lnTo>
                    <a:pt x="19" y="15"/>
                  </a:lnTo>
                  <a:close/>
                  <a:moveTo>
                    <a:pt x="16" y="18"/>
                  </a:moveTo>
                  <a:lnTo>
                    <a:pt x="16" y="18"/>
                  </a:lnTo>
                  <a:close/>
                  <a:moveTo>
                    <a:pt x="13" y="21"/>
                  </a:moveTo>
                  <a:lnTo>
                    <a:pt x="13" y="21"/>
                  </a:lnTo>
                  <a:lnTo>
                    <a:pt x="10" y="21"/>
                  </a:lnTo>
                  <a:lnTo>
                    <a:pt x="13" y="21"/>
                  </a:lnTo>
                  <a:close/>
                  <a:moveTo>
                    <a:pt x="10" y="24"/>
                  </a:moveTo>
                  <a:lnTo>
                    <a:pt x="10" y="24"/>
                  </a:lnTo>
                  <a:lnTo>
                    <a:pt x="7" y="24"/>
                  </a:lnTo>
                  <a:lnTo>
                    <a:pt x="10" y="24"/>
                  </a:lnTo>
                  <a:close/>
                  <a:moveTo>
                    <a:pt x="7" y="27"/>
                  </a:moveTo>
                  <a:lnTo>
                    <a:pt x="7" y="27"/>
                  </a:lnTo>
                  <a:lnTo>
                    <a:pt x="3" y="27"/>
                  </a:lnTo>
                  <a:lnTo>
                    <a:pt x="7" y="27"/>
                  </a:lnTo>
                  <a:close/>
                  <a:moveTo>
                    <a:pt x="3" y="30"/>
                  </a:moveTo>
                  <a:lnTo>
                    <a:pt x="0" y="30"/>
                  </a:lnTo>
                  <a:lnTo>
                    <a:pt x="3"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473" name="Freeform 985"/>
            <p:cNvSpPr>
              <a:spLocks/>
            </p:cNvSpPr>
            <p:nvPr/>
          </p:nvSpPr>
          <p:spPr bwMode="auto">
            <a:xfrm>
              <a:off x="-3766" y="1867"/>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74" name="Freeform 986"/>
            <p:cNvSpPr>
              <a:spLocks/>
            </p:cNvSpPr>
            <p:nvPr/>
          </p:nvSpPr>
          <p:spPr bwMode="auto">
            <a:xfrm>
              <a:off x="-3769" y="1873"/>
              <a:ext cx="3" cy="1"/>
            </a:xfrm>
            <a:custGeom>
              <a:avLst/>
              <a:gdLst>
                <a:gd name="T0" fmla="*/ 0 w 3"/>
                <a:gd name="T1" fmla="*/ 0 h 1"/>
                <a:gd name="T2" fmla="*/ 3 w 3"/>
                <a:gd name="T3" fmla="*/ 0 h 1"/>
                <a:gd name="T4" fmla="*/ 0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75" name="Rectangle 987"/>
            <p:cNvSpPr>
              <a:spLocks noChangeArrowheads="1"/>
            </p:cNvSpPr>
            <p:nvPr/>
          </p:nvSpPr>
          <p:spPr bwMode="auto">
            <a:xfrm>
              <a:off x="-3773" y="1876"/>
              <a:ext cx="4"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76" name="Freeform 988"/>
            <p:cNvSpPr>
              <a:spLocks/>
            </p:cNvSpPr>
            <p:nvPr/>
          </p:nvSpPr>
          <p:spPr bwMode="auto">
            <a:xfrm>
              <a:off x="-3773" y="1879"/>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77" name="Line 989"/>
            <p:cNvSpPr>
              <a:spLocks noChangeShapeType="1"/>
            </p:cNvSpPr>
            <p:nvPr/>
          </p:nvSpPr>
          <p:spPr bwMode="auto">
            <a:xfrm>
              <a:off x="-3776" y="18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478" name="Freeform 990"/>
            <p:cNvSpPr>
              <a:spLocks/>
            </p:cNvSpPr>
            <p:nvPr/>
          </p:nvSpPr>
          <p:spPr bwMode="auto">
            <a:xfrm>
              <a:off x="-3782" y="1888"/>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79" name="Freeform 991"/>
            <p:cNvSpPr>
              <a:spLocks/>
            </p:cNvSpPr>
            <p:nvPr/>
          </p:nvSpPr>
          <p:spPr bwMode="auto">
            <a:xfrm>
              <a:off x="-3785" y="1891"/>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80" name="Freeform 992"/>
            <p:cNvSpPr>
              <a:spLocks/>
            </p:cNvSpPr>
            <p:nvPr/>
          </p:nvSpPr>
          <p:spPr bwMode="auto">
            <a:xfrm>
              <a:off x="-3789" y="1894"/>
              <a:ext cx="4" cy="1"/>
            </a:xfrm>
            <a:custGeom>
              <a:avLst/>
              <a:gdLst>
                <a:gd name="T0" fmla="*/ 4 w 4"/>
                <a:gd name="T1" fmla="*/ 0 h 1"/>
                <a:gd name="T2" fmla="*/ 0 w 4"/>
                <a:gd name="T3" fmla="*/ 0 h 1"/>
                <a:gd name="T4" fmla="*/ 4 w 4"/>
                <a:gd name="T5" fmla="*/ 0 h 1"/>
                <a:gd name="T6" fmla="*/ 0 60000 65536"/>
                <a:gd name="T7" fmla="*/ 0 60000 65536"/>
                <a:gd name="T8" fmla="*/ 0 60000 65536"/>
              </a:gdLst>
              <a:ahLst/>
              <a:cxnLst>
                <a:cxn ang="T6">
                  <a:pos x="T0" y="T1"/>
                </a:cxn>
                <a:cxn ang="T7">
                  <a:pos x="T2" y="T3"/>
                </a:cxn>
                <a:cxn ang="T8">
                  <a:pos x="T4" y="T5"/>
                </a:cxn>
              </a:cxnLst>
              <a:rect l="0" t="0" r="r" b="b"/>
              <a:pathLst>
                <a:path w="4" h="1">
                  <a:moveTo>
                    <a:pt x="4" y="0"/>
                  </a:moveTo>
                  <a:lnTo>
                    <a:pt x="0" y="0"/>
                  </a:lnTo>
                  <a:lnTo>
                    <a:pt x="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81" name="Freeform 993"/>
            <p:cNvSpPr>
              <a:spLocks/>
            </p:cNvSpPr>
            <p:nvPr/>
          </p:nvSpPr>
          <p:spPr bwMode="auto">
            <a:xfrm>
              <a:off x="-3792" y="1897"/>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82" name="Freeform 995"/>
            <p:cNvSpPr>
              <a:spLocks/>
            </p:cNvSpPr>
            <p:nvPr/>
          </p:nvSpPr>
          <p:spPr bwMode="auto">
            <a:xfrm>
              <a:off x="-3789" y="1888"/>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83" name="Freeform 996"/>
            <p:cNvSpPr>
              <a:spLocks/>
            </p:cNvSpPr>
            <p:nvPr/>
          </p:nvSpPr>
          <p:spPr bwMode="auto">
            <a:xfrm>
              <a:off x="-3773" y="187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
                  <a:moveTo>
                    <a:pt x="0" y="0"/>
                  </a:move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484" name="Line 997"/>
            <p:cNvSpPr>
              <a:spLocks noChangeShapeType="1"/>
            </p:cNvSpPr>
            <p:nvPr/>
          </p:nvSpPr>
          <p:spPr bwMode="auto">
            <a:xfrm>
              <a:off x="-3773" y="187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485" name="Freeform 998"/>
            <p:cNvSpPr>
              <a:spLocks/>
            </p:cNvSpPr>
            <p:nvPr/>
          </p:nvSpPr>
          <p:spPr bwMode="auto">
            <a:xfrm>
              <a:off x="-3782" y="188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
                  <a:moveTo>
                    <a:pt x="0" y="0"/>
                  </a:move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486" name="Line 999"/>
            <p:cNvSpPr>
              <a:spLocks noChangeShapeType="1"/>
            </p:cNvSpPr>
            <p:nvPr/>
          </p:nvSpPr>
          <p:spPr bwMode="auto">
            <a:xfrm>
              <a:off x="-3782" y="18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487" name="Freeform 1000"/>
            <p:cNvSpPr>
              <a:spLocks/>
            </p:cNvSpPr>
            <p:nvPr/>
          </p:nvSpPr>
          <p:spPr bwMode="auto">
            <a:xfrm>
              <a:off x="-3779" y="1879"/>
              <a:ext cx="3" cy="1"/>
            </a:xfrm>
            <a:custGeom>
              <a:avLst/>
              <a:gdLst>
                <a:gd name="T0" fmla="*/ 0 w 3"/>
                <a:gd name="T1" fmla="*/ 0 h 1"/>
                <a:gd name="T2" fmla="*/ 0 w 3"/>
                <a:gd name="T3" fmla="*/ 0 h 1"/>
                <a:gd name="T4" fmla="*/ 0 w 3"/>
                <a:gd name="T5" fmla="*/ 0 h 1"/>
                <a:gd name="T6" fmla="*/ 0 w 3"/>
                <a:gd name="T7" fmla="*/ 0 h 1"/>
                <a:gd name="T8" fmla="*/ 0 w 3"/>
                <a:gd name="T9" fmla="*/ 0 h 1"/>
                <a:gd name="T10" fmla="*/ 0 w 3"/>
                <a:gd name="T11" fmla="*/ 0 h 1"/>
                <a:gd name="T12" fmla="*/ 0 w 3"/>
                <a:gd name="T13" fmla="*/ 0 h 1"/>
                <a:gd name="T14" fmla="*/ 0 w 3"/>
                <a:gd name="T15" fmla="*/ 0 h 1"/>
                <a:gd name="T16" fmla="*/ 0 w 3"/>
                <a:gd name="T17" fmla="*/ 0 h 1"/>
                <a:gd name="T18" fmla="*/ 0 w 3"/>
                <a:gd name="T19" fmla="*/ 0 h 1"/>
                <a:gd name="T20" fmla="*/ 0 w 3"/>
                <a:gd name="T21" fmla="*/ 0 h 1"/>
                <a:gd name="T22" fmla="*/ 0 w 3"/>
                <a:gd name="T23" fmla="*/ 0 h 1"/>
                <a:gd name="T24" fmla="*/ 0 w 3"/>
                <a:gd name="T25" fmla="*/ 0 h 1"/>
                <a:gd name="T26" fmla="*/ 0 w 3"/>
                <a:gd name="T27" fmla="*/ 0 h 1"/>
                <a:gd name="T28" fmla="*/ 0 w 3"/>
                <a:gd name="T29" fmla="*/ 0 h 1"/>
                <a:gd name="T30" fmla="*/ 0 w 3"/>
                <a:gd name="T31" fmla="*/ 0 h 1"/>
                <a:gd name="T32" fmla="*/ 0 w 3"/>
                <a:gd name="T33" fmla="*/ 0 h 1"/>
                <a:gd name="T34" fmla="*/ 0 w 3"/>
                <a:gd name="T35" fmla="*/ 0 h 1"/>
                <a:gd name="T36" fmla="*/ 3 w 3"/>
                <a:gd name="T37" fmla="*/ 0 h 1"/>
                <a:gd name="T38" fmla="*/ 3 w 3"/>
                <a:gd name="T39" fmla="*/ 0 h 1"/>
                <a:gd name="T40" fmla="*/ 3 w 3"/>
                <a:gd name="T41" fmla="*/ 0 h 1"/>
                <a:gd name="T42" fmla="*/ 3 w 3"/>
                <a:gd name="T43" fmla="*/ 0 h 1"/>
                <a:gd name="T44" fmla="*/ 3 w 3"/>
                <a:gd name="T45" fmla="*/ 0 h 1"/>
                <a:gd name="T46" fmla="*/ 3 w 3"/>
                <a:gd name="T47" fmla="*/ 0 h 1"/>
                <a:gd name="T48" fmla="*/ 3 w 3"/>
                <a:gd name="T49" fmla="*/ 0 h 1"/>
                <a:gd name="T50" fmla="*/ 3 w 3"/>
                <a:gd name="T51" fmla="*/ 0 h 1"/>
                <a:gd name="T52" fmla="*/ 3 w 3"/>
                <a:gd name="T53" fmla="*/ 0 h 1"/>
                <a:gd name="T54" fmla="*/ 3 w 3"/>
                <a:gd name="T55" fmla="*/ 0 h 1"/>
                <a:gd name="T56" fmla="*/ 3 w 3"/>
                <a:gd name="T57" fmla="*/ 0 h 1"/>
                <a:gd name="T58" fmla="*/ 3 w 3"/>
                <a:gd name="T59" fmla="*/ 0 h 1"/>
                <a:gd name="T60" fmla="*/ 3 w 3"/>
                <a:gd name="T61" fmla="*/ 0 h 1"/>
                <a:gd name="T62" fmla="*/ 3 w 3"/>
                <a:gd name="T63" fmla="*/ 0 h 1"/>
                <a:gd name="T64" fmla="*/ 0 w 3"/>
                <a:gd name="T65" fmla="*/ 0 h 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 h="1">
                  <a:moveTo>
                    <a:pt x="0" y="0"/>
                  </a:moveTo>
                  <a:lnTo>
                    <a:pt x="0" y="0"/>
                  </a:lnTo>
                  <a:lnTo>
                    <a:pt x="3"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488" name="Freeform 1001"/>
            <p:cNvSpPr>
              <a:spLocks/>
            </p:cNvSpPr>
            <p:nvPr/>
          </p:nvSpPr>
          <p:spPr bwMode="auto">
            <a:xfrm>
              <a:off x="-3779" y="1879"/>
              <a:ext cx="3" cy="1"/>
            </a:xfrm>
            <a:custGeom>
              <a:avLst/>
              <a:gdLst>
                <a:gd name="T0" fmla="*/ 0 w 3"/>
                <a:gd name="T1" fmla="*/ 0 h 1"/>
                <a:gd name="T2" fmla="*/ 3 w 3"/>
                <a:gd name="T3" fmla="*/ 0 h 1"/>
                <a:gd name="T4" fmla="*/ 0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89" name="Freeform 1003"/>
            <p:cNvSpPr>
              <a:spLocks/>
            </p:cNvSpPr>
            <p:nvPr/>
          </p:nvSpPr>
          <p:spPr bwMode="auto">
            <a:xfrm>
              <a:off x="-3785" y="1885"/>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90" name="Freeform 1005"/>
            <p:cNvSpPr>
              <a:spLocks/>
            </p:cNvSpPr>
            <p:nvPr/>
          </p:nvSpPr>
          <p:spPr bwMode="auto">
            <a:xfrm>
              <a:off x="-3776" y="1873"/>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91" name="Freeform 1006"/>
            <p:cNvSpPr>
              <a:spLocks/>
            </p:cNvSpPr>
            <p:nvPr/>
          </p:nvSpPr>
          <p:spPr bwMode="auto">
            <a:xfrm>
              <a:off x="-3782" y="1879"/>
              <a:ext cx="3" cy="3"/>
            </a:xfrm>
            <a:custGeom>
              <a:avLst/>
              <a:gdLst>
                <a:gd name="T0" fmla="*/ 3 w 3"/>
                <a:gd name="T1" fmla="*/ 3 h 3"/>
                <a:gd name="T2" fmla="*/ 3 w 3"/>
                <a:gd name="T3" fmla="*/ 3 h 3"/>
                <a:gd name="T4" fmla="*/ 3 w 3"/>
                <a:gd name="T5" fmla="*/ 3 h 3"/>
                <a:gd name="T6" fmla="*/ 3 w 3"/>
                <a:gd name="T7" fmla="*/ 3 h 3"/>
                <a:gd name="T8" fmla="*/ 3 w 3"/>
                <a:gd name="T9" fmla="*/ 0 h 3"/>
                <a:gd name="T10" fmla="*/ 3 w 3"/>
                <a:gd name="T11" fmla="*/ 0 h 3"/>
                <a:gd name="T12" fmla="*/ 3 w 3"/>
                <a:gd name="T13" fmla="*/ 0 h 3"/>
                <a:gd name="T14" fmla="*/ 3 w 3"/>
                <a:gd name="T15" fmla="*/ 0 h 3"/>
                <a:gd name="T16" fmla="*/ 3 w 3"/>
                <a:gd name="T17" fmla="*/ 0 h 3"/>
                <a:gd name="T18" fmla="*/ 3 w 3"/>
                <a:gd name="T19" fmla="*/ 0 h 3"/>
                <a:gd name="T20" fmla="*/ 3 w 3"/>
                <a:gd name="T21" fmla="*/ 0 h 3"/>
                <a:gd name="T22" fmla="*/ 3 w 3"/>
                <a:gd name="T23" fmla="*/ 0 h 3"/>
                <a:gd name="T24" fmla="*/ 3 w 3"/>
                <a:gd name="T25" fmla="*/ 0 h 3"/>
                <a:gd name="T26" fmla="*/ 3 w 3"/>
                <a:gd name="T27" fmla="*/ 3 h 3"/>
                <a:gd name="T28" fmla="*/ 3 w 3"/>
                <a:gd name="T29" fmla="*/ 3 h 3"/>
                <a:gd name="T30" fmla="*/ 3 w 3"/>
                <a:gd name="T31" fmla="*/ 3 h 3"/>
                <a:gd name="T32" fmla="*/ 3 w 3"/>
                <a:gd name="T33" fmla="*/ 3 h 3"/>
                <a:gd name="T34" fmla="*/ 0 w 3"/>
                <a:gd name="T35" fmla="*/ 3 h 3"/>
                <a:gd name="T36" fmla="*/ 0 w 3"/>
                <a:gd name="T37" fmla="*/ 3 h 3"/>
                <a:gd name="T38" fmla="*/ 0 w 3"/>
                <a:gd name="T39" fmla="*/ 3 h 3"/>
                <a:gd name="T40" fmla="*/ 0 w 3"/>
                <a:gd name="T41" fmla="*/ 3 h 3"/>
                <a:gd name="T42" fmla="*/ 0 w 3"/>
                <a:gd name="T43" fmla="*/ 3 h 3"/>
                <a:gd name="T44" fmla="*/ 0 w 3"/>
                <a:gd name="T45" fmla="*/ 3 h 3"/>
                <a:gd name="T46" fmla="*/ 0 w 3"/>
                <a:gd name="T47" fmla="*/ 3 h 3"/>
                <a:gd name="T48" fmla="*/ 0 w 3"/>
                <a:gd name="T49" fmla="*/ 3 h 3"/>
                <a:gd name="T50" fmla="*/ 0 w 3"/>
                <a:gd name="T51" fmla="*/ 3 h 3"/>
                <a:gd name="T52" fmla="*/ 0 w 3"/>
                <a:gd name="T53" fmla="*/ 3 h 3"/>
                <a:gd name="T54" fmla="*/ 0 w 3"/>
                <a:gd name="T55" fmla="*/ 3 h 3"/>
                <a:gd name="T56" fmla="*/ 0 w 3"/>
                <a:gd name="T57" fmla="*/ 3 h 3"/>
                <a:gd name="T58" fmla="*/ 3 w 3"/>
                <a:gd name="T59" fmla="*/ 3 h 3"/>
                <a:gd name="T60" fmla="*/ 3 w 3"/>
                <a:gd name="T61" fmla="*/ 3 h 3"/>
                <a:gd name="T62" fmla="*/ 3 w 3"/>
                <a:gd name="T63" fmla="*/ 3 h 3"/>
                <a:gd name="T64" fmla="*/ 3 w 3"/>
                <a:gd name="T65" fmla="*/ 3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 h="3">
                  <a:moveTo>
                    <a:pt x="3" y="3"/>
                  </a:moveTo>
                  <a:lnTo>
                    <a:pt x="3" y="3"/>
                  </a:lnTo>
                  <a:lnTo>
                    <a:pt x="3" y="0"/>
                  </a:lnTo>
                  <a:lnTo>
                    <a:pt x="3" y="3"/>
                  </a:lnTo>
                  <a:lnTo>
                    <a:pt x="0" y="3"/>
                  </a:lnTo>
                  <a:lnTo>
                    <a:pt x="3"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492" name="Freeform 1007"/>
            <p:cNvSpPr>
              <a:spLocks/>
            </p:cNvSpPr>
            <p:nvPr/>
          </p:nvSpPr>
          <p:spPr bwMode="auto">
            <a:xfrm>
              <a:off x="-3782" y="1879"/>
              <a:ext cx="3" cy="3"/>
            </a:xfrm>
            <a:custGeom>
              <a:avLst/>
              <a:gdLst>
                <a:gd name="T0" fmla="*/ 3 w 3"/>
                <a:gd name="T1" fmla="*/ 3 h 3"/>
                <a:gd name="T2" fmla="*/ 3 w 3"/>
                <a:gd name="T3" fmla="*/ 0 h 3"/>
                <a:gd name="T4" fmla="*/ 3 w 3"/>
                <a:gd name="T5" fmla="*/ 3 h 3"/>
                <a:gd name="T6" fmla="*/ 0 w 3"/>
                <a:gd name="T7" fmla="*/ 3 h 3"/>
                <a:gd name="T8" fmla="*/ 3 w 3"/>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3" y="3"/>
                  </a:moveTo>
                  <a:lnTo>
                    <a:pt x="3" y="0"/>
                  </a:lnTo>
                  <a:lnTo>
                    <a:pt x="3" y="3"/>
                  </a:lnTo>
                  <a:lnTo>
                    <a:pt x="0" y="3"/>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93" name="Rectangle 1008"/>
            <p:cNvSpPr>
              <a:spLocks noChangeArrowheads="1"/>
            </p:cNvSpPr>
            <p:nvPr/>
          </p:nvSpPr>
          <p:spPr bwMode="auto">
            <a:xfrm>
              <a:off x="-3792" y="1891"/>
              <a:ext cx="3" cy="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494" name="Freeform 1009"/>
            <p:cNvSpPr>
              <a:spLocks/>
            </p:cNvSpPr>
            <p:nvPr/>
          </p:nvSpPr>
          <p:spPr bwMode="auto">
            <a:xfrm>
              <a:off x="-3792" y="1891"/>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95" name="Freeform 1012"/>
            <p:cNvSpPr>
              <a:spLocks/>
            </p:cNvSpPr>
            <p:nvPr/>
          </p:nvSpPr>
          <p:spPr bwMode="auto">
            <a:xfrm>
              <a:off x="-3773" y="1870"/>
              <a:ext cx="4" cy="1"/>
            </a:xfrm>
            <a:custGeom>
              <a:avLst/>
              <a:gdLst>
                <a:gd name="T0" fmla="*/ 4 w 4"/>
                <a:gd name="T1" fmla="*/ 0 h 1"/>
                <a:gd name="T2" fmla="*/ 0 w 4"/>
                <a:gd name="T3" fmla="*/ 0 h 1"/>
                <a:gd name="T4" fmla="*/ 4 w 4"/>
                <a:gd name="T5" fmla="*/ 0 h 1"/>
                <a:gd name="T6" fmla="*/ 0 60000 65536"/>
                <a:gd name="T7" fmla="*/ 0 60000 65536"/>
                <a:gd name="T8" fmla="*/ 0 60000 65536"/>
              </a:gdLst>
              <a:ahLst/>
              <a:cxnLst>
                <a:cxn ang="T6">
                  <a:pos x="T0" y="T1"/>
                </a:cxn>
                <a:cxn ang="T7">
                  <a:pos x="T2" y="T3"/>
                </a:cxn>
                <a:cxn ang="T8">
                  <a:pos x="T4" y="T5"/>
                </a:cxn>
              </a:cxnLst>
              <a:rect l="0" t="0" r="r" b="b"/>
              <a:pathLst>
                <a:path w="4" h="1">
                  <a:moveTo>
                    <a:pt x="4" y="0"/>
                  </a:moveTo>
                  <a:lnTo>
                    <a:pt x="0" y="0"/>
                  </a:lnTo>
                  <a:lnTo>
                    <a:pt x="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96" name="Freeform 1013"/>
            <p:cNvSpPr>
              <a:spLocks/>
            </p:cNvSpPr>
            <p:nvPr/>
          </p:nvSpPr>
          <p:spPr bwMode="auto">
            <a:xfrm>
              <a:off x="-3808" y="1844"/>
              <a:ext cx="26" cy="23"/>
            </a:xfrm>
            <a:custGeom>
              <a:avLst/>
              <a:gdLst>
                <a:gd name="T0" fmla="*/ 10 w 26"/>
                <a:gd name="T1" fmla="*/ 23 h 23"/>
                <a:gd name="T2" fmla="*/ 26 w 26"/>
                <a:gd name="T3" fmla="*/ 9 h 23"/>
                <a:gd name="T4" fmla="*/ 16 w 26"/>
                <a:gd name="T5" fmla="*/ 0 h 23"/>
                <a:gd name="T6" fmla="*/ 13 w 26"/>
                <a:gd name="T7" fmla="*/ 0 h 23"/>
                <a:gd name="T8" fmla="*/ 13 w 26"/>
                <a:gd name="T9" fmla="*/ 0 h 23"/>
                <a:gd name="T10" fmla="*/ 13 w 26"/>
                <a:gd name="T11" fmla="*/ 0 h 23"/>
                <a:gd name="T12" fmla="*/ 10 w 26"/>
                <a:gd name="T13" fmla="*/ 0 h 23"/>
                <a:gd name="T14" fmla="*/ 10 w 26"/>
                <a:gd name="T15" fmla="*/ 0 h 23"/>
                <a:gd name="T16" fmla="*/ 7 w 26"/>
                <a:gd name="T17" fmla="*/ 3 h 23"/>
                <a:gd name="T18" fmla="*/ 7 w 26"/>
                <a:gd name="T19" fmla="*/ 3 h 23"/>
                <a:gd name="T20" fmla="*/ 3 w 26"/>
                <a:gd name="T21" fmla="*/ 3 h 23"/>
                <a:gd name="T22" fmla="*/ 3 w 26"/>
                <a:gd name="T23" fmla="*/ 6 h 23"/>
                <a:gd name="T24" fmla="*/ 0 w 26"/>
                <a:gd name="T25" fmla="*/ 9 h 23"/>
                <a:gd name="T26" fmla="*/ 0 w 26"/>
                <a:gd name="T27" fmla="*/ 9 h 23"/>
                <a:gd name="T28" fmla="*/ 0 w 26"/>
                <a:gd name="T29" fmla="*/ 11 h 23"/>
                <a:gd name="T30" fmla="*/ 0 w 26"/>
                <a:gd name="T31" fmla="*/ 11 h 23"/>
                <a:gd name="T32" fmla="*/ 0 w 26"/>
                <a:gd name="T33" fmla="*/ 14 h 23"/>
                <a:gd name="T34" fmla="*/ 0 w 26"/>
                <a:gd name="T35" fmla="*/ 14 h 23"/>
                <a:gd name="T36" fmla="*/ 0 w 26"/>
                <a:gd name="T37" fmla="*/ 17 h 23"/>
                <a:gd name="T38" fmla="*/ 10 w 26"/>
                <a:gd name="T39" fmla="*/ 23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6" h="23">
                  <a:moveTo>
                    <a:pt x="10" y="23"/>
                  </a:moveTo>
                  <a:lnTo>
                    <a:pt x="26" y="9"/>
                  </a:lnTo>
                  <a:lnTo>
                    <a:pt x="16" y="0"/>
                  </a:lnTo>
                  <a:lnTo>
                    <a:pt x="13" y="0"/>
                  </a:lnTo>
                  <a:lnTo>
                    <a:pt x="10" y="0"/>
                  </a:lnTo>
                  <a:lnTo>
                    <a:pt x="7" y="3"/>
                  </a:lnTo>
                  <a:lnTo>
                    <a:pt x="3" y="3"/>
                  </a:lnTo>
                  <a:lnTo>
                    <a:pt x="3" y="6"/>
                  </a:lnTo>
                  <a:lnTo>
                    <a:pt x="0" y="9"/>
                  </a:lnTo>
                  <a:lnTo>
                    <a:pt x="0" y="11"/>
                  </a:lnTo>
                  <a:lnTo>
                    <a:pt x="0" y="14"/>
                  </a:lnTo>
                  <a:lnTo>
                    <a:pt x="0" y="17"/>
                  </a:lnTo>
                  <a:lnTo>
                    <a:pt x="10" y="2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497" name="Freeform 1014"/>
            <p:cNvSpPr>
              <a:spLocks/>
            </p:cNvSpPr>
            <p:nvPr/>
          </p:nvSpPr>
          <p:spPr bwMode="auto">
            <a:xfrm>
              <a:off x="-3808" y="1844"/>
              <a:ext cx="26" cy="23"/>
            </a:xfrm>
            <a:custGeom>
              <a:avLst/>
              <a:gdLst>
                <a:gd name="T0" fmla="*/ 10 w 26"/>
                <a:gd name="T1" fmla="*/ 23 h 23"/>
                <a:gd name="T2" fmla="*/ 26 w 26"/>
                <a:gd name="T3" fmla="*/ 9 h 23"/>
                <a:gd name="T4" fmla="*/ 16 w 26"/>
                <a:gd name="T5" fmla="*/ 0 h 23"/>
                <a:gd name="T6" fmla="*/ 13 w 26"/>
                <a:gd name="T7" fmla="*/ 0 h 23"/>
                <a:gd name="T8" fmla="*/ 10 w 26"/>
                <a:gd name="T9" fmla="*/ 0 h 23"/>
                <a:gd name="T10" fmla="*/ 7 w 26"/>
                <a:gd name="T11" fmla="*/ 3 h 23"/>
                <a:gd name="T12" fmla="*/ 3 w 26"/>
                <a:gd name="T13" fmla="*/ 3 h 23"/>
                <a:gd name="T14" fmla="*/ 3 w 26"/>
                <a:gd name="T15" fmla="*/ 6 h 23"/>
                <a:gd name="T16" fmla="*/ 0 w 26"/>
                <a:gd name="T17" fmla="*/ 9 h 23"/>
                <a:gd name="T18" fmla="*/ 0 w 26"/>
                <a:gd name="T19" fmla="*/ 11 h 23"/>
                <a:gd name="T20" fmla="*/ 0 w 26"/>
                <a:gd name="T21" fmla="*/ 14 h 23"/>
                <a:gd name="T22" fmla="*/ 0 w 26"/>
                <a:gd name="T23" fmla="*/ 17 h 23"/>
                <a:gd name="T24" fmla="*/ 10 w 26"/>
                <a:gd name="T25" fmla="*/ 23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3">
                  <a:moveTo>
                    <a:pt x="10" y="23"/>
                  </a:moveTo>
                  <a:lnTo>
                    <a:pt x="26" y="9"/>
                  </a:lnTo>
                  <a:lnTo>
                    <a:pt x="16" y="0"/>
                  </a:lnTo>
                  <a:lnTo>
                    <a:pt x="13" y="0"/>
                  </a:lnTo>
                  <a:lnTo>
                    <a:pt x="10" y="0"/>
                  </a:lnTo>
                  <a:lnTo>
                    <a:pt x="7" y="3"/>
                  </a:lnTo>
                  <a:lnTo>
                    <a:pt x="3" y="3"/>
                  </a:lnTo>
                  <a:lnTo>
                    <a:pt x="3" y="6"/>
                  </a:lnTo>
                  <a:lnTo>
                    <a:pt x="0" y="9"/>
                  </a:lnTo>
                  <a:lnTo>
                    <a:pt x="0" y="11"/>
                  </a:lnTo>
                  <a:lnTo>
                    <a:pt x="0" y="14"/>
                  </a:lnTo>
                  <a:lnTo>
                    <a:pt x="0" y="17"/>
                  </a:lnTo>
                  <a:lnTo>
                    <a:pt x="10" y="2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98" name="Freeform 1015"/>
            <p:cNvSpPr>
              <a:spLocks noEditPoints="1"/>
            </p:cNvSpPr>
            <p:nvPr/>
          </p:nvSpPr>
          <p:spPr bwMode="auto">
            <a:xfrm>
              <a:off x="-3808" y="1847"/>
              <a:ext cx="23" cy="17"/>
            </a:xfrm>
            <a:custGeom>
              <a:avLst/>
              <a:gdLst>
                <a:gd name="T0" fmla="*/ 16 w 23"/>
                <a:gd name="T1" fmla="*/ 11 h 17"/>
                <a:gd name="T2" fmla="*/ 13 w 23"/>
                <a:gd name="T3" fmla="*/ 11 h 17"/>
                <a:gd name="T4" fmla="*/ 16 w 23"/>
                <a:gd name="T5" fmla="*/ 11 h 17"/>
                <a:gd name="T6" fmla="*/ 19 w 23"/>
                <a:gd name="T7" fmla="*/ 8 h 17"/>
                <a:gd name="T8" fmla="*/ 19 w 23"/>
                <a:gd name="T9" fmla="*/ 11 h 17"/>
                <a:gd name="T10" fmla="*/ 16 w 23"/>
                <a:gd name="T11" fmla="*/ 14 h 17"/>
                <a:gd name="T12" fmla="*/ 13 w 23"/>
                <a:gd name="T13" fmla="*/ 17 h 17"/>
                <a:gd name="T14" fmla="*/ 16 w 23"/>
                <a:gd name="T15" fmla="*/ 14 h 17"/>
                <a:gd name="T16" fmla="*/ 10 w 23"/>
                <a:gd name="T17" fmla="*/ 17 h 17"/>
                <a:gd name="T18" fmla="*/ 7 w 23"/>
                <a:gd name="T19" fmla="*/ 17 h 17"/>
                <a:gd name="T20" fmla="*/ 10 w 23"/>
                <a:gd name="T21" fmla="*/ 14 h 17"/>
                <a:gd name="T22" fmla="*/ 13 w 23"/>
                <a:gd name="T23" fmla="*/ 11 h 17"/>
                <a:gd name="T24" fmla="*/ 10 w 23"/>
                <a:gd name="T25" fmla="*/ 14 h 17"/>
                <a:gd name="T26" fmla="*/ 19 w 23"/>
                <a:gd name="T27" fmla="*/ 8 h 17"/>
                <a:gd name="T28" fmla="*/ 16 w 23"/>
                <a:gd name="T29" fmla="*/ 8 h 17"/>
                <a:gd name="T30" fmla="*/ 19 w 23"/>
                <a:gd name="T31" fmla="*/ 6 h 17"/>
                <a:gd name="T32" fmla="*/ 19 w 23"/>
                <a:gd name="T33" fmla="*/ 3 h 17"/>
                <a:gd name="T34" fmla="*/ 19 w 23"/>
                <a:gd name="T35" fmla="*/ 6 h 17"/>
                <a:gd name="T36" fmla="*/ 16 w 23"/>
                <a:gd name="T37" fmla="*/ 6 h 17"/>
                <a:gd name="T38" fmla="*/ 16 w 23"/>
                <a:gd name="T39" fmla="*/ 8 h 17"/>
                <a:gd name="T40" fmla="*/ 16 w 23"/>
                <a:gd name="T41" fmla="*/ 6 h 17"/>
                <a:gd name="T42" fmla="*/ 10 w 23"/>
                <a:gd name="T43" fmla="*/ 11 h 17"/>
                <a:gd name="T44" fmla="*/ 10 w 23"/>
                <a:gd name="T45" fmla="*/ 14 h 17"/>
                <a:gd name="T46" fmla="*/ 10 w 23"/>
                <a:gd name="T47" fmla="*/ 11 h 17"/>
                <a:gd name="T48" fmla="*/ 7 w 23"/>
                <a:gd name="T49" fmla="*/ 14 h 17"/>
                <a:gd name="T50" fmla="*/ 3 w 23"/>
                <a:gd name="T51" fmla="*/ 14 h 17"/>
                <a:gd name="T52" fmla="*/ 7 w 23"/>
                <a:gd name="T53" fmla="*/ 14 h 17"/>
                <a:gd name="T54" fmla="*/ 10 w 23"/>
                <a:gd name="T55" fmla="*/ 11 h 17"/>
                <a:gd name="T56" fmla="*/ 7 w 23"/>
                <a:gd name="T57" fmla="*/ 11 h 17"/>
                <a:gd name="T58" fmla="*/ 13 w 23"/>
                <a:gd name="T59" fmla="*/ 6 h 17"/>
                <a:gd name="T60" fmla="*/ 13 w 23"/>
                <a:gd name="T61" fmla="*/ 3 h 17"/>
                <a:gd name="T62" fmla="*/ 13 w 23"/>
                <a:gd name="T63" fmla="*/ 6 h 17"/>
                <a:gd name="T64" fmla="*/ 19 w 23"/>
                <a:gd name="T65" fmla="*/ 3 h 17"/>
                <a:gd name="T66" fmla="*/ 16 w 23"/>
                <a:gd name="T67" fmla="*/ 0 h 17"/>
                <a:gd name="T68" fmla="*/ 16 w 23"/>
                <a:gd name="T69" fmla="*/ 3 h 17"/>
                <a:gd name="T70" fmla="*/ 10 w 23"/>
                <a:gd name="T71" fmla="*/ 6 h 17"/>
                <a:gd name="T72" fmla="*/ 7 w 23"/>
                <a:gd name="T73" fmla="*/ 6 h 17"/>
                <a:gd name="T74" fmla="*/ 10 w 23"/>
                <a:gd name="T75" fmla="*/ 8 h 17"/>
                <a:gd name="T76" fmla="*/ 10 w 23"/>
                <a:gd name="T77" fmla="*/ 0 h 17"/>
                <a:gd name="T78" fmla="*/ 10 w 23"/>
                <a:gd name="T79" fmla="*/ 0 h 17"/>
                <a:gd name="T80" fmla="*/ 10 w 23"/>
                <a:gd name="T81" fmla="*/ 0 h 17"/>
                <a:gd name="T82" fmla="*/ 3 w 23"/>
                <a:gd name="T83" fmla="*/ 8 h 17"/>
                <a:gd name="T84" fmla="*/ 3 w 23"/>
                <a:gd name="T85" fmla="*/ 6 h 17"/>
                <a:gd name="T86" fmla="*/ 0 w 23"/>
                <a:gd name="T87" fmla="*/ 8 h 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3" h="17">
                  <a:moveTo>
                    <a:pt x="16" y="11"/>
                  </a:moveTo>
                  <a:lnTo>
                    <a:pt x="16" y="11"/>
                  </a:lnTo>
                  <a:lnTo>
                    <a:pt x="16" y="8"/>
                  </a:lnTo>
                  <a:lnTo>
                    <a:pt x="13" y="8"/>
                  </a:lnTo>
                  <a:lnTo>
                    <a:pt x="13" y="11"/>
                  </a:lnTo>
                  <a:lnTo>
                    <a:pt x="16" y="11"/>
                  </a:lnTo>
                  <a:close/>
                  <a:moveTo>
                    <a:pt x="23" y="8"/>
                  </a:moveTo>
                  <a:lnTo>
                    <a:pt x="19" y="8"/>
                  </a:lnTo>
                  <a:lnTo>
                    <a:pt x="19" y="11"/>
                  </a:lnTo>
                  <a:lnTo>
                    <a:pt x="23" y="8"/>
                  </a:lnTo>
                  <a:close/>
                  <a:moveTo>
                    <a:pt x="16" y="14"/>
                  </a:moveTo>
                  <a:lnTo>
                    <a:pt x="16" y="14"/>
                  </a:lnTo>
                  <a:lnTo>
                    <a:pt x="13" y="14"/>
                  </a:lnTo>
                  <a:lnTo>
                    <a:pt x="13" y="17"/>
                  </a:lnTo>
                  <a:lnTo>
                    <a:pt x="16" y="14"/>
                  </a:lnTo>
                  <a:close/>
                  <a:moveTo>
                    <a:pt x="10" y="17"/>
                  </a:moveTo>
                  <a:lnTo>
                    <a:pt x="10" y="17"/>
                  </a:lnTo>
                  <a:lnTo>
                    <a:pt x="10" y="14"/>
                  </a:lnTo>
                  <a:lnTo>
                    <a:pt x="10" y="17"/>
                  </a:lnTo>
                  <a:lnTo>
                    <a:pt x="7" y="17"/>
                  </a:lnTo>
                  <a:lnTo>
                    <a:pt x="10" y="17"/>
                  </a:lnTo>
                  <a:close/>
                  <a:moveTo>
                    <a:pt x="10" y="14"/>
                  </a:moveTo>
                  <a:lnTo>
                    <a:pt x="13" y="14"/>
                  </a:lnTo>
                  <a:lnTo>
                    <a:pt x="13" y="11"/>
                  </a:lnTo>
                  <a:lnTo>
                    <a:pt x="10" y="11"/>
                  </a:lnTo>
                  <a:lnTo>
                    <a:pt x="10" y="14"/>
                  </a:lnTo>
                  <a:close/>
                  <a:moveTo>
                    <a:pt x="19" y="6"/>
                  </a:moveTo>
                  <a:lnTo>
                    <a:pt x="19" y="8"/>
                  </a:lnTo>
                  <a:lnTo>
                    <a:pt x="16" y="8"/>
                  </a:lnTo>
                  <a:lnTo>
                    <a:pt x="19" y="6"/>
                  </a:lnTo>
                  <a:close/>
                  <a:moveTo>
                    <a:pt x="19" y="6"/>
                  </a:moveTo>
                  <a:lnTo>
                    <a:pt x="23" y="6"/>
                  </a:lnTo>
                  <a:lnTo>
                    <a:pt x="19" y="3"/>
                  </a:lnTo>
                  <a:lnTo>
                    <a:pt x="19" y="6"/>
                  </a:lnTo>
                  <a:close/>
                  <a:moveTo>
                    <a:pt x="16" y="6"/>
                  </a:moveTo>
                  <a:lnTo>
                    <a:pt x="16" y="6"/>
                  </a:lnTo>
                  <a:lnTo>
                    <a:pt x="13" y="6"/>
                  </a:lnTo>
                  <a:lnTo>
                    <a:pt x="16" y="8"/>
                  </a:lnTo>
                  <a:lnTo>
                    <a:pt x="16" y="6"/>
                  </a:lnTo>
                  <a:close/>
                  <a:moveTo>
                    <a:pt x="10" y="11"/>
                  </a:moveTo>
                  <a:lnTo>
                    <a:pt x="10" y="11"/>
                  </a:lnTo>
                  <a:lnTo>
                    <a:pt x="10" y="14"/>
                  </a:lnTo>
                  <a:lnTo>
                    <a:pt x="10" y="11"/>
                  </a:lnTo>
                  <a:close/>
                  <a:moveTo>
                    <a:pt x="7" y="14"/>
                  </a:moveTo>
                  <a:lnTo>
                    <a:pt x="7" y="14"/>
                  </a:lnTo>
                  <a:lnTo>
                    <a:pt x="7" y="11"/>
                  </a:lnTo>
                  <a:lnTo>
                    <a:pt x="3" y="14"/>
                  </a:lnTo>
                  <a:lnTo>
                    <a:pt x="7" y="14"/>
                  </a:lnTo>
                  <a:close/>
                  <a:moveTo>
                    <a:pt x="10" y="8"/>
                  </a:moveTo>
                  <a:lnTo>
                    <a:pt x="10" y="11"/>
                  </a:lnTo>
                  <a:lnTo>
                    <a:pt x="7" y="11"/>
                  </a:lnTo>
                  <a:lnTo>
                    <a:pt x="7" y="8"/>
                  </a:lnTo>
                  <a:lnTo>
                    <a:pt x="10" y="8"/>
                  </a:lnTo>
                  <a:close/>
                  <a:moveTo>
                    <a:pt x="13" y="6"/>
                  </a:moveTo>
                  <a:lnTo>
                    <a:pt x="13" y="6"/>
                  </a:lnTo>
                  <a:lnTo>
                    <a:pt x="16" y="3"/>
                  </a:lnTo>
                  <a:lnTo>
                    <a:pt x="13" y="3"/>
                  </a:lnTo>
                  <a:lnTo>
                    <a:pt x="13" y="6"/>
                  </a:lnTo>
                  <a:close/>
                  <a:moveTo>
                    <a:pt x="16" y="3"/>
                  </a:moveTo>
                  <a:lnTo>
                    <a:pt x="19" y="3"/>
                  </a:lnTo>
                  <a:lnTo>
                    <a:pt x="19" y="0"/>
                  </a:lnTo>
                  <a:lnTo>
                    <a:pt x="16" y="0"/>
                  </a:lnTo>
                  <a:lnTo>
                    <a:pt x="16" y="3"/>
                  </a:lnTo>
                  <a:close/>
                  <a:moveTo>
                    <a:pt x="10" y="8"/>
                  </a:moveTo>
                  <a:lnTo>
                    <a:pt x="10" y="6"/>
                  </a:lnTo>
                  <a:lnTo>
                    <a:pt x="7" y="6"/>
                  </a:lnTo>
                  <a:lnTo>
                    <a:pt x="7" y="8"/>
                  </a:lnTo>
                  <a:lnTo>
                    <a:pt x="10" y="8"/>
                  </a:lnTo>
                  <a:close/>
                  <a:moveTo>
                    <a:pt x="10" y="0"/>
                  </a:moveTo>
                  <a:lnTo>
                    <a:pt x="10" y="0"/>
                  </a:lnTo>
                  <a:lnTo>
                    <a:pt x="10" y="3"/>
                  </a:lnTo>
                  <a:lnTo>
                    <a:pt x="10" y="0"/>
                  </a:lnTo>
                  <a:close/>
                  <a:moveTo>
                    <a:pt x="0" y="8"/>
                  </a:moveTo>
                  <a:lnTo>
                    <a:pt x="3" y="8"/>
                  </a:lnTo>
                  <a:lnTo>
                    <a:pt x="3" y="6"/>
                  </a:lnTo>
                  <a:lnTo>
                    <a:pt x="0"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499" name="Rectangle 1016"/>
            <p:cNvSpPr>
              <a:spLocks noChangeArrowheads="1"/>
            </p:cNvSpPr>
            <p:nvPr/>
          </p:nvSpPr>
          <p:spPr bwMode="auto">
            <a:xfrm>
              <a:off x="-3795" y="1855"/>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00" name="Freeform 1017"/>
            <p:cNvSpPr>
              <a:spLocks/>
            </p:cNvSpPr>
            <p:nvPr/>
          </p:nvSpPr>
          <p:spPr bwMode="auto">
            <a:xfrm>
              <a:off x="-3789" y="1855"/>
              <a:ext cx="4" cy="3"/>
            </a:xfrm>
            <a:custGeom>
              <a:avLst/>
              <a:gdLst>
                <a:gd name="T0" fmla="*/ 4 w 4"/>
                <a:gd name="T1" fmla="*/ 0 h 3"/>
                <a:gd name="T2" fmla="*/ 0 w 4"/>
                <a:gd name="T3" fmla="*/ 0 h 3"/>
                <a:gd name="T4" fmla="*/ 0 w 4"/>
                <a:gd name="T5" fmla="*/ 3 h 3"/>
                <a:gd name="T6" fmla="*/ 4 w 4"/>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0"/>
                  </a:moveTo>
                  <a:lnTo>
                    <a:pt x="0" y="0"/>
                  </a:lnTo>
                  <a:lnTo>
                    <a:pt x="0" y="3"/>
                  </a:lnTo>
                  <a:lnTo>
                    <a:pt x="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01" name="Freeform 1018"/>
            <p:cNvSpPr>
              <a:spLocks/>
            </p:cNvSpPr>
            <p:nvPr/>
          </p:nvSpPr>
          <p:spPr bwMode="auto">
            <a:xfrm>
              <a:off x="-3795" y="1861"/>
              <a:ext cx="3" cy="3"/>
            </a:xfrm>
            <a:custGeom>
              <a:avLst/>
              <a:gdLst>
                <a:gd name="T0" fmla="*/ 3 w 3"/>
                <a:gd name="T1" fmla="*/ 0 h 3"/>
                <a:gd name="T2" fmla="*/ 0 w 3"/>
                <a:gd name="T3" fmla="*/ 0 h 3"/>
                <a:gd name="T4" fmla="*/ 0 w 3"/>
                <a:gd name="T5" fmla="*/ 3 h 3"/>
                <a:gd name="T6" fmla="*/ 3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0"/>
                  </a:moveTo>
                  <a:lnTo>
                    <a:pt x="0" y="0"/>
                  </a:lnTo>
                  <a:lnTo>
                    <a:pt x="0" y="3"/>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02" name="Freeform 1019"/>
            <p:cNvSpPr>
              <a:spLocks/>
            </p:cNvSpPr>
            <p:nvPr/>
          </p:nvSpPr>
          <p:spPr bwMode="auto">
            <a:xfrm>
              <a:off x="-3801" y="1861"/>
              <a:ext cx="3" cy="3"/>
            </a:xfrm>
            <a:custGeom>
              <a:avLst/>
              <a:gdLst>
                <a:gd name="T0" fmla="*/ 3 w 3"/>
                <a:gd name="T1" fmla="*/ 3 h 3"/>
                <a:gd name="T2" fmla="*/ 3 w 3"/>
                <a:gd name="T3" fmla="*/ 0 h 3"/>
                <a:gd name="T4" fmla="*/ 3 w 3"/>
                <a:gd name="T5" fmla="*/ 3 h 3"/>
                <a:gd name="T6" fmla="*/ 0 w 3"/>
                <a:gd name="T7" fmla="*/ 3 h 3"/>
                <a:gd name="T8" fmla="*/ 3 w 3"/>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3" y="3"/>
                  </a:moveTo>
                  <a:lnTo>
                    <a:pt x="3" y="0"/>
                  </a:lnTo>
                  <a:lnTo>
                    <a:pt x="3" y="3"/>
                  </a:lnTo>
                  <a:lnTo>
                    <a:pt x="0" y="3"/>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03" name="Rectangle 1020"/>
            <p:cNvSpPr>
              <a:spLocks noChangeArrowheads="1"/>
            </p:cNvSpPr>
            <p:nvPr/>
          </p:nvSpPr>
          <p:spPr bwMode="auto">
            <a:xfrm>
              <a:off x="-3798" y="1858"/>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04" name="Freeform 1021"/>
            <p:cNvSpPr>
              <a:spLocks/>
            </p:cNvSpPr>
            <p:nvPr/>
          </p:nvSpPr>
          <p:spPr bwMode="auto">
            <a:xfrm>
              <a:off x="-3792" y="1853"/>
              <a:ext cx="3" cy="2"/>
            </a:xfrm>
            <a:custGeom>
              <a:avLst/>
              <a:gdLst>
                <a:gd name="T0" fmla="*/ 3 w 3"/>
                <a:gd name="T1" fmla="*/ 0 h 2"/>
                <a:gd name="T2" fmla="*/ 3 w 3"/>
                <a:gd name="T3" fmla="*/ 2 h 2"/>
                <a:gd name="T4" fmla="*/ 0 w 3"/>
                <a:gd name="T5" fmla="*/ 2 h 2"/>
                <a:gd name="T6" fmla="*/ 3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3" y="2"/>
                  </a:lnTo>
                  <a:lnTo>
                    <a:pt x="0" y="2"/>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05" name="Freeform 1022"/>
            <p:cNvSpPr>
              <a:spLocks/>
            </p:cNvSpPr>
            <p:nvPr/>
          </p:nvSpPr>
          <p:spPr bwMode="auto">
            <a:xfrm>
              <a:off x="-3789" y="1850"/>
              <a:ext cx="4" cy="3"/>
            </a:xfrm>
            <a:custGeom>
              <a:avLst/>
              <a:gdLst>
                <a:gd name="T0" fmla="*/ 0 w 4"/>
                <a:gd name="T1" fmla="*/ 3 h 3"/>
                <a:gd name="T2" fmla="*/ 4 w 4"/>
                <a:gd name="T3" fmla="*/ 3 h 3"/>
                <a:gd name="T4" fmla="*/ 0 w 4"/>
                <a:gd name="T5" fmla="*/ 0 h 3"/>
                <a:gd name="T6" fmla="*/ 0 w 4"/>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0" y="3"/>
                  </a:moveTo>
                  <a:lnTo>
                    <a:pt x="4" y="3"/>
                  </a:ln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06" name="Freeform 1023"/>
            <p:cNvSpPr>
              <a:spLocks/>
            </p:cNvSpPr>
            <p:nvPr/>
          </p:nvSpPr>
          <p:spPr bwMode="auto">
            <a:xfrm>
              <a:off x="-3795" y="1853"/>
              <a:ext cx="3" cy="2"/>
            </a:xfrm>
            <a:custGeom>
              <a:avLst/>
              <a:gdLst>
                <a:gd name="T0" fmla="*/ 3 w 3"/>
                <a:gd name="T1" fmla="*/ 0 h 2"/>
                <a:gd name="T2" fmla="*/ 0 w 3"/>
                <a:gd name="T3" fmla="*/ 0 h 2"/>
                <a:gd name="T4" fmla="*/ 3 w 3"/>
                <a:gd name="T5" fmla="*/ 2 h 2"/>
                <a:gd name="T6" fmla="*/ 3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0"/>
                  </a:lnTo>
                  <a:lnTo>
                    <a:pt x="3" y="2"/>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07" name="Freeform 0"/>
            <p:cNvSpPr>
              <a:spLocks/>
            </p:cNvSpPr>
            <p:nvPr/>
          </p:nvSpPr>
          <p:spPr bwMode="auto">
            <a:xfrm>
              <a:off x="-3798" y="1858"/>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08" name="Freeform 1"/>
            <p:cNvSpPr>
              <a:spLocks/>
            </p:cNvSpPr>
            <p:nvPr/>
          </p:nvSpPr>
          <p:spPr bwMode="auto">
            <a:xfrm>
              <a:off x="-3805" y="1858"/>
              <a:ext cx="4" cy="3"/>
            </a:xfrm>
            <a:custGeom>
              <a:avLst/>
              <a:gdLst>
                <a:gd name="T0" fmla="*/ 4 w 4"/>
                <a:gd name="T1" fmla="*/ 3 h 3"/>
                <a:gd name="T2" fmla="*/ 4 w 4"/>
                <a:gd name="T3" fmla="*/ 0 h 3"/>
                <a:gd name="T4" fmla="*/ 0 w 4"/>
                <a:gd name="T5" fmla="*/ 3 h 3"/>
                <a:gd name="T6" fmla="*/ 4 w 4"/>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3"/>
                  </a:moveTo>
                  <a:lnTo>
                    <a:pt x="4" y="0"/>
                  </a:lnTo>
                  <a:lnTo>
                    <a:pt x="0" y="3"/>
                  </a:lnTo>
                  <a:lnTo>
                    <a:pt x="4"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09" name="Rectangle 2"/>
            <p:cNvSpPr>
              <a:spLocks noChangeArrowheads="1"/>
            </p:cNvSpPr>
            <p:nvPr/>
          </p:nvSpPr>
          <p:spPr bwMode="auto">
            <a:xfrm>
              <a:off x="-3801" y="1855"/>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10" name="Freeform 3"/>
            <p:cNvSpPr>
              <a:spLocks/>
            </p:cNvSpPr>
            <p:nvPr/>
          </p:nvSpPr>
          <p:spPr bwMode="auto">
            <a:xfrm>
              <a:off x="-3795" y="1850"/>
              <a:ext cx="3" cy="3"/>
            </a:xfrm>
            <a:custGeom>
              <a:avLst/>
              <a:gdLst>
                <a:gd name="T0" fmla="*/ 0 w 3"/>
                <a:gd name="T1" fmla="*/ 3 h 3"/>
                <a:gd name="T2" fmla="*/ 3 w 3"/>
                <a:gd name="T3" fmla="*/ 0 h 3"/>
                <a:gd name="T4" fmla="*/ 0 w 3"/>
                <a:gd name="T5" fmla="*/ 0 h 3"/>
                <a:gd name="T6" fmla="*/ 0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3"/>
                  </a:moveTo>
                  <a:lnTo>
                    <a:pt x="3" y="0"/>
                  </a:ln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11" name="Rectangle 4"/>
            <p:cNvSpPr>
              <a:spLocks noChangeArrowheads="1"/>
            </p:cNvSpPr>
            <p:nvPr/>
          </p:nvSpPr>
          <p:spPr bwMode="auto">
            <a:xfrm>
              <a:off x="-3792" y="1847"/>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12" name="Rectangle 5"/>
            <p:cNvSpPr>
              <a:spLocks noChangeArrowheads="1"/>
            </p:cNvSpPr>
            <p:nvPr/>
          </p:nvSpPr>
          <p:spPr bwMode="auto">
            <a:xfrm>
              <a:off x="-3801" y="1853"/>
              <a:ext cx="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13" name="Freeform 6"/>
            <p:cNvSpPr>
              <a:spLocks/>
            </p:cNvSpPr>
            <p:nvPr/>
          </p:nvSpPr>
          <p:spPr bwMode="auto">
            <a:xfrm>
              <a:off x="-3798" y="1847"/>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14" name="Freeform 7"/>
            <p:cNvSpPr>
              <a:spLocks/>
            </p:cNvSpPr>
            <p:nvPr/>
          </p:nvSpPr>
          <p:spPr bwMode="auto">
            <a:xfrm>
              <a:off x="-3808" y="1853"/>
              <a:ext cx="3" cy="2"/>
            </a:xfrm>
            <a:custGeom>
              <a:avLst/>
              <a:gdLst>
                <a:gd name="T0" fmla="*/ 0 w 3"/>
                <a:gd name="T1" fmla="*/ 2 h 2"/>
                <a:gd name="T2" fmla="*/ 3 w 3"/>
                <a:gd name="T3" fmla="*/ 2 h 2"/>
                <a:gd name="T4" fmla="*/ 3 w 3"/>
                <a:gd name="T5" fmla="*/ 0 h 2"/>
                <a:gd name="T6" fmla="*/ 0 w 3"/>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2"/>
                  </a:lnTo>
                  <a:lnTo>
                    <a:pt x="3" y="0"/>
                  </a:lnTo>
                  <a:lnTo>
                    <a:pt x="0" y="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15" name="Freeform 8"/>
            <p:cNvSpPr>
              <a:spLocks noEditPoints="1"/>
            </p:cNvSpPr>
            <p:nvPr/>
          </p:nvSpPr>
          <p:spPr bwMode="auto">
            <a:xfrm>
              <a:off x="-3805" y="1847"/>
              <a:ext cx="20" cy="20"/>
            </a:xfrm>
            <a:custGeom>
              <a:avLst/>
              <a:gdLst>
                <a:gd name="T0" fmla="*/ 10 w 20"/>
                <a:gd name="T1" fmla="*/ 0 h 20"/>
                <a:gd name="T2" fmla="*/ 7 w 20"/>
                <a:gd name="T3" fmla="*/ 17 h 20"/>
                <a:gd name="T4" fmla="*/ 4 w 20"/>
                <a:gd name="T5" fmla="*/ 14 h 20"/>
                <a:gd name="T6" fmla="*/ 16 w 20"/>
                <a:gd name="T7" fmla="*/ 3 h 20"/>
                <a:gd name="T8" fmla="*/ 16 w 20"/>
                <a:gd name="T9" fmla="*/ 6 h 20"/>
                <a:gd name="T10" fmla="*/ 0 w 20"/>
                <a:gd name="T11" fmla="*/ 11 h 20"/>
                <a:gd name="T12" fmla="*/ 0 w 20"/>
                <a:gd name="T13" fmla="*/ 11 h 20"/>
                <a:gd name="T14" fmla="*/ 0 w 20"/>
                <a:gd name="T15" fmla="*/ 11 h 20"/>
                <a:gd name="T16" fmla="*/ 0 w 20"/>
                <a:gd name="T17" fmla="*/ 8 h 20"/>
                <a:gd name="T18" fmla="*/ 0 w 20"/>
                <a:gd name="T19" fmla="*/ 8 h 20"/>
                <a:gd name="T20" fmla="*/ 0 w 20"/>
                <a:gd name="T21" fmla="*/ 8 h 20"/>
                <a:gd name="T22" fmla="*/ 0 w 20"/>
                <a:gd name="T23" fmla="*/ 6 h 20"/>
                <a:gd name="T24" fmla="*/ 0 w 20"/>
                <a:gd name="T25" fmla="*/ 6 h 20"/>
                <a:gd name="T26" fmla="*/ 4 w 20"/>
                <a:gd name="T27" fmla="*/ 6 h 20"/>
                <a:gd name="T28" fmla="*/ 13 w 20"/>
                <a:gd name="T29" fmla="*/ 11 h 20"/>
                <a:gd name="T30" fmla="*/ 10 w 20"/>
                <a:gd name="T31" fmla="*/ 17 h 20"/>
                <a:gd name="T32" fmla="*/ 10 w 20"/>
                <a:gd name="T33" fmla="*/ 0 h 20"/>
                <a:gd name="T34" fmla="*/ 16 w 20"/>
                <a:gd name="T35" fmla="*/ 3 h 20"/>
                <a:gd name="T36" fmla="*/ 4 w 20"/>
                <a:gd name="T37" fmla="*/ 14 h 20"/>
                <a:gd name="T38" fmla="*/ 0 w 20"/>
                <a:gd name="T39" fmla="*/ 11 h 20"/>
                <a:gd name="T40" fmla="*/ 20 w 20"/>
                <a:gd name="T41" fmla="*/ 8 h 20"/>
                <a:gd name="T42" fmla="*/ 13 w 20"/>
                <a:gd name="T43" fmla="*/ 11 h 20"/>
                <a:gd name="T44" fmla="*/ 4 w 20"/>
                <a:gd name="T45" fmla="*/ 3 h 20"/>
                <a:gd name="T46" fmla="*/ 4 w 20"/>
                <a:gd name="T47" fmla="*/ 3 h 20"/>
                <a:gd name="T48" fmla="*/ 4 w 20"/>
                <a:gd name="T49" fmla="*/ 3 h 20"/>
                <a:gd name="T50" fmla="*/ 7 w 20"/>
                <a:gd name="T51" fmla="*/ 0 h 20"/>
                <a:gd name="T52" fmla="*/ 7 w 20"/>
                <a:gd name="T53" fmla="*/ 0 h 20"/>
                <a:gd name="T54" fmla="*/ 7 w 20"/>
                <a:gd name="T55" fmla="*/ 0 h 20"/>
                <a:gd name="T56" fmla="*/ 10 w 20"/>
                <a:gd name="T57" fmla="*/ 0 h 20"/>
                <a:gd name="T58" fmla="*/ 10 w 20"/>
                <a:gd name="T59" fmla="*/ 0 h 20"/>
                <a:gd name="T60" fmla="*/ 10 w 20"/>
                <a:gd name="T61" fmla="*/ 0 h 20"/>
                <a:gd name="T62" fmla="*/ 20 w 20"/>
                <a:gd name="T63" fmla="*/ 6 h 20"/>
                <a:gd name="T64" fmla="*/ 10 w 20"/>
                <a:gd name="T65" fmla="*/ 0 h 20"/>
                <a:gd name="T66" fmla="*/ 10 w 20"/>
                <a:gd name="T67" fmla="*/ 0 h 20"/>
                <a:gd name="T68" fmla="*/ 10 w 20"/>
                <a:gd name="T69" fmla="*/ 0 h 20"/>
                <a:gd name="T70" fmla="*/ 7 w 20"/>
                <a:gd name="T71" fmla="*/ 0 h 20"/>
                <a:gd name="T72" fmla="*/ 7 w 20"/>
                <a:gd name="T73" fmla="*/ 0 h 20"/>
                <a:gd name="T74" fmla="*/ 7 w 20"/>
                <a:gd name="T75" fmla="*/ 0 h 20"/>
                <a:gd name="T76" fmla="*/ 4 w 20"/>
                <a:gd name="T77" fmla="*/ 3 h 20"/>
                <a:gd name="T78" fmla="*/ 4 w 20"/>
                <a:gd name="T79" fmla="*/ 3 h 20"/>
                <a:gd name="T80" fmla="*/ 4 w 20"/>
                <a:gd name="T81" fmla="*/ 3 h 20"/>
                <a:gd name="T82" fmla="*/ 0 w 20"/>
                <a:gd name="T83" fmla="*/ 6 h 20"/>
                <a:gd name="T84" fmla="*/ 0 w 20"/>
                <a:gd name="T85" fmla="*/ 6 h 20"/>
                <a:gd name="T86" fmla="*/ 0 w 20"/>
                <a:gd name="T87" fmla="*/ 8 h 20"/>
                <a:gd name="T88" fmla="*/ 0 w 20"/>
                <a:gd name="T89" fmla="*/ 8 h 20"/>
                <a:gd name="T90" fmla="*/ 0 w 20"/>
                <a:gd name="T91" fmla="*/ 8 h 20"/>
                <a:gd name="T92" fmla="*/ 0 w 20"/>
                <a:gd name="T93" fmla="*/ 11 h 20"/>
                <a:gd name="T94" fmla="*/ 0 w 20"/>
                <a:gd name="T95" fmla="*/ 11 h 20"/>
                <a:gd name="T96" fmla="*/ 0 w 20"/>
                <a:gd name="T97" fmla="*/ 11 h 20"/>
                <a:gd name="T98" fmla="*/ 7 w 20"/>
                <a:gd name="T99" fmla="*/ 20 h 20"/>
                <a:gd name="T100" fmla="*/ 20 w 20"/>
                <a:gd name="T101" fmla="*/ 6 h 2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0" h="20">
                  <a:moveTo>
                    <a:pt x="10" y="0"/>
                  </a:moveTo>
                  <a:lnTo>
                    <a:pt x="7" y="17"/>
                  </a:lnTo>
                  <a:lnTo>
                    <a:pt x="4" y="14"/>
                  </a:lnTo>
                  <a:lnTo>
                    <a:pt x="16" y="3"/>
                  </a:lnTo>
                  <a:lnTo>
                    <a:pt x="16" y="6"/>
                  </a:lnTo>
                  <a:lnTo>
                    <a:pt x="0" y="11"/>
                  </a:lnTo>
                  <a:lnTo>
                    <a:pt x="0" y="8"/>
                  </a:lnTo>
                  <a:lnTo>
                    <a:pt x="0" y="6"/>
                  </a:lnTo>
                  <a:lnTo>
                    <a:pt x="4" y="6"/>
                  </a:lnTo>
                  <a:lnTo>
                    <a:pt x="13" y="11"/>
                  </a:lnTo>
                  <a:lnTo>
                    <a:pt x="10" y="17"/>
                  </a:lnTo>
                  <a:lnTo>
                    <a:pt x="10" y="0"/>
                  </a:lnTo>
                  <a:lnTo>
                    <a:pt x="16" y="3"/>
                  </a:lnTo>
                  <a:lnTo>
                    <a:pt x="4" y="14"/>
                  </a:lnTo>
                  <a:lnTo>
                    <a:pt x="0" y="11"/>
                  </a:lnTo>
                  <a:lnTo>
                    <a:pt x="20" y="8"/>
                  </a:lnTo>
                  <a:lnTo>
                    <a:pt x="13" y="11"/>
                  </a:lnTo>
                  <a:lnTo>
                    <a:pt x="4" y="3"/>
                  </a:lnTo>
                  <a:lnTo>
                    <a:pt x="7" y="0"/>
                  </a:lnTo>
                  <a:lnTo>
                    <a:pt x="10" y="0"/>
                  </a:lnTo>
                  <a:close/>
                  <a:moveTo>
                    <a:pt x="20" y="6"/>
                  </a:moveTo>
                  <a:lnTo>
                    <a:pt x="10" y="0"/>
                  </a:lnTo>
                  <a:lnTo>
                    <a:pt x="7" y="0"/>
                  </a:lnTo>
                  <a:lnTo>
                    <a:pt x="4" y="3"/>
                  </a:lnTo>
                  <a:lnTo>
                    <a:pt x="0" y="6"/>
                  </a:lnTo>
                  <a:lnTo>
                    <a:pt x="0" y="8"/>
                  </a:lnTo>
                  <a:lnTo>
                    <a:pt x="0" y="11"/>
                  </a:lnTo>
                  <a:lnTo>
                    <a:pt x="7" y="20"/>
                  </a:lnTo>
                  <a:lnTo>
                    <a:pt x="2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16" name="Freeform 9"/>
            <p:cNvSpPr>
              <a:spLocks/>
            </p:cNvSpPr>
            <p:nvPr/>
          </p:nvSpPr>
          <p:spPr bwMode="auto">
            <a:xfrm>
              <a:off x="-3805" y="1847"/>
              <a:ext cx="20" cy="17"/>
            </a:xfrm>
            <a:custGeom>
              <a:avLst/>
              <a:gdLst>
                <a:gd name="T0" fmla="*/ 10 w 20"/>
                <a:gd name="T1" fmla="*/ 0 h 17"/>
                <a:gd name="T2" fmla="*/ 7 w 20"/>
                <a:gd name="T3" fmla="*/ 17 h 17"/>
                <a:gd name="T4" fmla="*/ 4 w 20"/>
                <a:gd name="T5" fmla="*/ 14 h 17"/>
                <a:gd name="T6" fmla="*/ 16 w 20"/>
                <a:gd name="T7" fmla="*/ 3 h 17"/>
                <a:gd name="T8" fmla="*/ 16 w 20"/>
                <a:gd name="T9" fmla="*/ 6 h 17"/>
                <a:gd name="T10" fmla="*/ 0 w 20"/>
                <a:gd name="T11" fmla="*/ 11 h 17"/>
                <a:gd name="T12" fmla="*/ 0 w 20"/>
                <a:gd name="T13" fmla="*/ 8 h 17"/>
                <a:gd name="T14" fmla="*/ 0 w 20"/>
                <a:gd name="T15" fmla="*/ 6 h 17"/>
                <a:gd name="T16" fmla="*/ 4 w 20"/>
                <a:gd name="T17" fmla="*/ 6 h 17"/>
                <a:gd name="T18" fmla="*/ 13 w 20"/>
                <a:gd name="T19" fmla="*/ 11 h 17"/>
                <a:gd name="T20" fmla="*/ 10 w 20"/>
                <a:gd name="T21" fmla="*/ 17 h 17"/>
                <a:gd name="T22" fmla="*/ 10 w 20"/>
                <a:gd name="T23" fmla="*/ 0 h 17"/>
                <a:gd name="T24" fmla="*/ 16 w 20"/>
                <a:gd name="T25" fmla="*/ 3 h 17"/>
                <a:gd name="T26" fmla="*/ 4 w 20"/>
                <a:gd name="T27" fmla="*/ 14 h 17"/>
                <a:gd name="T28" fmla="*/ 0 w 20"/>
                <a:gd name="T29" fmla="*/ 11 h 17"/>
                <a:gd name="T30" fmla="*/ 20 w 20"/>
                <a:gd name="T31" fmla="*/ 8 h 17"/>
                <a:gd name="T32" fmla="*/ 13 w 20"/>
                <a:gd name="T33" fmla="*/ 11 h 17"/>
                <a:gd name="T34" fmla="*/ 4 w 20"/>
                <a:gd name="T35" fmla="*/ 3 h 17"/>
                <a:gd name="T36" fmla="*/ 7 w 20"/>
                <a:gd name="T37" fmla="*/ 0 h 17"/>
                <a:gd name="T38" fmla="*/ 10 w 20"/>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 h="17">
                  <a:moveTo>
                    <a:pt x="10" y="0"/>
                  </a:moveTo>
                  <a:lnTo>
                    <a:pt x="7" y="17"/>
                  </a:lnTo>
                  <a:lnTo>
                    <a:pt x="4" y="14"/>
                  </a:lnTo>
                  <a:lnTo>
                    <a:pt x="16" y="3"/>
                  </a:lnTo>
                  <a:lnTo>
                    <a:pt x="16" y="6"/>
                  </a:lnTo>
                  <a:lnTo>
                    <a:pt x="0" y="11"/>
                  </a:lnTo>
                  <a:lnTo>
                    <a:pt x="0" y="8"/>
                  </a:lnTo>
                  <a:lnTo>
                    <a:pt x="0" y="6"/>
                  </a:lnTo>
                  <a:lnTo>
                    <a:pt x="4" y="6"/>
                  </a:lnTo>
                  <a:lnTo>
                    <a:pt x="13" y="11"/>
                  </a:lnTo>
                  <a:lnTo>
                    <a:pt x="10" y="17"/>
                  </a:lnTo>
                  <a:lnTo>
                    <a:pt x="10" y="0"/>
                  </a:lnTo>
                  <a:lnTo>
                    <a:pt x="16" y="3"/>
                  </a:lnTo>
                  <a:lnTo>
                    <a:pt x="4" y="14"/>
                  </a:lnTo>
                  <a:lnTo>
                    <a:pt x="0" y="11"/>
                  </a:lnTo>
                  <a:lnTo>
                    <a:pt x="20" y="8"/>
                  </a:lnTo>
                  <a:lnTo>
                    <a:pt x="13" y="11"/>
                  </a:lnTo>
                  <a:lnTo>
                    <a:pt x="4" y="3"/>
                  </a:lnTo>
                  <a:lnTo>
                    <a:pt x="7" y="0"/>
                  </a:lnTo>
                  <a:lnTo>
                    <a:pt x="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17" name="Freeform 10"/>
            <p:cNvSpPr>
              <a:spLocks/>
            </p:cNvSpPr>
            <p:nvPr/>
          </p:nvSpPr>
          <p:spPr bwMode="auto">
            <a:xfrm>
              <a:off x="-3805" y="1847"/>
              <a:ext cx="20" cy="20"/>
            </a:xfrm>
            <a:custGeom>
              <a:avLst/>
              <a:gdLst>
                <a:gd name="T0" fmla="*/ 20 w 20"/>
                <a:gd name="T1" fmla="*/ 6 h 20"/>
                <a:gd name="T2" fmla="*/ 10 w 20"/>
                <a:gd name="T3" fmla="*/ 0 h 20"/>
                <a:gd name="T4" fmla="*/ 7 w 20"/>
                <a:gd name="T5" fmla="*/ 0 h 20"/>
                <a:gd name="T6" fmla="*/ 4 w 20"/>
                <a:gd name="T7" fmla="*/ 3 h 20"/>
                <a:gd name="T8" fmla="*/ 0 w 20"/>
                <a:gd name="T9" fmla="*/ 6 h 20"/>
                <a:gd name="T10" fmla="*/ 0 w 20"/>
                <a:gd name="T11" fmla="*/ 8 h 20"/>
                <a:gd name="T12" fmla="*/ 0 w 20"/>
                <a:gd name="T13" fmla="*/ 11 h 20"/>
                <a:gd name="T14" fmla="*/ 7 w 20"/>
                <a:gd name="T15" fmla="*/ 20 h 20"/>
                <a:gd name="T16" fmla="*/ 20 w 20"/>
                <a:gd name="T17" fmla="*/ 6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0">
                  <a:moveTo>
                    <a:pt x="20" y="6"/>
                  </a:moveTo>
                  <a:lnTo>
                    <a:pt x="10" y="0"/>
                  </a:lnTo>
                  <a:lnTo>
                    <a:pt x="7" y="0"/>
                  </a:lnTo>
                  <a:lnTo>
                    <a:pt x="4" y="3"/>
                  </a:lnTo>
                  <a:lnTo>
                    <a:pt x="0" y="6"/>
                  </a:lnTo>
                  <a:lnTo>
                    <a:pt x="0" y="8"/>
                  </a:lnTo>
                  <a:lnTo>
                    <a:pt x="0" y="11"/>
                  </a:lnTo>
                  <a:lnTo>
                    <a:pt x="7" y="20"/>
                  </a:lnTo>
                  <a:lnTo>
                    <a:pt x="20"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18" name="Freeform 11"/>
            <p:cNvSpPr>
              <a:spLocks/>
            </p:cNvSpPr>
            <p:nvPr/>
          </p:nvSpPr>
          <p:spPr bwMode="auto">
            <a:xfrm>
              <a:off x="-3798" y="1855"/>
              <a:ext cx="3" cy="3"/>
            </a:xfrm>
            <a:custGeom>
              <a:avLst/>
              <a:gdLst>
                <a:gd name="T0" fmla="*/ 3 w 3"/>
                <a:gd name="T1" fmla="*/ 0 h 3"/>
                <a:gd name="T2" fmla="*/ 3 w 3"/>
                <a:gd name="T3" fmla="*/ 0 h 3"/>
                <a:gd name="T4" fmla="*/ 3 w 3"/>
                <a:gd name="T5" fmla="*/ 0 h 3"/>
                <a:gd name="T6" fmla="*/ 3 w 3"/>
                <a:gd name="T7" fmla="*/ 0 h 3"/>
                <a:gd name="T8" fmla="*/ 3 w 3"/>
                <a:gd name="T9" fmla="*/ 0 h 3"/>
                <a:gd name="T10" fmla="*/ 3 w 3"/>
                <a:gd name="T11" fmla="*/ 0 h 3"/>
                <a:gd name="T12" fmla="*/ 3 w 3"/>
                <a:gd name="T13" fmla="*/ 0 h 3"/>
                <a:gd name="T14" fmla="*/ 3 w 3"/>
                <a:gd name="T15" fmla="*/ 0 h 3"/>
                <a:gd name="T16" fmla="*/ 3 w 3"/>
                <a:gd name="T17" fmla="*/ 0 h 3"/>
                <a:gd name="T18" fmla="*/ 3 w 3"/>
                <a:gd name="T19" fmla="*/ 0 h 3"/>
                <a:gd name="T20" fmla="*/ 3 w 3"/>
                <a:gd name="T21" fmla="*/ 0 h 3"/>
                <a:gd name="T22" fmla="*/ 3 w 3"/>
                <a:gd name="T23" fmla="*/ 0 h 3"/>
                <a:gd name="T24" fmla="*/ 3 w 3"/>
                <a:gd name="T25" fmla="*/ 0 h 3"/>
                <a:gd name="T26" fmla="*/ 3 w 3"/>
                <a:gd name="T27" fmla="*/ 0 h 3"/>
                <a:gd name="T28" fmla="*/ 3 w 3"/>
                <a:gd name="T29" fmla="*/ 0 h 3"/>
                <a:gd name="T30" fmla="*/ 3 w 3"/>
                <a:gd name="T31" fmla="*/ 0 h 3"/>
                <a:gd name="T32" fmla="*/ 0 w 3"/>
                <a:gd name="T33" fmla="*/ 0 h 3"/>
                <a:gd name="T34" fmla="*/ 0 w 3"/>
                <a:gd name="T35" fmla="*/ 0 h 3"/>
                <a:gd name="T36" fmla="*/ 0 w 3"/>
                <a:gd name="T37" fmla="*/ 0 h 3"/>
                <a:gd name="T38" fmla="*/ 0 w 3"/>
                <a:gd name="T39" fmla="*/ 0 h 3"/>
                <a:gd name="T40" fmla="*/ 0 w 3"/>
                <a:gd name="T41" fmla="*/ 0 h 3"/>
                <a:gd name="T42" fmla="*/ 0 w 3"/>
                <a:gd name="T43" fmla="*/ 0 h 3"/>
                <a:gd name="T44" fmla="*/ 0 w 3"/>
                <a:gd name="T45" fmla="*/ 0 h 3"/>
                <a:gd name="T46" fmla="*/ 0 w 3"/>
                <a:gd name="T47" fmla="*/ 3 h 3"/>
                <a:gd name="T48" fmla="*/ 0 w 3"/>
                <a:gd name="T49" fmla="*/ 3 h 3"/>
                <a:gd name="T50" fmla="*/ 3 w 3"/>
                <a:gd name="T51" fmla="*/ 3 h 3"/>
                <a:gd name="T52" fmla="*/ 3 w 3"/>
                <a:gd name="T53" fmla="*/ 3 h 3"/>
                <a:gd name="T54" fmla="*/ 3 w 3"/>
                <a:gd name="T55" fmla="*/ 3 h 3"/>
                <a:gd name="T56" fmla="*/ 3 w 3"/>
                <a:gd name="T57" fmla="*/ 3 h 3"/>
                <a:gd name="T58" fmla="*/ 3 w 3"/>
                <a:gd name="T59" fmla="*/ 3 h 3"/>
                <a:gd name="T60" fmla="*/ 3 w 3"/>
                <a:gd name="T61" fmla="*/ 3 h 3"/>
                <a:gd name="T62" fmla="*/ 3 w 3"/>
                <a:gd name="T63" fmla="*/ 3 h 3"/>
                <a:gd name="T64" fmla="*/ 3 w 3"/>
                <a:gd name="T65" fmla="*/ 0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 h="3">
                  <a:moveTo>
                    <a:pt x="3" y="0"/>
                  </a:moveTo>
                  <a:lnTo>
                    <a:pt x="3" y="0"/>
                  </a:lnTo>
                  <a:lnTo>
                    <a:pt x="0" y="0"/>
                  </a:lnTo>
                  <a:lnTo>
                    <a:pt x="0" y="3"/>
                  </a:lnTo>
                  <a:lnTo>
                    <a:pt x="3" y="3"/>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19" name="Rectangle 12"/>
            <p:cNvSpPr>
              <a:spLocks noChangeArrowheads="1"/>
            </p:cNvSpPr>
            <p:nvPr/>
          </p:nvSpPr>
          <p:spPr bwMode="auto">
            <a:xfrm>
              <a:off x="-3798" y="1855"/>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20" name="Freeform 13"/>
            <p:cNvSpPr>
              <a:spLocks noEditPoints="1"/>
            </p:cNvSpPr>
            <p:nvPr/>
          </p:nvSpPr>
          <p:spPr bwMode="auto">
            <a:xfrm>
              <a:off x="-3805" y="1850"/>
              <a:ext cx="16" cy="14"/>
            </a:xfrm>
            <a:custGeom>
              <a:avLst/>
              <a:gdLst>
                <a:gd name="T0" fmla="*/ 16 w 16"/>
                <a:gd name="T1" fmla="*/ 0 h 14"/>
                <a:gd name="T2" fmla="*/ 16 w 16"/>
                <a:gd name="T3" fmla="*/ 0 h 14"/>
                <a:gd name="T4" fmla="*/ 16 w 16"/>
                <a:gd name="T5" fmla="*/ 0 h 14"/>
                <a:gd name="T6" fmla="*/ 16 w 16"/>
                <a:gd name="T7" fmla="*/ 0 h 14"/>
                <a:gd name="T8" fmla="*/ 16 w 16"/>
                <a:gd name="T9" fmla="*/ 0 h 14"/>
                <a:gd name="T10" fmla="*/ 13 w 16"/>
                <a:gd name="T11" fmla="*/ 0 h 14"/>
                <a:gd name="T12" fmla="*/ 13 w 16"/>
                <a:gd name="T13" fmla="*/ 0 h 14"/>
                <a:gd name="T14" fmla="*/ 13 w 16"/>
                <a:gd name="T15" fmla="*/ 3 h 14"/>
                <a:gd name="T16" fmla="*/ 16 w 16"/>
                <a:gd name="T17" fmla="*/ 3 h 14"/>
                <a:gd name="T18" fmla="*/ 16 w 16"/>
                <a:gd name="T19" fmla="*/ 0 h 14"/>
                <a:gd name="T20" fmla="*/ 16 w 16"/>
                <a:gd name="T21" fmla="*/ 11 h 14"/>
                <a:gd name="T22" fmla="*/ 16 w 16"/>
                <a:gd name="T23" fmla="*/ 8 h 14"/>
                <a:gd name="T24" fmla="*/ 16 w 16"/>
                <a:gd name="T25" fmla="*/ 8 h 14"/>
                <a:gd name="T26" fmla="*/ 13 w 16"/>
                <a:gd name="T27" fmla="*/ 8 h 14"/>
                <a:gd name="T28" fmla="*/ 13 w 16"/>
                <a:gd name="T29" fmla="*/ 8 h 14"/>
                <a:gd name="T30" fmla="*/ 13 w 16"/>
                <a:gd name="T31" fmla="*/ 8 h 14"/>
                <a:gd name="T32" fmla="*/ 13 w 16"/>
                <a:gd name="T33" fmla="*/ 8 h 14"/>
                <a:gd name="T34" fmla="*/ 13 w 16"/>
                <a:gd name="T35" fmla="*/ 11 h 14"/>
                <a:gd name="T36" fmla="*/ 13 w 16"/>
                <a:gd name="T37" fmla="*/ 11 h 14"/>
                <a:gd name="T38" fmla="*/ 13 w 16"/>
                <a:gd name="T39" fmla="*/ 11 h 14"/>
                <a:gd name="T40" fmla="*/ 13 w 16"/>
                <a:gd name="T41" fmla="*/ 11 h 14"/>
                <a:gd name="T42" fmla="*/ 4 w 16"/>
                <a:gd name="T43" fmla="*/ 3 h 14"/>
                <a:gd name="T44" fmla="*/ 4 w 16"/>
                <a:gd name="T45" fmla="*/ 0 h 14"/>
                <a:gd name="T46" fmla="*/ 4 w 16"/>
                <a:gd name="T47" fmla="*/ 0 h 14"/>
                <a:gd name="T48" fmla="*/ 4 w 16"/>
                <a:gd name="T49" fmla="*/ 0 h 14"/>
                <a:gd name="T50" fmla="*/ 4 w 16"/>
                <a:gd name="T51" fmla="*/ 0 h 14"/>
                <a:gd name="T52" fmla="*/ 0 w 16"/>
                <a:gd name="T53" fmla="*/ 0 h 14"/>
                <a:gd name="T54" fmla="*/ 0 w 16"/>
                <a:gd name="T55" fmla="*/ 0 h 14"/>
                <a:gd name="T56" fmla="*/ 0 w 16"/>
                <a:gd name="T57" fmla="*/ 3 h 14"/>
                <a:gd name="T58" fmla="*/ 0 w 16"/>
                <a:gd name="T59" fmla="*/ 3 h 14"/>
                <a:gd name="T60" fmla="*/ 4 w 16"/>
                <a:gd name="T61" fmla="*/ 3 h 14"/>
                <a:gd name="T62" fmla="*/ 4 w 16"/>
                <a:gd name="T63" fmla="*/ 3 h 14"/>
                <a:gd name="T64" fmla="*/ 4 w 16"/>
                <a:gd name="T65" fmla="*/ 14 h 14"/>
                <a:gd name="T66" fmla="*/ 4 w 16"/>
                <a:gd name="T67" fmla="*/ 11 h 14"/>
                <a:gd name="T68" fmla="*/ 4 w 16"/>
                <a:gd name="T69" fmla="*/ 11 h 14"/>
                <a:gd name="T70" fmla="*/ 4 w 16"/>
                <a:gd name="T71" fmla="*/ 11 h 14"/>
                <a:gd name="T72" fmla="*/ 4 w 16"/>
                <a:gd name="T73" fmla="*/ 11 h 14"/>
                <a:gd name="T74" fmla="*/ 4 w 16"/>
                <a:gd name="T75" fmla="*/ 11 h 14"/>
                <a:gd name="T76" fmla="*/ 4 w 16"/>
                <a:gd name="T77" fmla="*/ 11 h 14"/>
                <a:gd name="T78" fmla="*/ 4 w 16"/>
                <a:gd name="T79" fmla="*/ 11 h 14"/>
                <a:gd name="T80" fmla="*/ 4 w 16"/>
                <a:gd name="T81" fmla="*/ 14 h 14"/>
                <a:gd name="T82" fmla="*/ 4 w 16"/>
                <a:gd name="T83" fmla="*/ 14 h 14"/>
                <a:gd name="T84" fmla="*/ 4 w 16"/>
                <a:gd name="T85" fmla="*/ 14 h 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 h="14">
                  <a:moveTo>
                    <a:pt x="16" y="0"/>
                  </a:moveTo>
                  <a:lnTo>
                    <a:pt x="16" y="0"/>
                  </a:lnTo>
                  <a:lnTo>
                    <a:pt x="13" y="0"/>
                  </a:lnTo>
                  <a:lnTo>
                    <a:pt x="13" y="3"/>
                  </a:lnTo>
                  <a:lnTo>
                    <a:pt x="16" y="3"/>
                  </a:lnTo>
                  <a:lnTo>
                    <a:pt x="16" y="0"/>
                  </a:lnTo>
                  <a:close/>
                  <a:moveTo>
                    <a:pt x="16" y="11"/>
                  </a:moveTo>
                  <a:lnTo>
                    <a:pt x="16" y="11"/>
                  </a:lnTo>
                  <a:lnTo>
                    <a:pt x="16" y="8"/>
                  </a:lnTo>
                  <a:lnTo>
                    <a:pt x="13" y="8"/>
                  </a:lnTo>
                  <a:lnTo>
                    <a:pt x="13" y="11"/>
                  </a:lnTo>
                  <a:lnTo>
                    <a:pt x="16" y="11"/>
                  </a:lnTo>
                  <a:close/>
                  <a:moveTo>
                    <a:pt x="4" y="3"/>
                  </a:moveTo>
                  <a:lnTo>
                    <a:pt x="4" y="3"/>
                  </a:lnTo>
                  <a:lnTo>
                    <a:pt x="4" y="0"/>
                  </a:lnTo>
                  <a:lnTo>
                    <a:pt x="0" y="0"/>
                  </a:lnTo>
                  <a:lnTo>
                    <a:pt x="0" y="3"/>
                  </a:lnTo>
                  <a:lnTo>
                    <a:pt x="4" y="3"/>
                  </a:lnTo>
                  <a:close/>
                  <a:moveTo>
                    <a:pt x="4" y="14"/>
                  </a:moveTo>
                  <a:lnTo>
                    <a:pt x="4" y="11"/>
                  </a:lnTo>
                  <a:lnTo>
                    <a:pt x="4"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21" name="Rectangle 14"/>
            <p:cNvSpPr>
              <a:spLocks noChangeArrowheads="1"/>
            </p:cNvSpPr>
            <p:nvPr/>
          </p:nvSpPr>
          <p:spPr bwMode="auto">
            <a:xfrm>
              <a:off x="-3792" y="1850"/>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22" name="Rectangle 15"/>
            <p:cNvSpPr>
              <a:spLocks noChangeArrowheads="1"/>
            </p:cNvSpPr>
            <p:nvPr/>
          </p:nvSpPr>
          <p:spPr bwMode="auto">
            <a:xfrm>
              <a:off x="-3792" y="1858"/>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23" name="Rectangle 16"/>
            <p:cNvSpPr>
              <a:spLocks noChangeArrowheads="1"/>
            </p:cNvSpPr>
            <p:nvPr/>
          </p:nvSpPr>
          <p:spPr bwMode="auto">
            <a:xfrm>
              <a:off x="-3805" y="1850"/>
              <a:ext cx="4"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24" name="Freeform 17"/>
            <p:cNvSpPr>
              <a:spLocks/>
            </p:cNvSpPr>
            <p:nvPr/>
          </p:nvSpPr>
          <p:spPr bwMode="auto">
            <a:xfrm>
              <a:off x="-3801" y="1861"/>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25" name="Freeform 18"/>
            <p:cNvSpPr>
              <a:spLocks noEditPoints="1"/>
            </p:cNvSpPr>
            <p:nvPr/>
          </p:nvSpPr>
          <p:spPr bwMode="auto">
            <a:xfrm>
              <a:off x="-3808" y="1847"/>
              <a:ext cx="23" cy="17"/>
            </a:xfrm>
            <a:custGeom>
              <a:avLst/>
              <a:gdLst>
                <a:gd name="T0" fmla="*/ 13 w 23"/>
                <a:gd name="T1" fmla="*/ 14 h 17"/>
                <a:gd name="T2" fmla="*/ 13 w 23"/>
                <a:gd name="T3" fmla="*/ 17 h 17"/>
                <a:gd name="T4" fmla="*/ 16 w 23"/>
                <a:gd name="T5" fmla="*/ 14 h 17"/>
                <a:gd name="T6" fmla="*/ 19 w 23"/>
                <a:gd name="T7" fmla="*/ 8 h 17"/>
                <a:gd name="T8" fmla="*/ 19 w 23"/>
                <a:gd name="T9" fmla="*/ 8 h 17"/>
                <a:gd name="T10" fmla="*/ 19 w 23"/>
                <a:gd name="T11" fmla="*/ 11 h 17"/>
                <a:gd name="T12" fmla="*/ 23 w 23"/>
                <a:gd name="T13" fmla="*/ 8 h 17"/>
                <a:gd name="T14" fmla="*/ 19 w 23"/>
                <a:gd name="T15" fmla="*/ 6 h 17"/>
                <a:gd name="T16" fmla="*/ 19 w 23"/>
                <a:gd name="T17" fmla="*/ 3 h 17"/>
                <a:gd name="T18" fmla="*/ 19 w 23"/>
                <a:gd name="T19" fmla="*/ 6 h 17"/>
                <a:gd name="T20" fmla="*/ 19 w 23"/>
                <a:gd name="T21" fmla="*/ 8 h 17"/>
                <a:gd name="T22" fmla="*/ 16 w 23"/>
                <a:gd name="T23" fmla="*/ 8 h 17"/>
                <a:gd name="T24" fmla="*/ 16 w 23"/>
                <a:gd name="T25" fmla="*/ 8 h 17"/>
                <a:gd name="T26" fmla="*/ 19 w 23"/>
                <a:gd name="T27" fmla="*/ 8 h 17"/>
                <a:gd name="T28" fmla="*/ 16 w 23"/>
                <a:gd name="T29" fmla="*/ 11 h 17"/>
                <a:gd name="T30" fmla="*/ 16 w 23"/>
                <a:gd name="T31" fmla="*/ 8 h 17"/>
                <a:gd name="T32" fmla="*/ 13 w 23"/>
                <a:gd name="T33" fmla="*/ 11 h 17"/>
                <a:gd name="T34" fmla="*/ 10 w 23"/>
                <a:gd name="T35" fmla="*/ 14 h 17"/>
                <a:gd name="T36" fmla="*/ 13 w 23"/>
                <a:gd name="T37" fmla="*/ 14 h 17"/>
                <a:gd name="T38" fmla="*/ 13 w 23"/>
                <a:gd name="T39" fmla="*/ 11 h 17"/>
                <a:gd name="T40" fmla="*/ 10 w 23"/>
                <a:gd name="T41" fmla="*/ 14 h 17"/>
                <a:gd name="T42" fmla="*/ 10 w 23"/>
                <a:gd name="T43" fmla="*/ 17 h 17"/>
                <a:gd name="T44" fmla="*/ 10 w 23"/>
                <a:gd name="T45" fmla="*/ 17 h 17"/>
                <a:gd name="T46" fmla="*/ 7 w 23"/>
                <a:gd name="T47" fmla="*/ 17 h 17"/>
                <a:gd name="T48" fmla="*/ 10 w 23"/>
                <a:gd name="T49" fmla="*/ 17 h 17"/>
                <a:gd name="T50" fmla="*/ 10 w 23"/>
                <a:gd name="T51" fmla="*/ 11 h 17"/>
                <a:gd name="T52" fmla="*/ 10 w 23"/>
                <a:gd name="T53" fmla="*/ 14 h 17"/>
                <a:gd name="T54" fmla="*/ 10 w 23"/>
                <a:gd name="T55" fmla="*/ 11 h 17"/>
                <a:gd name="T56" fmla="*/ 16 w 23"/>
                <a:gd name="T57" fmla="*/ 6 h 17"/>
                <a:gd name="T58" fmla="*/ 16 w 23"/>
                <a:gd name="T59" fmla="*/ 6 h 17"/>
                <a:gd name="T60" fmla="*/ 16 w 23"/>
                <a:gd name="T61" fmla="*/ 8 h 17"/>
                <a:gd name="T62" fmla="*/ 16 w 23"/>
                <a:gd name="T63" fmla="*/ 6 h 17"/>
                <a:gd name="T64" fmla="*/ 13 w 23"/>
                <a:gd name="T65" fmla="*/ 6 h 17"/>
                <a:gd name="T66" fmla="*/ 13 w 23"/>
                <a:gd name="T67" fmla="*/ 3 h 17"/>
                <a:gd name="T68" fmla="*/ 13 w 23"/>
                <a:gd name="T69" fmla="*/ 6 h 17"/>
                <a:gd name="T70" fmla="*/ 19 w 23"/>
                <a:gd name="T71" fmla="*/ 3 h 17"/>
                <a:gd name="T72" fmla="*/ 16 w 23"/>
                <a:gd name="T73" fmla="*/ 0 h 17"/>
                <a:gd name="T74" fmla="*/ 16 w 23"/>
                <a:gd name="T75" fmla="*/ 3 h 17"/>
                <a:gd name="T76" fmla="*/ 16 w 23"/>
                <a:gd name="T77" fmla="*/ 3 h 17"/>
                <a:gd name="T78" fmla="*/ 7 w 23"/>
                <a:gd name="T79" fmla="*/ 14 h 17"/>
                <a:gd name="T80" fmla="*/ 7 w 23"/>
                <a:gd name="T81" fmla="*/ 14 h 17"/>
                <a:gd name="T82" fmla="*/ 3 w 23"/>
                <a:gd name="T83" fmla="*/ 14 h 17"/>
                <a:gd name="T84" fmla="*/ 7 w 23"/>
                <a:gd name="T85" fmla="*/ 14 h 17"/>
                <a:gd name="T86" fmla="*/ 10 w 23"/>
                <a:gd name="T87" fmla="*/ 11 h 17"/>
                <a:gd name="T88" fmla="*/ 7 w 23"/>
                <a:gd name="T89" fmla="*/ 11 h 17"/>
                <a:gd name="T90" fmla="*/ 10 w 23"/>
                <a:gd name="T91" fmla="*/ 8 h 17"/>
                <a:gd name="T92" fmla="*/ 10 w 23"/>
                <a:gd name="T93" fmla="*/ 8 h 17"/>
                <a:gd name="T94" fmla="*/ 10 w 23"/>
                <a:gd name="T95" fmla="*/ 6 h 17"/>
                <a:gd name="T96" fmla="*/ 7 w 23"/>
                <a:gd name="T97" fmla="*/ 6 h 17"/>
                <a:gd name="T98" fmla="*/ 10 w 23"/>
                <a:gd name="T99" fmla="*/ 8 h 17"/>
                <a:gd name="T100" fmla="*/ 10 w 23"/>
                <a:gd name="T101" fmla="*/ 0 h 17"/>
                <a:gd name="T102" fmla="*/ 10 w 23"/>
                <a:gd name="T103" fmla="*/ 3 h 17"/>
                <a:gd name="T104" fmla="*/ 10 w 23"/>
                <a:gd name="T105" fmla="*/ 0 h 17"/>
                <a:gd name="T106" fmla="*/ 10 w 23"/>
                <a:gd name="T107" fmla="*/ 0 h 17"/>
                <a:gd name="T108" fmla="*/ 3 w 23"/>
                <a:gd name="T109" fmla="*/ 8 h 17"/>
                <a:gd name="T110" fmla="*/ 3 w 23"/>
                <a:gd name="T111" fmla="*/ 6 h 17"/>
                <a:gd name="T112" fmla="*/ 0 w 23"/>
                <a:gd name="T113" fmla="*/ 8 h 1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3" h="17">
                  <a:moveTo>
                    <a:pt x="16" y="14"/>
                  </a:moveTo>
                  <a:lnTo>
                    <a:pt x="13" y="14"/>
                  </a:lnTo>
                  <a:lnTo>
                    <a:pt x="13" y="17"/>
                  </a:lnTo>
                  <a:lnTo>
                    <a:pt x="16" y="14"/>
                  </a:lnTo>
                  <a:close/>
                  <a:moveTo>
                    <a:pt x="23" y="8"/>
                  </a:moveTo>
                  <a:lnTo>
                    <a:pt x="19" y="8"/>
                  </a:lnTo>
                  <a:lnTo>
                    <a:pt x="19" y="11"/>
                  </a:lnTo>
                  <a:lnTo>
                    <a:pt x="19" y="8"/>
                  </a:lnTo>
                  <a:lnTo>
                    <a:pt x="23" y="8"/>
                  </a:lnTo>
                  <a:close/>
                  <a:moveTo>
                    <a:pt x="19" y="6"/>
                  </a:moveTo>
                  <a:lnTo>
                    <a:pt x="19" y="6"/>
                  </a:lnTo>
                  <a:lnTo>
                    <a:pt x="19" y="3"/>
                  </a:lnTo>
                  <a:lnTo>
                    <a:pt x="19" y="6"/>
                  </a:lnTo>
                  <a:close/>
                  <a:moveTo>
                    <a:pt x="19" y="8"/>
                  </a:moveTo>
                  <a:lnTo>
                    <a:pt x="19" y="8"/>
                  </a:lnTo>
                  <a:lnTo>
                    <a:pt x="16" y="8"/>
                  </a:lnTo>
                  <a:lnTo>
                    <a:pt x="19" y="8"/>
                  </a:lnTo>
                  <a:close/>
                  <a:moveTo>
                    <a:pt x="16" y="11"/>
                  </a:moveTo>
                  <a:lnTo>
                    <a:pt x="16" y="11"/>
                  </a:lnTo>
                  <a:lnTo>
                    <a:pt x="16" y="8"/>
                  </a:lnTo>
                  <a:lnTo>
                    <a:pt x="13" y="11"/>
                  </a:lnTo>
                  <a:lnTo>
                    <a:pt x="16" y="11"/>
                  </a:lnTo>
                  <a:close/>
                  <a:moveTo>
                    <a:pt x="10" y="14"/>
                  </a:moveTo>
                  <a:lnTo>
                    <a:pt x="13" y="14"/>
                  </a:lnTo>
                  <a:lnTo>
                    <a:pt x="13" y="11"/>
                  </a:lnTo>
                  <a:lnTo>
                    <a:pt x="10" y="14"/>
                  </a:lnTo>
                  <a:close/>
                  <a:moveTo>
                    <a:pt x="10" y="17"/>
                  </a:moveTo>
                  <a:lnTo>
                    <a:pt x="10" y="17"/>
                  </a:lnTo>
                  <a:lnTo>
                    <a:pt x="7" y="17"/>
                  </a:lnTo>
                  <a:lnTo>
                    <a:pt x="10" y="17"/>
                  </a:lnTo>
                  <a:close/>
                  <a:moveTo>
                    <a:pt x="10" y="11"/>
                  </a:moveTo>
                  <a:lnTo>
                    <a:pt x="10" y="11"/>
                  </a:lnTo>
                  <a:lnTo>
                    <a:pt x="10" y="14"/>
                  </a:lnTo>
                  <a:lnTo>
                    <a:pt x="10" y="11"/>
                  </a:lnTo>
                  <a:close/>
                  <a:moveTo>
                    <a:pt x="16" y="6"/>
                  </a:moveTo>
                  <a:lnTo>
                    <a:pt x="16" y="6"/>
                  </a:lnTo>
                  <a:lnTo>
                    <a:pt x="16" y="8"/>
                  </a:lnTo>
                  <a:lnTo>
                    <a:pt x="16" y="6"/>
                  </a:lnTo>
                  <a:close/>
                  <a:moveTo>
                    <a:pt x="13" y="6"/>
                  </a:moveTo>
                  <a:lnTo>
                    <a:pt x="13" y="6"/>
                  </a:lnTo>
                  <a:lnTo>
                    <a:pt x="13" y="3"/>
                  </a:lnTo>
                  <a:lnTo>
                    <a:pt x="13" y="6"/>
                  </a:lnTo>
                  <a:close/>
                  <a:moveTo>
                    <a:pt x="16" y="3"/>
                  </a:moveTo>
                  <a:lnTo>
                    <a:pt x="19" y="3"/>
                  </a:lnTo>
                  <a:lnTo>
                    <a:pt x="19" y="0"/>
                  </a:lnTo>
                  <a:lnTo>
                    <a:pt x="16" y="0"/>
                  </a:lnTo>
                  <a:lnTo>
                    <a:pt x="16" y="3"/>
                  </a:lnTo>
                  <a:close/>
                  <a:moveTo>
                    <a:pt x="7" y="14"/>
                  </a:moveTo>
                  <a:lnTo>
                    <a:pt x="7" y="14"/>
                  </a:lnTo>
                  <a:lnTo>
                    <a:pt x="3" y="14"/>
                  </a:lnTo>
                  <a:lnTo>
                    <a:pt x="7" y="14"/>
                  </a:lnTo>
                  <a:close/>
                  <a:moveTo>
                    <a:pt x="10" y="8"/>
                  </a:moveTo>
                  <a:lnTo>
                    <a:pt x="10" y="11"/>
                  </a:lnTo>
                  <a:lnTo>
                    <a:pt x="7" y="11"/>
                  </a:lnTo>
                  <a:lnTo>
                    <a:pt x="10" y="8"/>
                  </a:lnTo>
                  <a:close/>
                  <a:moveTo>
                    <a:pt x="10" y="8"/>
                  </a:moveTo>
                  <a:lnTo>
                    <a:pt x="10" y="6"/>
                  </a:lnTo>
                  <a:lnTo>
                    <a:pt x="7" y="6"/>
                  </a:lnTo>
                  <a:lnTo>
                    <a:pt x="10" y="8"/>
                  </a:lnTo>
                  <a:close/>
                  <a:moveTo>
                    <a:pt x="10" y="0"/>
                  </a:moveTo>
                  <a:lnTo>
                    <a:pt x="10" y="0"/>
                  </a:lnTo>
                  <a:lnTo>
                    <a:pt x="10" y="3"/>
                  </a:lnTo>
                  <a:lnTo>
                    <a:pt x="10" y="0"/>
                  </a:lnTo>
                  <a:close/>
                  <a:moveTo>
                    <a:pt x="3" y="8"/>
                  </a:moveTo>
                  <a:lnTo>
                    <a:pt x="3" y="8"/>
                  </a:lnTo>
                  <a:lnTo>
                    <a:pt x="3" y="6"/>
                  </a:lnTo>
                  <a:lnTo>
                    <a:pt x="0" y="8"/>
                  </a:lnTo>
                  <a:lnTo>
                    <a:pt x="3" y="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26" name="Freeform 19"/>
            <p:cNvSpPr>
              <a:spLocks/>
            </p:cNvSpPr>
            <p:nvPr/>
          </p:nvSpPr>
          <p:spPr bwMode="auto">
            <a:xfrm>
              <a:off x="-3795" y="1861"/>
              <a:ext cx="3" cy="3"/>
            </a:xfrm>
            <a:custGeom>
              <a:avLst/>
              <a:gdLst>
                <a:gd name="T0" fmla="*/ 3 w 3"/>
                <a:gd name="T1" fmla="*/ 0 h 3"/>
                <a:gd name="T2" fmla="*/ 0 w 3"/>
                <a:gd name="T3" fmla="*/ 0 h 3"/>
                <a:gd name="T4" fmla="*/ 0 w 3"/>
                <a:gd name="T5" fmla="*/ 3 h 3"/>
                <a:gd name="T6" fmla="*/ 3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0"/>
                  </a:moveTo>
                  <a:lnTo>
                    <a:pt x="0" y="0"/>
                  </a:lnTo>
                  <a:lnTo>
                    <a:pt x="0" y="3"/>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27" name="Freeform 20"/>
            <p:cNvSpPr>
              <a:spLocks/>
            </p:cNvSpPr>
            <p:nvPr/>
          </p:nvSpPr>
          <p:spPr bwMode="auto">
            <a:xfrm>
              <a:off x="-3789" y="1855"/>
              <a:ext cx="4" cy="3"/>
            </a:xfrm>
            <a:custGeom>
              <a:avLst/>
              <a:gdLst>
                <a:gd name="T0" fmla="*/ 4 w 4"/>
                <a:gd name="T1" fmla="*/ 0 h 3"/>
                <a:gd name="T2" fmla="*/ 0 w 4"/>
                <a:gd name="T3" fmla="*/ 0 h 3"/>
                <a:gd name="T4" fmla="*/ 0 w 4"/>
                <a:gd name="T5" fmla="*/ 3 h 3"/>
                <a:gd name="T6" fmla="*/ 0 w 4"/>
                <a:gd name="T7" fmla="*/ 0 h 3"/>
                <a:gd name="T8" fmla="*/ 4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4" y="0"/>
                  </a:moveTo>
                  <a:lnTo>
                    <a:pt x="0" y="0"/>
                  </a:lnTo>
                  <a:lnTo>
                    <a:pt x="0" y="3"/>
                  </a:lnTo>
                  <a:lnTo>
                    <a:pt x="0" y="0"/>
                  </a:lnTo>
                  <a:lnTo>
                    <a:pt x="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28" name="Freeform 21"/>
            <p:cNvSpPr>
              <a:spLocks/>
            </p:cNvSpPr>
            <p:nvPr/>
          </p:nvSpPr>
          <p:spPr bwMode="auto">
            <a:xfrm>
              <a:off x="-3789" y="1850"/>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29" name="Freeform 22"/>
            <p:cNvSpPr>
              <a:spLocks/>
            </p:cNvSpPr>
            <p:nvPr/>
          </p:nvSpPr>
          <p:spPr bwMode="auto">
            <a:xfrm>
              <a:off x="-3792" y="1855"/>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30" name="Freeform 23"/>
            <p:cNvSpPr>
              <a:spLocks/>
            </p:cNvSpPr>
            <p:nvPr/>
          </p:nvSpPr>
          <p:spPr bwMode="auto">
            <a:xfrm>
              <a:off x="-3795" y="1855"/>
              <a:ext cx="3" cy="3"/>
            </a:xfrm>
            <a:custGeom>
              <a:avLst/>
              <a:gdLst>
                <a:gd name="T0" fmla="*/ 3 w 3"/>
                <a:gd name="T1" fmla="*/ 3 h 3"/>
                <a:gd name="T2" fmla="*/ 3 w 3"/>
                <a:gd name="T3" fmla="*/ 0 h 3"/>
                <a:gd name="T4" fmla="*/ 0 w 3"/>
                <a:gd name="T5" fmla="*/ 3 h 3"/>
                <a:gd name="T6" fmla="*/ 3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3"/>
                  </a:moveTo>
                  <a:lnTo>
                    <a:pt x="3" y="0"/>
                  </a:lnTo>
                  <a:lnTo>
                    <a:pt x="0" y="3"/>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31" name="Freeform 24"/>
            <p:cNvSpPr>
              <a:spLocks/>
            </p:cNvSpPr>
            <p:nvPr/>
          </p:nvSpPr>
          <p:spPr bwMode="auto">
            <a:xfrm>
              <a:off x="-3798" y="1858"/>
              <a:ext cx="3" cy="3"/>
            </a:xfrm>
            <a:custGeom>
              <a:avLst/>
              <a:gdLst>
                <a:gd name="T0" fmla="*/ 0 w 3"/>
                <a:gd name="T1" fmla="*/ 3 h 3"/>
                <a:gd name="T2" fmla="*/ 3 w 3"/>
                <a:gd name="T3" fmla="*/ 3 h 3"/>
                <a:gd name="T4" fmla="*/ 3 w 3"/>
                <a:gd name="T5" fmla="*/ 0 h 3"/>
                <a:gd name="T6" fmla="*/ 0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3"/>
                  </a:moveTo>
                  <a:lnTo>
                    <a:pt x="3" y="3"/>
                  </a:lnTo>
                  <a:lnTo>
                    <a:pt x="3"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32" name="Freeform 25"/>
            <p:cNvSpPr>
              <a:spLocks/>
            </p:cNvSpPr>
            <p:nvPr/>
          </p:nvSpPr>
          <p:spPr bwMode="auto">
            <a:xfrm>
              <a:off x="-3801" y="1864"/>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33" name="Freeform 26"/>
            <p:cNvSpPr>
              <a:spLocks/>
            </p:cNvSpPr>
            <p:nvPr/>
          </p:nvSpPr>
          <p:spPr bwMode="auto">
            <a:xfrm>
              <a:off x="-3798" y="1858"/>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34" name="Freeform 27"/>
            <p:cNvSpPr>
              <a:spLocks/>
            </p:cNvSpPr>
            <p:nvPr/>
          </p:nvSpPr>
          <p:spPr bwMode="auto">
            <a:xfrm>
              <a:off x="-3792" y="1853"/>
              <a:ext cx="1" cy="2"/>
            </a:xfrm>
            <a:custGeom>
              <a:avLst/>
              <a:gdLst>
                <a:gd name="T0" fmla="*/ 0 w 1"/>
                <a:gd name="T1" fmla="*/ 0 h 2"/>
                <a:gd name="T2" fmla="*/ 0 w 1"/>
                <a:gd name="T3" fmla="*/ 2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35" name="Freeform 28"/>
            <p:cNvSpPr>
              <a:spLocks/>
            </p:cNvSpPr>
            <p:nvPr/>
          </p:nvSpPr>
          <p:spPr bwMode="auto">
            <a:xfrm>
              <a:off x="-3795" y="1850"/>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36" name="Rectangle 29"/>
            <p:cNvSpPr>
              <a:spLocks noChangeArrowheads="1"/>
            </p:cNvSpPr>
            <p:nvPr/>
          </p:nvSpPr>
          <p:spPr bwMode="auto">
            <a:xfrm>
              <a:off x="-3792" y="1847"/>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37" name="Freeform 30"/>
            <p:cNvSpPr>
              <a:spLocks/>
            </p:cNvSpPr>
            <p:nvPr/>
          </p:nvSpPr>
          <p:spPr bwMode="auto">
            <a:xfrm>
              <a:off x="-3805" y="1861"/>
              <a:ext cx="4" cy="1"/>
            </a:xfrm>
            <a:custGeom>
              <a:avLst/>
              <a:gdLst>
                <a:gd name="T0" fmla="*/ 4 w 4"/>
                <a:gd name="T1" fmla="*/ 0 h 1"/>
                <a:gd name="T2" fmla="*/ 0 w 4"/>
                <a:gd name="T3" fmla="*/ 0 h 1"/>
                <a:gd name="T4" fmla="*/ 4 w 4"/>
                <a:gd name="T5" fmla="*/ 0 h 1"/>
                <a:gd name="T6" fmla="*/ 0 60000 65536"/>
                <a:gd name="T7" fmla="*/ 0 60000 65536"/>
                <a:gd name="T8" fmla="*/ 0 60000 65536"/>
              </a:gdLst>
              <a:ahLst/>
              <a:cxnLst>
                <a:cxn ang="T6">
                  <a:pos x="T0" y="T1"/>
                </a:cxn>
                <a:cxn ang="T7">
                  <a:pos x="T2" y="T3"/>
                </a:cxn>
                <a:cxn ang="T8">
                  <a:pos x="T4" y="T5"/>
                </a:cxn>
              </a:cxnLst>
              <a:rect l="0" t="0" r="r" b="b"/>
              <a:pathLst>
                <a:path w="4" h="1">
                  <a:moveTo>
                    <a:pt x="4" y="0"/>
                  </a:moveTo>
                  <a:lnTo>
                    <a:pt x="0" y="0"/>
                  </a:lnTo>
                  <a:lnTo>
                    <a:pt x="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38" name="Freeform 31"/>
            <p:cNvSpPr>
              <a:spLocks/>
            </p:cNvSpPr>
            <p:nvPr/>
          </p:nvSpPr>
          <p:spPr bwMode="auto">
            <a:xfrm>
              <a:off x="-3801" y="1855"/>
              <a:ext cx="3" cy="3"/>
            </a:xfrm>
            <a:custGeom>
              <a:avLst/>
              <a:gdLst>
                <a:gd name="T0" fmla="*/ 3 w 3"/>
                <a:gd name="T1" fmla="*/ 0 h 3"/>
                <a:gd name="T2" fmla="*/ 3 w 3"/>
                <a:gd name="T3" fmla="*/ 3 h 3"/>
                <a:gd name="T4" fmla="*/ 0 w 3"/>
                <a:gd name="T5" fmla="*/ 3 h 3"/>
                <a:gd name="T6" fmla="*/ 3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0"/>
                  </a:moveTo>
                  <a:lnTo>
                    <a:pt x="3" y="3"/>
                  </a:lnTo>
                  <a:lnTo>
                    <a:pt x="0" y="3"/>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39" name="Freeform 32"/>
            <p:cNvSpPr>
              <a:spLocks/>
            </p:cNvSpPr>
            <p:nvPr/>
          </p:nvSpPr>
          <p:spPr bwMode="auto">
            <a:xfrm>
              <a:off x="-3801" y="1853"/>
              <a:ext cx="3" cy="2"/>
            </a:xfrm>
            <a:custGeom>
              <a:avLst/>
              <a:gdLst>
                <a:gd name="T0" fmla="*/ 3 w 3"/>
                <a:gd name="T1" fmla="*/ 2 h 2"/>
                <a:gd name="T2" fmla="*/ 3 w 3"/>
                <a:gd name="T3" fmla="*/ 0 h 2"/>
                <a:gd name="T4" fmla="*/ 0 w 3"/>
                <a:gd name="T5" fmla="*/ 0 h 2"/>
                <a:gd name="T6" fmla="*/ 3 w 3"/>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2"/>
                  </a:moveTo>
                  <a:lnTo>
                    <a:pt x="3" y="0"/>
                  </a:lnTo>
                  <a:lnTo>
                    <a:pt x="0" y="0"/>
                  </a:lnTo>
                  <a:lnTo>
                    <a:pt x="3" y="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40" name="Freeform 33"/>
            <p:cNvSpPr>
              <a:spLocks/>
            </p:cNvSpPr>
            <p:nvPr/>
          </p:nvSpPr>
          <p:spPr bwMode="auto">
            <a:xfrm>
              <a:off x="-3798" y="1847"/>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41" name="Freeform 34"/>
            <p:cNvSpPr>
              <a:spLocks/>
            </p:cNvSpPr>
            <p:nvPr/>
          </p:nvSpPr>
          <p:spPr bwMode="auto">
            <a:xfrm>
              <a:off x="-3808" y="1853"/>
              <a:ext cx="3" cy="2"/>
            </a:xfrm>
            <a:custGeom>
              <a:avLst/>
              <a:gdLst>
                <a:gd name="T0" fmla="*/ 3 w 3"/>
                <a:gd name="T1" fmla="*/ 2 h 2"/>
                <a:gd name="T2" fmla="*/ 3 w 3"/>
                <a:gd name="T3" fmla="*/ 0 h 2"/>
                <a:gd name="T4" fmla="*/ 0 w 3"/>
                <a:gd name="T5" fmla="*/ 2 h 2"/>
                <a:gd name="T6" fmla="*/ 3 w 3"/>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2"/>
                  </a:moveTo>
                  <a:lnTo>
                    <a:pt x="3" y="0"/>
                  </a:lnTo>
                  <a:lnTo>
                    <a:pt x="0" y="2"/>
                  </a:lnTo>
                  <a:lnTo>
                    <a:pt x="3" y="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42" name="Freeform 35"/>
            <p:cNvSpPr>
              <a:spLocks/>
            </p:cNvSpPr>
            <p:nvPr/>
          </p:nvSpPr>
          <p:spPr bwMode="auto">
            <a:xfrm>
              <a:off x="-3821" y="1861"/>
              <a:ext cx="36" cy="18"/>
            </a:xfrm>
            <a:custGeom>
              <a:avLst/>
              <a:gdLst>
                <a:gd name="T0" fmla="*/ 36 w 36"/>
                <a:gd name="T1" fmla="*/ 18 h 18"/>
                <a:gd name="T2" fmla="*/ 13 w 36"/>
                <a:gd name="T3" fmla="*/ 0 h 18"/>
                <a:gd name="T4" fmla="*/ 10 w 36"/>
                <a:gd name="T5" fmla="*/ 0 h 18"/>
                <a:gd name="T6" fmla="*/ 7 w 36"/>
                <a:gd name="T7" fmla="*/ 0 h 18"/>
                <a:gd name="T8" fmla="*/ 4 w 36"/>
                <a:gd name="T9" fmla="*/ 3 h 18"/>
                <a:gd name="T10" fmla="*/ 0 w 36"/>
                <a:gd name="T11" fmla="*/ 3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8">
                  <a:moveTo>
                    <a:pt x="36" y="18"/>
                  </a:moveTo>
                  <a:lnTo>
                    <a:pt x="13" y="0"/>
                  </a:lnTo>
                  <a:lnTo>
                    <a:pt x="10" y="0"/>
                  </a:lnTo>
                  <a:lnTo>
                    <a:pt x="7" y="0"/>
                  </a:lnTo>
                  <a:lnTo>
                    <a:pt x="4" y="3"/>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43" name="Line 36"/>
            <p:cNvSpPr>
              <a:spLocks noChangeShapeType="1"/>
            </p:cNvSpPr>
            <p:nvPr/>
          </p:nvSpPr>
          <p:spPr bwMode="auto">
            <a:xfrm flipV="1">
              <a:off x="-3811" y="1853"/>
              <a:ext cx="29"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544" name="Freeform 37"/>
            <p:cNvSpPr>
              <a:spLocks/>
            </p:cNvSpPr>
            <p:nvPr/>
          </p:nvSpPr>
          <p:spPr bwMode="auto">
            <a:xfrm>
              <a:off x="-3824" y="1844"/>
              <a:ext cx="55" cy="50"/>
            </a:xfrm>
            <a:custGeom>
              <a:avLst/>
              <a:gdLst>
                <a:gd name="T0" fmla="*/ 32 w 55"/>
                <a:gd name="T1" fmla="*/ 0 h 50"/>
                <a:gd name="T2" fmla="*/ 55 w 55"/>
                <a:gd name="T3" fmla="*/ 20 h 50"/>
                <a:gd name="T4" fmla="*/ 26 w 55"/>
                <a:gd name="T5" fmla="*/ 50 h 50"/>
                <a:gd name="T6" fmla="*/ 3 w 55"/>
                <a:gd name="T7" fmla="*/ 32 h 50"/>
                <a:gd name="T8" fmla="*/ 0 w 55"/>
                <a:gd name="T9" fmla="*/ 29 h 50"/>
                <a:gd name="T10" fmla="*/ 0 w 55"/>
                <a:gd name="T11" fmla="*/ 26 h 50"/>
                <a:gd name="T12" fmla="*/ 3 w 55"/>
                <a:gd name="T13" fmla="*/ 23 h 50"/>
                <a:gd name="T14" fmla="*/ 3 w 55"/>
                <a:gd name="T15" fmla="*/ 20 h 50"/>
                <a:gd name="T16" fmla="*/ 7 w 55"/>
                <a:gd name="T17" fmla="*/ 17 h 50"/>
                <a:gd name="T18" fmla="*/ 10 w 55"/>
                <a:gd name="T19" fmla="*/ 14 h 50"/>
                <a:gd name="T20" fmla="*/ 10 w 55"/>
                <a:gd name="T21" fmla="*/ 11 h 50"/>
                <a:gd name="T22" fmla="*/ 13 w 55"/>
                <a:gd name="T23" fmla="*/ 9 h 50"/>
                <a:gd name="T24" fmla="*/ 16 w 55"/>
                <a:gd name="T25" fmla="*/ 6 h 50"/>
                <a:gd name="T26" fmla="*/ 19 w 55"/>
                <a:gd name="T27" fmla="*/ 3 h 50"/>
                <a:gd name="T28" fmla="*/ 23 w 55"/>
                <a:gd name="T29" fmla="*/ 0 h 50"/>
                <a:gd name="T30" fmla="*/ 26 w 55"/>
                <a:gd name="T31" fmla="*/ 0 h 50"/>
                <a:gd name="T32" fmla="*/ 29 w 55"/>
                <a:gd name="T33" fmla="*/ 0 h 50"/>
                <a:gd name="T34" fmla="*/ 32 w 55"/>
                <a:gd name="T35" fmla="*/ 0 h 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5" h="50">
                  <a:moveTo>
                    <a:pt x="32" y="0"/>
                  </a:moveTo>
                  <a:lnTo>
                    <a:pt x="55" y="20"/>
                  </a:lnTo>
                  <a:lnTo>
                    <a:pt x="26" y="50"/>
                  </a:lnTo>
                  <a:lnTo>
                    <a:pt x="3" y="32"/>
                  </a:lnTo>
                  <a:lnTo>
                    <a:pt x="0" y="29"/>
                  </a:lnTo>
                  <a:lnTo>
                    <a:pt x="0" y="26"/>
                  </a:lnTo>
                  <a:lnTo>
                    <a:pt x="3" y="23"/>
                  </a:lnTo>
                  <a:lnTo>
                    <a:pt x="3" y="20"/>
                  </a:lnTo>
                  <a:lnTo>
                    <a:pt x="7" y="17"/>
                  </a:lnTo>
                  <a:lnTo>
                    <a:pt x="10" y="14"/>
                  </a:lnTo>
                  <a:lnTo>
                    <a:pt x="10" y="11"/>
                  </a:lnTo>
                  <a:lnTo>
                    <a:pt x="13" y="9"/>
                  </a:lnTo>
                  <a:lnTo>
                    <a:pt x="16" y="6"/>
                  </a:lnTo>
                  <a:lnTo>
                    <a:pt x="19" y="3"/>
                  </a:lnTo>
                  <a:lnTo>
                    <a:pt x="23" y="0"/>
                  </a:lnTo>
                  <a:lnTo>
                    <a:pt x="26" y="0"/>
                  </a:lnTo>
                  <a:lnTo>
                    <a:pt x="29" y="0"/>
                  </a:lnTo>
                  <a:lnTo>
                    <a:pt x="3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45" name="Freeform 38"/>
            <p:cNvSpPr>
              <a:spLocks/>
            </p:cNvSpPr>
            <p:nvPr/>
          </p:nvSpPr>
          <p:spPr bwMode="auto">
            <a:xfrm>
              <a:off x="-3805" y="1861"/>
              <a:ext cx="13" cy="12"/>
            </a:xfrm>
            <a:custGeom>
              <a:avLst/>
              <a:gdLst>
                <a:gd name="T0" fmla="*/ 13 w 13"/>
                <a:gd name="T1" fmla="*/ 12 h 12"/>
                <a:gd name="T2" fmla="*/ 13 w 13"/>
                <a:gd name="T3" fmla="*/ 9 h 12"/>
                <a:gd name="T4" fmla="*/ 13 w 13"/>
                <a:gd name="T5" fmla="*/ 9 h 12"/>
                <a:gd name="T6" fmla="*/ 13 w 13"/>
                <a:gd name="T7" fmla="*/ 6 h 12"/>
                <a:gd name="T8" fmla="*/ 13 w 13"/>
                <a:gd name="T9" fmla="*/ 6 h 12"/>
                <a:gd name="T10" fmla="*/ 13 w 13"/>
                <a:gd name="T11" fmla="*/ 6 h 12"/>
                <a:gd name="T12" fmla="*/ 13 w 13"/>
                <a:gd name="T13" fmla="*/ 3 h 12"/>
                <a:gd name="T14" fmla="*/ 13 w 13"/>
                <a:gd name="T15" fmla="*/ 3 h 12"/>
                <a:gd name="T16" fmla="*/ 13 w 13"/>
                <a:gd name="T17" fmla="*/ 3 h 12"/>
                <a:gd name="T18" fmla="*/ 10 w 13"/>
                <a:gd name="T19" fmla="*/ 3 h 12"/>
                <a:gd name="T20" fmla="*/ 10 w 13"/>
                <a:gd name="T21" fmla="*/ 0 h 12"/>
                <a:gd name="T22" fmla="*/ 10 w 13"/>
                <a:gd name="T23" fmla="*/ 0 h 12"/>
                <a:gd name="T24" fmla="*/ 7 w 13"/>
                <a:gd name="T25" fmla="*/ 0 h 12"/>
                <a:gd name="T26" fmla="*/ 7 w 13"/>
                <a:gd name="T27" fmla="*/ 0 h 12"/>
                <a:gd name="T28" fmla="*/ 4 w 13"/>
                <a:gd name="T29" fmla="*/ 3 h 12"/>
                <a:gd name="T30" fmla="*/ 4 w 13"/>
                <a:gd name="T31" fmla="*/ 3 h 12"/>
                <a:gd name="T32" fmla="*/ 4 w 13"/>
                <a:gd name="T33" fmla="*/ 3 h 12"/>
                <a:gd name="T34" fmla="*/ 0 w 13"/>
                <a:gd name="T35" fmla="*/ 3 h 12"/>
                <a:gd name="T36" fmla="*/ 0 w 13"/>
                <a:gd name="T37" fmla="*/ 6 h 12"/>
                <a:gd name="T38" fmla="*/ 0 w 13"/>
                <a:gd name="T39" fmla="*/ 6 h 12"/>
                <a:gd name="T40" fmla="*/ 0 w 13"/>
                <a:gd name="T41" fmla="*/ 9 h 12"/>
                <a:gd name="T42" fmla="*/ 0 w 13"/>
                <a:gd name="T43" fmla="*/ 9 h 12"/>
                <a:gd name="T44" fmla="*/ 0 w 13"/>
                <a:gd name="T45" fmla="*/ 9 h 12"/>
                <a:gd name="T46" fmla="*/ 0 w 13"/>
                <a:gd name="T47" fmla="*/ 12 h 12"/>
                <a:gd name="T48" fmla="*/ 4 w 13"/>
                <a:gd name="T49" fmla="*/ 12 h 12"/>
                <a:gd name="T50" fmla="*/ 4 w 13"/>
                <a:gd name="T51" fmla="*/ 12 h 12"/>
                <a:gd name="T52" fmla="*/ 4 w 13"/>
                <a:gd name="T53" fmla="*/ 12 h 12"/>
                <a:gd name="T54" fmla="*/ 7 w 13"/>
                <a:gd name="T55" fmla="*/ 12 h 12"/>
                <a:gd name="T56" fmla="*/ 7 w 13"/>
                <a:gd name="T57" fmla="*/ 12 h 12"/>
                <a:gd name="T58" fmla="*/ 10 w 13"/>
                <a:gd name="T59" fmla="*/ 12 h 12"/>
                <a:gd name="T60" fmla="*/ 10 w 13"/>
                <a:gd name="T61" fmla="*/ 12 h 12"/>
                <a:gd name="T62" fmla="*/ 10 w 13"/>
                <a:gd name="T63" fmla="*/ 12 h 12"/>
                <a:gd name="T64" fmla="*/ 13 w 13"/>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 h="12">
                  <a:moveTo>
                    <a:pt x="13" y="12"/>
                  </a:moveTo>
                  <a:lnTo>
                    <a:pt x="13" y="9"/>
                  </a:lnTo>
                  <a:lnTo>
                    <a:pt x="13" y="6"/>
                  </a:lnTo>
                  <a:lnTo>
                    <a:pt x="13" y="3"/>
                  </a:lnTo>
                  <a:lnTo>
                    <a:pt x="10" y="3"/>
                  </a:lnTo>
                  <a:lnTo>
                    <a:pt x="10" y="0"/>
                  </a:lnTo>
                  <a:lnTo>
                    <a:pt x="7" y="0"/>
                  </a:lnTo>
                  <a:lnTo>
                    <a:pt x="4" y="3"/>
                  </a:lnTo>
                  <a:lnTo>
                    <a:pt x="0" y="3"/>
                  </a:lnTo>
                  <a:lnTo>
                    <a:pt x="0" y="6"/>
                  </a:lnTo>
                  <a:lnTo>
                    <a:pt x="0" y="9"/>
                  </a:lnTo>
                  <a:lnTo>
                    <a:pt x="0" y="12"/>
                  </a:lnTo>
                  <a:lnTo>
                    <a:pt x="4" y="12"/>
                  </a:lnTo>
                  <a:lnTo>
                    <a:pt x="7" y="12"/>
                  </a:lnTo>
                  <a:lnTo>
                    <a:pt x="10" y="12"/>
                  </a:lnTo>
                  <a:lnTo>
                    <a:pt x="13" y="1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46" name="Freeform 39"/>
            <p:cNvSpPr>
              <a:spLocks/>
            </p:cNvSpPr>
            <p:nvPr/>
          </p:nvSpPr>
          <p:spPr bwMode="auto">
            <a:xfrm>
              <a:off x="-3805" y="1861"/>
              <a:ext cx="13" cy="12"/>
            </a:xfrm>
            <a:custGeom>
              <a:avLst/>
              <a:gdLst>
                <a:gd name="T0" fmla="*/ 13 w 13"/>
                <a:gd name="T1" fmla="*/ 12 h 12"/>
                <a:gd name="T2" fmla="*/ 13 w 13"/>
                <a:gd name="T3" fmla="*/ 9 h 12"/>
                <a:gd name="T4" fmla="*/ 13 w 13"/>
                <a:gd name="T5" fmla="*/ 6 h 12"/>
                <a:gd name="T6" fmla="*/ 13 w 13"/>
                <a:gd name="T7" fmla="*/ 3 h 12"/>
                <a:gd name="T8" fmla="*/ 10 w 13"/>
                <a:gd name="T9" fmla="*/ 3 h 12"/>
                <a:gd name="T10" fmla="*/ 10 w 13"/>
                <a:gd name="T11" fmla="*/ 0 h 12"/>
                <a:gd name="T12" fmla="*/ 7 w 13"/>
                <a:gd name="T13" fmla="*/ 0 h 12"/>
                <a:gd name="T14" fmla="*/ 4 w 13"/>
                <a:gd name="T15" fmla="*/ 3 h 12"/>
                <a:gd name="T16" fmla="*/ 0 w 13"/>
                <a:gd name="T17" fmla="*/ 3 h 12"/>
                <a:gd name="T18" fmla="*/ 0 w 13"/>
                <a:gd name="T19" fmla="*/ 6 h 12"/>
                <a:gd name="T20" fmla="*/ 0 w 13"/>
                <a:gd name="T21" fmla="*/ 9 h 12"/>
                <a:gd name="T22" fmla="*/ 0 w 13"/>
                <a:gd name="T23" fmla="*/ 12 h 12"/>
                <a:gd name="T24" fmla="*/ 4 w 13"/>
                <a:gd name="T25" fmla="*/ 12 h 12"/>
                <a:gd name="T26" fmla="*/ 7 w 13"/>
                <a:gd name="T27" fmla="*/ 12 h 12"/>
                <a:gd name="T28" fmla="*/ 10 w 13"/>
                <a:gd name="T29" fmla="*/ 12 h 12"/>
                <a:gd name="T30" fmla="*/ 13 w 13"/>
                <a:gd name="T31" fmla="*/ 12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 h="12">
                  <a:moveTo>
                    <a:pt x="13" y="12"/>
                  </a:moveTo>
                  <a:lnTo>
                    <a:pt x="13" y="9"/>
                  </a:lnTo>
                  <a:lnTo>
                    <a:pt x="13" y="6"/>
                  </a:lnTo>
                  <a:lnTo>
                    <a:pt x="13" y="3"/>
                  </a:lnTo>
                  <a:lnTo>
                    <a:pt x="10" y="3"/>
                  </a:lnTo>
                  <a:lnTo>
                    <a:pt x="10" y="0"/>
                  </a:lnTo>
                  <a:lnTo>
                    <a:pt x="7" y="0"/>
                  </a:lnTo>
                  <a:lnTo>
                    <a:pt x="4" y="3"/>
                  </a:lnTo>
                  <a:lnTo>
                    <a:pt x="0" y="3"/>
                  </a:lnTo>
                  <a:lnTo>
                    <a:pt x="0" y="6"/>
                  </a:lnTo>
                  <a:lnTo>
                    <a:pt x="0" y="9"/>
                  </a:lnTo>
                  <a:lnTo>
                    <a:pt x="0" y="12"/>
                  </a:lnTo>
                  <a:lnTo>
                    <a:pt x="4" y="12"/>
                  </a:lnTo>
                  <a:lnTo>
                    <a:pt x="7" y="12"/>
                  </a:lnTo>
                  <a:lnTo>
                    <a:pt x="10" y="12"/>
                  </a:lnTo>
                  <a:lnTo>
                    <a:pt x="13" y="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47" name="Freeform 40"/>
            <p:cNvSpPr>
              <a:spLocks/>
            </p:cNvSpPr>
            <p:nvPr/>
          </p:nvSpPr>
          <p:spPr bwMode="auto">
            <a:xfrm>
              <a:off x="-3801" y="1864"/>
              <a:ext cx="9" cy="9"/>
            </a:xfrm>
            <a:custGeom>
              <a:avLst/>
              <a:gdLst>
                <a:gd name="T0" fmla="*/ 6 w 9"/>
                <a:gd name="T1" fmla="*/ 6 h 9"/>
                <a:gd name="T2" fmla="*/ 6 w 9"/>
                <a:gd name="T3" fmla="*/ 6 h 9"/>
                <a:gd name="T4" fmla="*/ 9 w 9"/>
                <a:gd name="T5" fmla="*/ 6 h 9"/>
                <a:gd name="T6" fmla="*/ 9 w 9"/>
                <a:gd name="T7" fmla="*/ 3 h 9"/>
                <a:gd name="T8" fmla="*/ 9 w 9"/>
                <a:gd name="T9" fmla="*/ 3 h 9"/>
                <a:gd name="T10" fmla="*/ 6 w 9"/>
                <a:gd name="T11" fmla="*/ 3 h 9"/>
                <a:gd name="T12" fmla="*/ 6 w 9"/>
                <a:gd name="T13" fmla="*/ 3 h 9"/>
                <a:gd name="T14" fmla="*/ 6 w 9"/>
                <a:gd name="T15" fmla="*/ 0 h 9"/>
                <a:gd name="T16" fmla="*/ 6 w 9"/>
                <a:gd name="T17" fmla="*/ 0 h 9"/>
                <a:gd name="T18" fmla="*/ 6 w 9"/>
                <a:gd name="T19" fmla="*/ 0 h 9"/>
                <a:gd name="T20" fmla="*/ 6 w 9"/>
                <a:gd name="T21" fmla="*/ 0 h 9"/>
                <a:gd name="T22" fmla="*/ 3 w 9"/>
                <a:gd name="T23" fmla="*/ 0 h 9"/>
                <a:gd name="T24" fmla="*/ 3 w 9"/>
                <a:gd name="T25" fmla="*/ 0 h 9"/>
                <a:gd name="T26" fmla="*/ 3 w 9"/>
                <a:gd name="T27" fmla="*/ 0 h 9"/>
                <a:gd name="T28" fmla="*/ 0 w 9"/>
                <a:gd name="T29" fmla="*/ 0 h 9"/>
                <a:gd name="T30" fmla="*/ 0 w 9"/>
                <a:gd name="T31" fmla="*/ 0 h 9"/>
                <a:gd name="T32" fmla="*/ 0 w 9"/>
                <a:gd name="T33" fmla="*/ 0 h 9"/>
                <a:gd name="T34" fmla="*/ 0 w 9"/>
                <a:gd name="T35" fmla="*/ 3 h 9"/>
                <a:gd name="T36" fmla="*/ 0 w 9"/>
                <a:gd name="T37" fmla="*/ 3 h 9"/>
                <a:gd name="T38" fmla="*/ 0 w 9"/>
                <a:gd name="T39" fmla="*/ 3 h 9"/>
                <a:gd name="T40" fmla="*/ 0 w 9"/>
                <a:gd name="T41" fmla="*/ 3 h 9"/>
                <a:gd name="T42" fmla="*/ 0 w 9"/>
                <a:gd name="T43" fmla="*/ 6 h 9"/>
                <a:gd name="T44" fmla="*/ 0 w 9"/>
                <a:gd name="T45" fmla="*/ 6 h 9"/>
                <a:gd name="T46" fmla="*/ 0 w 9"/>
                <a:gd name="T47" fmla="*/ 6 h 9"/>
                <a:gd name="T48" fmla="*/ 0 w 9"/>
                <a:gd name="T49" fmla="*/ 9 h 9"/>
                <a:gd name="T50" fmla="*/ 0 w 9"/>
                <a:gd name="T51" fmla="*/ 9 h 9"/>
                <a:gd name="T52" fmla="*/ 3 w 9"/>
                <a:gd name="T53" fmla="*/ 9 h 9"/>
                <a:gd name="T54" fmla="*/ 3 w 9"/>
                <a:gd name="T55" fmla="*/ 9 h 9"/>
                <a:gd name="T56" fmla="*/ 3 w 9"/>
                <a:gd name="T57" fmla="*/ 9 h 9"/>
                <a:gd name="T58" fmla="*/ 6 w 9"/>
                <a:gd name="T59" fmla="*/ 9 h 9"/>
                <a:gd name="T60" fmla="*/ 6 w 9"/>
                <a:gd name="T61" fmla="*/ 9 h 9"/>
                <a:gd name="T62" fmla="*/ 6 w 9"/>
                <a:gd name="T63" fmla="*/ 6 h 9"/>
                <a:gd name="T64" fmla="*/ 6 w 9"/>
                <a:gd name="T65" fmla="*/ 6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 h="9">
                  <a:moveTo>
                    <a:pt x="6" y="6"/>
                  </a:moveTo>
                  <a:lnTo>
                    <a:pt x="6" y="6"/>
                  </a:lnTo>
                  <a:lnTo>
                    <a:pt x="9" y="6"/>
                  </a:lnTo>
                  <a:lnTo>
                    <a:pt x="9" y="3"/>
                  </a:lnTo>
                  <a:lnTo>
                    <a:pt x="6" y="3"/>
                  </a:lnTo>
                  <a:lnTo>
                    <a:pt x="6" y="0"/>
                  </a:lnTo>
                  <a:lnTo>
                    <a:pt x="3" y="0"/>
                  </a:lnTo>
                  <a:lnTo>
                    <a:pt x="0" y="0"/>
                  </a:lnTo>
                  <a:lnTo>
                    <a:pt x="0" y="3"/>
                  </a:lnTo>
                  <a:lnTo>
                    <a:pt x="0" y="6"/>
                  </a:lnTo>
                  <a:lnTo>
                    <a:pt x="0" y="9"/>
                  </a:lnTo>
                  <a:lnTo>
                    <a:pt x="3" y="9"/>
                  </a:lnTo>
                  <a:lnTo>
                    <a:pt x="6" y="9"/>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48" name="Freeform 41"/>
            <p:cNvSpPr>
              <a:spLocks/>
            </p:cNvSpPr>
            <p:nvPr/>
          </p:nvSpPr>
          <p:spPr bwMode="auto">
            <a:xfrm>
              <a:off x="-3801" y="1864"/>
              <a:ext cx="9" cy="9"/>
            </a:xfrm>
            <a:custGeom>
              <a:avLst/>
              <a:gdLst>
                <a:gd name="T0" fmla="*/ 6 w 9"/>
                <a:gd name="T1" fmla="*/ 6 h 9"/>
                <a:gd name="T2" fmla="*/ 9 w 9"/>
                <a:gd name="T3" fmla="*/ 6 h 9"/>
                <a:gd name="T4" fmla="*/ 9 w 9"/>
                <a:gd name="T5" fmla="*/ 3 h 9"/>
                <a:gd name="T6" fmla="*/ 6 w 9"/>
                <a:gd name="T7" fmla="*/ 3 h 9"/>
                <a:gd name="T8" fmla="*/ 6 w 9"/>
                <a:gd name="T9" fmla="*/ 0 h 9"/>
                <a:gd name="T10" fmla="*/ 3 w 9"/>
                <a:gd name="T11" fmla="*/ 0 h 9"/>
                <a:gd name="T12" fmla="*/ 0 w 9"/>
                <a:gd name="T13" fmla="*/ 0 h 9"/>
                <a:gd name="T14" fmla="*/ 0 w 9"/>
                <a:gd name="T15" fmla="*/ 3 h 9"/>
                <a:gd name="T16" fmla="*/ 0 w 9"/>
                <a:gd name="T17" fmla="*/ 6 h 9"/>
                <a:gd name="T18" fmla="*/ 0 w 9"/>
                <a:gd name="T19" fmla="*/ 9 h 9"/>
                <a:gd name="T20" fmla="*/ 3 w 9"/>
                <a:gd name="T21" fmla="*/ 9 h 9"/>
                <a:gd name="T22" fmla="*/ 6 w 9"/>
                <a:gd name="T23" fmla="*/ 9 h 9"/>
                <a:gd name="T24" fmla="*/ 6 w 9"/>
                <a:gd name="T25" fmla="*/ 6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9">
                  <a:moveTo>
                    <a:pt x="6" y="6"/>
                  </a:moveTo>
                  <a:lnTo>
                    <a:pt x="9" y="6"/>
                  </a:lnTo>
                  <a:lnTo>
                    <a:pt x="9" y="3"/>
                  </a:lnTo>
                  <a:lnTo>
                    <a:pt x="6" y="3"/>
                  </a:lnTo>
                  <a:lnTo>
                    <a:pt x="6" y="0"/>
                  </a:lnTo>
                  <a:lnTo>
                    <a:pt x="3" y="0"/>
                  </a:lnTo>
                  <a:lnTo>
                    <a:pt x="0" y="0"/>
                  </a:lnTo>
                  <a:lnTo>
                    <a:pt x="0" y="3"/>
                  </a:lnTo>
                  <a:lnTo>
                    <a:pt x="0" y="6"/>
                  </a:lnTo>
                  <a:lnTo>
                    <a:pt x="0" y="9"/>
                  </a:lnTo>
                  <a:lnTo>
                    <a:pt x="3" y="9"/>
                  </a:lnTo>
                  <a:lnTo>
                    <a:pt x="6" y="9"/>
                  </a:lnTo>
                  <a:lnTo>
                    <a:pt x="6"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49" name="Freeform 42"/>
            <p:cNvSpPr>
              <a:spLocks/>
            </p:cNvSpPr>
            <p:nvPr/>
          </p:nvSpPr>
          <p:spPr bwMode="auto">
            <a:xfrm>
              <a:off x="-3798" y="1870"/>
              <a:ext cx="1" cy="3"/>
            </a:xfrm>
            <a:custGeom>
              <a:avLst/>
              <a:gdLst>
                <a:gd name="T0" fmla="*/ 0 w 1"/>
                <a:gd name="T1" fmla="*/ 0 h 3"/>
                <a:gd name="T2" fmla="*/ 0 w 1"/>
                <a:gd name="T3" fmla="*/ 0 h 3"/>
                <a:gd name="T4" fmla="*/ 0 w 1"/>
                <a:gd name="T5" fmla="*/ 0 h 3"/>
                <a:gd name="T6" fmla="*/ 0 w 1"/>
                <a:gd name="T7" fmla="*/ 0 h 3"/>
                <a:gd name="T8" fmla="*/ 0 w 1"/>
                <a:gd name="T9" fmla="*/ 0 h 3"/>
                <a:gd name="T10" fmla="*/ 0 w 1"/>
                <a:gd name="T11" fmla="*/ 0 h 3"/>
                <a:gd name="T12" fmla="*/ 0 w 1"/>
                <a:gd name="T13" fmla="*/ 0 h 3"/>
                <a:gd name="T14" fmla="*/ 0 w 1"/>
                <a:gd name="T15" fmla="*/ 0 h 3"/>
                <a:gd name="T16" fmla="*/ 0 w 1"/>
                <a:gd name="T17" fmla="*/ 0 h 3"/>
                <a:gd name="T18" fmla="*/ 0 w 1"/>
                <a:gd name="T19" fmla="*/ 0 h 3"/>
                <a:gd name="T20" fmla="*/ 0 w 1"/>
                <a:gd name="T21" fmla="*/ 0 h 3"/>
                <a:gd name="T22" fmla="*/ 0 w 1"/>
                <a:gd name="T23" fmla="*/ 0 h 3"/>
                <a:gd name="T24" fmla="*/ 0 w 1"/>
                <a:gd name="T25" fmla="*/ 0 h 3"/>
                <a:gd name="T26" fmla="*/ 0 w 1"/>
                <a:gd name="T27" fmla="*/ 0 h 3"/>
                <a:gd name="T28" fmla="*/ 0 w 1"/>
                <a:gd name="T29" fmla="*/ 0 h 3"/>
                <a:gd name="T30" fmla="*/ 0 w 1"/>
                <a:gd name="T31" fmla="*/ 0 h 3"/>
                <a:gd name="T32" fmla="*/ 0 w 1"/>
                <a:gd name="T33" fmla="*/ 3 h 3"/>
                <a:gd name="T34" fmla="*/ 0 w 1"/>
                <a:gd name="T35" fmla="*/ 3 h 3"/>
                <a:gd name="T36" fmla="*/ 0 w 1"/>
                <a:gd name="T37" fmla="*/ 0 h 3"/>
                <a:gd name="T38" fmla="*/ 0 w 1"/>
                <a:gd name="T39" fmla="*/ 0 h 3"/>
                <a:gd name="T40" fmla="*/ 0 w 1"/>
                <a:gd name="T41" fmla="*/ 0 h 3"/>
                <a:gd name="T42" fmla="*/ 0 w 1"/>
                <a:gd name="T43" fmla="*/ 0 h 3"/>
                <a:gd name="T44" fmla="*/ 0 w 1"/>
                <a:gd name="T45" fmla="*/ 3 h 3"/>
                <a:gd name="T46" fmla="*/ 0 w 1"/>
                <a:gd name="T47" fmla="*/ 3 h 3"/>
                <a:gd name="T48" fmla="*/ 0 w 1"/>
                <a:gd name="T49" fmla="*/ 3 h 3"/>
                <a:gd name="T50" fmla="*/ 0 w 1"/>
                <a:gd name="T51" fmla="*/ 3 h 3"/>
                <a:gd name="T52" fmla="*/ 0 w 1"/>
                <a:gd name="T53" fmla="*/ 0 h 3"/>
                <a:gd name="T54" fmla="*/ 0 w 1"/>
                <a:gd name="T55" fmla="*/ 0 h 3"/>
                <a:gd name="T56" fmla="*/ 0 w 1"/>
                <a:gd name="T57" fmla="*/ 0 h 3"/>
                <a:gd name="T58" fmla="*/ 0 w 1"/>
                <a:gd name="T59" fmla="*/ 0 h 3"/>
                <a:gd name="T60" fmla="*/ 0 w 1"/>
                <a:gd name="T61" fmla="*/ 0 h 3"/>
                <a:gd name="T62" fmla="*/ 0 w 1"/>
                <a:gd name="T63" fmla="*/ 0 h 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 h="3">
                  <a:moveTo>
                    <a:pt x="0" y="0"/>
                  </a:moveTo>
                  <a:lnTo>
                    <a:pt x="0" y="0"/>
                  </a:lnTo>
                  <a:lnTo>
                    <a:pt x="0" y="3"/>
                  </a:lnTo>
                  <a:lnTo>
                    <a:pt x="0" y="0"/>
                  </a:lnTo>
                  <a:lnTo>
                    <a:pt x="0"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50" name="Freeform 43"/>
            <p:cNvSpPr>
              <a:spLocks/>
            </p:cNvSpPr>
            <p:nvPr/>
          </p:nvSpPr>
          <p:spPr bwMode="auto">
            <a:xfrm>
              <a:off x="-3798" y="1870"/>
              <a:ext cx="1" cy="3"/>
            </a:xfrm>
            <a:custGeom>
              <a:avLst/>
              <a:gdLst>
                <a:gd name="T0" fmla="*/ 0 w 1"/>
                <a:gd name="T1" fmla="*/ 0 h 3"/>
                <a:gd name="T2" fmla="*/ 0 w 1"/>
                <a:gd name="T3" fmla="*/ 3 h 3"/>
                <a:gd name="T4" fmla="*/ 0 w 1"/>
                <a:gd name="T5" fmla="*/ 0 h 3"/>
                <a:gd name="T6" fmla="*/ 0 w 1"/>
                <a:gd name="T7" fmla="*/ 3 h 3"/>
                <a:gd name="T8" fmla="*/ 0 w 1"/>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0" y="0"/>
                  </a:moveTo>
                  <a:lnTo>
                    <a:pt x="0" y="3"/>
                  </a:lnTo>
                  <a:lnTo>
                    <a:pt x="0" y="0"/>
                  </a:ln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51" name="Freeform 44"/>
            <p:cNvSpPr>
              <a:spLocks/>
            </p:cNvSpPr>
            <p:nvPr/>
          </p:nvSpPr>
          <p:spPr bwMode="auto">
            <a:xfrm>
              <a:off x="-3798" y="1864"/>
              <a:ext cx="3" cy="6"/>
            </a:xfrm>
            <a:custGeom>
              <a:avLst/>
              <a:gdLst>
                <a:gd name="T0" fmla="*/ 3 w 3"/>
                <a:gd name="T1" fmla="*/ 3 h 6"/>
                <a:gd name="T2" fmla="*/ 3 w 3"/>
                <a:gd name="T3" fmla="*/ 3 h 6"/>
                <a:gd name="T4" fmla="*/ 3 w 3"/>
                <a:gd name="T5" fmla="*/ 3 h 6"/>
                <a:gd name="T6" fmla="*/ 3 w 3"/>
                <a:gd name="T7" fmla="*/ 3 h 6"/>
                <a:gd name="T8" fmla="*/ 3 w 3"/>
                <a:gd name="T9" fmla="*/ 3 h 6"/>
                <a:gd name="T10" fmla="*/ 3 w 3"/>
                <a:gd name="T11" fmla="*/ 3 h 6"/>
                <a:gd name="T12" fmla="*/ 3 w 3"/>
                <a:gd name="T13" fmla="*/ 3 h 6"/>
                <a:gd name="T14" fmla="*/ 3 w 3"/>
                <a:gd name="T15" fmla="*/ 3 h 6"/>
                <a:gd name="T16" fmla="*/ 3 w 3"/>
                <a:gd name="T17" fmla="*/ 3 h 6"/>
                <a:gd name="T18" fmla="*/ 3 w 3"/>
                <a:gd name="T19" fmla="*/ 3 h 6"/>
                <a:gd name="T20" fmla="*/ 3 w 3"/>
                <a:gd name="T21" fmla="*/ 3 h 6"/>
                <a:gd name="T22" fmla="*/ 3 w 3"/>
                <a:gd name="T23" fmla="*/ 0 h 6"/>
                <a:gd name="T24" fmla="*/ 3 w 3"/>
                <a:gd name="T25" fmla="*/ 3 h 6"/>
                <a:gd name="T26" fmla="*/ 3 w 3"/>
                <a:gd name="T27" fmla="*/ 3 h 6"/>
                <a:gd name="T28" fmla="*/ 3 w 3"/>
                <a:gd name="T29" fmla="*/ 3 h 6"/>
                <a:gd name="T30" fmla="*/ 3 w 3"/>
                <a:gd name="T31" fmla="*/ 3 h 6"/>
                <a:gd name="T32" fmla="*/ 3 w 3"/>
                <a:gd name="T33" fmla="*/ 3 h 6"/>
                <a:gd name="T34" fmla="*/ 3 w 3"/>
                <a:gd name="T35" fmla="*/ 3 h 6"/>
                <a:gd name="T36" fmla="*/ 3 w 3"/>
                <a:gd name="T37" fmla="*/ 3 h 6"/>
                <a:gd name="T38" fmla="*/ 3 w 3"/>
                <a:gd name="T39" fmla="*/ 3 h 6"/>
                <a:gd name="T40" fmla="*/ 3 w 3"/>
                <a:gd name="T41" fmla="*/ 3 h 6"/>
                <a:gd name="T42" fmla="*/ 3 w 3"/>
                <a:gd name="T43" fmla="*/ 3 h 6"/>
                <a:gd name="T44" fmla="*/ 3 w 3"/>
                <a:gd name="T45" fmla="*/ 3 h 6"/>
                <a:gd name="T46" fmla="*/ 3 w 3"/>
                <a:gd name="T47" fmla="*/ 3 h 6"/>
                <a:gd name="T48" fmla="*/ 3 w 3"/>
                <a:gd name="T49" fmla="*/ 3 h 6"/>
                <a:gd name="T50" fmla="*/ 3 w 3"/>
                <a:gd name="T51" fmla="*/ 6 h 6"/>
                <a:gd name="T52" fmla="*/ 3 w 3"/>
                <a:gd name="T53" fmla="*/ 6 h 6"/>
                <a:gd name="T54" fmla="*/ 0 w 3"/>
                <a:gd name="T55" fmla="*/ 6 h 6"/>
                <a:gd name="T56" fmla="*/ 0 w 3"/>
                <a:gd name="T57" fmla="*/ 6 h 6"/>
                <a:gd name="T58" fmla="*/ 3 w 3"/>
                <a:gd name="T59" fmla="*/ 3 h 6"/>
                <a:gd name="T60" fmla="*/ 3 w 3"/>
                <a:gd name="T61" fmla="*/ 3 h 6"/>
                <a:gd name="T62" fmla="*/ 3 w 3"/>
                <a:gd name="T63" fmla="*/ 3 h 6"/>
                <a:gd name="T64" fmla="*/ 3 w 3"/>
                <a:gd name="T65" fmla="*/ 3 h 6"/>
                <a:gd name="T66" fmla="*/ 3 w 3"/>
                <a:gd name="T67" fmla="*/ 3 h 6"/>
                <a:gd name="T68" fmla="*/ 3 w 3"/>
                <a:gd name="T69" fmla="*/ 3 h 6"/>
                <a:gd name="T70" fmla="*/ 3 w 3"/>
                <a:gd name="T71" fmla="*/ 3 h 6"/>
                <a:gd name="T72" fmla="*/ 3 w 3"/>
                <a:gd name="T73" fmla="*/ 3 h 6"/>
                <a:gd name="T74" fmla="*/ 0 w 3"/>
                <a:gd name="T75" fmla="*/ 3 h 6"/>
                <a:gd name="T76" fmla="*/ 0 w 3"/>
                <a:gd name="T77" fmla="*/ 3 h 6"/>
                <a:gd name="T78" fmla="*/ 0 w 3"/>
                <a:gd name="T79" fmla="*/ 3 h 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 h="6">
                  <a:moveTo>
                    <a:pt x="0" y="3"/>
                  </a:moveTo>
                  <a:lnTo>
                    <a:pt x="3" y="3"/>
                  </a:lnTo>
                  <a:lnTo>
                    <a:pt x="3" y="0"/>
                  </a:lnTo>
                  <a:lnTo>
                    <a:pt x="3" y="3"/>
                  </a:lnTo>
                  <a:lnTo>
                    <a:pt x="3" y="6"/>
                  </a:lnTo>
                  <a:lnTo>
                    <a:pt x="0" y="6"/>
                  </a:lnTo>
                  <a:lnTo>
                    <a:pt x="3" y="6"/>
                  </a:lnTo>
                  <a:lnTo>
                    <a:pt x="3" y="3"/>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52" name="Freeform 45"/>
            <p:cNvSpPr>
              <a:spLocks/>
            </p:cNvSpPr>
            <p:nvPr/>
          </p:nvSpPr>
          <p:spPr bwMode="auto">
            <a:xfrm>
              <a:off x="-3798" y="1864"/>
              <a:ext cx="3" cy="6"/>
            </a:xfrm>
            <a:custGeom>
              <a:avLst/>
              <a:gdLst>
                <a:gd name="T0" fmla="*/ 0 w 3"/>
                <a:gd name="T1" fmla="*/ 3 h 6"/>
                <a:gd name="T2" fmla="*/ 3 w 3"/>
                <a:gd name="T3" fmla="*/ 3 h 6"/>
                <a:gd name="T4" fmla="*/ 3 w 3"/>
                <a:gd name="T5" fmla="*/ 0 h 6"/>
                <a:gd name="T6" fmla="*/ 3 w 3"/>
                <a:gd name="T7" fmla="*/ 3 h 6"/>
                <a:gd name="T8" fmla="*/ 3 w 3"/>
                <a:gd name="T9" fmla="*/ 6 h 6"/>
                <a:gd name="T10" fmla="*/ 0 w 3"/>
                <a:gd name="T11" fmla="*/ 6 h 6"/>
                <a:gd name="T12" fmla="*/ 3 w 3"/>
                <a:gd name="T13" fmla="*/ 6 h 6"/>
                <a:gd name="T14" fmla="*/ 3 w 3"/>
                <a:gd name="T15" fmla="*/ 3 h 6"/>
                <a:gd name="T16" fmla="*/ 0 w 3"/>
                <a:gd name="T17" fmla="*/ 3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6">
                  <a:moveTo>
                    <a:pt x="0" y="3"/>
                  </a:moveTo>
                  <a:lnTo>
                    <a:pt x="3" y="3"/>
                  </a:lnTo>
                  <a:lnTo>
                    <a:pt x="3" y="0"/>
                  </a:lnTo>
                  <a:lnTo>
                    <a:pt x="3" y="3"/>
                  </a:lnTo>
                  <a:lnTo>
                    <a:pt x="3" y="6"/>
                  </a:lnTo>
                  <a:lnTo>
                    <a:pt x="0" y="6"/>
                  </a:lnTo>
                  <a:lnTo>
                    <a:pt x="3" y="6"/>
                  </a:lnTo>
                  <a:lnTo>
                    <a:pt x="3" y="3"/>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53" name="Freeform 46"/>
            <p:cNvSpPr>
              <a:spLocks/>
            </p:cNvSpPr>
            <p:nvPr/>
          </p:nvSpPr>
          <p:spPr bwMode="auto">
            <a:xfrm>
              <a:off x="-3801" y="1864"/>
              <a:ext cx="3" cy="3"/>
            </a:xfrm>
            <a:custGeom>
              <a:avLst/>
              <a:gdLst>
                <a:gd name="T0" fmla="*/ 0 w 3"/>
                <a:gd name="T1" fmla="*/ 0 h 3"/>
                <a:gd name="T2" fmla="*/ 0 w 3"/>
                <a:gd name="T3" fmla="*/ 0 h 3"/>
                <a:gd name="T4" fmla="*/ 0 w 3"/>
                <a:gd name="T5" fmla="*/ 0 h 3"/>
                <a:gd name="T6" fmla="*/ 3 w 3"/>
                <a:gd name="T7" fmla="*/ 0 h 3"/>
                <a:gd name="T8" fmla="*/ 3 w 3"/>
                <a:gd name="T9" fmla="*/ 3 h 3"/>
                <a:gd name="T10" fmla="*/ 3 w 3"/>
                <a:gd name="T11" fmla="*/ 3 h 3"/>
                <a:gd name="T12" fmla="*/ 3 w 3"/>
                <a:gd name="T13" fmla="*/ 3 h 3"/>
                <a:gd name="T14" fmla="*/ 3 w 3"/>
                <a:gd name="T15" fmla="*/ 3 h 3"/>
                <a:gd name="T16" fmla="*/ 3 w 3"/>
                <a:gd name="T17" fmla="*/ 3 h 3"/>
                <a:gd name="T18" fmla="*/ 3 w 3"/>
                <a:gd name="T19" fmla="*/ 3 h 3"/>
                <a:gd name="T20" fmla="*/ 3 w 3"/>
                <a:gd name="T21" fmla="*/ 0 h 3"/>
                <a:gd name="T22" fmla="*/ 3 w 3"/>
                <a:gd name="T23" fmla="*/ 0 h 3"/>
                <a:gd name="T24" fmla="*/ 3 w 3"/>
                <a:gd name="T25" fmla="*/ 0 h 3"/>
                <a:gd name="T26" fmla="*/ 3 w 3"/>
                <a:gd name="T27" fmla="*/ 3 h 3"/>
                <a:gd name="T28" fmla="*/ 3 w 3"/>
                <a:gd name="T29" fmla="*/ 3 h 3"/>
                <a:gd name="T30" fmla="*/ 3 w 3"/>
                <a:gd name="T31" fmla="*/ 3 h 3"/>
                <a:gd name="T32" fmla="*/ 3 w 3"/>
                <a:gd name="T33" fmla="*/ 3 h 3"/>
                <a:gd name="T34" fmla="*/ 3 w 3"/>
                <a:gd name="T35" fmla="*/ 3 h 3"/>
                <a:gd name="T36" fmla="*/ 3 w 3"/>
                <a:gd name="T37" fmla="*/ 3 h 3"/>
                <a:gd name="T38" fmla="*/ 3 w 3"/>
                <a:gd name="T39" fmla="*/ 3 h 3"/>
                <a:gd name="T40" fmla="*/ 3 w 3"/>
                <a:gd name="T41" fmla="*/ 3 h 3"/>
                <a:gd name="T42" fmla="*/ 3 w 3"/>
                <a:gd name="T43" fmla="*/ 3 h 3"/>
                <a:gd name="T44" fmla="*/ 3 w 3"/>
                <a:gd name="T45" fmla="*/ 3 h 3"/>
                <a:gd name="T46" fmla="*/ 3 w 3"/>
                <a:gd name="T47" fmla="*/ 3 h 3"/>
                <a:gd name="T48" fmla="*/ 0 w 3"/>
                <a:gd name="T49" fmla="*/ 3 h 3"/>
                <a:gd name="T50" fmla="*/ 0 w 3"/>
                <a:gd name="T51" fmla="*/ 3 h 3"/>
                <a:gd name="T52" fmla="*/ 0 w 3"/>
                <a:gd name="T53" fmla="*/ 3 h 3"/>
                <a:gd name="T54" fmla="*/ 0 w 3"/>
                <a:gd name="T55" fmla="*/ 3 h 3"/>
                <a:gd name="T56" fmla="*/ 0 w 3"/>
                <a:gd name="T57" fmla="*/ 3 h 3"/>
                <a:gd name="T58" fmla="*/ 0 w 3"/>
                <a:gd name="T59" fmla="*/ 3 h 3"/>
                <a:gd name="T60" fmla="*/ 0 w 3"/>
                <a:gd name="T61" fmla="*/ 3 h 3"/>
                <a:gd name="T62" fmla="*/ 0 w 3"/>
                <a:gd name="T63" fmla="*/ 3 h 3"/>
                <a:gd name="T64" fmla="*/ 0 w 3"/>
                <a:gd name="T65" fmla="*/ 3 h 3"/>
                <a:gd name="T66" fmla="*/ 0 w 3"/>
                <a:gd name="T67" fmla="*/ 3 h 3"/>
                <a:gd name="T68" fmla="*/ 0 w 3"/>
                <a:gd name="T69" fmla="*/ 3 h 3"/>
                <a:gd name="T70" fmla="*/ 0 w 3"/>
                <a:gd name="T71" fmla="*/ 0 h 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 h="3">
                  <a:moveTo>
                    <a:pt x="0" y="0"/>
                  </a:moveTo>
                  <a:lnTo>
                    <a:pt x="0" y="0"/>
                  </a:lnTo>
                  <a:lnTo>
                    <a:pt x="3" y="0"/>
                  </a:lnTo>
                  <a:lnTo>
                    <a:pt x="3" y="3"/>
                  </a:lnTo>
                  <a:lnTo>
                    <a:pt x="3" y="0"/>
                  </a:lnTo>
                  <a:lnTo>
                    <a:pt x="3" y="3"/>
                  </a:lnTo>
                  <a:lnTo>
                    <a:pt x="0"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54" name="Freeform 47"/>
            <p:cNvSpPr>
              <a:spLocks/>
            </p:cNvSpPr>
            <p:nvPr/>
          </p:nvSpPr>
          <p:spPr bwMode="auto">
            <a:xfrm>
              <a:off x="-3801" y="1864"/>
              <a:ext cx="3" cy="3"/>
            </a:xfrm>
            <a:custGeom>
              <a:avLst/>
              <a:gdLst>
                <a:gd name="T0" fmla="*/ 0 w 3"/>
                <a:gd name="T1" fmla="*/ 0 h 3"/>
                <a:gd name="T2" fmla="*/ 3 w 3"/>
                <a:gd name="T3" fmla="*/ 0 h 3"/>
                <a:gd name="T4" fmla="*/ 3 w 3"/>
                <a:gd name="T5" fmla="*/ 3 h 3"/>
                <a:gd name="T6" fmla="*/ 3 w 3"/>
                <a:gd name="T7" fmla="*/ 0 h 3"/>
                <a:gd name="T8" fmla="*/ 3 w 3"/>
                <a:gd name="T9" fmla="*/ 3 h 3"/>
                <a:gd name="T10" fmla="*/ 0 w 3"/>
                <a:gd name="T11" fmla="*/ 3 h 3"/>
                <a:gd name="T12" fmla="*/ 0 w 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3">
                  <a:moveTo>
                    <a:pt x="0" y="0"/>
                  </a:moveTo>
                  <a:lnTo>
                    <a:pt x="3" y="0"/>
                  </a:lnTo>
                  <a:lnTo>
                    <a:pt x="3" y="3"/>
                  </a:lnTo>
                  <a:lnTo>
                    <a:pt x="3" y="0"/>
                  </a:lnTo>
                  <a:lnTo>
                    <a:pt x="3" y="3"/>
                  </a:ln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55" name="Freeform 48"/>
            <p:cNvSpPr>
              <a:spLocks/>
            </p:cNvSpPr>
            <p:nvPr/>
          </p:nvSpPr>
          <p:spPr bwMode="auto">
            <a:xfrm>
              <a:off x="-3808" y="1847"/>
              <a:ext cx="3" cy="14"/>
            </a:xfrm>
            <a:custGeom>
              <a:avLst/>
              <a:gdLst>
                <a:gd name="T0" fmla="*/ 0 w 3"/>
                <a:gd name="T1" fmla="*/ 14 h 14"/>
                <a:gd name="T2" fmla="*/ 0 w 3"/>
                <a:gd name="T3" fmla="*/ 11 h 14"/>
                <a:gd name="T4" fmla="*/ 0 w 3"/>
                <a:gd name="T5" fmla="*/ 8 h 14"/>
                <a:gd name="T6" fmla="*/ 0 w 3"/>
                <a:gd name="T7" fmla="*/ 6 h 14"/>
                <a:gd name="T8" fmla="*/ 3 w 3"/>
                <a:gd name="T9" fmla="*/ 3 h 14"/>
                <a:gd name="T10" fmla="*/ 3 w 3"/>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14">
                  <a:moveTo>
                    <a:pt x="0" y="14"/>
                  </a:moveTo>
                  <a:lnTo>
                    <a:pt x="0" y="11"/>
                  </a:lnTo>
                  <a:lnTo>
                    <a:pt x="0" y="8"/>
                  </a:lnTo>
                  <a:lnTo>
                    <a:pt x="0" y="6"/>
                  </a:lnTo>
                  <a:lnTo>
                    <a:pt x="3" y="3"/>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56" name="Freeform 49"/>
            <p:cNvSpPr>
              <a:spLocks/>
            </p:cNvSpPr>
            <p:nvPr/>
          </p:nvSpPr>
          <p:spPr bwMode="auto">
            <a:xfrm>
              <a:off x="-3805" y="1876"/>
              <a:ext cx="7" cy="6"/>
            </a:xfrm>
            <a:custGeom>
              <a:avLst/>
              <a:gdLst>
                <a:gd name="T0" fmla="*/ 4 w 7"/>
                <a:gd name="T1" fmla="*/ 3 h 6"/>
                <a:gd name="T2" fmla="*/ 4 w 7"/>
                <a:gd name="T3" fmla="*/ 3 h 6"/>
                <a:gd name="T4" fmla="*/ 4 w 7"/>
                <a:gd name="T5" fmla="*/ 3 h 6"/>
                <a:gd name="T6" fmla="*/ 7 w 7"/>
                <a:gd name="T7" fmla="*/ 3 h 6"/>
                <a:gd name="T8" fmla="*/ 7 w 7"/>
                <a:gd name="T9" fmla="*/ 3 h 6"/>
                <a:gd name="T10" fmla="*/ 7 w 7"/>
                <a:gd name="T11" fmla="*/ 3 h 6"/>
                <a:gd name="T12" fmla="*/ 7 w 7"/>
                <a:gd name="T13" fmla="*/ 3 h 6"/>
                <a:gd name="T14" fmla="*/ 7 w 7"/>
                <a:gd name="T15" fmla="*/ 0 h 6"/>
                <a:gd name="T16" fmla="*/ 7 w 7"/>
                <a:gd name="T17" fmla="*/ 0 h 6"/>
                <a:gd name="T18" fmla="*/ 4 w 7"/>
                <a:gd name="T19" fmla="*/ 0 h 6"/>
                <a:gd name="T20" fmla="*/ 0 w 7"/>
                <a:gd name="T21" fmla="*/ 3 h 6"/>
                <a:gd name="T22" fmla="*/ 4 w 7"/>
                <a:gd name="T23" fmla="*/ 6 h 6"/>
                <a:gd name="T24" fmla="*/ 4 w 7"/>
                <a:gd name="T25" fmla="*/ 6 h 6"/>
                <a:gd name="T26" fmla="*/ 4 w 7"/>
                <a:gd name="T27" fmla="*/ 6 h 6"/>
                <a:gd name="T28" fmla="*/ 4 w 7"/>
                <a:gd name="T29" fmla="*/ 6 h 6"/>
                <a:gd name="T30" fmla="*/ 4 w 7"/>
                <a:gd name="T31" fmla="*/ 3 h 6"/>
                <a:gd name="T32" fmla="*/ 4 w 7"/>
                <a:gd name="T33" fmla="*/ 3 h 6"/>
                <a:gd name="T34" fmla="*/ 4 w 7"/>
                <a:gd name="T35" fmla="*/ 3 h 6"/>
                <a:gd name="T36" fmla="*/ 4 w 7"/>
                <a:gd name="T37" fmla="*/ 3 h 6"/>
                <a:gd name="T38" fmla="*/ 4 w 7"/>
                <a:gd name="T39" fmla="*/ 3 h 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6">
                  <a:moveTo>
                    <a:pt x="4" y="3"/>
                  </a:moveTo>
                  <a:lnTo>
                    <a:pt x="4" y="3"/>
                  </a:lnTo>
                  <a:lnTo>
                    <a:pt x="7" y="3"/>
                  </a:lnTo>
                  <a:lnTo>
                    <a:pt x="7" y="0"/>
                  </a:lnTo>
                  <a:lnTo>
                    <a:pt x="4" y="0"/>
                  </a:lnTo>
                  <a:lnTo>
                    <a:pt x="0" y="3"/>
                  </a:lnTo>
                  <a:lnTo>
                    <a:pt x="4" y="6"/>
                  </a:lnTo>
                  <a:lnTo>
                    <a:pt x="4"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57" name="Freeform 50"/>
            <p:cNvSpPr>
              <a:spLocks/>
            </p:cNvSpPr>
            <p:nvPr/>
          </p:nvSpPr>
          <p:spPr bwMode="auto">
            <a:xfrm>
              <a:off x="-3805" y="1876"/>
              <a:ext cx="7" cy="6"/>
            </a:xfrm>
            <a:custGeom>
              <a:avLst/>
              <a:gdLst>
                <a:gd name="T0" fmla="*/ 4 w 7"/>
                <a:gd name="T1" fmla="*/ 3 h 6"/>
                <a:gd name="T2" fmla="*/ 7 w 7"/>
                <a:gd name="T3" fmla="*/ 3 h 6"/>
                <a:gd name="T4" fmla="*/ 7 w 7"/>
                <a:gd name="T5" fmla="*/ 0 h 6"/>
                <a:gd name="T6" fmla="*/ 4 w 7"/>
                <a:gd name="T7" fmla="*/ 0 h 6"/>
                <a:gd name="T8" fmla="*/ 0 w 7"/>
                <a:gd name="T9" fmla="*/ 3 h 6"/>
                <a:gd name="T10" fmla="*/ 4 w 7"/>
                <a:gd name="T11" fmla="*/ 6 h 6"/>
                <a:gd name="T12" fmla="*/ 4 w 7"/>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
                  <a:moveTo>
                    <a:pt x="4" y="3"/>
                  </a:moveTo>
                  <a:lnTo>
                    <a:pt x="7" y="3"/>
                  </a:lnTo>
                  <a:lnTo>
                    <a:pt x="7" y="0"/>
                  </a:lnTo>
                  <a:lnTo>
                    <a:pt x="4" y="0"/>
                  </a:lnTo>
                  <a:lnTo>
                    <a:pt x="0" y="3"/>
                  </a:lnTo>
                  <a:lnTo>
                    <a:pt x="4" y="6"/>
                  </a:lnTo>
                  <a:lnTo>
                    <a:pt x="4"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58" name="Freeform 51"/>
            <p:cNvSpPr>
              <a:spLocks/>
            </p:cNvSpPr>
            <p:nvPr/>
          </p:nvSpPr>
          <p:spPr bwMode="auto">
            <a:xfrm>
              <a:off x="-3805" y="1876"/>
              <a:ext cx="4" cy="3"/>
            </a:xfrm>
            <a:custGeom>
              <a:avLst/>
              <a:gdLst>
                <a:gd name="T0" fmla="*/ 4 w 4"/>
                <a:gd name="T1" fmla="*/ 3 h 3"/>
                <a:gd name="T2" fmla="*/ 4 w 4"/>
                <a:gd name="T3" fmla="*/ 3 h 3"/>
                <a:gd name="T4" fmla="*/ 4 w 4"/>
                <a:gd name="T5" fmla="*/ 3 h 3"/>
                <a:gd name="T6" fmla="*/ 4 w 4"/>
                <a:gd name="T7" fmla="*/ 3 h 3"/>
                <a:gd name="T8" fmla="*/ 4 w 4"/>
                <a:gd name="T9" fmla="*/ 3 h 3"/>
                <a:gd name="T10" fmla="*/ 4 w 4"/>
                <a:gd name="T11" fmla="*/ 3 h 3"/>
                <a:gd name="T12" fmla="*/ 4 w 4"/>
                <a:gd name="T13" fmla="*/ 3 h 3"/>
                <a:gd name="T14" fmla="*/ 4 w 4"/>
                <a:gd name="T15" fmla="*/ 0 h 3"/>
                <a:gd name="T16" fmla="*/ 4 w 4"/>
                <a:gd name="T17" fmla="*/ 0 h 3"/>
                <a:gd name="T18" fmla="*/ 4 w 4"/>
                <a:gd name="T19" fmla="*/ 0 h 3"/>
                <a:gd name="T20" fmla="*/ 0 w 4"/>
                <a:gd name="T21" fmla="*/ 3 h 3"/>
                <a:gd name="T22" fmla="*/ 4 w 4"/>
                <a:gd name="T23" fmla="*/ 3 h 3"/>
                <a:gd name="T24" fmla="*/ 4 w 4"/>
                <a:gd name="T25" fmla="*/ 3 h 3"/>
                <a:gd name="T26" fmla="*/ 4 w 4"/>
                <a:gd name="T27" fmla="*/ 3 h 3"/>
                <a:gd name="T28" fmla="*/ 4 w 4"/>
                <a:gd name="T29" fmla="*/ 3 h 3"/>
                <a:gd name="T30" fmla="*/ 4 w 4"/>
                <a:gd name="T31" fmla="*/ 3 h 3"/>
                <a:gd name="T32" fmla="*/ 4 w 4"/>
                <a:gd name="T33" fmla="*/ 3 h 3"/>
                <a:gd name="T34" fmla="*/ 4 w 4"/>
                <a:gd name="T35" fmla="*/ 3 h 3"/>
                <a:gd name="T36" fmla="*/ 4 w 4"/>
                <a:gd name="T37" fmla="*/ 3 h 3"/>
                <a:gd name="T38" fmla="*/ 4 w 4"/>
                <a:gd name="T39" fmla="*/ 3 h 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 h="3">
                  <a:moveTo>
                    <a:pt x="4" y="3"/>
                  </a:moveTo>
                  <a:lnTo>
                    <a:pt x="4" y="3"/>
                  </a:lnTo>
                  <a:lnTo>
                    <a:pt x="4" y="0"/>
                  </a:lnTo>
                  <a:lnTo>
                    <a:pt x="0"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59" name="Freeform 52"/>
            <p:cNvSpPr>
              <a:spLocks/>
            </p:cNvSpPr>
            <p:nvPr/>
          </p:nvSpPr>
          <p:spPr bwMode="auto">
            <a:xfrm>
              <a:off x="-3805" y="1876"/>
              <a:ext cx="4" cy="3"/>
            </a:xfrm>
            <a:custGeom>
              <a:avLst/>
              <a:gdLst>
                <a:gd name="T0" fmla="*/ 4 w 4"/>
                <a:gd name="T1" fmla="*/ 3 h 3"/>
                <a:gd name="T2" fmla="*/ 4 w 4"/>
                <a:gd name="T3" fmla="*/ 0 h 3"/>
                <a:gd name="T4" fmla="*/ 0 w 4"/>
                <a:gd name="T5" fmla="*/ 3 h 3"/>
                <a:gd name="T6" fmla="*/ 4 w 4"/>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3"/>
                  </a:moveTo>
                  <a:lnTo>
                    <a:pt x="4" y="0"/>
                  </a:lnTo>
                  <a:lnTo>
                    <a:pt x="0" y="3"/>
                  </a:lnTo>
                  <a:lnTo>
                    <a:pt x="4"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60" name="Freeform 53"/>
            <p:cNvSpPr>
              <a:spLocks noEditPoints="1"/>
            </p:cNvSpPr>
            <p:nvPr/>
          </p:nvSpPr>
          <p:spPr bwMode="auto">
            <a:xfrm>
              <a:off x="-3801" y="1876"/>
              <a:ext cx="3" cy="6"/>
            </a:xfrm>
            <a:custGeom>
              <a:avLst/>
              <a:gdLst>
                <a:gd name="T0" fmla="*/ 0 w 3"/>
                <a:gd name="T1" fmla="*/ 3 h 6"/>
                <a:gd name="T2" fmla="*/ 3 w 3"/>
                <a:gd name="T3" fmla="*/ 3 h 6"/>
                <a:gd name="T4" fmla="*/ 3 w 3"/>
                <a:gd name="T5" fmla="*/ 3 h 6"/>
                <a:gd name="T6" fmla="*/ 3 w 3"/>
                <a:gd name="T7" fmla="*/ 3 h 6"/>
                <a:gd name="T8" fmla="*/ 3 w 3"/>
                <a:gd name="T9" fmla="*/ 3 h 6"/>
                <a:gd name="T10" fmla="*/ 3 w 3"/>
                <a:gd name="T11" fmla="*/ 0 h 6"/>
                <a:gd name="T12" fmla="*/ 3 w 3"/>
                <a:gd name="T13" fmla="*/ 0 h 6"/>
                <a:gd name="T14" fmla="*/ 3 w 3"/>
                <a:gd name="T15" fmla="*/ 0 h 6"/>
                <a:gd name="T16" fmla="*/ 3 w 3"/>
                <a:gd name="T17" fmla="*/ 0 h 6"/>
                <a:gd name="T18" fmla="*/ 3 w 3"/>
                <a:gd name="T19" fmla="*/ 0 h 6"/>
                <a:gd name="T20" fmla="*/ 3 w 3"/>
                <a:gd name="T21" fmla="*/ 0 h 6"/>
                <a:gd name="T22" fmla="*/ 3 w 3"/>
                <a:gd name="T23" fmla="*/ 0 h 6"/>
                <a:gd name="T24" fmla="*/ 0 w 3"/>
                <a:gd name="T25" fmla="*/ 0 h 6"/>
                <a:gd name="T26" fmla="*/ 0 w 3"/>
                <a:gd name="T27" fmla="*/ 0 h 6"/>
                <a:gd name="T28" fmla="*/ 0 w 3"/>
                <a:gd name="T29" fmla="*/ 3 h 6"/>
                <a:gd name="T30" fmla="*/ 0 w 3"/>
                <a:gd name="T31" fmla="*/ 3 h 6"/>
                <a:gd name="T32" fmla="*/ 0 w 3"/>
                <a:gd name="T33" fmla="*/ 3 h 6"/>
                <a:gd name="T34" fmla="*/ 0 w 3"/>
                <a:gd name="T35" fmla="*/ 3 h 6"/>
                <a:gd name="T36" fmla="*/ 0 w 3"/>
                <a:gd name="T37" fmla="*/ 6 h 6"/>
                <a:gd name="T38" fmla="*/ 0 w 3"/>
                <a:gd name="T39" fmla="*/ 3 h 6"/>
                <a:gd name="T40" fmla="*/ 0 w 3"/>
                <a:gd name="T41" fmla="*/ 3 h 6"/>
                <a:gd name="T42" fmla="*/ 0 w 3"/>
                <a:gd name="T43" fmla="*/ 3 h 6"/>
                <a:gd name="T44" fmla="*/ 0 w 3"/>
                <a:gd name="T45" fmla="*/ 3 h 6"/>
                <a:gd name="T46" fmla="*/ 0 w 3"/>
                <a:gd name="T47" fmla="*/ 3 h 6"/>
                <a:gd name="T48" fmla="*/ 0 w 3"/>
                <a:gd name="T49" fmla="*/ 3 h 6"/>
                <a:gd name="T50" fmla="*/ 0 w 3"/>
                <a:gd name="T51" fmla="*/ 3 h 6"/>
                <a:gd name="T52" fmla="*/ 0 w 3"/>
                <a:gd name="T53" fmla="*/ 3 h 6"/>
                <a:gd name="T54" fmla="*/ 0 w 3"/>
                <a:gd name="T55" fmla="*/ 3 h 6"/>
                <a:gd name="T56" fmla="*/ 0 w 3"/>
                <a:gd name="T57" fmla="*/ 3 h 6"/>
                <a:gd name="T58" fmla="*/ 0 w 3"/>
                <a:gd name="T59" fmla="*/ 3 h 6"/>
                <a:gd name="T60" fmla="*/ 0 w 3"/>
                <a:gd name="T61" fmla="*/ 3 h 6"/>
                <a:gd name="T62" fmla="*/ 0 w 3"/>
                <a:gd name="T63" fmla="*/ 3 h 6"/>
                <a:gd name="T64" fmla="*/ 0 w 3"/>
                <a:gd name="T65" fmla="*/ 3 h 6"/>
                <a:gd name="T66" fmla="*/ 0 w 3"/>
                <a:gd name="T67" fmla="*/ 3 h 6"/>
                <a:gd name="T68" fmla="*/ 0 w 3"/>
                <a:gd name="T69" fmla="*/ 3 h 6"/>
                <a:gd name="T70" fmla="*/ 3 w 3"/>
                <a:gd name="T71" fmla="*/ 3 h 6"/>
                <a:gd name="T72" fmla="*/ 3 w 3"/>
                <a:gd name="T73" fmla="*/ 3 h 6"/>
                <a:gd name="T74" fmla="*/ 3 w 3"/>
                <a:gd name="T75" fmla="*/ 3 h 6"/>
                <a:gd name="T76" fmla="*/ 0 w 3"/>
                <a:gd name="T77" fmla="*/ 3 h 6"/>
                <a:gd name="T78" fmla="*/ 0 w 3"/>
                <a:gd name="T79" fmla="*/ 3 h 6"/>
                <a:gd name="T80" fmla="*/ 0 w 3"/>
                <a:gd name="T81" fmla="*/ 3 h 6"/>
                <a:gd name="T82" fmla="*/ 0 w 3"/>
                <a:gd name="T83" fmla="*/ 3 h 6"/>
                <a:gd name="T84" fmla="*/ 0 w 3"/>
                <a:gd name="T85" fmla="*/ 3 h 6"/>
                <a:gd name="T86" fmla="*/ 0 w 3"/>
                <a:gd name="T87" fmla="*/ 6 h 6"/>
                <a:gd name="T88" fmla="*/ 0 w 3"/>
                <a:gd name="T89" fmla="*/ 3 h 6"/>
                <a:gd name="T90" fmla="*/ 0 w 3"/>
                <a:gd name="T91" fmla="*/ 6 h 6"/>
                <a:gd name="T92" fmla="*/ 0 w 3"/>
                <a:gd name="T93" fmla="*/ 6 h 6"/>
                <a:gd name="T94" fmla="*/ 0 w 3"/>
                <a:gd name="T95" fmla="*/ 6 h 6"/>
                <a:gd name="T96" fmla="*/ 0 w 3"/>
                <a:gd name="T97" fmla="*/ 6 h 6"/>
                <a:gd name="T98" fmla="*/ 0 w 3"/>
                <a:gd name="T99" fmla="*/ 6 h 6"/>
                <a:gd name="T100" fmla="*/ 0 w 3"/>
                <a:gd name="T101" fmla="*/ 6 h 6"/>
                <a:gd name="T102" fmla="*/ 0 w 3"/>
                <a:gd name="T103" fmla="*/ 6 h 6"/>
                <a:gd name="T104" fmla="*/ 0 w 3"/>
                <a:gd name="T105" fmla="*/ 6 h 6"/>
                <a:gd name="T106" fmla="*/ 0 w 3"/>
                <a:gd name="T107" fmla="*/ 3 h 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 h="6">
                  <a:moveTo>
                    <a:pt x="0" y="3"/>
                  </a:moveTo>
                  <a:lnTo>
                    <a:pt x="3" y="3"/>
                  </a:lnTo>
                  <a:lnTo>
                    <a:pt x="3" y="0"/>
                  </a:lnTo>
                  <a:lnTo>
                    <a:pt x="0" y="0"/>
                  </a:lnTo>
                  <a:lnTo>
                    <a:pt x="0" y="3"/>
                  </a:lnTo>
                  <a:close/>
                  <a:moveTo>
                    <a:pt x="0" y="6"/>
                  </a:moveTo>
                  <a:lnTo>
                    <a:pt x="0" y="3"/>
                  </a:lnTo>
                  <a:lnTo>
                    <a:pt x="3" y="3"/>
                  </a:lnTo>
                  <a:lnTo>
                    <a:pt x="0" y="3"/>
                  </a:lnTo>
                  <a:lnTo>
                    <a:pt x="0" y="6"/>
                  </a:lnTo>
                  <a:close/>
                  <a:moveTo>
                    <a:pt x="0" y="3"/>
                  </a:moveTo>
                  <a:lnTo>
                    <a:pt x="0" y="6"/>
                  </a:lnTo>
                  <a:lnTo>
                    <a:pt x="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561" name="Rectangle 54"/>
            <p:cNvSpPr>
              <a:spLocks noChangeArrowheads="1"/>
            </p:cNvSpPr>
            <p:nvPr/>
          </p:nvSpPr>
          <p:spPr bwMode="auto">
            <a:xfrm>
              <a:off x="-3801" y="1876"/>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62" name="Freeform 55"/>
            <p:cNvSpPr>
              <a:spLocks/>
            </p:cNvSpPr>
            <p:nvPr/>
          </p:nvSpPr>
          <p:spPr bwMode="auto">
            <a:xfrm>
              <a:off x="-3801" y="1879"/>
              <a:ext cx="3" cy="3"/>
            </a:xfrm>
            <a:custGeom>
              <a:avLst/>
              <a:gdLst>
                <a:gd name="T0" fmla="*/ 0 w 3"/>
                <a:gd name="T1" fmla="*/ 3 h 3"/>
                <a:gd name="T2" fmla="*/ 0 w 3"/>
                <a:gd name="T3" fmla="*/ 0 h 3"/>
                <a:gd name="T4" fmla="*/ 3 w 3"/>
                <a:gd name="T5" fmla="*/ 0 h 3"/>
                <a:gd name="T6" fmla="*/ 0 w 3"/>
                <a:gd name="T7" fmla="*/ 0 h 3"/>
                <a:gd name="T8" fmla="*/ 0 w 3"/>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3"/>
                  </a:moveTo>
                  <a:lnTo>
                    <a:pt x="0" y="0"/>
                  </a:lnTo>
                  <a:lnTo>
                    <a:pt x="3" y="0"/>
                  </a:ln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63" name="Freeform 56"/>
            <p:cNvSpPr>
              <a:spLocks/>
            </p:cNvSpPr>
            <p:nvPr/>
          </p:nvSpPr>
          <p:spPr bwMode="auto">
            <a:xfrm>
              <a:off x="-3801" y="1879"/>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80923" name="Freeform 140"/>
          <p:cNvSpPr>
            <a:spLocks/>
          </p:cNvSpPr>
          <p:nvPr/>
        </p:nvSpPr>
        <p:spPr bwMode="auto">
          <a:xfrm>
            <a:off x="-1833563" y="2416176"/>
            <a:ext cx="4763" cy="1588"/>
          </a:xfrm>
          <a:custGeom>
            <a:avLst/>
            <a:gdLst>
              <a:gd name="T0" fmla="*/ 0 w 3"/>
              <a:gd name="T1" fmla="*/ 0 h 1588"/>
              <a:gd name="T2" fmla="*/ 0 w 3"/>
              <a:gd name="T3" fmla="*/ 0 h 1588"/>
              <a:gd name="T4" fmla="*/ 4763 w 3"/>
              <a:gd name="T5" fmla="*/ 0 h 1588"/>
              <a:gd name="T6" fmla="*/ 4763 w 3"/>
              <a:gd name="T7" fmla="*/ 0 h 1588"/>
              <a:gd name="T8" fmla="*/ 4763 w 3"/>
              <a:gd name="T9" fmla="*/ 0 h 1588"/>
              <a:gd name="T10" fmla="*/ 4763 w 3"/>
              <a:gd name="T11" fmla="*/ 0 h 1588"/>
              <a:gd name="T12" fmla="*/ 4763 w 3"/>
              <a:gd name="T13" fmla="*/ 0 h 1588"/>
              <a:gd name="T14" fmla="*/ 4763 w 3"/>
              <a:gd name="T15" fmla="*/ 0 h 1588"/>
              <a:gd name="T16" fmla="*/ 4763 w 3"/>
              <a:gd name="T17" fmla="*/ 0 h 1588"/>
              <a:gd name="T18" fmla="*/ 4763 w 3"/>
              <a:gd name="T19" fmla="*/ 0 h 1588"/>
              <a:gd name="T20" fmla="*/ 4763 w 3"/>
              <a:gd name="T21" fmla="*/ 0 h 1588"/>
              <a:gd name="T22" fmla="*/ 4763 w 3"/>
              <a:gd name="T23" fmla="*/ 0 h 1588"/>
              <a:gd name="T24" fmla="*/ 4763 w 3"/>
              <a:gd name="T25" fmla="*/ 0 h 1588"/>
              <a:gd name="T26" fmla="*/ 4763 w 3"/>
              <a:gd name="T27" fmla="*/ 0 h 1588"/>
              <a:gd name="T28" fmla="*/ 4763 w 3"/>
              <a:gd name="T29" fmla="*/ 0 h 1588"/>
              <a:gd name="T30" fmla="*/ 4763 w 3"/>
              <a:gd name="T31" fmla="*/ 0 h 1588"/>
              <a:gd name="T32" fmla="*/ 0 w 3"/>
              <a:gd name="T33" fmla="*/ 0 h 15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 h="1588">
                <a:moveTo>
                  <a:pt x="0" y="0"/>
                </a:moveTo>
                <a:lnTo>
                  <a:pt x="0" y="0"/>
                </a:lnTo>
                <a:lnTo>
                  <a:pt x="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24" name="Freeform 144"/>
          <p:cNvSpPr>
            <a:spLocks/>
          </p:cNvSpPr>
          <p:nvPr/>
        </p:nvSpPr>
        <p:spPr bwMode="auto">
          <a:xfrm>
            <a:off x="-1833563" y="2416176"/>
            <a:ext cx="4763" cy="1588"/>
          </a:xfrm>
          <a:custGeom>
            <a:avLst/>
            <a:gdLst>
              <a:gd name="T0" fmla="*/ 0 w 3"/>
              <a:gd name="T1" fmla="*/ 0 h 1588"/>
              <a:gd name="T2" fmla="*/ 0 w 3"/>
              <a:gd name="T3" fmla="*/ 0 h 1588"/>
              <a:gd name="T4" fmla="*/ 0 w 3"/>
              <a:gd name="T5" fmla="*/ 0 h 1588"/>
              <a:gd name="T6" fmla="*/ 0 w 3"/>
              <a:gd name="T7" fmla="*/ 0 h 1588"/>
              <a:gd name="T8" fmla="*/ 4763 w 3"/>
              <a:gd name="T9" fmla="*/ 0 h 1588"/>
              <a:gd name="T10" fmla="*/ 4763 w 3"/>
              <a:gd name="T11" fmla="*/ 0 h 1588"/>
              <a:gd name="T12" fmla="*/ 4763 w 3"/>
              <a:gd name="T13" fmla="*/ 0 h 1588"/>
              <a:gd name="T14" fmla="*/ 4763 w 3"/>
              <a:gd name="T15" fmla="*/ 0 h 1588"/>
              <a:gd name="T16" fmla="*/ 4763 w 3"/>
              <a:gd name="T17" fmla="*/ 0 h 1588"/>
              <a:gd name="T18" fmla="*/ 4763 w 3"/>
              <a:gd name="T19" fmla="*/ 0 h 1588"/>
              <a:gd name="T20" fmla="*/ 4763 w 3"/>
              <a:gd name="T21" fmla="*/ 0 h 1588"/>
              <a:gd name="T22" fmla="*/ 4763 w 3"/>
              <a:gd name="T23" fmla="*/ 0 h 1588"/>
              <a:gd name="T24" fmla="*/ 4763 w 3"/>
              <a:gd name="T25" fmla="*/ 0 h 1588"/>
              <a:gd name="T26" fmla="*/ 4763 w 3"/>
              <a:gd name="T27" fmla="*/ 0 h 1588"/>
              <a:gd name="T28" fmla="*/ 4763 w 3"/>
              <a:gd name="T29" fmla="*/ 0 h 1588"/>
              <a:gd name="T30" fmla="*/ 0 w 3"/>
              <a:gd name="T31" fmla="*/ 0 h 1588"/>
              <a:gd name="T32" fmla="*/ 0 w 3"/>
              <a:gd name="T33" fmla="*/ 0 h 15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 h="1588">
                <a:moveTo>
                  <a:pt x="0" y="0"/>
                </a:moveTo>
                <a:lnTo>
                  <a:pt x="0" y="0"/>
                </a:lnTo>
                <a:lnTo>
                  <a:pt x="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25" name="Freeform 241"/>
          <p:cNvSpPr>
            <a:spLocks/>
          </p:cNvSpPr>
          <p:nvPr/>
        </p:nvSpPr>
        <p:spPr bwMode="auto">
          <a:xfrm>
            <a:off x="-1824038" y="2411414"/>
            <a:ext cx="4763" cy="1587"/>
          </a:xfrm>
          <a:custGeom>
            <a:avLst/>
            <a:gdLst>
              <a:gd name="T0" fmla="*/ 4763 w 3"/>
              <a:gd name="T1" fmla="*/ 0 h 1587"/>
              <a:gd name="T2" fmla="*/ 4763 w 3"/>
              <a:gd name="T3" fmla="*/ 0 h 1587"/>
              <a:gd name="T4" fmla="*/ 4763 w 3"/>
              <a:gd name="T5" fmla="*/ 0 h 1587"/>
              <a:gd name="T6" fmla="*/ 4763 w 3"/>
              <a:gd name="T7" fmla="*/ 0 h 1587"/>
              <a:gd name="T8" fmla="*/ 4763 w 3"/>
              <a:gd name="T9" fmla="*/ 0 h 1587"/>
              <a:gd name="T10" fmla="*/ 4763 w 3"/>
              <a:gd name="T11" fmla="*/ 0 h 1587"/>
              <a:gd name="T12" fmla="*/ 4763 w 3"/>
              <a:gd name="T13" fmla="*/ 0 h 1587"/>
              <a:gd name="T14" fmla="*/ 4763 w 3"/>
              <a:gd name="T15" fmla="*/ 0 h 1587"/>
              <a:gd name="T16" fmla="*/ 4763 w 3"/>
              <a:gd name="T17" fmla="*/ 0 h 1587"/>
              <a:gd name="T18" fmla="*/ 4763 w 3"/>
              <a:gd name="T19" fmla="*/ 0 h 1587"/>
              <a:gd name="T20" fmla="*/ 4763 w 3"/>
              <a:gd name="T21" fmla="*/ 0 h 1587"/>
              <a:gd name="T22" fmla="*/ 4763 w 3"/>
              <a:gd name="T23" fmla="*/ 0 h 1587"/>
              <a:gd name="T24" fmla="*/ 4763 w 3"/>
              <a:gd name="T25" fmla="*/ 0 h 1587"/>
              <a:gd name="T26" fmla="*/ 4763 w 3"/>
              <a:gd name="T27" fmla="*/ 0 h 1587"/>
              <a:gd name="T28" fmla="*/ 4763 w 3"/>
              <a:gd name="T29" fmla="*/ 0 h 1587"/>
              <a:gd name="T30" fmla="*/ 4763 w 3"/>
              <a:gd name="T31" fmla="*/ 0 h 1587"/>
              <a:gd name="T32" fmla="*/ 4763 w 3"/>
              <a:gd name="T33" fmla="*/ 0 h 1587"/>
              <a:gd name="T34" fmla="*/ 0 w 3"/>
              <a:gd name="T35" fmla="*/ 0 h 1587"/>
              <a:gd name="T36" fmla="*/ 0 w 3"/>
              <a:gd name="T37" fmla="*/ 0 h 1587"/>
              <a:gd name="T38" fmla="*/ 0 w 3"/>
              <a:gd name="T39" fmla="*/ 0 h 1587"/>
              <a:gd name="T40" fmla="*/ 0 w 3"/>
              <a:gd name="T41" fmla="*/ 0 h 1587"/>
              <a:gd name="T42" fmla="*/ 0 w 3"/>
              <a:gd name="T43" fmla="*/ 0 h 1587"/>
              <a:gd name="T44" fmla="*/ 0 w 3"/>
              <a:gd name="T45" fmla="*/ 0 h 1587"/>
              <a:gd name="T46" fmla="*/ 0 w 3"/>
              <a:gd name="T47" fmla="*/ 0 h 1587"/>
              <a:gd name="T48" fmla="*/ 0 w 3"/>
              <a:gd name="T49" fmla="*/ 0 h 1587"/>
              <a:gd name="T50" fmla="*/ 0 w 3"/>
              <a:gd name="T51" fmla="*/ 0 h 1587"/>
              <a:gd name="T52" fmla="*/ 0 w 3"/>
              <a:gd name="T53" fmla="*/ 0 h 1587"/>
              <a:gd name="T54" fmla="*/ 0 w 3"/>
              <a:gd name="T55" fmla="*/ 0 h 1587"/>
              <a:gd name="T56" fmla="*/ 0 w 3"/>
              <a:gd name="T57" fmla="*/ 0 h 1587"/>
              <a:gd name="T58" fmla="*/ 0 w 3"/>
              <a:gd name="T59" fmla="*/ 0 h 1587"/>
              <a:gd name="T60" fmla="*/ 4763 w 3"/>
              <a:gd name="T61" fmla="*/ 0 h 1587"/>
              <a:gd name="T62" fmla="*/ 4763 w 3"/>
              <a:gd name="T63" fmla="*/ 0 h 1587"/>
              <a:gd name="T64" fmla="*/ 4763 w 3"/>
              <a:gd name="T65" fmla="*/ 0 h 15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 h="1587">
                <a:moveTo>
                  <a:pt x="3" y="0"/>
                </a:moveTo>
                <a:lnTo>
                  <a:pt x="3" y="0"/>
                </a:lnTo>
                <a:lnTo>
                  <a:pt x="0" y="0"/>
                </a:lnTo>
                <a:lnTo>
                  <a:pt x="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26" name="Freeform 245"/>
          <p:cNvSpPr>
            <a:spLocks/>
          </p:cNvSpPr>
          <p:nvPr/>
        </p:nvSpPr>
        <p:spPr bwMode="auto">
          <a:xfrm>
            <a:off x="-1814513" y="2416176"/>
            <a:ext cx="1588" cy="4763"/>
          </a:xfrm>
          <a:custGeom>
            <a:avLst/>
            <a:gdLst>
              <a:gd name="T0" fmla="*/ 0 w 1588"/>
              <a:gd name="T1" fmla="*/ 4763 h 3"/>
              <a:gd name="T2" fmla="*/ 0 w 1588"/>
              <a:gd name="T3" fmla="*/ 4763 h 3"/>
              <a:gd name="T4" fmla="*/ 0 w 1588"/>
              <a:gd name="T5" fmla="*/ 4763 h 3"/>
              <a:gd name="T6" fmla="*/ 0 w 1588"/>
              <a:gd name="T7" fmla="*/ 4763 h 3"/>
              <a:gd name="T8" fmla="*/ 0 w 1588"/>
              <a:gd name="T9" fmla="*/ 4763 h 3"/>
              <a:gd name="T10" fmla="*/ 0 w 1588"/>
              <a:gd name="T11" fmla="*/ 4763 h 3"/>
              <a:gd name="T12" fmla="*/ 0 w 1588"/>
              <a:gd name="T13" fmla="*/ 4763 h 3"/>
              <a:gd name="T14" fmla="*/ 0 w 1588"/>
              <a:gd name="T15" fmla="*/ 4763 h 3"/>
              <a:gd name="T16" fmla="*/ 0 w 1588"/>
              <a:gd name="T17" fmla="*/ 4763 h 3"/>
              <a:gd name="T18" fmla="*/ 0 w 1588"/>
              <a:gd name="T19" fmla="*/ 4763 h 3"/>
              <a:gd name="T20" fmla="*/ 0 w 1588"/>
              <a:gd name="T21" fmla="*/ 4763 h 3"/>
              <a:gd name="T22" fmla="*/ 0 w 1588"/>
              <a:gd name="T23" fmla="*/ 4763 h 3"/>
              <a:gd name="T24" fmla="*/ 0 w 1588"/>
              <a:gd name="T25" fmla="*/ 4763 h 3"/>
              <a:gd name="T26" fmla="*/ 0 w 1588"/>
              <a:gd name="T27" fmla="*/ 4763 h 3"/>
              <a:gd name="T28" fmla="*/ 0 w 1588"/>
              <a:gd name="T29" fmla="*/ 4763 h 3"/>
              <a:gd name="T30" fmla="*/ 0 w 1588"/>
              <a:gd name="T31" fmla="*/ 4763 h 3"/>
              <a:gd name="T32" fmla="*/ 0 w 1588"/>
              <a:gd name="T33" fmla="*/ 4763 h 3"/>
              <a:gd name="T34" fmla="*/ 0 w 1588"/>
              <a:gd name="T35" fmla="*/ 4763 h 3"/>
              <a:gd name="T36" fmla="*/ 0 w 1588"/>
              <a:gd name="T37" fmla="*/ 4763 h 3"/>
              <a:gd name="T38" fmla="*/ 0 w 1588"/>
              <a:gd name="T39" fmla="*/ 4763 h 3"/>
              <a:gd name="T40" fmla="*/ 0 w 1588"/>
              <a:gd name="T41" fmla="*/ 4763 h 3"/>
              <a:gd name="T42" fmla="*/ 0 w 1588"/>
              <a:gd name="T43" fmla="*/ 4763 h 3"/>
              <a:gd name="T44" fmla="*/ 0 w 1588"/>
              <a:gd name="T45" fmla="*/ 0 h 3"/>
              <a:gd name="T46" fmla="*/ 0 w 1588"/>
              <a:gd name="T47" fmla="*/ 0 h 3"/>
              <a:gd name="T48" fmla="*/ 0 w 1588"/>
              <a:gd name="T49" fmla="*/ 0 h 3"/>
              <a:gd name="T50" fmla="*/ 0 w 1588"/>
              <a:gd name="T51" fmla="*/ 0 h 3"/>
              <a:gd name="T52" fmla="*/ 0 w 1588"/>
              <a:gd name="T53" fmla="*/ 0 h 3"/>
              <a:gd name="T54" fmla="*/ 0 w 1588"/>
              <a:gd name="T55" fmla="*/ 0 h 3"/>
              <a:gd name="T56" fmla="*/ 0 w 1588"/>
              <a:gd name="T57" fmla="*/ 0 h 3"/>
              <a:gd name="T58" fmla="*/ 0 w 1588"/>
              <a:gd name="T59" fmla="*/ 0 h 3"/>
              <a:gd name="T60" fmla="*/ 0 w 1588"/>
              <a:gd name="T61" fmla="*/ 4763 h 3"/>
              <a:gd name="T62" fmla="*/ 0 w 1588"/>
              <a:gd name="T63" fmla="*/ 4763 h 3"/>
              <a:gd name="T64" fmla="*/ 0 w 1588"/>
              <a:gd name="T65" fmla="*/ 4763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88" h="3">
                <a:moveTo>
                  <a:pt x="0" y="3"/>
                </a:moveTo>
                <a:lnTo>
                  <a:pt x="0" y="3"/>
                </a:lnTo>
                <a:lnTo>
                  <a:pt x="0" y="0"/>
                </a:lnTo>
                <a:lnTo>
                  <a:pt x="0"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27" name="Freeform 247"/>
          <p:cNvSpPr>
            <a:spLocks/>
          </p:cNvSpPr>
          <p:nvPr/>
        </p:nvSpPr>
        <p:spPr bwMode="auto">
          <a:xfrm>
            <a:off x="-1803400" y="2430464"/>
            <a:ext cx="1587" cy="4762"/>
          </a:xfrm>
          <a:custGeom>
            <a:avLst/>
            <a:gdLst>
              <a:gd name="T0" fmla="*/ 0 w 1587"/>
              <a:gd name="T1" fmla="*/ 4762 h 3"/>
              <a:gd name="T2" fmla="*/ 0 w 1587"/>
              <a:gd name="T3" fmla="*/ 4762 h 3"/>
              <a:gd name="T4" fmla="*/ 0 w 1587"/>
              <a:gd name="T5" fmla="*/ 4762 h 3"/>
              <a:gd name="T6" fmla="*/ 0 w 1587"/>
              <a:gd name="T7" fmla="*/ 4762 h 3"/>
              <a:gd name="T8" fmla="*/ 0 w 1587"/>
              <a:gd name="T9" fmla="*/ 0 h 3"/>
              <a:gd name="T10" fmla="*/ 0 w 1587"/>
              <a:gd name="T11" fmla="*/ 0 h 3"/>
              <a:gd name="T12" fmla="*/ 0 w 1587"/>
              <a:gd name="T13" fmla="*/ 0 h 3"/>
              <a:gd name="T14" fmla="*/ 0 w 1587"/>
              <a:gd name="T15" fmla="*/ 0 h 3"/>
              <a:gd name="T16" fmla="*/ 0 w 1587"/>
              <a:gd name="T17" fmla="*/ 0 h 3"/>
              <a:gd name="T18" fmla="*/ 0 w 1587"/>
              <a:gd name="T19" fmla="*/ 0 h 3"/>
              <a:gd name="T20" fmla="*/ 0 w 1587"/>
              <a:gd name="T21" fmla="*/ 0 h 3"/>
              <a:gd name="T22" fmla="*/ 0 w 1587"/>
              <a:gd name="T23" fmla="*/ 0 h 3"/>
              <a:gd name="T24" fmla="*/ 0 w 1587"/>
              <a:gd name="T25" fmla="*/ 0 h 3"/>
              <a:gd name="T26" fmla="*/ 0 w 1587"/>
              <a:gd name="T27" fmla="*/ 4762 h 3"/>
              <a:gd name="T28" fmla="*/ 0 w 1587"/>
              <a:gd name="T29" fmla="*/ 4762 h 3"/>
              <a:gd name="T30" fmla="*/ 0 w 1587"/>
              <a:gd name="T31" fmla="*/ 4762 h 3"/>
              <a:gd name="T32" fmla="*/ 0 w 1587"/>
              <a:gd name="T33" fmla="*/ 4762 h 3"/>
              <a:gd name="T34" fmla="*/ 0 w 1587"/>
              <a:gd name="T35" fmla="*/ 4762 h 3"/>
              <a:gd name="T36" fmla="*/ 0 w 1587"/>
              <a:gd name="T37" fmla="*/ 4762 h 3"/>
              <a:gd name="T38" fmla="*/ 0 w 1587"/>
              <a:gd name="T39" fmla="*/ 4762 h 3"/>
              <a:gd name="T40" fmla="*/ 0 w 1587"/>
              <a:gd name="T41" fmla="*/ 4762 h 3"/>
              <a:gd name="T42" fmla="*/ 0 w 1587"/>
              <a:gd name="T43" fmla="*/ 4762 h 3"/>
              <a:gd name="T44" fmla="*/ 0 w 1587"/>
              <a:gd name="T45" fmla="*/ 4762 h 3"/>
              <a:gd name="T46" fmla="*/ 0 w 1587"/>
              <a:gd name="T47" fmla="*/ 4762 h 3"/>
              <a:gd name="T48" fmla="*/ 0 w 1587"/>
              <a:gd name="T49" fmla="*/ 4762 h 3"/>
              <a:gd name="T50" fmla="*/ 0 w 1587"/>
              <a:gd name="T51" fmla="*/ 4762 h 3"/>
              <a:gd name="T52" fmla="*/ 0 w 1587"/>
              <a:gd name="T53" fmla="*/ 4762 h 3"/>
              <a:gd name="T54" fmla="*/ 0 w 1587"/>
              <a:gd name="T55" fmla="*/ 4762 h 3"/>
              <a:gd name="T56" fmla="*/ 0 w 1587"/>
              <a:gd name="T57" fmla="*/ 4762 h 3"/>
              <a:gd name="T58" fmla="*/ 0 w 1587"/>
              <a:gd name="T59" fmla="*/ 4762 h 3"/>
              <a:gd name="T60" fmla="*/ 0 w 1587"/>
              <a:gd name="T61" fmla="*/ 4762 h 3"/>
              <a:gd name="T62" fmla="*/ 0 w 1587"/>
              <a:gd name="T63" fmla="*/ 4762 h 3"/>
              <a:gd name="T64" fmla="*/ 0 w 1587"/>
              <a:gd name="T65" fmla="*/ 4762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87" h="3">
                <a:moveTo>
                  <a:pt x="0" y="3"/>
                </a:moveTo>
                <a:lnTo>
                  <a:pt x="0" y="3"/>
                </a:lnTo>
                <a:lnTo>
                  <a:pt x="0" y="0"/>
                </a:lnTo>
                <a:lnTo>
                  <a:pt x="0"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28" name="Rectangle 255"/>
          <p:cNvSpPr>
            <a:spLocks noChangeArrowheads="1"/>
          </p:cNvSpPr>
          <p:nvPr/>
        </p:nvSpPr>
        <p:spPr bwMode="auto">
          <a:xfrm>
            <a:off x="-1824038" y="2406651"/>
            <a:ext cx="1588"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80929" name="Group 507"/>
          <p:cNvGrpSpPr>
            <a:grpSpLocks/>
          </p:cNvGrpSpPr>
          <p:nvPr/>
        </p:nvGrpSpPr>
        <p:grpSpPr bwMode="auto">
          <a:xfrm>
            <a:off x="762001" y="3001964"/>
            <a:ext cx="479425" cy="496888"/>
            <a:chOff x="-1332" y="1336"/>
            <a:chExt cx="302" cy="313"/>
          </a:xfrm>
        </p:grpSpPr>
        <p:sp>
          <p:nvSpPr>
            <p:cNvPr id="81041" name="Freeform 57"/>
            <p:cNvSpPr>
              <a:spLocks/>
            </p:cNvSpPr>
            <p:nvPr/>
          </p:nvSpPr>
          <p:spPr bwMode="auto">
            <a:xfrm>
              <a:off x="-1332" y="1336"/>
              <a:ext cx="302" cy="313"/>
            </a:xfrm>
            <a:custGeom>
              <a:avLst/>
              <a:gdLst>
                <a:gd name="T0" fmla="*/ 302 w 302"/>
                <a:gd name="T1" fmla="*/ 233 h 313"/>
                <a:gd name="T2" fmla="*/ 135 w 302"/>
                <a:gd name="T3" fmla="*/ 0 h 313"/>
                <a:gd name="T4" fmla="*/ 0 w 302"/>
                <a:gd name="T5" fmla="*/ 83 h 313"/>
                <a:gd name="T6" fmla="*/ 167 w 302"/>
                <a:gd name="T7" fmla="*/ 313 h 313"/>
                <a:gd name="T8" fmla="*/ 302 w 302"/>
                <a:gd name="T9" fmla="*/ 233 h 3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313">
                  <a:moveTo>
                    <a:pt x="302" y="233"/>
                  </a:moveTo>
                  <a:lnTo>
                    <a:pt x="135" y="0"/>
                  </a:lnTo>
                  <a:lnTo>
                    <a:pt x="0" y="83"/>
                  </a:lnTo>
                  <a:lnTo>
                    <a:pt x="167" y="313"/>
                  </a:lnTo>
                  <a:lnTo>
                    <a:pt x="302" y="2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42" name="Freeform 58"/>
            <p:cNvSpPr>
              <a:spLocks noEditPoints="1"/>
            </p:cNvSpPr>
            <p:nvPr/>
          </p:nvSpPr>
          <p:spPr bwMode="auto">
            <a:xfrm>
              <a:off x="-1332" y="1336"/>
              <a:ext cx="302" cy="313"/>
            </a:xfrm>
            <a:custGeom>
              <a:avLst/>
              <a:gdLst>
                <a:gd name="T0" fmla="*/ 202 w 302"/>
                <a:gd name="T1" fmla="*/ 292 h 313"/>
                <a:gd name="T2" fmla="*/ 36 w 302"/>
                <a:gd name="T3" fmla="*/ 62 h 313"/>
                <a:gd name="T4" fmla="*/ 0 w 302"/>
                <a:gd name="T5" fmla="*/ 83 h 313"/>
                <a:gd name="T6" fmla="*/ 167 w 302"/>
                <a:gd name="T7" fmla="*/ 313 h 313"/>
                <a:gd name="T8" fmla="*/ 202 w 302"/>
                <a:gd name="T9" fmla="*/ 292 h 313"/>
                <a:gd name="T10" fmla="*/ 302 w 302"/>
                <a:gd name="T11" fmla="*/ 233 h 313"/>
                <a:gd name="T12" fmla="*/ 135 w 302"/>
                <a:gd name="T13" fmla="*/ 0 h 313"/>
                <a:gd name="T14" fmla="*/ 100 w 302"/>
                <a:gd name="T15" fmla="*/ 21 h 313"/>
                <a:gd name="T16" fmla="*/ 266 w 302"/>
                <a:gd name="T17" fmla="*/ 251 h 313"/>
                <a:gd name="T18" fmla="*/ 302 w 302"/>
                <a:gd name="T19" fmla="*/ 233 h 3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2" h="313">
                  <a:moveTo>
                    <a:pt x="202" y="292"/>
                  </a:moveTo>
                  <a:lnTo>
                    <a:pt x="36" y="62"/>
                  </a:lnTo>
                  <a:lnTo>
                    <a:pt x="0" y="83"/>
                  </a:lnTo>
                  <a:lnTo>
                    <a:pt x="167" y="313"/>
                  </a:lnTo>
                  <a:lnTo>
                    <a:pt x="202" y="292"/>
                  </a:lnTo>
                  <a:close/>
                  <a:moveTo>
                    <a:pt x="302" y="233"/>
                  </a:moveTo>
                  <a:lnTo>
                    <a:pt x="135" y="0"/>
                  </a:lnTo>
                  <a:lnTo>
                    <a:pt x="100" y="21"/>
                  </a:lnTo>
                  <a:lnTo>
                    <a:pt x="266" y="251"/>
                  </a:lnTo>
                  <a:lnTo>
                    <a:pt x="302" y="23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43" name="Freeform 59"/>
            <p:cNvSpPr>
              <a:spLocks/>
            </p:cNvSpPr>
            <p:nvPr/>
          </p:nvSpPr>
          <p:spPr bwMode="auto">
            <a:xfrm>
              <a:off x="-1332" y="1336"/>
              <a:ext cx="302" cy="313"/>
            </a:xfrm>
            <a:custGeom>
              <a:avLst/>
              <a:gdLst>
                <a:gd name="T0" fmla="*/ 302 w 302"/>
                <a:gd name="T1" fmla="*/ 233 h 313"/>
                <a:gd name="T2" fmla="*/ 135 w 302"/>
                <a:gd name="T3" fmla="*/ 0 h 313"/>
                <a:gd name="T4" fmla="*/ 0 w 302"/>
                <a:gd name="T5" fmla="*/ 83 h 313"/>
                <a:gd name="T6" fmla="*/ 167 w 302"/>
                <a:gd name="T7" fmla="*/ 313 h 313"/>
                <a:gd name="T8" fmla="*/ 302 w 302"/>
                <a:gd name="T9" fmla="*/ 233 h 3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313">
                  <a:moveTo>
                    <a:pt x="302" y="233"/>
                  </a:moveTo>
                  <a:lnTo>
                    <a:pt x="135" y="0"/>
                  </a:lnTo>
                  <a:lnTo>
                    <a:pt x="0" y="83"/>
                  </a:lnTo>
                  <a:lnTo>
                    <a:pt x="167" y="313"/>
                  </a:lnTo>
                  <a:lnTo>
                    <a:pt x="302" y="23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44" name="Freeform 60"/>
            <p:cNvSpPr>
              <a:spLocks noEditPoints="1"/>
            </p:cNvSpPr>
            <p:nvPr/>
          </p:nvSpPr>
          <p:spPr bwMode="auto">
            <a:xfrm>
              <a:off x="-1171" y="1543"/>
              <a:ext cx="22" cy="20"/>
            </a:xfrm>
            <a:custGeom>
              <a:avLst/>
              <a:gdLst>
                <a:gd name="T0" fmla="*/ 9 w 22"/>
                <a:gd name="T1" fmla="*/ 0 h 20"/>
                <a:gd name="T2" fmla="*/ 0 w 22"/>
                <a:gd name="T3" fmla="*/ 6 h 20"/>
                <a:gd name="T4" fmla="*/ 0 w 22"/>
                <a:gd name="T5" fmla="*/ 8 h 20"/>
                <a:gd name="T6" fmla="*/ 12 w 22"/>
                <a:gd name="T7" fmla="*/ 3 h 20"/>
                <a:gd name="T8" fmla="*/ 12 w 22"/>
                <a:gd name="T9" fmla="*/ 3 h 20"/>
                <a:gd name="T10" fmla="*/ 9 w 22"/>
                <a:gd name="T11" fmla="*/ 3 h 20"/>
                <a:gd name="T12" fmla="*/ 9 w 22"/>
                <a:gd name="T13" fmla="*/ 3 h 20"/>
                <a:gd name="T14" fmla="*/ 9 w 22"/>
                <a:gd name="T15" fmla="*/ 3 h 20"/>
                <a:gd name="T16" fmla="*/ 9 w 22"/>
                <a:gd name="T17" fmla="*/ 3 h 20"/>
                <a:gd name="T18" fmla="*/ 9 w 22"/>
                <a:gd name="T19" fmla="*/ 3 h 20"/>
                <a:gd name="T20" fmla="*/ 9 w 22"/>
                <a:gd name="T21" fmla="*/ 3 h 20"/>
                <a:gd name="T22" fmla="*/ 9 w 22"/>
                <a:gd name="T23" fmla="*/ 0 h 20"/>
                <a:gd name="T24" fmla="*/ 19 w 22"/>
                <a:gd name="T25" fmla="*/ 3 h 20"/>
                <a:gd name="T26" fmla="*/ 3 w 22"/>
                <a:gd name="T27" fmla="*/ 14 h 20"/>
                <a:gd name="T28" fmla="*/ 0 w 22"/>
                <a:gd name="T29" fmla="*/ 11 h 20"/>
                <a:gd name="T30" fmla="*/ 16 w 22"/>
                <a:gd name="T31" fmla="*/ 3 h 20"/>
                <a:gd name="T32" fmla="*/ 19 w 22"/>
                <a:gd name="T33" fmla="*/ 3 h 20"/>
                <a:gd name="T34" fmla="*/ 19 w 22"/>
                <a:gd name="T35" fmla="*/ 6 h 20"/>
                <a:gd name="T36" fmla="*/ 3 w 22"/>
                <a:gd name="T37" fmla="*/ 14 h 20"/>
                <a:gd name="T38" fmla="*/ 6 w 22"/>
                <a:gd name="T39" fmla="*/ 17 h 20"/>
                <a:gd name="T40" fmla="*/ 22 w 22"/>
                <a:gd name="T41" fmla="*/ 8 h 20"/>
                <a:gd name="T42" fmla="*/ 19 w 22"/>
                <a:gd name="T43" fmla="*/ 6 h 20"/>
                <a:gd name="T44" fmla="*/ 6 w 22"/>
                <a:gd name="T45" fmla="*/ 17 h 20"/>
                <a:gd name="T46" fmla="*/ 22 w 22"/>
                <a:gd name="T47" fmla="*/ 8 h 20"/>
                <a:gd name="T48" fmla="*/ 22 w 22"/>
                <a:gd name="T49" fmla="*/ 11 h 20"/>
                <a:gd name="T50" fmla="*/ 9 w 22"/>
                <a:gd name="T51" fmla="*/ 20 h 20"/>
                <a:gd name="T52" fmla="*/ 9 w 22"/>
                <a:gd name="T53" fmla="*/ 20 h 20"/>
                <a:gd name="T54" fmla="*/ 9 w 22"/>
                <a:gd name="T55" fmla="*/ 20 h 20"/>
                <a:gd name="T56" fmla="*/ 9 w 22"/>
                <a:gd name="T57" fmla="*/ 20 h 20"/>
                <a:gd name="T58" fmla="*/ 9 w 22"/>
                <a:gd name="T59" fmla="*/ 20 h 20"/>
                <a:gd name="T60" fmla="*/ 9 w 22"/>
                <a:gd name="T61" fmla="*/ 20 h 20"/>
                <a:gd name="T62" fmla="*/ 9 w 22"/>
                <a:gd name="T63" fmla="*/ 17 h 20"/>
                <a:gd name="T64" fmla="*/ 6 w 22"/>
                <a:gd name="T65" fmla="*/ 17 h 20"/>
                <a:gd name="T66" fmla="*/ 6 w 22"/>
                <a:gd name="T67" fmla="*/ 17 h 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 h="20">
                  <a:moveTo>
                    <a:pt x="9" y="0"/>
                  </a:moveTo>
                  <a:lnTo>
                    <a:pt x="0" y="6"/>
                  </a:lnTo>
                  <a:lnTo>
                    <a:pt x="0" y="8"/>
                  </a:lnTo>
                  <a:lnTo>
                    <a:pt x="12" y="3"/>
                  </a:lnTo>
                  <a:lnTo>
                    <a:pt x="9" y="3"/>
                  </a:lnTo>
                  <a:lnTo>
                    <a:pt x="9" y="0"/>
                  </a:lnTo>
                  <a:close/>
                  <a:moveTo>
                    <a:pt x="19" y="3"/>
                  </a:moveTo>
                  <a:lnTo>
                    <a:pt x="3" y="14"/>
                  </a:lnTo>
                  <a:lnTo>
                    <a:pt x="0" y="11"/>
                  </a:lnTo>
                  <a:lnTo>
                    <a:pt x="16" y="3"/>
                  </a:lnTo>
                  <a:lnTo>
                    <a:pt x="19" y="3"/>
                  </a:lnTo>
                  <a:close/>
                  <a:moveTo>
                    <a:pt x="19" y="6"/>
                  </a:moveTo>
                  <a:lnTo>
                    <a:pt x="3" y="14"/>
                  </a:lnTo>
                  <a:lnTo>
                    <a:pt x="6" y="17"/>
                  </a:lnTo>
                  <a:lnTo>
                    <a:pt x="22" y="8"/>
                  </a:lnTo>
                  <a:lnTo>
                    <a:pt x="19" y="6"/>
                  </a:lnTo>
                  <a:close/>
                  <a:moveTo>
                    <a:pt x="6" y="17"/>
                  </a:moveTo>
                  <a:lnTo>
                    <a:pt x="22" y="8"/>
                  </a:lnTo>
                  <a:lnTo>
                    <a:pt x="22" y="11"/>
                  </a:lnTo>
                  <a:lnTo>
                    <a:pt x="9" y="20"/>
                  </a:lnTo>
                  <a:lnTo>
                    <a:pt x="9" y="17"/>
                  </a:lnTo>
                  <a:lnTo>
                    <a:pt x="6" y="1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45" name="Freeform 61"/>
            <p:cNvSpPr>
              <a:spLocks/>
            </p:cNvSpPr>
            <p:nvPr/>
          </p:nvSpPr>
          <p:spPr bwMode="auto">
            <a:xfrm>
              <a:off x="-1171" y="1543"/>
              <a:ext cx="12" cy="8"/>
            </a:xfrm>
            <a:custGeom>
              <a:avLst/>
              <a:gdLst>
                <a:gd name="T0" fmla="*/ 9 w 12"/>
                <a:gd name="T1" fmla="*/ 0 h 8"/>
                <a:gd name="T2" fmla="*/ 0 w 12"/>
                <a:gd name="T3" fmla="*/ 6 h 8"/>
                <a:gd name="T4" fmla="*/ 0 w 12"/>
                <a:gd name="T5" fmla="*/ 8 h 8"/>
                <a:gd name="T6" fmla="*/ 12 w 12"/>
                <a:gd name="T7" fmla="*/ 3 h 8"/>
                <a:gd name="T8" fmla="*/ 9 w 12"/>
                <a:gd name="T9" fmla="*/ 3 h 8"/>
                <a:gd name="T10" fmla="*/ 9 w 12"/>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8">
                  <a:moveTo>
                    <a:pt x="9" y="0"/>
                  </a:moveTo>
                  <a:lnTo>
                    <a:pt x="0" y="6"/>
                  </a:lnTo>
                  <a:lnTo>
                    <a:pt x="0" y="8"/>
                  </a:lnTo>
                  <a:lnTo>
                    <a:pt x="12" y="3"/>
                  </a:lnTo>
                  <a:lnTo>
                    <a:pt x="9" y="3"/>
                  </a:lnTo>
                  <a:lnTo>
                    <a:pt x="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46" name="Freeform 62"/>
            <p:cNvSpPr>
              <a:spLocks/>
            </p:cNvSpPr>
            <p:nvPr/>
          </p:nvSpPr>
          <p:spPr bwMode="auto">
            <a:xfrm>
              <a:off x="-1171" y="1546"/>
              <a:ext cx="19" cy="11"/>
            </a:xfrm>
            <a:custGeom>
              <a:avLst/>
              <a:gdLst>
                <a:gd name="T0" fmla="*/ 19 w 19"/>
                <a:gd name="T1" fmla="*/ 0 h 11"/>
                <a:gd name="T2" fmla="*/ 3 w 19"/>
                <a:gd name="T3" fmla="*/ 11 h 11"/>
                <a:gd name="T4" fmla="*/ 0 w 19"/>
                <a:gd name="T5" fmla="*/ 8 h 11"/>
                <a:gd name="T6" fmla="*/ 16 w 19"/>
                <a:gd name="T7" fmla="*/ 0 h 11"/>
                <a:gd name="T8" fmla="*/ 19 w 19"/>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1">
                  <a:moveTo>
                    <a:pt x="19" y="0"/>
                  </a:moveTo>
                  <a:lnTo>
                    <a:pt x="3" y="11"/>
                  </a:lnTo>
                  <a:lnTo>
                    <a:pt x="0" y="8"/>
                  </a:lnTo>
                  <a:lnTo>
                    <a:pt x="16" y="0"/>
                  </a:lnTo>
                  <a:lnTo>
                    <a:pt x="1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47" name="Freeform 63"/>
            <p:cNvSpPr>
              <a:spLocks/>
            </p:cNvSpPr>
            <p:nvPr/>
          </p:nvSpPr>
          <p:spPr bwMode="auto">
            <a:xfrm>
              <a:off x="-1168" y="1549"/>
              <a:ext cx="19" cy="11"/>
            </a:xfrm>
            <a:custGeom>
              <a:avLst/>
              <a:gdLst>
                <a:gd name="T0" fmla="*/ 16 w 19"/>
                <a:gd name="T1" fmla="*/ 0 h 11"/>
                <a:gd name="T2" fmla="*/ 0 w 19"/>
                <a:gd name="T3" fmla="*/ 8 h 11"/>
                <a:gd name="T4" fmla="*/ 3 w 19"/>
                <a:gd name="T5" fmla="*/ 11 h 11"/>
                <a:gd name="T6" fmla="*/ 19 w 19"/>
                <a:gd name="T7" fmla="*/ 2 h 11"/>
                <a:gd name="T8" fmla="*/ 16 w 19"/>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1">
                  <a:moveTo>
                    <a:pt x="16" y="0"/>
                  </a:moveTo>
                  <a:lnTo>
                    <a:pt x="0" y="8"/>
                  </a:lnTo>
                  <a:lnTo>
                    <a:pt x="3" y="11"/>
                  </a:lnTo>
                  <a:lnTo>
                    <a:pt x="19" y="2"/>
                  </a:lnTo>
                  <a:lnTo>
                    <a:pt x="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48" name="Freeform 64"/>
            <p:cNvSpPr>
              <a:spLocks/>
            </p:cNvSpPr>
            <p:nvPr/>
          </p:nvSpPr>
          <p:spPr bwMode="auto">
            <a:xfrm>
              <a:off x="-1165" y="1551"/>
              <a:ext cx="16" cy="12"/>
            </a:xfrm>
            <a:custGeom>
              <a:avLst/>
              <a:gdLst>
                <a:gd name="T0" fmla="*/ 0 w 16"/>
                <a:gd name="T1" fmla="*/ 9 h 12"/>
                <a:gd name="T2" fmla="*/ 16 w 16"/>
                <a:gd name="T3" fmla="*/ 0 h 12"/>
                <a:gd name="T4" fmla="*/ 16 w 16"/>
                <a:gd name="T5" fmla="*/ 3 h 12"/>
                <a:gd name="T6" fmla="*/ 3 w 16"/>
                <a:gd name="T7" fmla="*/ 12 h 12"/>
                <a:gd name="T8" fmla="*/ 3 w 16"/>
                <a:gd name="T9" fmla="*/ 9 h 12"/>
                <a:gd name="T10" fmla="*/ 0 w 16"/>
                <a:gd name="T11" fmla="*/ 9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2">
                  <a:moveTo>
                    <a:pt x="0" y="9"/>
                  </a:moveTo>
                  <a:lnTo>
                    <a:pt x="16" y="0"/>
                  </a:lnTo>
                  <a:lnTo>
                    <a:pt x="16" y="3"/>
                  </a:lnTo>
                  <a:lnTo>
                    <a:pt x="3" y="12"/>
                  </a:lnTo>
                  <a:lnTo>
                    <a:pt x="3" y="9"/>
                  </a:lnTo>
                  <a:lnTo>
                    <a:pt x="0"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49" name="Freeform 65"/>
            <p:cNvSpPr>
              <a:spLocks/>
            </p:cNvSpPr>
            <p:nvPr/>
          </p:nvSpPr>
          <p:spPr bwMode="auto">
            <a:xfrm>
              <a:off x="-1149" y="1516"/>
              <a:ext cx="16" cy="24"/>
            </a:xfrm>
            <a:custGeom>
              <a:avLst/>
              <a:gdLst>
                <a:gd name="T0" fmla="*/ 13 w 16"/>
                <a:gd name="T1" fmla="*/ 24 h 24"/>
                <a:gd name="T2" fmla="*/ 13 w 16"/>
                <a:gd name="T3" fmla="*/ 24 h 24"/>
                <a:gd name="T4" fmla="*/ 10 w 16"/>
                <a:gd name="T5" fmla="*/ 21 h 24"/>
                <a:gd name="T6" fmla="*/ 10 w 16"/>
                <a:gd name="T7" fmla="*/ 18 h 24"/>
                <a:gd name="T8" fmla="*/ 6 w 16"/>
                <a:gd name="T9" fmla="*/ 15 h 24"/>
                <a:gd name="T10" fmla="*/ 3 w 16"/>
                <a:gd name="T11" fmla="*/ 9 h 24"/>
                <a:gd name="T12" fmla="*/ 0 w 16"/>
                <a:gd name="T13" fmla="*/ 6 h 24"/>
                <a:gd name="T14" fmla="*/ 0 w 16"/>
                <a:gd name="T15" fmla="*/ 3 h 24"/>
                <a:gd name="T16" fmla="*/ 0 w 16"/>
                <a:gd name="T17" fmla="*/ 0 h 24"/>
                <a:gd name="T18" fmla="*/ 0 w 16"/>
                <a:gd name="T19" fmla="*/ 3 h 24"/>
                <a:gd name="T20" fmla="*/ 3 w 16"/>
                <a:gd name="T21" fmla="*/ 6 h 24"/>
                <a:gd name="T22" fmla="*/ 6 w 16"/>
                <a:gd name="T23" fmla="*/ 9 h 24"/>
                <a:gd name="T24" fmla="*/ 10 w 16"/>
                <a:gd name="T25" fmla="*/ 12 h 24"/>
                <a:gd name="T26" fmla="*/ 13 w 16"/>
                <a:gd name="T27" fmla="*/ 15 h 24"/>
                <a:gd name="T28" fmla="*/ 13 w 16"/>
                <a:gd name="T29" fmla="*/ 21 h 24"/>
                <a:gd name="T30" fmla="*/ 16 w 16"/>
                <a:gd name="T31" fmla="*/ 21 h 24"/>
                <a:gd name="T32" fmla="*/ 13 w 16"/>
                <a:gd name="T33" fmla="*/ 24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24">
                  <a:moveTo>
                    <a:pt x="13" y="24"/>
                  </a:moveTo>
                  <a:lnTo>
                    <a:pt x="13" y="24"/>
                  </a:lnTo>
                  <a:lnTo>
                    <a:pt x="10" y="21"/>
                  </a:lnTo>
                  <a:lnTo>
                    <a:pt x="10" y="18"/>
                  </a:lnTo>
                  <a:lnTo>
                    <a:pt x="6" y="15"/>
                  </a:lnTo>
                  <a:lnTo>
                    <a:pt x="3" y="9"/>
                  </a:lnTo>
                  <a:lnTo>
                    <a:pt x="0" y="6"/>
                  </a:lnTo>
                  <a:lnTo>
                    <a:pt x="0" y="3"/>
                  </a:lnTo>
                  <a:lnTo>
                    <a:pt x="0" y="0"/>
                  </a:lnTo>
                  <a:lnTo>
                    <a:pt x="0" y="3"/>
                  </a:lnTo>
                  <a:lnTo>
                    <a:pt x="3" y="6"/>
                  </a:lnTo>
                  <a:lnTo>
                    <a:pt x="6" y="9"/>
                  </a:lnTo>
                  <a:lnTo>
                    <a:pt x="10" y="12"/>
                  </a:lnTo>
                  <a:lnTo>
                    <a:pt x="13" y="15"/>
                  </a:lnTo>
                  <a:lnTo>
                    <a:pt x="13" y="21"/>
                  </a:lnTo>
                  <a:lnTo>
                    <a:pt x="16" y="21"/>
                  </a:lnTo>
                  <a:lnTo>
                    <a:pt x="13"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50" name="Freeform 66"/>
            <p:cNvSpPr>
              <a:spLocks/>
            </p:cNvSpPr>
            <p:nvPr/>
          </p:nvSpPr>
          <p:spPr bwMode="auto">
            <a:xfrm>
              <a:off x="-1149" y="1516"/>
              <a:ext cx="16" cy="24"/>
            </a:xfrm>
            <a:custGeom>
              <a:avLst/>
              <a:gdLst>
                <a:gd name="T0" fmla="*/ 13 w 16"/>
                <a:gd name="T1" fmla="*/ 24 h 24"/>
                <a:gd name="T2" fmla="*/ 10 w 16"/>
                <a:gd name="T3" fmla="*/ 21 h 24"/>
                <a:gd name="T4" fmla="*/ 10 w 16"/>
                <a:gd name="T5" fmla="*/ 18 h 24"/>
                <a:gd name="T6" fmla="*/ 6 w 16"/>
                <a:gd name="T7" fmla="*/ 15 h 24"/>
                <a:gd name="T8" fmla="*/ 3 w 16"/>
                <a:gd name="T9" fmla="*/ 9 h 24"/>
                <a:gd name="T10" fmla="*/ 0 w 16"/>
                <a:gd name="T11" fmla="*/ 6 h 24"/>
                <a:gd name="T12" fmla="*/ 0 w 16"/>
                <a:gd name="T13" fmla="*/ 3 h 24"/>
                <a:gd name="T14" fmla="*/ 0 w 16"/>
                <a:gd name="T15" fmla="*/ 0 h 24"/>
                <a:gd name="T16" fmla="*/ 0 w 16"/>
                <a:gd name="T17" fmla="*/ 3 h 24"/>
                <a:gd name="T18" fmla="*/ 3 w 16"/>
                <a:gd name="T19" fmla="*/ 6 h 24"/>
                <a:gd name="T20" fmla="*/ 6 w 16"/>
                <a:gd name="T21" fmla="*/ 9 h 24"/>
                <a:gd name="T22" fmla="*/ 10 w 16"/>
                <a:gd name="T23" fmla="*/ 12 h 24"/>
                <a:gd name="T24" fmla="*/ 13 w 16"/>
                <a:gd name="T25" fmla="*/ 15 h 24"/>
                <a:gd name="T26" fmla="*/ 13 w 16"/>
                <a:gd name="T27" fmla="*/ 21 h 24"/>
                <a:gd name="T28" fmla="*/ 16 w 16"/>
                <a:gd name="T29" fmla="*/ 21 h 24"/>
                <a:gd name="T30" fmla="*/ 13 w 16"/>
                <a:gd name="T31" fmla="*/ 24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 h="24">
                  <a:moveTo>
                    <a:pt x="13" y="24"/>
                  </a:moveTo>
                  <a:lnTo>
                    <a:pt x="10" y="21"/>
                  </a:lnTo>
                  <a:lnTo>
                    <a:pt x="10" y="18"/>
                  </a:lnTo>
                  <a:lnTo>
                    <a:pt x="6" y="15"/>
                  </a:lnTo>
                  <a:lnTo>
                    <a:pt x="3" y="9"/>
                  </a:lnTo>
                  <a:lnTo>
                    <a:pt x="0" y="6"/>
                  </a:lnTo>
                  <a:lnTo>
                    <a:pt x="0" y="3"/>
                  </a:lnTo>
                  <a:lnTo>
                    <a:pt x="0" y="0"/>
                  </a:lnTo>
                  <a:lnTo>
                    <a:pt x="0" y="3"/>
                  </a:lnTo>
                  <a:lnTo>
                    <a:pt x="3" y="6"/>
                  </a:lnTo>
                  <a:lnTo>
                    <a:pt x="6" y="9"/>
                  </a:lnTo>
                  <a:lnTo>
                    <a:pt x="10" y="12"/>
                  </a:lnTo>
                  <a:lnTo>
                    <a:pt x="13" y="15"/>
                  </a:lnTo>
                  <a:lnTo>
                    <a:pt x="13" y="21"/>
                  </a:lnTo>
                  <a:lnTo>
                    <a:pt x="16" y="21"/>
                  </a:lnTo>
                  <a:lnTo>
                    <a:pt x="13" y="2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51" name="Freeform 67"/>
            <p:cNvSpPr>
              <a:spLocks/>
            </p:cNvSpPr>
            <p:nvPr/>
          </p:nvSpPr>
          <p:spPr bwMode="auto">
            <a:xfrm>
              <a:off x="-1143" y="1551"/>
              <a:ext cx="13" cy="18"/>
            </a:xfrm>
            <a:custGeom>
              <a:avLst/>
              <a:gdLst>
                <a:gd name="T0" fmla="*/ 0 w 13"/>
                <a:gd name="T1" fmla="*/ 3 h 18"/>
                <a:gd name="T2" fmla="*/ 4 w 13"/>
                <a:gd name="T3" fmla="*/ 0 h 18"/>
                <a:gd name="T4" fmla="*/ 4 w 13"/>
                <a:gd name="T5" fmla="*/ 3 h 18"/>
                <a:gd name="T6" fmla="*/ 7 w 13"/>
                <a:gd name="T7" fmla="*/ 3 h 18"/>
                <a:gd name="T8" fmla="*/ 7 w 13"/>
                <a:gd name="T9" fmla="*/ 6 h 18"/>
                <a:gd name="T10" fmla="*/ 10 w 13"/>
                <a:gd name="T11" fmla="*/ 9 h 18"/>
                <a:gd name="T12" fmla="*/ 10 w 13"/>
                <a:gd name="T13" fmla="*/ 12 h 18"/>
                <a:gd name="T14" fmla="*/ 10 w 13"/>
                <a:gd name="T15" fmla="*/ 12 h 18"/>
                <a:gd name="T16" fmla="*/ 13 w 13"/>
                <a:gd name="T17" fmla="*/ 15 h 18"/>
                <a:gd name="T18" fmla="*/ 13 w 13"/>
                <a:gd name="T19" fmla="*/ 18 h 18"/>
                <a:gd name="T20" fmla="*/ 13 w 13"/>
                <a:gd name="T21" fmla="*/ 18 h 18"/>
                <a:gd name="T22" fmla="*/ 10 w 13"/>
                <a:gd name="T23" fmla="*/ 18 h 18"/>
                <a:gd name="T24" fmla="*/ 10 w 13"/>
                <a:gd name="T25" fmla="*/ 18 h 18"/>
                <a:gd name="T26" fmla="*/ 10 w 13"/>
                <a:gd name="T27" fmla="*/ 18 h 18"/>
                <a:gd name="T28" fmla="*/ 10 w 13"/>
                <a:gd name="T29" fmla="*/ 18 h 18"/>
                <a:gd name="T30" fmla="*/ 10 w 13"/>
                <a:gd name="T31" fmla="*/ 18 h 18"/>
                <a:gd name="T32" fmla="*/ 10 w 13"/>
                <a:gd name="T33" fmla="*/ 18 h 18"/>
                <a:gd name="T34" fmla="*/ 7 w 13"/>
                <a:gd name="T35" fmla="*/ 18 h 18"/>
                <a:gd name="T36" fmla="*/ 10 w 13"/>
                <a:gd name="T37" fmla="*/ 15 h 18"/>
                <a:gd name="T38" fmla="*/ 7 w 13"/>
                <a:gd name="T39" fmla="*/ 15 h 18"/>
                <a:gd name="T40" fmla="*/ 7 w 13"/>
                <a:gd name="T41" fmla="*/ 12 h 18"/>
                <a:gd name="T42" fmla="*/ 7 w 13"/>
                <a:gd name="T43" fmla="*/ 9 h 18"/>
                <a:gd name="T44" fmla="*/ 4 w 13"/>
                <a:gd name="T45" fmla="*/ 6 h 18"/>
                <a:gd name="T46" fmla="*/ 4 w 13"/>
                <a:gd name="T47" fmla="*/ 6 h 18"/>
                <a:gd name="T48" fmla="*/ 0 w 13"/>
                <a:gd name="T49" fmla="*/ 3 h 18"/>
                <a:gd name="T50" fmla="*/ 0 w 13"/>
                <a:gd name="T51" fmla="*/ 3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 h="18">
                  <a:moveTo>
                    <a:pt x="0" y="3"/>
                  </a:moveTo>
                  <a:lnTo>
                    <a:pt x="4" y="0"/>
                  </a:lnTo>
                  <a:lnTo>
                    <a:pt x="4" y="3"/>
                  </a:lnTo>
                  <a:lnTo>
                    <a:pt x="7" y="3"/>
                  </a:lnTo>
                  <a:lnTo>
                    <a:pt x="7" y="6"/>
                  </a:lnTo>
                  <a:lnTo>
                    <a:pt x="10" y="9"/>
                  </a:lnTo>
                  <a:lnTo>
                    <a:pt x="10" y="12"/>
                  </a:lnTo>
                  <a:lnTo>
                    <a:pt x="13" y="15"/>
                  </a:lnTo>
                  <a:lnTo>
                    <a:pt x="13" y="18"/>
                  </a:lnTo>
                  <a:lnTo>
                    <a:pt x="10" y="18"/>
                  </a:lnTo>
                  <a:lnTo>
                    <a:pt x="7" y="18"/>
                  </a:lnTo>
                  <a:lnTo>
                    <a:pt x="10" y="15"/>
                  </a:lnTo>
                  <a:lnTo>
                    <a:pt x="7" y="15"/>
                  </a:lnTo>
                  <a:lnTo>
                    <a:pt x="7" y="12"/>
                  </a:lnTo>
                  <a:lnTo>
                    <a:pt x="7" y="9"/>
                  </a:lnTo>
                  <a:lnTo>
                    <a:pt x="4" y="6"/>
                  </a:lnTo>
                  <a:lnTo>
                    <a:pt x="0"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52" name="Freeform 68"/>
            <p:cNvSpPr>
              <a:spLocks/>
            </p:cNvSpPr>
            <p:nvPr/>
          </p:nvSpPr>
          <p:spPr bwMode="auto">
            <a:xfrm>
              <a:off x="-1143" y="1551"/>
              <a:ext cx="13" cy="18"/>
            </a:xfrm>
            <a:custGeom>
              <a:avLst/>
              <a:gdLst>
                <a:gd name="T0" fmla="*/ 0 w 13"/>
                <a:gd name="T1" fmla="*/ 3 h 18"/>
                <a:gd name="T2" fmla="*/ 4 w 13"/>
                <a:gd name="T3" fmla="*/ 0 h 18"/>
                <a:gd name="T4" fmla="*/ 4 w 13"/>
                <a:gd name="T5" fmla="*/ 3 h 18"/>
                <a:gd name="T6" fmla="*/ 7 w 13"/>
                <a:gd name="T7" fmla="*/ 3 h 18"/>
                <a:gd name="T8" fmla="*/ 7 w 13"/>
                <a:gd name="T9" fmla="*/ 6 h 18"/>
                <a:gd name="T10" fmla="*/ 10 w 13"/>
                <a:gd name="T11" fmla="*/ 9 h 18"/>
                <a:gd name="T12" fmla="*/ 10 w 13"/>
                <a:gd name="T13" fmla="*/ 12 h 18"/>
                <a:gd name="T14" fmla="*/ 13 w 13"/>
                <a:gd name="T15" fmla="*/ 15 h 18"/>
                <a:gd name="T16" fmla="*/ 13 w 13"/>
                <a:gd name="T17" fmla="*/ 18 h 18"/>
                <a:gd name="T18" fmla="*/ 10 w 13"/>
                <a:gd name="T19" fmla="*/ 18 h 18"/>
                <a:gd name="T20" fmla="*/ 7 w 13"/>
                <a:gd name="T21" fmla="*/ 18 h 18"/>
                <a:gd name="T22" fmla="*/ 10 w 13"/>
                <a:gd name="T23" fmla="*/ 15 h 18"/>
                <a:gd name="T24" fmla="*/ 7 w 13"/>
                <a:gd name="T25" fmla="*/ 15 h 18"/>
                <a:gd name="T26" fmla="*/ 7 w 13"/>
                <a:gd name="T27" fmla="*/ 12 h 18"/>
                <a:gd name="T28" fmla="*/ 7 w 13"/>
                <a:gd name="T29" fmla="*/ 9 h 18"/>
                <a:gd name="T30" fmla="*/ 4 w 13"/>
                <a:gd name="T31" fmla="*/ 6 h 18"/>
                <a:gd name="T32" fmla="*/ 0 w 13"/>
                <a:gd name="T33" fmla="*/ 3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 h="18">
                  <a:moveTo>
                    <a:pt x="0" y="3"/>
                  </a:moveTo>
                  <a:lnTo>
                    <a:pt x="4" y="0"/>
                  </a:lnTo>
                  <a:lnTo>
                    <a:pt x="4" y="3"/>
                  </a:lnTo>
                  <a:lnTo>
                    <a:pt x="7" y="3"/>
                  </a:lnTo>
                  <a:lnTo>
                    <a:pt x="7" y="6"/>
                  </a:lnTo>
                  <a:lnTo>
                    <a:pt x="10" y="9"/>
                  </a:lnTo>
                  <a:lnTo>
                    <a:pt x="10" y="12"/>
                  </a:lnTo>
                  <a:lnTo>
                    <a:pt x="13" y="15"/>
                  </a:lnTo>
                  <a:lnTo>
                    <a:pt x="13" y="18"/>
                  </a:lnTo>
                  <a:lnTo>
                    <a:pt x="10" y="18"/>
                  </a:lnTo>
                  <a:lnTo>
                    <a:pt x="7" y="18"/>
                  </a:lnTo>
                  <a:lnTo>
                    <a:pt x="10" y="15"/>
                  </a:lnTo>
                  <a:lnTo>
                    <a:pt x="7" y="15"/>
                  </a:lnTo>
                  <a:lnTo>
                    <a:pt x="7" y="12"/>
                  </a:lnTo>
                  <a:lnTo>
                    <a:pt x="7" y="9"/>
                  </a:lnTo>
                  <a:lnTo>
                    <a:pt x="4" y="6"/>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53" name="Line 69"/>
            <p:cNvSpPr>
              <a:spLocks noChangeShapeType="1"/>
            </p:cNvSpPr>
            <p:nvPr/>
          </p:nvSpPr>
          <p:spPr bwMode="auto">
            <a:xfrm flipV="1">
              <a:off x="-1136" y="1566"/>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54" name="Freeform 70"/>
            <p:cNvSpPr>
              <a:spLocks/>
            </p:cNvSpPr>
            <p:nvPr/>
          </p:nvSpPr>
          <p:spPr bwMode="auto">
            <a:xfrm>
              <a:off x="-1146" y="1560"/>
              <a:ext cx="7" cy="12"/>
            </a:xfrm>
            <a:custGeom>
              <a:avLst/>
              <a:gdLst>
                <a:gd name="T0" fmla="*/ 7 w 7"/>
                <a:gd name="T1" fmla="*/ 0 h 12"/>
                <a:gd name="T2" fmla="*/ 7 w 7"/>
                <a:gd name="T3" fmla="*/ 0 h 12"/>
                <a:gd name="T4" fmla="*/ 7 w 7"/>
                <a:gd name="T5" fmla="*/ 0 h 12"/>
                <a:gd name="T6" fmla="*/ 7 w 7"/>
                <a:gd name="T7" fmla="*/ 0 h 12"/>
                <a:gd name="T8" fmla="*/ 7 w 7"/>
                <a:gd name="T9" fmla="*/ 0 h 12"/>
                <a:gd name="T10" fmla="*/ 3 w 7"/>
                <a:gd name="T11" fmla="*/ 0 h 12"/>
                <a:gd name="T12" fmla="*/ 3 w 7"/>
                <a:gd name="T13" fmla="*/ 0 h 12"/>
                <a:gd name="T14" fmla="*/ 3 w 7"/>
                <a:gd name="T15" fmla="*/ 0 h 12"/>
                <a:gd name="T16" fmla="*/ 3 w 7"/>
                <a:gd name="T17" fmla="*/ 0 h 12"/>
                <a:gd name="T18" fmla="*/ 3 w 7"/>
                <a:gd name="T19" fmla="*/ 0 h 12"/>
                <a:gd name="T20" fmla="*/ 3 w 7"/>
                <a:gd name="T21" fmla="*/ 0 h 12"/>
                <a:gd name="T22" fmla="*/ 3 w 7"/>
                <a:gd name="T23" fmla="*/ 3 h 12"/>
                <a:gd name="T24" fmla="*/ 3 w 7"/>
                <a:gd name="T25" fmla="*/ 6 h 12"/>
                <a:gd name="T26" fmla="*/ 7 w 7"/>
                <a:gd name="T27" fmla="*/ 6 h 12"/>
                <a:gd name="T28" fmla="*/ 7 w 7"/>
                <a:gd name="T29" fmla="*/ 9 h 12"/>
                <a:gd name="T30" fmla="*/ 7 w 7"/>
                <a:gd name="T31" fmla="*/ 9 h 12"/>
                <a:gd name="T32" fmla="*/ 7 w 7"/>
                <a:gd name="T33" fmla="*/ 12 h 12"/>
                <a:gd name="T34" fmla="*/ 7 w 7"/>
                <a:gd name="T35" fmla="*/ 12 h 12"/>
                <a:gd name="T36" fmla="*/ 7 w 7"/>
                <a:gd name="T37" fmla="*/ 12 h 12"/>
                <a:gd name="T38" fmla="*/ 7 w 7"/>
                <a:gd name="T39" fmla="*/ 12 h 12"/>
                <a:gd name="T40" fmla="*/ 7 w 7"/>
                <a:gd name="T41" fmla="*/ 12 h 12"/>
                <a:gd name="T42" fmla="*/ 7 w 7"/>
                <a:gd name="T43" fmla="*/ 12 h 12"/>
                <a:gd name="T44" fmla="*/ 3 w 7"/>
                <a:gd name="T45" fmla="*/ 12 h 12"/>
                <a:gd name="T46" fmla="*/ 3 w 7"/>
                <a:gd name="T47" fmla="*/ 12 h 12"/>
                <a:gd name="T48" fmla="*/ 3 w 7"/>
                <a:gd name="T49" fmla="*/ 12 h 12"/>
                <a:gd name="T50" fmla="*/ 3 w 7"/>
                <a:gd name="T51" fmla="*/ 12 h 12"/>
                <a:gd name="T52" fmla="*/ 3 w 7"/>
                <a:gd name="T53" fmla="*/ 9 h 12"/>
                <a:gd name="T54" fmla="*/ 3 w 7"/>
                <a:gd name="T55" fmla="*/ 6 h 12"/>
                <a:gd name="T56" fmla="*/ 3 w 7"/>
                <a:gd name="T57" fmla="*/ 6 h 12"/>
                <a:gd name="T58" fmla="*/ 0 w 7"/>
                <a:gd name="T59" fmla="*/ 3 h 12"/>
                <a:gd name="T60" fmla="*/ 0 w 7"/>
                <a:gd name="T61" fmla="*/ 3 h 12"/>
                <a:gd name="T62" fmla="*/ 0 w 7"/>
                <a:gd name="T63" fmla="*/ 0 h 12"/>
                <a:gd name="T64" fmla="*/ 0 w 7"/>
                <a:gd name="T65" fmla="*/ 0 h 12"/>
                <a:gd name="T66" fmla="*/ 0 w 7"/>
                <a:gd name="T67" fmla="*/ 0 h 12"/>
                <a:gd name="T68" fmla="*/ 3 w 7"/>
                <a:gd name="T69" fmla="*/ 0 h 12"/>
                <a:gd name="T70" fmla="*/ 3 w 7"/>
                <a:gd name="T71" fmla="*/ 0 h 12"/>
                <a:gd name="T72" fmla="*/ 3 w 7"/>
                <a:gd name="T73" fmla="*/ 0 h 12"/>
                <a:gd name="T74" fmla="*/ 3 w 7"/>
                <a:gd name="T75" fmla="*/ 0 h 12"/>
                <a:gd name="T76" fmla="*/ 3 w 7"/>
                <a:gd name="T77" fmla="*/ 0 h 12"/>
                <a:gd name="T78" fmla="*/ 3 w 7"/>
                <a:gd name="T79" fmla="*/ 0 h 12"/>
                <a:gd name="T80" fmla="*/ 3 w 7"/>
                <a:gd name="T81" fmla="*/ 0 h 12"/>
                <a:gd name="T82" fmla="*/ 3 w 7"/>
                <a:gd name="T83" fmla="*/ 0 h 12"/>
                <a:gd name="T84" fmla="*/ 3 w 7"/>
                <a:gd name="T85" fmla="*/ 0 h 12"/>
                <a:gd name="T86" fmla="*/ 3 w 7"/>
                <a:gd name="T87" fmla="*/ 0 h 12"/>
                <a:gd name="T88" fmla="*/ 7 w 7"/>
                <a:gd name="T89" fmla="*/ 0 h 12"/>
                <a:gd name="T90" fmla="*/ 7 w 7"/>
                <a:gd name="T91" fmla="*/ 0 h 12"/>
                <a:gd name="T92" fmla="*/ 7 w 7"/>
                <a:gd name="T93" fmla="*/ 0 h 12"/>
                <a:gd name="T94" fmla="*/ 7 w 7"/>
                <a:gd name="T95" fmla="*/ 0 h 12"/>
                <a:gd name="T96" fmla="*/ 7 w 7"/>
                <a:gd name="T97" fmla="*/ 0 h 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 h="12">
                  <a:moveTo>
                    <a:pt x="7" y="0"/>
                  </a:moveTo>
                  <a:lnTo>
                    <a:pt x="7" y="0"/>
                  </a:lnTo>
                  <a:lnTo>
                    <a:pt x="3" y="0"/>
                  </a:lnTo>
                  <a:lnTo>
                    <a:pt x="3" y="3"/>
                  </a:lnTo>
                  <a:lnTo>
                    <a:pt x="3" y="6"/>
                  </a:lnTo>
                  <a:lnTo>
                    <a:pt x="7" y="6"/>
                  </a:lnTo>
                  <a:lnTo>
                    <a:pt x="7" y="9"/>
                  </a:lnTo>
                  <a:lnTo>
                    <a:pt x="7" y="12"/>
                  </a:lnTo>
                  <a:lnTo>
                    <a:pt x="3" y="12"/>
                  </a:lnTo>
                  <a:lnTo>
                    <a:pt x="3" y="9"/>
                  </a:lnTo>
                  <a:lnTo>
                    <a:pt x="3" y="6"/>
                  </a:lnTo>
                  <a:lnTo>
                    <a:pt x="0" y="3"/>
                  </a:lnTo>
                  <a:lnTo>
                    <a:pt x="0" y="0"/>
                  </a:lnTo>
                  <a:lnTo>
                    <a:pt x="3" y="0"/>
                  </a:lnTo>
                  <a:lnTo>
                    <a:pt x="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55" name="Freeform 71"/>
            <p:cNvSpPr>
              <a:spLocks/>
            </p:cNvSpPr>
            <p:nvPr/>
          </p:nvSpPr>
          <p:spPr bwMode="auto">
            <a:xfrm>
              <a:off x="-1146" y="1560"/>
              <a:ext cx="7" cy="12"/>
            </a:xfrm>
            <a:custGeom>
              <a:avLst/>
              <a:gdLst>
                <a:gd name="T0" fmla="*/ 7 w 7"/>
                <a:gd name="T1" fmla="*/ 0 h 12"/>
                <a:gd name="T2" fmla="*/ 3 w 7"/>
                <a:gd name="T3" fmla="*/ 0 h 12"/>
                <a:gd name="T4" fmla="*/ 3 w 7"/>
                <a:gd name="T5" fmla="*/ 3 h 12"/>
                <a:gd name="T6" fmla="*/ 3 w 7"/>
                <a:gd name="T7" fmla="*/ 6 h 12"/>
                <a:gd name="T8" fmla="*/ 7 w 7"/>
                <a:gd name="T9" fmla="*/ 6 h 12"/>
                <a:gd name="T10" fmla="*/ 7 w 7"/>
                <a:gd name="T11" fmla="*/ 9 h 12"/>
                <a:gd name="T12" fmla="*/ 7 w 7"/>
                <a:gd name="T13" fmla="*/ 12 h 12"/>
                <a:gd name="T14" fmla="*/ 3 w 7"/>
                <a:gd name="T15" fmla="*/ 12 h 12"/>
                <a:gd name="T16" fmla="*/ 3 w 7"/>
                <a:gd name="T17" fmla="*/ 9 h 12"/>
                <a:gd name="T18" fmla="*/ 3 w 7"/>
                <a:gd name="T19" fmla="*/ 6 h 12"/>
                <a:gd name="T20" fmla="*/ 0 w 7"/>
                <a:gd name="T21" fmla="*/ 3 h 12"/>
                <a:gd name="T22" fmla="*/ 0 w 7"/>
                <a:gd name="T23" fmla="*/ 0 h 12"/>
                <a:gd name="T24" fmla="*/ 3 w 7"/>
                <a:gd name="T25" fmla="*/ 0 h 12"/>
                <a:gd name="T26" fmla="*/ 7 w 7"/>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 h="12">
                  <a:moveTo>
                    <a:pt x="7" y="0"/>
                  </a:moveTo>
                  <a:lnTo>
                    <a:pt x="3" y="0"/>
                  </a:lnTo>
                  <a:lnTo>
                    <a:pt x="3" y="3"/>
                  </a:lnTo>
                  <a:lnTo>
                    <a:pt x="3" y="6"/>
                  </a:lnTo>
                  <a:lnTo>
                    <a:pt x="7" y="6"/>
                  </a:lnTo>
                  <a:lnTo>
                    <a:pt x="7" y="9"/>
                  </a:lnTo>
                  <a:lnTo>
                    <a:pt x="7" y="12"/>
                  </a:lnTo>
                  <a:lnTo>
                    <a:pt x="3" y="12"/>
                  </a:lnTo>
                  <a:lnTo>
                    <a:pt x="3" y="9"/>
                  </a:lnTo>
                  <a:lnTo>
                    <a:pt x="3" y="6"/>
                  </a:lnTo>
                  <a:lnTo>
                    <a:pt x="0" y="3"/>
                  </a:lnTo>
                  <a:lnTo>
                    <a:pt x="0" y="0"/>
                  </a:lnTo>
                  <a:lnTo>
                    <a:pt x="3" y="0"/>
                  </a:lnTo>
                  <a:lnTo>
                    <a:pt x="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56" name="Freeform 72"/>
            <p:cNvSpPr>
              <a:spLocks/>
            </p:cNvSpPr>
            <p:nvPr/>
          </p:nvSpPr>
          <p:spPr bwMode="auto">
            <a:xfrm>
              <a:off x="-1146" y="1572"/>
              <a:ext cx="3" cy="1"/>
            </a:xfrm>
            <a:custGeom>
              <a:avLst/>
              <a:gdLst>
                <a:gd name="T0" fmla="*/ 3 w 3"/>
                <a:gd name="T1" fmla="*/ 0 h 1"/>
                <a:gd name="T2" fmla="*/ 3 w 3"/>
                <a:gd name="T3" fmla="*/ 0 h 1"/>
                <a:gd name="T4" fmla="*/ 3 w 3"/>
                <a:gd name="T5" fmla="*/ 0 h 1"/>
                <a:gd name="T6" fmla="*/ 3 w 3"/>
                <a:gd name="T7" fmla="*/ 0 h 1"/>
                <a:gd name="T8" fmla="*/ 3 w 3"/>
                <a:gd name="T9" fmla="*/ 0 h 1"/>
                <a:gd name="T10" fmla="*/ 0 w 3"/>
                <a:gd name="T11" fmla="*/ 0 h 1"/>
                <a:gd name="T12" fmla="*/ 0 w 3"/>
                <a:gd name="T13" fmla="*/ 0 h 1"/>
                <a:gd name="T14" fmla="*/ 0 w 3"/>
                <a:gd name="T15" fmla="*/ 0 h 1"/>
                <a:gd name="T16" fmla="*/ 0 w 3"/>
                <a:gd name="T17" fmla="*/ 0 h 1"/>
                <a:gd name="T18" fmla="*/ 3 w 3"/>
                <a:gd name="T19" fmla="*/ 0 h 1"/>
                <a:gd name="T20" fmla="*/ 3 w 3"/>
                <a:gd name="T21" fmla="*/ 0 h 1"/>
                <a:gd name="T22" fmla="*/ 3 w 3"/>
                <a:gd name="T23" fmla="*/ 0 h 1"/>
                <a:gd name="T24" fmla="*/ 3 w 3"/>
                <a:gd name="T25" fmla="*/ 0 h 1"/>
                <a:gd name="T26" fmla="*/ 3 w 3"/>
                <a:gd name="T27" fmla="*/ 0 h 1"/>
                <a:gd name="T28" fmla="*/ 3 w 3"/>
                <a:gd name="T29" fmla="*/ 0 h 1"/>
                <a:gd name="T30" fmla="*/ 3 w 3"/>
                <a:gd name="T31" fmla="*/ 0 h 1"/>
                <a:gd name="T32" fmla="*/ 3 w 3"/>
                <a:gd name="T33" fmla="*/ 0 h 1"/>
                <a:gd name="T34" fmla="*/ 3 w 3"/>
                <a:gd name="T35" fmla="*/ 0 h 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 h="1">
                  <a:moveTo>
                    <a:pt x="3" y="0"/>
                  </a:moveTo>
                  <a:lnTo>
                    <a:pt x="3" y="0"/>
                  </a:lnTo>
                  <a:lnTo>
                    <a:pt x="0" y="0"/>
                  </a:lnTo>
                  <a:lnTo>
                    <a:pt x="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57" name="Freeform 73"/>
            <p:cNvSpPr>
              <a:spLocks/>
            </p:cNvSpPr>
            <p:nvPr/>
          </p:nvSpPr>
          <p:spPr bwMode="auto">
            <a:xfrm>
              <a:off x="-1146" y="1572"/>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58" name="Freeform 74"/>
            <p:cNvSpPr>
              <a:spLocks noEditPoints="1"/>
            </p:cNvSpPr>
            <p:nvPr/>
          </p:nvSpPr>
          <p:spPr bwMode="auto">
            <a:xfrm>
              <a:off x="-1194" y="1498"/>
              <a:ext cx="71" cy="80"/>
            </a:xfrm>
            <a:custGeom>
              <a:avLst/>
              <a:gdLst>
                <a:gd name="T0" fmla="*/ 58 w 71"/>
                <a:gd name="T1" fmla="*/ 62 h 80"/>
                <a:gd name="T2" fmla="*/ 64 w 71"/>
                <a:gd name="T3" fmla="*/ 56 h 80"/>
                <a:gd name="T4" fmla="*/ 64 w 71"/>
                <a:gd name="T5" fmla="*/ 53 h 80"/>
                <a:gd name="T6" fmla="*/ 71 w 71"/>
                <a:gd name="T7" fmla="*/ 62 h 80"/>
                <a:gd name="T8" fmla="*/ 64 w 71"/>
                <a:gd name="T9" fmla="*/ 53 h 80"/>
                <a:gd name="T10" fmla="*/ 64 w 71"/>
                <a:gd name="T11" fmla="*/ 56 h 80"/>
                <a:gd name="T12" fmla="*/ 67 w 71"/>
                <a:gd name="T13" fmla="*/ 62 h 80"/>
                <a:gd name="T14" fmla="*/ 61 w 71"/>
                <a:gd name="T15" fmla="*/ 62 h 80"/>
                <a:gd name="T16" fmla="*/ 61 w 71"/>
                <a:gd name="T17" fmla="*/ 62 h 80"/>
                <a:gd name="T18" fmla="*/ 58 w 71"/>
                <a:gd name="T19" fmla="*/ 59 h 80"/>
                <a:gd name="T20" fmla="*/ 58 w 71"/>
                <a:gd name="T21" fmla="*/ 68 h 80"/>
                <a:gd name="T22" fmla="*/ 55 w 71"/>
                <a:gd name="T23" fmla="*/ 68 h 80"/>
                <a:gd name="T24" fmla="*/ 51 w 71"/>
                <a:gd name="T25" fmla="*/ 65 h 80"/>
                <a:gd name="T26" fmla="*/ 51 w 71"/>
                <a:gd name="T27" fmla="*/ 62 h 80"/>
                <a:gd name="T28" fmla="*/ 58 w 71"/>
                <a:gd name="T29" fmla="*/ 62 h 80"/>
                <a:gd name="T30" fmla="*/ 58 w 71"/>
                <a:gd name="T31" fmla="*/ 65 h 80"/>
                <a:gd name="T32" fmla="*/ 58 w 71"/>
                <a:gd name="T33" fmla="*/ 68 h 80"/>
                <a:gd name="T34" fmla="*/ 45 w 71"/>
                <a:gd name="T35" fmla="*/ 74 h 80"/>
                <a:gd name="T36" fmla="*/ 51 w 71"/>
                <a:gd name="T37" fmla="*/ 71 h 80"/>
                <a:gd name="T38" fmla="*/ 51 w 71"/>
                <a:gd name="T39" fmla="*/ 68 h 80"/>
                <a:gd name="T40" fmla="*/ 48 w 71"/>
                <a:gd name="T41" fmla="*/ 65 h 80"/>
                <a:gd name="T42" fmla="*/ 42 w 71"/>
                <a:gd name="T43" fmla="*/ 71 h 80"/>
                <a:gd name="T44" fmla="*/ 42 w 71"/>
                <a:gd name="T45" fmla="*/ 71 h 80"/>
                <a:gd name="T46" fmla="*/ 42 w 71"/>
                <a:gd name="T47" fmla="*/ 71 h 80"/>
                <a:gd name="T48" fmla="*/ 45 w 71"/>
                <a:gd name="T49" fmla="*/ 77 h 80"/>
                <a:gd name="T50" fmla="*/ 45 w 71"/>
                <a:gd name="T51" fmla="*/ 77 h 80"/>
                <a:gd name="T52" fmla="*/ 45 w 71"/>
                <a:gd name="T53" fmla="*/ 77 h 80"/>
                <a:gd name="T54" fmla="*/ 45 w 71"/>
                <a:gd name="T55" fmla="*/ 77 h 80"/>
                <a:gd name="T56" fmla="*/ 45 w 71"/>
                <a:gd name="T57" fmla="*/ 77 h 80"/>
                <a:gd name="T58" fmla="*/ 45 w 71"/>
                <a:gd name="T59" fmla="*/ 74 h 80"/>
                <a:gd name="T60" fmla="*/ 42 w 71"/>
                <a:gd name="T61" fmla="*/ 71 h 80"/>
                <a:gd name="T62" fmla="*/ 42 w 71"/>
                <a:gd name="T63" fmla="*/ 80 h 80"/>
                <a:gd name="T64" fmla="*/ 45 w 71"/>
                <a:gd name="T65" fmla="*/ 77 h 80"/>
                <a:gd name="T66" fmla="*/ 32 w 71"/>
                <a:gd name="T67" fmla="*/ 9 h 80"/>
                <a:gd name="T68" fmla="*/ 29 w 71"/>
                <a:gd name="T69" fmla="*/ 3 h 80"/>
                <a:gd name="T70" fmla="*/ 32 w 71"/>
                <a:gd name="T71" fmla="*/ 9 h 80"/>
                <a:gd name="T72" fmla="*/ 29 w 71"/>
                <a:gd name="T73" fmla="*/ 6 h 80"/>
                <a:gd name="T74" fmla="*/ 29 w 71"/>
                <a:gd name="T75" fmla="*/ 3 h 80"/>
                <a:gd name="T76" fmla="*/ 23 w 71"/>
                <a:gd name="T77" fmla="*/ 9 h 80"/>
                <a:gd name="T78" fmla="*/ 23 w 71"/>
                <a:gd name="T79" fmla="*/ 12 h 80"/>
                <a:gd name="T80" fmla="*/ 26 w 71"/>
                <a:gd name="T81" fmla="*/ 12 h 80"/>
                <a:gd name="T82" fmla="*/ 29 w 71"/>
                <a:gd name="T83" fmla="*/ 6 h 80"/>
                <a:gd name="T84" fmla="*/ 13 w 71"/>
                <a:gd name="T85" fmla="*/ 15 h 80"/>
                <a:gd name="T86" fmla="*/ 16 w 71"/>
                <a:gd name="T87" fmla="*/ 15 h 80"/>
                <a:gd name="T88" fmla="*/ 19 w 71"/>
                <a:gd name="T89" fmla="*/ 18 h 80"/>
                <a:gd name="T90" fmla="*/ 23 w 71"/>
                <a:gd name="T91" fmla="*/ 15 h 80"/>
                <a:gd name="T92" fmla="*/ 19 w 71"/>
                <a:gd name="T93" fmla="*/ 12 h 80"/>
                <a:gd name="T94" fmla="*/ 19 w 71"/>
                <a:gd name="T95" fmla="*/ 9 h 80"/>
                <a:gd name="T96" fmla="*/ 7 w 71"/>
                <a:gd name="T97" fmla="*/ 24 h 80"/>
                <a:gd name="T98" fmla="*/ 10 w 71"/>
                <a:gd name="T99" fmla="*/ 15 h 80"/>
                <a:gd name="T100" fmla="*/ 13 w 71"/>
                <a:gd name="T101" fmla="*/ 18 h 80"/>
                <a:gd name="T102" fmla="*/ 16 w 71"/>
                <a:gd name="T103" fmla="*/ 18 h 80"/>
                <a:gd name="T104" fmla="*/ 10 w 71"/>
                <a:gd name="T105" fmla="*/ 24 h 80"/>
                <a:gd name="T106" fmla="*/ 10 w 71"/>
                <a:gd name="T107" fmla="*/ 24 h 80"/>
                <a:gd name="T108" fmla="*/ 10 w 71"/>
                <a:gd name="T109" fmla="*/ 24 h 80"/>
                <a:gd name="T110" fmla="*/ 7 w 71"/>
                <a:gd name="T111" fmla="*/ 24 h 80"/>
                <a:gd name="T112" fmla="*/ 7 w 71"/>
                <a:gd name="T113" fmla="*/ 24 h 80"/>
                <a:gd name="T114" fmla="*/ 7 w 71"/>
                <a:gd name="T115" fmla="*/ 24 h 80"/>
                <a:gd name="T116" fmla="*/ 3 w 71"/>
                <a:gd name="T117" fmla="*/ 18 h 80"/>
                <a:gd name="T118" fmla="*/ 3 w 71"/>
                <a:gd name="T119" fmla="*/ 18 h 80"/>
                <a:gd name="T120" fmla="*/ 7 w 71"/>
                <a:gd name="T121" fmla="*/ 27 h 80"/>
                <a:gd name="T122" fmla="*/ 29 w 71"/>
                <a:gd name="T123" fmla="*/ 9 h 80"/>
                <a:gd name="T124" fmla="*/ 23 w 71"/>
                <a:gd name="T125" fmla="*/ 12 h 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 h="80">
                  <a:moveTo>
                    <a:pt x="58" y="62"/>
                  </a:moveTo>
                  <a:lnTo>
                    <a:pt x="51" y="65"/>
                  </a:lnTo>
                  <a:lnTo>
                    <a:pt x="58" y="62"/>
                  </a:lnTo>
                  <a:close/>
                  <a:moveTo>
                    <a:pt x="64" y="56"/>
                  </a:moveTo>
                  <a:lnTo>
                    <a:pt x="58" y="59"/>
                  </a:lnTo>
                  <a:lnTo>
                    <a:pt x="64" y="56"/>
                  </a:lnTo>
                  <a:close/>
                  <a:moveTo>
                    <a:pt x="71" y="62"/>
                  </a:moveTo>
                  <a:lnTo>
                    <a:pt x="67" y="53"/>
                  </a:lnTo>
                  <a:lnTo>
                    <a:pt x="64" y="53"/>
                  </a:lnTo>
                  <a:lnTo>
                    <a:pt x="71" y="62"/>
                  </a:lnTo>
                  <a:close/>
                  <a:moveTo>
                    <a:pt x="71" y="62"/>
                  </a:moveTo>
                  <a:lnTo>
                    <a:pt x="67" y="62"/>
                  </a:lnTo>
                  <a:lnTo>
                    <a:pt x="64" y="56"/>
                  </a:lnTo>
                  <a:lnTo>
                    <a:pt x="64" y="53"/>
                  </a:lnTo>
                  <a:lnTo>
                    <a:pt x="71" y="62"/>
                  </a:lnTo>
                  <a:close/>
                  <a:moveTo>
                    <a:pt x="67" y="62"/>
                  </a:moveTo>
                  <a:lnTo>
                    <a:pt x="64" y="56"/>
                  </a:lnTo>
                  <a:lnTo>
                    <a:pt x="67" y="62"/>
                  </a:lnTo>
                  <a:close/>
                  <a:moveTo>
                    <a:pt x="67" y="62"/>
                  </a:moveTo>
                  <a:lnTo>
                    <a:pt x="61" y="65"/>
                  </a:lnTo>
                  <a:lnTo>
                    <a:pt x="61" y="62"/>
                  </a:lnTo>
                  <a:lnTo>
                    <a:pt x="61" y="59"/>
                  </a:lnTo>
                  <a:lnTo>
                    <a:pt x="58" y="59"/>
                  </a:lnTo>
                  <a:lnTo>
                    <a:pt x="64" y="56"/>
                  </a:lnTo>
                  <a:lnTo>
                    <a:pt x="67" y="62"/>
                  </a:lnTo>
                  <a:close/>
                  <a:moveTo>
                    <a:pt x="58" y="68"/>
                  </a:moveTo>
                  <a:lnTo>
                    <a:pt x="55" y="71"/>
                  </a:lnTo>
                  <a:lnTo>
                    <a:pt x="55" y="68"/>
                  </a:lnTo>
                  <a:lnTo>
                    <a:pt x="51" y="68"/>
                  </a:lnTo>
                  <a:lnTo>
                    <a:pt x="51" y="65"/>
                  </a:lnTo>
                  <a:lnTo>
                    <a:pt x="51" y="62"/>
                  </a:lnTo>
                  <a:lnTo>
                    <a:pt x="58" y="62"/>
                  </a:lnTo>
                  <a:lnTo>
                    <a:pt x="58" y="65"/>
                  </a:lnTo>
                  <a:lnTo>
                    <a:pt x="58" y="68"/>
                  </a:lnTo>
                  <a:close/>
                  <a:moveTo>
                    <a:pt x="48" y="65"/>
                  </a:moveTo>
                  <a:lnTo>
                    <a:pt x="42" y="71"/>
                  </a:lnTo>
                  <a:lnTo>
                    <a:pt x="45" y="74"/>
                  </a:lnTo>
                  <a:lnTo>
                    <a:pt x="51" y="71"/>
                  </a:lnTo>
                  <a:lnTo>
                    <a:pt x="51" y="68"/>
                  </a:lnTo>
                  <a:lnTo>
                    <a:pt x="48" y="65"/>
                  </a:lnTo>
                  <a:close/>
                  <a:moveTo>
                    <a:pt x="45" y="74"/>
                  </a:moveTo>
                  <a:lnTo>
                    <a:pt x="42" y="71"/>
                  </a:lnTo>
                  <a:lnTo>
                    <a:pt x="45" y="77"/>
                  </a:lnTo>
                  <a:lnTo>
                    <a:pt x="45" y="74"/>
                  </a:lnTo>
                  <a:close/>
                  <a:moveTo>
                    <a:pt x="45" y="74"/>
                  </a:moveTo>
                  <a:lnTo>
                    <a:pt x="45" y="77"/>
                  </a:lnTo>
                  <a:lnTo>
                    <a:pt x="39" y="71"/>
                  </a:lnTo>
                  <a:lnTo>
                    <a:pt x="42" y="71"/>
                  </a:lnTo>
                  <a:lnTo>
                    <a:pt x="45" y="74"/>
                  </a:lnTo>
                  <a:close/>
                  <a:moveTo>
                    <a:pt x="45" y="77"/>
                  </a:moveTo>
                  <a:lnTo>
                    <a:pt x="42" y="80"/>
                  </a:lnTo>
                  <a:lnTo>
                    <a:pt x="39" y="71"/>
                  </a:lnTo>
                  <a:lnTo>
                    <a:pt x="45" y="77"/>
                  </a:lnTo>
                  <a:close/>
                  <a:moveTo>
                    <a:pt x="29" y="0"/>
                  </a:moveTo>
                  <a:lnTo>
                    <a:pt x="35" y="9"/>
                  </a:lnTo>
                  <a:lnTo>
                    <a:pt x="32" y="9"/>
                  </a:lnTo>
                  <a:lnTo>
                    <a:pt x="29" y="3"/>
                  </a:lnTo>
                  <a:lnTo>
                    <a:pt x="29" y="0"/>
                  </a:lnTo>
                  <a:close/>
                  <a:moveTo>
                    <a:pt x="29" y="3"/>
                  </a:moveTo>
                  <a:lnTo>
                    <a:pt x="29" y="3"/>
                  </a:lnTo>
                  <a:lnTo>
                    <a:pt x="32" y="9"/>
                  </a:lnTo>
                  <a:lnTo>
                    <a:pt x="29" y="3"/>
                  </a:lnTo>
                  <a:close/>
                  <a:moveTo>
                    <a:pt x="29" y="3"/>
                  </a:moveTo>
                  <a:lnTo>
                    <a:pt x="29" y="6"/>
                  </a:lnTo>
                  <a:lnTo>
                    <a:pt x="29" y="9"/>
                  </a:lnTo>
                  <a:lnTo>
                    <a:pt x="32" y="9"/>
                  </a:lnTo>
                  <a:lnTo>
                    <a:pt x="29" y="3"/>
                  </a:lnTo>
                  <a:close/>
                  <a:moveTo>
                    <a:pt x="29" y="6"/>
                  </a:moveTo>
                  <a:lnTo>
                    <a:pt x="19" y="9"/>
                  </a:lnTo>
                  <a:lnTo>
                    <a:pt x="23" y="9"/>
                  </a:lnTo>
                  <a:lnTo>
                    <a:pt x="23" y="12"/>
                  </a:lnTo>
                  <a:lnTo>
                    <a:pt x="26" y="12"/>
                  </a:lnTo>
                  <a:lnTo>
                    <a:pt x="29" y="9"/>
                  </a:lnTo>
                  <a:lnTo>
                    <a:pt x="29" y="6"/>
                  </a:lnTo>
                  <a:close/>
                  <a:moveTo>
                    <a:pt x="19" y="9"/>
                  </a:moveTo>
                  <a:lnTo>
                    <a:pt x="13" y="12"/>
                  </a:lnTo>
                  <a:lnTo>
                    <a:pt x="13" y="15"/>
                  </a:lnTo>
                  <a:lnTo>
                    <a:pt x="16" y="15"/>
                  </a:lnTo>
                  <a:lnTo>
                    <a:pt x="19" y="18"/>
                  </a:lnTo>
                  <a:lnTo>
                    <a:pt x="23" y="15"/>
                  </a:lnTo>
                  <a:lnTo>
                    <a:pt x="23" y="12"/>
                  </a:lnTo>
                  <a:lnTo>
                    <a:pt x="19" y="12"/>
                  </a:lnTo>
                  <a:lnTo>
                    <a:pt x="19" y="9"/>
                  </a:lnTo>
                  <a:close/>
                  <a:moveTo>
                    <a:pt x="16" y="18"/>
                  </a:moveTo>
                  <a:lnTo>
                    <a:pt x="7" y="24"/>
                  </a:lnTo>
                  <a:lnTo>
                    <a:pt x="3" y="18"/>
                  </a:lnTo>
                  <a:lnTo>
                    <a:pt x="10" y="15"/>
                  </a:lnTo>
                  <a:lnTo>
                    <a:pt x="13" y="15"/>
                  </a:lnTo>
                  <a:lnTo>
                    <a:pt x="13" y="18"/>
                  </a:lnTo>
                  <a:lnTo>
                    <a:pt x="16" y="18"/>
                  </a:lnTo>
                  <a:close/>
                  <a:moveTo>
                    <a:pt x="3" y="18"/>
                  </a:moveTo>
                  <a:lnTo>
                    <a:pt x="10" y="24"/>
                  </a:lnTo>
                  <a:lnTo>
                    <a:pt x="7" y="24"/>
                  </a:lnTo>
                  <a:lnTo>
                    <a:pt x="3" y="18"/>
                  </a:lnTo>
                  <a:close/>
                  <a:moveTo>
                    <a:pt x="3" y="18"/>
                  </a:moveTo>
                  <a:lnTo>
                    <a:pt x="3" y="18"/>
                  </a:lnTo>
                  <a:lnTo>
                    <a:pt x="7" y="27"/>
                  </a:lnTo>
                  <a:lnTo>
                    <a:pt x="7" y="24"/>
                  </a:lnTo>
                  <a:lnTo>
                    <a:pt x="3" y="18"/>
                  </a:lnTo>
                  <a:close/>
                  <a:moveTo>
                    <a:pt x="0" y="18"/>
                  </a:moveTo>
                  <a:lnTo>
                    <a:pt x="0" y="18"/>
                  </a:lnTo>
                  <a:lnTo>
                    <a:pt x="7" y="27"/>
                  </a:lnTo>
                  <a:lnTo>
                    <a:pt x="0" y="18"/>
                  </a:lnTo>
                  <a:close/>
                  <a:moveTo>
                    <a:pt x="29" y="9"/>
                  </a:moveTo>
                  <a:lnTo>
                    <a:pt x="26" y="12"/>
                  </a:lnTo>
                  <a:lnTo>
                    <a:pt x="29" y="9"/>
                  </a:lnTo>
                  <a:close/>
                  <a:moveTo>
                    <a:pt x="23" y="12"/>
                  </a:moveTo>
                  <a:lnTo>
                    <a:pt x="16" y="15"/>
                  </a:lnTo>
                  <a:lnTo>
                    <a:pt x="23"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59" name="Line 75"/>
            <p:cNvSpPr>
              <a:spLocks noChangeShapeType="1"/>
            </p:cNvSpPr>
            <p:nvPr/>
          </p:nvSpPr>
          <p:spPr bwMode="auto">
            <a:xfrm flipH="1">
              <a:off x="-1143" y="1560"/>
              <a:ext cx="7"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60" name="Line 76"/>
            <p:cNvSpPr>
              <a:spLocks noChangeShapeType="1"/>
            </p:cNvSpPr>
            <p:nvPr/>
          </p:nvSpPr>
          <p:spPr bwMode="auto">
            <a:xfrm flipH="1">
              <a:off x="-1136" y="1554"/>
              <a:ext cx="6"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61" name="Freeform 77"/>
            <p:cNvSpPr>
              <a:spLocks/>
            </p:cNvSpPr>
            <p:nvPr/>
          </p:nvSpPr>
          <p:spPr bwMode="auto">
            <a:xfrm>
              <a:off x="-1130" y="1551"/>
              <a:ext cx="7" cy="9"/>
            </a:xfrm>
            <a:custGeom>
              <a:avLst/>
              <a:gdLst>
                <a:gd name="T0" fmla="*/ 7 w 7"/>
                <a:gd name="T1" fmla="*/ 9 h 9"/>
                <a:gd name="T2" fmla="*/ 3 w 7"/>
                <a:gd name="T3" fmla="*/ 0 h 9"/>
                <a:gd name="T4" fmla="*/ 0 w 7"/>
                <a:gd name="T5" fmla="*/ 0 h 9"/>
                <a:gd name="T6" fmla="*/ 7 w 7"/>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7" y="9"/>
                  </a:moveTo>
                  <a:lnTo>
                    <a:pt x="3" y="0"/>
                  </a:lnTo>
                  <a:lnTo>
                    <a:pt x="0" y="0"/>
                  </a:lnTo>
                  <a:lnTo>
                    <a:pt x="7"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62" name="Freeform 78"/>
            <p:cNvSpPr>
              <a:spLocks/>
            </p:cNvSpPr>
            <p:nvPr/>
          </p:nvSpPr>
          <p:spPr bwMode="auto">
            <a:xfrm>
              <a:off x="-1130" y="1551"/>
              <a:ext cx="7" cy="9"/>
            </a:xfrm>
            <a:custGeom>
              <a:avLst/>
              <a:gdLst>
                <a:gd name="T0" fmla="*/ 7 w 7"/>
                <a:gd name="T1" fmla="*/ 9 h 9"/>
                <a:gd name="T2" fmla="*/ 3 w 7"/>
                <a:gd name="T3" fmla="*/ 9 h 9"/>
                <a:gd name="T4" fmla="*/ 0 w 7"/>
                <a:gd name="T5" fmla="*/ 3 h 9"/>
                <a:gd name="T6" fmla="*/ 0 w 7"/>
                <a:gd name="T7" fmla="*/ 0 h 9"/>
                <a:gd name="T8" fmla="*/ 7 w 7"/>
                <a:gd name="T9" fmla="*/ 9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9">
                  <a:moveTo>
                    <a:pt x="7" y="9"/>
                  </a:moveTo>
                  <a:lnTo>
                    <a:pt x="3" y="9"/>
                  </a:lnTo>
                  <a:lnTo>
                    <a:pt x="0" y="3"/>
                  </a:lnTo>
                  <a:lnTo>
                    <a:pt x="0" y="0"/>
                  </a:lnTo>
                  <a:lnTo>
                    <a:pt x="7"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63" name="Freeform 79"/>
            <p:cNvSpPr>
              <a:spLocks/>
            </p:cNvSpPr>
            <p:nvPr/>
          </p:nvSpPr>
          <p:spPr bwMode="auto">
            <a:xfrm>
              <a:off x="-1130" y="1554"/>
              <a:ext cx="3" cy="6"/>
            </a:xfrm>
            <a:custGeom>
              <a:avLst/>
              <a:gdLst>
                <a:gd name="T0" fmla="*/ 3 w 3"/>
                <a:gd name="T1" fmla="*/ 6 h 6"/>
                <a:gd name="T2" fmla="*/ 0 w 3"/>
                <a:gd name="T3" fmla="*/ 0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3" y="6"/>
                  </a:moveTo>
                  <a:lnTo>
                    <a:pt x="0" y="0"/>
                  </a:lnTo>
                  <a:lnTo>
                    <a:pt x="3"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64" name="Freeform 80"/>
            <p:cNvSpPr>
              <a:spLocks/>
            </p:cNvSpPr>
            <p:nvPr/>
          </p:nvSpPr>
          <p:spPr bwMode="auto">
            <a:xfrm>
              <a:off x="-1136" y="1554"/>
              <a:ext cx="9" cy="9"/>
            </a:xfrm>
            <a:custGeom>
              <a:avLst/>
              <a:gdLst>
                <a:gd name="T0" fmla="*/ 9 w 9"/>
                <a:gd name="T1" fmla="*/ 6 h 9"/>
                <a:gd name="T2" fmla="*/ 3 w 9"/>
                <a:gd name="T3" fmla="*/ 9 h 9"/>
                <a:gd name="T4" fmla="*/ 3 w 9"/>
                <a:gd name="T5" fmla="*/ 6 h 9"/>
                <a:gd name="T6" fmla="*/ 3 w 9"/>
                <a:gd name="T7" fmla="*/ 3 h 9"/>
                <a:gd name="T8" fmla="*/ 0 w 9"/>
                <a:gd name="T9" fmla="*/ 3 h 9"/>
                <a:gd name="T10" fmla="*/ 6 w 9"/>
                <a:gd name="T11" fmla="*/ 0 h 9"/>
                <a:gd name="T12" fmla="*/ 9 w 9"/>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9">
                  <a:moveTo>
                    <a:pt x="9" y="6"/>
                  </a:moveTo>
                  <a:lnTo>
                    <a:pt x="3" y="9"/>
                  </a:lnTo>
                  <a:lnTo>
                    <a:pt x="3" y="6"/>
                  </a:lnTo>
                  <a:lnTo>
                    <a:pt x="3" y="3"/>
                  </a:lnTo>
                  <a:lnTo>
                    <a:pt x="0" y="3"/>
                  </a:lnTo>
                  <a:lnTo>
                    <a:pt x="6" y="0"/>
                  </a:lnTo>
                  <a:lnTo>
                    <a:pt x="9"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65" name="Freeform 81"/>
            <p:cNvSpPr>
              <a:spLocks/>
            </p:cNvSpPr>
            <p:nvPr/>
          </p:nvSpPr>
          <p:spPr bwMode="auto">
            <a:xfrm>
              <a:off x="-1143" y="1560"/>
              <a:ext cx="7" cy="9"/>
            </a:xfrm>
            <a:custGeom>
              <a:avLst/>
              <a:gdLst>
                <a:gd name="T0" fmla="*/ 7 w 7"/>
                <a:gd name="T1" fmla="*/ 6 h 9"/>
                <a:gd name="T2" fmla="*/ 4 w 7"/>
                <a:gd name="T3" fmla="*/ 9 h 9"/>
                <a:gd name="T4" fmla="*/ 4 w 7"/>
                <a:gd name="T5" fmla="*/ 6 h 9"/>
                <a:gd name="T6" fmla="*/ 0 w 7"/>
                <a:gd name="T7" fmla="*/ 6 h 9"/>
                <a:gd name="T8" fmla="*/ 0 w 7"/>
                <a:gd name="T9" fmla="*/ 3 h 9"/>
                <a:gd name="T10" fmla="*/ 0 w 7"/>
                <a:gd name="T11" fmla="*/ 0 h 9"/>
                <a:gd name="T12" fmla="*/ 7 w 7"/>
                <a:gd name="T13" fmla="*/ 0 h 9"/>
                <a:gd name="T14" fmla="*/ 7 w 7"/>
                <a:gd name="T15" fmla="*/ 3 h 9"/>
                <a:gd name="T16" fmla="*/ 7 w 7"/>
                <a:gd name="T17" fmla="*/ 6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9">
                  <a:moveTo>
                    <a:pt x="7" y="6"/>
                  </a:moveTo>
                  <a:lnTo>
                    <a:pt x="4" y="9"/>
                  </a:lnTo>
                  <a:lnTo>
                    <a:pt x="4" y="6"/>
                  </a:lnTo>
                  <a:lnTo>
                    <a:pt x="0" y="6"/>
                  </a:lnTo>
                  <a:lnTo>
                    <a:pt x="0" y="3"/>
                  </a:lnTo>
                  <a:lnTo>
                    <a:pt x="0" y="0"/>
                  </a:lnTo>
                  <a:lnTo>
                    <a:pt x="7" y="0"/>
                  </a:lnTo>
                  <a:lnTo>
                    <a:pt x="7" y="3"/>
                  </a:lnTo>
                  <a:lnTo>
                    <a:pt x="7"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66" name="Freeform 82"/>
            <p:cNvSpPr>
              <a:spLocks/>
            </p:cNvSpPr>
            <p:nvPr/>
          </p:nvSpPr>
          <p:spPr bwMode="auto">
            <a:xfrm>
              <a:off x="-1152" y="1563"/>
              <a:ext cx="9" cy="9"/>
            </a:xfrm>
            <a:custGeom>
              <a:avLst/>
              <a:gdLst>
                <a:gd name="T0" fmla="*/ 6 w 9"/>
                <a:gd name="T1" fmla="*/ 0 h 9"/>
                <a:gd name="T2" fmla="*/ 0 w 9"/>
                <a:gd name="T3" fmla="*/ 6 h 9"/>
                <a:gd name="T4" fmla="*/ 3 w 9"/>
                <a:gd name="T5" fmla="*/ 9 h 9"/>
                <a:gd name="T6" fmla="*/ 9 w 9"/>
                <a:gd name="T7" fmla="*/ 6 h 9"/>
                <a:gd name="T8" fmla="*/ 9 w 9"/>
                <a:gd name="T9" fmla="*/ 3 h 9"/>
                <a:gd name="T10" fmla="*/ 6 w 9"/>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9">
                  <a:moveTo>
                    <a:pt x="6" y="0"/>
                  </a:moveTo>
                  <a:lnTo>
                    <a:pt x="0" y="6"/>
                  </a:lnTo>
                  <a:lnTo>
                    <a:pt x="3" y="9"/>
                  </a:lnTo>
                  <a:lnTo>
                    <a:pt x="9" y="6"/>
                  </a:lnTo>
                  <a:lnTo>
                    <a:pt x="9" y="3"/>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67" name="Freeform 83"/>
            <p:cNvSpPr>
              <a:spLocks/>
            </p:cNvSpPr>
            <p:nvPr/>
          </p:nvSpPr>
          <p:spPr bwMode="auto">
            <a:xfrm>
              <a:off x="-1152" y="1569"/>
              <a:ext cx="3" cy="6"/>
            </a:xfrm>
            <a:custGeom>
              <a:avLst/>
              <a:gdLst>
                <a:gd name="T0" fmla="*/ 3 w 3"/>
                <a:gd name="T1" fmla="*/ 3 h 6"/>
                <a:gd name="T2" fmla="*/ 0 w 3"/>
                <a:gd name="T3" fmla="*/ 0 h 6"/>
                <a:gd name="T4" fmla="*/ 3 w 3"/>
                <a:gd name="T5" fmla="*/ 6 h 6"/>
                <a:gd name="T6" fmla="*/ 3 w 3"/>
                <a:gd name="T7" fmla="*/ 3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6">
                  <a:moveTo>
                    <a:pt x="3" y="3"/>
                  </a:moveTo>
                  <a:lnTo>
                    <a:pt x="0" y="0"/>
                  </a:lnTo>
                  <a:lnTo>
                    <a:pt x="3" y="6"/>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68" name="Freeform 84"/>
            <p:cNvSpPr>
              <a:spLocks/>
            </p:cNvSpPr>
            <p:nvPr/>
          </p:nvSpPr>
          <p:spPr bwMode="auto">
            <a:xfrm>
              <a:off x="-1155" y="1569"/>
              <a:ext cx="6" cy="6"/>
            </a:xfrm>
            <a:custGeom>
              <a:avLst/>
              <a:gdLst>
                <a:gd name="T0" fmla="*/ 6 w 6"/>
                <a:gd name="T1" fmla="*/ 3 h 6"/>
                <a:gd name="T2" fmla="*/ 6 w 6"/>
                <a:gd name="T3" fmla="*/ 6 h 6"/>
                <a:gd name="T4" fmla="*/ 0 w 6"/>
                <a:gd name="T5" fmla="*/ 0 h 6"/>
                <a:gd name="T6" fmla="*/ 3 w 6"/>
                <a:gd name="T7" fmla="*/ 0 h 6"/>
                <a:gd name="T8" fmla="*/ 6 w 6"/>
                <a:gd name="T9" fmla="*/ 3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3"/>
                  </a:moveTo>
                  <a:lnTo>
                    <a:pt x="6" y="6"/>
                  </a:lnTo>
                  <a:lnTo>
                    <a:pt x="0" y="0"/>
                  </a:lnTo>
                  <a:lnTo>
                    <a:pt x="3" y="0"/>
                  </a:lnTo>
                  <a:lnTo>
                    <a:pt x="6"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69" name="Freeform 85"/>
            <p:cNvSpPr>
              <a:spLocks/>
            </p:cNvSpPr>
            <p:nvPr/>
          </p:nvSpPr>
          <p:spPr bwMode="auto">
            <a:xfrm>
              <a:off x="-1155" y="1569"/>
              <a:ext cx="6" cy="9"/>
            </a:xfrm>
            <a:custGeom>
              <a:avLst/>
              <a:gdLst>
                <a:gd name="T0" fmla="*/ 6 w 6"/>
                <a:gd name="T1" fmla="*/ 6 h 9"/>
                <a:gd name="T2" fmla="*/ 3 w 6"/>
                <a:gd name="T3" fmla="*/ 9 h 9"/>
                <a:gd name="T4" fmla="*/ 0 w 6"/>
                <a:gd name="T5" fmla="*/ 0 h 9"/>
                <a:gd name="T6" fmla="*/ 6 w 6"/>
                <a:gd name="T7" fmla="*/ 6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9">
                  <a:moveTo>
                    <a:pt x="6" y="6"/>
                  </a:moveTo>
                  <a:lnTo>
                    <a:pt x="3" y="9"/>
                  </a:lnTo>
                  <a:lnTo>
                    <a:pt x="0" y="0"/>
                  </a:lnTo>
                  <a:lnTo>
                    <a:pt x="6"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70" name="Freeform 86"/>
            <p:cNvSpPr>
              <a:spLocks/>
            </p:cNvSpPr>
            <p:nvPr/>
          </p:nvSpPr>
          <p:spPr bwMode="auto">
            <a:xfrm>
              <a:off x="-1165" y="1498"/>
              <a:ext cx="6" cy="9"/>
            </a:xfrm>
            <a:custGeom>
              <a:avLst/>
              <a:gdLst>
                <a:gd name="T0" fmla="*/ 0 w 6"/>
                <a:gd name="T1" fmla="*/ 0 h 9"/>
                <a:gd name="T2" fmla="*/ 6 w 6"/>
                <a:gd name="T3" fmla="*/ 9 h 9"/>
                <a:gd name="T4" fmla="*/ 3 w 6"/>
                <a:gd name="T5" fmla="*/ 9 h 9"/>
                <a:gd name="T6" fmla="*/ 0 w 6"/>
                <a:gd name="T7" fmla="*/ 3 h 9"/>
                <a:gd name="T8" fmla="*/ 0 w 6"/>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9">
                  <a:moveTo>
                    <a:pt x="0" y="0"/>
                  </a:moveTo>
                  <a:lnTo>
                    <a:pt x="6" y="9"/>
                  </a:lnTo>
                  <a:lnTo>
                    <a:pt x="3" y="9"/>
                  </a:ln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71" name="Freeform 87"/>
            <p:cNvSpPr>
              <a:spLocks/>
            </p:cNvSpPr>
            <p:nvPr/>
          </p:nvSpPr>
          <p:spPr bwMode="auto">
            <a:xfrm>
              <a:off x="-1165" y="1501"/>
              <a:ext cx="3" cy="6"/>
            </a:xfrm>
            <a:custGeom>
              <a:avLst/>
              <a:gdLst>
                <a:gd name="T0" fmla="*/ 0 w 3"/>
                <a:gd name="T1" fmla="*/ 0 h 6"/>
                <a:gd name="T2" fmla="*/ 3 w 3"/>
                <a:gd name="T3" fmla="*/ 6 h 6"/>
                <a:gd name="T4" fmla="*/ 0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3" y="6"/>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72" name="Freeform 88"/>
            <p:cNvSpPr>
              <a:spLocks/>
            </p:cNvSpPr>
            <p:nvPr/>
          </p:nvSpPr>
          <p:spPr bwMode="auto">
            <a:xfrm>
              <a:off x="-1165" y="1501"/>
              <a:ext cx="3" cy="6"/>
            </a:xfrm>
            <a:custGeom>
              <a:avLst/>
              <a:gdLst>
                <a:gd name="T0" fmla="*/ 0 w 3"/>
                <a:gd name="T1" fmla="*/ 0 h 6"/>
                <a:gd name="T2" fmla="*/ 0 w 3"/>
                <a:gd name="T3" fmla="*/ 3 h 6"/>
                <a:gd name="T4" fmla="*/ 0 w 3"/>
                <a:gd name="T5" fmla="*/ 6 h 6"/>
                <a:gd name="T6" fmla="*/ 3 w 3"/>
                <a:gd name="T7" fmla="*/ 6 h 6"/>
                <a:gd name="T8" fmla="*/ 0 w 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0" y="0"/>
                  </a:moveTo>
                  <a:lnTo>
                    <a:pt x="0" y="3"/>
                  </a:lnTo>
                  <a:lnTo>
                    <a:pt x="0" y="6"/>
                  </a:lnTo>
                  <a:lnTo>
                    <a:pt x="3" y="6"/>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73" name="Freeform 89"/>
            <p:cNvSpPr>
              <a:spLocks/>
            </p:cNvSpPr>
            <p:nvPr/>
          </p:nvSpPr>
          <p:spPr bwMode="auto">
            <a:xfrm>
              <a:off x="-1175" y="1504"/>
              <a:ext cx="10" cy="6"/>
            </a:xfrm>
            <a:custGeom>
              <a:avLst/>
              <a:gdLst>
                <a:gd name="T0" fmla="*/ 10 w 10"/>
                <a:gd name="T1" fmla="*/ 0 h 6"/>
                <a:gd name="T2" fmla="*/ 0 w 10"/>
                <a:gd name="T3" fmla="*/ 3 h 6"/>
                <a:gd name="T4" fmla="*/ 4 w 10"/>
                <a:gd name="T5" fmla="*/ 3 h 6"/>
                <a:gd name="T6" fmla="*/ 4 w 10"/>
                <a:gd name="T7" fmla="*/ 6 h 6"/>
                <a:gd name="T8" fmla="*/ 7 w 10"/>
                <a:gd name="T9" fmla="*/ 6 h 6"/>
                <a:gd name="T10" fmla="*/ 10 w 10"/>
                <a:gd name="T11" fmla="*/ 3 h 6"/>
                <a:gd name="T12" fmla="*/ 10 w 10"/>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6">
                  <a:moveTo>
                    <a:pt x="10" y="0"/>
                  </a:moveTo>
                  <a:lnTo>
                    <a:pt x="0" y="3"/>
                  </a:lnTo>
                  <a:lnTo>
                    <a:pt x="4" y="3"/>
                  </a:lnTo>
                  <a:lnTo>
                    <a:pt x="4" y="6"/>
                  </a:lnTo>
                  <a:lnTo>
                    <a:pt x="7" y="6"/>
                  </a:lnTo>
                  <a:lnTo>
                    <a:pt x="10" y="3"/>
                  </a:lnTo>
                  <a:lnTo>
                    <a:pt x="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74" name="Freeform 90"/>
            <p:cNvSpPr>
              <a:spLocks/>
            </p:cNvSpPr>
            <p:nvPr/>
          </p:nvSpPr>
          <p:spPr bwMode="auto">
            <a:xfrm>
              <a:off x="-1181" y="1507"/>
              <a:ext cx="10" cy="9"/>
            </a:xfrm>
            <a:custGeom>
              <a:avLst/>
              <a:gdLst>
                <a:gd name="T0" fmla="*/ 6 w 10"/>
                <a:gd name="T1" fmla="*/ 0 h 9"/>
                <a:gd name="T2" fmla="*/ 0 w 10"/>
                <a:gd name="T3" fmla="*/ 3 h 9"/>
                <a:gd name="T4" fmla="*/ 0 w 10"/>
                <a:gd name="T5" fmla="*/ 6 h 9"/>
                <a:gd name="T6" fmla="*/ 3 w 10"/>
                <a:gd name="T7" fmla="*/ 6 h 9"/>
                <a:gd name="T8" fmla="*/ 6 w 10"/>
                <a:gd name="T9" fmla="*/ 9 h 9"/>
                <a:gd name="T10" fmla="*/ 10 w 10"/>
                <a:gd name="T11" fmla="*/ 6 h 9"/>
                <a:gd name="T12" fmla="*/ 10 w 10"/>
                <a:gd name="T13" fmla="*/ 3 h 9"/>
                <a:gd name="T14" fmla="*/ 6 w 10"/>
                <a:gd name="T15" fmla="*/ 3 h 9"/>
                <a:gd name="T16" fmla="*/ 6 w 10"/>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9">
                  <a:moveTo>
                    <a:pt x="6" y="0"/>
                  </a:moveTo>
                  <a:lnTo>
                    <a:pt x="0" y="3"/>
                  </a:lnTo>
                  <a:lnTo>
                    <a:pt x="0" y="6"/>
                  </a:lnTo>
                  <a:lnTo>
                    <a:pt x="3" y="6"/>
                  </a:lnTo>
                  <a:lnTo>
                    <a:pt x="6" y="9"/>
                  </a:lnTo>
                  <a:lnTo>
                    <a:pt x="10" y="6"/>
                  </a:lnTo>
                  <a:lnTo>
                    <a:pt x="10" y="3"/>
                  </a:lnTo>
                  <a:lnTo>
                    <a:pt x="6" y="3"/>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75" name="Freeform 91"/>
            <p:cNvSpPr>
              <a:spLocks/>
            </p:cNvSpPr>
            <p:nvPr/>
          </p:nvSpPr>
          <p:spPr bwMode="auto">
            <a:xfrm>
              <a:off x="-1191" y="1513"/>
              <a:ext cx="13" cy="9"/>
            </a:xfrm>
            <a:custGeom>
              <a:avLst/>
              <a:gdLst>
                <a:gd name="T0" fmla="*/ 13 w 13"/>
                <a:gd name="T1" fmla="*/ 3 h 9"/>
                <a:gd name="T2" fmla="*/ 4 w 13"/>
                <a:gd name="T3" fmla="*/ 9 h 9"/>
                <a:gd name="T4" fmla="*/ 0 w 13"/>
                <a:gd name="T5" fmla="*/ 3 h 9"/>
                <a:gd name="T6" fmla="*/ 7 w 13"/>
                <a:gd name="T7" fmla="*/ 0 h 9"/>
                <a:gd name="T8" fmla="*/ 10 w 13"/>
                <a:gd name="T9" fmla="*/ 0 h 9"/>
                <a:gd name="T10" fmla="*/ 10 w 13"/>
                <a:gd name="T11" fmla="*/ 3 h 9"/>
                <a:gd name="T12" fmla="*/ 13 w 1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13" y="3"/>
                  </a:moveTo>
                  <a:lnTo>
                    <a:pt x="4" y="9"/>
                  </a:lnTo>
                  <a:lnTo>
                    <a:pt x="0" y="3"/>
                  </a:lnTo>
                  <a:lnTo>
                    <a:pt x="7" y="0"/>
                  </a:lnTo>
                  <a:lnTo>
                    <a:pt x="10" y="0"/>
                  </a:lnTo>
                  <a:lnTo>
                    <a:pt x="10" y="3"/>
                  </a:lnTo>
                  <a:lnTo>
                    <a:pt x="1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76" name="Freeform 92"/>
            <p:cNvSpPr>
              <a:spLocks/>
            </p:cNvSpPr>
            <p:nvPr/>
          </p:nvSpPr>
          <p:spPr bwMode="auto">
            <a:xfrm>
              <a:off x="-1191" y="1516"/>
              <a:ext cx="7" cy="6"/>
            </a:xfrm>
            <a:custGeom>
              <a:avLst/>
              <a:gdLst>
                <a:gd name="T0" fmla="*/ 0 w 7"/>
                <a:gd name="T1" fmla="*/ 0 h 6"/>
                <a:gd name="T2" fmla="*/ 7 w 7"/>
                <a:gd name="T3" fmla="*/ 6 h 6"/>
                <a:gd name="T4" fmla="*/ 4 w 7"/>
                <a:gd name="T5" fmla="*/ 6 h 6"/>
                <a:gd name="T6" fmla="*/ 0 w 7"/>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6">
                  <a:moveTo>
                    <a:pt x="0" y="0"/>
                  </a:moveTo>
                  <a:lnTo>
                    <a:pt x="7" y="6"/>
                  </a:lnTo>
                  <a:lnTo>
                    <a:pt x="4" y="6"/>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77" name="Freeform 93"/>
            <p:cNvSpPr>
              <a:spLocks/>
            </p:cNvSpPr>
            <p:nvPr/>
          </p:nvSpPr>
          <p:spPr bwMode="auto">
            <a:xfrm>
              <a:off x="-1191" y="1516"/>
              <a:ext cx="4" cy="9"/>
            </a:xfrm>
            <a:custGeom>
              <a:avLst/>
              <a:gdLst>
                <a:gd name="T0" fmla="*/ 0 w 4"/>
                <a:gd name="T1" fmla="*/ 0 h 9"/>
                <a:gd name="T2" fmla="*/ 4 w 4"/>
                <a:gd name="T3" fmla="*/ 9 h 9"/>
                <a:gd name="T4" fmla="*/ 4 w 4"/>
                <a:gd name="T5" fmla="*/ 6 h 9"/>
                <a:gd name="T6" fmla="*/ 0 w 4"/>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9">
                  <a:moveTo>
                    <a:pt x="0" y="0"/>
                  </a:moveTo>
                  <a:lnTo>
                    <a:pt x="4" y="9"/>
                  </a:lnTo>
                  <a:lnTo>
                    <a:pt x="4" y="6"/>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78" name="Freeform 94"/>
            <p:cNvSpPr>
              <a:spLocks/>
            </p:cNvSpPr>
            <p:nvPr/>
          </p:nvSpPr>
          <p:spPr bwMode="auto">
            <a:xfrm>
              <a:off x="-1194" y="1516"/>
              <a:ext cx="7" cy="9"/>
            </a:xfrm>
            <a:custGeom>
              <a:avLst/>
              <a:gdLst>
                <a:gd name="T0" fmla="*/ 0 w 7"/>
                <a:gd name="T1" fmla="*/ 0 h 9"/>
                <a:gd name="T2" fmla="*/ 7 w 7"/>
                <a:gd name="T3" fmla="*/ 9 h 9"/>
                <a:gd name="T4" fmla="*/ 0 w 7"/>
                <a:gd name="T5" fmla="*/ 0 h 9"/>
                <a:gd name="T6" fmla="*/ 0 60000 65536"/>
                <a:gd name="T7" fmla="*/ 0 60000 65536"/>
                <a:gd name="T8" fmla="*/ 0 60000 65536"/>
              </a:gdLst>
              <a:ahLst/>
              <a:cxnLst>
                <a:cxn ang="T6">
                  <a:pos x="T0" y="T1"/>
                </a:cxn>
                <a:cxn ang="T7">
                  <a:pos x="T2" y="T3"/>
                </a:cxn>
                <a:cxn ang="T8">
                  <a:pos x="T4" y="T5"/>
                </a:cxn>
              </a:cxnLst>
              <a:rect l="0" t="0" r="r" b="b"/>
              <a:pathLst>
                <a:path w="7" h="9">
                  <a:moveTo>
                    <a:pt x="0" y="0"/>
                  </a:moveTo>
                  <a:lnTo>
                    <a:pt x="7" y="9"/>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79" name="Line 95"/>
            <p:cNvSpPr>
              <a:spLocks noChangeShapeType="1"/>
            </p:cNvSpPr>
            <p:nvPr/>
          </p:nvSpPr>
          <p:spPr bwMode="auto">
            <a:xfrm flipH="1">
              <a:off x="-1168" y="1507"/>
              <a:ext cx="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80" name="Line 96"/>
            <p:cNvSpPr>
              <a:spLocks noChangeShapeType="1"/>
            </p:cNvSpPr>
            <p:nvPr/>
          </p:nvSpPr>
          <p:spPr bwMode="auto">
            <a:xfrm flipH="1">
              <a:off x="-1178" y="1510"/>
              <a:ext cx="7"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81" name="Freeform 97"/>
            <p:cNvSpPr>
              <a:spLocks noEditPoints="1"/>
            </p:cNvSpPr>
            <p:nvPr/>
          </p:nvSpPr>
          <p:spPr bwMode="auto">
            <a:xfrm>
              <a:off x="-1200" y="1516"/>
              <a:ext cx="48" cy="65"/>
            </a:xfrm>
            <a:custGeom>
              <a:avLst/>
              <a:gdLst>
                <a:gd name="T0" fmla="*/ 3 w 48"/>
                <a:gd name="T1" fmla="*/ 3 h 65"/>
                <a:gd name="T2" fmla="*/ 6 w 48"/>
                <a:gd name="T3" fmla="*/ 3 h 65"/>
                <a:gd name="T4" fmla="*/ 9 w 48"/>
                <a:gd name="T5" fmla="*/ 6 h 65"/>
                <a:gd name="T6" fmla="*/ 9 w 48"/>
                <a:gd name="T7" fmla="*/ 9 h 65"/>
                <a:gd name="T8" fmla="*/ 13 w 48"/>
                <a:gd name="T9" fmla="*/ 12 h 65"/>
                <a:gd name="T10" fmla="*/ 9 w 48"/>
                <a:gd name="T11" fmla="*/ 9 h 65"/>
                <a:gd name="T12" fmla="*/ 9 w 48"/>
                <a:gd name="T13" fmla="*/ 9 h 65"/>
                <a:gd name="T14" fmla="*/ 9 w 48"/>
                <a:gd name="T15" fmla="*/ 6 h 65"/>
                <a:gd name="T16" fmla="*/ 6 w 48"/>
                <a:gd name="T17" fmla="*/ 3 h 65"/>
                <a:gd name="T18" fmla="*/ 3 w 48"/>
                <a:gd name="T19" fmla="*/ 0 h 65"/>
                <a:gd name="T20" fmla="*/ 3 w 48"/>
                <a:gd name="T21" fmla="*/ 3 h 65"/>
                <a:gd name="T22" fmla="*/ 3 w 48"/>
                <a:gd name="T23" fmla="*/ 6 h 65"/>
                <a:gd name="T24" fmla="*/ 6 w 48"/>
                <a:gd name="T25" fmla="*/ 9 h 65"/>
                <a:gd name="T26" fmla="*/ 6 w 48"/>
                <a:gd name="T27" fmla="*/ 9 h 65"/>
                <a:gd name="T28" fmla="*/ 9 w 48"/>
                <a:gd name="T29" fmla="*/ 12 h 65"/>
                <a:gd name="T30" fmla="*/ 9 w 48"/>
                <a:gd name="T31" fmla="*/ 12 h 65"/>
                <a:gd name="T32" fmla="*/ 6 w 48"/>
                <a:gd name="T33" fmla="*/ 9 h 65"/>
                <a:gd name="T34" fmla="*/ 6 w 48"/>
                <a:gd name="T35" fmla="*/ 6 h 65"/>
                <a:gd name="T36" fmla="*/ 3 w 48"/>
                <a:gd name="T37" fmla="*/ 3 h 65"/>
                <a:gd name="T38" fmla="*/ 3 w 48"/>
                <a:gd name="T39" fmla="*/ 3 h 65"/>
                <a:gd name="T40" fmla="*/ 0 w 48"/>
                <a:gd name="T41" fmla="*/ 3 h 65"/>
                <a:gd name="T42" fmla="*/ 3 w 48"/>
                <a:gd name="T43" fmla="*/ 6 h 65"/>
                <a:gd name="T44" fmla="*/ 3 w 48"/>
                <a:gd name="T45" fmla="*/ 9 h 65"/>
                <a:gd name="T46" fmla="*/ 6 w 48"/>
                <a:gd name="T47" fmla="*/ 12 h 65"/>
                <a:gd name="T48" fmla="*/ 6 w 48"/>
                <a:gd name="T49" fmla="*/ 12 h 65"/>
                <a:gd name="T50" fmla="*/ 9 w 48"/>
                <a:gd name="T51" fmla="*/ 12 h 65"/>
                <a:gd name="T52" fmla="*/ 6 w 48"/>
                <a:gd name="T53" fmla="*/ 9 h 65"/>
                <a:gd name="T54" fmla="*/ 6 w 48"/>
                <a:gd name="T55" fmla="*/ 9 h 65"/>
                <a:gd name="T56" fmla="*/ 3 w 48"/>
                <a:gd name="T57" fmla="*/ 6 h 65"/>
                <a:gd name="T58" fmla="*/ 0 w 48"/>
                <a:gd name="T59" fmla="*/ 3 h 65"/>
                <a:gd name="T60" fmla="*/ 48 w 48"/>
                <a:gd name="T61" fmla="*/ 62 h 65"/>
                <a:gd name="T62" fmla="*/ 48 w 48"/>
                <a:gd name="T63" fmla="*/ 59 h 65"/>
                <a:gd name="T64" fmla="*/ 45 w 48"/>
                <a:gd name="T65" fmla="*/ 59 h 65"/>
                <a:gd name="T66" fmla="*/ 45 w 48"/>
                <a:gd name="T67" fmla="*/ 56 h 65"/>
                <a:gd name="T68" fmla="*/ 41 w 48"/>
                <a:gd name="T69" fmla="*/ 53 h 65"/>
                <a:gd name="T70" fmla="*/ 41 w 48"/>
                <a:gd name="T71" fmla="*/ 53 h 65"/>
                <a:gd name="T72" fmla="*/ 45 w 48"/>
                <a:gd name="T73" fmla="*/ 56 h 65"/>
                <a:gd name="T74" fmla="*/ 45 w 48"/>
                <a:gd name="T75" fmla="*/ 56 h 65"/>
                <a:gd name="T76" fmla="*/ 48 w 48"/>
                <a:gd name="T77" fmla="*/ 59 h 65"/>
                <a:gd name="T78" fmla="*/ 48 w 48"/>
                <a:gd name="T79" fmla="*/ 62 h 65"/>
                <a:gd name="T80" fmla="*/ 45 w 48"/>
                <a:gd name="T81" fmla="*/ 65 h 65"/>
                <a:gd name="T82" fmla="*/ 45 w 48"/>
                <a:gd name="T83" fmla="*/ 62 h 65"/>
                <a:gd name="T84" fmla="*/ 41 w 48"/>
                <a:gd name="T85" fmla="*/ 62 h 65"/>
                <a:gd name="T86" fmla="*/ 38 w 48"/>
                <a:gd name="T87" fmla="*/ 59 h 65"/>
                <a:gd name="T88" fmla="*/ 38 w 48"/>
                <a:gd name="T89" fmla="*/ 56 h 65"/>
                <a:gd name="T90" fmla="*/ 38 w 48"/>
                <a:gd name="T91" fmla="*/ 53 h 65"/>
                <a:gd name="T92" fmla="*/ 38 w 48"/>
                <a:gd name="T93" fmla="*/ 56 h 65"/>
                <a:gd name="T94" fmla="*/ 41 w 48"/>
                <a:gd name="T95" fmla="*/ 59 h 65"/>
                <a:gd name="T96" fmla="*/ 41 w 48"/>
                <a:gd name="T97" fmla="*/ 62 h 65"/>
                <a:gd name="T98" fmla="*/ 45 w 48"/>
                <a:gd name="T99" fmla="*/ 62 h 65"/>
                <a:gd name="T100" fmla="*/ 48 w 48"/>
                <a:gd name="T101" fmla="*/ 65 h 65"/>
                <a:gd name="T102" fmla="*/ 45 w 48"/>
                <a:gd name="T103" fmla="*/ 62 h 65"/>
                <a:gd name="T104" fmla="*/ 45 w 48"/>
                <a:gd name="T105" fmla="*/ 59 h 65"/>
                <a:gd name="T106" fmla="*/ 41 w 48"/>
                <a:gd name="T107" fmla="*/ 59 h 65"/>
                <a:gd name="T108" fmla="*/ 41 w 48"/>
                <a:gd name="T109" fmla="*/ 56 h 65"/>
                <a:gd name="T110" fmla="*/ 38 w 48"/>
                <a:gd name="T111" fmla="*/ 53 h 65"/>
                <a:gd name="T112" fmla="*/ 41 w 48"/>
                <a:gd name="T113" fmla="*/ 53 h 65"/>
                <a:gd name="T114" fmla="*/ 41 w 48"/>
                <a:gd name="T115" fmla="*/ 56 h 65"/>
                <a:gd name="T116" fmla="*/ 45 w 48"/>
                <a:gd name="T117" fmla="*/ 59 h 65"/>
                <a:gd name="T118" fmla="*/ 45 w 48"/>
                <a:gd name="T119" fmla="*/ 62 h 65"/>
                <a:gd name="T120" fmla="*/ 48 w 48"/>
                <a:gd name="T121" fmla="*/ 65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 h="65">
                  <a:moveTo>
                    <a:pt x="3" y="0"/>
                  </a:moveTo>
                  <a:lnTo>
                    <a:pt x="3" y="0"/>
                  </a:lnTo>
                  <a:lnTo>
                    <a:pt x="3" y="3"/>
                  </a:lnTo>
                  <a:lnTo>
                    <a:pt x="6" y="3"/>
                  </a:lnTo>
                  <a:lnTo>
                    <a:pt x="6" y="6"/>
                  </a:lnTo>
                  <a:lnTo>
                    <a:pt x="9" y="6"/>
                  </a:lnTo>
                  <a:lnTo>
                    <a:pt x="9" y="9"/>
                  </a:lnTo>
                  <a:lnTo>
                    <a:pt x="9" y="12"/>
                  </a:lnTo>
                  <a:lnTo>
                    <a:pt x="13" y="12"/>
                  </a:lnTo>
                  <a:lnTo>
                    <a:pt x="9" y="9"/>
                  </a:lnTo>
                  <a:lnTo>
                    <a:pt x="9" y="6"/>
                  </a:lnTo>
                  <a:lnTo>
                    <a:pt x="6" y="3"/>
                  </a:lnTo>
                  <a:lnTo>
                    <a:pt x="6" y="0"/>
                  </a:lnTo>
                  <a:lnTo>
                    <a:pt x="3" y="0"/>
                  </a:lnTo>
                  <a:close/>
                  <a:moveTo>
                    <a:pt x="3" y="0"/>
                  </a:moveTo>
                  <a:lnTo>
                    <a:pt x="3" y="3"/>
                  </a:lnTo>
                  <a:lnTo>
                    <a:pt x="3" y="6"/>
                  </a:lnTo>
                  <a:lnTo>
                    <a:pt x="6" y="6"/>
                  </a:lnTo>
                  <a:lnTo>
                    <a:pt x="6" y="9"/>
                  </a:lnTo>
                  <a:lnTo>
                    <a:pt x="9" y="12"/>
                  </a:lnTo>
                  <a:lnTo>
                    <a:pt x="9" y="9"/>
                  </a:lnTo>
                  <a:lnTo>
                    <a:pt x="6" y="9"/>
                  </a:lnTo>
                  <a:lnTo>
                    <a:pt x="6" y="6"/>
                  </a:lnTo>
                  <a:lnTo>
                    <a:pt x="3" y="6"/>
                  </a:lnTo>
                  <a:lnTo>
                    <a:pt x="3" y="3"/>
                  </a:lnTo>
                  <a:lnTo>
                    <a:pt x="3" y="0"/>
                  </a:lnTo>
                  <a:close/>
                  <a:moveTo>
                    <a:pt x="0" y="3"/>
                  </a:moveTo>
                  <a:lnTo>
                    <a:pt x="0" y="3"/>
                  </a:lnTo>
                  <a:lnTo>
                    <a:pt x="0" y="6"/>
                  </a:lnTo>
                  <a:lnTo>
                    <a:pt x="3" y="6"/>
                  </a:lnTo>
                  <a:lnTo>
                    <a:pt x="3" y="9"/>
                  </a:lnTo>
                  <a:lnTo>
                    <a:pt x="6" y="9"/>
                  </a:lnTo>
                  <a:lnTo>
                    <a:pt x="6" y="12"/>
                  </a:lnTo>
                  <a:lnTo>
                    <a:pt x="6" y="15"/>
                  </a:lnTo>
                  <a:lnTo>
                    <a:pt x="9" y="15"/>
                  </a:lnTo>
                  <a:lnTo>
                    <a:pt x="9" y="12"/>
                  </a:lnTo>
                  <a:lnTo>
                    <a:pt x="6" y="12"/>
                  </a:lnTo>
                  <a:lnTo>
                    <a:pt x="6" y="9"/>
                  </a:lnTo>
                  <a:lnTo>
                    <a:pt x="6" y="6"/>
                  </a:lnTo>
                  <a:lnTo>
                    <a:pt x="3" y="6"/>
                  </a:lnTo>
                  <a:lnTo>
                    <a:pt x="3" y="3"/>
                  </a:lnTo>
                  <a:lnTo>
                    <a:pt x="0" y="3"/>
                  </a:lnTo>
                  <a:close/>
                  <a:moveTo>
                    <a:pt x="48" y="62"/>
                  </a:moveTo>
                  <a:lnTo>
                    <a:pt x="48" y="62"/>
                  </a:lnTo>
                  <a:lnTo>
                    <a:pt x="48" y="59"/>
                  </a:lnTo>
                  <a:lnTo>
                    <a:pt x="45" y="59"/>
                  </a:lnTo>
                  <a:lnTo>
                    <a:pt x="45" y="56"/>
                  </a:lnTo>
                  <a:lnTo>
                    <a:pt x="41" y="56"/>
                  </a:lnTo>
                  <a:lnTo>
                    <a:pt x="41" y="53"/>
                  </a:lnTo>
                  <a:lnTo>
                    <a:pt x="45" y="56"/>
                  </a:lnTo>
                  <a:lnTo>
                    <a:pt x="48" y="59"/>
                  </a:lnTo>
                  <a:lnTo>
                    <a:pt x="48" y="62"/>
                  </a:lnTo>
                  <a:close/>
                  <a:moveTo>
                    <a:pt x="45" y="65"/>
                  </a:moveTo>
                  <a:lnTo>
                    <a:pt x="45" y="65"/>
                  </a:lnTo>
                  <a:lnTo>
                    <a:pt x="45" y="62"/>
                  </a:lnTo>
                  <a:lnTo>
                    <a:pt x="41" y="62"/>
                  </a:lnTo>
                  <a:lnTo>
                    <a:pt x="41" y="59"/>
                  </a:lnTo>
                  <a:lnTo>
                    <a:pt x="38" y="59"/>
                  </a:lnTo>
                  <a:lnTo>
                    <a:pt x="38" y="56"/>
                  </a:lnTo>
                  <a:lnTo>
                    <a:pt x="35" y="53"/>
                  </a:lnTo>
                  <a:lnTo>
                    <a:pt x="38" y="53"/>
                  </a:lnTo>
                  <a:lnTo>
                    <a:pt x="38" y="56"/>
                  </a:lnTo>
                  <a:lnTo>
                    <a:pt x="41" y="56"/>
                  </a:lnTo>
                  <a:lnTo>
                    <a:pt x="41" y="59"/>
                  </a:lnTo>
                  <a:lnTo>
                    <a:pt x="41" y="62"/>
                  </a:lnTo>
                  <a:lnTo>
                    <a:pt x="45" y="62"/>
                  </a:lnTo>
                  <a:lnTo>
                    <a:pt x="45" y="65"/>
                  </a:lnTo>
                  <a:close/>
                  <a:moveTo>
                    <a:pt x="48" y="65"/>
                  </a:moveTo>
                  <a:lnTo>
                    <a:pt x="45" y="65"/>
                  </a:lnTo>
                  <a:lnTo>
                    <a:pt x="45" y="62"/>
                  </a:lnTo>
                  <a:lnTo>
                    <a:pt x="45" y="59"/>
                  </a:lnTo>
                  <a:lnTo>
                    <a:pt x="41" y="59"/>
                  </a:lnTo>
                  <a:lnTo>
                    <a:pt x="41" y="56"/>
                  </a:lnTo>
                  <a:lnTo>
                    <a:pt x="38" y="56"/>
                  </a:lnTo>
                  <a:lnTo>
                    <a:pt x="38" y="53"/>
                  </a:lnTo>
                  <a:lnTo>
                    <a:pt x="41" y="53"/>
                  </a:lnTo>
                  <a:lnTo>
                    <a:pt x="41" y="56"/>
                  </a:lnTo>
                  <a:lnTo>
                    <a:pt x="45" y="56"/>
                  </a:lnTo>
                  <a:lnTo>
                    <a:pt x="45" y="59"/>
                  </a:lnTo>
                  <a:lnTo>
                    <a:pt x="45" y="62"/>
                  </a:lnTo>
                  <a:lnTo>
                    <a:pt x="48" y="62"/>
                  </a:lnTo>
                  <a:lnTo>
                    <a:pt x="48"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82" name="Freeform 98"/>
            <p:cNvSpPr>
              <a:spLocks/>
            </p:cNvSpPr>
            <p:nvPr/>
          </p:nvSpPr>
          <p:spPr bwMode="auto">
            <a:xfrm>
              <a:off x="-1197" y="1516"/>
              <a:ext cx="10" cy="12"/>
            </a:xfrm>
            <a:custGeom>
              <a:avLst/>
              <a:gdLst>
                <a:gd name="T0" fmla="*/ 0 w 10"/>
                <a:gd name="T1" fmla="*/ 0 h 12"/>
                <a:gd name="T2" fmla="*/ 0 w 10"/>
                <a:gd name="T3" fmla="*/ 3 h 12"/>
                <a:gd name="T4" fmla="*/ 3 w 10"/>
                <a:gd name="T5" fmla="*/ 3 h 12"/>
                <a:gd name="T6" fmla="*/ 3 w 10"/>
                <a:gd name="T7" fmla="*/ 6 h 12"/>
                <a:gd name="T8" fmla="*/ 6 w 10"/>
                <a:gd name="T9" fmla="*/ 6 h 12"/>
                <a:gd name="T10" fmla="*/ 6 w 10"/>
                <a:gd name="T11" fmla="*/ 9 h 12"/>
                <a:gd name="T12" fmla="*/ 6 w 10"/>
                <a:gd name="T13" fmla="*/ 12 h 12"/>
                <a:gd name="T14" fmla="*/ 10 w 10"/>
                <a:gd name="T15" fmla="*/ 12 h 12"/>
                <a:gd name="T16" fmla="*/ 6 w 10"/>
                <a:gd name="T17" fmla="*/ 9 h 12"/>
                <a:gd name="T18" fmla="*/ 6 w 10"/>
                <a:gd name="T19" fmla="*/ 6 h 12"/>
                <a:gd name="T20" fmla="*/ 3 w 10"/>
                <a:gd name="T21" fmla="*/ 3 h 12"/>
                <a:gd name="T22" fmla="*/ 3 w 10"/>
                <a:gd name="T23" fmla="*/ 0 h 12"/>
                <a:gd name="T24" fmla="*/ 0 w 10"/>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 h="12">
                  <a:moveTo>
                    <a:pt x="0" y="0"/>
                  </a:moveTo>
                  <a:lnTo>
                    <a:pt x="0" y="3"/>
                  </a:lnTo>
                  <a:lnTo>
                    <a:pt x="3" y="3"/>
                  </a:lnTo>
                  <a:lnTo>
                    <a:pt x="3" y="6"/>
                  </a:lnTo>
                  <a:lnTo>
                    <a:pt x="6" y="6"/>
                  </a:lnTo>
                  <a:lnTo>
                    <a:pt x="6" y="9"/>
                  </a:lnTo>
                  <a:lnTo>
                    <a:pt x="6" y="12"/>
                  </a:lnTo>
                  <a:lnTo>
                    <a:pt x="10" y="12"/>
                  </a:lnTo>
                  <a:lnTo>
                    <a:pt x="6" y="9"/>
                  </a:lnTo>
                  <a:lnTo>
                    <a:pt x="6" y="6"/>
                  </a:lnTo>
                  <a:lnTo>
                    <a:pt x="3" y="3"/>
                  </a:lnTo>
                  <a:lnTo>
                    <a:pt x="3"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83" name="Freeform 99"/>
            <p:cNvSpPr>
              <a:spLocks/>
            </p:cNvSpPr>
            <p:nvPr/>
          </p:nvSpPr>
          <p:spPr bwMode="auto">
            <a:xfrm>
              <a:off x="-1197" y="1516"/>
              <a:ext cx="6" cy="12"/>
            </a:xfrm>
            <a:custGeom>
              <a:avLst/>
              <a:gdLst>
                <a:gd name="T0" fmla="*/ 0 w 6"/>
                <a:gd name="T1" fmla="*/ 0 h 12"/>
                <a:gd name="T2" fmla="*/ 0 w 6"/>
                <a:gd name="T3" fmla="*/ 3 h 12"/>
                <a:gd name="T4" fmla="*/ 0 w 6"/>
                <a:gd name="T5" fmla="*/ 6 h 12"/>
                <a:gd name="T6" fmla="*/ 3 w 6"/>
                <a:gd name="T7" fmla="*/ 6 h 12"/>
                <a:gd name="T8" fmla="*/ 3 w 6"/>
                <a:gd name="T9" fmla="*/ 9 h 12"/>
                <a:gd name="T10" fmla="*/ 6 w 6"/>
                <a:gd name="T11" fmla="*/ 12 h 12"/>
                <a:gd name="T12" fmla="*/ 6 w 6"/>
                <a:gd name="T13" fmla="*/ 9 h 12"/>
                <a:gd name="T14" fmla="*/ 3 w 6"/>
                <a:gd name="T15" fmla="*/ 9 h 12"/>
                <a:gd name="T16" fmla="*/ 3 w 6"/>
                <a:gd name="T17" fmla="*/ 6 h 12"/>
                <a:gd name="T18" fmla="*/ 0 w 6"/>
                <a:gd name="T19" fmla="*/ 6 h 12"/>
                <a:gd name="T20" fmla="*/ 0 w 6"/>
                <a:gd name="T21" fmla="*/ 3 h 12"/>
                <a:gd name="T22" fmla="*/ 0 w 6"/>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12">
                  <a:moveTo>
                    <a:pt x="0" y="0"/>
                  </a:moveTo>
                  <a:lnTo>
                    <a:pt x="0" y="3"/>
                  </a:lnTo>
                  <a:lnTo>
                    <a:pt x="0" y="6"/>
                  </a:lnTo>
                  <a:lnTo>
                    <a:pt x="3" y="6"/>
                  </a:lnTo>
                  <a:lnTo>
                    <a:pt x="3" y="9"/>
                  </a:lnTo>
                  <a:lnTo>
                    <a:pt x="6" y="12"/>
                  </a:lnTo>
                  <a:lnTo>
                    <a:pt x="6" y="9"/>
                  </a:lnTo>
                  <a:lnTo>
                    <a:pt x="3" y="9"/>
                  </a:lnTo>
                  <a:lnTo>
                    <a:pt x="3" y="6"/>
                  </a:lnTo>
                  <a:lnTo>
                    <a:pt x="0" y="6"/>
                  </a:ln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84" name="Freeform 100"/>
            <p:cNvSpPr>
              <a:spLocks/>
            </p:cNvSpPr>
            <p:nvPr/>
          </p:nvSpPr>
          <p:spPr bwMode="auto">
            <a:xfrm>
              <a:off x="-1200" y="1519"/>
              <a:ext cx="9" cy="12"/>
            </a:xfrm>
            <a:custGeom>
              <a:avLst/>
              <a:gdLst>
                <a:gd name="T0" fmla="*/ 0 w 9"/>
                <a:gd name="T1" fmla="*/ 0 h 12"/>
                <a:gd name="T2" fmla="*/ 0 w 9"/>
                <a:gd name="T3" fmla="*/ 3 h 12"/>
                <a:gd name="T4" fmla="*/ 3 w 9"/>
                <a:gd name="T5" fmla="*/ 3 h 12"/>
                <a:gd name="T6" fmla="*/ 3 w 9"/>
                <a:gd name="T7" fmla="*/ 6 h 12"/>
                <a:gd name="T8" fmla="*/ 6 w 9"/>
                <a:gd name="T9" fmla="*/ 6 h 12"/>
                <a:gd name="T10" fmla="*/ 6 w 9"/>
                <a:gd name="T11" fmla="*/ 9 h 12"/>
                <a:gd name="T12" fmla="*/ 6 w 9"/>
                <a:gd name="T13" fmla="*/ 12 h 12"/>
                <a:gd name="T14" fmla="*/ 9 w 9"/>
                <a:gd name="T15" fmla="*/ 12 h 12"/>
                <a:gd name="T16" fmla="*/ 9 w 9"/>
                <a:gd name="T17" fmla="*/ 9 h 12"/>
                <a:gd name="T18" fmla="*/ 6 w 9"/>
                <a:gd name="T19" fmla="*/ 9 h 12"/>
                <a:gd name="T20" fmla="*/ 6 w 9"/>
                <a:gd name="T21" fmla="*/ 6 h 12"/>
                <a:gd name="T22" fmla="*/ 6 w 9"/>
                <a:gd name="T23" fmla="*/ 3 h 12"/>
                <a:gd name="T24" fmla="*/ 3 w 9"/>
                <a:gd name="T25" fmla="*/ 3 h 12"/>
                <a:gd name="T26" fmla="*/ 3 w 9"/>
                <a:gd name="T27" fmla="*/ 0 h 12"/>
                <a:gd name="T28" fmla="*/ 0 w 9"/>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 h="12">
                  <a:moveTo>
                    <a:pt x="0" y="0"/>
                  </a:moveTo>
                  <a:lnTo>
                    <a:pt x="0" y="3"/>
                  </a:lnTo>
                  <a:lnTo>
                    <a:pt x="3" y="3"/>
                  </a:lnTo>
                  <a:lnTo>
                    <a:pt x="3" y="6"/>
                  </a:lnTo>
                  <a:lnTo>
                    <a:pt x="6" y="6"/>
                  </a:lnTo>
                  <a:lnTo>
                    <a:pt x="6" y="9"/>
                  </a:lnTo>
                  <a:lnTo>
                    <a:pt x="6" y="12"/>
                  </a:lnTo>
                  <a:lnTo>
                    <a:pt x="9" y="12"/>
                  </a:lnTo>
                  <a:lnTo>
                    <a:pt x="9" y="9"/>
                  </a:lnTo>
                  <a:lnTo>
                    <a:pt x="6" y="9"/>
                  </a:lnTo>
                  <a:lnTo>
                    <a:pt x="6" y="6"/>
                  </a:lnTo>
                  <a:lnTo>
                    <a:pt x="6" y="3"/>
                  </a:lnTo>
                  <a:lnTo>
                    <a:pt x="3" y="3"/>
                  </a:lnTo>
                  <a:lnTo>
                    <a:pt x="3"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85" name="Freeform 101"/>
            <p:cNvSpPr>
              <a:spLocks/>
            </p:cNvSpPr>
            <p:nvPr/>
          </p:nvSpPr>
          <p:spPr bwMode="auto">
            <a:xfrm>
              <a:off x="-1159" y="1569"/>
              <a:ext cx="7" cy="9"/>
            </a:xfrm>
            <a:custGeom>
              <a:avLst/>
              <a:gdLst>
                <a:gd name="T0" fmla="*/ 7 w 7"/>
                <a:gd name="T1" fmla="*/ 9 h 9"/>
                <a:gd name="T2" fmla="*/ 7 w 7"/>
                <a:gd name="T3" fmla="*/ 6 h 9"/>
                <a:gd name="T4" fmla="*/ 4 w 7"/>
                <a:gd name="T5" fmla="*/ 6 h 9"/>
                <a:gd name="T6" fmla="*/ 4 w 7"/>
                <a:gd name="T7" fmla="*/ 3 h 9"/>
                <a:gd name="T8" fmla="*/ 0 w 7"/>
                <a:gd name="T9" fmla="*/ 3 h 9"/>
                <a:gd name="T10" fmla="*/ 0 w 7"/>
                <a:gd name="T11" fmla="*/ 0 h 9"/>
                <a:gd name="T12" fmla="*/ 4 w 7"/>
                <a:gd name="T13" fmla="*/ 3 h 9"/>
                <a:gd name="T14" fmla="*/ 7 w 7"/>
                <a:gd name="T15" fmla="*/ 6 h 9"/>
                <a:gd name="T16" fmla="*/ 7 w 7"/>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9">
                  <a:moveTo>
                    <a:pt x="7" y="9"/>
                  </a:moveTo>
                  <a:lnTo>
                    <a:pt x="7" y="6"/>
                  </a:lnTo>
                  <a:lnTo>
                    <a:pt x="4" y="6"/>
                  </a:lnTo>
                  <a:lnTo>
                    <a:pt x="4" y="3"/>
                  </a:lnTo>
                  <a:lnTo>
                    <a:pt x="0" y="3"/>
                  </a:lnTo>
                  <a:lnTo>
                    <a:pt x="0" y="0"/>
                  </a:lnTo>
                  <a:lnTo>
                    <a:pt x="4" y="3"/>
                  </a:lnTo>
                  <a:lnTo>
                    <a:pt x="7" y="6"/>
                  </a:lnTo>
                  <a:lnTo>
                    <a:pt x="7"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86" name="Freeform 102"/>
            <p:cNvSpPr>
              <a:spLocks/>
            </p:cNvSpPr>
            <p:nvPr/>
          </p:nvSpPr>
          <p:spPr bwMode="auto">
            <a:xfrm>
              <a:off x="-1165" y="1569"/>
              <a:ext cx="10" cy="12"/>
            </a:xfrm>
            <a:custGeom>
              <a:avLst/>
              <a:gdLst>
                <a:gd name="T0" fmla="*/ 10 w 10"/>
                <a:gd name="T1" fmla="*/ 12 h 12"/>
                <a:gd name="T2" fmla="*/ 10 w 10"/>
                <a:gd name="T3" fmla="*/ 9 h 12"/>
                <a:gd name="T4" fmla="*/ 6 w 10"/>
                <a:gd name="T5" fmla="*/ 9 h 12"/>
                <a:gd name="T6" fmla="*/ 6 w 10"/>
                <a:gd name="T7" fmla="*/ 6 h 12"/>
                <a:gd name="T8" fmla="*/ 3 w 10"/>
                <a:gd name="T9" fmla="*/ 6 h 12"/>
                <a:gd name="T10" fmla="*/ 3 w 10"/>
                <a:gd name="T11" fmla="*/ 3 h 12"/>
                <a:gd name="T12" fmla="*/ 0 w 10"/>
                <a:gd name="T13" fmla="*/ 0 h 12"/>
                <a:gd name="T14" fmla="*/ 3 w 10"/>
                <a:gd name="T15" fmla="*/ 0 h 12"/>
                <a:gd name="T16" fmla="*/ 3 w 10"/>
                <a:gd name="T17" fmla="*/ 3 h 12"/>
                <a:gd name="T18" fmla="*/ 6 w 10"/>
                <a:gd name="T19" fmla="*/ 3 h 12"/>
                <a:gd name="T20" fmla="*/ 6 w 10"/>
                <a:gd name="T21" fmla="*/ 6 h 12"/>
                <a:gd name="T22" fmla="*/ 6 w 10"/>
                <a:gd name="T23" fmla="*/ 9 h 12"/>
                <a:gd name="T24" fmla="*/ 10 w 10"/>
                <a:gd name="T25" fmla="*/ 9 h 12"/>
                <a:gd name="T26" fmla="*/ 10 w 10"/>
                <a:gd name="T27" fmla="*/ 12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 h="12">
                  <a:moveTo>
                    <a:pt x="10" y="12"/>
                  </a:moveTo>
                  <a:lnTo>
                    <a:pt x="10" y="9"/>
                  </a:lnTo>
                  <a:lnTo>
                    <a:pt x="6" y="9"/>
                  </a:lnTo>
                  <a:lnTo>
                    <a:pt x="6" y="6"/>
                  </a:lnTo>
                  <a:lnTo>
                    <a:pt x="3" y="6"/>
                  </a:lnTo>
                  <a:lnTo>
                    <a:pt x="3" y="3"/>
                  </a:lnTo>
                  <a:lnTo>
                    <a:pt x="0" y="0"/>
                  </a:lnTo>
                  <a:lnTo>
                    <a:pt x="3" y="0"/>
                  </a:lnTo>
                  <a:lnTo>
                    <a:pt x="3" y="3"/>
                  </a:lnTo>
                  <a:lnTo>
                    <a:pt x="6" y="3"/>
                  </a:lnTo>
                  <a:lnTo>
                    <a:pt x="6" y="6"/>
                  </a:lnTo>
                  <a:lnTo>
                    <a:pt x="6" y="9"/>
                  </a:lnTo>
                  <a:lnTo>
                    <a:pt x="10" y="9"/>
                  </a:lnTo>
                  <a:lnTo>
                    <a:pt x="10" y="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87" name="Freeform 103"/>
            <p:cNvSpPr>
              <a:spLocks/>
            </p:cNvSpPr>
            <p:nvPr/>
          </p:nvSpPr>
          <p:spPr bwMode="auto">
            <a:xfrm>
              <a:off x="-1162" y="1569"/>
              <a:ext cx="10" cy="12"/>
            </a:xfrm>
            <a:custGeom>
              <a:avLst/>
              <a:gdLst>
                <a:gd name="T0" fmla="*/ 10 w 10"/>
                <a:gd name="T1" fmla="*/ 12 h 12"/>
                <a:gd name="T2" fmla="*/ 7 w 10"/>
                <a:gd name="T3" fmla="*/ 12 h 12"/>
                <a:gd name="T4" fmla="*/ 7 w 10"/>
                <a:gd name="T5" fmla="*/ 9 h 12"/>
                <a:gd name="T6" fmla="*/ 7 w 10"/>
                <a:gd name="T7" fmla="*/ 6 h 12"/>
                <a:gd name="T8" fmla="*/ 3 w 10"/>
                <a:gd name="T9" fmla="*/ 6 h 12"/>
                <a:gd name="T10" fmla="*/ 3 w 10"/>
                <a:gd name="T11" fmla="*/ 3 h 12"/>
                <a:gd name="T12" fmla="*/ 0 w 10"/>
                <a:gd name="T13" fmla="*/ 3 h 12"/>
                <a:gd name="T14" fmla="*/ 0 w 10"/>
                <a:gd name="T15" fmla="*/ 0 h 12"/>
                <a:gd name="T16" fmla="*/ 3 w 10"/>
                <a:gd name="T17" fmla="*/ 0 h 12"/>
                <a:gd name="T18" fmla="*/ 3 w 10"/>
                <a:gd name="T19" fmla="*/ 3 h 12"/>
                <a:gd name="T20" fmla="*/ 7 w 10"/>
                <a:gd name="T21" fmla="*/ 3 h 12"/>
                <a:gd name="T22" fmla="*/ 7 w 10"/>
                <a:gd name="T23" fmla="*/ 6 h 12"/>
                <a:gd name="T24" fmla="*/ 7 w 10"/>
                <a:gd name="T25" fmla="*/ 9 h 12"/>
                <a:gd name="T26" fmla="*/ 10 w 10"/>
                <a:gd name="T27" fmla="*/ 9 h 12"/>
                <a:gd name="T28" fmla="*/ 10 w 10"/>
                <a:gd name="T29" fmla="*/ 12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 h="12">
                  <a:moveTo>
                    <a:pt x="10" y="12"/>
                  </a:moveTo>
                  <a:lnTo>
                    <a:pt x="7" y="12"/>
                  </a:lnTo>
                  <a:lnTo>
                    <a:pt x="7" y="9"/>
                  </a:lnTo>
                  <a:lnTo>
                    <a:pt x="7" y="6"/>
                  </a:lnTo>
                  <a:lnTo>
                    <a:pt x="3" y="6"/>
                  </a:lnTo>
                  <a:lnTo>
                    <a:pt x="3" y="3"/>
                  </a:lnTo>
                  <a:lnTo>
                    <a:pt x="0" y="3"/>
                  </a:lnTo>
                  <a:lnTo>
                    <a:pt x="0" y="0"/>
                  </a:lnTo>
                  <a:lnTo>
                    <a:pt x="3" y="0"/>
                  </a:lnTo>
                  <a:lnTo>
                    <a:pt x="3" y="3"/>
                  </a:lnTo>
                  <a:lnTo>
                    <a:pt x="7" y="3"/>
                  </a:lnTo>
                  <a:lnTo>
                    <a:pt x="7" y="6"/>
                  </a:lnTo>
                  <a:lnTo>
                    <a:pt x="7" y="9"/>
                  </a:lnTo>
                  <a:lnTo>
                    <a:pt x="10" y="9"/>
                  </a:lnTo>
                  <a:lnTo>
                    <a:pt x="10" y="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88" name="Freeform 104"/>
            <p:cNvSpPr>
              <a:spLocks noEditPoints="1"/>
            </p:cNvSpPr>
            <p:nvPr/>
          </p:nvSpPr>
          <p:spPr bwMode="auto">
            <a:xfrm>
              <a:off x="-1165" y="1498"/>
              <a:ext cx="45" cy="59"/>
            </a:xfrm>
            <a:custGeom>
              <a:avLst/>
              <a:gdLst>
                <a:gd name="T0" fmla="*/ 3 w 45"/>
                <a:gd name="T1" fmla="*/ 6 h 59"/>
                <a:gd name="T2" fmla="*/ 3 w 45"/>
                <a:gd name="T3" fmla="*/ 6 h 59"/>
                <a:gd name="T4" fmla="*/ 6 w 45"/>
                <a:gd name="T5" fmla="*/ 9 h 59"/>
                <a:gd name="T6" fmla="*/ 6 w 45"/>
                <a:gd name="T7" fmla="*/ 6 h 59"/>
                <a:gd name="T8" fmla="*/ 6 w 45"/>
                <a:gd name="T9" fmla="*/ 6 h 59"/>
                <a:gd name="T10" fmla="*/ 10 w 45"/>
                <a:gd name="T11" fmla="*/ 6 h 59"/>
                <a:gd name="T12" fmla="*/ 10 w 45"/>
                <a:gd name="T13" fmla="*/ 6 h 59"/>
                <a:gd name="T14" fmla="*/ 10 w 45"/>
                <a:gd name="T15" fmla="*/ 6 h 59"/>
                <a:gd name="T16" fmla="*/ 10 w 45"/>
                <a:gd name="T17" fmla="*/ 6 h 59"/>
                <a:gd name="T18" fmla="*/ 6 w 45"/>
                <a:gd name="T19" fmla="*/ 6 h 59"/>
                <a:gd name="T20" fmla="*/ 6 w 45"/>
                <a:gd name="T21" fmla="*/ 3 h 59"/>
                <a:gd name="T22" fmla="*/ 6 w 45"/>
                <a:gd name="T23" fmla="*/ 3 h 59"/>
                <a:gd name="T24" fmla="*/ 6 w 45"/>
                <a:gd name="T25" fmla="*/ 3 h 59"/>
                <a:gd name="T26" fmla="*/ 6 w 45"/>
                <a:gd name="T27" fmla="*/ 3 h 59"/>
                <a:gd name="T28" fmla="*/ 6 w 45"/>
                <a:gd name="T29" fmla="*/ 3 h 59"/>
                <a:gd name="T30" fmla="*/ 6 w 45"/>
                <a:gd name="T31" fmla="*/ 3 h 59"/>
                <a:gd name="T32" fmla="*/ 6 w 45"/>
                <a:gd name="T33" fmla="*/ 3 h 59"/>
                <a:gd name="T34" fmla="*/ 6 w 45"/>
                <a:gd name="T35" fmla="*/ 3 h 59"/>
                <a:gd name="T36" fmla="*/ 6 w 45"/>
                <a:gd name="T37" fmla="*/ 0 h 59"/>
                <a:gd name="T38" fmla="*/ 6 w 45"/>
                <a:gd name="T39" fmla="*/ 0 h 59"/>
                <a:gd name="T40" fmla="*/ 6 w 45"/>
                <a:gd name="T41" fmla="*/ 0 h 59"/>
                <a:gd name="T42" fmla="*/ 3 w 45"/>
                <a:gd name="T43" fmla="*/ 0 h 59"/>
                <a:gd name="T44" fmla="*/ 3 w 45"/>
                <a:gd name="T45" fmla="*/ 0 h 59"/>
                <a:gd name="T46" fmla="*/ 3 w 45"/>
                <a:gd name="T47" fmla="*/ 0 h 59"/>
                <a:gd name="T48" fmla="*/ 3 w 45"/>
                <a:gd name="T49" fmla="*/ 0 h 59"/>
                <a:gd name="T50" fmla="*/ 3 w 45"/>
                <a:gd name="T51" fmla="*/ 0 h 59"/>
                <a:gd name="T52" fmla="*/ 3 w 45"/>
                <a:gd name="T53" fmla="*/ 3 h 59"/>
                <a:gd name="T54" fmla="*/ 0 w 45"/>
                <a:gd name="T55" fmla="*/ 3 h 59"/>
                <a:gd name="T56" fmla="*/ 3 w 45"/>
                <a:gd name="T57" fmla="*/ 3 h 59"/>
                <a:gd name="T58" fmla="*/ 3 w 45"/>
                <a:gd name="T59" fmla="*/ 6 h 59"/>
                <a:gd name="T60" fmla="*/ 42 w 45"/>
                <a:gd name="T61" fmla="*/ 56 h 59"/>
                <a:gd name="T62" fmla="*/ 38 w 45"/>
                <a:gd name="T63" fmla="*/ 56 h 59"/>
                <a:gd name="T64" fmla="*/ 38 w 45"/>
                <a:gd name="T65" fmla="*/ 53 h 59"/>
                <a:gd name="T66" fmla="*/ 38 w 45"/>
                <a:gd name="T67" fmla="*/ 53 h 59"/>
                <a:gd name="T68" fmla="*/ 38 w 45"/>
                <a:gd name="T69" fmla="*/ 53 h 59"/>
                <a:gd name="T70" fmla="*/ 38 w 45"/>
                <a:gd name="T71" fmla="*/ 51 h 59"/>
                <a:gd name="T72" fmla="*/ 42 w 45"/>
                <a:gd name="T73" fmla="*/ 51 h 59"/>
                <a:gd name="T74" fmla="*/ 42 w 45"/>
                <a:gd name="T75" fmla="*/ 51 h 59"/>
                <a:gd name="T76" fmla="*/ 42 w 45"/>
                <a:gd name="T77" fmla="*/ 53 h 59"/>
                <a:gd name="T78" fmla="*/ 42 w 45"/>
                <a:gd name="T79" fmla="*/ 53 h 59"/>
                <a:gd name="T80" fmla="*/ 42 w 45"/>
                <a:gd name="T81" fmla="*/ 53 h 59"/>
                <a:gd name="T82" fmla="*/ 42 w 45"/>
                <a:gd name="T83" fmla="*/ 53 h 59"/>
                <a:gd name="T84" fmla="*/ 42 w 45"/>
                <a:gd name="T85" fmla="*/ 53 h 59"/>
                <a:gd name="T86" fmla="*/ 45 w 45"/>
                <a:gd name="T87" fmla="*/ 53 h 59"/>
                <a:gd name="T88" fmla="*/ 45 w 45"/>
                <a:gd name="T89" fmla="*/ 53 h 59"/>
                <a:gd name="T90" fmla="*/ 45 w 45"/>
                <a:gd name="T91" fmla="*/ 53 h 59"/>
                <a:gd name="T92" fmla="*/ 45 w 45"/>
                <a:gd name="T93" fmla="*/ 53 h 59"/>
                <a:gd name="T94" fmla="*/ 45 w 45"/>
                <a:gd name="T95" fmla="*/ 56 h 59"/>
                <a:gd name="T96" fmla="*/ 45 w 45"/>
                <a:gd name="T97" fmla="*/ 56 h 59"/>
                <a:gd name="T98" fmla="*/ 45 w 45"/>
                <a:gd name="T99" fmla="*/ 56 h 59"/>
                <a:gd name="T100" fmla="*/ 45 w 45"/>
                <a:gd name="T101" fmla="*/ 59 h 59"/>
                <a:gd name="T102" fmla="*/ 45 w 45"/>
                <a:gd name="T103" fmla="*/ 59 h 59"/>
                <a:gd name="T104" fmla="*/ 45 w 45"/>
                <a:gd name="T105" fmla="*/ 59 h 59"/>
                <a:gd name="T106" fmla="*/ 45 w 45"/>
                <a:gd name="T107" fmla="*/ 59 h 59"/>
                <a:gd name="T108" fmla="*/ 42 w 45"/>
                <a:gd name="T109" fmla="*/ 59 h 59"/>
                <a:gd name="T110" fmla="*/ 42 w 45"/>
                <a:gd name="T111" fmla="*/ 59 h 59"/>
                <a:gd name="T112" fmla="*/ 42 w 45"/>
                <a:gd name="T113" fmla="*/ 59 h 59"/>
                <a:gd name="T114" fmla="*/ 42 w 45"/>
                <a:gd name="T115" fmla="*/ 56 h 5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5" h="59">
                  <a:moveTo>
                    <a:pt x="3" y="6"/>
                  </a:moveTo>
                  <a:lnTo>
                    <a:pt x="3" y="6"/>
                  </a:lnTo>
                  <a:lnTo>
                    <a:pt x="3" y="9"/>
                  </a:lnTo>
                  <a:lnTo>
                    <a:pt x="6" y="9"/>
                  </a:lnTo>
                  <a:lnTo>
                    <a:pt x="6" y="6"/>
                  </a:lnTo>
                  <a:lnTo>
                    <a:pt x="6" y="9"/>
                  </a:lnTo>
                  <a:lnTo>
                    <a:pt x="6" y="6"/>
                  </a:lnTo>
                  <a:lnTo>
                    <a:pt x="10" y="6"/>
                  </a:lnTo>
                  <a:lnTo>
                    <a:pt x="6" y="6"/>
                  </a:lnTo>
                  <a:lnTo>
                    <a:pt x="6" y="3"/>
                  </a:lnTo>
                  <a:lnTo>
                    <a:pt x="10" y="3"/>
                  </a:lnTo>
                  <a:lnTo>
                    <a:pt x="6" y="3"/>
                  </a:lnTo>
                  <a:lnTo>
                    <a:pt x="6" y="0"/>
                  </a:lnTo>
                  <a:lnTo>
                    <a:pt x="3" y="0"/>
                  </a:lnTo>
                  <a:lnTo>
                    <a:pt x="3" y="3"/>
                  </a:lnTo>
                  <a:lnTo>
                    <a:pt x="0" y="3"/>
                  </a:lnTo>
                  <a:lnTo>
                    <a:pt x="3" y="3"/>
                  </a:lnTo>
                  <a:lnTo>
                    <a:pt x="3" y="6"/>
                  </a:lnTo>
                  <a:close/>
                  <a:moveTo>
                    <a:pt x="42" y="56"/>
                  </a:moveTo>
                  <a:lnTo>
                    <a:pt x="42" y="56"/>
                  </a:lnTo>
                  <a:lnTo>
                    <a:pt x="38" y="56"/>
                  </a:lnTo>
                  <a:lnTo>
                    <a:pt x="38" y="53"/>
                  </a:lnTo>
                  <a:lnTo>
                    <a:pt x="38" y="51"/>
                  </a:lnTo>
                  <a:lnTo>
                    <a:pt x="42" y="51"/>
                  </a:lnTo>
                  <a:lnTo>
                    <a:pt x="42" y="53"/>
                  </a:lnTo>
                  <a:lnTo>
                    <a:pt x="45" y="53"/>
                  </a:lnTo>
                  <a:lnTo>
                    <a:pt x="45" y="56"/>
                  </a:lnTo>
                  <a:lnTo>
                    <a:pt x="45" y="59"/>
                  </a:lnTo>
                  <a:lnTo>
                    <a:pt x="42" y="59"/>
                  </a:lnTo>
                  <a:lnTo>
                    <a:pt x="42" y="5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89" name="Freeform 105"/>
            <p:cNvSpPr>
              <a:spLocks/>
            </p:cNvSpPr>
            <p:nvPr/>
          </p:nvSpPr>
          <p:spPr bwMode="auto">
            <a:xfrm>
              <a:off x="-1165" y="1498"/>
              <a:ext cx="10" cy="9"/>
            </a:xfrm>
            <a:custGeom>
              <a:avLst/>
              <a:gdLst>
                <a:gd name="T0" fmla="*/ 3 w 10"/>
                <a:gd name="T1" fmla="*/ 6 h 9"/>
                <a:gd name="T2" fmla="*/ 3 w 10"/>
                <a:gd name="T3" fmla="*/ 9 h 9"/>
                <a:gd name="T4" fmla="*/ 6 w 10"/>
                <a:gd name="T5" fmla="*/ 9 h 9"/>
                <a:gd name="T6" fmla="*/ 6 w 10"/>
                <a:gd name="T7" fmla="*/ 6 h 9"/>
                <a:gd name="T8" fmla="*/ 6 w 10"/>
                <a:gd name="T9" fmla="*/ 9 h 9"/>
                <a:gd name="T10" fmla="*/ 6 w 10"/>
                <a:gd name="T11" fmla="*/ 6 h 9"/>
                <a:gd name="T12" fmla="*/ 10 w 10"/>
                <a:gd name="T13" fmla="*/ 6 h 9"/>
                <a:gd name="T14" fmla="*/ 6 w 10"/>
                <a:gd name="T15" fmla="*/ 6 h 9"/>
                <a:gd name="T16" fmla="*/ 6 w 10"/>
                <a:gd name="T17" fmla="*/ 3 h 9"/>
                <a:gd name="T18" fmla="*/ 10 w 10"/>
                <a:gd name="T19" fmla="*/ 3 h 9"/>
                <a:gd name="T20" fmla="*/ 6 w 10"/>
                <a:gd name="T21" fmla="*/ 3 h 9"/>
                <a:gd name="T22" fmla="*/ 6 w 10"/>
                <a:gd name="T23" fmla="*/ 0 h 9"/>
                <a:gd name="T24" fmla="*/ 3 w 10"/>
                <a:gd name="T25" fmla="*/ 0 h 9"/>
                <a:gd name="T26" fmla="*/ 3 w 10"/>
                <a:gd name="T27" fmla="*/ 3 h 9"/>
                <a:gd name="T28" fmla="*/ 0 w 10"/>
                <a:gd name="T29" fmla="*/ 3 h 9"/>
                <a:gd name="T30" fmla="*/ 3 w 10"/>
                <a:gd name="T31" fmla="*/ 3 h 9"/>
                <a:gd name="T32" fmla="*/ 3 w 10"/>
                <a:gd name="T33" fmla="*/ 6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 h="9">
                  <a:moveTo>
                    <a:pt x="3" y="6"/>
                  </a:moveTo>
                  <a:lnTo>
                    <a:pt x="3" y="9"/>
                  </a:lnTo>
                  <a:lnTo>
                    <a:pt x="6" y="9"/>
                  </a:lnTo>
                  <a:lnTo>
                    <a:pt x="6" y="6"/>
                  </a:lnTo>
                  <a:lnTo>
                    <a:pt x="6" y="9"/>
                  </a:lnTo>
                  <a:lnTo>
                    <a:pt x="6" y="6"/>
                  </a:lnTo>
                  <a:lnTo>
                    <a:pt x="10" y="6"/>
                  </a:lnTo>
                  <a:lnTo>
                    <a:pt x="6" y="6"/>
                  </a:lnTo>
                  <a:lnTo>
                    <a:pt x="6" y="3"/>
                  </a:lnTo>
                  <a:lnTo>
                    <a:pt x="10" y="3"/>
                  </a:lnTo>
                  <a:lnTo>
                    <a:pt x="6" y="3"/>
                  </a:lnTo>
                  <a:lnTo>
                    <a:pt x="6" y="0"/>
                  </a:lnTo>
                  <a:lnTo>
                    <a:pt x="3" y="0"/>
                  </a:lnTo>
                  <a:lnTo>
                    <a:pt x="3" y="3"/>
                  </a:lnTo>
                  <a:lnTo>
                    <a:pt x="0" y="3"/>
                  </a:lnTo>
                  <a:lnTo>
                    <a:pt x="3" y="3"/>
                  </a:lnTo>
                  <a:lnTo>
                    <a:pt x="3"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90" name="Freeform 106"/>
            <p:cNvSpPr>
              <a:spLocks/>
            </p:cNvSpPr>
            <p:nvPr/>
          </p:nvSpPr>
          <p:spPr bwMode="auto">
            <a:xfrm>
              <a:off x="-1127" y="1549"/>
              <a:ext cx="7" cy="8"/>
            </a:xfrm>
            <a:custGeom>
              <a:avLst/>
              <a:gdLst>
                <a:gd name="T0" fmla="*/ 4 w 7"/>
                <a:gd name="T1" fmla="*/ 5 h 8"/>
                <a:gd name="T2" fmla="*/ 0 w 7"/>
                <a:gd name="T3" fmla="*/ 5 h 8"/>
                <a:gd name="T4" fmla="*/ 0 w 7"/>
                <a:gd name="T5" fmla="*/ 2 h 8"/>
                <a:gd name="T6" fmla="*/ 0 w 7"/>
                <a:gd name="T7" fmla="*/ 0 h 8"/>
                <a:gd name="T8" fmla="*/ 4 w 7"/>
                <a:gd name="T9" fmla="*/ 0 h 8"/>
                <a:gd name="T10" fmla="*/ 4 w 7"/>
                <a:gd name="T11" fmla="*/ 2 h 8"/>
                <a:gd name="T12" fmla="*/ 7 w 7"/>
                <a:gd name="T13" fmla="*/ 2 h 8"/>
                <a:gd name="T14" fmla="*/ 7 w 7"/>
                <a:gd name="T15" fmla="*/ 5 h 8"/>
                <a:gd name="T16" fmla="*/ 7 w 7"/>
                <a:gd name="T17" fmla="*/ 8 h 8"/>
                <a:gd name="T18" fmla="*/ 4 w 7"/>
                <a:gd name="T19" fmla="*/ 8 h 8"/>
                <a:gd name="T20" fmla="*/ 4 w 7"/>
                <a:gd name="T21" fmla="*/ 5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8">
                  <a:moveTo>
                    <a:pt x="4" y="5"/>
                  </a:moveTo>
                  <a:lnTo>
                    <a:pt x="0" y="5"/>
                  </a:lnTo>
                  <a:lnTo>
                    <a:pt x="0" y="2"/>
                  </a:lnTo>
                  <a:lnTo>
                    <a:pt x="0" y="0"/>
                  </a:lnTo>
                  <a:lnTo>
                    <a:pt x="4" y="0"/>
                  </a:lnTo>
                  <a:lnTo>
                    <a:pt x="4" y="2"/>
                  </a:lnTo>
                  <a:lnTo>
                    <a:pt x="7" y="2"/>
                  </a:lnTo>
                  <a:lnTo>
                    <a:pt x="7" y="5"/>
                  </a:lnTo>
                  <a:lnTo>
                    <a:pt x="7" y="8"/>
                  </a:lnTo>
                  <a:lnTo>
                    <a:pt x="4" y="8"/>
                  </a:lnTo>
                  <a:lnTo>
                    <a:pt x="4"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91" name="Freeform 107"/>
            <p:cNvSpPr>
              <a:spLocks noEditPoints="1"/>
            </p:cNvSpPr>
            <p:nvPr/>
          </p:nvSpPr>
          <p:spPr bwMode="auto">
            <a:xfrm>
              <a:off x="-1162" y="1498"/>
              <a:ext cx="42" cy="56"/>
            </a:xfrm>
            <a:custGeom>
              <a:avLst/>
              <a:gdLst>
                <a:gd name="T0" fmla="*/ 3 w 42"/>
                <a:gd name="T1" fmla="*/ 0 h 56"/>
                <a:gd name="T2" fmla="*/ 0 w 42"/>
                <a:gd name="T3" fmla="*/ 3 h 56"/>
                <a:gd name="T4" fmla="*/ 0 w 42"/>
                <a:gd name="T5" fmla="*/ 3 h 56"/>
                <a:gd name="T6" fmla="*/ 0 w 42"/>
                <a:gd name="T7" fmla="*/ 3 h 56"/>
                <a:gd name="T8" fmla="*/ 0 w 42"/>
                <a:gd name="T9" fmla="*/ 3 h 56"/>
                <a:gd name="T10" fmla="*/ 0 w 42"/>
                <a:gd name="T11" fmla="*/ 3 h 56"/>
                <a:gd name="T12" fmla="*/ 0 w 42"/>
                <a:gd name="T13" fmla="*/ 0 h 56"/>
                <a:gd name="T14" fmla="*/ 0 w 42"/>
                <a:gd name="T15" fmla="*/ 0 h 56"/>
                <a:gd name="T16" fmla="*/ 0 w 42"/>
                <a:gd name="T17" fmla="*/ 0 h 56"/>
                <a:gd name="T18" fmla="*/ 3 w 42"/>
                <a:gd name="T19" fmla="*/ 0 h 56"/>
                <a:gd name="T20" fmla="*/ 3 w 42"/>
                <a:gd name="T21" fmla="*/ 6 h 56"/>
                <a:gd name="T22" fmla="*/ 3 w 42"/>
                <a:gd name="T23" fmla="*/ 6 h 56"/>
                <a:gd name="T24" fmla="*/ 3 w 42"/>
                <a:gd name="T25" fmla="*/ 3 h 56"/>
                <a:gd name="T26" fmla="*/ 0 w 42"/>
                <a:gd name="T27" fmla="*/ 6 h 56"/>
                <a:gd name="T28" fmla="*/ 0 w 42"/>
                <a:gd name="T29" fmla="*/ 6 h 56"/>
                <a:gd name="T30" fmla="*/ 3 w 42"/>
                <a:gd name="T31" fmla="*/ 6 h 56"/>
                <a:gd name="T32" fmla="*/ 3 w 42"/>
                <a:gd name="T33" fmla="*/ 6 h 56"/>
                <a:gd name="T34" fmla="*/ 3 w 42"/>
                <a:gd name="T35" fmla="*/ 6 h 56"/>
                <a:gd name="T36" fmla="*/ 7 w 42"/>
                <a:gd name="T37" fmla="*/ 6 h 56"/>
                <a:gd name="T38" fmla="*/ 7 w 42"/>
                <a:gd name="T39" fmla="*/ 6 h 56"/>
                <a:gd name="T40" fmla="*/ 7 w 42"/>
                <a:gd name="T41" fmla="*/ 6 h 56"/>
                <a:gd name="T42" fmla="*/ 42 w 42"/>
                <a:gd name="T43" fmla="*/ 56 h 56"/>
                <a:gd name="T44" fmla="*/ 39 w 42"/>
                <a:gd name="T45" fmla="*/ 56 h 56"/>
                <a:gd name="T46" fmla="*/ 39 w 42"/>
                <a:gd name="T47" fmla="*/ 56 h 56"/>
                <a:gd name="T48" fmla="*/ 39 w 42"/>
                <a:gd name="T49" fmla="*/ 56 h 56"/>
                <a:gd name="T50" fmla="*/ 39 w 42"/>
                <a:gd name="T51" fmla="*/ 56 h 56"/>
                <a:gd name="T52" fmla="*/ 39 w 42"/>
                <a:gd name="T53" fmla="*/ 56 h 56"/>
                <a:gd name="T54" fmla="*/ 42 w 42"/>
                <a:gd name="T55" fmla="*/ 56 h 56"/>
                <a:gd name="T56" fmla="*/ 42 w 42"/>
                <a:gd name="T57" fmla="*/ 56 h 56"/>
                <a:gd name="T58" fmla="*/ 42 w 42"/>
                <a:gd name="T59" fmla="*/ 56 h 56"/>
                <a:gd name="T60" fmla="*/ 42 w 42"/>
                <a:gd name="T61" fmla="*/ 56 h 56"/>
                <a:gd name="T62" fmla="*/ 42 w 42"/>
                <a:gd name="T63" fmla="*/ 56 h 56"/>
                <a:gd name="T64" fmla="*/ 39 w 42"/>
                <a:gd name="T65" fmla="*/ 53 h 56"/>
                <a:gd name="T66" fmla="*/ 39 w 42"/>
                <a:gd name="T67" fmla="*/ 53 h 56"/>
                <a:gd name="T68" fmla="*/ 39 w 42"/>
                <a:gd name="T69" fmla="*/ 56 h 56"/>
                <a:gd name="T70" fmla="*/ 39 w 42"/>
                <a:gd name="T71" fmla="*/ 56 h 56"/>
                <a:gd name="T72" fmla="*/ 39 w 42"/>
                <a:gd name="T73" fmla="*/ 56 h 56"/>
                <a:gd name="T74" fmla="*/ 39 w 42"/>
                <a:gd name="T75" fmla="*/ 56 h 56"/>
                <a:gd name="T76" fmla="*/ 39 w 42"/>
                <a:gd name="T77" fmla="*/ 53 h 56"/>
                <a:gd name="T78" fmla="*/ 39 w 42"/>
                <a:gd name="T79" fmla="*/ 53 h 56"/>
                <a:gd name="T80" fmla="*/ 39 w 42"/>
                <a:gd name="T81" fmla="*/ 53 h 56"/>
                <a:gd name="T82" fmla="*/ 39 w 42"/>
                <a:gd name="T83" fmla="*/ 53 h 56"/>
                <a:gd name="T84" fmla="*/ 39 w 42"/>
                <a:gd name="T85" fmla="*/ 53 h 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2" h="56">
                  <a:moveTo>
                    <a:pt x="3" y="0"/>
                  </a:moveTo>
                  <a:lnTo>
                    <a:pt x="3" y="0"/>
                  </a:lnTo>
                  <a:lnTo>
                    <a:pt x="3" y="3"/>
                  </a:lnTo>
                  <a:lnTo>
                    <a:pt x="0" y="3"/>
                  </a:lnTo>
                  <a:lnTo>
                    <a:pt x="0" y="0"/>
                  </a:lnTo>
                  <a:lnTo>
                    <a:pt x="3" y="0"/>
                  </a:lnTo>
                  <a:close/>
                  <a:moveTo>
                    <a:pt x="7" y="6"/>
                  </a:moveTo>
                  <a:lnTo>
                    <a:pt x="3" y="6"/>
                  </a:lnTo>
                  <a:lnTo>
                    <a:pt x="3" y="3"/>
                  </a:lnTo>
                  <a:lnTo>
                    <a:pt x="0" y="3"/>
                  </a:lnTo>
                  <a:lnTo>
                    <a:pt x="0" y="6"/>
                  </a:lnTo>
                  <a:lnTo>
                    <a:pt x="3" y="6"/>
                  </a:lnTo>
                  <a:lnTo>
                    <a:pt x="7" y="6"/>
                  </a:lnTo>
                  <a:close/>
                  <a:moveTo>
                    <a:pt x="42" y="56"/>
                  </a:moveTo>
                  <a:lnTo>
                    <a:pt x="42" y="56"/>
                  </a:lnTo>
                  <a:lnTo>
                    <a:pt x="39" y="56"/>
                  </a:lnTo>
                  <a:lnTo>
                    <a:pt x="42" y="56"/>
                  </a:lnTo>
                  <a:close/>
                  <a:moveTo>
                    <a:pt x="39" y="53"/>
                  </a:moveTo>
                  <a:lnTo>
                    <a:pt x="39" y="53"/>
                  </a:lnTo>
                  <a:lnTo>
                    <a:pt x="39" y="56"/>
                  </a:lnTo>
                  <a:lnTo>
                    <a:pt x="39"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92" name="Rectangle 108"/>
            <p:cNvSpPr>
              <a:spLocks noChangeArrowheads="1"/>
            </p:cNvSpPr>
            <p:nvPr/>
          </p:nvSpPr>
          <p:spPr bwMode="auto">
            <a:xfrm>
              <a:off x="-1162" y="1498"/>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93" name="Freeform 109"/>
            <p:cNvSpPr>
              <a:spLocks/>
            </p:cNvSpPr>
            <p:nvPr/>
          </p:nvSpPr>
          <p:spPr bwMode="auto">
            <a:xfrm>
              <a:off x="-1162" y="1501"/>
              <a:ext cx="7" cy="3"/>
            </a:xfrm>
            <a:custGeom>
              <a:avLst/>
              <a:gdLst>
                <a:gd name="T0" fmla="*/ 7 w 7"/>
                <a:gd name="T1" fmla="*/ 3 h 3"/>
                <a:gd name="T2" fmla="*/ 3 w 7"/>
                <a:gd name="T3" fmla="*/ 3 h 3"/>
                <a:gd name="T4" fmla="*/ 3 w 7"/>
                <a:gd name="T5" fmla="*/ 0 h 3"/>
                <a:gd name="T6" fmla="*/ 0 w 7"/>
                <a:gd name="T7" fmla="*/ 0 h 3"/>
                <a:gd name="T8" fmla="*/ 0 w 7"/>
                <a:gd name="T9" fmla="*/ 3 h 3"/>
                <a:gd name="T10" fmla="*/ 3 w 7"/>
                <a:gd name="T11" fmla="*/ 3 h 3"/>
                <a:gd name="T12" fmla="*/ 7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7" y="3"/>
                  </a:moveTo>
                  <a:lnTo>
                    <a:pt x="3" y="3"/>
                  </a:lnTo>
                  <a:lnTo>
                    <a:pt x="3" y="0"/>
                  </a:lnTo>
                  <a:lnTo>
                    <a:pt x="0" y="0"/>
                  </a:lnTo>
                  <a:lnTo>
                    <a:pt x="0" y="3"/>
                  </a:lnTo>
                  <a:lnTo>
                    <a:pt x="3" y="3"/>
                  </a:lnTo>
                  <a:lnTo>
                    <a:pt x="7"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94" name="Freeform 110"/>
            <p:cNvSpPr>
              <a:spLocks/>
            </p:cNvSpPr>
            <p:nvPr/>
          </p:nvSpPr>
          <p:spPr bwMode="auto">
            <a:xfrm>
              <a:off x="-1123" y="1554"/>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95" name="Freeform 111"/>
            <p:cNvSpPr>
              <a:spLocks/>
            </p:cNvSpPr>
            <p:nvPr/>
          </p:nvSpPr>
          <p:spPr bwMode="auto">
            <a:xfrm>
              <a:off x="-1123" y="1551"/>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96" name="Freeform 112"/>
            <p:cNvSpPr>
              <a:spLocks/>
            </p:cNvSpPr>
            <p:nvPr/>
          </p:nvSpPr>
          <p:spPr bwMode="auto">
            <a:xfrm>
              <a:off x="-1178" y="1504"/>
              <a:ext cx="13" cy="15"/>
            </a:xfrm>
            <a:custGeom>
              <a:avLst/>
              <a:gdLst>
                <a:gd name="T0" fmla="*/ 10 w 13"/>
                <a:gd name="T1" fmla="*/ 15 h 15"/>
                <a:gd name="T2" fmla="*/ 13 w 13"/>
                <a:gd name="T3" fmla="*/ 12 h 15"/>
                <a:gd name="T4" fmla="*/ 13 w 13"/>
                <a:gd name="T5" fmla="*/ 12 h 15"/>
                <a:gd name="T6" fmla="*/ 10 w 13"/>
                <a:gd name="T7" fmla="*/ 9 h 15"/>
                <a:gd name="T8" fmla="*/ 10 w 13"/>
                <a:gd name="T9" fmla="*/ 6 h 15"/>
                <a:gd name="T10" fmla="*/ 7 w 13"/>
                <a:gd name="T11" fmla="*/ 6 h 15"/>
                <a:gd name="T12" fmla="*/ 7 w 13"/>
                <a:gd name="T13" fmla="*/ 3 h 15"/>
                <a:gd name="T14" fmla="*/ 3 w 13"/>
                <a:gd name="T15" fmla="*/ 0 h 15"/>
                <a:gd name="T16" fmla="*/ 3 w 13"/>
                <a:gd name="T17" fmla="*/ 0 h 15"/>
                <a:gd name="T18" fmla="*/ 0 w 13"/>
                <a:gd name="T19" fmla="*/ 0 h 15"/>
                <a:gd name="T20" fmla="*/ 0 w 13"/>
                <a:gd name="T21" fmla="*/ 0 h 15"/>
                <a:gd name="T22" fmla="*/ 0 w 13"/>
                <a:gd name="T23" fmla="*/ 0 h 15"/>
                <a:gd name="T24" fmla="*/ 0 w 13"/>
                <a:gd name="T25" fmla="*/ 0 h 15"/>
                <a:gd name="T26" fmla="*/ 0 w 13"/>
                <a:gd name="T27" fmla="*/ 0 h 15"/>
                <a:gd name="T28" fmla="*/ 0 w 13"/>
                <a:gd name="T29" fmla="*/ 0 h 15"/>
                <a:gd name="T30" fmla="*/ 0 w 13"/>
                <a:gd name="T31" fmla="*/ 3 h 15"/>
                <a:gd name="T32" fmla="*/ 0 w 13"/>
                <a:gd name="T33" fmla="*/ 3 h 15"/>
                <a:gd name="T34" fmla="*/ 0 w 13"/>
                <a:gd name="T35" fmla="*/ 3 h 15"/>
                <a:gd name="T36" fmla="*/ 0 w 13"/>
                <a:gd name="T37" fmla="*/ 3 h 15"/>
                <a:gd name="T38" fmla="*/ 3 w 13"/>
                <a:gd name="T39" fmla="*/ 3 h 15"/>
                <a:gd name="T40" fmla="*/ 3 w 13"/>
                <a:gd name="T41" fmla="*/ 6 h 15"/>
                <a:gd name="T42" fmla="*/ 7 w 13"/>
                <a:gd name="T43" fmla="*/ 6 h 15"/>
                <a:gd name="T44" fmla="*/ 7 w 13"/>
                <a:gd name="T45" fmla="*/ 9 h 15"/>
                <a:gd name="T46" fmla="*/ 10 w 13"/>
                <a:gd name="T47" fmla="*/ 12 h 15"/>
                <a:gd name="T48" fmla="*/ 10 w 13"/>
                <a:gd name="T49" fmla="*/ 12 h 15"/>
                <a:gd name="T50" fmla="*/ 10 w 13"/>
                <a:gd name="T51" fmla="*/ 15 h 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 h="15">
                  <a:moveTo>
                    <a:pt x="10" y="15"/>
                  </a:moveTo>
                  <a:lnTo>
                    <a:pt x="13" y="12"/>
                  </a:lnTo>
                  <a:lnTo>
                    <a:pt x="10" y="9"/>
                  </a:lnTo>
                  <a:lnTo>
                    <a:pt x="10" y="6"/>
                  </a:lnTo>
                  <a:lnTo>
                    <a:pt x="7" y="6"/>
                  </a:lnTo>
                  <a:lnTo>
                    <a:pt x="7" y="3"/>
                  </a:lnTo>
                  <a:lnTo>
                    <a:pt x="3" y="0"/>
                  </a:lnTo>
                  <a:lnTo>
                    <a:pt x="0" y="0"/>
                  </a:lnTo>
                  <a:lnTo>
                    <a:pt x="0" y="3"/>
                  </a:lnTo>
                  <a:lnTo>
                    <a:pt x="3" y="3"/>
                  </a:lnTo>
                  <a:lnTo>
                    <a:pt x="3" y="6"/>
                  </a:lnTo>
                  <a:lnTo>
                    <a:pt x="7" y="6"/>
                  </a:lnTo>
                  <a:lnTo>
                    <a:pt x="7" y="9"/>
                  </a:lnTo>
                  <a:lnTo>
                    <a:pt x="10" y="12"/>
                  </a:lnTo>
                  <a:lnTo>
                    <a:pt x="10" y="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97" name="Freeform 113"/>
            <p:cNvSpPr>
              <a:spLocks/>
            </p:cNvSpPr>
            <p:nvPr/>
          </p:nvSpPr>
          <p:spPr bwMode="auto">
            <a:xfrm>
              <a:off x="-1178" y="1504"/>
              <a:ext cx="13" cy="15"/>
            </a:xfrm>
            <a:custGeom>
              <a:avLst/>
              <a:gdLst>
                <a:gd name="T0" fmla="*/ 10 w 13"/>
                <a:gd name="T1" fmla="*/ 15 h 15"/>
                <a:gd name="T2" fmla="*/ 13 w 13"/>
                <a:gd name="T3" fmla="*/ 12 h 15"/>
                <a:gd name="T4" fmla="*/ 10 w 13"/>
                <a:gd name="T5" fmla="*/ 9 h 15"/>
                <a:gd name="T6" fmla="*/ 10 w 13"/>
                <a:gd name="T7" fmla="*/ 6 h 15"/>
                <a:gd name="T8" fmla="*/ 7 w 13"/>
                <a:gd name="T9" fmla="*/ 6 h 15"/>
                <a:gd name="T10" fmla="*/ 7 w 13"/>
                <a:gd name="T11" fmla="*/ 3 h 15"/>
                <a:gd name="T12" fmla="*/ 3 w 13"/>
                <a:gd name="T13" fmla="*/ 0 h 15"/>
                <a:gd name="T14" fmla="*/ 0 w 13"/>
                <a:gd name="T15" fmla="*/ 0 h 15"/>
                <a:gd name="T16" fmla="*/ 0 w 13"/>
                <a:gd name="T17" fmla="*/ 3 h 15"/>
                <a:gd name="T18" fmla="*/ 3 w 13"/>
                <a:gd name="T19" fmla="*/ 3 h 15"/>
                <a:gd name="T20" fmla="*/ 3 w 13"/>
                <a:gd name="T21" fmla="*/ 6 h 15"/>
                <a:gd name="T22" fmla="*/ 7 w 13"/>
                <a:gd name="T23" fmla="*/ 6 h 15"/>
                <a:gd name="T24" fmla="*/ 7 w 13"/>
                <a:gd name="T25" fmla="*/ 9 h 15"/>
                <a:gd name="T26" fmla="*/ 10 w 13"/>
                <a:gd name="T27" fmla="*/ 12 h 15"/>
                <a:gd name="T28" fmla="*/ 10 w 13"/>
                <a:gd name="T29" fmla="*/ 15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3" h="15">
                  <a:moveTo>
                    <a:pt x="10" y="15"/>
                  </a:moveTo>
                  <a:lnTo>
                    <a:pt x="13" y="12"/>
                  </a:lnTo>
                  <a:lnTo>
                    <a:pt x="10" y="9"/>
                  </a:lnTo>
                  <a:lnTo>
                    <a:pt x="10" y="6"/>
                  </a:lnTo>
                  <a:lnTo>
                    <a:pt x="7" y="6"/>
                  </a:lnTo>
                  <a:lnTo>
                    <a:pt x="7" y="3"/>
                  </a:lnTo>
                  <a:lnTo>
                    <a:pt x="3" y="0"/>
                  </a:lnTo>
                  <a:lnTo>
                    <a:pt x="0" y="0"/>
                  </a:lnTo>
                  <a:lnTo>
                    <a:pt x="0" y="3"/>
                  </a:lnTo>
                  <a:lnTo>
                    <a:pt x="3" y="3"/>
                  </a:lnTo>
                  <a:lnTo>
                    <a:pt x="3" y="6"/>
                  </a:lnTo>
                  <a:lnTo>
                    <a:pt x="7" y="6"/>
                  </a:lnTo>
                  <a:lnTo>
                    <a:pt x="7" y="9"/>
                  </a:lnTo>
                  <a:lnTo>
                    <a:pt x="10" y="12"/>
                  </a:lnTo>
                  <a:lnTo>
                    <a:pt x="10" y="1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98" name="Freeform 114"/>
            <p:cNvSpPr>
              <a:spLocks/>
            </p:cNvSpPr>
            <p:nvPr/>
          </p:nvSpPr>
          <p:spPr bwMode="auto">
            <a:xfrm>
              <a:off x="-1181" y="1507"/>
              <a:ext cx="3" cy="3"/>
            </a:xfrm>
            <a:custGeom>
              <a:avLst/>
              <a:gdLst>
                <a:gd name="T0" fmla="*/ 3 w 3"/>
                <a:gd name="T1" fmla="*/ 0 h 3"/>
                <a:gd name="T2" fmla="*/ 0 w 3"/>
                <a:gd name="T3" fmla="*/ 0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0" y="0"/>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99" name="Freeform 115"/>
            <p:cNvSpPr>
              <a:spLocks/>
            </p:cNvSpPr>
            <p:nvPr/>
          </p:nvSpPr>
          <p:spPr bwMode="auto">
            <a:xfrm>
              <a:off x="-1187" y="1510"/>
              <a:ext cx="16" cy="9"/>
            </a:xfrm>
            <a:custGeom>
              <a:avLst/>
              <a:gdLst>
                <a:gd name="T0" fmla="*/ 12 w 16"/>
                <a:gd name="T1" fmla="*/ 3 h 9"/>
                <a:gd name="T2" fmla="*/ 16 w 16"/>
                <a:gd name="T3" fmla="*/ 3 h 9"/>
                <a:gd name="T4" fmla="*/ 16 w 16"/>
                <a:gd name="T5" fmla="*/ 6 h 9"/>
                <a:gd name="T6" fmla="*/ 16 w 16"/>
                <a:gd name="T7" fmla="*/ 6 h 9"/>
                <a:gd name="T8" fmla="*/ 16 w 16"/>
                <a:gd name="T9" fmla="*/ 6 h 9"/>
                <a:gd name="T10" fmla="*/ 16 w 16"/>
                <a:gd name="T11" fmla="*/ 6 h 9"/>
                <a:gd name="T12" fmla="*/ 16 w 16"/>
                <a:gd name="T13" fmla="*/ 6 h 9"/>
                <a:gd name="T14" fmla="*/ 16 w 16"/>
                <a:gd name="T15" fmla="*/ 6 h 9"/>
                <a:gd name="T16" fmla="*/ 16 w 16"/>
                <a:gd name="T17" fmla="*/ 6 h 9"/>
                <a:gd name="T18" fmla="*/ 12 w 16"/>
                <a:gd name="T19" fmla="*/ 6 h 9"/>
                <a:gd name="T20" fmla="*/ 12 w 16"/>
                <a:gd name="T21" fmla="*/ 6 h 9"/>
                <a:gd name="T22" fmla="*/ 9 w 16"/>
                <a:gd name="T23" fmla="*/ 3 h 9"/>
                <a:gd name="T24" fmla="*/ 9 w 16"/>
                <a:gd name="T25" fmla="*/ 3 h 9"/>
                <a:gd name="T26" fmla="*/ 6 w 16"/>
                <a:gd name="T27" fmla="*/ 3 h 9"/>
                <a:gd name="T28" fmla="*/ 6 w 16"/>
                <a:gd name="T29" fmla="*/ 0 h 9"/>
                <a:gd name="T30" fmla="*/ 3 w 16"/>
                <a:gd name="T31" fmla="*/ 0 h 9"/>
                <a:gd name="T32" fmla="*/ 3 w 16"/>
                <a:gd name="T33" fmla="*/ 0 h 9"/>
                <a:gd name="T34" fmla="*/ 3 w 16"/>
                <a:gd name="T35" fmla="*/ 0 h 9"/>
                <a:gd name="T36" fmla="*/ 3 w 16"/>
                <a:gd name="T37" fmla="*/ 0 h 9"/>
                <a:gd name="T38" fmla="*/ 0 w 16"/>
                <a:gd name="T39" fmla="*/ 0 h 9"/>
                <a:gd name="T40" fmla="*/ 0 w 16"/>
                <a:gd name="T41" fmla="*/ 0 h 9"/>
                <a:gd name="T42" fmla="*/ 0 w 16"/>
                <a:gd name="T43" fmla="*/ 0 h 9"/>
                <a:gd name="T44" fmla="*/ 0 w 16"/>
                <a:gd name="T45" fmla="*/ 0 h 9"/>
                <a:gd name="T46" fmla="*/ 0 w 16"/>
                <a:gd name="T47" fmla="*/ 0 h 9"/>
                <a:gd name="T48" fmla="*/ 0 w 16"/>
                <a:gd name="T49" fmla="*/ 0 h 9"/>
                <a:gd name="T50" fmla="*/ 3 w 16"/>
                <a:gd name="T51" fmla="*/ 3 h 9"/>
                <a:gd name="T52" fmla="*/ 3 w 16"/>
                <a:gd name="T53" fmla="*/ 3 h 9"/>
                <a:gd name="T54" fmla="*/ 6 w 16"/>
                <a:gd name="T55" fmla="*/ 3 h 9"/>
                <a:gd name="T56" fmla="*/ 6 w 16"/>
                <a:gd name="T57" fmla="*/ 6 h 9"/>
                <a:gd name="T58" fmla="*/ 9 w 16"/>
                <a:gd name="T59" fmla="*/ 6 h 9"/>
                <a:gd name="T60" fmla="*/ 9 w 16"/>
                <a:gd name="T61" fmla="*/ 6 h 9"/>
                <a:gd name="T62" fmla="*/ 12 w 16"/>
                <a:gd name="T63" fmla="*/ 9 h 9"/>
                <a:gd name="T64" fmla="*/ 12 w 16"/>
                <a:gd name="T65" fmla="*/ 9 h 9"/>
                <a:gd name="T66" fmla="*/ 12 w 16"/>
                <a:gd name="T67" fmla="*/ 9 h 9"/>
                <a:gd name="T68" fmla="*/ 12 w 16"/>
                <a:gd name="T69" fmla="*/ 9 h 9"/>
                <a:gd name="T70" fmla="*/ 12 w 16"/>
                <a:gd name="T71" fmla="*/ 9 h 9"/>
                <a:gd name="T72" fmla="*/ 12 w 16"/>
                <a:gd name="T73" fmla="*/ 9 h 9"/>
                <a:gd name="T74" fmla="*/ 12 w 16"/>
                <a:gd name="T75" fmla="*/ 9 h 9"/>
                <a:gd name="T76" fmla="*/ 16 w 16"/>
                <a:gd name="T77" fmla="*/ 6 h 9"/>
                <a:gd name="T78" fmla="*/ 16 w 16"/>
                <a:gd name="T79" fmla="*/ 6 h 9"/>
                <a:gd name="T80" fmla="*/ 16 w 16"/>
                <a:gd name="T81" fmla="*/ 6 h 9"/>
                <a:gd name="T82" fmla="*/ 16 w 16"/>
                <a:gd name="T83" fmla="*/ 6 h 9"/>
                <a:gd name="T84" fmla="*/ 16 w 16"/>
                <a:gd name="T85" fmla="*/ 6 h 9"/>
                <a:gd name="T86" fmla="*/ 16 w 16"/>
                <a:gd name="T87" fmla="*/ 6 h 9"/>
                <a:gd name="T88" fmla="*/ 16 w 16"/>
                <a:gd name="T89" fmla="*/ 6 h 9"/>
                <a:gd name="T90" fmla="*/ 16 w 16"/>
                <a:gd name="T91" fmla="*/ 6 h 9"/>
                <a:gd name="T92" fmla="*/ 16 w 16"/>
                <a:gd name="T93" fmla="*/ 6 h 9"/>
                <a:gd name="T94" fmla="*/ 16 w 16"/>
                <a:gd name="T95" fmla="*/ 3 h 9"/>
                <a:gd name="T96" fmla="*/ 12 w 16"/>
                <a:gd name="T97" fmla="*/ 3 h 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6" h="9">
                  <a:moveTo>
                    <a:pt x="12" y="3"/>
                  </a:moveTo>
                  <a:lnTo>
                    <a:pt x="16" y="3"/>
                  </a:lnTo>
                  <a:lnTo>
                    <a:pt x="16" y="6"/>
                  </a:lnTo>
                  <a:lnTo>
                    <a:pt x="12" y="6"/>
                  </a:lnTo>
                  <a:lnTo>
                    <a:pt x="9" y="3"/>
                  </a:lnTo>
                  <a:lnTo>
                    <a:pt x="6" y="3"/>
                  </a:lnTo>
                  <a:lnTo>
                    <a:pt x="6" y="0"/>
                  </a:lnTo>
                  <a:lnTo>
                    <a:pt x="3" y="0"/>
                  </a:lnTo>
                  <a:lnTo>
                    <a:pt x="0" y="0"/>
                  </a:lnTo>
                  <a:lnTo>
                    <a:pt x="3" y="3"/>
                  </a:lnTo>
                  <a:lnTo>
                    <a:pt x="6" y="3"/>
                  </a:lnTo>
                  <a:lnTo>
                    <a:pt x="6" y="6"/>
                  </a:lnTo>
                  <a:lnTo>
                    <a:pt x="9" y="6"/>
                  </a:lnTo>
                  <a:lnTo>
                    <a:pt x="12" y="9"/>
                  </a:lnTo>
                  <a:lnTo>
                    <a:pt x="16" y="6"/>
                  </a:lnTo>
                  <a:lnTo>
                    <a:pt x="16" y="3"/>
                  </a:lnTo>
                  <a:lnTo>
                    <a:pt x="12"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00" name="Freeform 116"/>
            <p:cNvSpPr>
              <a:spLocks/>
            </p:cNvSpPr>
            <p:nvPr/>
          </p:nvSpPr>
          <p:spPr bwMode="auto">
            <a:xfrm>
              <a:off x="-1187" y="1510"/>
              <a:ext cx="16" cy="9"/>
            </a:xfrm>
            <a:custGeom>
              <a:avLst/>
              <a:gdLst>
                <a:gd name="T0" fmla="*/ 12 w 16"/>
                <a:gd name="T1" fmla="*/ 3 h 9"/>
                <a:gd name="T2" fmla="*/ 16 w 16"/>
                <a:gd name="T3" fmla="*/ 3 h 9"/>
                <a:gd name="T4" fmla="*/ 16 w 16"/>
                <a:gd name="T5" fmla="*/ 6 h 9"/>
                <a:gd name="T6" fmla="*/ 12 w 16"/>
                <a:gd name="T7" fmla="*/ 6 h 9"/>
                <a:gd name="T8" fmla="*/ 9 w 16"/>
                <a:gd name="T9" fmla="*/ 3 h 9"/>
                <a:gd name="T10" fmla="*/ 6 w 16"/>
                <a:gd name="T11" fmla="*/ 3 h 9"/>
                <a:gd name="T12" fmla="*/ 6 w 16"/>
                <a:gd name="T13" fmla="*/ 0 h 9"/>
                <a:gd name="T14" fmla="*/ 3 w 16"/>
                <a:gd name="T15" fmla="*/ 0 h 9"/>
                <a:gd name="T16" fmla="*/ 0 w 16"/>
                <a:gd name="T17" fmla="*/ 0 h 9"/>
                <a:gd name="T18" fmla="*/ 3 w 16"/>
                <a:gd name="T19" fmla="*/ 3 h 9"/>
                <a:gd name="T20" fmla="*/ 6 w 16"/>
                <a:gd name="T21" fmla="*/ 3 h 9"/>
                <a:gd name="T22" fmla="*/ 6 w 16"/>
                <a:gd name="T23" fmla="*/ 6 h 9"/>
                <a:gd name="T24" fmla="*/ 9 w 16"/>
                <a:gd name="T25" fmla="*/ 6 h 9"/>
                <a:gd name="T26" fmla="*/ 12 w 16"/>
                <a:gd name="T27" fmla="*/ 9 h 9"/>
                <a:gd name="T28" fmla="*/ 16 w 16"/>
                <a:gd name="T29" fmla="*/ 6 h 9"/>
                <a:gd name="T30" fmla="*/ 16 w 16"/>
                <a:gd name="T31" fmla="*/ 3 h 9"/>
                <a:gd name="T32" fmla="*/ 12 w 16"/>
                <a:gd name="T33" fmla="*/ 3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9">
                  <a:moveTo>
                    <a:pt x="12" y="3"/>
                  </a:moveTo>
                  <a:lnTo>
                    <a:pt x="16" y="3"/>
                  </a:lnTo>
                  <a:lnTo>
                    <a:pt x="16" y="6"/>
                  </a:lnTo>
                  <a:lnTo>
                    <a:pt x="12" y="6"/>
                  </a:lnTo>
                  <a:lnTo>
                    <a:pt x="9" y="3"/>
                  </a:lnTo>
                  <a:lnTo>
                    <a:pt x="6" y="3"/>
                  </a:lnTo>
                  <a:lnTo>
                    <a:pt x="6" y="0"/>
                  </a:lnTo>
                  <a:lnTo>
                    <a:pt x="3" y="0"/>
                  </a:lnTo>
                  <a:lnTo>
                    <a:pt x="0" y="0"/>
                  </a:lnTo>
                  <a:lnTo>
                    <a:pt x="3" y="3"/>
                  </a:lnTo>
                  <a:lnTo>
                    <a:pt x="6" y="3"/>
                  </a:lnTo>
                  <a:lnTo>
                    <a:pt x="6" y="6"/>
                  </a:lnTo>
                  <a:lnTo>
                    <a:pt x="9" y="6"/>
                  </a:lnTo>
                  <a:lnTo>
                    <a:pt x="12" y="9"/>
                  </a:lnTo>
                  <a:lnTo>
                    <a:pt x="16" y="6"/>
                  </a:lnTo>
                  <a:lnTo>
                    <a:pt x="16" y="3"/>
                  </a:lnTo>
                  <a:lnTo>
                    <a:pt x="12"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01" name="Freeform 117"/>
            <p:cNvSpPr>
              <a:spLocks/>
            </p:cNvSpPr>
            <p:nvPr/>
          </p:nvSpPr>
          <p:spPr bwMode="auto">
            <a:xfrm>
              <a:off x="-1187" y="1510"/>
              <a:ext cx="3" cy="3"/>
            </a:xfrm>
            <a:custGeom>
              <a:avLst/>
              <a:gdLst>
                <a:gd name="T0" fmla="*/ 3 w 3"/>
                <a:gd name="T1" fmla="*/ 0 h 3"/>
                <a:gd name="T2" fmla="*/ 3 w 3"/>
                <a:gd name="T3" fmla="*/ 3 h 3"/>
                <a:gd name="T4" fmla="*/ 3 w 3"/>
                <a:gd name="T5" fmla="*/ 3 h 3"/>
                <a:gd name="T6" fmla="*/ 0 w 3"/>
                <a:gd name="T7" fmla="*/ 3 h 3"/>
                <a:gd name="T8" fmla="*/ 0 w 3"/>
                <a:gd name="T9" fmla="*/ 3 h 3"/>
                <a:gd name="T10" fmla="*/ 0 w 3"/>
                <a:gd name="T11" fmla="*/ 3 h 3"/>
                <a:gd name="T12" fmla="*/ 0 w 3"/>
                <a:gd name="T13" fmla="*/ 3 h 3"/>
                <a:gd name="T14" fmla="*/ 0 w 3"/>
                <a:gd name="T15" fmla="*/ 3 h 3"/>
                <a:gd name="T16" fmla="*/ 0 w 3"/>
                <a:gd name="T17" fmla="*/ 3 h 3"/>
                <a:gd name="T18" fmla="*/ 0 w 3"/>
                <a:gd name="T19" fmla="*/ 3 h 3"/>
                <a:gd name="T20" fmla="*/ 0 w 3"/>
                <a:gd name="T21" fmla="*/ 3 h 3"/>
                <a:gd name="T22" fmla="*/ 0 w 3"/>
                <a:gd name="T23" fmla="*/ 3 h 3"/>
                <a:gd name="T24" fmla="*/ 0 w 3"/>
                <a:gd name="T25" fmla="*/ 3 h 3"/>
                <a:gd name="T26" fmla="*/ 0 w 3"/>
                <a:gd name="T27" fmla="*/ 3 h 3"/>
                <a:gd name="T28" fmla="*/ 0 w 3"/>
                <a:gd name="T29" fmla="*/ 0 h 3"/>
                <a:gd name="T30" fmla="*/ 0 w 3"/>
                <a:gd name="T31" fmla="*/ 0 h 3"/>
                <a:gd name="T32" fmla="*/ 0 w 3"/>
                <a:gd name="T33" fmla="*/ 0 h 3"/>
                <a:gd name="T34" fmla="*/ 3 w 3"/>
                <a:gd name="T35" fmla="*/ 0 h 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 h="3">
                  <a:moveTo>
                    <a:pt x="3" y="0"/>
                  </a:moveTo>
                  <a:lnTo>
                    <a:pt x="3" y="3"/>
                  </a:lnTo>
                  <a:lnTo>
                    <a:pt x="0" y="3"/>
                  </a:lnTo>
                  <a:lnTo>
                    <a:pt x="0" y="0"/>
                  </a:lnTo>
                  <a:lnTo>
                    <a:pt x="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02" name="Rectangle 118"/>
            <p:cNvSpPr>
              <a:spLocks noChangeArrowheads="1"/>
            </p:cNvSpPr>
            <p:nvPr/>
          </p:nvSpPr>
          <p:spPr bwMode="auto">
            <a:xfrm>
              <a:off x="-1187" y="1510"/>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03" name="Freeform 119"/>
            <p:cNvSpPr>
              <a:spLocks noEditPoints="1"/>
            </p:cNvSpPr>
            <p:nvPr/>
          </p:nvSpPr>
          <p:spPr bwMode="auto">
            <a:xfrm>
              <a:off x="-1139" y="1554"/>
              <a:ext cx="6" cy="12"/>
            </a:xfrm>
            <a:custGeom>
              <a:avLst/>
              <a:gdLst>
                <a:gd name="T0" fmla="*/ 6 w 6"/>
                <a:gd name="T1" fmla="*/ 12 h 12"/>
                <a:gd name="T2" fmla="*/ 6 w 6"/>
                <a:gd name="T3" fmla="*/ 12 h 12"/>
                <a:gd name="T4" fmla="*/ 6 w 6"/>
                <a:gd name="T5" fmla="*/ 12 h 12"/>
                <a:gd name="T6" fmla="*/ 6 w 6"/>
                <a:gd name="T7" fmla="*/ 9 h 12"/>
                <a:gd name="T8" fmla="*/ 6 w 6"/>
                <a:gd name="T9" fmla="*/ 9 h 12"/>
                <a:gd name="T10" fmla="*/ 6 w 6"/>
                <a:gd name="T11" fmla="*/ 9 h 12"/>
                <a:gd name="T12" fmla="*/ 6 w 6"/>
                <a:gd name="T13" fmla="*/ 12 h 12"/>
                <a:gd name="T14" fmla="*/ 6 w 6"/>
                <a:gd name="T15" fmla="*/ 12 h 12"/>
                <a:gd name="T16" fmla="*/ 6 w 6"/>
                <a:gd name="T17" fmla="*/ 12 h 12"/>
                <a:gd name="T18" fmla="*/ 6 w 6"/>
                <a:gd name="T19" fmla="*/ 12 h 12"/>
                <a:gd name="T20" fmla="*/ 6 w 6"/>
                <a:gd name="T21" fmla="*/ 12 h 12"/>
                <a:gd name="T22" fmla="*/ 6 w 6"/>
                <a:gd name="T23" fmla="*/ 12 h 12"/>
                <a:gd name="T24" fmla="*/ 6 w 6"/>
                <a:gd name="T25" fmla="*/ 12 h 12"/>
                <a:gd name="T26" fmla="*/ 6 w 6"/>
                <a:gd name="T27" fmla="*/ 9 h 12"/>
                <a:gd name="T28" fmla="*/ 6 w 6"/>
                <a:gd name="T29" fmla="*/ 9 h 12"/>
                <a:gd name="T30" fmla="*/ 6 w 6"/>
                <a:gd name="T31" fmla="*/ 9 h 12"/>
                <a:gd name="T32" fmla="*/ 6 w 6"/>
                <a:gd name="T33" fmla="*/ 12 h 12"/>
                <a:gd name="T34" fmla="*/ 6 w 6"/>
                <a:gd name="T35" fmla="*/ 12 h 12"/>
                <a:gd name="T36" fmla="*/ 6 w 6"/>
                <a:gd name="T37" fmla="*/ 12 h 12"/>
                <a:gd name="T38" fmla="*/ 3 w 6"/>
                <a:gd name="T39" fmla="*/ 6 h 12"/>
                <a:gd name="T40" fmla="*/ 6 w 6"/>
                <a:gd name="T41" fmla="*/ 9 h 12"/>
                <a:gd name="T42" fmla="*/ 3 w 6"/>
                <a:gd name="T43" fmla="*/ 9 h 12"/>
                <a:gd name="T44" fmla="*/ 6 w 6"/>
                <a:gd name="T45" fmla="*/ 6 h 12"/>
                <a:gd name="T46" fmla="*/ 3 w 6"/>
                <a:gd name="T47" fmla="*/ 6 h 12"/>
                <a:gd name="T48" fmla="*/ 3 w 6"/>
                <a:gd name="T49" fmla="*/ 6 h 12"/>
                <a:gd name="T50" fmla="*/ 0 w 6"/>
                <a:gd name="T51" fmla="*/ 3 h 12"/>
                <a:gd name="T52" fmla="*/ 0 w 6"/>
                <a:gd name="T53" fmla="*/ 3 h 12"/>
                <a:gd name="T54" fmla="*/ 0 w 6"/>
                <a:gd name="T55" fmla="*/ 3 h 12"/>
                <a:gd name="T56" fmla="*/ 0 w 6"/>
                <a:gd name="T57" fmla="*/ 0 h 12"/>
                <a:gd name="T58" fmla="*/ 0 w 6"/>
                <a:gd name="T59" fmla="*/ 0 h 12"/>
                <a:gd name="T60" fmla="*/ 0 w 6"/>
                <a:gd name="T61" fmla="*/ 0 h 12"/>
                <a:gd name="T62" fmla="*/ 0 w 6"/>
                <a:gd name="T63" fmla="*/ 3 h 12"/>
                <a:gd name="T64" fmla="*/ 3 w 6"/>
                <a:gd name="T65" fmla="*/ 3 h 12"/>
                <a:gd name="T66" fmla="*/ 3 w 6"/>
                <a:gd name="T67" fmla="*/ 3 h 12"/>
                <a:gd name="T68" fmla="*/ 3 w 6"/>
                <a:gd name="T69" fmla="*/ 0 h 12"/>
                <a:gd name="T70" fmla="*/ 3 w 6"/>
                <a:gd name="T71" fmla="*/ 0 h 12"/>
                <a:gd name="T72" fmla="*/ 3 w 6"/>
                <a:gd name="T73" fmla="*/ 0 h 12"/>
                <a:gd name="T74" fmla="*/ 3 w 6"/>
                <a:gd name="T75" fmla="*/ 0 h 12"/>
                <a:gd name="T76" fmla="*/ 0 w 6"/>
                <a:gd name="T77" fmla="*/ 0 h 12"/>
                <a:gd name="T78" fmla="*/ 0 w 6"/>
                <a:gd name="T79" fmla="*/ 0 h 12"/>
                <a:gd name="T80" fmla="*/ 0 w 6"/>
                <a:gd name="T81" fmla="*/ 0 h 12"/>
                <a:gd name="T82" fmla="*/ 0 w 6"/>
                <a:gd name="T83" fmla="*/ 0 h 12"/>
                <a:gd name="T84" fmla="*/ 3 w 6"/>
                <a:gd name="T85" fmla="*/ 0 h 12"/>
                <a:gd name="T86" fmla="*/ 3 w 6"/>
                <a:gd name="T87" fmla="*/ 0 h 12"/>
                <a:gd name="T88" fmla="*/ 3 w 6"/>
                <a:gd name="T89" fmla="*/ 0 h 12"/>
                <a:gd name="T90" fmla="*/ 0 w 6"/>
                <a:gd name="T91" fmla="*/ 0 h 12"/>
                <a:gd name="T92" fmla="*/ 0 w 6"/>
                <a:gd name="T93" fmla="*/ 0 h 12"/>
                <a:gd name="T94" fmla="*/ 0 w 6"/>
                <a:gd name="T95" fmla="*/ 0 h 12"/>
                <a:gd name="T96" fmla="*/ 0 w 6"/>
                <a:gd name="T97" fmla="*/ 0 h 12"/>
                <a:gd name="T98" fmla="*/ 0 w 6"/>
                <a:gd name="T99" fmla="*/ 0 h 12"/>
                <a:gd name="T100" fmla="*/ 0 w 6"/>
                <a:gd name="T101" fmla="*/ 0 h 12"/>
                <a:gd name="T102" fmla="*/ 0 w 6"/>
                <a:gd name="T103" fmla="*/ 0 h 12"/>
                <a:gd name="T104" fmla="*/ 0 w 6"/>
                <a:gd name="T105" fmla="*/ 3 h 12"/>
                <a:gd name="T106" fmla="*/ 0 w 6"/>
                <a:gd name="T107" fmla="*/ 3 h 12"/>
                <a:gd name="T108" fmla="*/ 0 w 6"/>
                <a:gd name="T109" fmla="*/ 3 h 12"/>
                <a:gd name="T110" fmla="*/ 0 w 6"/>
                <a:gd name="T111" fmla="*/ 3 h 12"/>
                <a:gd name="T112" fmla="*/ 0 w 6"/>
                <a:gd name="T113" fmla="*/ 3 h 12"/>
                <a:gd name="T114" fmla="*/ 0 w 6"/>
                <a:gd name="T115" fmla="*/ 3 h 1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 h="12">
                  <a:moveTo>
                    <a:pt x="6" y="12"/>
                  </a:moveTo>
                  <a:lnTo>
                    <a:pt x="6" y="12"/>
                  </a:lnTo>
                  <a:lnTo>
                    <a:pt x="6" y="9"/>
                  </a:lnTo>
                  <a:lnTo>
                    <a:pt x="6" y="12"/>
                  </a:lnTo>
                  <a:lnTo>
                    <a:pt x="3" y="12"/>
                  </a:lnTo>
                  <a:lnTo>
                    <a:pt x="6" y="12"/>
                  </a:lnTo>
                  <a:close/>
                  <a:moveTo>
                    <a:pt x="6" y="12"/>
                  </a:moveTo>
                  <a:lnTo>
                    <a:pt x="6" y="12"/>
                  </a:lnTo>
                  <a:lnTo>
                    <a:pt x="6" y="9"/>
                  </a:lnTo>
                  <a:lnTo>
                    <a:pt x="6" y="12"/>
                  </a:lnTo>
                  <a:close/>
                  <a:moveTo>
                    <a:pt x="3" y="9"/>
                  </a:moveTo>
                  <a:lnTo>
                    <a:pt x="3" y="6"/>
                  </a:lnTo>
                  <a:lnTo>
                    <a:pt x="3" y="9"/>
                  </a:lnTo>
                  <a:lnTo>
                    <a:pt x="6" y="9"/>
                  </a:lnTo>
                  <a:lnTo>
                    <a:pt x="3" y="9"/>
                  </a:lnTo>
                  <a:close/>
                  <a:moveTo>
                    <a:pt x="3" y="6"/>
                  </a:moveTo>
                  <a:lnTo>
                    <a:pt x="6" y="6"/>
                  </a:lnTo>
                  <a:lnTo>
                    <a:pt x="3" y="6"/>
                  </a:lnTo>
                  <a:lnTo>
                    <a:pt x="3" y="3"/>
                  </a:lnTo>
                  <a:lnTo>
                    <a:pt x="3" y="6"/>
                  </a:lnTo>
                  <a:close/>
                  <a:moveTo>
                    <a:pt x="0" y="3"/>
                  </a:moveTo>
                  <a:lnTo>
                    <a:pt x="0" y="3"/>
                  </a:lnTo>
                  <a:lnTo>
                    <a:pt x="0" y="0"/>
                  </a:lnTo>
                  <a:lnTo>
                    <a:pt x="0" y="3"/>
                  </a:lnTo>
                  <a:lnTo>
                    <a:pt x="3" y="3"/>
                  </a:lnTo>
                  <a:lnTo>
                    <a:pt x="3" y="0"/>
                  </a:lnTo>
                  <a:lnTo>
                    <a:pt x="0" y="0"/>
                  </a:lnTo>
                  <a:lnTo>
                    <a:pt x="3" y="0"/>
                  </a:lnTo>
                  <a:lnTo>
                    <a:pt x="0" y="0"/>
                  </a:lnTo>
                  <a:lnTo>
                    <a:pt x="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04" name="Freeform 120"/>
            <p:cNvSpPr>
              <a:spLocks/>
            </p:cNvSpPr>
            <p:nvPr/>
          </p:nvSpPr>
          <p:spPr bwMode="auto">
            <a:xfrm>
              <a:off x="-1136" y="1563"/>
              <a:ext cx="3" cy="3"/>
            </a:xfrm>
            <a:custGeom>
              <a:avLst/>
              <a:gdLst>
                <a:gd name="T0" fmla="*/ 3 w 3"/>
                <a:gd name="T1" fmla="*/ 3 h 3"/>
                <a:gd name="T2" fmla="*/ 3 w 3"/>
                <a:gd name="T3" fmla="*/ 0 h 3"/>
                <a:gd name="T4" fmla="*/ 3 w 3"/>
                <a:gd name="T5" fmla="*/ 3 h 3"/>
                <a:gd name="T6" fmla="*/ 0 w 3"/>
                <a:gd name="T7" fmla="*/ 3 h 3"/>
                <a:gd name="T8" fmla="*/ 3 w 3"/>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3" y="3"/>
                  </a:moveTo>
                  <a:lnTo>
                    <a:pt x="3" y="0"/>
                  </a:lnTo>
                  <a:lnTo>
                    <a:pt x="3" y="3"/>
                  </a:lnTo>
                  <a:lnTo>
                    <a:pt x="0" y="3"/>
                  </a:lnTo>
                  <a:lnTo>
                    <a:pt x="3" y="3"/>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05" name="Freeform 121"/>
            <p:cNvSpPr>
              <a:spLocks/>
            </p:cNvSpPr>
            <p:nvPr/>
          </p:nvSpPr>
          <p:spPr bwMode="auto">
            <a:xfrm>
              <a:off x="-1133" y="1563"/>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06" name="Freeform 122"/>
            <p:cNvSpPr>
              <a:spLocks/>
            </p:cNvSpPr>
            <p:nvPr/>
          </p:nvSpPr>
          <p:spPr bwMode="auto">
            <a:xfrm>
              <a:off x="-1136" y="1560"/>
              <a:ext cx="3" cy="3"/>
            </a:xfrm>
            <a:custGeom>
              <a:avLst/>
              <a:gdLst>
                <a:gd name="T0" fmla="*/ 0 w 3"/>
                <a:gd name="T1" fmla="*/ 3 h 3"/>
                <a:gd name="T2" fmla="*/ 0 w 3"/>
                <a:gd name="T3" fmla="*/ 0 h 3"/>
                <a:gd name="T4" fmla="*/ 0 w 3"/>
                <a:gd name="T5" fmla="*/ 3 h 3"/>
                <a:gd name="T6" fmla="*/ 3 w 3"/>
                <a:gd name="T7" fmla="*/ 3 h 3"/>
                <a:gd name="T8" fmla="*/ 0 w 3"/>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3"/>
                  </a:moveTo>
                  <a:lnTo>
                    <a:pt x="0" y="0"/>
                  </a:lnTo>
                  <a:lnTo>
                    <a:pt x="0" y="3"/>
                  </a:lnTo>
                  <a:lnTo>
                    <a:pt x="3" y="3"/>
                  </a:lnTo>
                  <a:lnTo>
                    <a:pt x="0" y="3"/>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07" name="Freeform 123"/>
            <p:cNvSpPr>
              <a:spLocks/>
            </p:cNvSpPr>
            <p:nvPr/>
          </p:nvSpPr>
          <p:spPr bwMode="auto">
            <a:xfrm>
              <a:off x="-1136" y="1557"/>
              <a:ext cx="3" cy="3"/>
            </a:xfrm>
            <a:custGeom>
              <a:avLst/>
              <a:gdLst>
                <a:gd name="T0" fmla="*/ 0 w 3"/>
                <a:gd name="T1" fmla="*/ 3 h 3"/>
                <a:gd name="T2" fmla="*/ 3 w 3"/>
                <a:gd name="T3" fmla="*/ 3 h 3"/>
                <a:gd name="T4" fmla="*/ 0 w 3"/>
                <a:gd name="T5" fmla="*/ 3 h 3"/>
                <a:gd name="T6" fmla="*/ 0 w 3"/>
                <a:gd name="T7" fmla="*/ 0 h 3"/>
                <a:gd name="T8" fmla="*/ 0 w 3"/>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3"/>
                  </a:moveTo>
                  <a:lnTo>
                    <a:pt x="3" y="3"/>
                  </a:lnTo>
                  <a:lnTo>
                    <a:pt x="0" y="3"/>
                  </a:lnTo>
                  <a:lnTo>
                    <a:pt x="0" y="0"/>
                  </a:lnTo>
                  <a:lnTo>
                    <a:pt x="0" y="3"/>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08" name="Freeform 124"/>
            <p:cNvSpPr>
              <a:spLocks/>
            </p:cNvSpPr>
            <p:nvPr/>
          </p:nvSpPr>
          <p:spPr bwMode="auto">
            <a:xfrm>
              <a:off x="-1139" y="1554"/>
              <a:ext cx="3" cy="3"/>
            </a:xfrm>
            <a:custGeom>
              <a:avLst/>
              <a:gdLst>
                <a:gd name="T0" fmla="*/ 0 w 3"/>
                <a:gd name="T1" fmla="*/ 3 h 3"/>
                <a:gd name="T2" fmla="*/ 0 w 3"/>
                <a:gd name="T3" fmla="*/ 0 h 3"/>
                <a:gd name="T4" fmla="*/ 0 w 3"/>
                <a:gd name="T5" fmla="*/ 3 h 3"/>
                <a:gd name="T6" fmla="*/ 3 w 3"/>
                <a:gd name="T7" fmla="*/ 3 h 3"/>
                <a:gd name="T8" fmla="*/ 3 w 3"/>
                <a:gd name="T9" fmla="*/ 0 h 3"/>
                <a:gd name="T10" fmla="*/ 0 w 3"/>
                <a:gd name="T11" fmla="*/ 0 h 3"/>
                <a:gd name="T12" fmla="*/ 3 w 3"/>
                <a:gd name="T13" fmla="*/ 0 h 3"/>
                <a:gd name="T14" fmla="*/ 0 w 3"/>
                <a:gd name="T15" fmla="*/ 0 h 3"/>
                <a:gd name="T16" fmla="*/ 0 w 3"/>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3">
                  <a:moveTo>
                    <a:pt x="0" y="3"/>
                  </a:moveTo>
                  <a:lnTo>
                    <a:pt x="0" y="0"/>
                  </a:lnTo>
                  <a:lnTo>
                    <a:pt x="0" y="3"/>
                  </a:lnTo>
                  <a:lnTo>
                    <a:pt x="3" y="3"/>
                  </a:lnTo>
                  <a:lnTo>
                    <a:pt x="3" y="0"/>
                  </a:lnTo>
                  <a:lnTo>
                    <a:pt x="0" y="0"/>
                  </a:lnTo>
                  <a:lnTo>
                    <a:pt x="3" y="0"/>
                  </a:lnTo>
                  <a:lnTo>
                    <a:pt x="0" y="0"/>
                  </a:lnTo>
                  <a:lnTo>
                    <a:pt x="0" y="3"/>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09" name="Freeform 125"/>
            <p:cNvSpPr>
              <a:spLocks noEditPoints="1"/>
            </p:cNvSpPr>
            <p:nvPr/>
          </p:nvSpPr>
          <p:spPr bwMode="auto">
            <a:xfrm>
              <a:off x="-1178" y="1504"/>
              <a:ext cx="13" cy="12"/>
            </a:xfrm>
            <a:custGeom>
              <a:avLst/>
              <a:gdLst>
                <a:gd name="T0" fmla="*/ 3 w 13"/>
                <a:gd name="T1" fmla="*/ 0 h 12"/>
                <a:gd name="T2" fmla="*/ 3 w 13"/>
                <a:gd name="T3" fmla="*/ 3 h 12"/>
                <a:gd name="T4" fmla="*/ 3 w 13"/>
                <a:gd name="T5" fmla="*/ 3 h 12"/>
                <a:gd name="T6" fmla="*/ 3 w 13"/>
                <a:gd name="T7" fmla="*/ 3 h 12"/>
                <a:gd name="T8" fmla="*/ 3 w 13"/>
                <a:gd name="T9" fmla="*/ 3 h 12"/>
                <a:gd name="T10" fmla="*/ 7 w 13"/>
                <a:gd name="T11" fmla="*/ 6 h 12"/>
                <a:gd name="T12" fmla="*/ 7 w 13"/>
                <a:gd name="T13" fmla="*/ 3 h 12"/>
                <a:gd name="T14" fmla="*/ 7 w 13"/>
                <a:gd name="T15" fmla="*/ 3 h 12"/>
                <a:gd name="T16" fmla="*/ 7 w 13"/>
                <a:gd name="T17" fmla="*/ 3 h 12"/>
                <a:gd name="T18" fmla="*/ 7 w 13"/>
                <a:gd name="T19" fmla="*/ 3 h 12"/>
                <a:gd name="T20" fmla="*/ 3 w 13"/>
                <a:gd name="T21" fmla="*/ 3 h 12"/>
                <a:gd name="T22" fmla="*/ 3 w 13"/>
                <a:gd name="T23" fmla="*/ 3 h 12"/>
                <a:gd name="T24" fmla="*/ 3 w 13"/>
                <a:gd name="T25" fmla="*/ 3 h 12"/>
                <a:gd name="T26" fmla="*/ 3 w 13"/>
                <a:gd name="T27" fmla="*/ 3 h 12"/>
                <a:gd name="T28" fmla="*/ 3 w 13"/>
                <a:gd name="T29" fmla="*/ 6 h 12"/>
                <a:gd name="T30" fmla="*/ 7 w 13"/>
                <a:gd name="T31" fmla="*/ 6 h 12"/>
                <a:gd name="T32" fmla="*/ 7 w 13"/>
                <a:gd name="T33" fmla="*/ 6 h 12"/>
                <a:gd name="T34" fmla="*/ 3 w 13"/>
                <a:gd name="T35" fmla="*/ 3 h 12"/>
                <a:gd name="T36" fmla="*/ 3 w 13"/>
                <a:gd name="T37" fmla="*/ 3 h 12"/>
                <a:gd name="T38" fmla="*/ 7 w 13"/>
                <a:gd name="T39" fmla="*/ 3 h 12"/>
                <a:gd name="T40" fmla="*/ 7 w 13"/>
                <a:gd name="T41" fmla="*/ 3 h 12"/>
                <a:gd name="T42" fmla="*/ 7 w 13"/>
                <a:gd name="T43" fmla="*/ 3 h 12"/>
                <a:gd name="T44" fmla="*/ 7 w 13"/>
                <a:gd name="T45" fmla="*/ 3 h 12"/>
                <a:gd name="T46" fmla="*/ 7 w 13"/>
                <a:gd name="T47" fmla="*/ 6 h 12"/>
                <a:gd name="T48" fmla="*/ 7 w 13"/>
                <a:gd name="T49" fmla="*/ 6 h 12"/>
                <a:gd name="T50" fmla="*/ 7 w 13"/>
                <a:gd name="T51" fmla="*/ 6 h 12"/>
                <a:gd name="T52" fmla="*/ 7 w 13"/>
                <a:gd name="T53" fmla="*/ 6 h 12"/>
                <a:gd name="T54" fmla="*/ 10 w 13"/>
                <a:gd name="T55" fmla="*/ 9 h 12"/>
                <a:gd name="T56" fmla="*/ 10 w 13"/>
                <a:gd name="T57" fmla="*/ 9 h 12"/>
                <a:gd name="T58" fmla="*/ 10 w 13"/>
                <a:gd name="T59" fmla="*/ 9 h 12"/>
                <a:gd name="T60" fmla="*/ 13 w 13"/>
                <a:gd name="T61" fmla="*/ 12 h 12"/>
                <a:gd name="T62" fmla="*/ 10 w 13"/>
                <a:gd name="T63" fmla="*/ 12 h 12"/>
                <a:gd name="T64" fmla="*/ 10 w 13"/>
                <a:gd name="T65" fmla="*/ 9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 h="12">
                  <a:moveTo>
                    <a:pt x="3" y="3"/>
                  </a:moveTo>
                  <a:lnTo>
                    <a:pt x="3" y="0"/>
                  </a:lnTo>
                  <a:lnTo>
                    <a:pt x="0" y="3"/>
                  </a:lnTo>
                  <a:lnTo>
                    <a:pt x="3" y="3"/>
                  </a:lnTo>
                  <a:close/>
                  <a:moveTo>
                    <a:pt x="3" y="3"/>
                  </a:moveTo>
                  <a:lnTo>
                    <a:pt x="3" y="3"/>
                  </a:lnTo>
                  <a:close/>
                  <a:moveTo>
                    <a:pt x="7" y="6"/>
                  </a:moveTo>
                  <a:lnTo>
                    <a:pt x="7" y="3"/>
                  </a:lnTo>
                  <a:lnTo>
                    <a:pt x="3" y="3"/>
                  </a:lnTo>
                  <a:lnTo>
                    <a:pt x="3" y="6"/>
                  </a:lnTo>
                  <a:lnTo>
                    <a:pt x="7" y="6"/>
                  </a:lnTo>
                  <a:lnTo>
                    <a:pt x="7" y="3"/>
                  </a:lnTo>
                  <a:lnTo>
                    <a:pt x="3" y="3"/>
                  </a:lnTo>
                  <a:lnTo>
                    <a:pt x="7" y="3"/>
                  </a:lnTo>
                  <a:lnTo>
                    <a:pt x="7" y="6"/>
                  </a:lnTo>
                  <a:close/>
                  <a:moveTo>
                    <a:pt x="7" y="9"/>
                  </a:moveTo>
                  <a:lnTo>
                    <a:pt x="7" y="6"/>
                  </a:lnTo>
                  <a:lnTo>
                    <a:pt x="10" y="6"/>
                  </a:lnTo>
                  <a:lnTo>
                    <a:pt x="7" y="6"/>
                  </a:lnTo>
                  <a:lnTo>
                    <a:pt x="7" y="9"/>
                  </a:lnTo>
                  <a:close/>
                  <a:moveTo>
                    <a:pt x="10" y="9"/>
                  </a:moveTo>
                  <a:lnTo>
                    <a:pt x="7" y="9"/>
                  </a:lnTo>
                  <a:lnTo>
                    <a:pt x="10" y="9"/>
                  </a:lnTo>
                  <a:close/>
                  <a:moveTo>
                    <a:pt x="10" y="12"/>
                  </a:moveTo>
                  <a:lnTo>
                    <a:pt x="13" y="12"/>
                  </a:lnTo>
                  <a:lnTo>
                    <a:pt x="10" y="12"/>
                  </a:lnTo>
                  <a:lnTo>
                    <a:pt x="13" y="12"/>
                  </a:lnTo>
                  <a:lnTo>
                    <a:pt x="10" y="9"/>
                  </a:lnTo>
                  <a:lnTo>
                    <a:pt x="1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10" name="Freeform 126"/>
            <p:cNvSpPr>
              <a:spLocks/>
            </p:cNvSpPr>
            <p:nvPr/>
          </p:nvSpPr>
          <p:spPr bwMode="auto">
            <a:xfrm>
              <a:off x="-1178" y="1504"/>
              <a:ext cx="3" cy="3"/>
            </a:xfrm>
            <a:custGeom>
              <a:avLst/>
              <a:gdLst>
                <a:gd name="T0" fmla="*/ 3 w 3"/>
                <a:gd name="T1" fmla="*/ 3 h 3"/>
                <a:gd name="T2" fmla="*/ 3 w 3"/>
                <a:gd name="T3" fmla="*/ 0 h 3"/>
                <a:gd name="T4" fmla="*/ 0 w 3"/>
                <a:gd name="T5" fmla="*/ 3 h 3"/>
                <a:gd name="T6" fmla="*/ 3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3"/>
                  </a:moveTo>
                  <a:lnTo>
                    <a:pt x="3" y="0"/>
                  </a:lnTo>
                  <a:lnTo>
                    <a:pt x="0" y="3"/>
                  </a:lnTo>
                  <a:lnTo>
                    <a:pt x="3" y="3"/>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11" name="Line 127"/>
            <p:cNvSpPr>
              <a:spLocks noChangeShapeType="1"/>
            </p:cNvSpPr>
            <p:nvPr/>
          </p:nvSpPr>
          <p:spPr bwMode="auto">
            <a:xfrm>
              <a:off x="-1175" y="1507"/>
              <a:ext cx="1" cy="1"/>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112" name="Freeform 128"/>
            <p:cNvSpPr>
              <a:spLocks/>
            </p:cNvSpPr>
            <p:nvPr/>
          </p:nvSpPr>
          <p:spPr bwMode="auto">
            <a:xfrm>
              <a:off x="-1175" y="1507"/>
              <a:ext cx="4" cy="3"/>
            </a:xfrm>
            <a:custGeom>
              <a:avLst/>
              <a:gdLst>
                <a:gd name="T0" fmla="*/ 4 w 4"/>
                <a:gd name="T1" fmla="*/ 3 h 3"/>
                <a:gd name="T2" fmla="*/ 4 w 4"/>
                <a:gd name="T3" fmla="*/ 0 h 3"/>
                <a:gd name="T4" fmla="*/ 0 w 4"/>
                <a:gd name="T5" fmla="*/ 0 h 3"/>
                <a:gd name="T6" fmla="*/ 0 w 4"/>
                <a:gd name="T7" fmla="*/ 3 h 3"/>
                <a:gd name="T8" fmla="*/ 4 w 4"/>
                <a:gd name="T9" fmla="*/ 3 h 3"/>
                <a:gd name="T10" fmla="*/ 4 w 4"/>
                <a:gd name="T11" fmla="*/ 0 h 3"/>
                <a:gd name="T12" fmla="*/ 0 w 4"/>
                <a:gd name="T13" fmla="*/ 0 h 3"/>
                <a:gd name="T14" fmla="*/ 4 w 4"/>
                <a:gd name="T15" fmla="*/ 0 h 3"/>
                <a:gd name="T16" fmla="*/ 4 w 4"/>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3">
                  <a:moveTo>
                    <a:pt x="4" y="3"/>
                  </a:moveTo>
                  <a:lnTo>
                    <a:pt x="4" y="0"/>
                  </a:lnTo>
                  <a:lnTo>
                    <a:pt x="0" y="0"/>
                  </a:lnTo>
                  <a:lnTo>
                    <a:pt x="0" y="3"/>
                  </a:lnTo>
                  <a:lnTo>
                    <a:pt x="4" y="3"/>
                  </a:lnTo>
                  <a:lnTo>
                    <a:pt x="4" y="0"/>
                  </a:lnTo>
                  <a:lnTo>
                    <a:pt x="0" y="0"/>
                  </a:lnTo>
                  <a:lnTo>
                    <a:pt x="4" y="0"/>
                  </a:lnTo>
                  <a:lnTo>
                    <a:pt x="4" y="3"/>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13" name="Freeform 129"/>
            <p:cNvSpPr>
              <a:spLocks/>
            </p:cNvSpPr>
            <p:nvPr/>
          </p:nvSpPr>
          <p:spPr bwMode="auto">
            <a:xfrm>
              <a:off x="-1171" y="1510"/>
              <a:ext cx="3" cy="3"/>
            </a:xfrm>
            <a:custGeom>
              <a:avLst/>
              <a:gdLst>
                <a:gd name="T0" fmla="*/ 0 w 3"/>
                <a:gd name="T1" fmla="*/ 3 h 3"/>
                <a:gd name="T2" fmla="*/ 0 w 3"/>
                <a:gd name="T3" fmla="*/ 0 h 3"/>
                <a:gd name="T4" fmla="*/ 3 w 3"/>
                <a:gd name="T5" fmla="*/ 0 h 3"/>
                <a:gd name="T6" fmla="*/ 0 w 3"/>
                <a:gd name="T7" fmla="*/ 0 h 3"/>
                <a:gd name="T8" fmla="*/ 0 w 3"/>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3"/>
                  </a:moveTo>
                  <a:lnTo>
                    <a:pt x="0" y="0"/>
                  </a:lnTo>
                  <a:lnTo>
                    <a:pt x="3" y="0"/>
                  </a:lnTo>
                  <a:lnTo>
                    <a:pt x="0" y="0"/>
                  </a:lnTo>
                  <a:lnTo>
                    <a:pt x="0" y="3"/>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14" name="Freeform 130"/>
            <p:cNvSpPr>
              <a:spLocks/>
            </p:cNvSpPr>
            <p:nvPr/>
          </p:nvSpPr>
          <p:spPr bwMode="auto">
            <a:xfrm>
              <a:off x="-1171" y="1513"/>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15" name="Freeform 131"/>
            <p:cNvSpPr>
              <a:spLocks/>
            </p:cNvSpPr>
            <p:nvPr/>
          </p:nvSpPr>
          <p:spPr bwMode="auto">
            <a:xfrm>
              <a:off x="-1168" y="1513"/>
              <a:ext cx="3" cy="3"/>
            </a:xfrm>
            <a:custGeom>
              <a:avLst/>
              <a:gdLst>
                <a:gd name="T0" fmla="*/ 0 w 3"/>
                <a:gd name="T1" fmla="*/ 3 h 3"/>
                <a:gd name="T2" fmla="*/ 3 w 3"/>
                <a:gd name="T3" fmla="*/ 3 h 3"/>
                <a:gd name="T4" fmla="*/ 0 w 3"/>
                <a:gd name="T5" fmla="*/ 3 h 3"/>
                <a:gd name="T6" fmla="*/ 3 w 3"/>
                <a:gd name="T7" fmla="*/ 3 h 3"/>
                <a:gd name="T8" fmla="*/ 0 w 3"/>
                <a:gd name="T9" fmla="*/ 0 h 3"/>
                <a:gd name="T10" fmla="*/ 0 w 3"/>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0" y="3"/>
                  </a:moveTo>
                  <a:lnTo>
                    <a:pt x="3" y="3"/>
                  </a:lnTo>
                  <a:lnTo>
                    <a:pt x="0" y="3"/>
                  </a:lnTo>
                  <a:lnTo>
                    <a:pt x="3" y="3"/>
                  </a:lnTo>
                  <a:lnTo>
                    <a:pt x="0" y="0"/>
                  </a:lnTo>
                  <a:lnTo>
                    <a:pt x="0" y="3"/>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16" name="Freeform 132"/>
            <p:cNvSpPr>
              <a:spLocks/>
            </p:cNvSpPr>
            <p:nvPr/>
          </p:nvSpPr>
          <p:spPr bwMode="auto">
            <a:xfrm>
              <a:off x="-1149" y="1507"/>
              <a:ext cx="26" cy="33"/>
            </a:xfrm>
            <a:custGeom>
              <a:avLst/>
              <a:gdLst>
                <a:gd name="T0" fmla="*/ 3 w 26"/>
                <a:gd name="T1" fmla="*/ 0 h 33"/>
                <a:gd name="T2" fmla="*/ 3 w 26"/>
                <a:gd name="T3" fmla="*/ 0 h 33"/>
                <a:gd name="T4" fmla="*/ 6 w 26"/>
                <a:gd name="T5" fmla="*/ 0 h 33"/>
                <a:gd name="T6" fmla="*/ 6 w 26"/>
                <a:gd name="T7" fmla="*/ 0 h 33"/>
                <a:gd name="T8" fmla="*/ 6 w 26"/>
                <a:gd name="T9" fmla="*/ 3 h 33"/>
                <a:gd name="T10" fmla="*/ 10 w 26"/>
                <a:gd name="T11" fmla="*/ 3 h 33"/>
                <a:gd name="T12" fmla="*/ 10 w 26"/>
                <a:gd name="T13" fmla="*/ 3 h 33"/>
                <a:gd name="T14" fmla="*/ 10 w 26"/>
                <a:gd name="T15" fmla="*/ 6 h 33"/>
                <a:gd name="T16" fmla="*/ 10 w 26"/>
                <a:gd name="T17" fmla="*/ 6 h 33"/>
                <a:gd name="T18" fmla="*/ 13 w 26"/>
                <a:gd name="T19" fmla="*/ 6 h 33"/>
                <a:gd name="T20" fmla="*/ 13 w 26"/>
                <a:gd name="T21" fmla="*/ 9 h 33"/>
                <a:gd name="T22" fmla="*/ 13 w 26"/>
                <a:gd name="T23" fmla="*/ 9 h 33"/>
                <a:gd name="T24" fmla="*/ 16 w 26"/>
                <a:gd name="T25" fmla="*/ 9 h 33"/>
                <a:gd name="T26" fmla="*/ 16 w 26"/>
                <a:gd name="T27" fmla="*/ 12 h 33"/>
                <a:gd name="T28" fmla="*/ 16 w 26"/>
                <a:gd name="T29" fmla="*/ 12 h 33"/>
                <a:gd name="T30" fmla="*/ 16 w 26"/>
                <a:gd name="T31" fmla="*/ 15 h 33"/>
                <a:gd name="T32" fmla="*/ 16 w 26"/>
                <a:gd name="T33" fmla="*/ 15 h 33"/>
                <a:gd name="T34" fmla="*/ 19 w 26"/>
                <a:gd name="T35" fmla="*/ 15 h 33"/>
                <a:gd name="T36" fmla="*/ 19 w 26"/>
                <a:gd name="T37" fmla="*/ 18 h 33"/>
                <a:gd name="T38" fmla="*/ 19 w 26"/>
                <a:gd name="T39" fmla="*/ 18 h 33"/>
                <a:gd name="T40" fmla="*/ 22 w 26"/>
                <a:gd name="T41" fmla="*/ 18 h 33"/>
                <a:gd name="T42" fmla="*/ 22 w 26"/>
                <a:gd name="T43" fmla="*/ 21 h 33"/>
                <a:gd name="T44" fmla="*/ 22 w 26"/>
                <a:gd name="T45" fmla="*/ 21 h 33"/>
                <a:gd name="T46" fmla="*/ 22 w 26"/>
                <a:gd name="T47" fmla="*/ 24 h 33"/>
                <a:gd name="T48" fmla="*/ 22 w 26"/>
                <a:gd name="T49" fmla="*/ 24 h 33"/>
                <a:gd name="T50" fmla="*/ 26 w 26"/>
                <a:gd name="T51" fmla="*/ 24 h 33"/>
                <a:gd name="T52" fmla="*/ 26 w 26"/>
                <a:gd name="T53" fmla="*/ 27 h 33"/>
                <a:gd name="T54" fmla="*/ 26 w 26"/>
                <a:gd name="T55" fmla="*/ 27 h 33"/>
                <a:gd name="T56" fmla="*/ 26 w 26"/>
                <a:gd name="T57" fmla="*/ 27 h 33"/>
                <a:gd name="T58" fmla="*/ 26 w 26"/>
                <a:gd name="T59" fmla="*/ 30 h 33"/>
                <a:gd name="T60" fmla="*/ 26 w 26"/>
                <a:gd name="T61" fmla="*/ 30 h 33"/>
                <a:gd name="T62" fmla="*/ 26 w 26"/>
                <a:gd name="T63" fmla="*/ 33 h 33"/>
                <a:gd name="T64" fmla="*/ 26 w 26"/>
                <a:gd name="T65" fmla="*/ 33 h 33"/>
                <a:gd name="T66" fmla="*/ 22 w 26"/>
                <a:gd name="T67" fmla="*/ 33 h 33"/>
                <a:gd name="T68" fmla="*/ 22 w 26"/>
                <a:gd name="T69" fmla="*/ 33 h 33"/>
                <a:gd name="T70" fmla="*/ 19 w 26"/>
                <a:gd name="T71" fmla="*/ 33 h 33"/>
                <a:gd name="T72" fmla="*/ 19 w 26"/>
                <a:gd name="T73" fmla="*/ 33 h 33"/>
                <a:gd name="T74" fmla="*/ 19 w 26"/>
                <a:gd name="T75" fmla="*/ 33 h 33"/>
                <a:gd name="T76" fmla="*/ 19 w 26"/>
                <a:gd name="T77" fmla="*/ 33 h 33"/>
                <a:gd name="T78" fmla="*/ 16 w 26"/>
                <a:gd name="T79" fmla="*/ 33 h 33"/>
                <a:gd name="T80" fmla="*/ 16 w 26"/>
                <a:gd name="T81" fmla="*/ 30 h 33"/>
                <a:gd name="T82" fmla="*/ 16 w 26"/>
                <a:gd name="T83" fmla="*/ 30 h 33"/>
                <a:gd name="T84" fmla="*/ 16 w 26"/>
                <a:gd name="T85" fmla="*/ 27 h 33"/>
                <a:gd name="T86" fmla="*/ 13 w 26"/>
                <a:gd name="T87" fmla="*/ 24 h 33"/>
                <a:gd name="T88" fmla="*/ 10 w 26"/>
                <a:gd name="T89" fmla="*/ 21 h 33"/>
                <a:gd name="T90" fmla="*/ 10 w 26"/>
                <a:gd name="T91" fmla="*/ 18 h 33"/>
                <a:gd name="T92" fmla="*/ 6 w 26"/>
                <a:gd name="T93" fmla="*/ 15 h 33"/>
                <a:gd name="T94" fmla="*/ 3 w 26"/>
                <a:gd name="T95" fmla="*/ 12 h 33"/>
                <a:gd name="T96" fmla="*/ 0 w 26"/>
                <a:gd name="T97" fmla="*/ 9 h 33"/>
                <a:gd name="T98" fmla="*/ 0 w 26"/>
                <a:gd name="T99" fmla="*/ 9 h 33"/>
                <a:gd name="T100" fmla="*/ 0 w 26"/>
                <a:gd name="T101" fmla="*/ 6 h 33"/>
                <a:gd name="T102" fmla="*/ 0 w 26"/>
                <a:gd name="T103" fmla="*/ 6 h 33"/>
                <a:gd name="T104" fmla="*/ 0 w 26"/>
                <a:gd name="T105" fmla="*/ 3 h 33"/>
                <a:gd name="T106" fmla="*/ 0 w 26"/>
                <a:gd name="T107" fmla="*/ 3 h 33"/>
                <a:gd name="T108" fmla="*/ 3 w 26"/>
                <a:gd name="T109" fmla="*/ 3 h 33"/>
                <a:gd name="T110" fmla="*/ 3 w 26"/>
                <a:gd name="T111" fmla="*/ 0 h 33"/>
                <a:gd name="T112" fmla="*/ 3 w 26"/>
                <a:gd name="T113" fmla="*/ 0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6" h="33">
                  <a:moveTo>
                    <a:pt x="3" y="0"/>
                  </a:moveTo>
                  <a:lnTo>
                    <a:pt x="3" y="0"/>
                  </a:lnTo>
                  <a:lnTo>
                    <a:pt x="6" y="0"/>
                  </a:lnTo>
                  <a:lnTo>
                    <a:pt x="6" y="3"/>
                  </a:lnTo>
                  <a:lnTo>
                    <a:pt x="10" y="3"/>
                  </a:lnTo>
                  <a:lnTo>
                    <a:pt x="10" y="6"/>
                  </a:lnTo>
                  <a:lnTo>
                    <a:pt x="13" y="6"/>
                  </a:lnTo>
                  <a:lnTo>
                    <a:pt x="13" y="9"/>
                  </a:lnTo>
                  <a:lnTo>
                    <a:pt x="16" y="9"/>
                  </a:lnTo>
                  <a:lnTo>
                    <a:pt x="16" y="12"/>
                  </a:lnTo>
                  <a:lnTo>
                    <a:pt x="16" y="15"/>
                  </a:lnTo>
                  <a:lnTo>
                    <a:pt x="19" y="15"/>
                  </a:lnTo>
                  <a:lnTo>
                    <a:pt x="19" y="18"/>
                  </a:lnTo>
                  <a:lnTo>
                    <a:pt x="22" y="18"/>
                  </a:lnTo>
                  <a:lnTo>
                    <a:pt x="22" y="21"/>
                  </a:lnTo>
                  <a:lnTo>
                    <a:pt x="22" y="24"/>
                  </a:lnTo>
                  <a:lnTo>
                    <a:pt x="26" y="24"/>
                  </a:lnTo>
                  <a:lnTo>
                    <a:pt x="26" y="27"/>
                  </a:lnTo>
                  <a:lnTo>
                    <a:pt x="26" y="30"/>
                  </a:lnTo>
                  <a:lnTo>
                    <a:pt x="26" y="33"/>
                  </a:lnTo>
                  <a:lnTo>
                    <a:pt x="22" y="33"/>
                  </a:lnTo>
                  <a:lnTo>
                    <a:pt x="19" y="33"/>
                  </a:lnTo>
                  <a:lnTo>
                    <a:pt x="16" y="33"/>
                  </a:lnTo>
                  <a:lnTo>
                    <a:pt x="16" y="30"/>
                  </a:lnTo>
                  <a:lnTo>
                    <a:pt x="16" y="27"/>
                  </a:lnTo>
                  <a:lnTo>
                    <a:pt x="13" y="24"/>
                  </a:lnTo>
                  <a:lnTo>
                    <a:pt x="10" y="21"/>
                  </a:lnTo>
                  <a:lnTo>
                    <a:pt x="10" y="18"/>
                  </a:lnTo>
                  <a:lnTo>
                    <a:pt x="6" y="15"/>
                  </a:lnTo>
                  <a:lnTo>
                    <a:pt x="3" y="12"/>
                  </a:lnTo>
                  <a:lnTo>
                    <a:pt x="0" y="9"/>
                  </a:lnTo>
                  <a:lnTo>
                    <a:pt x="0" y="6"/>
                  </a:lnTo>
                  <a:lnTo>
                    <a:pt x="0" y="3"/>
                  </a:lnTo>
                  <a:lnTo>
                    <a:pt x="3" y="3"/>
                  </a:lnTo>
                  <a:lnTo>
                    <a:pt x="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17" name="Freeform 133"/>
            <p:cNvSpPr>
              <a:spLocks/>
            </p:cNvSpPr>
            <p:nvPr/>
          </p:nvSpPr>
          <p:spPr bwMode="auto">
            <a:xfrm>
              <a:off x="-1149" y="1507"/>
              <a:ext cx="26" cy="33"/>
            </a:xfrm>
            <a:custGeom>
              <a:avLst/>
              <a:gdLst>
                <a:gd name="T0" fmla="*/ 3 w 26"/>
                <a:gd name="T1" fmla="*/ 0 h 33"/>
                <a:gd name="T2" fmla="*/ 6 w 26"/>
                <a:gd name="T3" fmla="*/ 0 h 33"/>
                <a:gd name="T4" fmla="*/ 6 w 26"/>
                <a:gd name="T5" fmla="*/ 3 h 33"/>
                <a:gd name="T6" fmla="*/ 10 w 26"/>
                <a:gd name="T7" fmla="*/ 3 h 33"/>
                <a:gd name="T8" fmla="*/ 10 w 26"/>
                <a:gd name="T9" fmla="*/ 6 h 33"/>
                <a:gd name="T10" fmla="*/ 13 w 26"/>
                <a:gd name="T11" fmla="*/ 6 h 33"/>
                <a:gd name="T12" fmla="*/ 13 w 26"/>
                <a:gd name="T13" fmla="*/ 9 h 33"/>
                <a:gd name="T14" fmla="*/ 16 w 26"/>
                <a:gd name="T15" fmla="*/ 9 h 33"/>
                <a:gd name="T16" fmla="*/ 16 w 26"/>
                <a:gd name="T17" fmla="*/ 12 h 33"/>
                <a:gd name="T18" fmla="*/ 16 w 26"/>
                <a:gd name="T19" fmla="*/ 15 h 33"/>
                <a:gd name="T20" fmla="*/ 19 w 26"/>
                <a:gd name="T21" fmla="*/ 15 h 33"/>
                <a:gd name="T22" fmla="*/ 19 w 26"/>
                <a:gd name="T23" fmla="*/ 18 h 33"/>
                <a:gd name="T24" fmla="*/ 22 w 26"/>
                <a:gd name="T25" fmla="*/ 18 h 33"/>
                <a:gd name="T26" fmla="*/ 22 w 26"/>
                <a:gd name="T27" fmla="*/ 21 h 33"/>
                <a:gd name="T28" fmla="*/ 22 w 26"/>
                <a:gd name="T29" fmla="*/ 24 h 33"/>
                <a:gd name="T30" fmla="*/ 26 w 26"/>
                <a:gd name="T31" fmla="*/ 24 h 33"/>
                <a:gd name="T32" fmla="*/ 26 w 26"/>
                <a:gd name="T33" fmla="*/ 27 h 33"/>
                <a:gd name="T34" fmla="*/ 26 w 26"/>
                <a:gd name="T35" fmla="*/ 30 h 33"/>
                <a:gd name="T36" fmla="*/ 26 w 26"/>
                <a:gd name="T37" fmla="*/ 33 h 33"/>
                <a:gd name="T38" fmla="*/ 22 w 26"/>
                <a:gd name="T39" fmla="*/ 33 h 33"/>
                <a:gd name="T40" fmla="*/ 19 w 26"/>
                <a:gd name="T41" fmla="*/ 33 h 33"/>
                <a:gd name="T42" fmla="*/ 16 w 26"/>
                <a:gd name="T43" fmla="*/ 33 h 33"/>
                <a:gd name="T44" fmla="*/ 16 w 26"/>
                <a:gd name="T45" fmla="*/ 30 h 33"/>
                <a:gd name="T46" fmla="*/ 16 w 26"/>
                <a:gd name="T47" fmla="*/ 27 h 33"/>
                <a:gd name="T48" fmla="*/ 13 w 26"/>
                <a:gd name="T49" fmla="*/ 24 h 33"/>
                <a:gd name="T50" fmla="*/ 10 w 26"/>
                <a:gd name="T51" fmla="*/ 21 h 33"/>
                <a:gd name="T52" fmla="*/ 10 w 26"/>
                <a:gd name="T53" fmla="*/ 18 h 33"/>
                <a:gd name="T54" fmla="*/ 6 w 26"/>
                <a:gd name="T55" fmla="*/ 15 h 33"/>
                <a:gd name="T56" fmla="*/ 3 w 26"/>
                <a:gd name="T57" fmla="*/ 12 h 33"/>
                <a:gd name="T58" fmla="*/ 0 w 26"/>
                <a:gd name="T59" fmla="*/ 9 h 33"/>
                <a:gd name="T60" fmla="*/ 0 w 26"/>
                <a:gd name="T61" fmla="*/ 6 h 33"/>
                <a:gd name="T62" fmla="*/ 0 w 26"/>
                <a:gd name="T63" fmla="*/ 3 h 33"/>
                <a:gd name="T64" fmla="*/ 3 w 26"/>
                <a:gd name="T65" fmla="*/ 3 h 33"/>
                <a:gd name="T66" fmla="*/ 3 w 26"/>
                <a:gd name="T67" fmla="*/ 0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 h="33">
                  <a:moveTo>
                    <a:pt x="3" y="0"/>
                  </a:moveTo>
                  <a:lnTo>
                    <a:pt x="6" y="0"/>
                  </a:lnTo>
                  <a:lnTo>
                    <a:pt x="6" y="3"/>
                  </a:lnTo>
                  <a:lnTo>
                    <a:pt x="10" y="3"/>
                  </a:lnTo>
                  <a:lnTo>
                    <a:pt x="10" y="6"/>
                  </a:lnTo>
                  <a:lnTo>
                    <a:pt x="13" y="6"/>
                  </a:lnTo>
                  <a:lnTo>
                    <a:pt x="13" y="9"/>
                  </a:lnTo>
                  <a:lnTo>
                    <a:pt x="16" y="9"/>
                  </a:lnTo>
                  <a:lnTo>
                    <a:pt x="16" y="12"/>
                  </a:lnTo>
                  <a:lnTo>
                    <a:pt x="16" y="15"/>
                  </a:lnTo>
                  <a:lnTo>
                    <a:pt x="19" y="15"/>
                  </a:lnTo>
                  <a:lnTo>
                    <a:pt x="19" y="18"/>
                  </a:lnTo>
                  <a:lnTo>
                    <a:pt x="22" y="18"/>
                  </a:lnTo>
                  <a:lnTo>
                    <a:pt x="22" y="21"/>
                  </a:lnTo>
                  <a:lnTo>
                    <a:pt x="22" y="24"/>
                  </a:lnTo>
                  <a:lnTo>
                    <a:pt x="26" y="24"/>
                  </a:lnTo>
                  <a:lnTo>
                    <a:pt x="26" y="27"/>
                  </a:lnTo>
                  <a:lnTo>
                    <a:pt x="26" y="30"/>
                  </a:lnTo>
                  <a:lnTo>
                    <a:pt x="26" y="33"/>
                  </a:lnTo>
                  <a:lnTo>
                    <a:pt x="22" y="33"/>
                  </a:lnTo>
                  <a:lnTo>
                    <a:pt x="19" y="33"/>
                  </a:lnTo>
                  <a:lnTo>
                    <a:pt x="16" y="33"/>
                  </a:lnTo>
                  <a:lnTo>
                    <a:pt x="16" y="30"/>
                  </a:lnTo>
                  <a:lnTo>
                    <a:pt x="16" y="27"/>
                  </a:lnTo>
                  <a:lnTo>
                    <a:pt x="13" y="24"/>
                  </a:lnTo>
                  <a:lnTo>
                    <a:pt x="10" y="21"/>
                  </a:lnTo>
                  <a:lnTo>
                    <a:pt x="10" y="18"/>
                  </a:lnTo>
                  <a:lnTo>
                    <a:pt x="6" y="15"/>
                  </a:lnTo>
                  <a:lnTo>
                    <a:pt x="3" y="12"/>
                  </a:lnTo>
                  <a:lnTo>
                    <a:pt x="0" y="9"/>
                  </a:lnTo>
                  <a:lnTo>
                    <a:pt x="0" y="6"/>
                  </a:lnTo>
                  <a:lnTo>
                    <a:pt x="0" y="3"/>
                  </a:lnTo>
                  <a:lnTo>
                    <a:pt x="3" y="3"/>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18" name="Freeform 134"/>
            <p:cNvSpPr>
              <a:spLocks/>
            </p:cNvSpPr>
            <p:nvPr/>
          </p:nvSpPr>
          <p:spPr bwMode="auto">
            <a:xfrm>
              <a:off x="-1171" y="1513"/>
              <a:ext cx="25" cy="27"/>
            </a:xfrm>
            <a:custGeom>
              <a:avLst/>
              <a:gdLst>
                <a:gd name="T0" fmla="*/ 25 w 25"/>
                <a:gd name="T1" fmla="*/ 18 h 27"/>
                <a:gd name="T2" fmla="*/ 16 w 25"/>
                <a:gd name="T3" fmla="*/ 0 h 27"/>
                <a:gd name="T4" fmla="*/ 0 w 25"/>
                <a:gd name="T5" fmla="*/ 9 h 27"/>
                <a:gd name="T6" fmla="*/ 12 w 25"/>
                <a:gd name="T7" fmla="*/ 27 h 27"/>
                <a:gd name="T8" fmla="*/ 25 w 25"/>
                <a:gd name="T9" fmla="*/ 18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7">
                  <a:moveTo>
                    <a:pt x="25" y="18"/>
                  </a:moveTo>
                  <a:lnTo>
                    <a:pt x="16" y="0"/>
                  </a:lnTo>
                  <a:lnTo>
                    <a:pt x="0" y="9"/>
                  </a:lnTo>
                  <a:lnTo>
                    <a:pt x="12" y="27"/>
                  </a:lnTo>
                  <a:lnTo>
                    <a:pt x="25"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19" name="Freeform 135"/>
            <p:cNvSpPr>
              <a:spLocks/>
            </p:cNvSpPr>
            <p:nvPr/>
          </p:nvSpPr>
          <p:spPr bwMode="auto">
            <a:xfrm>
              <a:off x="-1171" y="1513"/>
              <a:ext cx="25" cy="27"/>
            </a:xfrm>
            <a:custGeom>
              <a:avLst/>
              <a:gdLst>
                <a:gd name="T0" fmla="*/ 25 w 25"/>
                <a:gd name="T1" fmla="*/ 18 h 27"/>
                <a:gd name="T2" fmla="*/ 16 w 25"/>
                <a:gd name="T3" fmla="*/ 0 h 27"/>
                <a:gd name="T4" fmla="*/ 0 w 25"/>
                <a:gd name="T5" fmla="*/ 9 h 27"/>
                <a:gd name="T6" fmla="*/ 12 w 25"/>
                <a:gd name="T7" fmla="*/ 27 h 27"/>
                <a:gd name="T8" fmla="*/ 25 w 25"/>
                <a:gd name="T9" fmla="*/ 18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7">
                  <a:moveTo>
                    <a:pt x="25" y="18"/>
                  </a:moveTo>
                  <a:lnTo>
                    <a:pt x="16" y="0"/>
                  </a:lnTo>
                  <a:lnTo>
                    <a:pt x="0" y="9"/>
                  </a:lnTo>
                  <a:lnTo>
                    <a:pt x="12" y="27"/>
                  </a:lnTo>
                  <a:lnTo>
                    <a:pt x="25" y="1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20" name="Freeform 136"/>
            <p:cNvSpPr>
              <a:spLocks/>
            </p:cNvSpPr>
            <p:nvPr/>
          </p:nvSpPr>
          <p:spPr bwMode="auto">
            <a:xfrm>
              <a:off x="-1168" y="1513"/>
              <a:ext cx="19" cy="18"/>
            </a:xfrm>
            <a:custGeom>
              <a:avLst/>
              <a:gdLst>
                <a:gd name="T0" fmla="*/ 16 w 19"/>
                <a:gd name="T1" fmla="*/ 9 h 18"/>
                <a:gd name="T2" fmla="*/ 16 w 19"/>
                <a:gd name="T3" fmla="*/ 12 h 18"/>
                <a:gd name="T4" fmla="*/ 16 w 19"/>
                <a:gd name="T5" fmla="*/ 12 h 18"/>
                <a:gd name="T6" fmla="*/ 13 w 19"/>
                <a:gd name="T7" fmla="*/ 9 h 18"/>
                <a:gd name="T8" fmla="*/ 16 w 19"/>
                <a:gd name="T9" fmla="*/ 12 h 18"/>
                <a:gd name="T10" fmla="*/ 16 w 19"/>
                <a:gd name="T11" fmla="*/ 12 h 18"/>
                <a:gd name="T12" fmla="*/ 19 w 19"/>
                <a:gd name="T13" fmla="*/ 15 h 18"/>
                <a:gd name="T14" fmla="*/ 19 w 19"/>
                <a:gd name="T15" fmla="*/ 15 h 18"/>
                <a:gd name="T16" fmla="*/ 19 w 19"/>
                <a:gd name="T17" fmla="*/ 15 h 18"/>
                <a:gd name="T18" fmla="*/ 19 w 19"/>
                <a:gd name="T19" fmla="*/ 15 h 18"/>
                <a:gd name="T20" fmla="*/ 16 w 19"/>
                <a:gd name="T21" fmla="*/ 15 h 18"/>
                <a:gd name="T22" fmla="*/ 16 w 19"/>
                <a:gd name="T23" fmla="*/ 15 h 18"/>
                <a:gd name="T24" fmla="*/ 13 w 19"/>
                <a:gd name="T25" fmla="*/ 15 h 18"/>
                <a:gd name="T26" fmla="*/ 16 w 19"/>
                <a:gd name="T27" fmla="*/ 18 h 18"/>
                <a:gd name="T28" fmla="*/ 13 w 19"/>
                <a:gd name="T29" fmla="*/ 15 h 18"/>
                <a:gd name="T30" fmla="*/ 13 w 19"/>
                <a:gd name="T31" fmla="*/ 18 h 18"/>
                <a:gd name="T32" fmla="*/ 13 w 19"/>
                <a:gd name="T33" fmla="*/ 15 h 18"/>
                <a:gd name="T34" fmla="*/ 9 w 19"/>
                <a:gd name="T35" fmla="*/ 15 h 18"/>
                <a:gd name="T36" fmla="*/ 9 w 19"/>
                <a:gd name="T37" fmla="*/ 15 h 18"/>
                <a:gd name="T38" fmla="*/ 9 w 19"/>
                <a:gd name="T39" fmla="*/ 12 h 18"/>
                <a:gd name="T40" fmla="*/ 9 w 19"/>
                <a:gd name="T41" fmla="*/ 12 h 18"/>
                <a:gd name="T42" fmla="*/ 9 w 19"/>
                <a:gd name="T43" fmla="*/ 12 h 18"/>
                <a:gd name="T44" fmla="*/ 6 w 19"/>
                <a:gd name="T45" fmla="*/ 12 h 18"/>
                <a:gd name="T46" fmla="*/ 6 w 19"/>
                <a:gd name="T47" fmla="*/ 15 h 18"/>
                <a:gd name="T48" fmla="*/ 9 w 19"/>
                <a:gd name="T49" fmla="*/ 18 h 18"/>
                <a:gd name="T50" fmla="*/ 9 w 19"/>
                <a:gd name="T51" fmla="*/ 15 h 18"/>
                <a:gd name="T52" fmla="*/ 6 w 19"/>
                <a:gd name="T53" fmla="*/ 18 h 18"/>
                <a:gd name="T54" fmla="*/ 6 w 19"/>
                <a:gd name="T55" fmla="*/ 15 h 18"/>
                <a:gd name="T56" fmla="*/ 6 w 19"/>
                <a:gd name="T57" fmla="*/ 18 h 18"/>
                <a:gd name="T58" fmla="*/ 6 w 19"/>
                <a:gd name="T59" fmla="*/ 15 h 18"/>
                <a:gd name="T60" fmla="*/ 6 w 19"/>
                <a:gd name="T61" fmla="*/ 15 h 18"/>
                <a:gd name="T62" fmla="*/ 6 w 19"/>
                <a:gd name="T63" fmla="*/ 12 h 18"/>
                <a:gd name="T64" fmla="*/ 3 w 19"/>
                <a:gd name="T65" fmla="*/ 12 h 18"/>
                <a:gd name="T66" fmla="*/ 3 w 19"/>
                <a:gd name="T67" fmla="*/ 12 h 18"/>
                <a:gd name="T68" fmla="*/ 3 w 19"/>
                <a:gd name="T69" fmla="*/ 15 h 18"/>
                <a:gd name="T70" fmla="*/ 3 w 19"/>
                <a:gd name="T71" fmla="*/ 12 h 18"/>
                <a:gd name="T72" fmla="*/ 3 w 19"/>
                <a:gd name="T73" fmla="*/ 12 h 18"/>
                <a:gd name="T74" fmla="*/ 0 w 19"/>
                <a:gd name="T75" fmla="*/ 12 h 18"/>
                <a:gd name="T76" fmla="*/ 0 w 19"/>
                <a:gd name="T77" fmla="*/ 9 h 18"/>
                <a:gd name="T78" fmla="*/ 3 w 19"/>
                <a:gd name="T79" fmla="*/ 9 h 18"/>
                <a:gd name="T80" fmla="*/ 3 w 19"/>
                <a:gd name="T81" fmla="*/ 9 h 18"/>
                <a:gd name="T82" fmla="*/ 6 w 19"/>
                <a:gd name="T83" fmla="*/ 9 h 18"/>
                <a:gd name="T84" fmla="*/ 6 w 19"/>
                <a:gd name="T85" fmla="*/ 6 h 18"/>
                <a:gd name="T86" fmla="*/ 9 w 19"/>
                <a:gd name="T87" fmla="*/ 3 h 18"/>
                <a:gd name="T88" fmla="*/ 9 w 19"/>
                <a:gd name="T89" fmla="*/ 3 h 18"/>
                <a:gd name="T90" fmla="*/ 9 w 19"/>
                <a:gd name="T91" fmla="*/ 3 h 18"/>
                <a:gd name="T92" fmla="*/ 13 w 19"/>
                <a:gd name="T93" fmla="*/ 3 h 18"/>
                <a:gd name="T94" fmla="*/ 9 w 19"/>
                <a:gd name="T95" fmla="*/ 3 h 18"/>
                <a:gd name="T96" fmla="*/ 6 w 19"/>
                <a:gd name="T97" fmla="*/ 6 h 18"/>
                <a:gd name="T98" fmla="*/ 6 w 19"/>
                <a:gd name="T99" fmla="*/ 9 h 18"/>
                <a:gd name="T100" fmla="*/ 9 w 19"/>
                <a:gd name="T101" fmla="*/ 9 h 18"/>
                <a:gd name="T102" fmla="*/ 9 w 19"/>
                <a:gd name="T103" fmla="*/ 6 h 18"/>
                <a:gd name="T104" fmla="*/ 9 w 19"/>
                <a:gd name="T105" fmla="*/ 6 h 18"/>
                <a:gd name="T106" fmla="*/ 9 w 19"/>
                <a:gd name="T107" fmla="*/ 6 h 18"/>
                <a:gd name="T108" fmla="*/ 9 w 19"/>
                <a:gd name="T109" fmla="*/ 6 h 18"/>
                <a:gd name="T110" fmla="*/ 9 w 19"/>
                <a:gd name="T111" fmla="*/ 3 h 18"/>
                <a:gd name="T112" fmla="*/ 13 w 19"/>
                <a:gd name="T113" fmla="*/ 6 h 18"/>
                <a:gd name="T114" fmla="*/ 16 w 19"/>
                <a:gd name="T115" fmla="*/ 9 h 1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9" h="18">
                  <a:moveTo>
                    <a:pt x="16" y="9"/>
                  </a:moveTo>
                  <a:lnTo>
                    <a:pt x="16" y="9"/>
                  </a:lnTo>
                  <a:lnTo>
                    <a:pt x="16" y="12"/>
                  </a:lnTo>
                  <a:lnTo>
                    <a:pt x="16" y="9"/>
                  </a:lnTo>
                  <a:lnTo>
                    <a:pt x="13" y="9"/>
                  </a:lnTo>
                  <a:lnTo>
                    <a:pt x="13" y="12"/>
                  </a:lnTo>
                  <a:lnTo>
                    <a:pt x="16" y="12"/>
                  </a:lnTo>
                  <a:lnTo>
                    <a:pt x="19" y="12"/>
                  </a:lnTo>
                  <a:lnTo>
                    <a:pt x="19" y="15"/>
                  </a:lnTo>
                  <a:lnTo>
                    <a:pt x="19" y="12"/>
                  </a:lnTo>
                  <a:lnTo>
                    <a:pt x="19" y="15"/>
                  </a:lnTo>
                  <a:lnTo>
                    <a:pt x="16" y="15"/>
                  </a:lnTo>
                  <a:lnTo>
                    <a:pt x="13" y="15"/>
                  </a:lnTo>
                  <a:lnTo>
                    <a:pt x="13" y="12"/>
                  </a:lnTo>
                  <a:lnTo>
                    <a:pt x="13" y="15"/>
                  </a:lnTo>
                  <a:lnTo>
                    <a:pt x="16" y="15"/>
                  </a:lnTo>
                  <a:lnTo>
                    <a:pt x="16" y="18"/>
                  </a:lnTo>
                  <a:lnTo>
                    <a:pt x="13" y="18"/>
                  </a:lnTo>
                  <a:lnTo>
                    <a:pt x="13" y="15"/>
                  </a:lnTo>
                  <a:lnTo>
                    <a:pt x="13" y="18"/>
                  </a:lnTo>
                  <a:lnTo>
                    <a:pt x="13" y="15"/>
                  </a:lnTo>
                  <a:lnTo>
                    <a:pt x="13" y="18"/>
                  </a:lnTo>
                  <a:lnTo>
                    <a:pt x="9" y="18"/>
                  </a:lnTo>
                  <a:lnTo>
                    <a:pt x="9" y="15"/>
                  </a:lnTo>
                  <a:lnTo>
                    <a:pt x="9" y="18"/>
                  </a:lnTo>
                  <a:lnTo>
                    <a:pt x="13" y="15"/>
                  </a:lnTo>
                  <a:lnTo>
                    <a:pt x="9" y="15"/>
                  </a:lnTo>
                  <a:lnTo>
                    <a:pt x="9" y="12"/>
                  </a:lnTo>
                  <a:lnTo>
                    <a:pt x="13" y="12"/>
                  </a:lnTo>
                  <a:lnTo>
                    <a:pt x="9" y="12"/>
                  </a:lnTo>
                  <a:lnTo>
                    <a:pt x="6" y="12"/>
                  </a:lnTo>
                  <a:lnTo>
                    <a:pt x="9" y="12"/>
                  </a:lnTo>
                  <a:lnTo>
                    <a:pt x="6" y="12"/>
                  </a:lnTo>
                  <a:lnTo>
                    <a:pt x="6" y="15"/>
                  </a:lnTo>
                  <a:lnTo>
                    <a:pt x="9" y="15"/>
                  </a:lnTo>
                  <a:lnTo>
                    <a:pt x="9" y="18"/>
                  </a:lnTo>
                  <a:lnTo>
                    <a:pt x="9" y="15"/>
                  </a:lnTo>
                  <a:lnTo>
                    <a:pt x="9" y="18"/>
                  </a:lnTo>
                  <a:lnTo>
                    <a:pt x="6" y="18"/>
                  </a:lnTo>
                  <a:lnTo>
                    <a:pt x="6" y="15"/>
                  </a:lnTo>
                  <a:lnTo>
                    <a:pt x="6" y="18"/>
                  </a:lnTo>
                  <a:lnTo>
                    <a:pt x="6" y="15"/>
                  </a:lnTo>
                  <a:lnTo>
                    <a:pt x="3" y="15"/>
                  </a:lnTo>
                  <a:lnTo>
                    <a:pt x="6" y="15"/>
                  </a:lnTo>
                  <a:lnTo>
                    <a:pt x="6" y="12"/>
                  </a:lnTo>
                  <a:lnTo>
                    <a:pt x="3" y="12"/>
                  </a:lnTo>
                  <a:lnTo>
                    <a:pt x="3" y="9"/>
                  </a:lnTo>
                  <a:lnTo>
                    <a:pt x="3" y="12"/>
                  </a:lnTo>
                  <a:lnTo>
                    <a:pt x="3" y="15"/>
                  </a:lnTo>
                  <a:lnTo>
                    <a:pt x="3" y="12"/>
                  </a:lnTo>
                  <a:lnTo>
                    <a:pt x="0" y="12"/>
                  </a:lnTo>
                  <a:lnTo>
                    <a:pt x="0" y="9"/>
                  </a:lnTo>
                  <a:lnTo>
                    <a:pt x="3" y="9"/>
                  </a:lnTo>
                  <a:lnTo>
                    <a:pt x="6" y="9"/>
                  </a:lnTo>
                  <a:lnTo>
                    <a:pt x="6" y="6"/>
                  </a:lnTo>
                  <a:lnTo>
                    <a:pt x="3" y="6"/>
                  </a:lnTo>
                  <a:lnTo>
                    <a:pt x="6" y="6"/>
                  </a:lnTo>
                  <a:lnTo>
                    <a:pt x="6" y="3"/>
                  </a:lnTo>
                  <a:lnTo>
                    <a:pt x="9" y="3"/>
                  </a:lnTo>
                  <a:lnTo>
                    <a:pt x="9" y="0"/>
                  </a:lnTo>
                  <a:lnTo>
                    <a:pt x="9" y="3"/>
                  </a:lnTo>
                  <a:lnTo>
                    <a:pt x="13" y="3"/>
                  </a:lnTo>
                  <a:lnTo>
                    <a:pt x="9" y="3"/>
                  </a:lnTo>
                  <a:lnTo>
                    <a:pt x="9" y="6"/>
                  </a:lnTo>
                  <a:lnTo>
                    <a:pt x="6" y="6"/>
                  </a:lnTo>
                  <a:lnTo>
                    <a:pt x="6" y="9"/>
                  </a:lnTo>
                  <a:lnTo>
                    <a:pt x="9" y="9"/>
                  </a:lnTo>
                  <a:lnTo>
                    <a:pt x="9" y="6"/>
                  </a:lnTo>
                  <a:lnTo>
                    <a:pt x="13" y="6"/>
                  </a:lnTo>
                  <a:lnTo>
                    <a:pt x="9" y="6"/>
                  </a:lnTo>
                  <a:lnTo>
                    <a:pt x="9" y="3"/>
                  </a:lnTo>
                  <a:lnTo>
                    <a:pt x="9" y="6"/>
                  </a:lnTo>
                  <a:lnTo>
                    <a:pt x="13" y="6"/>
                  </a:lnTo>
                  <a:lnTo>
                    <a:pt x="16" y="6"/>
                  </a:lnTo>
                  <a:lnTo>
                    <a:pt x="1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21" name="Freeform 137"/>
            <p:cNvSpPr>
              <a:spLocks/>
            </p:cNvSpPr>
            <p:nvPr/>
          </p:nvSpPr>
          <p:spPr bwMode="auto">
            <a:xfrm>
              <a:off x="-1168" y="1513"/>
              <a:ext cx="19" cy="18"/>
            </a:xfrm>
            <a:custGeom>
              <a:avLst/>
              <a:gdLst>
                <a:gd name="T0" fmla="*/ 16 w 19"/>
                <a:gd name="T1" fmla="*/ 12 h 18"/>
                <a:gd name="T2" fmla="*/ 13 w 19"/>
                <a:gd name="T3" fmla="*/ 9 h 18"/>
                <a:gd name="T4" fmla="*/ 16 w 19"/>
                <a:gd name="T5" fmla="*/ 12 h 18"/>
                <a:gd name="T6" fmla="*/ 19 w 19"/>
                <a:gd name="T7" fmla="*/ 15 h 18"/>
                <a:gd name="T8" fmla="*/ 19 w 19"/>
                <a:gd name="T9" fmla="*/ 15 h 18"/>
                <a:gd name="T10" fmla="*/ 13 w 19"/>
                <a:gd name="T11" fmla="*/ 15 h 18"/>
                <a:gd name="T12" fmla="*/ 13 w 19"/>
                <a:gd name="T13" fmla="*/ 15 h 18"/>
                <a:gd name="T14" fmla="*/ 16 w 19"/>
                <a:gd name="T15" fmla="*/ 18 h 18"/>
                <a:gd name="T16" fmla="*/ 13 w 19"/>
                <a:gd name="T17" fmla="*/ 15 h 18"/>
                <a:gd name="T18" fmla="*/ 13 w 19"/>
                <a:gd name="T19" fmla="*/ 15 h 18"/>
                <a:gd name="T20" fmla="*/ 9 w 19"/>
                <a:gd name="T21" fmla="*/ 18 h 18"/>
                <a:gd name="T22" fmla="*/ 9 w 19"/>
                <a:gd name="T23" fmla="*/ 18 h 18"/>
                <a:gd name="T24" fmla="*/ 9 w 19"/>
                <a:gd name="T25" fmla="*/ 15 h 18"/>
                <a:gd name="T26" fmla="*/ 13 w 19"/>
                <a:gd name="T27" fmla="*/ 12 h 18"/>
                <a:gd name="T28" fmla="*/ 6 w 19"/>
                <a:gd name="T29" fmla="*/ 12 h 18"/>
                <a:gd name="T30" fmla="*/ 6 w 19"/>
                <a:gd name="T31" fmla="*/ 12 h 18"/>
                <a:gd name="T32" fmla="*/ 9 w 19"/>
                <a:gd name="T33" fmla="*/ 15 h 18"/>
                <a:gd name="T34" fmla="*/ 9 w 19"/>
                <a:gd name="T35" fmla="*/ 15 h 18"/>
                <a:gd name="T36" fmla="*/ 6 w 19"/>
                <a:gd name="T37" fmla="*/ 18 h 18"/>
                <a:gd name="T38" fmla="*/ 6 w 19"/>
                <a:gd name="T39" fmla="*/ 18 h 18"/>
                <a:gd name="T40" fmla="*/ 3 w 19"/>
                <a:gd name="T41" fmla="*/ 15 h 18"/>
                <a:gd name="T42" fmla="*/ 6 w 19"/>
                <a:gd name="T43" fmla="*/ 12 h 18"/>
                <a:gd name="T44" fmla="*/ 3 w 19"/>
                <a:gd name="T45" fmla="*/ 9 h 18"/>
                <a:gd name="T46" fmla="*/ 3 w 19"/>
                <a:gd name="T47" fmla="*/ 15 h 18"/>
                <a:gd name="T48" fmla="*/ 0 w 19"/>
                <a:gd name="T49" fmla="*/ 12 h 18"/>
                <a:gd name="T50" fmla="*/ 3 w 19"/>
                <a:gd name="T51" fmla="*/ 9 h 18"/>
                <a:gd name="T52" fmla="*/ 6 w 19"/>
                <a:gd name="T53" fmla="*/ 6 h 18"/>
                <a:gd name="T54" fmla="*/ 6 w 19"/>
                <a:gd name="T55" fmla="*/ 6 h 18"/>
                <a:gd name="T56" fmla="*/ 9 w 19"/>
                <a:gd name="T57" fmla="*/ 3 h 18"/>
                <a:gd name="T58" fmla="*/ 9 w 19"/>
                <a:gd name="T59" fmla="*/ 3 h 18"/>
                <a:gd name="T60" fmla="*/ 9 w 19"/>
                <a:gd name="T61" fmla="*/ 3 h 18"/>
                <a:gd name="T62" fmla="*/ 6 w 19"/>
                <a:gd name="T63" fmla="*/ 6 h 18"/>
                <a:gd name="T64" fmla="*/ 9 w 19"/>
                <a:gd name="T65" fmla="*/ 9 h 18"/>
                <a:gd name="T66" fmla="*/ 13 w 19"/>
                <a:gd name="T67" fmla="*/ 6 h 18"/>
                <a:gd name="T68" fmla="*/ 9 w 19"/>
                <a:gd name="T69" fmla="*/ 3 h 18"/>
                <a:gd name="T70" fmla="*/ 13 w 19"/>
                <a:gd name="T71" fmla="*/ 6 h 18"/>
                <a:gd name="T72" fmla="*/ 16 w 19"/>
                <a:gd name="T73" fmla="*/ 9 h 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 h="18">
                  <a:moveTo>
                    <a:pt x="16" y="9"/>
                  </a:moveTo>
                  <a:lnTo>
                    <a:pt x="16" y="12"/>
                  </a:lnTo>
                  <a:lnTo>
                    <a:pt x="16" y="9"/>
                  </a:lnTo>
                  <a:lnTo>
                    <a:pt x="13" y="9"/>
                  </a:lnTo>
                  <a:lnTo>
                    <a:pt x="13" y="12"/>
                  </a:lnTo>
                  <a:lnTo>
                    <a:pt x="16" y="12"/>
                  </a:lnTo>
                  <a:lnTo>
                    <a:pt x="19" y="12"/>
                  </a:lnTo>
                  <a:lnTo>
                    <a:pt x="19" y="15"/>
                  </a:lnTo>
                  <a:lnTo>
                    <a:pt x="19" y="12"/>
                  </a:lnTo>
                  <a:lnTo>
                    <a:pt x="19" y="15"/>
                  </a:lnTo>
                  <a:lnTo>
                    <a:pt x="16" y="15"/>
                  </a:lnTo>
                  <a:lnTo>
                    <a:pt x="13" y="15"/>
                  </a:lnTo>
                  <a:lnTo>
                    <a:pt x="13" y="12"/>
                  </a:lnTo>
                  <a:lnTo>
                    <a:pt x="13" y="15"/>
                  </a:lnTo>
                  <a:lnTo>
                    <a:pt x="16" y="15"/>
                  </a:lnTo>
                  <a:lnTo>
                    <a:pt x="16" y="18"/>
                  </a:lnTo>
                  <a:lnTo>
                    <a:pt x="13" y="18"/>
                  </a:lnTo>
                  <a:lnTo>
                    <a:pt x="13" y="15"/>
                  </a:lnTo>
                  <a:lnTo>
                    <a:pt x="13" y="18"/>
                  </a:lnTo>
                  <a:lnTo>
                    <a:pt x="13" y="15"/>
                  </a:lnTo>
                  <a:lnTo>
                    <a:pt x="13" y="18"/>
                  </a:lnTo>
                  <a:lnTo>
                    <a:pt x="9" y="18"/>
                  </a:lnTo>
                  <a:lnTo>
                    <a:pt x="9" y="15"/>
                  </a:lnTo>
                  <a:lnTo>
                    <a:pt x="9" y="18"/>
                  </a:lnTo>
                  <a:lnTo>
                    <a:pt x="13" y="15"/>
                  </a:lnTo>
                  <a:lnTo>
                    <a:pt x="9" y="15"/>
                  </a:lnTo>
                  <a:lnTo>
                    <a:pt x="9" y="12"/>
                  </a:lnTo>
                  <a:lnTo>
                    <a:pt x="13" y="12"/>
                  </a:lnTo>
                  <a:lnTo>
                    <a:pt x="9" y="12"/>
                  </a:lnTo>
                  <a:lnTo>
                    <a:pt x="6" y="12"/>
                  </a:lnTo>
                  <a:lnTo>
                    <a:pt x="9" y="12"/>
                  </a:lnTo>
                  <a:lnTo>
                    <a:pt x="6" y="12"/>
                  </a:lnTo>
                  <a:lnTo>
                    <a:pt x="6" y="15"/>
                  </a:lnTo>
                  <a:lnTo>
                    <a:pt x="9" y="15"/>
                  </a:lnTo>
                  <a:lnTo>
                    <a:pt x="9" y="18"/>
                  </a:lnTo>
                  <a:lnTo>
                    <a:pt x="9" y="15"/>
                  </a:lnTo>
                  <a:lnTo>
                    <a:pt x="9" y="18"/>
                  </a:lnTo>
                  <a:lnTo>
                    <a:pt x="6" y="18"/>
                  </a:lnTo>
                  <a:lnTo>
                    <a:pt x="6" y="15"/>
                  </a:lnTo>
                  <a:lnTo>
                    <a:pt x="6" y="18"/>
                  </a:lnTo>
                  <a:lnTo>
                    <a:pt x="6" y="15"/>
                  </a:lnTo>
                  <a:lnTo>
                    <a:pt x="3" y="15"/>
                  </a:lnTo>
                  <a:lnTo>
                    <a:pt x="6" y="15"/>
                  </a:lnTo>
                  <a:lnTo>
                    <a:pt x="6" y="12"/>
                  </a:lnTo>
                  <a:lnTo>
                    <a:pt x="3" y="12"/>
                  </a:lnTo>
                  <a:lnTo>
                    <a:pt x="3" y="9"/>
                  </a:lnTo>
                  <a:lnTo>
                    <a:pt x="3" y="12"/>
                  </a:lnTo>
                  <a:lnTo>
                    <a:pt x="3" y="15"/>
                  </a:lnTo>
                  <a:lnTo>
                    <a:pt x="3" y="12"/>
                  </a:lnTo>
                  <a:lnTo>
                    <a:pt x="0" y="12"/>
                  </a:lnTo>
                  <a:lnTo>
                    <a:pt x="0" y="9"/>
                  </a:lnTo>
                  <a:lnTo>
                    <a:pt x="3" y="9"/>
                  </a:lnTo>
                  <a:lnTo>
                    <a:pt x="6" y="9"/>
                  </a:lnTo>
                  <a:lnTo>
                    <a:pt x="6" y="6"/>
                  </a:lnTo>
                  <a:lnTo>
                    <a:pt x="3" y="6"/>
                  </a:lnTo>
                  <a:lnTo>
                    <a:pt x="6" y="6"/>
                  </a:lnTo>
                  <a:lnTo>
                    <a:pt x="6" y="3"/>
                  </a:lnTo>
                  <a:lnTo>
                    <a:pt x="9" y="3"/>
                  </a:lnTo>
                  <a:lnTo>
                    <a:pt x="9" y="0"/>
                  </a:lnTo>
                  <a:lnTo>
                    <a:pt x="9" y="3"/>
                  </a:lnTo>
                  <a:lnTo>
                    <a:pt x="13" y="3"/>
                  </a:lnTo>
                  <a:lnTo>
                    <a:pt x="9" y="3"/>
                  </a:lnTo>
                  <a:lnTo>
                    <a:pt x="9" y="6"/>
                  </a:lnTo>
                  <a:lnTo>
                    <a:pt x="6" y="6"/>
                  </a:lnTo>
                  <a:lnTo>
                    <a:pt x="6" y="9"/>
                  </a:lnTo>
                  <a:lnTo>
                    <a:pt x="9" y="9"/>
                  </a:lnTo>
                  <a:lnTo>
                    <a:pt x="9" y="6"/>
                  </a:lnTo>
                  <a:lnTo>
                    <a:pt x="13" y="6"/>
                  </a:lnTo>
                  <a:lnTo>
                    <a:pt x="9" y="6"/>
                  </a:lnTo>
                  <a:lnTo>
                    <a:pt x="9" y="3"/>
                  </a:lnTo>
                  <a:lnTo>
                    <a:pt x="9" y="6"/>
                  </a:lnTo>
                  <a:lnTo>
                    <a:pt x="13" y="6"/>
                  </a:lnTo>
                  <a:lnTo>
                    <a:pt x="16" y="6"/>
                  </a:lnTo>
                  <a:lnTo>
                    <a:pt x="16"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22" name="Line 138"/>
            <p:cNvSpPr>
              <a:spLocks noChangeShapeType="1"/>
            </p:cNvSpPr>
            <p:nvPr/>
          </p:nvSpPr>
          <p:spPr bwMode="auto">
            <a:xfrm>
              <a:off x="-1155" y="1522"/>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123" name="Freeform 139"/>
            <p:cNvSpPr>
              <a:spLocks/>
            </p:cNvSpPr>
            <p:nvPr/>
          </p:nvSpPr>
          <p:spPr bwMode="auto">
            <a:xfrm>
              <a:off x="-1159" y="1522"/>
              <a:ext cx="4" cy="6"/>
            </a:xfrm>
            <a:custGeom>
              <a:avLst/>
              <a:gdLst>
                <a:gd name="T0" fmla="*/ 4 w 4"/>
                <a:gd name="T1" fmla="*/ 3 h 6"/>
                <a:gd name="T2" fmla="*/ 4 w 4"/>
                <a:gd name="T3" fmla="*/ 6 h 6"/>
                <a:gd name="T4" fmla="*/ 4 w 4"/>
                <a:gd name="T5" fmla="*/ 3 h 6"/>
                <a:gd name="T6" fmla="*/ 0 w 4"/>
                <a:gd name="T7" fmla="*/ 3 h 6"/>
                <a:gd name="T8" fmla="*/ 4 w 4"/>
                <a:gd name="T9" fmla="*/ 3 h 6"/>
                <a:gd name="T10" fmla="*/ 0 w 4"/>
                <a:gd name="T11" fmla="*/ 3 h 6"/>
                <a:gd name="T12" fmla="*/ 0 w 4"/>
                <a:gd name="T13" fmla="*/ 0 h 6"/>
                <a:gd name="T14" fmla="*/ 4 w 4"/>
                <a:gd name="T15" fmla="*/ 0 h 6"/>
                <a:gd name="T16" fmla="*/ 0 w 4"/>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6">
                  <a:moveTo>
                    <a:pt x="4" y="3"/>
                  </a:moveTo>
                  <a:lnTo>
                    <a:pt x="4" y="6"/>
                  </a:lnTo>
                  <a:lnTo>
                    <a:pt x="4" y="3"/>
                  </a:lnTo>
                  <a:lnTo>
                    <a:pt x="0" y="3"/>
                  </a:lnTo>
                  <a:lnTo>
                    <a:pt x="4" y="3"/>
                  </a:lnTo>
                  <a:lnTo>
                    <a:pt x="0" y="3"/>
                  </a:lnTo>
                  <a:lnTo>
                    <a:pt x="0" y="0"/>
                  </a:lnTo>
                  <a:lnTo>
                    <a:pt x="4" y="0"/>
                  </a:lnTo>
                  <a:lnTo>
                    <a:pt x="0" y="0"/>
                  </a:lnTo>
                </a:path>
              </a:pathLst>
            </a:custGeom>
            <a:noFill/>
            <a:ln w="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24" name="Freeform 141"/>
            <p:cNvSpPr>
              <a:spLocks/>
            </p:cNvSpPr>
            <p:nvPr/>
          </p:nvSpPr>
          <p:spPr bwMode="auto">
            <a:xfrm>
              <a:off x="-1155" y="1522"/>
              <a:ext cx="3" cy="1"/>
            </a:xfrm>
            <a:custGeom>
              <a:avLst/>
              <a:gdLst>
                <a:gd name="T0" fmla="*/ 0 w 3"/>
                <a:gd name="T1" fmla="*/ 0 h 1"/>
                <a:gd name="T2" fmla="*/ 3 w 3"/>
                <a:gd name="T3" fmla="*/ 0 h 1"/>
                <a:gd name="T4" fmla="*/ 0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lnTo>
                    <a:pt x="0" y="0"/>
                  </a:lnTo>
                </a:path>
              </a:pathLst>
            </a:custGeom>
            <a:noFill/>
            <a:ln w="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25" name="Freeform 142"/>
            <p:cNvSpPr>
              <a:spLocks/>
            </p:cNvSpPr>
            <p:nvPr/>
          </p:nvSpPr>
          <p:spPr bwMode="auto">
            <a:xfrm>
              <a:off x="-1155" y="1516"/>
              <a:ext cx="3" cy="6"/>
            </a:xfrm>
            <a:custGeom>
              <a:avLst/>
              <a:gdLst>
                <a:gd name="T0" fmla="*/ 0 w 3"/>
                <a:gd name="T1" fmla="*/ 3 h 6"/>
                <a:gd name="T2" fmla="*/ 0 w 3"/>
                <a:gd name="T3" fmla="*/ 3 h 6"/>
                <a:gd name="T4" fmla="*/ 0 w 3"/>
                <a:gd name="T5" fmla="*/ 3 h 6"/>
                <a:gd name="T6" fmla="*/ 0 w 3"/>
                <a:gd name="T7" fmla="*/ 0 h 6"/>
                <a:gd name="T8" fmla="*/ 0 w 3"/>
                <a:gd name="T9" fmla="*/ 0 h 6"/>
                <a:gd name="T10" fmla="*/ 0 w 3"/>
                <a:gd name="T11" fmla="*/ 0 h 6"/>
                <a:gd name="T12" fmla="*/ 0 w 3"/>
                <a:gd name="T13" fmla="*/ 0 h 6"/>
                <a:gd name="T14" fmla="*/ 0 w 3"/>
                <a:gd name="T15" fmla="*/ 0 h 6"/>
                <a:gd name="T16" fmla="*/ 0 w 3"/>
                <a:gd name="T17" fmla="*/ 3 h 6"/>
                <a:gd name="T18" fmla="*/ 0 w 3"/>
                <a:gd name="T19" fmla="*/ 3 h 6"/>
                <a:gd name="T20" fmla="*/ 0 w 3"/>
                <a:gd name="T21" fmla="*/ 3 h 6"/>
                <a:gd name="T22" fmla="*/ 0 w 3"/>
                <a:gd name="T23" fmla="*/ 0 h 6"/>
                <a:gd name="T24" fmla="*/ 0 w 3"/>
                <a:gd name="T25" fmla="*/ 0 h 6"/>
                <a:gd name="T26" fmla="*/ 0 w 3"/>
                <a:gd name="T27" fmla="*/ 3 h 6"/>
                <a:gd name="T28" fmla="*/ 0 w 3"/>
                <a:gd name="T29" fmla="*/ 3 h 6"/>
                <a:gd name="T30" fmla="*/ 0 w 3"/>
                <a:gd name="T31" fmla="*/ 3 h 6"/>
                <a:gd name="T32" fmla="*/ 0 w 3"/>
                <a:gd name="T33" fmla="*/ 3 h 6"/>
                <a:gd name="T34" fmla="*/ 3 w 3"/>
                <a:gd name="T35" fmla="*/ 3 h 6"/>
                <a:gd name="T36" fmla="*/ 3 w 3"/>
                <a:gd name="T37" fmla="*/ 3 h 6"/>
                <a:gd name="T38" fmla="*/ 3 w 3"/>
                <a:gd name="T39" fmla="*/ 3 h 6"/>
                <a:gd name="T40" fmla="*/ 3 w 3"/>
                <a:gd name="T41" fmla="*/ 3 h 6"/>
                <a:gd name="T42" fmla="*/ 3 w 3"/>
                <a:gd name="T43" fmla="*/ 3 h 6"/>
                <a:gd name="T44" fmla="*/ 3 w 3"/>
                <a:gd name="T45" fmla="*/ 3 h 6"/>
                <a:gd name="T46" fmla="*/ 3 w 3"/>
                <a:gd name="T47" fmla="*/ 3 h 6"/>
                <a:gd name="T48" fmla="*/ 3 w 3"/>
                <a:gd name="T49" fmla="*/ 3 h 6"/>
                <a:gd name="T50" fmla="*/ 3 w 3"/>
                <a:gd name="T51" fmla="*/ 3 h 6"/>
                <a:gd name="T52" fmla="*/ 3 w 3"/>
                <a:gd name="T53" fmla="*/ 3 h 6"/>
                <a:gd name="T54" fmla="*/ 3 w 3"/>
                <a:gd name="T55" fmla="*/ 3 h 6"/>
                <a:gd name="T56" fmla="*/ 3 w 3"/>
                <a:gd name="T57" fmla="*/ 3 h 6"/>
                <a:gd name="T58" fmla="*/ 3 w 3"/>
                <a:gd name="T59" fmla="*/ 3 h 6"/>
                <a:gd name="T60" fmla="*/ 3 w 3"/>
                <a:gd name="T61" fmla="*/ 3 h 6"/>
                <a:gd name="T62" fmla="*/ 3 w 3"/>
                <a:gd name="T63" fmla="*/ 3 h 6"/>
                <a:gd name="T64" fmla="*/ 3 w 3"/>
                <a:gd name="T65" fmla="*/ 6 h 6"/>
                <a:gd name="T66" fmla="*/ 3 w 3"/>
                <a:gd name="T67" fmla="*/ 6 h 6"/>
                <a:gd name="T68" fmla="*/ 3 w 3"/>
                <a:gd name="T69" fmla="*/ 6 h 6"/>
                <a:gd name="T70" fmla="*/ 3 w 3"/>
                <a:gd name="T71" fmla="*/ 6 h 6"/>
                <a:gd name="T72" fmla="*/ 3 w 3"/>
                <a:gd name="T73" fmla="*/ 6 h 6"/>
                <a:gd name="T74" fmla="*/ 3 w 3"/>
                <a:gd name="T75" fmla="*/ 6 h 6"/>
                <a:gd name="T76" fmla="*/ 3 w 3"/>
                <a:gd name="T77" fmla="*/ 6 h 6"/>
                <a:gd name="T78" fmla="*/ 3 w 3"/>
                <a:gd name="T79" fmla="*/ 3 h 6"/>
                <a:gd name="T80" fmla="*/ 3 w 3"/>
                <a:gd name="T81" fmla="*/ 3 h 6"/>
                <a:gd name="T82" fmla="*/ 0 w 3"/>
                <a:gd name="T83" fmla="*/ 3 h 6"/>
                <a:gd name="T84" fmla="*/ 0 w 3"/>
                <a:gd name="T85" fmla="*/ 3 h 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 h="6">
                  <a:moveTo>
                    <a:pt x="0" y="3"/>
                  </a:moveTo>
                  <a:lnTo>
                    <a:pt x="0" y="3"/>
                  </a:lnTo>
                  <a:lnTo>
                    <a:pt x="0" y="0"/>
                  </a:lnTo>
                  <a:lnTo>
                    <a:pt x="0" y="3"/>
                  </a:lnTo>
                  <a:lnTo>
                    <a:pt x="0" y="0"/>
                  </a:lnTo>
                  <a:lnTo>
                    <a:pt x="0" y="3"/>
                  </a:lnTo>
                  <a:lnTo>
                    <a:pt x="3" y="3"/>
                  </a:lnTo>
                  <a:lnTo>
                    <a:pt x="3" y="6"/>
                  </a:lnTo>
                  <a:lnTo>
                    <a:pt x="3" y="3"/>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26" name="Freeform 143"/>
            <p:cNvSpPr>
              <a:spLocks/>
            </p:cNvSpPr>
            <p:nvPr/>
          </p:nvSpPr>
          <p:spPr bwMode="auto">
            <a:xfrm>
              <a:off x="-1155" y="1516"/>
              <a:ext cx="3" cy="6"/>
            </a:xfrm>
            <a:custGeom>
              <a:avLst/>
              <a:gdLst>
                <a:gd name="T0" fmla="*/ 0 w 3"/>
                <a:gd name="T1" fmla="*/ 3 h 6"/>
                <a:gd name="T2" fmla="*/ 0 w 3"/>
                <a:gd name="T3" fmla="*/ 0 h 6"/>
                <a:gd name="T4" fmla="*/ 0 w 3"/>
                <a:gd name="T5" fmla="*/ 3 h 6"/>
                <a:gd name="T6" fmla="*/ 0 w 3"/>
                <a:gd name="T7" fmla="*/ 0 h 6"/>
                <a:gd name="T8" fmla="*/ 0 w 3"/>
                <a:gd name="T9" fmla="*/ 3 h 6"/>
                <a:gd name="T10" fmla="*/ 3 w 3"/>
                <a:gd name="T11" fmla="*/ 3 h 6"/>
                <a:gd name="T12" fmla="*/ 3 w 3"/>
                <a:gd name="T13" fmla="*/ 6 h 6"/>
                <a:gd name="T14" fmla="*/ 3 w 3"/>
                <a:gd name="T15" fmla="*/ 3 h 6"/>
                <a:gd name="T16" fmla="*/ 0 w 3"/>
                <a:gd name="T17" fmla="*/ 3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6">
                  <a:moveTo>
                    <a:pt x="0" y="3"/>
                  </a:moveTo>
                  <a:lnTo>
                    <a:pt x="0" y="0"/>
                  </a:lnTo>
                  <a:lnTo>
                    <a:pt x="0" y="3"/>
                  </a:lnTo>
                  <a:lnTo>
                    <a:pt x="0" y="0"/>
                  </a:lnTo>
                  <a:lnTo>
                    <a:pt x="0" y="3"/>
                  </a:lnTo>
                  <a:lnTo>
                    <a:pt x="3" y="3"/>
                  </a:lnTo>
                  <a:lnTo>
                    <a:pt x="3" y="6"/>
                  </a:lnTo>
                  <a:lnTo>
                    <a:pt x="3" y="3"/>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27" name="Freeform 145"/>
            <p:cNvSpPr>
              <a:spLocks/>
            </p:cNvSpPr>
            <p:nvPr/>
          </p:nvSpPr>
          <p:spPr bwMode="auto">
            <a:xfrm>
              <a:off x="-1155" y="1522"/>
              <a:ext cx="3" cy="1"/>
            </a:xfrm>
            <a:custGeom>
              <a:avLst/>
              <a:gdLst>
                <a:gd name="T0" fmla="*/ 0 w 3"/>
                <a:gd name="T1" fmla="*/ 0 h 1"/>
                <a:gd name="T2" fmla="*/ 3 w 3"/>
                <a:gd name="T3" fmla="*/ 0 h 1"/>
                <a:gd name="T4" fmla="*/ 0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28" name="Freeform 146"/>
            <p:cNvSpPr>
              <a:spLocks/>
            </p:cNvSpPr>
            <p:nvPr/>
          </p:nvSpPr>
          <p:spPr bwMode="auto">
            <a:xfrm>
              <a:off x="-1159" y="1531"/>
              <a:ext cx="26" cy="23"/>
            </a:xfrm>
            <a:custGeom>
              <a:avLst/>
              <a:gdLst>
                <a:gd name="T0" fmla="*/ 26 w 26"/>
                <a:gd name="T1" fmla="*/ 15 h 23"/>
                <a:gd name="T2" fmla="*/ 13 w 26"/>
                <a:gd name="T3" fmla="*/ 0 h 23"/>
                <a:gd name="T4" fmla="*/ 0 w 26"/>
                <a:gd name="T5" fmla="*/ 9 h 23"/>
                <a:gd name="T6" fmla="*/ 13 w 26"/>
                <a:gd name="T7" fmla="*/ 23 h 23"/>
                <a:gd name="T8" fmla="*/ 26 w 26"/>
                <a:gd name="T9" fmla="*/ 15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26" y="15"/>
                  </a:moveTo>
                  <a:lnTo>
                    <a:pt x="13" y="0"/>
                  </a:lnTo>
                  <a:lnTo>
                    <a:pt x="0" y="9"/>
                  </a:lnTo>
                  <a:lnTo>
                    <a:pt x="13" y="23"/>
                  </a:lnTo>
                  <a:lnTo>
                    <a:pt x="26" y="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29" name="Freeform 147"/>
            <p:cNvSpPr>
              <a:spLocks/>
            </p:cNvSpPr>
            <p:nvPr/>
          </p:nvSpPr>
          <p:spPr bwMode="auto">
            <a:xfrm>
              <a:off x="-1159" y="1531"/>
              <a:ext cx="26" cy="23"/>
            </a:xfrm>
            <a:custGeom>
              <a:avLst/>
              <a:gdLst>
                <a:gd name="T0" fmla="*/ 26 w 26"/>
                <a:gd name="T1" fmla="*/ 15 h 23"/>
                <a:gd name="T2" fmla="*/ 13 w 26"/>
                <a:gd name="T3" fmla="*/ 0 h 23"/>
                <a:gd name="T4" fmla="*/ 0 w 26"/>
                <a:gd name="T5" fmla="*/ 9 h 23"/>
                <a:gd name="T6" fmla="*/ 13 w 26"/>
                <a:gd name="T7" fmla="*/ 23 h 23"/>
                <a:gd name="T8" fmla="*/ 26 w 26"/>
                <a:gd name="T9" fmla="*/ 15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26" y="15"/>
                  </a:moveTo>
                  <a:lnTo>
                    <a:pt x="13" y="0"/>
                  </a:lnTo>
                  <a:lnTo>
                    <a:pt x="0" y="9"/>
                  </a:lnTo>
                  <a:lnTo>
                    <a:pt x="13" y="23"/>
                  </a:lnTo>
                  <a:lnTo>
                    <a:pt x="26" y="1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30" name="Freeform 148"/>
            <p:cNvSpPr>
              <a:spLocks noEditPoints="1"/>
            </p:cNvSpPr>
            <p:nvPr/>
          </p:nvSpPr>
          <p:spPr bwMode="auto">
            <a:xfrm>
              <a:off x="-1152" y="1537"/>
              <a:ext cx="13" cy="14"/>
            </a:xfrm>
            <a:custGeom>
              <a:avLst/>
              <a:gdLst>
                <a:gd name="T0" fmla="*/ 9 w 13"/>
                <a:gd name="T1" fmla="*/ 9 h 14"/>
                <a:gd name="T2" fmla="*/ 3 w 13"/>
                <a:gd name="T3" fmla="*/ 0 h 14"/>
                <a:gd name="T4" fmla="*/ 0 w 13"/>
                <a:gd name="T5" fmla="*/ 3 h 14"/>
                <a:gd name="T6" fmla="*/ 0 w 13"/>
                <a:gd name="T7" fmla="*/ 3 h 14"/>
                <a:gd name="T8" fmla="*/ 0 w 13"/>
                <a:gd name="T9" fmla="*/ 3 h 14"/>
                <a:gd name="T10" fmla="*/ 0 w 13"/>
                <a:gd name="T11" fmla="*/ 6 h 14"/>
                <a:gd name="T12" fmla="*/ 0 w 13"/>
                <a:gd name="T13" fmla="*/ 6 h 14"/>
                <a:gd name="T14" fmla="*/ 0 w 13"/>
                <a:gd name="T15" fmla="*/ 6 h 14"/>
                <a:gd name="T16" fmla="*/ 0 w 13"/>
                <a:gd name="T17" fmla="*/ 6 h 14"/>
                <a:gd name="T18" fmla="*/ 0 w 13"/>
                <a:gd name="T19" fmla="*/ 6 h 14"/>
                <a:gd name="T20" fmla="*/ 0 w 13"/>
                <a:gd name="T21" fmla="*/ 6 h 14"/>
                <a:gd name="T22" fmla="*/ 0 w 13"/>
                <a:gd name="T23" fmla="*/ 6 h 14"/>
                <a:gd name="T24" fmla="*/ 6 w 13"/>
                <a:gd name="T25" fmla="*/ 14 h 14"/>
                <a:gd name="T26" fmla="*/ 6 w 13"/>
                <a:gd name="T27" fmla="*/ 14 h 14"/>
                <a:gd name="T28" fmla="*/ 6 w 13"/>
                <a:gd name="T29" fmla="*/ 12 h 14"/>
                <a:gd name="T30" fmla="*/ 9 w 13"/>
                <a:gd name="T31" fmla="*/ 9 h 14"/>
                <a:gd name="T32" fmla="*/ 13 w 13"/>
                <a:gd name="T33" fmla="*/ 9 h 14"/>
                <a:gd name="T34" fmla="*/ 9 w 13"/>
                <a:gd name="T35" fmla="*/ 9 h 14"/>
                <a:gd name="T36" fmla="*/ 3 w 13"/>
                <a:gd name="T37" fmla="*/ 0 h 14"/>
                <a:gd name="T38" fmla="*/ 6 w 13"/>
                <a:gd name="T39" fmla="*/ 0 h 14"/>
                <a:gd name="T40" fmla="*/ 6 w 13"/>
                <a:gd name="T41" fmla="*/ 0 h 14"/>
                <a:gd name="T42" fmla="*/ 6 w 13"/>
                <a:gd name="T43" fmla="*/ 3 h 14"/>
                <a:gd name="T44" fmla="*/ 6 w 13"/>
                <a:gd name="T45" fmla="*/ 3 h 14"/>
                <a:gd name="T46" fmla="*/ 6 w 13"/>
                <a:gd name="T47" fmla="*/ 3 h 14"/>
                <a:gd name="T48" fmla="*/ 9 w 13"/>
                <a:gd name="T49" fmla="*/ 3 h 14"/>
                <a:gd name="T50" fmla="*/ 6 w 13"/>
                <a:gd name="T51" fmla="*/ 6 h 14"/>
                <a:gd name="T52" fmla="*/ 9 w 13"/>
                <a:gd name="T53" fmla="*/ 6 h 14"/>
                <a:gd name="T54" fmla="*/ 9 w 13"/>
                <a:gd name="T55" fmla="*/ 6 h 14"/>
                <a:gd name="T56" fmla="*/ 9 w 13"/>
                <a:gd name="T57" fmla="*/ 6 h 14"/>
                <a:gd name="T58" fmla="*/ 9 w 13"/>
                <a:gd name="T59" fmla="*/ 6 h 14"/>
                <a:gd name="T60" fmla="*/ 9 w 13"/>
                <a:gd name="T61" fmla="*/ 9 h 14"/>
                <a:gd name="T62" fmla="*/ 13 w 13"/>
                <a:gd name="T63" fmla="*/ 6 h 14"/>
                <a:gd name="T64" fmla="*/ 13 w 13"/>
                <a:gd name="T65" fmla="*/ 9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 h="14">
                  <a:moveTo>
                    <a:pt x="9" y="9"/>
                  </a:moveTo>
                  <a:lnTo>
                    <a:pt x="3" y="0"/>
                  </a:lnTo>
                  <a:lnTo>
                    <a:pt x="0" y="3"/>
                  </a:lnTo>
                  <a:lnTo>
                    <a:pt x="0" y="6"/>
                  </a:lnTo>
                  <a:lnTo>
                    <a:pt x="6" y="14"/>
                  </a:lnTo>
                  <a:lnTo>
                    <a:pt x="6" y="12"/>
                  </a:lnTo>
                  <a:lnTo>
                    <a:pt x="9" y="9"/>
                  </a:lnTo>
                  <a:close/>
                  <a:moveTo>
                    <a:pt x="13" y="9"/>
                  </a:moveTo>
                  <a:lnTo>
                    <a:pt x="9" y="9"/>
                  </a:lnTo>
                  <a:lnTo>
                    <a:pt x="3" y="0"/>
                  </a:lnTo>
                  <a:lnTo>
                    <a:pt x="6" y="0"/>
                  </a:lnTo>
                  <a:lnTo>
                    <a:pt x="6" y="3"/>
                  </a:lnTo>
                  <a:lnTo>
                    <a:pt x="9" y="3"/>
                  </a:lnTo>
                  <a:lnTo>
                    <a:pt x="6" y="6"/>
                  </a:lnTo>
                  <a:lnTo>
                    <a:pt x="9" y="6"/>
                  </a:lnTo>
                  <a:lnTo>
                    <a:pt x="9" y="9"/>
                  </a:lnTo>
                  <a:lnTo>
                    <a:pt x="13" y="6"/>
                  </a:lnTo>
                  <a:lnTo>
                    <a:pt x="13"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31" name="Freeform 149"/>
            <p:cNvSpPr>
              <a:spLocks/>
            </p:cNvSpPr>
            <p:nvPr/>
          </p:nvSpPr>
          <p:spPr bwMode="auto">
            <a:xfrm>
              <a:off x="-1152" y="1537"/>
              <a:ext cx="9" cy="14"/>
            </a:xfrm>
            <a:custGeom>
              <a:avLst/>
              <a:gdLst>
                <a:gd name="T0" fmla="*/ 9 w 9"/>
                <a:gd name="T1" fmla="*/ 9 h 14"/>
                <a:gd name="T2" fmla="*/ 3 w 9"/>
                <a:gd name="T3" fmla="*/ 0 h 14"/>
                <a:gd name="T4" fmla="*/ 0 w 9"/>
                <a:gd name="T5" fmla="*/ 3 h 14"/>
                <a:gd name="T6" fmla="*/ 0 w 9"/>
                <a:gd name="T7" fmla="*/ 6 h 14"/>
                <a:gd name="T8" fmla="*/ 6 w 9"/>
                <a:gd name="T9" fmla="*/ 14 h 14"/>
                <a:gd name="T10" fmla="*/ 6 w 9"/>
                <a:gd name="T11" fmla="*/ 12 h 14"/>
                <a:gd name="T12" fmla="*/ 9 w 9"/>
                <a:gd name="T13" fmla="*/ 9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4">
                  <a:moveTo>
                    <a:pt x="9" y="9"/>
                  </a:moveTo>
                  <a:lnTo>
                    <a:pt x="3" y="0"/>
                  </a:lnTo>
                  <a:lnTo>
                    <a:pt x="0" y="3"/>
                  </a:lnTo>
                  <a:lnTo>
                    <a:pt x="0" y="6"/>
                  </a:lnTo>
                  <a:lnTo>
                    <a:pt x="6" y="14"/>
                  </a:lnTo>
                  <a:lnTo>
                    <a:pt x="6" y="12"/>
                  </a:lnTo>
                  <a:lnTo>
                    <a:pt x="9"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32" name="Freeform 150"/>
            <p:cNvSpPr>
              <a:spLocks/>
            </p:cNvSpPr>
            <p:nvPr/>
          </p:nvSpPr>
          <p:spPr bwMode="auto">
            <a:xfrm>
              <a:off x="-1149" y="1537"/>
              <a:ext cx="10" cy="9"/>
            </a:xfrm>
            <a:custGeom>
              <a:avLst/>
              <a:gdLst>
                <a:gd name="T0" fmla="*/ 10 w 10"/>
                <a:gd name="T1" fmla="*/ 9 h 9"/>
                <a:gd name="T2" fmla="*/ 6 w 10"/>
                <a:gd name="T3" fmla="*/ 9 h 9"/>
                <a:gd name="T4" fmla="*/ 0 w 10"/>
                <a:gd name="T5" fmla="*/ 0 h 9"/>
                <a:gd name="T6" fmla="*/ 3 w 10"/>
                <a:gd name="T7" fmla="*/ 0 h 9"/>
                <a:gd name="T8" fmla="*/ 3 w 10"/>
                <a:gd name="T9" fmla="*/ 3 h 9"/>
                <a:gd name="T10" fmla="*/ 6 w 10"/>
                <a:gd name="T11" fmla="*/ 3 h 9"/>
                <a:gd name="T12" fmla="*/ 3 w 10"/>
                <a:gd name="T13" fmla="*/ 6 h 9"/>
                <a:gd name="T14" fmla="*/ 6 w 10"/>
                <a:gd name="T15" fmla="*/ 6 h 9"/>
                <a:gd name="T16" fmla="*/ 6 w 10"/>
                <a:gd name="T17" fmla="*/ 9 h 9"/>
                <a:gd name="T18" fmla="*/ 10 w 10"/>
                <a:gd name="T19" fmla="*/ 6 h 9"/>
                <a:gd name="T20" fmla="*/ 10 w 10"/>
                <a:gd name="T21" fmla="*/ 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 h="9">
                  <a:moveTo>
                    <a:pt x="10" y="9"/>
                  </a:moveTo>
                  <a:lnTo>
                    <a:pt x="6" y="9"/>
                  </a:lnTo>
                  <a:lnTo>
                    <a:pt x="0" y="0"/>
                  </a:lnTo>
                  <a:lnTo>
                    <a:pt x="3" y="0"/>
                  </a:lnTo>
                  <a:lnTo>
                    <a:pt x="3" y="3"/>
                  </a:lnTo>
                  <a:lnTo>
                    <a:pt x="6" y="3"/>
                  </a:lnTo>
                  <a:lnTo>
                    <a:pt x="3" y="6"/>
                  </a:lnTo>
                  <a:lnTo>
                    <a:pt x="6" y="6"/>
                  </a:lnTo>
                  <a:lnTo>
                    <a:pt x="6" y="9"/>
                  </a:lnTo>
                  <a:lnTo>
                    <a:pt x="10" y="6"/>
                  </a:lnTo>
                  <a:lnTo>
                    <a:pt x="10"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33" name="Freeform 151"/>
            <p:cNvSpPr>
              <a:spLocks/>
            </p:cNvSpPr>
            <p:nvPr/>
          </p:nvSpPr>
          <p:spPr bwMode="auto">
            <a:xfrm>
              <a:off x="-1149" y="1540"/>
              <a:ext cx="3" cy="3"/>
            </a:xfrm>
            <a:custGeom>
              <a:avLst/>
              <a:gdLst>
                <a:gd name="T0" fmla="*/ 0 w 3"/>
                <a:gd name="T1" fmla="*/ 3 h 3"/>
                <a:gd name="T2" fmla="*/ 0 w 3"/>
                <a:gd name="T3" fmla="*/ 0 h 3"/>
                <a:gd name="T4" fmla="*/ 0 w 3"/>
                <a:gd name="T5" fmla="*/ 0 h 3"/>
                <a:gd name="T6" fmla="*/ 0 w 3"/>
                <a:gd name="T7" fmla="*/ 0 h 3"/>
                <a:gd name="T8" fmla="*/ 3 w 3"/>
                <a:gd name="T9" fmla="*/ 0 h 3"/>
                <a:gd name="T10" fmla="*/ 3 w 3"/>
                <a:gd name="T11" fmla="*/ 0 h 3"/>
                <a:gd name="T12" fmla="*/ 3 w 3"/>
                <a:gd name="T13" fmla="*/ 0 h 3"/>
                <a:gd name="T14" fmla="*/ 3 w 3"/>
                <a:gd name="T15" fmla="*/ 0 h 3"/>
                <a:gd name="T16" fmla="*/ 3 w 3"/>
                <a:gd name="T17" fmla="*/ 3 h 3"/>
                <a:gd name="T18" fmla="*/ 3 w 3"/>
                <a:gd name="T19" fmla="*/ 3 h 3"/>
                <a:gd name="T20" fmla="*/ 3 w 3"/>
                <a:gd name="T21" fmla="*/ 3 h 3"/>
                <a:gd name="T22" fmla="*/ 0 w 3"/>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 h="3">
                  <a:moveTo>
                    <a:pt x="0" y="3"/>
                  </a:moveTo>
                  <a:lnTo>
                    <a:pt x="0" y="0"/>
                  </a:lnTo>
                  <a:lnTo>
                    <a:pt x="3" y="0"/>
                  </a:lnTo>
                  <a:lnTo>
                    <a:pt x="3" y="3"/>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34" name="Rectangle 152"/>
            <p:cNvSpPr>
              <a:spLocks noChangeArrowheads="1"/>
            </p:cNvSpPr>
            <p:nvPr/>
          </p:nvSpPr>
          <p:spPr bwMode="auto">
            <a:xfrm>
              <a:off x="-1149" y="1540"/>
              <a:ext cx="3" cy="3"/>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35" name="Freeform 153"/>
            <p:cNvSpPr>
              <a:spLocks/>
            </p:cNvSpPr>
            <p:nvPr/>
          </p:nvSpPr>
          <p:spPr bwMode="auto">
            <a:xfrm>
              <a:off x="-1146" y="1543"/>
              <a:ext cx="3" cy="6"/>
            </a:xfrm>
            <a:custGeom>
              <a:avLst/>
              <a:gdLst>
                <a:gd name="T0" fmla="*/ 0 w 3"/>
                <a:gd name="T1" fmla="*/ 6 h 6"/>
                <a:gd name="T2" fmla="*/ 0 w 3"/>
                <a:gd name="T3" fmla="*/ 3 h 6"/>
                <a:gd name="T4" fmla="*/ 0 w 3"/>
                <a:gd name="T5" fmla="*/ 0 h 6"/>
                <a:gd name="T6" fmla="*/ 0 w 3"/>
                <a:gd name="T7" fmla="*/ 0 h 6"/>
                <a:gd name="T8" fmla="*/ 0 w 3"/>
                <a:gd name="T9" fmla="*/ 0 h 6"/>
                <a:gd name="T10" fmla="*/ 3 w 3"/>
                <a:gd name="T11" fmla="*/ 3 h 6"/>
                <a:gd name="T12" fmla="*/ 3 w 3"/>
                <a:gd name="T13" fmla="*/ 3 h 6"/>
                <a:gd name="T14" fmla="*/ 3 w 3"/>
                <a:gd name="T15" fmla="*/ 3 h 6"/>
                <a:gd name="T16" fmla="*/ 3 w 3"/>
                <a:gd name="T17" fmla="*/ 3 h 6"/>
                <a:gd name="T18" fmla="*/ 3 w 3"/>
                <a:gd name="T19" fmla="*/ 3 h 6"/>
                <a:gd name="T20" fmla="*/ 3 w 3"/>
                <a:gd name="T21" fmla="*/ 3 h 6"/>
                <a:gd name="T22" fmla="*/ 0 w 3"/>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 h="6">
                  <a:moveTo>
                    <a:pt x="0" y="6"/>
                  </a:moveTo>
                  <a:lnTo>
                    <a:pt x="0" y="3"/>
                  </a:lnTo>
                  <a:lnTo>
                    <a:pt x="0" y="0"/>
                  </a:lnTo>
                  <a:lnTo>
                    <a:pt x="3" y="3"/>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36" name="Freeform 154"/>
            <p:cNvSpPr>
              <a:spLocks/>
            </p:cNvSpPr>
            <p:nvPr/>
          </p:nvSpPr>
          <p:spPr bwMode="auto">
            <a:xfrm>
              <a:off x="-1146" y="1543"/>
              <a:ext cx="3" cy="6"/>
            </a:xfrm>
            <a:custGeom>
              <a:avLst/>
              <a:gdLst>
                <a:gd name="T0" fmla="*/ 0 w 3"/>
                <a:gd name="T1" fmla="*/ 6 h 6"/>
                <a:gd name="T2" fmla="*/ 0 w 3"/>
                <a:gd name="T3" fmla="*/ 3 h 6"/>
                <a:gd name="T4" fmla="*/ 0 w 3"/>
                <a:gd name="T5" fmla="*/ 0 h 6"/>
                <a:gd name="T6" fmla="*/ 3 w 3"/>
                <a:gd name="T7" fmla="*/ 3 h 6"/>
                <a:gd name="T8" fmla="*/ 0 w 3"/>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0" y="6"/>
                  </a:moveTo>
                  <a:lnTo>
                    <a:pt x="0" y="3"/>
                  </a:lnTo>
                  <a:lnTo>
                    <a:pt x="0" y="0"/>
                  </a:lnTo>
                  <a:lnTo>
                    <a:pt x="3" y="3"/>
                  </a:lnTo>
                  <a:lnTo>
                    <a:pt x="0" y="6"/>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37" name="Freeform 155"/>
            <p:cNvSpPr>
              <a:spLocks/>
            </p:cNvSpPr>
            <p:nvPr/>
          </p:nvSpPr>
          <p:spPr bwMode="auto">
            <a:xfrm>
              <a:off x="-1184" y="1540"/>
              <a:ext cx="16" cy="17"/>
            </a:xfrm>
            <a:custGeom>
              <a:avLst/>
              <a:gdLst>
                <a:gd name="T0" fmla="*/ 13 w 16"/>
                <a:gd name="T1" fmla="*/ 6 h 17"/>
                <a:gd name="T2" fmla="*/ 13 w 16"/>
                <a:gd name="T3" fmla="*/ 9 h 17"/>
                <a:gd name="T4" fmla="*/ 13 w 16"/>
                <a:gd name="T5" fmla="*/ 9 h 17"/>
                <a:gd name="T6" fmla="*/ 13 w 16"/>
                <a:gd name="T7" fmla="*/ 11 h 17"/>
                <a:gd name="T8" fmla="*/ 13 w 16"/>
                <a:gd name="T9" fmla="*/ 11 h 17"/>
                <a:gd name="T10" fmla="*/ 13 w 16"/>
                <a:gd name="T11" fmla="*/ 14 h 17"/>
                <a:gd name="T12" fmla="*/ 13 w 16"/>
                <a:gd name="T13" fmla="*/ 14 h 17"/>
                <a:gd name="T14" fmla="*/ 16 w 16"/>
                <a:gd name="T15" fmla="*/ 17 h 17"/>
                <a:gd name="T16" fmla="*/ 16 w 16"/>
                <a:gd name="T17" fmla="*/ 17 h 17"/>
                <a:gd name="T18" fmla="*/ 13 w 16"/>
                <a:gd name="T19" fmla="*/ 17 h 17"/>
                <a:gd name="T20" fmla="*/ 13 w 16"/>
                <a:gd name="T21" fmla="*/ 14 h 17"/>
                <a:gd name="T22" fmla="*/ 9 w 16"/>
                <a:gd name="T23" fmla="*/ 14 h 17"/>
                <a:gd name="T24" fmla="*/ 9 w 16"/>
                <a:gd name="T25" fmla="*/ 11 h 17"/>
                <a:gd name="T26" fmla="*/ 6 w 16"/>
                <a:gd name="T27" fmla="*/ 9 h 17"/>
                <a:gd name="T28" fmla="*/ 6 w 16"/>
                <a:gd name="T29" fmla="*/ 6 h 17"/>
                <a:gd name="T30" fmla="*/ 3 w 16"/>
                <a:gd name="T31" fmla="*/ 3 h 17"/>
                <a:gd name="T32" fmla="*/ 0 w 16"/>
                <a:gd name="T33" fmla="*/ 0 h 17"/>
                <a:gd name="T34" fmla="*/ 3 w 16"/>
                <a:gd name="T35" fmla="*/ 0 h 17"/>
                <a:gd name="T36" fmla="*/ 3 w 16"/>
                <a:gd name="T37" fmla="*/ 3 h 17"/>
                <a:gd name="T38" fmla="*/ 6 w 16"/>
                <a:gd name="T39" fmla="*/ 3 h 17"/>
                <a:gd name="T40" fmla="*/ 6 w 16"/>
                <a:gd name="T41" fmla="*/ 3 h 17"/>
                <a:gd name="T42" fmla="*/ 9 w 16"/>
                <a:gd name="T43" fmla="*/ 6 h 17"/>
                <a:gd name="T44" fmla="*/ 9 w 16"/>
                <a:gd name="T45" fmla="*/ 6 h 17"/>
                <a:gd name="T46" fmla="*/ 13 w 16"/>
                <a:gd name="T47" fmla="*/ 6 h 17"/>
                <a:gd name="T48" fmla="*/ 13 w 16"/>
                <a:gd name="T49" fmla="*/ 6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 h="17">
                  <a:moveTo>
                    <a:pt x="13" y="6"/>
                  </a:moveTo>
                  <a:lnTo>
                    <a:pt x="13" y="9"/>
                  </a:lnTo>
                  <a:lnTo>
                    <a:pt x="13" y="11"/>
                  </a:lnTo>
                  <a:lnTo>
                    <a:pt x="13" y="14"/>
                  </a:lnTo>
                  <a:lnTo>
                    <a:pt x="16" y="17"/>
                  </a:lnTo>
                  <a:lnTo>
                    <a:pt x="13" y="17"/>
                  </a:lnTo>
                  <a:lnTo>
                    <a:pt x="13" y="14"/>
                  </a:lnTo>
                  <a:lnTo>
                    <a:pt x="9" y="14"/>
                  </a:lnTo>
                  <a:lnTo>
                    <a:pt x="9" y="11"/>
                  </a:lnTo>
                  <a:lnTo>
                    <a:pt x="6" y="9"/>
                  </a:lnTo>
                  <a:lnTo>
                    <a:pt x="6" y="6"/>
                  </a:lnTo>
                  <a:lnTo>
                    <a:pt x="3" y="3"/>
                  </a:lnTo>
                  <a:lnTo>
                    <a:pt x="0" y="0"/>
                  </a:lnTo>
                  <a:lnTo>
                    <a:pt x="3" y="0"/>
                  </a:lnTo>
                  <a:lnTo>
                    <a:pt x="3" y="3"/>
                  </a:lnTo>
                  <a:lnTo>
                    <a:pt x="6" y="3"/>
                  </a:lnTo>
                  <a:lnTo>
                    <a:pt x="9" y="6"/>
                  </a:lnTo>
                  <a:lnTo>
                    <a:pt x="13"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38" name="Freeform 156"/>
            <p:cNvSpPr>
              <a:spLocks/>
            </p:cNvSpPr>
            <p:nvPr/>
          </p:nvSpPr>
          <p:spPr bwMode="auto">
            <a:xfrm>
              <a:off x="-1184" y="1540"/>
              <a:ext cx="16" cy="17"/>
            </a:xfrm>
            <a:custGeom>
              <a:avLst/>
              <a:gdLst>
                <a:gd name="T0" fmla="*/ 13 w 16"/>
                <a:gd name="T1" fmla="*/ 6 h 17"/>
                <a:gd name="T2" fmla="*/ 13 w 16"/>
                <a:gd name="T3" fmla="*/ 9 h 17"/>
                <a:gd name="T4" fmla="*/ 13 w 16"/>
                <a:gd name="T5" fmla="*/ 11 h 17"/>
                <a:gd name="T6" fmla="*/ 13 w 16"/>
                <a:gd name="T7" fmla="*/ 14 h 17"/>
                <a:gd name="T8" fmla="*/ 16 w 16"/>
                <a:gd name="T9" fmla="*/ 17 h 17"/>
                <a:gd name="T10" fmla="*/ 13 w 16"/>
                <a:gd name="T11" fmla="*/ 17 h 17"/>
                <a:gd name="T12" fmla="*/ 13 w 16"/>
                <a:gd name="T13" fmla="*/ 14 h 17"/>
                <a:gd name="T14" fmla="*/ 9 w 16"/>
                <a:gd name="T15" fmla="*/ 14 h 17"/>
                <a:gd name="T16" fmla="*/ 9 w 16"/>
                <a:gd name="T17" fmla="*/ 11 h 17"/>
                <a:gd name="T18" fmla="*/ 6 w 16"/>
                <a:gd name="T19" fmla="*/ 9 h 17"/>
                <a:gd name="T20" fmla="*/ 6 w 16"/>
                <a:gd name="T21" fmla="*/ 6 h 17"/>
                <a:gd name="T22" fmla="*/ 3 w 16"/>
                <a:gd name="T23" fmla="*/ 3 h 17"/>
                <a:gd name="T24" fmla="*/ 0 w 16"/>
                <a:gd name="T25" fmla="*/ 0 h 17"/>
                <a:gd name="T26" fmla="*/ 3 w 16"/>
                <a:gd name="T27" fmla="*/ 0 h 17"/>
                <a:gd name="T28" fmla="*/ 3 w 16"/>
                <a:gd name="T29" fmla="*/ 3 h 17"/>
                <a:gd name="T30" fmla="*/ 6 w 16"/>
                <a:gd name="T31" fmla="*/ 3 h 17"/>
                <a:gd name="T32" fmla="*/ 9 w 16"/>
                <a:gd name="T33" fmla="*/ 6 h 17"/>
                <a:gd name="T34" fmla="*/ 13 w 16"/>
                <a:gd name="T35" fmla="*/ 6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17">
                  <a:moveTo>
                    <a:pt x="13" y="6"/>
                  </a:moveTo>
                  <a:lnTo>
                    <a:pt x="13" y="9"/>
                  </a:lnTo>
                  <a:lnTo>
                    <a:pt x="13" y="11"/>
                  </a:lnTo>
                  <a:lnTo>
                    <a:pt x="13" y="14"/>
                  </a:lnTo>
                  <a:lnTo>
                    <a:pt x="16" y="17"/>
                  </a:lnTo>
                  <a:lnTo>
                    <a:pt x="13" y="17"/>
                  </a:lnTo>
                  <a:lnTo>
                    <a:pt x="13" y="14"/>
                  </a:lnTo>
                  <a:lnTo>
                    <a:pt x="9" y="14"/>
                  </a:lnTo>
                  <a:lnTo>
                    <a:pt x="9" y="11"/>
                  </a:lnTo>
                  <a:lnTo>
                    <a:pt x="6" y="9"/>
                  </a:lnTo>
                  <a:lnTo>
                    <a:pt x="6" y="6"/>
                  </a:lnTo>
                  <a:lnTo>
                    <a:pt x="3" y="3"/>
                  </a:lnTo>
                  <a:lnTo>
                    <a:pt x="0" y="0"/>
                  </a:lnTo>
                  <a:lnTo>
                    <a:pt x="3" y="0"/>
                  </a:lnTo>
                  <a:lnTo>
                    <a:pt x="3" y="3"/>
                  </a:lnTo>
                  <a:lnTo>
                    <a:pt x="6" y="3"/>
                  </a:lnTo>
                  <a:lnTo>
                    <a:pt x="9" y="6"/>
                  </a:lnTo>
                  <a:lnTo>
                    <a:pt x="13"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39" name="Freeform 157"/>
            <p:cNvSpPr>
              <a:spLocks/>
            </p:cNvSpPr>
            <p:nvPr/>
          </p:nvSpPr>
          <p:spPr bwMode="auto">
            <a:xfrm>
              <a:off x="-1175" y="1546"/>
              <a:ext cx="4" cy="3"/>
            </a:xfrm>
            <a:custGeom>
              <a:avLst/>
              <a:gdLst>
                <a:gd name="T0" fmla="*/ 4 w 4"/>
                <a:gd name="T1" fmla="*/ 0 h 3"/>
                <a:gd name="T2" fmla="*/ 4 w 4"/>
                <a:gd name="T3" fmla="*/ 0 h 3"/>
                <a:gd name="T4" fmla="*/ 4 w 4"/>
                <a:gd name="T5" fmla="*/ 0 h 3"/>
                <a:gd name="T6" fmla="*/ 4 w 4"/>
                <a:gd name="T7" fmla="*/ 0 h 3"/>
                <a:gd name="T8" fmla="*/ 0 w 4"/>
                <a:gd name="T9" fmla="*/ 0 h 3"/>
                <a:gd name="T10" fmla="*/ 0 w 4"/>
                <a:gd name="T11" fmla="*/ 0 h 3"/>
                <a:gd name="T12" fmla="*/ 0 w 4"/>
                <a:gd name="T13" fmla="*/ 0 h 3"/>
                <a:gd name="T14" fmla="*/ 0 w 4"/>
                <a:gd name="T15" fmla="*/ 0 h 3"/>
                <a:gd name="T16" fmla="*/ 0 w 4"/>
                <a:gd name="T17" fmla="*/ 0 h 3"/>
                <a:gd name="T18" fmla="*/ 0 w 4"/>
                <a:gd name="T19" fmla="*/ 0 h 3"/>
                <a:gd name="T20" fmla="*/ 0 w 4"/>
                <a:gd name="T21" fmla="*/ 0 h 3"/>
                <a:gd name="T22" fmla="*/ 0 w 4"/>
                <a:gd name="T23" fmla="*/ 0 h 3"/>
                <a:gd name="T24" fmla="*/ 0 w 4"/>
                <a:gd name="T25" fmla="*/ 3 h 3"/>
                <a:gd name="T26" fmla="*/ 0 w 4"/>
                <a:gd name="T27" fmla="*/ 3 h 3"/>
                <a:gd name="T28" fmla="*/ 0 w 4"/>
                <a:gd name="T29" fmla="*/ 3 h 3"/>
                <a:gd name="T30" fmla="*/ 0 w 4"/>
                <a:gd name="T31" fmla="*/ 3 h 3"/>
                <a:gd name="T32" fmla="*/ 0 w 4"/>
                <a:gd name="T33" fmla="*/ 3 h 3"/>
                <a:gd name="T34" fmla="*/ 0 w 4"/>
                <a:gd name="T35" fmla="*/ 3 h 3"/>
                <a:gd name="T36" fmla="*/ 0 w 4"/>
                <a:gd name="T37" fmla="*/ 3 h 3"/>
                <a:gd name="T38" fmla="*/ 0 w 4"/>
                <a:gd name="T39" fmla="*/ 3 h 3"/>
                <a:gd name="T40" fmla="*/ 0 w 4"/>
                <a:gd name="T41" fmla="*/ 3 h 3"/>
                <a:gd name="T42" fmla="*/ 0 w 4"/>
                <a:gd name="T43" fmla="*/ 3 h 3"/>
                <a:gd name="T44" fmla="*/ 4 w 4"/>
                <a:gd name="T45" fmla="*/ 3 h 3"/>
                <a:gd name="T46" fmla="*/ 4 w 4"/>
                <a:gd name="T47" fmla="*/ 3 h 3"/>
                <a:gd name="T48" fmla="*/ 4 w 4"/>
                <a:gd name="T49" fmla="*/ 3 h 3"/>
                <a:gd name="T50" fmla="*/ 4 w 4"/>
                <a:gd name="T51" fmla="*/ 3 h 3"/>
                <a:gd name="T52" fmla="*/ 4 w 4"/>
                <a:gd name="T53" fmla="*/ 3 h 3"/>
                <a:gd name="T54" fmla="*/ 4 w 4"/>
                <a:gd name="T55" fmla="*/ 3 h 3"/>
                <a:gd name="T56" fmla="*/ 4 w 4"/>
                <a:gd name="T57" fmla="*/ 3 h 3"/>
                <a:gd name="T58" fmla="*/ 4 w 4"/>
                <a:gd name="T59" fmla="*/ 3 h 3"/>
                <a:gd name="T60" fmla="*/ 4 w 4"/>
                <a:gd name="T61" fmla="*/ 3 h 3"/>
                <a:gd name="T62" fmla="*/ 4 w 4"/>
                <a:gd name="T63" fmla="*/ 3 h 3"/>
                <a:gd name="T64" fmla="*/ 4 w 4"/>
                <a:gd name="T65" fmla="*/ 0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 h="3">
                  <a:moveTo>
                    <a:pt x="4" y="0"/>
                  </a:moveTo>
                  <a:lnTo>
                    <a:pt x="4" y="0"/>
                  </a:lnTo>
                  <a:lnTo>
                    <a:pt x="0" y="0"/>
                  </a:lnTo>
                  <a:lnTo>
                    <a:pt x="0" y="3"/>
                  </a:lnTo>
                  <a:lnTo>
                    <a:pt x="4" y="3"/>
                  </a:lnTo>
                  <a:lnTo>
                    <a:pt x="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40" name="Rectangle 158"/>
            <p:cNvSpPr>
              <a:spLocks noChangeArrowheads="1"/>
            </p:cNvSpPr>
            <p:nvPr/>
          </p:nvSpPr>
          <p:spPr bwMode="auto">
            <a:xfrm>
              <a:off x="-1175" y="1546"/>
              <a:ext cx="4"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41" name="Freeform 159"/>
            <p:cNvSpPr>
              <a:spLocks noEditPoints="1"/>
            </p:cNvSpPr>
            <p:nvPr/>
          </p:nvSpPr>
          <p:spPr bwMode="auto">
            <a:xfrm>
              <a:off x="-1178" y="1546"/>
              <a:ext cx="7" cy="5"/>
            </a:xfrm>
            <a:custGeom>
              <a:avLst/>
              <a:gdLst>
                <a:gd name="T0" fmla="*/ 7 w 7"/>
                <a:gd name="T1" fmla="*/ 3 h 5"/>
                <a:gd name="T2" fmla="*/ 7 w 7"/>
                <a:gd name="T3" fmla="*/ 0 h 5"/>
                <a:gd name="T4" fmla="*/ 3 w 7"/>
                <a:gd name="T5" fmla="*/ 0 h 5"/>
                <a:gd name="T6" fmla="*/ 3 w 7"/>
                <a:gd name="T7" fmla="*/ 3 h 5"/>
                <a:gd name="T8" fmla="*/ 3 w 7"/>
                <a:gd name="T9" fmla="*/ 3 h 5"/>
                <a:gd name="T10" fmla="*/ 3 w 7"/>
                <a:gd name="T11" fmla="*/ 3 h 5"/>
                <a:gd name="T12" fmla="*/ 3 w 7"/>
                <a:gd name="T13" fmla="*/ 3 h 5"/>
                <a:gd name="T14" fmla="*/ 3 w 7"/>
                <a:gd name="T15" fmla="*/ 3 h 5"/>
                <a:gd name="T16" fmla="*/ 3 w 7"/>
                <a:gd name="T17" fmla="*/ 3 h 5"/>
                <a:gd name="T18" fmla="*/ 3 w 7"/>
                <a:gd name="T19" fmla="*/ 3 h 5"/>
                <a:gd name="T20" fmla="*/ 3 w 7"/>
                <a:gd name="T21" fmla="*/ 3 h 5"/>
                <a:gd name="T22" fmla="*/ 7 w 7"/>
                <a:gd name="T23" fmla="*/ 3 h 5"/>
                <a:gd name="T24" fmla="*/ 7 w 7"/>
                <a:gd name="T25" fmla="*/ 3 h 5"/>
                <a:gd name="T26" fmla="*/ 7 w 7"/>
                <a:gd name="T27" fmla="*/ 3 h 5"/>
                <a:gd name="T28" fmla="*/ 7 w 7"/>
                <a:gd name="T29" fmla="*/ 3 h 5"/>
                <a:gd name="T30" fmla="*/ 7 w 7"/>
                <a:gd name="T31" fmla="*/ 3 h 5"/>
                <a:gd name="T32" fmla="*/ 7 w 7"/>
                <a:gd name="T33" fmla="*/ 5 h 5"/>
                <a:gd name="T34" fmla="*/ 7 w 7"/>
                <a:gd name="T35" fmla="*/ 5 h 5"/>
                <a:gd name="T36" fmla="*/ 3 w 7"/>
                <a:gd name="T37" fmla="*/ 5 h 5"/>
                <a:gd name="T38" fmla="*/ 3 w 7"/>
                <a:gd name="T39" fmla="*/ 5 h 5"/>
                <a:gd name="T40" fmla="*/ 3 w 7"/>
                <a:gd name="T41" fmla="*/ 5 h 5"/>
                <a:gd name="T42" fmla="*/ 3 w 7"/>
                <a:gd name="T43" fmla="*/ 5 h 5"/>
                <a:gd name="T44" fmla="*/ 7 w 7"/>
                <a:gd name="T45" fmla="*/ 5 h 5"/>
                <a:gd name="T46" fmla="*/ 7 w 7"/>
                <a:gd name="T47" fmla="*/ 5 h 5"/>
                <a:gd name="T48" fmla="*/ 7 w 7"/>
                <a:gd name="T49" fmla="*/ 5 h 5"/>
                <a:gd name="T50" fmla="*/ 3 w 7"/>
                <a:gd name="T51" fmla="*/ 3 h 5"/>
                <a:gd name="T52" fmla="*/ 3 w 7"/>
                <a:gd name="T53" fmla="*/ 3 h 5"/>
                <a:gd name="T54" fmla="*/ 3 w 7"/>
                <a:gd name="T55" fmla="*/ 3 h 5"/>
                <a:gd name="T56" fmla="*/ 3 w 7"/>
                <a:gd name="T57" fmla="*/ 3 h 5"/>
                <a:gd name="T58" fmla="*/ 3 w 7"/>
                <a:gd name="T59" fmla="*/ 3 h 5"/>
                <a:gd name="T60" fmla="*/ 3 w 7"/>
                <a:gd name="T61" fmla="*/ 3 h 5"/>
                <a:gd name="T62" fmla="*/ 3 w 7"/>
                <a:gd name="T63" fmla="*/ 3 h 5"/>
                <a:gd name="T64" fmla="*/ 0 w 7"/>
                <a:gd name="T65" fmla="*/ 3 h 5"/>
                <a:gd name="T66" fmla="*/ 0 w 7"/>
                <a:gd name="T67" fmla="*/ 3 h 5"/>
                <a:gd name="T68" fmla="*/ 3 w 7"/>
                <a:gd name="T69" fmla="*/ 3 h 5"/>
                <a:gd name="T70" fmla="*/ 3 w 7"/>
                <a:gd name="T71" fmla="*/ 3 h 5"/>
                <a:gd name="T72" fmla="*/ 3 w 7"/>
                <a:gd name="T73" fmla="*/ 3 h 5"/>
                <a:gd name="T74" fmla="*/ 3 w 7"/>
                <a:gd name="T75" fmla="*/ 3 h 5"/>
                <a:gd name="T76" fmla="*/ 3 w 7"/>
                <a:gd name="T77" fmla="*/ 3 h 5"/>
                <a:gd name="T78" fmla="*/ 3 w 7"/>
                <a:gd name="T79" fmla="*/ 3 h 5"/>
                <a:gd name="T80" fmla="*/ 3 w 7"/>
                <a:gd name="T81" fmla="*/ 3 h 5"/>
                <a:gd name="T82" fmla="*/ 3 w 7"/>
                <a:gd name="T83" fmla="*/ 3 h 5"/>
                <a:gd name="T84" fmla="*/ 3 w 7"/>
                <a:gd name="T85" fmla="*/ 3 h 5"/>
                <a:gd name="T86" fmla="*/ 3 w 7"/>
                <a:gd name="T87" fmla="*/ 0 h 5"/>
                <a:gd name="T88" fmla="*/ 0 w 7"/>
                <a:gd name="T89" fmla="*/ 0 h 5"/>
                <a:gd name="T90" fmla="*/ 0 w 7"/>
                <a:gd name="T91" fmla="*/ 0 h 5"/>
                <a:gd name="T92" fmla="*/ 0 w 7"/>
                <a:gd name="T93" fmla="*/ 0 h 5"/>
                <a:gd name="T94" fmla="*/ 0 w 7"/>
                <a:gd name="T95" fmla="*/ 0 h 5"/>
                <a:gd name="T96" fmla="*/ 0 w 7"/>
                <a:gd name="T97" fmla="*/ 3 h 5"/>
                <a:gd name="T98" fmla="*/ 3 w 7"/>
                <a:gd name="T99" fmla="*/ 3 h 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 h="5">
                  <a:moveTo>
                    <a:pt x="7" y="3"/>
                  </a:moveTo>
                  <a:lnTo>
                    <a:pt x="7" y="3"/>
                  </a:lnTo>
                  <a:lnTo>
                    <a:pt x="7" y="0"/>
                  </a:lnTo>
                  <a:lnTo>
                    <a:pt x="3" y="0"/>
                  </a:lnTo>
                  <a:lnTo>
                    <a:pt x="3" y="3"/>
                  </a:lnTo>
                  <a:lnTo>
                    <a:pt x="7" y="3"/>
                  </a:lnTo>
                  <a:close/>
                  <a:moveTo>
                    <a:pt x="7" y="5"/>
                  </a:moveTo>
                  <a:lnTo>
                    <a:pt x="7" y="5"/>
                  </a:lnTo>
                  <a:lnTo>
                    <a:pt x="3" y="5"/>
                  </a:lnTo>
                  <a:lnTo>
                    <a:pt x="7" y="5"/>
                  </a:lnTo>
                  <a:close/>
                  <a:moveTo>
                    <a:pt x="3" y="3"/>
                  </a:moveTo>
                  <a:lnTo>
                    <a:pt x="3" y="3"/>
                  </a:lnTo>
                  <a:lnTo>
                    <a:pt x="3" y="5"/>
                  </a:lnTo>
                  <a:lnTo>
                    <a:pt x="3" y="3"/>
                  </a:lnTo>
                  <a:lnTo>
                    <a:pt x="0" y="3"/>
                  </a:lnTo>
                  <a:lnTo>
                    <a:pt x="3" y="3"/>
                  </a:lnTo>
                  <a:close/>
                  <a:moveTo>
                    <a:pt x="3" y="3"/>
                  </a:moveTo>
                  <a:lnTo>
                    <a:pt x="3" y="3"/>
                  </a:lnTo>
                  <a:lnTo>
                    <a:pt x="3" y="0"/>
                  </a:lnTo>
                  <a:lnTo>
                    <a:pt x="0" y="0"/>
                  </a:lnTo>
                  <a:lnTo>
                    <a:pt x="0"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42" name="Rectangle 160"/>
            <p:cNvSpPr>
              <a:spLocks noChangeArrowheads="1"/>
            </p:cNvSpPr>
            <p:nvPr/>
          </p:nvSpPr>
          <p:spPr bwMode="auto">
            <a:xfrm>
              <a:off x="-1175" y="1546"/>
              <a:ext cx="4"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43" name="Freeform 161"/>
            <p:cNvSpPr>
              <a:spLocks/>
            </p:cNvSpPr>
            <p:nvPr/>
          </p:nvSpPr>
          <p:spPr bwMode="auto">
            <a:xfrm>
              <a:off x="-1175" y="1551"/>
              <a:ext cx="4" cy="1"/>
            </a:xfrm>
            <a:custGeom>
              <a:avLst/>
              <a:gdLst>
                <a:gd name="T0" fmla="*/ 4 w 4"/>
                <a:gd name="T1" fmla="*/ 0 h 1"/>
                <a:gd name="T2" fmla="*/ 0 w 4"/>
                <a:gd name="T3" fmla="*/ 0 h 1"/>
                <a:gd name="T4" fmla="*/ 4 w 4"/>
                <a:gd name="T5" fmla="*/ 0 h 1"/>
                <a:gd name="T6" fmla="*/ 0 60000 65536"/>
                <a:gd name="T7" fmla="*/ 0 60000 65536"/>
                <a:gd name="T8" fmla="*/ 0 60000 65536"/>
              </a:gdLst>
              <a:ahLst/>
              <a:cxnLst>
                <a:cxn ang="T6">
                  <a:pos x="T0" y="T1"/>
                </a:cxn>
                <a:cxn ang="T7">
                  <a:pos x="T2" y="T3"/>
                </a:cxn>
                <a:cxn ang="T8">
                  <a:pos x="T4" y="T5"/>
                </a:cxn>
              </a:cxnLst>
              <a:rect l="0" t="0" r="r" b="b"/>
              <a:pathLst>
                <a:path w="4" h="1">
                  <a:moveTo>
                    <a:pt x="4" y="0"/>
                  </a:moveTo>
                  <a:lnTo>
                    <a:pt x="0" y="0"/>
                  </a:lnTo>
                  <a:lnTo>
                    <a:pt x="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44" name="Freeform 162"/>
            <p:cNvSpPr>
              <a:spLocks/>
            </p:cNvSpPr>
            <p:nvPr/>
          </p:nvSpPr>
          <p:spPr bwMode="auto">
            <a:xfrm>
              <a:off x="-1178" y="1549"/>
              <a:ext cx="3" cy="2"/>
            </a:xfrm>
            <a:custGeom>
              <a:avLst/>
              <a:gdLst>
                <a:gd name="T0" fmla="*/ 3 w 3"/>
                <a:gd name="T1" fmla="*/ 0 h 2"/>
                <a:gd name="T2" fmla="*/ 3 w 3"/>
                <a:gd name="T3" fmla="*/ 2 h 2"/>
                <a:gd name="T4" fmla="*/ 3 w 3"/>
                <a:gd name="T5" fmla="*/ 0 h 2"/>
                <a:gd name="T6" fmla="*/ 0 w 3"/>
                <a:gd name="T7" fmla="*/ 0 h 2"/>
                <a:gd name="T8" fmla="*/ 3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3" y="0"/>
                  </a:moveTo>
                  <a:lnTo>
                    <a:pt x="3" y="2"/>
                  </a:lnTo>
                  <a:lnTo>
                    <a:pt x="3" y="0"/>
                  </a:ln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45" name="Rectangle 163"/>
            <p:cNvSpPr>
              <a:spLocks noChangeArrowheads="1"/>
            </p:cNvSpPr>
            <p:nvPr/>
          </p:nvSpPr>
          <p:spPr bwMode="auto">
            <a:xfrm>
              <a:off x="-1178" y="1546"/>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46" name="Freeform 164"/>
            <p:cNvSpPr>
              <a:spLocks noEditPoints="1"/>
            </p:cNvSpPr>
            <p:nvPr/>
          </p:nvSpPr>
          <p:spPr bwMode="auto">
            <a:xfrm>
              <a:off x="-1146" y="1537"/>
              <a:ext cx="10" cy="9"/>
            </a:xfrm>
            <a:custGeom>
              <a:avLst/>
              <a:gdLst>
                <a:gd name="T0" fmla="*/ 7 w 10"/>
                <a:gd name="T1" fmla="*/ 6 h 9"/>
                <a:gd name="T2" fmla="*/ 3 w 10"/>
                <a:gd name="T3" fmla="*/ 9 h 9"/>
                <a:gd name="T4" fmla="*/ 3 w 10"/>
                <a:gd name="T5" fmla="*/ 6 h 9"/>
                <a:gd name="T6" fmla="*/ 7 w 10"/>
                <a:gd name="T7" fmla="*/ 6 h 9"/>
                <a:gd name="T8" fmla="*/ 7 w 10"/>
                <a:gd name="T9" fmla="*/ 6 h 9"/>
                <a:gd name="T10" fmla="*/ 3 w 10"/>
                <a:gd name="T11" fmla="*/ 3 h 9"/>
                <a:gd name="T12" fmla="*/ 0 w 10"/>
                <a:gd name="T13" fmla="*/ 3 h 9"/>
                <a:gd name="T14" fmla="*/ 0 w 10"/>
                <a:gd name="T15" fmla="*/ 3 h 9"/>
                <a:gd name="T16" fmla="*/ 0 w 10"/>
                <a:gd name="T17" fmla="*/ 0 h 9"/>
                <a:gd name="T18" fmla="*/ 3 w 10"/>
                <a:gd name="T19" fmla="*/ 3 h 9"/>
                <a:gd name="T20" fmla="*/ 7 w 10"/>
                <a:gd name="T21" fmla="*/ 3 h 9"/>
                <a:gd name="T22" fmla="*/ 3 w 10"/>
                <a:gd name="T23" fmla="*/ 6 h 9"/>
                <a:gd name="T24" fmla="*/ 0 w 10"/>
                <a:gd name="T25" fmla="*/ 6 h 9"/>
                <a:gd name="T26" fmla="*/ 7 w 10"/>
                <a:gd name="T27" fmla="*/ 3 h 9"/>
                <a:gd name="T28" fmla="*/ 7 w 10"/>
                <a:gd name="T29" fmla="*/ 3 h 9"/>
                <a:gd name="T30" fmla="*/ 10 w 10"/>
                <a:gd name="T31" fmla="*/ 3 h 9"/>
                <a:gd name="T32" fmla="*/ 7 w 10"/>
                <a:gd name="T33" fmla="*/ 6 h 9"/>
                <a:gd name="T34" fmla="*/ 3 w 10"/>
                <a:gd name="T35" fmla="*/ 3 h 9"/>
                <a:gd name="T36" fmla="*/ 7 w 10"/>
                <a:gd name="T37" fmla="*/ 0 h 9"/>
                <a:gd name="T38" fmla="*/ 7 w 10"/>
                <a:gd name="T39" fmla="*/ 3 h 9"/>
                <a:gd name="T40" fmla="*/ 7 w 10"/>
                <a:gd name="T41" fmla="*/ 3 h 9"/>
                <a:gd name="T42" fmla="*/ 7 w 10"/>
                <a:gd name="T43" fmla="*/ 3 h 9"/>
                <a:gd name="T44" fmla="*/ 7 w 10"/>
                <a:gd name="T45" fmla="*/ 3 h 9"/>
                <a:gd name="T46" fmla="*/ 7 w 10"/>
                <a:gd name="T47" fmla="*/ 3 h 9"/>
                <a:gd name="T48" fmla="*/ 7 w 10"/>
                <a:gd name="T49" fmla="*/ 3 h 9"/>
                <a:gd name="T50" fmla="*/ 10 w 10"/>
                <a:gd name="T51" fmla="*/ 3 h 9"/>
                <a:gd name="T52" fmla="*/ 10 w 10"/>
                <a:gd name="T53" fmla="*/ 6 h 9"/>
                <a:gd name="T54" fmla="*/ 7 w 10"/>
                <a:gd name="T55" fmla="*/ 9 h 9"/>
                <a:gd name="T56" fmla="*/ 3 w 10"/>
                <a:gd name="T57" fmla="*/ 6 h 9"/>
                <a:gd name="T58" fmla="*/ 7 w 10"/>
                <a:gd name="T59" fmla="*/ 6 h 9"/>
                <a:gd name="T60" fmla="*/ 7 w 10"/>
                <a:gd name="T61" fmla="*/ 6 h 9"/>
                <a:gd name="T62" fmla="*/ 7 w 10"/>
                <a:gd name="T63" fmla="*/ 6 h 9"/>
                <a:gd name="T64" fmla="*/ 7 w 10"/>
                <a:gd name="T65" fmla="*/ 6 h 9"/>
                <a:gd name="T66" fmla="*/ 7 w 10"/>
                <a:gd name="T67" fmla="*/ 6 h 9"/>
                <a:gd name="T68" fmla="*/ 10 w 10"/>
                <a:gd name="T69" fmla="*/ 6 h 9"/>
                <a:gd name="T70" fmla="*/ 3 w 10"/>
                <a:gd name="T71" fmla="*/ 3 h 9"/>
                <a:gd name="T72" fmla="*/ 3 w 10"/>
                <a:gd name="T73" fmla="*/ 3 h 9"/>
                <a:gd name="T74" fmla="*/ 0 w 10"/>
                <a:gd name="T75" fmla="*/ 0 h 9"/>
                <a:gd name="T76" fmla="*/ 3 w 10"/>
                <a:gd name="T77" fmla="*/ 0 h 9"/>
                <a:gd name="T78" fmla="*/ 3 w 10"/>
                <a:gd name="T79" fmla="*/ 0 h 9"/>
                <a:gd name="T80" fmla="*/ 3 w 10"/>
                <a:gd name="T81" fmla="*/ 0 h 9"/>
                <a:gd name="T82" fmla="*/ 3 w 10"/>
                <a:gd name="T83" fmla="*/ 0 h 9"/>
                <a:gd name="T84" fmla="*/ 3 w 10"/>
                <a:gd name="T85" fmla="*/ 0 h 9"/>
                <a:gd name="T86" fmla="*/ 3 w 10"/>
                <a:gd name="T87" fmla="*/ 3 h 9"/>
                <a:gd name="T88" fmla="*/ 3 w 10"/>
                <a:gd name="T89" fmla="*/ 3 h 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 h="9">
                  <a:moveTo>
                    <a:pt x="7" y="6"/>
                  </a:moveTo>
                  <a:lnTo>
                    <a:pt x="3" y="9"/>
                  </a:lnTo>
                  <a:lnTo>
                    <a:pt x="3" y="6"/>
                  </a:lnTo>
                  <a:lnTo>
                    <a:pt x="7" y="6"/>
                  </a:lnTo>
                  <a:close/>
                  <a:moveTo>
                    <a:pt x="3" y="3"/>
                  </a:moveTo>
                  <a:lnTo>
                    <a:pt x="0" y="3"/>
                  </a:lnTo>
                  <a:lnTo>
                    <a:pt x="0" y="0"/>
                  </a:lnTo>
                  <a:lnTo>
                    <a:pt x="3" y="3"/>
                  </a:lnTo>
                  <a:close/>
                  <a:moveTo>
                    <a:pt x="7" y="3"/>
                  </a:moveTo>
                  <a:lnTo>
                    <a:pt x="3" y="6"/>
                  </a:lnTo>
                  <a:lnTo>
                    <a:pt x="0" y="6"/>
                  </a:lnTo>
                  <a:lnTo>
                    <a:pt x="7" y="3"/>
                  </a:lnTo>
                  <a:close/>
                  <a:moveTo>
                    <a:pt x="10" y="3"/>
                  </a:moveTo>
                  <a:lnTo>
                    <a:pt x="7" y="6"/>
                  </a:lnTo>
                  <a:lnTo>
                    <a:pt x="3" y="3"/>
                  </a:lnTo>
                  <a:lnTo>
                    <a:pt x="7" y="0"/>
                  </a:lnTo>
                  <a:lnTo>
                    <a:pt x="7" y="3"/>
                  </a:lnTo>
                  <a:lnTo>
                    <a:pt x="10" y="3"/>
                  </a:lnTo>
                  <a:close/>
                  <a:moveTo>
                    <a:pt x="10" y="6"/>
                  </a:moveTo>
                  <a:lnTo>
                    <a:pt x="7" y="9"/>
                  </a:lnTo>
                  <a:lnTo>
                    <a:pt x="3" y="6"/>
                  </a:lnTo>
                  <a:lnTo>
                    <a:pt x="7" y="6"/>
                  </a:lnTo>
                  <a:lnTo>
                    <a:pt x="10" y="6"/>
                  </a:lnTo>
                  <a:close/>
                  <a:moveTo>
                    <a:pt x="3" y="3"/>
                  </a:moveTo>
                  <a:lnTo>
                    <a:pt x="3" y="3"/>
                  </a:lnTo>
                  <a:lnTo>
                    <a:pt x="0" y="0"/>
                  </a:lnTo>
                  <a:lnTo>
                    <a:pt x="3" y="0"/>
                  </a:lnTo>
                  <a:lnTo>
                    <a:pt x="3"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47" name="Freeform 165"/>
            <p:cNvSpPr>
              <a:spLocks/>
            </p:cNvSpPr>
            <p:nvPr/>
          </p:nvSpPr>
          <p:spPr bwMode="auto">
            <a:xfrm>
              <a:off x="-1143" y="1543"/>
              <a:ext cx="4" cy="3"/>
            </a:xfrm>
            <a:custGeom>
              <a:avLst/>
              <a:gdLst>
                <a:gd name="T0" fmla="*/ 4 w 4"/>
                <a:gd name="T1" fmla="*/ 0 h 3"/>
                <a:gd name="T2" fmla="*/ 0 w 4"/>
                <a:gd name="T3" fmla="*/ 3 h 3"/>
                <a:gd name="T4" fmla="*/ 0 w 4"/>
                <a:gd name="T5" fmla="*/ 0 h 3"/>
                <a:gd name="T6" fmla="*/ 4 w 4"/>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0"/>
                  </a:moveTo>
                  <a:lnTo>
                    <a:pt x="0" y="3"/>
                  </a:lnTo>
                  <a:lnTo>
                    <a:pt x="0" y="0"/>
                  </a:lnTo>
                  <a:lnTo>
                    <a:pt x="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48" name="Freeform 166"/>
            <p:cNvSpPr>
              <a:spLocks/>
            </p:cNvSpPr>
            <p:nvPr/>
          </p:nvSpPr>
          <p:spPr bwMode="auto">
            <a:xfrm>
              <a:off x="-1146" y="1537"/>
              <a:ext cx="3" cy="3"/>
            </a:xfrm>
            <a:custGeom>
              <a:avLst/>
              <a:gdLst>
                <a:gd name="T0" fmla="*/ 3 w 3"/>
                <a:gd name="T1" fmla="*/ 3 h 3"/>
                <a:gd name="T2" fmla="*/ 0 w 3"/>
                <a:gd name="T3" fmla="*/ 3 h 3"/>
                <a:gd name="T4" fmla="*/ 0 w 3"/>
                <a:gd name="T5" fmla="*/ 0 h 3"/>
                <a:gd name="T6" fmla="*/ 3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3"/>
                  </a:moveTo>
                  <a:lnTo>
                    <a:pt x="0" y="3"/>
                  </a:lnTo>
                  <a:lnTo>
                    <a:pt x="0" y="0"/>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49" name="Freeform 167"/>
            <p:cNvSpPr>
              <a:spLocks/>
            </p:cNvSpPr>
            <p:nvPr/>
          </p:nvSpPr>
          <p:spPr bwMode="auto">
            <a:xfrm>
              <a:off x="-1146" y="1540"/>
              <a:ext cx="7" cy="3"/>
            </a:xfrm>
            <a:custGeom>
              <a:avLst/>
              <a:gdLst>
                <a:gd name="T0" fmla="*/ 7 w 7"/>
                <a:gd name="T1" fmla="*/ 0 h 3"/>
                <a:gd name="T2" fmla="*/ 3 w 7"/>
                <a:gd name="T3" fmla="*/ 3 h 3"/>
                <a:gd name="T4" fmla="*/ 0 w 7"/>
                <a:gd name="T5" fmla="*/ 3 h 3"/>
                <a:gd name="T6" fmla="*/ 7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3" y="3"/>
                  </a:lnTo>
                  <a:lnTo>
                    <a:pt x="0" y="3"/>
                  </a:lnTo>
                  <a:lnTo>
                    <a:pt x="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50" name="Freeform 168"/>
            <p:cNvSpPr>
              <a:spLocks/>
            </p:cNvSpPr>
            <p:nvPr/>
          </p:nvSpPr>
          <p:spPr bwMode="auto">
            <a:xfrm>
              <a:off x="-1143" y="1537"/>
              <a:ext cx="7" cy="6"/>
            </a:xfrm>
            <a:custGeom>
              <a:avLst/>
              <a:gdLst>
                <a:gd name="T0" fmla="*/ 7 w 7"/>
                <a:gd name="T1" fmla="*/ 3 h 6"/>
                <a:gd name="T2" fmla="*/ 4 w 7"/>
                <a:gd name="T3" fmla="*/ 6 h 6"/>
                <a:gd name="T4" fmla="*/ 0 w 7"/>
                <a:gd name="T5" fmla="*/ 3 h 6"/>
                <a:gd name="T6" fmla="*/ 4 w 7"/>
                <a:gd name="T7" fmla="*/ 0 h 6"/>
                <a:gd name="T8" fmla="*/ 4 w 7"/>
                <a:gd name="T9" fmla="*/ 3 h 6"/>
                <a:gd name="T10" fmla="*/ 7 w 7"/>
                <a:gd name="T11" fmla="*/ 3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6">
                  <a:moveTo>
                    <a:pt x="7" y="3"/>
                  </a:moveTo>
                  <a:lnTo>
                    <a:pt x="4" y="6"/>
                  </a:lnTo>
                  <a:lnTo>
                    <a:pt x="0" y="3"/>
                  </a:lnTo>
                  <a:lnTo>
                    <a:pt x="4" y="0"/>
                  </a:lnTo>
                  <a:lnTo>
                    <a:pt x="4" y="3"/>
                  </a:lnTo>
                  <a:lnTo>
                    <a:pt x="7"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51" name="Freeform 169"/>
            <p:cNvSpPr>
              <a:spLocks/>
            </p:cNvSpPr>
            <p:nvPr/>
          </p:nvSpPr>
          <p:spPr bwMode="auto">
            <a:xfrm>
              <a:off x="-1143" y="1543"/>
              <a:ext cx="7" cy="3"/>
            </a:xfrm>
            <a:custGeom>
              <a:avLst/>
              <a:gdLst>
                <a:gd name="T0" fmla="*/ 7 w 7"/>
                <a:gd name="T1" fmla="*/ 0 h 3"/>
                <a:gd name="T2" fmla="*/ 4 w 7"/>
                <a:gd name="T3" fmla="*/ 3 h 3"/>
                <a:gd name="T4" fmla="*/ 0 w 7"/>
                <a:gd name="T5" fmla="*/ 0 h 3"/>
                <a:gd name="T6" fmla="*/ 4 w 7"/>
                <a:gd name="T7" fmla="*/ 0 h 3"/>
                <a:gd name="T8" fmla="*/ 7 w 7"/>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7" y="0"/>
                  </a:moveTo>
                  <a:lnTo>
                    <a:pt x="4" y="3"/>
                  </a:lnTo>
                  <a:lnTo>
                    <a:pt x="0" y="0"/>
                  </a:lnTo>
                  <a:lnTo>
                    <a:pt x="4" y="0"/>
                  </a:lnTo>
                  <a:lnTo>
                    <a:pt x="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52" name="Freeform 170"/>
            <p:cNvSpPr>
              <a:spLocks/>
            </p:cNvSpPr>
            <p:nvPr/>
          </p:nvSpPr>
          <p:spPr bwMode="auto">
            <a:xfrm>
              <a:off x="-1146" y="1537"/>
              <a:ext cx="3" cy="3"/>
            </a:xfrm>
            <a:custGeom>
              <a:avLst/>
              <a:gdLst>
                <a:gd name="T0" fmla="*/ 3 w 3"/>
                <a:gd name="T1" fmla="*/ 3 h 3"/>
                <a:gd name="T2" fmla="*/ 0 w 3"/>
                <a:gd name="T3" fmla="*/ 0 h 3"/>
                <a:gd name="T4" fmla="*/ 3 w 3"/>
                <a:gd name="T5" fmla="*/ 0 h 3"/>
                <a:gd name="T6" fmla="*/ 3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3"/>
                  </a:moveTo>
                  <a:lnTo>
                    <a:pt x="0" y="0"/>
                  </a:lnTo>
                  <a:lnTo>
                    <a:pt x="3" y="0"/>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53" name="Freeform 171"/>
            <p:cNvSpPr>
              <a:spLocks/>
            </p:cNvSpPr>
            <p:nvPr/>
          </p:nvSpPr>
          <p:spPr bwMode="auto">
            <a:xfrm>
              <a:off x="-1149" y="1519"/>
              <a:ext cx="13" cy="21"/>
            </a:xfrm>
            <a:custGeom>
              <a:avLst/>
              <a:gdLst>
                <a:gd name="T0" fmla="*/ 13 w 13"/>
                <a:gd name="T1" fmla="*/ 21 h 21"/>
                <a:gd name="T2" fmla="*/ 13 w 13"/>
                <a:gd name="T3" fmla="*/ 18 h 21"/>
                <a:gd name="T4" fmla="*/ 13 w 13"/>
                <a:gd name="T5" fmla="*/ 15 h 21"/>
                <a:gd name="T6" fmla="*/ 10 w 13"/>
                <a:gd name="T7" fmla="*/ 12 h 21"/>
                <a:gd name="T8" fmla="*/ 6 w 13"/>
                <a:gd name="T9" fmla="*/ 9 h 21"/>
                <a:gd name="T10" fmla="*/ 6 w 13"/>
                <a:gd name="T11" fmla="*/ 6 h 21"/>
                <a:gd name="T12" fmla="*/ 3 w 13"/>
                <a:gd name="T13" fmla="*/ 3 h 21"/>
                <a:gd name="T14" fmla="*/ 0 w 13"/>
                <a:gd name="T15" fmla="*/ 0 h 21"/>
                <a:gd name="T16" fmla="*/ 0 w 13"/>
                <a:gd name="T17" fmla="*/ 0 h 21"/>
                <a:gd name="T18" fmla="*/ 0 w 13"/>
                <a:gd name="T19" fmla="*/ 0 h 21"/>
                <a:gd name="T20" fmla="*/ 0 w 13"/>
                <a:gd name="T21" fmla="*/ 3 h 21"/>
                <a:gd name="T22" fmla="*/ 3 w 13"/>
                <a:gd name="T23" fmla="*/ 6 h 21"/>
                <a:gd name="T24" fmla="*/ 6 w 13"/>
                <a:gd name="T25" fmla="*/ 12 h 21"/>
                <a:gd name="T26" fmla="*/ 10 w 13"/>
                <a:gd name="T27" fmla="*/ 15 h 21"/>
                <a:gd name="T28" fmla="*/ 13 w 13"/>
                <a:gd name="T29" fmla="*/ 18 h 21"/>
                <a:gd name="T30" fmla="*/ 13 w 13"/>
                <a:gd name="T31" fmla="*/ 21 h 21"/>
                <a:gd name="T32" fmla="*/ 13 w 13"/>
                <a:gd name="T33" fmla="*/ 2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 h="21">
                  <a:moveTo>
                    <a:pt x="13" y="21"/>
                  </a:moveTo>
                  <a:lnTo>
                    <a:pt x="13" y="18"/>
                  </a:lnTo>
                  <a:lnTo>
                    <a:pt x="13" y="15"/>
                  </a:lnTo>
                  <a:lnTo>
                    <a:pt x="10" y="12"/>
                  </a:lnTo>
                  <a:lnTo>
                    <a:pt x="6" y="9"/>
                  </a:lnTo>
                  <a:lnTo>
                    <a:pt x="6" y="6"/>
                  </a:lnTo>
                  <a:lnTo>
                    <a:pt x="3" y="3"/>
                  </a:lnTo>
                  <a:lnTo>
                    <a:pt x="0" y="0"/>
                  </a:lnTo>
                  <a:lnTo>
                    <a:pt x="0" y="3"/>
                  </a:lnTo>
                  <a:lnTo>
                    <a:pt x="3" y="6"/>
                  </a:lnTo>
                  <a:lnTo>
                    <a:pt x="6" y="12"/>
                  </a:lnTo>
                  <a:lnTo>
                    <a:pt x="10" y="15"/>
                  </a:lnTo>
                  <a:lnTo>
                    <a:pt x="13" y="18"/>
                  </a:lnTo>
                  <a:lnTo>
                    <a:pt x="13" y="2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54" name="Freeform 172"/>
            <p:cNvSpPr>
              <a:spLocks/>
            </p:cNvSpPr>
            <p:nvPr/>
          </p:nvSpPr>
          <p:spPr bwMode="auto">
            <a:xfrm>
              <a:off x="-1149" y="1519"/>
              <a:ext cx="13" cy="21"/>
            </a:xfrm>
            <a:custGeom>
              <a:avLst/>
              <a:gdLst>
                <a:gd name="T0" fmla="*/ 13 w 13"/>
                <a:gd name="T1" fmla="*/ 21 h 21"/>
                <a:gd name="T2" fmla="*/ 13 w 13"/>
                <a:gd name="T3" fmla="*/ 18 h 21"/>
                <a:gd name="T4" fmla="*/ 13 w 13"/>
                <a:gd name="T5" fmla="*/ 15 h 21"/>
                <a:gd name="T6" fmla="*/ 10 w 13"/>
                <a:gd name="T7" fmla="*/ 12 h 21"/>
                <a:gd name="T8" fmla="*/ 6 w 13"/>
                <a:gd name="T9" fmla="*/ 9 h 21"/>
                <a:gd name="T10" fmla="*/ 6 w 13"/>
                <a:gd name="T11" fmla="*/ 6 h 21"/>
                <a:gd name="T12" fmla="*/ 3 w 13"/>
                <a:gd name="T13" fmla="*/ 3 h 21"/>
                <a:gd name="T14" fmla="*/ 0 w 13"/>
                <a:gd name="T15" fmla="*/ 0 h 21"/>
                <a:gd name="T16" fmla="*/ 0 w 13"/>
                <a:gd name="T17" fmla="*/ 3 h 21"/>
                <a:gd name="T18" fmla="*/ 3 w 13"/>
                <a:gd name="T19" fmla="*/ 6 h 21"/>
                <a:gd name="T20" fmla="*/ 6 w 13"/>
                <a:gd name="T21" fmla="*/ 12 h 21"/>
                <a:gd name="T22" fmla="*/ 10 w 13"/>
                <a:gd name="T23" fmla="*/ 15 h 21"/>
                <a:gd name="T24" fmla="*/ 13 w 13"/>
                <a:gd name="T25" fmla="*/ 18 h 21"/>
                <a:gd name="T26" fmla="*/ 13 w 13"/>
                <a:gd name="T27" fmla="*/ 21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 h="21">
                  <a:moveTo>
                    <a:pt x="13" y="21"/>
                  </a:moveTo>
                  <a:lnTo>
                    <a:pt x="13" y="18"/>
                  </a:lnTo>
                  <a:lnTo>
                    <a:pt x="13" y="15"/>
                  </a:lnTo>
                  <a:lnTo>
                    <a:pt x="10" y="12"/>
                  </a:lnTo>
                  <a:lnTo>
                    <a:pt x="6" y="9"/>
                  </a:lnTo>
                  <a:lnTo>
                    <a:pt x="6" y="6"/>
                  </a:lnTo>
                  <a:lnTo>
                    <a:pt x="3" y="3"/>
                  </a:lnTo>
                  <a:lnTo>
                    <a:pt x="0" y="0"/>
                  </a:lnTo>
                  <a:lnTo>
                    <a:pt x="0" y="3"/>
                  </a:lnTo>
                  <a:lnTo>
                    <a:pt x="3" y="6"/>
                  </a:lnTo>
                  <a:lnTo>
                    <a:pt x="6" y="12"/>
                  </a:lnTo>
                  <a:lnTo>
                    <a:pt x="10" y="15"/>
                  </a:lnTo>
                  <a:lnTo>
                    <a:pt x="13" y="18"/>
                  </a:lnTo>
                  <a:lnTo>
                    <a:pt x="13" y="2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55" name="Freeform 173"/>
            <p:cNvSpPr>
              <a:spLocks/>
            </p:cNvSpPr>
            <p:nvPr/>
          </p:nvSpPr>
          <p:spPr bwMode="auto">
            <a:xfrm>
              <a:off x="-1149" y="1516"/>
              <a:ext cx="16" cy="24"/>
            </a:xfrm>
            <a:custGeom>
              <a:avLst/>
              <a:gdLst>
                <a:gd name="T0" fmla="*/ 0 w 16"/>
                <a:gd name="T1" fmla="*/ 0 h 24"/>
                <a:gd name="T2" fmla="*/ 0 w 16"/>
                <a:gd name="T3" fmla="*/ 0 h 24"/>
                <a:gd name="T4" fmla="*/ 3 w 16"/>
                <a:gd name="T5" fmla="*/ 3 h 24"/>
                <a:gd name="T6" fmla="*/ 6 w 16"/>
                <a:gd name="T7" fmla="*/ 6 h 24"/>
                <a:gd name="T8" fmla="*/ 6 w 16"/>
                <a:gd name="T9" fmla="*/ 9 h 24"/>
                <a:gd name="T10" fmla="*/ 10 w 16"/>
                <a:gd name="T11" fmla="*/ 12 h 24"/>
                <a:gd name="T12" fmla="*/ 13 w 16"/>
                <a:gd name="T13" fmla="*/ 15 h 24"/>
                <a:gd name="T14" fmla="*/ 13 w 16"/>
                <a:gd name="T15" fmla="*/ 18 h 24"/>
                <a:gd name="T16" fmla="*/ 16 w 16"/>
                <a:gd name="T17" fmla="*/ 21 h 24"/>
                <a:gd name="T18" fmla="*/ 16 w 16"/>
                <a:gd name="T19" fmla="*/ 24 h 24"/>
                <a:gd name="T20" fmla="*/ 13 w 16"/>
                <a:gd name="T21" fmla="*/ 24 h 24"/>
                <a:gd name="T22" fmla="*/ 13 w 16"/>
                <a:gd name="T23" fmla="*/ 21 h 24"/>
                <a:gd name="T24" fmla="*/ 13 w 16"/>
                <a:gd name="T25" fmla="*/ 18 h 24"/>
                <a:gd name="T26" fmla="*/ 10 w 16"/>
                <a:gd name="T27" fmla="*/ 15 h 24"/>
                <a:gd name="T28" fmla="*/ 10 w 16"/>
                <a:gd name="T29" fmla="*/ 12 h 24"/>
                <a:gd name="T30" fmla="*/ 6 w 16"/>
                <a:gd name="T31" fmla="*/ 9 h 24"/>
                <a:gd name="T32" fmla="*/ 3 w 16"/>
                <a:gd name="T33" fmla="*/ 6 h 24"/>
                <a:gd name="T34" fmla="*/ 0 w 16"/>
                <a:gd name="T35" fmla="*/ 3 h 24"/>
                <a:gd name="T36" fmla="*/ 0 w 16"/>
                <a:gd name="T37" fmla="*/ 0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24">
                  <a:moveTo>
                    <a:pt x="0" y="0"/>
                  </a:moveTo>
                  <a:lnTo>
                    <a:pt x="0" y="0"/>
                  </a:lnTo>
                  <a:lnTo>
                    <a:pt x="3" y="3"/>
                  </a:lnTo>
                  <a:lnTo>
                    <a:pt x="6" y="6"/>
                  </a:lnTo>
                  <a:lnTo>
                    <a:pt x="6" y="9"/>
                  </a:lnTo>
                  <a:lnTo>
                    <a:pt x="10" y="12"/>
                  </a:lnTo>
                  <a:lnTo>
                    <a:pt x="13" y="15"/>
                  </a:lnTo>
                  <a:lnTo>
                    <a:pt x="13" y="18"/>
                  </a:lnTo>
                  <a:lnTo>
                    <a:pt x="16" y="21"/>
                  </a:lnTo>
                  <a:lnTo>
                    <a:pt x="16" y="24"/>
                  </a:lnTo>
                  <a:lnTo>
                    <a:pt x="13" y="24"/>
                  </a:lnTo>
                  <a:lnTo>
                    <a:pt x="13" y="21"/>
                  </a:lnTo>
                  <a:lnTo>
                    <a:pt x="13" y="18"/>
                  </a:lnTo>
                  <a:lnTo>
                    <a:pt x="10" y="15"/>
                  </a:lnTo>
                  <a:lnTo>
                    <a:pt x="10" y="12"/>
                  </a:lnTo>
                  <a:lnTo>
                    <a:pt x="6" y="9"/>
                  </a:lnTo>
                  <a:lnTo>
                    <a:pt x="3" y="6"/>
                  </a:lnTo>
                  <a:lnTo>
                    <a:pt x="0" y="3"/>
                  </a:lnTo>
                  <a:lnTo>
                    <a:pt x="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56" name="Freeform 174"/>
            <p:cNvSpPr>
              <a:spLocks/>
            </p:cNvSpPr>
            <p:nvPr/>
          </p:nvSpPr>
          <p:spPr bwMode="auto">
            <a:xfrm>
              <a:off x="-1149" y="1516"/>
              <a:ext cx="16" cy="24"/>
            </a:xfrm>
            <a:custGeom>
              <a:avLst/>
              <a:gdLst>
                <a:gd name="T0" fmla="*/ 0 w 16"/>
                <a:gd name="T1" fmla="*/ 0 h 24"/>
                <a:gd name="T2" fmla="*/ 3 w 16"/>
                <a:gd name="T3" fmla="*/ 3 h 24"/>
                <a:gd name="T4" fmla="*/ 6 w 16"/>
                <a:gd name="T5" fmla="*/ 6 h 24"/>
                <a:gd name="T6" fmla="*/ 6 w 16"/>
                <a:gd name="T7" fmla="*/ 9 h 24"/>
                <a:gd name="T8" fmla="*/ 10 w 16"/>
                <a:gd name="T9" fmla="*/ 12 h 24"/>
                <a:gd name="T10" fmla="*/ 13 w 16"/>
                <a:gd name="T11" fmla="*/ 15 h 24"/>
                <a:gd name="T12" fmla="*/ 13 w 16"/>
                <a:gd name="T13" fmla="*/ 18 h 24"/>
                <a:gd name="T14" fmla="*/ 16 w 16"/>
                <a:gd name="T15" fmla="*/ 21 h 24"/>
                <a:gd name="T16" fmla="*/ 16 w 16"/>
                <a:gd name="T17" fmla="*/ 24 h 24"/>
                <a:gd name="T18" fmla="*/ 13 w 16"/>
                <a:gd name="T19" fmla="*/ 24 h 24"/>
                <a:gd name="T20" fmla="*/ 13 w 16"/>
                <a:gd name="T21" fmla="*/ 21 h 24"/>
                <a:gd name="T22" fmla="*/ 13 w 16"/>
                <a:gd name="T23" fmla="*/ 18 h 24"/>
                <a:gd name="T24" fmla="*/ 10 w 16"/>
                <a:gd name="T25" fmla="*/ 15 h 24"/>
                <a:gd name="T26" fmla="*/ 10 w 16"/>
                <a:gd name="T27" fmla="*/ 12 h 24"/>
                <a:gd name="T28" fmla="*/ 6 w 16"/>
                <a:gd name="T29" fmla="*/ 9 h 24"/>
                <a:gd name="T30" fmla="*/ 3 w 16"/>
                <a:gd name="T31" fmla="*/ 6 h 24"/>
                <a:gd name="T32" fmla="*/ 0 w 16"/>
                <a:gd name="T33" fmla="*/ 3 h 24"/>
                <a:gd name="T34" fmla="*/ 0 w 16"/>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24">
                  <a:moveTo>
                    <a:pt x="0" y="0"/>
                  </a:moveTo>
                  <a:lnTo>
                    <a:pt x="3" y="3"/>
                  </a:lnTo>
                  <a:lnTo>
                    <a:pt x="6" y="6"/>
                  </a:lnTo>
                  <a:lnTo>
                    <a:pt x="6" y="9"/>
                  </a:lnTo>
                  <a:lnTo>
                    <a:pt x="10" y="12"/>
                  </a:lnTo>
                  <a:lnTo>
                    <a:pt x="13" y="15"/>
                  </a:lnTo>
                  <a:lnTo>
                    <a:pt x="13" y="18"/>
                  </a:lnTo>
                  <a:lnTo>
                    <a:pt x="16" y="21"/>
                  </a:lnTo>
                  <a:lnTo>
                    <a:pt x="16" y="24"/>
                  </a:lnTo>
                  <a:lnTo>
                    <a:pt x="13" y="24"/>
                  </a:lnTo>
                  <a:lnTo>
                    <a:pt x="13" y="21"/>
                  </a:lnTo>
                  <a:lnTo>
                    <a:pt x="13" y="18"/>
                  </a:lnTo>
                  <a:lnTo>
                    <a:pt x="10" y="15"/>
                  </a:lnTo>
                  <a:lnTo>
                    <a:pt x="10" y="12"/>
                  </a:lnTo>
                  <a:lnTo>
                    <a:pt x="6" y="9"/>
                  </a:lnTo>
                  <a:lnTo>
                    <a:pt x="3" y="6"/>
                  </a:ln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57" name="Freeform 175"/>
            <p:cNvSpPr>
              <a:spLocks noEditPoints="1"/>
            </p:cNvSpPr>
            <p:nvPr/>
          </p:nvSpPr>
          <p:spPr bwMode="auto">
            <a:xfrm>
              <a:off x="-1149" y="1504"/>
              <a:ext cx="32" cy="39"/>
            </a:xfrm>
            <a:custGeom>
              <a:avLst/>
              <a:gdLst>
                <a:gd name="T0" fmla="*/ 0 w 32"/>
                <a:gd name="T1" fmla="*/ 12 h 39"/>
                <a:gd name="T2" fmla="*/ 19 w 32"/>
                <a:gd name="T3" fmla="*/ 36 h 39"/>
                <a:gd name="T4" fmla="*/ 13 w 32"/>
                <a:gd name="T5" fmla="*/ 27 h 39"/>
                <a:gd name="T6" fmla="*/ 6 w 32"/>
                <a:gd name="T7" fmla="*/ 15 h 39"/>
                <a:gd name="T8" fmla="*/ 0 w 32"/>
                <a:gd name="T9" fmla="*/ 9 h 39"/>
                <a:gd name="T10" fmla="*/ 6 w 32"/>
                <a:gd name="T11" fmla="*/ 18 h 39"/>
                <a:gd name="T12" fmla="*/ 16 w 32"/>
                <a:gd name="T13" fmla="*/ 30 h 39"/>
                <a:gd name="T14" fmla="*/ 19 w 32"/>
                <a:gd name="T15" fmla="*/ 18 h 39"/>
                <a:gd name="T16" fmla="*/ 19 w 32"/>
                <a:gd name="T17" fmla="*/ 18 h 39"/>
                <a:gd name="T18" fmla="*/ 19 w 32"/>
                <a:gd name="T19" fmla="*/ 18 h 39"/>
                <a:gd name="T20" fmla="*/ 19 w 32"/>
                <a:gd name="T21" fmla="*/ 18 h 39"/>
                <a:gd name="T22" fmla="*/ 16 w 32"/>
                <a:gd name="T23" fmla="*/ 21 h 39"/>
                <a:gd name="T24" fmla="*/ 0 w 32"/>
                <a:gd name="T25" fmla="*/ 3 h 39"/>
                <a:gd name="T26" fmla="*/ 3 w 32"/>
                <a:gd name="T27" fmla="*/ 0 h 39"/>
                <a:gd name="T28" fmla="*/ 0 w 32"/>
                <a:gd name="T29" fmla="*/ 0 h 39"/>
                <a:gd name="T30" fmla="*/ 3 w 32"/>
                <a:gd name="T31" fmla="*/ 0 h 39"/>
                <a:gd name="T32" fmla="*/ 6 w 32"/>
                <a:gd name="T33" fmla="*/ 0 h 39"/>
                <a:gd name="T34" fmla="*/ 6 w 32"/>
                <a:gd name="T35" fmla="*/ 0 h 39"/>
                <a:gd name="T36" fmla="*/ 6 w 32"/>
                <a:gd name="T37" fmla="*/ 0 h 39"/>
                <a:gd name="T38" fmla="*/ 10 w 32"/>
                <a:gd name="T39" fmla="*/ 3 h 39"/>
                <a:gd name="T40" fmla="*/ 10 w 32"/>
                <a:gd name="T41" fmla="*/ 6 h 39"/>
                <a:gd name="T42" fmla="*/ 10 w 32"/>
                <a:gd name="T43" fmla="*/ 3 h 39"/>
                <a:gd name="T44" fmla="*/ 10 w 32"/>
                <a:gd name="T45" fmla="*/ 6 h 39"/>
                <a:gd name="T46" fmla="*/ 10 w 32"/>
                <a:gd name="T47" fmla="*/ 12 h 39"/>
                <a:gd name="T48" fmla="*/ 10 w 32"/>
                <a:gd name="T49" fmla="*/ 9 h 39"/>
                <a:gd name="T50" fmla="*/ 10 w 32"/>
                <a:gd name="T51" fmla="*/ 9 h 39"/>
                <a:gd name="T52" fmla="*/ 10 w 32"/>
                <a:gd name="T53" fmla="*/ 9 h 39"/>
                <a:gd name="T54" fmla="*/ 13 w 32"/>
                <a:gd name="T55" fmla="*/ 9 h 39"/>
                <a:gd name="T56" fmla="*/ 16 w 32"/>
                <a:gd name="T57" fmla="*/ 9 h 39"/>
                <a:gd name="T58" fmla="*/ 16 w 32"/>
                <a:gd name="T59" fmla="*/ 9 h 39"/>
                <a:gd name="T60" fmla="*/ 16 w 32"/>
                <a:gd name="T61" fmla="*/ 9 h 39"/>
                <a:gd name="T62" fmla="*/ 19 w 32"/>
                <a:gd name="T63" fmla="*/ 12 h 39"/>
                <a:gd name="T64" fmla="*/ 19 w 32"/>
                <a:gd name="T65" fmla="*/ 12 h 39"/>
                <a:gd name="T66" fmla="*/ 19 w 32"/>
                <a:gd name="T67" fmla="*/ 12 h 39"/>
                <a:gd name="T68" fmla="*/ 22 w 32"/>
                <a:gd name="T69" fmla="*/ 18 h 39"/>
                <a:gd name="T70" fmla="*/ 22 w 32"/>
                <a:gd name="T71" fmla="*/ 18 h 39"/>
                <a:gd name="T72" fmla="*/ 26 w 32"/>
                <a:gd name="T73" fmla="*/ 21 h 39"/>
                <a:gd name="T74" fmla="*/ 26 w 32"/>
                <a:gd name="T75" fmla="*/ 24 h 39"/>
                <a:gd name="T76" fmla="*/ 26 w 32"/>
                <a:gd name="T77" fmla="*/ 24 h 39"/>
                <a:gd name="T78" fmla="*/ 26 w 32"/>
                <a:gd name="T79" fmla="*/ 27 h 39"/>
                <a:gd name="T80" fmla="*/ 26 w 32"/>
                <a:gd name="T81" fmla="*/ 27 h 39"/>
                <a:gd name="T82" fmla="*/ 26 w 32"/>
                <a:gd name="T83" fmla="*/ 30 h 39"/>
                <a:gd name="T84" fmla="*/ 22 w 32"/>
                <a:gd name="T85" fmla="*/ 27 h 39"/>
                <a:gd name="T86" fmla="*/ 22 w 32"/>
                <a:gd name="T87" fmla="*/ 27 h 39"/>
                <a:gd name="T88" fmla="*/ 29 w 32"/>
                <a:gd name="T89" fmla="*/ 27 h 39"/>
                <a:gd name="T90" fmla="*/ 29 w 32"/>
                <a:gd name="T91" fmla="*/ 30 h 39"/>
                <a:gd name="T92" fmla="*/ 29 w 32"/>
                <a:gd name="T93" fmla="*/ 30 h 39"/>
                <a:gd name="T94" fmla="*/ 29 w 32"/>
                <a:gd name="T95" fmla="*/ 30 h 39"/>
                <a:gd name="T96" fmla="*/ 32 w 32"/>
                <a:gd name="T97" fmla="*/ 30 h 39"/>
                <a:gd name="T98" fmla="*/ 32 w 32"/>
                <a:gd name="T99" fmla="*/ 36 h 39"/>
                <a:gd name="T100" fmla="*/ 29 w 32"/>
                <a:gd name="T101" fmla="*/ 33 h 39"/>
                <a:gd name="T102" fmla="*/ 29 w 32"/>
                <a:gd name="T103" fmla="*/ 36 h 39"/>
                <a:gd name="T104" fmla="*/ 29 w 32"/>
                <a:gd name="T105" fmla="*/ 39 h 39"/>
                <a:gd name="T106" fmla="*/ 29 w 32"/>
                <a:gd name="T107" fmla="*/ 39 h 39"/>
                <a:gd name="T108" fmla="*/ 26 w 32"/>
                <a:gd name="T109" fmla="*/ 39 h 39"/>
                <a:gd name="T110" fmla="*/ 3 w 32"/>
                <a:gd name="T111" fmla="*/ 3 h 39"/>
                <a:gd name="T112" fmla="*/ 16 w 32"/>
                <a:gd name="T113" fmla="*/ 12 h 39"/>
                <a:gd name="T114" fmla="*/ 16 w 32"/>
                <a:gd name="T115" fmla="*/ 18 h 39"/>
                <a:gd name="T116" fmla="*/ 19 w 32"/>
                <a:gd name="T117" fmla="*/ 18 h 39"/>
                <a:gd name="T118" fmla="*/ 22 w 32"/>
                <a:gd name="T119" fmla="*/ 27 h 39"/>
                <a:gd name="T120" fmla="*/ 22 w 32"/>
                <a:gd name="T121" fmla="*/ 15 h 39"/>
                <a:gd name="T122" fmla="*/ 22 w 32"/>
                <a:gd name="T123" fmla="*/ 15 h 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2" h="39">
                  <a:moveTo>
                    <a:pt x="19" y="36"/>
                  </a:moveTo>
                  <a:lnTo>
                    <a:pt x="19" y="36"/>
                  </a:lnTo>
                  <a:lnTo>
                    <a:pt x="16" y="36"/>
                  </a:lnTo>
                  <a:lnTo>
                    <a:pt x="16" y="33"/>
                  </a:lnTo>
                  <a:lnTo>
                    <a:pt x="13" y="30"/>
                  </a:lnTo>
                  <a:lnTo>
                    <a:pt x="13" y="27"/>
                  </a:lnTo>
                  <a:lnTo>
                    <a:pt x="10" y="24"/>
                  </a:lnTo>
                  <a:lnTo>
                    <a:pt x="6" y="21"/>
                  </a:lnTo>
                  <a:lnTo>
                    <a:pt x="6" y="18"/>
                  </a:lnTo>
                  <a:lnTo>
                    <a:pt x="3" y="15"/>
                  </a:lnTo>
                  <a:lnTo>
                    <a:pt x="0" y="12"/>
                  </a:lnTo>
                  <a:lnTo>
                    <a:pt x="3" y="15"/>
                  </a:lnTo>
                  <a:lnTo>
                    <a:pt x="6" y="18"/>
                  </a:lnTo>
                  <a:lnTo>
                    <a:pt x="10" y="21"/>
                  </a:lnTo>
                  <a:lnTo>
                    <a:pt x="10" y="24"/>
                  </a:lnTo>
                  <a:lnTo>
                    <a:pt x="13" y="27"/>
                  </a:lnTo>
                  <a:lnTo>
                    <a:pt x="16" y="30"/>
                  </a:lnTo>
                  <a:lnTo>
                    <a:pt x="16" y="33"/>
                  </a:lnTo>
                  <a:lnTo>
                    <a:pt x="19" y="36"/>
                  </a:lnTo>
                  <a:close/>
                  <a:moveTo>
                    <a:pt x="22" y="36"/>
                  </a:moveTo>
                  <a:lnTo>
                    <a:pt x="19" y="36"/>
                  </a:lnTo>
                  <a:lnTo>
                    <a:pt x="19" y="33"/>
                  </a:lnTo>
                  <a:lnTo>
                    <a:pt x="16" y="33"/>
                  </a:lnTo>
                  <a:lnTo>
                    <a:pt x="16" y="30"/>
                  </a:lnTo>
                  <a:lnTo>
                    <a:pt x="13" y="27"/>
                  </a:lnTo>
                  <a:lnTo>
                    <a:pt x="13" y="24"/>
                  </a:lnTo>
                  <a:lnTo>
                    <a:pt x="10" y="24"/>
                  </a:lnTo>
                  <a:lnTo>
                    <a:pt x="13" y="24"/>
                  </a:lnTo>
                  <a:lnTo>
                    <a:pt x="13" y="21"/>
                  </a:lnTo>
                  <a:lnTo>
                    <a:pt x="10" y="21"/>
                  </a:lnTo>
                  <a:lnTo>
                    <a:pt x="6" y="18"/>
                  </a:lnTo>
                  <a:lnTo>
                    <a:pt x="6" y="15"/>
                  </a:lnTo>
                  <a:lnTo>
                    <a:pt x="3" y="15"/>
                  </a:lnTo>
                  <a:lnTo>
                    <a:pt x="3" y="12"/>
                  </a:lnTo>
                  <a:lnTo>
                    <a:pt x="0" y="12"/>
                  </a:lnTo>
                  <a:lnTo>
                    <a:pt x="0" y="9"/>
                  </a:lnTo>
                  <a:lnTo>
                    <a:pt x="0" y="12"/>
                  </a:lnTo>
                  <a:lnTo>
                    <a:pt x="3" y="12"/>
                  </a:lnTo>
                  <a:lnTo>
                    <a:pt x="3" y="15"/>
                  </a:lnTo>
                  <a:lnTo>
                    <a:pt x="6" y="15"/>
                  </a:lnTo>
                  <a:lnTo>
                    <a:pt x="6" y="18"/>
                  </a:lnTo>
                  <a:lnTo>
                    <a:pt x="10" y="18"/>
                  </a:lnTo>
                  <a:lnTo>
                    <a:pt x="10" y="21"/>
                  </a:lnTo>
                  <a:lnTo>
                    <a:pt x="13" y="21"/>
                  </a:lnTo>
                  <a:lnTo>
                    <a:pt x="13" y="24"/>
                  </a:lnTo>
                  <a:lnTo>
                    <a:pt x="13" y="27"/>
                  </a:lnTo>
                  <a:lnTo>
                    <a:pt x="16" y="27"/>
                  </a:lnTo>
                  <a:lnTo>
                    <a:pt x="16" y="30"/>
                  </a:lnTo>
                  <a:lnTo>
                    <a:pt x="16" y="33"/>
                  </a:lnTo>
                  <a:lnTo>
                    <a:pt x="19" y="33"/>
                  </a:lnTo>
                  <a:lnTo>
                    <a:pt x="19" y="36"/>
                  </a:lnTo>
                  <a:lnTo>
                    <a:pt x="22" y="36"/>
                  </a:lnTo>
                  <a:close/>
                  <a:moveTo>
                    <a:pt x="19" y="18"/>
                  </a:moveTo>
                  <a:lnTo>
                    <a:pt x="19" y="18"/>
                  </a:lnTo>
                  <a:close/>
                  <a:moveTo>
                    <a:pt x="19" y="18"/>
                  </a:moveTo>
                  <a:lnTo>
                    <a:pt x="19" y="18"/>
                  </a:lnTo>
                  <a:close/>
                  <a:moveTo>
                    <a:pt x="19" y="18"/>
                  </a:moveTo>
                  <a:lnTo>
                    <a:pt x="19" y="18"/>
                  </a:lnTo>
                  <a:lnTo>
                    <a:pt x="16" y="18"/>
                  </a:lnTo>
                  <a:lnTo>
                    <a:pt x="19" y="18"/>
                  </a:lnTo>
                  <a:close/>
                  <a:moveTo>
                    <a:pt x="16" y="18"/>
                  </a:moveTo>
                  <a:lnTo>
                    <a:pt x="16" y="18"/>
                  </a:lnTo>
                  <a:lnTo>
                    <a:pt x="16" y="21"/>
                  </a:lnTo>
                  <a:lnTo>
                    <a:pt x="16" y="18"/>
                  </a:lnTo>
                  <a:close/>
                  <a:moveTo>
                    <a:pt x="0" y="3"/>
                  </a:moveTo>
                  <a:lnTo>
                    <a:pt x="0" y="3"/>
                  </a:lnTo>
                  <a:lnTo>
                    <a:pt x="3" y="3"/>
                  </a:lnTo>
                  <a:lnTo>
                    <a:pt x="0" y="3"/>
                  </a:lnTo>
                  <a:close/>
                  <a:moveTo>
                    <a:pt x="3" y="0"/>
                  </a:moveTo>
                  <a:lnTo>
                    <a:pt x="3" y="0"/>
                  </a:lnTo>
                  <a:lnTo>
                    <a:pt x="3" y="3"/>
                  </a:lnTo>
                  <a:lnTo>
                    <a:pt x="0" y="3"/>
                  </a:lnTo>
                  <a:lnTo>
                    <a:pt x="0" y="0"/>
                  </a:lnTo>
                  <a:lnTo>
                    <a:pt x="3" y="0"/>
                  </a:lnTo>
                  <a:close/>
                  <a:moveTo>
                    <a:pt x="3" y="0"/>
                  </a:moveTo>
                  <a:lnTo>
                    <a:pt x="3" y="0"/>
                  </a:lnTo>
                  <a:close/>
                  <a:moveTo>
                    <a:pt x="6" y="0"/>
                  </a:moveTo>
                  <a:lnTo>
                    <a:pt x="6" y="0"/>
                  </a:lnTo>
                  <a:lnTo>
                    <a:pt x="3" y="0"/>
                  </a:lnTo>
                  <a:lnTo>
                    <a:pt x="6" y="0"/>
                  </a:lnTo>
                  <a:close/>
                  <a:moveTo>
                    <a:pt x="6" y="0"/>
                  </a:moveTo>
                  <a:lnTo>
                    <a:pt x="6" y="0"/>
                  </a:lnTo>
                  <a:lnTo>
                    <a:pt x="6" y="3"/>
                  </a:lnTo>
                  <a:lnTo>
                    <a:pt x="6" y="0"/>
                  </a:lnTo>
                  <a:close/>
                  <a:moveTo>
                    <a:pt x="10" y="3"/>
                  </a:moveTo>
                  <a:lnTo>
                    <a:pt x="10" y="3"/>
                  </a:lnTo>
                  <a:lnTo>
                    <a:pt x="6" y="3"/>
                  </a:lnTo>
                  <a:lnTo>
                    <a:pt x="10" y="3"/>
                  </a:lnTo>
                  <a:close/>
                  <a:moveTo>
                    <a:pt x="10" y="3"/>
                  </a:moveTo>
                  <a:lnTo>
                    <a:pt x="10" y="3"/>
                  </a:lnTo>
                  <a:lnTo>
                    <a:pt x="13" y="3"/>
                  </a:lnTo>
                  <a:lnTo>
                    <a:pt x="10" y="6"/>
                  </a:lnTo>
                  <a:lnTo>
                    <a:pt x="10" y="3"/>
                  </a:lnTo>
                  <a:close/>
                  <a:moveTo>
                    <a:pt x="13" y="6"/>
                  </a:moveTo>
                  <a:lnTo>
                    <a:pt x="13" y="6"/>
                  </a:lnTo>
                  <a:lnTo>
                    <a:pt x="10" y="6"/>
                  </a:lnTo>
                  <a:lnTo>
                    <a:pt x="13" y="3"/>
                  </a:lnTo>
                  <a:lnTo>
                    <a:pt x="13" y="6"/>
                  </a:lnTo>
                  <a:close/>
                  <a:moveTo>
                    <a:pt x="10" y="12"/>
                  </a:moveTo>
                  <a:lnTo>
                    <a:pt x="10" y="12"/>
                  </a:lnTo>
                  <a:lnTo>
                    <a:pt x="10" y="9"/>
                  </a:lnTo>
                  <a:lnTo>
                    <a:pt x="10" y="12"/>
                  </a:lnTo>
                  <a:close/>
                  <a:moveTo>
                    <a:pt x="10" y="9"/>
                  </a:moveTo>
                  <a:lnTo>
                    <a:pt x="10" y="9"/>
                  </a:lnTo>
                  <a:lnTo>
                    <a:pt x="10" y="12"/>
                  </a:lnTo>
                  <a:lnTo>
                    <a:pt x="10" y="9"/>
                  </a:lnTo>
                  <a:close/>
                  <a:moveTo>
                    <a:pt x="13" y="9"/>
                  </a:moveTo>
                  <a:lnTo>
                    <a:pt x="13" y="9"/>
                  </a:lnTo>
                  <a:lnTo>
                    <a:pt x="10" y="9"/>
                  </a:lnTo>
                  <a:lnTo>
                    <a:pt x="13" y="9"/>
                  </a:lnTo>
                  <a:close/>
                  <a:moveTo>
                    <a:pt x="13" y="6"/>
                  </a:moveTo>
                  <a:lnTo>
                    <a:pt x="13" y="6"/>
                  </a:lnTo>
                  <a:lnTo>
                    <a:pt x="13" y="9"/>
                  </a:lnTo>
                  <a:lnTo>
                    <a:pt x="13" y="6"/>
                  </a:lnTo>
                  <a:close/>
                  <a:moveTo>
                    <a:pt x="16" y="9"/>
                  </a:moveTo>
                  <a:lnTo>
                    <a:pt x="16" y="9"/>
                  </a:lnTo>
                  <a:lnTo>
                    <a:pt x="13" y="9"/>
                  </a:lnTo>
                  <a:lnTo>
                    <a:pt x="16" y="9"/>
                  </a:lnTo>
                  <a:close/>
                  <a:moveTo>
                    <a:pt x="16" y="9"/>
                  </a:moveTo>
                  <a:lnTo>
                    <a:pt x="16" y="9"/>
                  </a:lnTo>
                  <a:lnTo>
                    <a:pt x="16" y="12"/>
                  </a:lnTo>
                  <a:lnTo>
                    <a:pt x="16" y="9"/>
                  </a:lnTo>
                  <a:close/>
                  <a:moveTo>
                    <a:pt x="19" y="12"/>
                  </a:moveTo>
                  <a:lnTo>
                    <a:pt x="19" y="12"/>
                  </a:lnTo>
                  <a:lnTo>
                    <a:pt x="16" y="12"/>
                  </a:lnTo>
                  <a:lnTo>
                    <a:pt x="19" y="12"/>
                  </a:lnTo>
                  <a:close/>
                  <a:moveTo>
                    <a:pt x="19" y="12"/>
                  </a:moveTo>
                  <a:lnTo>
                    <a:pt x="19" y="12"/>
                  </a:lnTo>
                  <a:lnTo>
                    <a:pt x="19" y="15"/>
                  </a:lnTo>
                  <a:lnTo>
                    <a:pt x="19" y="12"/>
                  </a:lnTo>
                  <a:close/>
                  <a:moveTo>
                    <a:pt x="22" y="18"/>
                  </a:moveTo>
                  <a:lnTo>
                    <a:pt x="22" y="18"/>
                  </a:lnTo>
                  <a:lnTo>
                    <a:pt x="22" y="21"/>
                  </a:lnTo>
                  <a:lnTo>
                    <a:pt x="22" y="18"/>
                  </a:lnTo>
                  <a:close/>
                  <a:moveTo>
                    <a:pt x="22" y="21"/>
                  </a:moveTo>
                  <a:lnTo>
                    <a:pt x="22" y="21"/>
                  </a:lnTo>
                  <a:lnTo>
                    <a:pt x="22" y="18"/>
                  </a:lnTo>
                  <a:lnTo>
                    <a:pt x="22" y="21"/>
                  </a:lnTo>
                  <a:lnTo>
                    <a:pt x="26" y="21"/>
                  </a:lnTo>
                  <a:lnTo>
                    <a:pt x="22" y="21"/>
                  </a:lnTo>
                  <a:close/>
                  <a:moveTo>
                    <a:pt x="26" y="21"/>
                  </a:moveTo>
                  <a:lnTo>
                    <a:pt x="26" y="21"/>
                  </a:lnTo>
                  <a:lnTo>
                    <a:pt x="26" y="24"/>
                  </a:lnTo>
                  <a:lnTo>
                    <a:pt x="26" y="21"/>
                  </a:lnTo>
                  <a:close/>
                  <a:moveTo>
                    <a:pt x="26" y="24"/>
                  </a:moveTo>
                  <a:lnTo>
                    <a:pt x="26" y="24"/>
                  </a:lnTo>
                  <a:lnTo>
                    <a:pt x="26" y="27"/>
                  </a:lnTo>
                  <a:lnTo>
                    <a:pt x="26" y="24"/>
                  </a:lnTo>
                  <a:close/>
                  <a:moveTo>
                    <a:pt x="26" y="27"/>
                  </a:moveTo>
                  <a:lnTo>
                    <a:pt x="26" y="27"/>
                  </a:lnTo>
                  <a:close/>
                  <a:moveTo>
                    <a:pt x="26" y="27"/>
                  </a:moveTo>
                  <a:lnTo>
                    <a:pt x="26" y="27"/>
                  </a:lnTo>
                  <a:lnTo>
                    <a:pt x="22" y="27"/>
                  </a:lnTo>
                  <a:lnTo>
                    <a:pt x="26" y="27"/>
                  </a:lnTo>
                  <a:lnTo>
                    <a:pt x="26" y="30"/>
                  </a:lnTo>
                  <a:lnTo>
                    <a:pt x="26" y="27"/>
                  </a:lnTo>
                  <a:close/>
                  <a:moveTo>
                    <a:pt x="22" y="27"/>
                  </a:moveTo>
                  <a:lnTo>
                    <a:pt x="22" y="27"/>
                  </a:lnTo>
                  <a:lnTo>
                    <a:pt x="22" y="30"/>
                  </a:lnTo>
                  <a:lnTo>
                    <a:pt x="22" y="27"/>
                  </a:lnTo>
                  <a:close/>
                  <a:moveTo>
                    <a:pt x="22" y="27"/>
                  </a:moveTo>
                  <a:lnTo>
                    <a:pt x="22" y="27"/>
                  </a:lnTo>
                  <a:lnTo>
                    <a:pt x="22" y="30"/>
                  </a:lnTo>
                  <a:lnTo>
                    <a:pt x="22" y="27"/>
                  </a:lnTo>
                  <a:close/>
                  <a:moveTo>
                    <a:pt x="29" y="27"/>
                  </a:moveTo>
                  <a:lnTo>
                    <a:pt x="29" y="27"/>
                  </a:lnTo>
                  <a:lnTo>
                    <a:pt x="26" y="27"/>
                  </a:lnTo>
                  <a:lnTo>
                    <a:pt x="26" y="30"/>
                  </a:lnTo>
                  <a:lnTo>
                    <a:pt x="29" y="30"/>
                  </a:lnTo>
                  <a:lnTo>
                    <a:pt x="29" y="27"/>
                  </a:lnTo>
                  <a:close/>
                  <a:moveTo>
                    <a:pt x="29" y="30"/>
                  </a:moveTo>
                  <a:lnTo>
                    <a:pt x="29" y="30"/>
                  </a:lnTo>
                  <a:close/>
                  <a:moveTo>
                    <a:pt x="32" y="30"/>
                  </a:moveTo>
                  <a:lnTo>
                    <a:pt x="29" y="30"/>
                  </a:lnTo>
                  <a:lnTo>
                    <a:pt x="29" y="33"/>
                  </a:lnTo>
                  <a:lnTo>
                    <a:pt x="32" y="33"/>
                  </a:lnTo>
                  <a:lnTo>
                    <a:pt x="32" y="30"/>
                  </a:lnTo>
                  <a:close/>
                  <a:moveTo>
                    <a:pt x="32" y="36"/>
                  </a:moveTo>
                  <a:lnTo>
                    <a:pt x="32" y="36"/>
                  </a:lnTo>
                  <a:lnTo>
                    <a:pt x="29" y="36"/>
                  </a:lnTo>
                  <a:lnTo>
                    <a:pt x="32" y="36"/>
                  </a:lnTo>
                  <a:close/>
                  <a:moveTo>
                    <a:pt x="32" y="33"/>
                  </a:moveTo>
                  <a:lnTo>
                    <a:pt x="32" y="33"/>
                  </a:lnTo>
                  <a:lnTo>
                    <a:pt x="29" y="33"/>
                  </a:lnTo>
                  <a:lnTo>
                    <a:pt x="29" y="36"/>
                  </a:lnTo>
                  <a:lnTo>
                    <a:pt x="32" y="36"/>
                  </a:lnTo>
                  <a:lnTo>
                    <a:pt x="32" y="33"/>
                  </a:lnTo>
                  <a:close/>
                  <a:moveTo>
                    <a:pt x="29" y="39"/>
                  </a:moveTo>
                  <a:lnTo>
                    <a:pt x="29" y="39"/>
                  </a:lnTo>
                  <a:lnTo>
                    <a:pt x="29" y="36"/>
                  </a:lnTo>
                  <a:lnTo>
                    <a:pt x="29" y="39"/>
                  </a:lnTo>
                  <a:lnTo>
                    <a:pt x="26" y="39"/>
                  </a:lnTo>
                  <a:lnTo>
                    <a:pt x="29" y="39"/>
                  </a:lnTo>
                  <a:close/>
                  <a:moveTo>
                    <a:pt x="32" y="39"/>
                  </a:moveTo>
                  <a:lnTo>
                    <a:pt x="29" y="36"/>
                  </a:lnTo>
                  <a:lnTo>
                    <a:pt x="29" y="39"/>
                  </a:lnTo>
                  <a:lnTo>
                    <a:pt x="32" y="39"/>
                  </a:lnTo>
                  <a:close/>
                  <a:moveTo>
                    <a:pt x="26" y="39"/>
                  </a:moveTo>
                  <a:lnTo>
                    <a:pt x="26" y="39"/>
                  </a:lnTo>
                  <a:close/>
                  <a:moveTo>
                    <a:pt x="3" y="3"/>
                  </a:moveTo>
                  <a:lnTo>
                    <a:pt x="3" y="3"/>
                  </a:lnTo>
                  <a:lnTo>
                    <a:pt x="6" y="3"/>
                  </a:lnTo>
                  <a:lnTo>
                    <a:pt x="10" y="3"/>
                  </a:lnTo>
                  <a:lnTo>
                    <a:pt x="10" y="6"/>
                  </a:lnTo>
                  <a:lnTo>
                    <a:pt x="13" y="6"/>
                  </a:lnTo>
                  <a:lnTo>
                    <a:pt x="10" y="6"/>
                  </a:lnTo>
                  <a:lnTo>
                    <a:pt x="10" y="3"/>
                  </a:lnTo>
                  <a:lnTo>
                    <a:pt x="6" y="3"/>
                  </a:lnTo>
                  <a:lnTo>
                    <a:pt x="6" y="0"/>
                  </a:lnTo>
                  <a:lnTo>
                    <a:pt x="3" y="0"/>
                  </a:lnTo>
                  <a:lnTo>
                    <a:pt x="3" y="3"/>
                  </a:lnTo>
                  <a:lnTo>
                    <a:pt x="0" y="3"/>
                  </a:lnTo>
                  <a:lnTo>
                    <a:pt x="3" y="3"/>
                  </a:lnTo>
                  <a:close/>
                  <a:moveTo>
                    <a:pt x="10" y="12"/>
                  </a:moveTo>
                  <a:lnTo>
                    <a:pt x="13" y="12"/>
                  </a:lnTo>
                  <a:lnTo>
                    <a:pt x="13" y="9"/>
                  </a:lnTo>
                  <a:lnTo>
                    <a:pt x="16" y="9"/>
                  </a:lnTo>
                  <a:lnTo>
                    <a:pt x="16" y="12"/>
                  </a:lnTo>
                  <a:lnTo>
                    <a:pt x="19" y="15"/>
                  </a:lnTo>
                  <a:lnTo>
                    <a:pt x="16" y="12"/>
                  </a:lnTo>
                  <a:lnTo>
                    <a:pt x="16" y="9"/>
                  </a:lnTo>
                  <a:lnTo>
                    <a:pt x="13" y="9"/>
                  </a:lnTo>
                  <a:lnTo>
                    <a:pt x="10" y="9"/>
                  </a:lnTo>
                  <a:lnTo>
                    <a:pt x="10" y="12"/>
                  </a:lnTo>
                  <a:close/>
                  <a:moveTo>
                    <a:pt x="19" y="15"/>
                  </a:moveTo>
                  <a:lnTo>
                    <a:pt x="19" y="15"/>
                  </a:lnTo>
                  <a:lnTo>
                    <a:pt x="16" y="15"/>
                  </a:lnTo>
                  <a:lnTo>
                    <a:pt x="16" y="18"/>
                  </a:lnTo>
                  <a:lnTo>
                    <a:pt x="13" y="18"/>
                  </a:lnTo>
                  <a:lnTo>
                    <a:pt x="16" y="18"/>
                  </a:lnTo>
                  <a:lnTo>
                    <a:pt x="19" y="15"/>
                  </a:lnTo>
                  <a:close/>
                  <a:moveTo>
                    <a:pt x="19" y="18"/>
                  </a:moveTo>
                  <a:lnTo>
                    <a:pt x="19" y="18"/>
                  </a:lnTo>
                  <a:lnTo>
                    <a:pt x="19" y="21"/>
                  </a:lnTo>
                  <a:lnTo>
                    <a:pt x="16" y="21"/>
                  </a:lnTo>
                  <a:lnTo>
                    <a:pt x="19" y="21"/>
                  </a:lnTo>
                  <a:lnTo>
                    <a:pt x="19" y="18"/>
                  </a:lnTo>
                  <a:lnTo>
                    <a:pt x="22" y="18"/>
                  </a:lnTo>
                  <a:lnTo>
                    <a:pt x="19" y="18"/>
                  </a:lnTo>
                  <a:close/>
                  <a:moveTo>
                    <a:pt x="19" y="27"/>
                  </a:moveTo>
                  <a:lnTo>
                    <a:pt x="22" y="27"/>
                  </a:lnTo>
                  <a:lnTo>
                    <a:pt x="26" y="24"/>
                  </a:lnTo>
                  <a:lnTo>
                    <a:pt x="22" y="21"/>
                  </a:lnTo>
                  <a:lnTo>
                    <a:pt x="22" y="18"/>
                  </a:lnTo>
                  <a:lnTo>
                    <a:pt x="19" y="18"/>
                  </a:lnTo>
                  <a:lnTo>
                    <a:pt x="22" y="18"/>
                  </a:lnTo>
                  <a:lnTo>
                    <a:pt x="22" y="21"/>
                  </a:lnTo>
                  <a:lnTo>
                    <a:pt x="26" y="24"/>
                  </a:lnTo>
                  <a:lnTo>
                    <a:pt x="26" y="27"/>
                  </a:lnTo>
                  <a:lnTo>
                    <a:pt x="22" y="27"/>
                  </a:lnTo>
                  <a:lnTo>
                    <a:pt x="19" y="27"/>
                  </a:lnTo>
                  <a:close/>
                  <a:moveTo>
                    <a:pt x="26" y="39"/>
                  </a:moveTo>
                  <a:lnTo>
                    <a:pt x="26" y="36"/>
                  </a:lnTo>
                  <a:lnTo>
                    <a:pt x="29" y="36"/>
                  </a:lnTo>
                  <a:lnTo>
                    <a:pt x="29" y="33"/>
                  </a:lnTo>
                  <a:lnTo>
                    <a:pt x="29" y="30"/>
                  </a:lnTo>
                  <a:lnTo>
                    <a:pt x="26" y="30"/>
                  </a:lnTo>
                  <a:lnTo>
                    <a:pt x="26" y="27"/>
                  </a:lnTo>
                  <a:lnTo>
                    <a:pt x="26" y="30"/>
                  </a:lnTo>
                  <a:lnTo>
                    <a:pt x="29" y="30"/>
                  </a:lnTo>
                  <a:lnTo>
                    <a:pt x="29" y="33"/>
                  </a:lnTo>
                  <a:lnTo>
                    <a:pt x="29" y="36"/>
                  </a:lnTo>
                  <a:lnTo>
                    <a:pt x="26" y="36"/>
                  </a:lnTo>
                  <a:lnTo>
                    <a:pt x="26" y="39"/>
                  </a:lnTo>
                  <a:close/>
                  <a:moveTo>
                    <a:pt x="22" y="15"/>
                  </a:moveTo>
                  <a:lnTo>
                    <a:pt x="22" y="15"/>
                  </a:lnTo>
                  <a:lnTo>
                    <a:pt x="19" y="15"/>
                  </a:lnTo>
                  <a:lnTo>
                    <a:pt x="22" y="18"/>
                  </a:lnTo>
                  <a:lnTo>
                    <a:pt x="22" y="15"/>
                  </a:lnTo>
                  <a:close/>
                  <a:moveTo>
                    <a:pt x="22" y="15"/>
                  </a:moveTo>
                  <a:lnTo>
                    <a:pt x="22" y="15"/>
                  </a:lnTo>
                  <a:lnTo>
                    <a:pt x="22" y="12"/>
                  </a:lnTo>
                  <a:lnTo>
                    <a:pt x="26" y="12"/>
                  </a:lnTo>
                  <a:lnTo>
                    <a:pt x="22" y="15"/>
                  </a:lnTo>
                  <a:lnTo>
                    <a:pt x="26" y="15"/>
                  </a:lnTo>
                  <a:lnTo>
                    <a:pt x="22" y="15"/>
                  </a:lnTo>
                  <a:lnTo>
                    <a:pt x="22" y="18"/>
                  </a:lnTo>
                  <a:lnTo>
                    <a:pt x="19" y="15"/>
                  </a:lnTo>
                  <a:lnTo>
                    <a:pt x="22"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58" name="Freeform 176"/>
            <p:cNvSpPr>
              <a:spLocks/>
            </p:cNvSpPr>
            <p:nvPr/>
          </p:nvSpPr>
          <p:spPr bwMode="auto">
            <a:xfrm>
              <a:off x="-1149" y="1516"/>
              <a:ext cx="19" cy="24"/>
            </a:xfrm>
            <a:custGeom>
              <a:avLst/>
              <a:gdLst>
                <a:gd name="T0" fmla="*/ 19 w 19"/>
                <a:gd name="T1" fmla="*/ 24 h 24"/>
                <a:gd name="T2" fmla="*/ 16 w 19"/>
                <a:gd name="T3" fmla="*/ 24 h 24"/>
                <a:gd name="T4" fmla="*/ 16 w 19"/>
                <a:gd name="T5" fmla="*/ 21 h 24"/>
                <a:gd name="T6" fmla="*/ 13 w 19"/>
                <a:gd name="T7" fmla="*/ 18 h 24"/>
                <a:gd name="T8" fmla="*/ 13 w 19"/>
                <a:gd name="T9" fmla="*/ 15 h 24"/>
                <a:gd name="T10" fmla="*/ 10 w 19"/>
                <a:gd name="T11" fmla="*/ 12 h 24"/>
                <a:gd name="T12" fmla="*/ 6 w 19"/>
                <a:gd name="T13" fmla="*/ 9 h 24"/>
                <a:gd name="T14" fmla="*/ 6 w 19"/>
                <a:gd name="T15" fmla="*/ 6 h 24"/>
                <a:gd name="T16" fmla="*/ 3 w 19"/>
                <a:gd name="T17" fmla="*/ 3 h 24"/>
                <a:gd name="T18" fmla="*/ 0 w 19"/>
                <a:gd name="T19" fmla="*/ 0 h 24"/>
                <a:gd name="T20" fmla="*/ 3 w 19"/>
                <a:gd name="T21" fmla="*/ 3 h 24"/>
                <a:gd name="T22" fmla="*/ 6 w 19"/>
                <a:gd name="T23" fmla="*/ 6 h 24"/>
                <a:gd name="T24" fmla="*/ 10 w 19"/>
                <a:gd name="T25" fmla="*/ 9 h 24"/>
                <a:gd name="T26" fmla="*/ 10 w 19"/>
                <a:gd name="T27" fmla="*/ 12 h 24"/>
                <a:gd name="T28" fmla="*/ 13 w 19"/>
                <a:gd name="T29" fmla="*/ 15 h 24"/>
                <a:gd name="T30" fmla="*/ 16 w 19"/>
                <a:gd name="T31" fmla="*/ 18 h 24"/>
                <a:gd name="T32" fmla="*/ 16 w 19"/>
                <a:gd name="T33" fmla="*/ 21 h 24"/>
                <a:gd name="T34" fmla="*/ 19 w 19"/>
                <a:gd name="T35" fmla="*/ 2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 h="24">
                  <a:moveTo>
                    <a:pt x="19" y="24"/>
                  </a:moveTo>
                  <a:lnTo>
                    <a:pt x="16" y="24"/>
                  </a:lnTo>
                  <a:lnTo>
                    <a:pt x="16" y="21"/>
                  </a:lnTo>
                  <a:lnTo>
                    <a:pt x="13" y="18"/>
                  </a:lnTo>
                  <a:lnTo>
                    <a:pt x="13" y="15"/>
                  </a:lnTo>
                  <a:lnTo>
                    <a:pt x="10" y="12"/>
                  </a:lnTo>
                  <a:lnTo>
                    <a:pt x="6" y="9"/>
                  </a:lnTo>
                  <a:lnTo>
                    <a:pt x="6" y="6"/>
                  </a:lnTo>
                  <a:lnTo>
                    <a:pt x="3" y="3"/>
                  </a:lnTo>
                  <a:lnTo>
                    <a:pt x="0" y="0"/>
                  </a:lnTo>
                  <a:lnTo>
                    <a:pt x="3" y="3"/>
                  </a:lnTo>
                  <a:lnTo>
                    <a:pt x="6" y="6"/>
                  </a:lnTo>
                  <a:lnTo>
                    <a:pt x="10" y="9"/>
                  </a:lnTo>
                  <a:lnTo>
                    <a:pt x="10" y="12"/>
                  </a:lnTo>
                  <a:lnTo>
                    <a:pt x="13" y="15"/>
                  </a:lnTo>
                  <a:lnTo>
                    <a:pt x="16" y="18"/>
                  </a:lnTo>
                  <a:lnTo>
                    <a:pt x="16" y="21"/>
                  </a:lnTo>
                  <a:lnTo>
                    <a:pt x="19" y="2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59" name="Freeform 177"/>
            <p:cNvSpPr>
              <a:spLocks/>
            </p:cNvSpPr>
            <p:nvPr/>
          </p:nvSpPr>
          <p:spPr bwMode="auto">
            <a:xfrm>
              <a:off x="-1149" y="1513"/>
              <a:ext cx="22" cy="27"/>
            </a:xfrm>
            <a:custGeom>
              <a:avLst/>
              <a:gdLst>
                <a:gd name="T0" fmla="*/ 22 w 22"/>
                <a:gd name="T1" fmla="*/ 27 h 27"/>
                <a:gd name="T2" fmla="*/ 19 w 22"/>
                <a:gd name="T3" fmla="*/ 27 h 27"/>
                <a:gd name="T4" fmla="*/ 19 w 22"/>
                <a:gd name="T5" fmla="*/ 24 h 27"/>
                <a:gd name="T6" fmla="*/ 16 w 22"/>
                <a:gd name="T7" fmla="*/ 24 h 27"/>
                <a:gd name="T8" fmla="*/ 16 w 22"/>
                <a:gd name="T9" fmla="*/ 21 h 27"/>
                <a:gd name="T10" fmla="*/ 13 w 22"/>
                <a:gd name="T11" fmla="*/ 18 h 27"/>
                <a:gd name="T12" fmla="*/ 13 w 22"/>
                <a:gd name="T13" fmla="*/ 15 h 27"/>
                <a:gd name="T14" fmla="*/ 10 w 22"/>
                <a:gd name="T15" fmla="*/ 15 h 27"/>
                <a:gd name="T16" fmla="*/ 13 w 22"/>
                <a:gd name="T17" fmla="*/ 15 h 27"/>
                <a:gd name="T18" fmla="*/ 13 w 22"/>
                <a:gd name="T19" fmla="*/ 12 h 27"/>
                <a:gd name="T20" fmla="*/ 10 w 22"/>
                <a:gd name="T21" fmla="*/ 12 h 27"/>
                <a:gd name="T22" fmla="*/ 6 w 22"/>
                <a:gd name="T23" fmla="*/ 9 h 27"/>
                <a:gd name="T24" fmla="*/ 6 w 22"/>
                <a:gd name="T25" fmla="*/ 6 h 27"/>
                <a:gd name="T26" fmla="*/ 3 w 22"/>
                <a:gd name="T27" fmla="*/ 6 h 27"/>
                <a:gd name="T28" fmla="*/ 3 w 22"/>
                <a:gd name="T29" fmla="*/ 3 h 27"/>
                <a:gd name="T30" fmla="*/ 0 w 22"/>
                <a:gd name="T31" fmla="*/ 3 h 27"/>
                <a:gd name="T32" fmla="*/ 0 w 22"/>
                <a:gd name="T33" fmla="*/ 0 h 27"/>
                <a:gd name="T34" fmla="*/ 0 w 22"/>
                <a:gd name="T35" fmla="*/ 3 h 27"/>
                <a:gd name="T36" fmla="*/ 3 w 22"/>
                <a:gd name="T37" fmla="*/ 3 h 27"/>
                <a:gd name="T38" fmla="*/ 3 w 22"/>
                <a:gd name="T39" fmla="*/ 6 h 27"/>
                <a:gd name="T40" fmla="*/ 6 w 22"/>
                <a:gd name="T41" fmla="*/ 6 h 27"/>
                <a:gd name="T42" fmla="*/ 6 w 22"/>
                <a:gd name="T43" fmla="*/ 9 h 27"/>
                <a:gd name="T44" fmla="*/ 10 w 22"/>
                <a:gd name="T45" fmla="*/ 9 h 27"/>
                <a:gd name="T46" fmla="*/ 10 w 22"/>
                <a:gd name="T47" fmla="*/ 12 h 27"/>
                <a:gd name="T48" fmla="*/ 13 w 22"/>
                <a:gd name="T49" fmla="*/ 12 h 27"/>
                <a:gd name="T50" fmla="*/ 13 w 22"/>
                <a:gd name="T51" fmla="*/ 15 h 27"/>
                <a:gd name="T52" fmla="*/ 13 w 22"/>
                <a:gd name="T53" fmla="*/ 18 h 27"/>
                <a:gd name="T54" fmla="*/ 16 w 22"/>
                <a:gd name="T55" fmla="*/ 18 h 27"/>
                <a:gd name="T56" fmla="*/ 16 w 22"/>
                <a:gd name="T57" fmla="*/ 21 h 27"/>
                <a:gd name="T58" fmla="*/ 16 w 22"/>
                <a:gd name="T59" fmla="*/ 24 h 27"/>
                <a:gd name="T60" fmla="*/ 19 w 22"/>
                <a:gd name="T61" fmla="*/ 24 h 27"/>
                <a:gd name="T62" fmla="*/ 19 w 22"/>
                <a:gd name="T63" fmla="*/ 27 h 27"/>
                <a:gd name="T64" fmla="*/ 22 w 22"/>
                <a:gd name="T65" fmla="*/ 27 h 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 h="27">
                  <a:moveTo>
                    <a:pt x="22" y="27"/>
                  </a:moveTo>
                  <a:lnTo>
                    <a:pt x="19" y="27"/>
                  </a:lnTo>
                  <a:lnTo>
                    <a:pt x="19" y="24"/>
                  </a:lnTo>
                  <a:lnTo>
                    <a:pt x="16" y="24"/>
                  </a:lnTo>
                  <a:lnTo>
                    <a:pt x="16" y="21"/>
                  </a:lnTo>
                  <a:lnTo>
                    <a:pt x="13" y="18"/>
                  </a:lnTo>
                  <a:lnTo>
                    <a:pt x="13" y="15"/>
                  </a:lnTo>
                  <a:lnTo>
                    <a:pt x="10" y="15"/>
                  </a:lnTo>
                  <a:lnTo>
                    <a:pt x="13" y="15"/>
                  </a:lnTo>
                  <a:lnTo>
                    <a:pt x="13" y="12"/>
                  </a:lnTo>
                  <a:lnTo>
                    <a:pt x="10" y="12"/>
                  </a:lnTo>
                  <a:lnTo>
                    <a:pt x="6" y="9"/>
                  </a:lnTo>
                  <a:lnTo>
                    <a:pt x="6" y="6"/>
                  </a:lnTo>
                  <a:lnTo>
                    <a:pt x="3" y="6"/>
                  </a:lnTo>
                  <a:lnTo>
                    <a:pt x="3" y="3"/>
                  </a:lnTo>
                  <a:lnTo>
                    <a:pt x="0" y="3"/>
                  </a:lnTo>
                  <a:lnTo>
                    <a:pt x="0" y="0"/>
                  </a:lnTo>
                  <a:lnTo>
                    <a:pt x="0" y="3"/>
                  </a:lnTo>
                  <a:lnTo>
                    <a:pt x="3" y="3"/>
                  </a:lnTo>
                  <a:lnTo>
                    <a:pt x="3" y="6"/>
                  </a:lnTo>
                  <a:lnTo>
                    <a:pt x="6" y="6"/>
                  </a:lnTo>
                  <a:lnTo>
                    <a:pt x="6" y="9"/>
                  </a:lnTo>
                  <a:lnTo>
                    <a:pt x="10" y="9"/>
                  </a:lnTo>
                  <a:lnTo>
                    <a:pt x="10" y="12"/>
                  </a:lnTo>
                  <a:lnTo>
                    <a:pt x="13" y="12"/>
                  </a:lnTo>
                  <a:lnTo>
                    <a:pt x="13" y="15"/>
                  </a:lnTo>
                  <a:lnTo>
                    <a:pt x="13" y="18"/>
                  </a:lnTo>
                  <a:lnTo>
                    <a:pt x="16" y="18"/>
                  </a:lnTo>
                  <a:lnTo>
                    <a:pt x="16" y="21"/>
                  </a:lnTo>
                  <a:lnTo>
                    <a:pt x="16" y="24"/>
                  </a:lnTo>
                  <a:lnTo>
                    <a:pt x="19" y="24"/>
                  </a:lnTo>
                  <a:lnTo>
                    <a:pt x="19" y="27"/>
                  </a:lnTo>
                  <a:lnTo>
                    <a:pt x="22" y="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60" name="Line 178"/>
            <p:cNvSpPr>
              <a:spLocks noChangeShapeType="1"/>
            </p:cNvSpPr>
            <p:nvPr/>
          </p:nvSpPr>
          <p:spPr bwMode="auto">
            <a:xfrm>
              <a:off x="-1130" y="152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161" name="Line 179"/>
            <p:cNvSpPr>
              <a:spLocks noChangeShapeType="1"/>
            </p:cNvSpPr>
            <p:nvPr/>
          </p:nvSpPr>
          <p:spPr bwMode="auto">
            <a:xfrm>
              <a:off x="-1130" y="152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162" name="Freeform 180"/>
            <p:cNvSpPr>
              <a:spLocks/>
            </p:cNvSpPr>
            <p:nvPr/>
          </p:nvSpPr>
          <p:spPr bwMode="auto">
            <a:xfrm>
              <a:off x="-1133" y="1522"/>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63" name="Freeform 181"/>
            <p:cNvSpPr>
              <a:spLocks/>
            </p:cNvSpPr>
            <p:nvPr/>
          </p:nvSpPr>
          <p:spPr bwMode="auto">
            <a:xfrm>
              <a:off x="-1133" y="1522"/>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64" name="Freeform 182"/>
            <p:cNvSpPr>
              <a:spLocks/>
            </p:cNvSpPr>
            <p:nvPr/>
          </p:nvSpPr>
          <p:spPr bwMode="auto">
            <a:xfrm>
              <a:off x="-1149" y="1507"/>
              <a:ext cx="3" cy="1"/>
            </a:xfrm>
            <a:custGeom>
              <a:avLst/>
              <a:gdLst>
                <a:gd name="T0" fmla="*/ 0 w 3"/>
                <a:gd name="T1" fmla="*/ 0 h 1"/>
                <a:gd name="T2" fmla="*/ 3 w 3"/>
                <a:gd name="T3" fmla="*/ 0 h 1"/>
                <a:gd name="T4" fmla="*/ 0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65" name="Rectangle 183"/>
            <p:cNvSpPr>
              <a:spLocks noChangeArrowheads="1"/>
            </p:cNvSpPr>
            <p:nvPr/>
          </p:nvSpPr>
          <p:spPr bwMode="auto">
            <a:xfrm>
              <a:off x="-1149" y="1504"/>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66" name="Line 184"/>
            <p:cNvSpPr>
              <a:spLocks noChangeShapeType="1"/>
            </p:cNvSpPr>
            <p:nvPr/>
          </p:nvSpPr>
          <p:spPr bwMode="auto">
            <a:xfrm>
              <a:off x="-1146" y="150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167" name="Freeform 185"/>
            <p:cNvSpPr>
              <a:spLocks/>
            </p:cNvSpPr>
            <p:nvPr/>
          </p:nvSpPr>
          <p:spPr bwMode="auto">
            <a:xfrm>
              <a:off x="-1146" y="1504"/>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68" name="Freeform 186"/>
            <p:cNvSpPr>
              <a:spLocks/>
            </p:cNvSpPr>
            <p:nvPr/>
          </p:nvSpPr>
          <p:spPr bwMode="auto">
            <a:xfrm>
              <a:off x="-1143" y="1504"/>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69" name="Freeform 187"/>
            <p:cNvSpPr>
              <a:spLocks/>
            </p:cNvSpPr>
            <p:nvPr/>
          </p:nvSpPr>
          <p:spPr bwMode="auto">
            <a:xfrm>
              <a:off x="-1143" y="1507"/>
              <a:ext cx="4" cy="1"/>
            </a:xfrm>
            <a:custGeom>
              <a:avLst/>
              <a:gdLst>
                <a:gd name="T0" fmla="*/ 4 w 4"/>
                <a:gd name="T1" fmla="*/ 0 h 1"/>
                <a:gd name="T2" fmla="*/ 0 w 4"/>
                <a:gd name="T3" fmla="*/ 0 h 1"/>
                <a:gd name="T4" fmla="*/ 4 w 4"/>
                <a:gd name="T5" fmla="*/ 0 h 1"/>
                <a:gd name="T6" fmla="*/ 0 60000 65536"/>
                <a:gd name="T7" fmla="*/ 0 60000 65536"/>
                <a:gd name="T8" fmla="*/ 0 60000 65536"/>
              </a:gdLst>
              <a:ahLst/>
              <a:cxnLst>
                <a:cxn ang="T6">
                  <a:pos x="T0" y="T1"/>
                </a:cxn>
                <a:cxn ang="T7">
                  <a:pos x="T2" y="T3"/>
                </a:cxn>
                <a:cxn ang="T8">
                  <a:pos x="T4" y="T5"/>
                </a:cxn>
              </a:cxnLst>
              <a:rect l="0" t="0" r="r" b="b"/>
              <a:pathLst>
                <a:path w="4" h="1">
                  <a:moveTo>
                    <a:pt x="4" y="0"/>
                  </a:moveTo>
                  <a:lnTo>
                    <a:pt x="0" y="0"/>
                  </a:lnTo>
                  <a:lnTo>
                    <a:pt x="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81170" name="Group 506"/>
            <p:cNvGrpSpPr>
              <a:grpSpLocks/>
            </p:cNvGrpSpPr>
            <p:nvPr/>
          </p:nvGrpSpPr>
          <p:grpSpPr bwMode="auto">
            <a:xfrm>
              <a:off x="-1184" y="1504"/>
              <a:ext cx="67" cy="59"/>
              <a:chOff x="-1184" y="1504"/>
              <a:chExt cx="67" cy="59"/>
            </a:xfrm>
          </p:grpSpPr>
          <p:sp>
            <p:nvSpPr>
              <p:cNvPr id="81171" name="Freeform 189"/>
              <p:cNvSpPr>
                <a:spLocks/>
              </p:cNvSpPr>
              <p:nvPr/>
            </p:nvSpPr>
            <p:spPr bwMode="auto">
              <a:xfrm>
                <a:off x="-1139" y="1507"/>
                <a:ext cx="3" cy="3"/>
              </a:xfrm>
              <a:custGeom>
                <a:avLst/>
                <a:gdLst>
                  <a:gd name="T0" fmla="*/ 0 w 3"/>
                  <a:gd name="T1" fmla="*/ 0 h 3"/>
                  <a:gd name="T2" fmla="*/ 3 w 3"/>
                  <a:gd name="T3" fmla="*/ 0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0"/>
                    </a:ln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72" name="Freeform 190"/>
              <p:cNvSpPr>
                <a:spLocks/>
              </p:cNvSpPr>
              <p:nvPr/>
            </p:nvSpPr>
            <p:spPr bwMode="auto">
              <a:xfrm>
                <a:off x="-1139" y="1507"/>
                <a:ext cx="3" cy="3"/>
              </a:xfrm>
              <a:custGeom>
                <a:avLst/>
                <a:gdLst>
                  <a:gd name="T0" fmla="*/ 3 w 3"/>
                  <a:gd name="T1" fmla="*/ 3 h 3"/>
                  <a:gd name="T2" fmla="*/ 0 w 3"/>
                  <a:gd name="T3" fmla="*/ 3 h 3"/>
                  <a:gd name="T4" fmla="*/ 3 w 3"/>
                  <a:gd name="T5" fmla="*/ 0 h 3"/>
                  <a:gd name="T6" fmla="*/ 3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3"/>
                    </a:moveTo>
                    <a:lnTo>
                      <a:pt x="0" y="3"/>
                    </a:lnTo>
                    <a:lnTo>
                      <a:pt x="3" y="0"/>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73" name="Freeform 191"/>
              <p:cNvSpPr>
                <a:spLocks/>
              </p:cNvSpPr>
              <p:nvPr/>
            </p:nvSpPr>
            <p:spPr bwMode="auto">
              <a:xfrm>
                <a:off x="-1139" y="1513"/>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74" name="Freeform 192"/>
              <p:cNvSpPr>
                <a:spLocks/>
              </p:cNvSpPr>
              <p:nvPr/>
            </p:nvSpPr>
            <p:spPr bwMode="auto">
              <a:xfrm>
                <a:off x="-1139" y="1513"/>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75" name="Freeform 193"/>
              <p:cNvSpPr>
                <a:spLocks/>
              </p:cNvSpPr>
              <p:nvPr/>
            </p:nvSpPr>
            <p:spPr bwMode="auto">
              <a:xfrm>
                <a:off x="-1139" y="1513"/>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76" name="Freeform 194"/>
              <p:cNvSpPr>
                <a:spLocks/>
              </p:cNvSpPr>
              <p:nvPr/>
            </p:nvSpPr>
            <p:spPr bwMode="auto">
              <a:xfrm>
                <a:off x="-1136" y="1510"/>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77" name="Freeform 195"/>
              <p:cNvSpPr>
                <a:spLocks/>
              </p:cNvSpPr>
              <p:nvPr/>
            </p:nvSpPr>
            <p:spPr bwMode="auto">
              <a:xfrm>
                <a:off x="-1136" y="1513"/>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78" name="Freeform 196"/>
              <p:cNvSpPr>
                <a:spLocks/>
              </p:cNvSpPr>
              <p:nvPr/>
            </p:nvSpPr>
            <p:spPr bwMode="auto">
              <a:xfrm>
                <a:off x="-1133" y="1513"/>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79" name="Freeform 197"/>
              <p:cNvSpPr>
                <a:spLocks/>
              </p:cNvSpPr>
              <p:nvPr/>
            </p:nvSpPr>
            <p:spPr bwMode="auto">
              <a:xfrm>
                <a:off x="-1133" y="1516"/>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80" name="Freeform 198"/>
              <p:cNvSpPr>
                <a:spLocks/>
              </p:cNvSpPr>
              <p:nvPr/>
            </p:nvSpPr>
            <p:spPr bwMode="auto">
              <a:xfrm>
                <a:off x="-1130" y="1516"/>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81" name="Freeform 199"/>
              <p:cNvSpPr>
                <a:spLocks/>
              </p:cNvSpPr>
              <p:nvPr/>
            </p:nvSpPr>
            <p:spPr bwMode="auto">
              <a:xfrm>
                <a:off x="-1127" y="1522"/>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82" name="Freeform 200"/>
              <p:cNvSpPr>
                <a:spLocks/>
              </p:cNvSpPr>
              <p:nvPr/>
            </p:nvSpPr>
            <p:spPr bwMode="auto">
              <a:xfrm>
                <a:off x="-1127" y="1522"/>
                <a:ext cx="4" cy="3"/>
              </a:xfrm>
              <a:custGeom>
                <a:avLst/>
                <a:gdLst>
                  <a:gd name="T0" fmla="*/ 0 w 4"/>
                  <a:gd name="T1" fmla="*/ 3 h 3"/>
                  <a:gd name="T2" fmla="*/ 0 w 4"/>
                  <a:gd name="T3" fmla="*/ 0 h 3"/>
                  <a:gd name="T4" fmla="*/ 0 w 4"/>
                  <a:gd name="T5" fmla="*/ 3 h 3"/>
                  <a:gd name="T6" fmla="*/ 4 w 4"/>
                  <a:gd name="T7" fmla="*/ 3 h 3"/>
                  <a:gd name="T8" fmla="*/ 0 w 4"/>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0" y="3"/>
                    </a:moveTo>
                    <a:lnTo>
                      <a:pt x="0" y="0"/>
                    </a:lnTo>
                    <a:lnTo>
                      <a:pt x="0" y="3"/>
                    </a:lnTo>
                    <a:lnTo>
                      <a:pt x="4" y="3"/>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83" name="Freeform 201"/>
              <p:cNvSpPr>
                <a:spLocks/>
              </p:cNvSpPr>
              <p:nvPr/>
            </p:nvSpPr>
            <p:spPr bwMode="auto">
              <a:xfrm>
                <a:off x="-1123" y="1525"/>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84" name="Freeform 202"/>
              <p:cNvSpPr>
                <a:spLocks/>
              </p:cNvSpPr>
              <p:nvPr/>
            </p:nvSpPr>
            <p:spPr bwMode="auto">
              <a:xfrm>
                <a:off x="-1123" y="1528"/>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85" name="Line 203"/>
              <p:cNvSpPr>
                <a:spLocks noChangeShapeType="1"/>
              </p:cNvSpPr>
              <p:nvPr/>
            </p:nvSpPr>
            <p:spPr bwMode="auto">
              <a:xfrm>
                <a:off x="-1123" y="153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186" name="Freeform 204"/>
              <p:cNvSpPr>
                <a:spLocks/>
              </p:cNvSpPr>
              <p:nvPr/>
            </p:nvSpPr>
            <p:spPr bwMode="auto">
              <a:xfrm>
                <a:off x="-1127" y="1531"/>
                <a:ext cx="4" cy="3"/>
              </a:xfrm>
              <a:custGeom>
                <a:avLst/>
                <a:gdLst>
                  <a:gd name="T0" fmla="*/ 4 w 4"/>
                  <a:gd name="T1" fmla="*/ 0 h 3"/>
                  <a:gd name="T2" fmla="*/ 0 w 4"/>
                  <a:gd name="T3" fmla="*/ 0 h 3"/>
                  <a:gd name="T4" fmla="*/ 4 w 4"/>
                  <a:gd name="T5" fmla="*/ 0 h 3"/>
                  <a:gd name="T6" fmla="*/ 4 w 4"/>
                  <a:gd name="T7" fmla="*/ 3 h 3"/>
                  <a:gd name="T8" fmla="*/ 4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4" y="0"/>
                    </a:moveTo>
                    <a:lnTo>
                      <a:pt x="0" y="0"/>
                    </a:lnTo>
                    <a:lnTo>
                      <a:pt x="4" y="0"/>
                    </a:lnTo>
                    <a:lnTo>
                      <a:pt x="4" y="3"/>
                    </a:lnTo>
                    <a:lnTo>
                      <a:pt x="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87" name="Freeform 205"/>
              <p:cNvSpPr>
                <a:spLocks/>
              </p:cNvSpPr>
              <p:nvPr/>
            </p:nvSpPr>
            <p:spPr bwMode="auto">
              <a:xfrm>
                <a:off x="-1127" y="1531"/>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88" name="Freeform 206"/>
              <p:cNvSpPr>
                <a:spLocks/>
              </p:cNvSpPr>
              <p:nvPr/>
            </p:nvSpPr>
            <p:spPr bwMode="auto">
              <a:xfrm>
                <a:off x="-1127" y="1531"/>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89" name="Rectangle 207"/>
              <p:cNvSpPr>
                <a:spLocks noChangeArrowheads="1"/>
              </p:cNvSpPr>
              <p:nvPr/>
            </p:nvSpPr>
            <p:spPr bwMode="auto">
              <a:xfrm>
                <a:off x="-1123" y="1531"/>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90" name="Line 208"/>
              <p:cNvSpPr>
                <a:spLocks noChangeShapeType="1"/>
              </p:cNvSpPr>
              <p:nvPr/>
            </p:nvSpPr>
            <p:spPr bwMode="auto">
              <a:xfrm>
                <a:off x="-1120" y="153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191" name="Rectangle 209"/>
              <p:cNvSpPr>
                <a:spLocks noChangeArrowheads="1"/>
              </p:cNvSpPr>
              <p:nvPr/>
            </p:nvSpPr>
            <p:spPr bwMode="auto">
              <a:xfrm>
                <a:off x="-1120" y="1534"/>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92" name="Freeform 210"/>
              <p:cNvSpPr>
                <a:spLocks/>
              </p:cNvSpPr>
              <p:nvPr/>
            </p:nvSpPr>
            <p:spPr bwMode="auto">
              <a:xfrm>
                <a:off x="-1120" y="1540"/>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93" name="Rectangle 211"/>
              <p:cNvSpPr>
                <a:spLocks noChangeArrowheads="1"/>
              </p:cNvSpPr>
              <p:nvPr/>
            </p:nvSpPr>
            <p:spPr bwMode="auto">
              <a:xfrm>
                <a:off x="-1120" y="1537"/>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94" name="Freeform 212"/>
              <p:cNvSpPr>
                <a:spLocks/>
              </p:cNvSpPr>
              <p:nvPr/>
            </p:nvSpPr>
            <p:spPr bwMode="auto">
              <a:xfrm>
                <a:off x="-1123" y="1540"/>
                <a:ext cx="3" cy="3"/>
              </a:xfrm>
              <a:custGeom>
                <a:avLst/>
                <a:gdLst>
                  <a:gd name="T0" fmla="*/ 3 w 3"/>
                  <a:gd name="T1" fmla="*/ 3 h 3"/>
                  <a:gd name="T2" fmla="*/ 3 w 3"/>
                  <a:gd name="T3" fmla="*/ 0 h 3"/>
                  <a:gd name="T4" fmla="*/ 3 w 3"/>
                  <a:gd name="T5" fmla="*/ 3 h 3"/>
                  <a:gd name="T6" fmla="*/ 0 w 3"/>
                  <a:gd name="T7" fmla="*/ 3 h 3"/>
                  <a:gd name="T8" fmla="*/ 3 w 3"/>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3" y="3"/>
                    </a:moveTo>
                    <a:lnTo>
                      <a:pt x="3" y="0"/>
                    </a:lnTo>
                    <a:lnTo>
                      <a:pt x="3" y="3"/>
                    </a:lnTo>
                    <a:lnTo>
                      <a:pt x="0" y="3"/>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95" name="Freeform 213"/>
              <p:cNvSpPr>
                <a:spLocks/>
              </p:cNvSpPr>
              <p:nvPr/>
            </p:nvSpPr>
            <p:spPr bwMode="auto">
              <a:xfrm>
                <a:off x="-1120" y="1540"/>
                <a:ext cx="3" cy="3"/>
              </a:xfrm>
              <a:custGeom>
                <a:avLst/>
                <a:gdLst>
                  <a:gd name="T0" fmla="*/ 3 w 3"/>
                  <a:gd name="T1" fmla="*/ 3 h 3"/>
                  <a:gd name="T2" fmla="*/ 0 w 3"/>
                  <a:gd name="T3" fmla="*/ 0 h 3"/>
                  <a:gd name="T4" fmla="*/ 0 w 3"/>
                  <a:gd name="T5" fmla="*/ 3 h 3"/>
                  <a:gd name="T6" fmla="*/ 3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3"/>
                    </a:moveTo>
                    <a:lnTo>
                      <a:pt x="0" y="0"/>
                    </a:lnTo>
                    <a:lnTo>
                      <a:pt x="0" y="3"/>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96" name="Line 214"/>
              <p:cNvSpPr>
                <a:spLocks noChangeShapeType="1"/>
              </p:cNvSpPr>
              <p:nvPr/>
            </p:nvSpPr>
            <p:spPr bwMode="auto">
              <a:xfrm>
                <a:off x="-1123" y="154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197" name="Freeform 215"/>
              <p:cNvSpPr>
                <a:spLocks/>
              </p:cNvSpPr>
              <p:nvPr/>
            </p:nvSpPr>
            <p:spPr bwMode="auto">
              <a:xfrm>
                <a:off x="-1149" y="1504"/>
                <a:ext cx="13" cy="6"/>
              </a:xfrm>
              <a:custGeom>
                <a:avLst/>
                <a:gdLst>
                  <a:gd name="T0" fmla="*/ 3 w 13"/>
                  <a:gd name="T1" fmla="*/ 3 h 6"/>
                  <a:gd name="T2" fmla="*/ 6 w 13"/>
                  <a:gd name="T3" fmla="*/ 3 h 6"/>
                  <a:gd name="T4" fmla="*/ 10 w 13"/>
                  <a:gd name="T5" fmla="*/ 3 h 6"/>
                  <a:gd name="T6" fmla="*/ 10 w 13"/>
                  <a:gd name="T7" fmla="*/ 6 h 6"/>
                  <a:gd name="T8" fmla="*/ 13 w 13"/>
                  <a:gd name="T9" fmla="*/ 6 h 6"/>
                  <a:gd name="T10" fmla="*/ 10 w 13"/>
                  <a:gd name="T11" fmla="*/ 6 h 6"/>
                  <a:gd name="T12" fmla="*/ 10 w 13"/>
                  <a:gd name="T13" fmla="*/ 3 h 6"/>
                  <a:gd name="T14" fmla="*/ 6 w 13"/>
                  <a:gd name="T15" fmla="*/ 3 h 6"/>
                  <a:gd name="T16" fmla="*/ 6 w 13"/>
                  <a:gd name="T17" fmla="*/ 0 h 6"/>
                  <a:gd name="T18" fmla="*/ 3 w 13"/>
                  <a:gd name="T19" fmla="*/ 0 h 6"/>
                  <a:gd name="T20" fmla="*/ 3 w 13"/>
                  <a:gd name="T21" fmla="*/ 3 h 6"/>
                  <a:gd name="T22" fmla="*/ 0 w 13"/>
                  <a:gd name="T23" fmla="*/ 3 h 6"/>
                  <a:gd name="T24" fmla="*/ 3 w 13"/>
                  <a:gd name="T25" fmla="*/ 3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 h="6">
                    <a:moveTo>
                      <a:pt x="3" y="3"/>
                    </a:moveTo>
                    <a:lnTo>
                      <a:pt x="6" y="3"/>
                    </a:lnTo>
                    <a:lnTo>
                      <a:pt x="10" y="3"/>
                    </a:lnTo>
                    <a:lnTo>
                      <a:pt x="10" y="6"/>
                    </a:lnTo>
                    <a:lnTo>
                      <a:pt x="13" y="6"/>
                    </a:lnTo>
                    <a:lnTo>
                      <a:pt x="10" y="6"/>
                    </a:lnTo>
                    <a:lnTo>
                      <a:pt x="10" y="3"/>
                    </a:lnTo>
                    <a:lnTo>
                      <a:pt x="6" y="3"/>
                    </a:lnTo>
                    <a:lnTo>
                      <a:pt x="6" y="0"/>
                    </a:lnTo>
                    <a:lnTo>
                      <a:pt x="3" y="0"/>
                    </a:lnTo>
                    <a:lnTo>
                      <a:pt x="3" y="3"/>
                    </a:lnTo>
                    <a:lnTo>
                      <a:pt x="0" y="3"/>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98" name="Freeform 216"/>
              <p:cNvSpPr>
                <a:spLocks/>
              </p:cNvSpPr>
              <p:nvPr/>
            </p:nvSpPr>
            <p:spPr bwMode="auto">
              <a:xfrm>
                <a:off x="-1139" y="1513"/>
                <a:ext cx="9" cy="6"/>
              </a:xfrm>
              <a:custGeom>
                <a:avLst/>
                <a:gdLst>
                  <a:gd name="T0" fmla="*/ 0 w 9"/>
                  <a:gd name="T1" fmla="*/ 3 h 6"/>
                  <a:gd name="T2" fmla="*/ 3 w 9"/>
                  <a:gd name="T3" fmla="*/ 3 h 6"/>
                  <a:gd name="T4" fmla="*/ 3 w 9"/>
                  <a:gd name="T5" fmla="*/ 0 h 6"/>
                  <a:gd name="T6" fmla="*/ 6 w 9"/>
                  <a:gd name="T7" fmla="*/ 0 h 6"/>
                  <a:gd name="T8" fmla="*/ 6 w 9"/>
                  <a:gd name="T9" fmla="*/ 3 h 6"/>
                  <a:gd name="T10" fmla="*/ 9 w 9"/>
                  <a:gd name="T11" fmla="*/ 6 h 6"/>
                  <a:gd name="T12" fmla="*/ 6 w 9"/>
                  <a:gd name="T13" fmla="*/ 3 h 6"/>
                  <a:gd name="T14" fmla="*/ 6 w 9"/>
                  <a:gd name="T15" fmla="*/ 0 h 6"/>
                  <a:gd name="T16" fmla="*/ 3 w 9"/>
                  <a:gd name="T17" fmla="*/ 0 h 6"/>
                  <a:gd name="T18" fmla="*/ 0 w 9"/>
                  <a:gd name="T19" fmla="*/ 0 h 6"/>
                  <a:gd name="T20" fmla="*/ 0 w 9"/>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 h="6">
                    <a:moveTo>
                      <a:pt x="0" y="3"/>
                    </a:moveTo>
                    <a:lnTo>
                      <a:pt x="3" y="3"/>
                    </a:lnTo>
                    <a:lnTo>
                      <a:pt x="3" y="0"/>
                    </a:lnTo>
                    <a:lnTo>
                      <a:pt x="6" y="0"/>
                    </a:lnTo>
                    <a:lnTo>
                      <a:pt x="6" y="3"/>
                    </a:lnTo>
                    <a:lnTo>
                      <a:pt x="9" y="6"/>
                    </a:lnTo>
                    <a:lnTo>
                      <a:pt x="6" y="3"/>
                    </a:lnTo>
                    <a:lnTo>
                      <a:pt x="6" y="0"/>
                    </a:lnTo>
                    <a:lnTo>
                      <a:pt x="3" y="0"/>
                    </a:ln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99" name="Freeform 217"/>
              <p:cNvSpPr>
                <a:spLocks/>
              </p:cNvSpPr>
              <p:nvPr/>
            </p:nvSpPr>
            <p:spPr bwMode="auto">
              <a:xfrm>
                <a:off x="-1136" y="1519"/>
                <a:ext cx="6" cy="3"/>
              </a:xfrm>
              <a:custGeom>
                <a:avLst/>
                <a:gdLst>
                  <a:gd name="T0" fmla="*/ 6 w 6"/>
                  <a:gd name="T1" fmla="*/ 0 h 3"/>
                  <a:gd name="T2" fmla="*/ 3 w 6"/>
                  <a:gd name="T3" fmla="*/ 0 h 3"/>
                  <a:gd name="T4" fmla="*/ 3 w 6"/>
                  <a:gd name="T5" fmla="*/ 3 h 3"/>
                  <a:gd name="T6" fmla="*/ 0 w 6"/>
                  <a:gd name="T7" fmla="*/ 3 h 3"/>
                  <a:gd name="T8" fmla="*/ 3 w 6"/>
                  <a:gd name="T9" fmla="*/ 3 h 3"/>
                  <a:gd name="T10" fmla="*/ 6 w 6"/>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
                    <a:moveTo>
                      <a:pt x="6" y="0"/>
                    </a:moveTo>
                    <a:lnTo>
                      <a:pt x="3" y="0"/>
                    </a:lnTo>
                    <a:lnTo>
                      <a:pt x="3" y="3"/>
                    </a:lnTo>
                    <a:lnTo>
                      <a:pt x="0" y="3"/>
                    </a:lnTo>
                    <a:lnTo>
                      <a:pt x="3" y="3"/>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00" name="Freeform 218"/>
              <p:cNvSpPr>
                <a:spLocks/>
              </p:cNvSpPr>
              <p:nvPr/>
            </p:nvSpPr>
            <p:spPr bwMode="auto">
              <a:xfrm>
                <a:off x="-1133" y="1522"/>
                <a:ext cx="6" cy="3"/>
              </a:xfrm>
              <a:custGeom>
                <a:avLst/>
                <a:gdLst>
                  <a:gd name="T0" fmla="*/ 3 w 6"/>
                  <a:gd name="T1" fmla="*/ 0 h 3"/>
                  <a:gd name="T2" fmla="*/ 3 w 6"/>
                  <a:gd name="T3" fmla="*/ 3 h 3"/>
                  <a:gd name="T4" fmla="*/ 0 w 6"/>
                  <a:gd name="T5" fmla="*/ 3 h 3"/>
                  <a:gd name="T6" fmla="*/ 3 w 6"/>
                  <a:gd name="T7" fmla="*/ 3 h 3"/>
                  <a:gd name="T8" fmla="*/ 3 w 6"/>
                  <a:gd name="T9" fmla="*/ 0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3" y="0"/>
                    </a:moveTo>
                    <a:lnTo>
                      <a:pt x="3" y="3"/>
                    </a:lnTo>
                    <a:lnTo>
                      <a:pt x="0" y="3"/>
                    </a:lnTo>
                    <a:lnTo>
                      <a:pt x="3" y="3"/>
                    </a:lnTo>
                    <a:lnTo>
                      <a:pt x="3" y="0"/>
                    </a:lnTo>
                    <a:lnTo>
                      <a:pt x="6"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01" name="Freeform 219"/>
              <p:cNvSpPr>
                <a:spLocks/>
              </p:cNvSpPr>
              <p:nvPr/>
            </p:nvSpPr>
            <p:spPr bwMode="auto">
              <a:xfrm>
                <a:off x="-1130" y="1522"/>
                <a:ext cx="7" cy="9"/>
              </a:xfrm>
              <a:custGeom>
                <a:avLst/>
                <a:gdLst>
                  <a:gd name="T0" fmla="*/ 0 w 7"/>
                  <a:gd name="T1" fmla="*/ 9 h 9"/>
                  <a:gd name="T2" fmla="*/ 3 w 7"/>
                  <a:gd name="T3" fmla="*/ 9 h 9"/>
                  <a:gd name="T4" fmla="*/ 7 w 7"/>
                  <a:gd name="T5" fmla="*/ 6 h 9"/>
                  <a:gd name="T6" fmla="*/ 3 w 7"/>
                  <a:gd name="T7" fmla="*/ 3 h 9"/>
                  <a:gd name="T8" fmla="*/ 3 w 7"/>
                  <a:gd name="T9" fmla="*/ 0 h 9"/>
                  <a:gd name="T10" fmla="*/ 0 w 7"/>
                  <a:gd name="T11" fmla="*/ 0 h 9"/>
                  <a:gd name="T12" fmla="*/ 3 w 7"/>
                  <a:gd name="T13" fmla="*/ 0 h 9"/>
                  <a:gd name="T14" fmla="*/ 3 w 7"/>
                  <a:gd name="T15" fmla="*/ 3 h 9"/>
                  <a:gd name="T16" fmla="*/ 7 w 7"/>
                  <a:gd name="T17" fmla="*/ 6 h 9"/>
                  <a:gd name="T18" fmla="*/ 7 w 7"/>
                  <a:gd name="T19" fmla="*/ 9 h 9"/>
                  <a:gd name="T20" fmla="*/ 3 w 7"/>
                  <a:gd name="T21" fmla="*/ 9 h 9"/>
                  <a:gd name="T22" fmla="*/ 0 w 7"/>
                  <a:gd name="T23" fmla="*/ 9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 h="9">
                    <a:moveTo>
                      <a:pt x="0" y="9"/>
                    </a:moveTo>
                    <a:lnTo>
                      <a:pt x="3" y="9"/>
                    </a:lnTo>
                    <a:lnTo>
                      <a:pt x="7" y="6"/>
                    </a:lnTo>
                    <a:lnTo>
                      <a:pt x="3" y="3"/>
                    </a:lnTo>
                    <a:lnTo>
                      <a:pt x="3" y="0"/>
                    </a:lnTo>
                    <a:lnTo>
                      <a:pt x="0" y="0"/>
                    </a:lnTo>
                    <a:lnTo>
                      <a:pt x="3" y="0"/>
                    </a:lnTo>
                    <a:lnTo>
                      <a:pt x="3" y="3"/>
                    </a:lnTo>
                    <a:lnTo>
                      <a:pt x="7" y="6"/>
                    </a:lnTo>
                    <a:lnTo>
                      <a:pt x="7" y="9"/>
                    </a:lnTo>
                    <a:lnTo>
                      <a:pt x="3" y="9"/>
                    </a:lnTo>
                    <a:lnTo>
                      <a:pt x="0"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02" name="Freeform 220"/>
              <p:cNvSpPr>
                <a:spLocks/>
              </p:cNvSpPr>
              <p:nvPr/>
            </p:nvSpPr>
            <p:spPr bwMode="auto">
              <a:xfrm>
                <a:off x="-1123" y="1531"/>
                <a:ext cx="3" cy="12"/>
              </a:xfrm>
              <a:custGeom>
                <a:avLst/>
                <a:gdLst>
                  <a:gd name="T0" fmla="*/ 0 w 3"/>
                  <a:gd name="T1" fmla="*/ 12 h 12"/>
                  <a:gd name="T2" fmla="*/ 0 w 3"/>
                  <a:gd name="T3" fmla="*/ 9 h 12"/>
                  <a:gd name="T4" fmla="*/ 3 w 3"/>
                  <a:gd name="T5" fmla="*/ 9 h 12"/>
                  <a:gd name="T6" fmla="*/ 3 w 3"/>
                  <a:gd name="T7" fmla="*/ 6 h 12"/>
                  <a:gd name="T8" fmla="*/ 3 w 3"/>
                  <a:gd name="T9" fmla="*/ 3 h 12"/>
                  <a:gd name="T10" fmla="*/ 0 w 3"/>
                  <a:gd name="T11" fmla="*/ 3 h 12"/>
                  <a:gd name="T12" fmla="*/ 0 w 3"/>
                  <a:gd name="T13" fmla="*/ 0 h 12"/>
                  <a:gd name="T14" fmla="*/ 0 w 3"/>
                  <a:gd name="T15" fmla="*/ 3 h 12"/>
                  <a:gd name="T16" fmla="*/ 3 w 3"/>
                  <a:gd name="T17" fmla="*/ 3 h 12"/>
                  <a:gd name="T18" fmla="*/ 3 w 3"/>
                  <a:gd name="T19" fmla="*/ 6 h 12"/>
                  <a:gd name="T20" fmla="*/ 3 w 3"/>
                  <a:gd name="T21" fmla="*/ 9 h 12"/>
                  <a:gd name="T22" fmla="*/ 0 w 3"/>
                  <a:gd name="T23" fmla="*/ 9 h 12"/>
                  <a:gd name="T24" fmla="*/ 0 w 3"/>
                  <a:gd name="T25" fmla="*/ 12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 h="12">
                    <a:moveTo>
                      <a:pt x="0" y="12"/>
                    </a:moveTo>
                    <a:lnTo>
                      <a:pt x="0" y="9"/>
                    </a:lnTo>
                    <a:lnTo>
                      <a:pt x="3" y="9"/>
                    </a:lnTo>
                    <a:lnTo>
                      <a:pt x="3" y="6"/>
                    </a:lnTo>
                    <a:lnTo>
                      <a:pt x="3" y="3"/>
                    </a:lnTo>
                    <a:lnTo>
                      <a:pt x="0" y="3"/>
                    </a:lnTo>
                    <a:lnTo>
                      <a:pt x="0" y="0"/>
                    </a:lnTo>
                    <a:lnTo>
                      <a:pt x="0" y="3"/>
                    </a:lnTo>
                    <a:lnTo>
                      <a:pt x="3" y="3"/>
                    </a:lnTo>
                    <a:lnTo>
                      <a:pt x="3" y="6"/>
                    </a:lnTo>
                    <a:lnTo>
                      <a:pt x="3" y="9"/>
                    </a:lnTo>
                    <a:lnTo>
                      <a:pt x="0" y="9"/>
                    </a:lnTo>
                    <a:lnTo>
                      <a:pt x="0" y="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03" name="Freeform 221"/>
              <p:cNvSpPr>
                <a:spLocks/>
              </p:cNvSpPr>
              <p:nvPr/>
            </p:nvSpPr>
            <p:spPr bwMode="auto">
              <a:xfrm>
                <a:off x="-1130" y="1519"/>
                <a:ext cx="3" cy="3"/>
              </a:xfrm>
              <a:custGeom>
                <a:avLst/>
                <a:gdLst>
                  <a:gd name="T0" fmla="*/ 3 w 3"/>
                  <a:gd name="T1" fmla="*/ 0 h 3"/>
                  <a:gd name="T2" fmla="*/ 0 w 3"/>
                  <a:gd name="T3" fmla="*/ 0 h 3"/>
                  <a:gd name="T4" fmla="*/ 3 w 3"/>
                  <a:gd name="T5" fmla="*/ 3 h 3"/>
                  <a:gd name="T6" fmla="*/ 3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0"/>
                    </a:moveTo>
                    <a:lnTo>
                      <a:pt x="0" y="0"/>
                    </a:lnTo>
                    <a:lnTo>
                      <a:pt x="3" y="3"/>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04" name="Freeform 222"/>
              <p:cNvSpPr>
                <a:spLocks/>
              </p:cNvSpPr>
              <p:nvPr/>
            </p:nvSpPr>
            <p:spPr bwMode="auto">
              <a:xfrm>
                <a:off x="-1130" y="1516"/>
                <a:ext cx="7" cy="6"/>
              </a:xfrm>
              <a:custGeom>
                <a:avLst/>
                <a:gdLst>
                  <a:gd name="T0" fmla="*/ 3 w 7"/>
                  <a:gd name="T1" fmla="*/ 3 h 6"/>
                  <a:gd name="T2" fmla="*/ 3 w 7"/>
                  <a:gd name="T3" fmla="*/ 0 h 6"/>
                  <a:gd name="T4" fmla="*/ 7 w 7"/>
                  <a:gd name="T5" fmla="*/ 0 h 6"/>
                  <a:gd name="T6" fmla="*/ 3 w 7"/>
                  <a:gd name="T7" fmla="*/ 3 h 6"/>
                  <a:gd name="T8" fmla="*/ 7 w 7"/>
                  <a:gd name="T9" fmla="*/ 3 h 6"/>
                  <a:gd name="T10" fmla="*/ 3 w 7"/>
                  <a:gd name="T11" fmla="*/ 3 h 6"/>
                  <a:gd name="T12" fmla="*/ 3 w 7"/>
                  <a:gd name="T13" fmla="*/ 6 h 6"/>
                  <a:gd name="T14" fmla="*/ 0 w 7"/>
                  <a:gd name="T15" fmla="*/ 3 h 6"/>
                  <a:gd name="T16" fmla="*/ 3 w 7"/>
                  <a:gd name="T17" fmla="*/ 3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6">
                    <a:moveTo>
                      <a:pt x="3" y="3"/>
                    </a:moveTo>
                    <a:lnTo>
                      <a:pt x="3" y="0"/>
                    </a:lnTo>
                    <a:lnTo>
                      <a:pt x="7" y="0"/>
                    </a:lnTo>
                    <a:lnTo>
                      <a:pt x="3" y="3"/>
                    </a:lnTo>
                    <a:lnTo>
                      <a:pt x="7" y="3"/>
                    </a:lnTo>
                    <a:lnTo>
                      <a:pt x="3" y="3"/>
                    </a:lnTo>
                    <a:lnTo>
                      <a:pt x="3" y="6"/>
                    </a:lnTo>
                    <a:lnTo>
                      <a:pt x="0" y="3"/>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05" name="Freeform 223"/>
              <p:cNvSpPr>
                <a:spLocks noEditPoints="1"/>
              </p:cNvSpPr>
              <p:nvPr/>
            </p:nvSpPr>
            <p:spPr bwMode="auto">
              <a:xfrm>
                <a:off x="-1149" y="1507"/>
                <a:ext cx="26" cy="36"/>
              </a:xfrm>
              <a:custGeom>
                <a:avLst/>
                <a:gdLst>
                  <a:gd name="T0" fmla="*/ 0 w 26"/>
                  <a:gd name="T1" fmla="*/ 0 h 36"/>
                  <a:gd name="T2" fmla="*/ 0 w 26"/>
                  <a:gd name="T3" fmla="*/ 3 h 36"/>
                  <a:gd name="T4" fmla="*/ 0 w 26"/>
                  <a:gd name="T5" fmla="*/ 3 h 36"/>
                  <a:gd name="T6" fmla="*/ 0 w 26"/>
                  <a:gd name="T7" fmla="*/ 3 h 36"/>
                  <a:gd name="T8" fmla="*/ 3 w 26"/>
                  <a:gd name="T9" fmla="*/ 6 h 36"/>
                  <a:gd name="T10" fmla="*/ 3 w 26"/>
                  <a:gd name="T11" fmla="*/ 6 h 36"/>
                  <a:gd name="T12" fmla="*/ 3 w 26"/>
                  <a:gd name="T13" fmla="*/ 6 h 36"/>
                  <a:gd name="T14" fmla="*/ 3 w 26"/>
                  <a:gd name="T15" fmla="*/ 6 h 36"/>
                  <a:gd name="T16" fmla="*/ 3 w 26"/>
                  <a:gd name="T17" fmla="*/ 6 h 36"/>
                  <a:gd name="T18" fmla="*/ 3 w 26"/>
                  <a:gd name="T19" fmla="*/ 6 h 36"/>
                  <a:gd name="T20" fmla="*/ 3 w 26"/>
                  <a:gd name="T21" fmla="*/ 6 h 36"/>
                  <a:gd name="T22" fmla="*/ 3 w 26"/>
                  <a:gd name="T23" fmla="*/ 6 h 36"/>
                  <a:gd name="T24" fmla="*/ 3 w 26"/>
                  <a:gd name="T25" fmla="*/ 6 h 36"/>
                  <a:gd name="T26" fmla="*/ 3 w 26"/>
                  <a:gd name="T27" fmla="*/ 6 h 36"/>
                  <a:gd name="T28" fmla="*/ 3 w 26"/>
                  <a:gd name="T29" fmla="*/ 6 h 36"/>
                  <a:gd name="T30" fmla="*/ 3 w 26"/>
                  <a:gd name="T31" fmla="*/ 6 h 36"/>
                  <a:gd name="T32" fmla="*/ 0 w 26"/>
                  <a:gd name="T33" fmla="*/ 6 h 36"/>
                  <a:gd name="T34" fmla="*/ 0 w 26"/>
                  <a:gd name="T35" fmla="*/ 6 h 36"/>
                  <a:gd name="T36" fmla="*/ 0 w 26"/>
                  <a:gd name="T37" fmla="*/ 6 h 36"/>
                  <a:gd name="T38" fmla="*/ 0 w 26"/>
                  <a:gd name="T39" fmla="*/ 3 h 36"/>
                  <a:gd name="T40" fmla="*/ 0 w 26"/>
                  <a:gd name="T41" fmla="*/ 0 h 36"/>
                  <a:gd name="T42" fmla="*/ 3 w 26"/>
                  <a:gd name="T43" fmla="*/ 9 h 36"/>
                  <a:gd name="T44" fmla="*/ 6 w 26"/>
                  <a:gd name="T45" fmla="*/ 9 h 36"/>
                  <a:gd name="T46" fmla="*/ 6 w 26"/>
                  <a:gd name="T47" fmla="*/ 9 h 36"/>
                  <a:gd name="T48" fmla="*/ 10 w 26"/>
                  <a:gd name="T49" fmla="*/ 9 h 36"/>
                  <a:gd name="T50" fmla="*/ 10 w 26"/>
                  <a:gd name="T51" fmla="*/ 12 h 36"/>
                  <a:gd name="T52" fmla="*/ 6 w 26"/>
                  <a:gd name="T53" fmla="*/ 12 h 36"/>
                  <a:gd name="T54" fmla="*/ 3 w 26"/>
                  <a:gd name="T55" fmla="*/ 9 h 36"/>
                  <a:gd name="T56" fmla="*/ 13 w 26"/>
                  <a:gd name="T57" fmla="*/ 21 h 36"/>
                  <a:gd name="T58" fmla="*/ 16 w 26"/>
                  <a:gd name="T59" fmla="*/ 21 h 36"/>
                  <a:gd name="T60" fmla="*/ 16 w 26"/>
                  <a:gd name="T61" fmla="*/ 18 h 36"/>
                  <a:gd name="T62" fmla="*/ 13 w 26"/>
                  <a:gd name="T63" fmla="*/ 15 h 36"/>
                  <a:gd name="T64" fmla="*/ 13 w 26"/>
                  <a:gd name="T65" fmla="*/ 15 h 36"/>
                  <a:gd name="T66" fmla="*/ 10 w 26"/>
                  <a:gd name="T67" fmla="*/ 15 h 36"/>
                  <a:gd name="T68" fmla="*/ 19 w 26"/>
                  <a:gd name="T69" fmla="*/ 27 h 36"/>
                  <a:gd name="T70" fmla="*/ 22 w 26"/>
                  <a:gd name="T71" fmla="*/ 27 h 36"/>
                  <a:gd name="T72" fmla="*/ 19 w 26"/>
                  <a:gd name="T73" fmla="*/ 27 h 36"/>
                  <a:gd name="T74" fmla="*/ 19 w 26"/>
                  <a:gd name="T75" fmla="*/ 24 h 36"/>
                  <a:gd name="T76" fmla="*/ 16 w 26"/>
                  <a:gd name="T77" fmla="*/ 24 h 36"/>
                  <a:gd name="T78" fmla="*/ 16 w 26"/>
                  <a:gd name="T79" fmla="*/ 27 h 36"/>
                  <a:gd name="T80" fmla="*/ 26 w 26"/>
                  <a:gd name="T81" fmla="*/ 36 h 36"/>
                  <a:gd name="T82" fmla="*/ 26 w 26"/>
                  <a:gd name="T83" fmla="*/ 33 h 36"/>
                  <a:gd name="T84" fmla="*/ 22 w 26"/>
                  <a:gd name="T85" fmla="*/ 33 h 36"/>
                  <a:gd name="T86" fmla="*/ 22 w 26"/>
                  <a:gd name="T87" fmla="*/ 33 h 36"/>
                  <a:gd name="T88" fmla="*/ 22 w 26"/>
                  <a:gd name="T89" fmla="*/ 33 h 36"/>
                  <a:gd name="T90" fmla="*/ 22 w 26"/>
                  <a:gd name="T91" fmla="*/ 33 h 36"/>
                  <a:gd name="T92" fmla="*/ 22 w 26"/>
                  <a:gd name="T93" fmla="*/ 33 h 36"/>
                  <a:gd name="T94" fmla="*/ 22 w 26"/>
                  <a:gd name="T95" fmla="*/ 33 h 36"/>
                  <a:gd name="T96" fmla="*/ 22 w 26"/>
                  <a:gd name="T97" fmla="*/ 33 h 36"/>
                  <a:gd name="T98" fmla="*/ 22 w 26"/>
                  <a:gd name="T99" fmla="*/ 33 h 36"/>
                  <a:gd name="T100" fmla="*/ 19 w 26"/>
                  <a:gd name="T101" fmla="*/ 30 h 36"/>
                  <a:gd name="T102" fmla="*/ 19 w 26"/>
                  <a:gd name="T103" fmla="*/ 30 h 36"/>
                  <a:gd name="T104" fmla="*/ 19 w 26"/>
                  <a:gd name="T105" fmla="*/ 30 h 36"/>
                  <a:gd name="T106" fmla="*/ 19 w 26"/>
                  <a:gd name="T107" fmla="*/ 33 h 36"/>
                  <a:gd name="T108" fmla="*/ 19 w 26"/>
                  <a:gd name="T109" fmla="*/ 33 h 36"/>
                  <a:gd name="T110" fmla="*/ 19 w 26"/>
                  <a:gd name="T111" fmla="*/ 30 h 36"/>
                  <a:gd name="T112" fmla="*/ 19 w 26"/>
                  <a:gd name="T113" fmla="*/ 33 h 36"/>
                  <a:gd name="T114" fmla="*/ 19 w 26"/>
                  <a:gd name="T115" fmla="*/ 33 h 36"/>
                  <a:gd name="T116" fmla="*/ 22 w 26"/>
                  <a:gd name="T117" fmla="*/ 33 h 36"/>
                  <a:gd name="T118" fmla="*/ 22 w 26"/>
                  <a:gd name="T119" fmla="*/ 33 h 36"/>
                  <a:gd name="T120" fmla="*/ 26 w 26"/>
                  <a:gd name="T121" fmla="*/ 36 h 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6" h="36">
                    <a:moveTo>
                      <a:pt x="0" y="0"/>
                    </a:moveTo>
                    <a:lnTo>
                      <a:pt x="0" y="0"/>
                    </a:lnTo>
                    <a:lnTo>
                      <a:pt x="0" y="3"/>
                    </a:lnTo>
                    <a:lnTo>
                      <a:pt x="3" y="3"/>
                    </a:lnTo>
                    <a:lnTo>
                      <a:pt x="3" y="6"/>
                    </a:lnTo>
                    <a:lnTo>
                      <a:pt x="0" y="6"/>
                    </a:lnTo>
                    <a:lnTo>
                      <a:pt x="0" y="3"/>
                    </a:lnTo>
                    <a:lnTo>
                      <a:pt x="0" y="0"/>
                    </a:lnTo>
                    <a:close/>
                    <a:moveTo>
                      <a:pt x="3" y="9"/>
                    </a:moveTo>
                    <a:lnTo>
                      <a:pt x="6" y="9"/>
                    </a:lnTo>
                    <a:lnTo>
                      <a:pt x="3" y="9"/>
                    </a:lnTo>
                    <a:lnTo>
                      <a:pt x="6" y="9"/>
                    </a:lnTo>
                    <a:lnTo>
                      <a:pt x="10" y="9"/>
                    </a:lnTo>
                    <a:lnTo>
                      <a:pt x="10" y="12"/>
                    </a:lnTo>
                    <a:lnTo>
                      <a:pt x="10" y="15"/>
                    </a:lnTo>
                    <a:lnTo>
                      <a:pt x="6" y="12"/>
                    </a:lnTo>
                    <a:lnTo>
                      <a:pt x="6" y="15"/>
                    </a:lnTo>
                    <a:lnTo>
                      <a:pt x="6" y="12"/>
                    </a:lnTo>
                    <a:lnTo>
                      <a:pt x="3" y="9"/>
                    </a:lnTo>
                    <a:close/>
                    <a:moveTo>
                      <a:pt x="13" y="18"/>
                    </a:moveTo>
                    <a:lnTo>
                      <a:pt x="13" y="21"/>
                    </a:lnTo>
                    <a:lnTo>
                      <a:pt x="16" y="21"/>
                    </a:lnTo>
                    <a:lnTo>
                      <a:pt x="13" y="18"/>
                    </a:lnTo>
                    <a:lnTo>
                      <a:pt x="16" y="18"/>
                    </a:lnTo>
                    <a:lnTo>
                      <a:pt x="16" y="15"/>
                    </a:lnTo>
                    <a:lnTo>
                      <a:pt x="13" y="15"/>
                    </a:lnTo>
                    <a:lnTo>
                      <a:pt x="13" y="18"/>
                    </a:lnTo>
                    <a:lnTo>
                      <a:pt x="13" y="15"/>
                    </a:lnTo>
                    <a:lnTo>
                      <a:pt x="10" y="15"/>
                    </a:lnTo>
                    <a:lnTo>
                      <a:pt x="13" y="18"/>
                    </a:lnTo>
                    <a:close/>
                    <a:moveTo>
                      <a:pt x="19" y="30"/>
                    </a:moveTo>
                    <a:lnTo>
                      <a:pt x="19" y="27"/>
                    </a:lnTo>
                    <a:lnTo>
                      <a:pt x="19" y="30"/>
                    </a:lnTo>
                    <a:lnTo>
                      <a:pt x="19" y="27"/>
                    </a:lnTo>
                    <a:lnTo>
                      <a:pt x="22" y="27"/>
                    </a:lnTo>
                    <a:lnTo>
                      <a:pt x="19" y="27"/>
                    </a:lnTo>
                    <a:lnTo>
                      <a:pt x="22" y="27"/>
                    </a:lnTo>
                    <a:lnTo>
                      <a:pt x="19" y="27"/>
                    </a:lnTo>
                    <a:lnTo>
                      <a:pt x="22" y="27"/>
                    </a:lnTo>
                    <a:lnTo>
                      <a:pt x="19" y="24"/>
                    </a:lnTo>
                    <a:lnTo>
                      <a:pt x="16" y="24"/>
                    </a:lnTo>
                    <a:lnTo>
                      <a:pt x="16" y="27"/>
                    </a:lnTo>
                    <a:lnTo>
                      <a:pt x="19" y="30"/>
                    </a:lnTo>
                    <a:close/>
                    <a:moveTo>
                      <a:pt x="26" y="36"/>
                    </a:moveTo>
                    <a:lnTo>
                      <a:pt x="26" y="36"/>
                    </a:lnTo>
                    <a:lnTo>
                      <a:pt x="26" y="33"/>
                    </a:lnTo>
                    <a:lnTo>
                      <a:pt x="22" y="33"/>
                    </a:lnTo>
                    <a:lnTo>
                      <a:pt x="22" y="30"/>
                    </a:lnTo>
                    <a:lnTo>
                      <a:pt x="19" y="30"/>
                    </a:lnTo>
                    <a:lnTo>
                      <a:pt x="19" y="33"/>
                    </a:lnTo>
                    <a:lnTo>
                      <a:pt x="19" y="30"/>
                    </a:lnTo>
                    <a:lnTo>
                      <a:pt x="19" y="33"/>
                    </a:lnTo>
                    <a:lnTo>
                      <a:pt x="22" y="33"/>
                    </a:lnTo>
                    <a:lnTo>
                      <a:pt x="22" y="36"/>
                    </a:lnTo>
                    <a:lnTo>
                      <a:pt x="26" y="3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06" name="Freeform 224"/>
              <p:cNvSpPr>
                <a:spLocks/>
              </p:cNvSpPr>
              <p:nvPr/>
            </p:nvSpPr>
            <p:spPr bwMode="auto">
              <a:xfrm>
                <a:off x="-1149" y="1507"/>
                <a:ext cx="3" cy="6"/>
              </a:xfrm>
              <a:custGeom>
                <a:avLst/>
                <a:gdLst>
                  <a:gd name="T0" fmla="*/ 0 w 3"/>
                  <a:gd name="T1" fmla="*/ 0 h 6"/>
                  <a:gd name="T2" fmla="*/ 0 w 3"/>
                  <a:gd name="T3" fmla="*/ 3 h 6"/>
                  <a:gd name="T4" fmla="*/ 3 w 3"/>
                  <a:gd name="T5" fmla="*/ 3 h 6"/>
                  <a:gd name="T6" fmla="*/ 3 w 3"/>
                  <a:gd name="T7" fmla="*/ 6 h 6"/>
                  <a:gd name="T8" fmla="*/ 0 w 3"/>
                  <a:gd name="T9" fmla="*/ 6 h 6"/>
                  <a:gd name="T10" fmla="*/ 0 w 3"/>
                  <a:gd name="T11" fmla="*/ 3 h 6"/>
                  <a:gd name="T12" fmla="*/ 0 w 3"/>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0"/>
                    </a:moveTo>
                    <a:lnTo>
                      <a:pt x="0" y="3"/>
                    </a:lnTo>
                    <a:lnTo>
                      <a:pt x="3" y="3"/>
                    </a:lnTo>
                    <a:lnTo>
                      <a:pt x="3" y="6"/>
                    </a:lnTo>
                    <a:lnTo>
                      <a:pt x="0" y="6"/>
                    </a:ln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07" name="Freeform 225"/>
              <p:cNvSpPr>
                <a:spLocks/>
              </p:cNvSpPr>
              <p:nvPr/>
            </p:nvSpPr>
            <p:spPr bwMode="auto">
              <a:xfrm>
                <a:off x="-1146" y="1516"/>
                <a:ext cx="7" cy="6"/>
              </a:xfrm>
              <a:custGeom>
                <a:avLst/>
                <a:gdLst>
                  <a:gd name="T0" fmla="*/ 0 w 7"/>
                  <a:gd name="T1" fmla="*/ 0 h 6"/>
                  <a:gd name="T2" fmla="*/ 3 w 7"/>
                  <a:gd name="T3" fmla="*/ 0 h 6"/>
                  <a:gd name="T4" fmla="*/ 0 w 7"/>
                  <a:gd name="T5" fmla="*/ 0 h 6"/>
                  <a:gd name="T6" fmla="*/ 3 w 7"/>
                  <a:gd name="T7" fmla="*/ 0 h 6"/>
                  <a:gd name="T8" fmla="*/ 7 w 7"/>
                  <a:gd name="T9" fmla="*/ 0 h 6"/>
                  <a:gd name="T10" fmla="*/ 7 w 7"/>
                  <a:gd name="T11" fmla="*/ 3 h 6"/>
                  <a:gd name="T12" fmla="*/ 7 w 7"/>
                  <a:gd name="T13" fmla="*/ 6 h 6"/>
                  <a:gd name="T14" fmla="*/ 3 w 7"/>
                  <a:gd name="T15" fmla="*/ 3 h 6"/>
                  <a:gd name="T16" fmla="*/ 3 w 7"/>
                  <a:gd name="T17" fmla="*/ 6 h 6"/>
                  <a:gd name="T18" fmla="*/ 3 w 7"/>
                  <a:gd name="T19" fmla="*/ 3 h 6"/>
                  <a:gd name="T20" fmla="*/ 0 w 7"/>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6">
                    <a:moveTo>
                      <a:pt x="0" y="0"/>
                    </a:moveTo>
                    <a:lnTo>
                      <a:pt x="3" y="0"/>
                    </a:lnTo>
                    <a:lnTo>
                      <a:pt x="0" y="0"/>
                    </a:lnTo>
                    <a:lnTo>
                      <a:pt x="3" y="0"/>
                    </a:lnTo>
                    <a:lnTo>
                      <a:pt x="7" y="0"/>
                    </a:lnTo>
                    <a:lnTo>
                      <a:pt x="7" y="3"/>
                    </a:lnTo>
                    <a:lnTo>
                      <a:pt x="7" y="6"/>
                    </a:lnTo>
                    <a:lnTo>
                      <a:pt x="3" y="3"/>
                    </a:lnTo>
                    <a:lnTo>
                      <a:pt x="3" y="6"/>
                    </a:lnTo>
                    <a:lnTo>
                      <a:pt x="3"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08" name="Freeform 226"/>
              <p:cNvSpPr>
                <a:spLocks/>
              </p:cNvSpPr>
              <p:nvPr/>
            </p:nvSpPr>
            <p:spPr bwMode="auto">
              <a:xfrm>
                <a:off x="-1139" y="1522"/>
                <a:ext cx="6" cy="6"/>
              </a:xfrm>
              <a:custGeom>
                <a:avLst/>
                <a:gdLst>
                  <a:gd name="T0" fmla="*/ 3 w 6"/>
                  <a:gd name="T1" fmla="*/ 3 h 6"/>
                  <a:gd name="T2" fmla="*/ 3 w 6"/>
                  <a:gd name="T3" fmla="*/ 6 h 6"/>
                  <a:gd name="T4" fmla="*/ 6 w 6"/>
                  <a:gd name="T5" fmla="*/ 6 h 6"/>
                  <a:gd name="T6" fmla="*/ 3 w 6"/>
                  <a:gd name="T7" fmla="*/ 3 h 6"/>
                  <a:gd name="T8" fmla="*/ 6 w 6"/>
                  <a:gd name="T9" fmla="*/ 3 h 6"/>
                  <a:gd name="T10" fmla="*/ 6 w 6"/>
                  <a:gd name="T11" fmla="*/ 0 h 6"/>
                  <a:gd name="T12" fmla="*/ 3 w 6"/>
                  <a:gd name="T13" fmla="*/ 0 h 6"/>
                  <a:gd name="T14" fmla="*/ 3 w 6"/>
                  <a:gd name="T15" fmla="*/ 3 h 6"/>
                  <a:gd name="T16" fmla="*/ 3 w 6"/>
                  <a:gd name="T17" fmla="*/ 0 h 6"/>
                  <a:gd name="T18" fmla="*/ 0 w 6"/>
                  <a:gd name="T19" fmla="*/ 0 h 6"/>
                  <a:gd name="T20" fmla="*/ 3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 h="6">
                    <a:moveTo>
                      <a:pt x="3" y="3"/>
                    </a:moveTo>
                    <a:lnTo>
                      <a:pt x="3" y="6"/>
                    </a:lnTo>
                    <a:lnTo>
                      <a:pt x="6" y="6"/>
                    </a:lnTo>
                    <a:lnTo>
                      <a:pt x="3" y="3"/>
                    </a:lnTo>
                    <a:lnTo>
                      <a:pt x="6" y="3"/>
                    </a:lnTo>
                    <a:lnTo>
                      <a:pt x="6" y="0"/>
                    </a:lnTo>
                    <a:lnTo>
                      <a:pt x="3" y="0"/>
                    </a:lnTo>
                    <a:lnTo>
                      <a:pt x="3" y="3"/>
                    </a:lnTo>
                    <a:lnTo>
                      <a:pt x="3" y="0"/>
                    </a:lnTo>
                    <a:lnTo>
                      <a:pt x="0" y="0"/>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09" name="Freeform 227"/>
              <p:cNvSpPr>
                <a:spLocks/>
              </p:cNvSpPr>
              <p:nvPr/>
            </p:nvSpPr>
            <p:spPr bwMode="auto">
              <a:xfrm>
                <a:off x="-1133" y="1531"/>
                <a:ext cx="6" cy="6"/>
              </a:xfrm>
              <a:custGeom>
                <a:avLst/>
                <a:gdLst>
                  <a:gd name="T0" fmla="*/ 3 w 6"/>
                  <a:gd name="T1" fmla="*/ 6 h 6"/>
                  <a:gd name="T2" fmla="*/ 3 w 6"/>
                  <a:gd name="T3" fmla="*/ 3 h 6"/>
                  <a:gd name="T4" fmla="*/ 3 w 6"/>
                  <a:gd name="T5" fmla="*/ 6 h 6"/>
                  <a:gd name="T6" fmla="*/ 3 w 6"/>
                  <a:gd name="T7" fmla="*/ 3 h 6"/>
                  <a:gd name="T8" fmla="*/ 6 w 6"/>
                  <a:gd name="T9" fmla="*/ 3 h 6"/>
                  <a:gd name="T10" fmla="*/ 3 w 6"/>
                  <a:gd name="T11" fmla="*/ 3 h 6"/>
                  <a:gd name="T12" fmla="*/ 6 w 6"/>
                  <a:gd name="T13" fmla="*/ 3 h 6"/>
                  <a:gd name="T14" fmla="*/ 3 w 6"/>
                  <a:gd name="T15" fmla="*/ 3 h 6"/>
                  <a:gd name="T16" fmla="*/ 6 w 6"/>
                  <a:gd name="T17" fmla="*/ 3 h 6"/>
                  <a:gd name="T18" fmla="*/ 3 w 6"/>
                  <a:gd name="T19" fmla="*/ 0 h 6"/>
                  <a:gd name="T20" fmla="*/ 0 w 6"/>
                  <a:gd name="T21" fmla="*/ 0 h 6"/>
                  <a:gd name="T22" fmla="*/ 0 w 6"/>
                  <a:gd name="T23" fmla="*/ 3 h 6"/>
                  <a:gd name="T24" fmla="*/ 3 w 6"/>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 h="6">
                    <a:moveTo>
                      <a:pt x="3" y="6"/>
                    </a:moveTo>
                    <a:lnTo>
                      <a:pt x="3" y="3"/>
                    </a:lnTo>
                    <a:lnTo>
                      <a:pt x="3" y="6"/>
                    </a:lnTo>
                    <a:lnTo>
                      <a:pt x="3" y="3"/>
                    </a:lnTo>
                    <a:lnTo>
                      <a:pt x="6" y="3"/>
                    </a:lnTo>
                    <a:lnTo>
                      <a:pt x="3" y="3"/>
                    </a:lnTo>
                    <a:lnTo>
                      <a:pt x="6" y="3"/>
                    </a:lnTo>
                    <a:lnTo>
                      <a:pt x="3" y="3"/>
                    </a:lnTo>
                    <a:lnTo>
                      <a:pt x="6" y="3"/>
                    </a:lnTo>
                    <a:lnTo>
                      <a:pt x="3" y="0"/>
                    </a:lnTo>
                    <a:lnTo>
                      <a:pt x="0" y="0"/>
                    </a:lnTo>
                    <a:lnTo>
                      <a:pt x="0" y="3"/>
                    </a:lnTo>
                    <a:lnTo>
                      <a:pt x="3"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10" name="Freeform 228"/>
              <p:cNvSpPr>
                <a:spLocks/>
              </p:cNvSpPr>
              <p:nvPr/>
            </p:nvSpPr>
            <p:spPr bwMode="auto">
              <a:xfrm>
                <a:off x="-1130" y="1537"/>
                <a:ext cx="7" cy="6"/>
              </a:xfrm>
              <a:custGeom>
                <a:avLst/>
                <a:gdLst>
                  <a:gd name="T0" fmla="*/ 7 w 7"/>
                  <a:gd name="T1" fmla="*/ 6 h 6"/>
                  <a:gd name="T2" fmla="*/ 7 w 7"/>
                  <a:gd name="T3" fmla="*/ 3 h 6"/>
                  <a:gd name="T4" fmla="*/ 3 w 7"/>
                  <a:gd name="T5" fmla="*/ 3 h 6"/>
                  <a:gd name="T6" fmla="*/ 3 w 7"/>
                  <a:gd name="T7" fmla="*/ 0 h 6"/>
                  <a:gd name="T8" fmla="*/ 0 w 7"/>
                  <a:gd name="T9" fmla="*/ 0 h 6"/>
                  <a:gd name="T10" fmla="*/ 0 w 7"/>
                  <a:gd name="T11" fmla="*/ 3 h 6"/>
                  <a:gd name="T12" fmla="*/ 0 w 7"/>
                  <a:gd name="T13" fmla="*/ 0 h 6"/>
                  <a:gd name="T14" fmla="*/ 0 w 7"/>
                  <a:gd name="T15" fmla="*/ 3 h 6"/>
                  <a:gd name="T16" fmla="*/ 3 w 7"/>
                  <a:gd name="T17" fmla="*/ 3 h 6"/>
                  <a:gd name="T18" fmla="*/ 3 w 7"/>
                  <a:gd name="T19" fmla="*/ 6 h 6"/>
                  <a:gd name="T20" fmla="*/ 7 w 7"/>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6">
                    <a:moveTo>
                      <a:pt x="7" y="6"/>
                    </a:moveTo>
                    <a:lnTo>
                      <a:pt x="7" y="3"/>
                    </a:lnTo>
                    <a:lnTo>
                      <a:pt x="3" y="3"/>
                    </a:lnTo>
                    <a:lnTo>
                      <a:pt x="3" y="0"/>
                    </a:lnTo>
                    <a:lnTo>
                      <a:pt x="0" y="0"/>
                    </a:lnTo>
                    <a:lnTo>
                      <a:pt x="0" y="3"/>
                    </a:lnTo>
                    <a:lnTo>
                      <a:pt x="0" y="0"/>
                    </a:lnTo>
                    <a:lnTo>
                      <a:pt x="0" y="3"/>
                    </a:lnTo>
                    <a:lnTo>
                      <a:pt x="3" y="3"/>
                    </a:lnTo>
                    <a:lnTo>
                      <a:pt x="3" y="6"/>
                    </a:lnTo>
                    <a:lnTo>
                      <a:pt x="7"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11" name="Freeform 229"/>
              <p:cNvSpPr>
                <a:spLocks noEditPoints="1"/>
              </p:cNvSpPr>
              <p:nvPr/>
            </p:nvSpPr>
            <p:spPr bwMode="auto">
              <a:xfrm>
                <a:off x="-1149" y="1510"/>
                <a:ext cx="22" cy="33"/>
              </a:xfrm>
              <a:custGeom>
                <a:avLst/>
                <a:gdLst>
                  <a:gd name="T0" fmla="*/ 0 w 22"/>
                  <a:gd name="T1" fmla="*/ 0 h 33"/>
                  <a:gd name="T2" fmla="*/ 0 w 22"/>
                  <a:gd name="T3" fmla="*/ 0 h 33"/>
                  <a:gd name="T4" fmla="*/ 0 w 22"/>
                  <a:gd name="T5" fmla="*/ 0 h 33"/>
                  <a:gd name="T6" fmla="*/ 0 w 22"/>
                  <a:gd name="T7" fmla="*/ 0 h 33"/>
                  <a:gd name="T8" fmla="*/ 0 w 22"/>
                  <a:gd name="T9" fmla="*/ 3 h 33"/>
                  <a:gd name="T10" fmla="*/ 3 w 22"/>
                  <a:gd name="T11" fmla="*/ 6 h 33"/>
                  <a:gd name="T12" fmla="*/ 3 w 22"/>
                  <a:gd name="T13" fmla="*/ 3 h 33"/>
                  <a:gd name="T14" fmla="*/ 3 w 22"/>
                  <a:gd name="T15" fmla="*/ 6 h 33"/>
                  <a:gd name="T16" fmla="*/ 6 w 22"/>
                  <a:gd name="T17" fmla="*/ 6 h 33"/>
                  <a:gd name="T18" fmla="*/ 6 w 22"/>
                  <a:gd name="T19" fmla="*/ 9 h 33"/>
                  <a:gd name="T20" fmla="*/ 6 w 22"/>
                  <a:gd name="T21" fmla="*/ 9 h 33"/>
                  <a:gd name="T22" fmla="*/ 6 w 22"/>
                  <a:gd name="T23" fmla="*/ 9 h 33"/>
                  <a:gd name="T24" fmla="*/ 6 w 22"/>
                  <a:gd name="T25" fmla="*/ 9 h 33"/>
                  <a:gd name="T26" fmla="*/ 6 w 22"/>
                  <a:gd name="T27" fmla="*/ 9 h 33"/>
                  <a:gd name="T28" fmla="*/ 10 w 22"/>
                  <a:gd name="T29" fmla="*/ 12 h 33"/>
                  <a:gd name="T30" fmla="*/ 10 w 22"/>
                  <a:gd name="T31" fmla="*/ 12 h 33"/>
                  <a:gd name="T32" fmla="*/ 10 w 22"/>
                  <a:gd name="T33" fmla="*/ 12 h 33"/>
                  <a:gd name="T34" fmla="*/ 10 w 22"/>
                  <a:gd name="T35" fmla="*/ 12 h 33"/>
                  <a:gd name="T36" fmla="*/ 10 w 22"/>
                  <a:gd name="T37" fmla="*/ 12 h 33"/>
                  <a:gd name="T38" fmla="*/ 10 w 22"/>
                  <a:gd name="T39" fmla="*/ 12 h 33"/>
                  <a:gd name="T40" fmla="*/ 13 w 22"/>
                  <a:gd name="T41" fmla="*/ 15 h 33"/>
                  <a:gd name="T42" fmla="*/ 13 w 22"/>
                  <a:gd name="T43" fmla="*/ 15 h 33"/>
                  <a:gd name="T44" fmla="*/ 13 w 22"/>
                  <a:gd name="T45" fmla="*/ 15 h 33"/>
                  <a:gd name="T46" fmla="*/ 13 w 22"/>
                  <a:gd name="T47" fmla="*/ 15 h 33"/>
                  <a:gd name="T48" fmla="*/ 13 w 22"/>
                  <a:gd name="T49" fmla="*/ 15 h 33"/>
                  <a:gd name="T50" fmla="*/ 13 w 22"/>
                  <a:gd name="T51" fmla="*/ 15 h 33"/>
                  <a:gd name="T52" fmla="*/ 13 w 22"/>
                  <a:gd name="T53" fmla="*/ 15 h 33"/>
                  <a:gd name="T54" fmla="*/ 13 w 22"/>
                  <a:gd name="T55" fmla="*/ 15 h 33"/>
                  <a:gd name="T56" fmla="*/ 16 w 22"/>
                  <a:gd name="T57" fmla="*/ 18 h 33"/>
                  <a:gd name="T58" fmla="*/ 16 w 22"/>
                  <a:gd name="T59" fmla="*/ 21 h 33"/>
                  <a:gd name="T60" fmla="*/ 16 w 22"/>
                  <a:gd name="T61" fmla="*/ 21 h 33"/>
                  <a:gd name="T62" fmla="*/ 13 w 22"/>
                  <a:gd name="T63" fmla="*/ 18 h 33"/>
                  <a:gd name="T64" fmla="*/ 13 w 22"/>
                  <a:gd name="T65" fmla="*/ 18 h 33"/>
                  <a:gd name="T66" fmla="*/ 16 w 22"/>
                  <a:gd name="T67" fmla="*/ 18 h 33"/>
                  <a:gd name="T68" fmla="*/ 19 w 22"/>
                  <a:gd name="T69" fmla="*/ 24 h 33"/>
                  <a:gd name="T70" fmla="*/ 19 w 22"/>
                  <a:gd name="T71" fmla="*/ 24 h 33"/>
                  <a:gd name="T72" fmla="*/ 16 w 22"/>
                  <a:gd name="T73" fmla="*/ 24 h 33"/>
                  <a:gd name="T74" fmla="*/ 19 w 22"/>
                  <a:gd name="T75" fmla="*/ 24 h 33"/>
                  <a:gd name="T76" fmla="*/ 19 w 22"/>
                  <a:gd name="T77" fmla="*/ 24 h 33"/>
                  <a:gd name="T78" fmla="*/ 19 w 22"/>
                  <a:gd name="T79" fmla="*/ 27 h 33"/>
                  <a:gd name="T80" fmla="*/ 19 w 22"/>
                  <a:gd name="T81" fmla="*/ 27 h 33"/>
                  <a:gd name="T82" fmla="*/ 19 w 22"/>
                  <a:gd name="T83" fmla="*/ 27 h 33"/>
                  <a:gd name="T84" fmla="*/ 19 w 22"/>
                  <a:gd name="T85" fmla="*/ 27 h 33"/>
                  <a:gd name="T86" fmla="*/ 19 w 22"/>
                  <a:gd name="T87" fmla="*/ 27 h 33"/>
                  <a:gd name="T88" fmla="*/ 19 w 22"/>
                  <a:gd name="T89" fmla="*/ 27 h 33"/>
                  <a:gd name="T90" fmla="*/ 22 w 22"/>
                  <a:gd name="T91" fmla="*/ 30 h 33"/>
                  <a:gd name="T92" fmla="*/ 22 w 22"/>
                  <a:gd name="T93" fmla="*/ 33 h 33"/>
                  <a:gd name="T94" fmla="*/ 22 w 22"/>
                  <a:gd name="T95" fmla="*/ 33 h 33"/>
                  <a:gd name="T96" fmla="*/ 22 w 22"/>
                  <a:gd name="T97" fmla="*/ 33 h 33"/>
                  <a:gd name="T98" fmla="*/ 22 w 22"/>
                  <a:gd name="T99" fmla="*/ 30 h 33"/>
                  <a:gd name="T100" fmla="*/ 22 w 22"/>
                  <a:gd name="T101" fmla="*/ 30 h 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 h="33">
                    <a:moveTo>
                      <a:pt x="0" y="0"/>
                    </a:moveTo>
                    <a:lnTo>
                      <a:pt x="0" y="0"/>
                    </a:lnTo>
                    <a:lnTo>
                      <a:pt x="0" y="3"/>
                    </a:lnTo>
                    <a:lnTo>
                      <a:pt x="0" y="0"/>
                    </a:lnTo>
                    <a:close/>
                    <a:moveTo>
                      <a:pt x="3" y="6"/>
                    </a:moveTo>
                    <a:lnTo>
                      <a:pt x="3" y="3"/>
                    </a:lnTo>
                    <a:lnTo>
                      <a:pt x="3" y="6"/>
                    </a:lnTo>
                    <a:close/>
                    <a:moveTo>
                      <a:pt x="6" y="6"/>
                    </a:moveTo>
                    <a:lnTo>
                      <a:pt x="6" y="6"/>
                    </a:lnTo>
                    <a:lnTo>
                      <a:pt x="6" y="9"/>
                    </a:lnTo>
                    <a:lnTo>
                      <a:pt x="6" y="6"/>
                    </a:lnTo>
                    <a:close/>
                    <a:moveTo>
                      <a:pt x="10" y="12"/>
                    </a:moveTo>
                    <a:lnTo>
                      <a:pt x="10" y="12"/>
                    </a:lnTo>
                    <a:close/>
                    <a:moveTo>
                      <a:pt x="13" y="15"/>
                    </a:moveTo>
                    <a:lnTo>
                      <a:pt x="13" y="15"/>
                    </a:lnTo>
                    <a:close/>
                    <a:moveTo>
                      <a:pt x="16" y="18"/>
                    </a:moveTo>
                    <a:lnTo>
                      <a:pt x="16" y="18"/>
                    </a:lnTo>
                    <a:lnTo>
                      <a:pt x="16" y="21"/>
                    </a:lnTo>
                    <a:lnTo>
                      <a:pt x="13" y="18"/>
                    </a:lnTo>
                    <a:lnTo>
                      <a:pt x="16" y="18"/>
                    </a:lnTo>
                    <a:close/>
                    <a:moveTo>
                      <a:pt x="19" y="24"/>
                    </a:moveTo>
                    <a:lnTo>
                      <a:pt x="19" y="24"/>
                    </a:lnTo>
                    <a:lnTo>
                      <a:pt x="16" y="24"/>
                    </a:lnTo>
                    <a:lnTo>
                      <a:pt x="19" y="24"/>
                    </a:lnTo>
                    <a:close/>
                    <a:moveTo>
                      <a:pt x="19" y="27"/>
                    </a:moveTo>
                    <a:lnTo>
                      <a:pt x="19" y="27"/>
                    </a:lnTo>
                    <a:close/>
                    <a:moveTo>
                      <a:pt x="22" y="30"/>
                    </a:moveTo>
                    <a:lnTo>
                      <a:pt x="22" y="30"/>
                    </a:lnTo>
                    <a:lnTo>
                      <a:pt x="22" y="33"/>
                    </a:lnTo>
                    <a:lnTo>
                      <a:pt x="22"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12" name="Freeform 230"/>
              <p:cNvSpPr>
                <a:spLocks/>
              </p:cNvSpPr>
              <p:nvPr/>
            </p:nvSpPr>
            <p:spPr bwMode="auto">
              <a:xfrm>
                <a:off x="-1149" y="1510"/>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13" name="Freeform 231"/>
              <p:cNvSpPr>
                <a:spLocks/>
              </p:cNvSpPr>
              <p:nvPr/>
            </p:nvSpPr>
            <p:spPr bwMode="auto">
              <a:xfrm>
                <a:off x="-1146" y="1513"/>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14" name="Freeform 232"/>
              <p:cNvSpPr>
                <a:spLocks/>
              </p:cNvSpPr>
              <p:nvPr/>
            </p:nvSpPr>
            <p:spPr bwMode="auto">
              <a:xfrm>
                <a:off x="-1143" y="1516"/>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15" name="Line 233"/>
              <p:cNvSpPr>
                <a:spLocks noChangeShapeType="1"/>
              </p:cNvSpPr>
              <p:nvPr/>
            </p:nvSpPr>
            <p:spPr bwMode="auto">
              <a:xfrm>
                <a:off x="-1139" y="152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16" name="Line 234"/>
              <p:cNvSpPr>
                <a:spLocks noChangeShapeType="1"/>
              </p:cNvSpPr>
              <p:nvPr/>
            </p:nvSpPr>
            <p:spPr bwMode="auto">
              <a:xfrm>
                <a:off x="-1136" y="152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17" name="Freeform 235"/>
              <p:cNvSpPr>
                <a:spLocks/>
              </p:cNvSpPr>
              <p:nvPr/>
            </p:nvSpPr>
            <p:spPr bwMode="auto">
              <a:xfrm>
                <a:off x="-1136" y="1528"/>
                <a:ext cx="3" cy="3"/>
              </a:xfrm>
              <a:custGeom>
                <a:avLst/>
                <a:gdLst>
                  <a:gd name="T0" fmla="*/ 3 w 3"/>
                  <a:gd name="T1" fmla="*/ 0 h 3"/>
                  <a:gd name="T2" fmla="*/ 3 w 3"/>
                  <a:gd name="T3" fmla="*/ 3 h 3"/>
                  <a:gd name="T4" fmla="*/ 0 w 3"/>
                  <a:gd name="T5" fmla="*/ 0 h 3"/>
                  <a:gd name="T6" fmla="*/ 3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0"/>
                    </a:moveTo>
                    <a:lnTo>
                      <a:pt x="3" y="3"/>
                    </a:ln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18" name="Freeform 236"/>
              <p:cNvSpPr>
                <a:spLocks/>
              </p:cNvSpPr>
              <p:nvPr/>
            </p:nvSpPr>
            <p:spPr bwMode="auto">
              <a:xfrm>
                <a:off x="-1133" y="1534"/>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19" name="Line 237"/>
              <p:cNvSpPr>
                <a:spLocks noChangeShapeType="1"/>
              </p:cNvSpPr>
              <p:nvPr/>
            </p:nvSpPr>
            <p:spPr bwMode="auto">
              <a:xfrm>
                <a:off x="-1130" y="153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20" name="Freeform 238"/>
              <p:cNvSpPr>
                <a:spLocks/>
              </p:cNvSpPr>
              <p:nvPr/>
            </p:nvSpPr>
            <p:spPr bwMode="auto">
              <a:xfrm>
                <a:off x="-1127" y="1540"/>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21" name="Freeform 239"/>
              <p:cNvSpPr>
                <a:spLocks/>
              </p:cNvSpPr>
              <p:nvPr/>
            </p:nvSpPr>
            <p:spPr bwMode="auto">
              <a:xfrm>
                <a:off x="-1136" y="1534"/>
                <a:ext cx="3" cy="3"/>
              </a:xfrm>
              <a:custGeom>
                <a:avLst/>
                <a:gdLst>
                  <a:gd name="T0" fmla="*/ 3 w 3"/>
                  <a:gd name="T1" fmla="*/ 3 h 3"/>
                  <a:gd name="T2" fmla="*/ 3 w 3"/>
                  <a:gd name="T3" fmla="*/ 3 h 3"/>
                  <a:gd name="T4" fmla="*/ 3 w 3"/>
                  <a:gd name="T5" fmla="*/ 3 h 3"/>
                  <a:gd name="T6" fmla="*/ 3 w 3"/>
                  <a:gd name="T7" fmla="*/ 3 h 3"/>
                  <a:gd name="T8" fmla="*/ 3 w 3"/>
                  <a:gd name="T9" fmla="*/ 3 h 3"/>
                  <a:gd name="T10" fmla="*/ 3 w 3"/>
                  <a:gd name="T11" fmla="*/ 0 h 3"/>
                  <a:gd name="T12" fmla="*/ 0 w 3"/>
                  <a:gd name="T13" fmla="*/ 0 h 3"/>
                  <a:gd name="T14" fmla="*/ 0 w 3"/>
                  <a:gd name="T15" fmla="*/ 0 h 3"/>
                  <a:gd name="T16" fmla="*/ 0 w 3"/>
                  <a:gd name="T17" fmla="*/ 0 h 3"/>
                  <a:gd name="T18" fmla="*/ 0 w 3"/>
                  <a:gd name="T19" fmla="*/ 0 h 3"/>
                  <a:gd name="T20" fmla="*/ 0 w 3"/>
                  <a:gd name="T21" fmla="*/ 3 h 3"/>
                  <a:gd name="T22" fmla="*/ 0 w 3"/>
                  <a:gd name="T23" fmla="*/ 3 h 3"/>
                  <a:gd name="T24" fmla="*/ 0 w 3"/>
                  <a:gd name="T25" fmla="*/ 3 h 3"/>
                  <a:gd name="T26" fmla="*/ 0 w 3"/>
                  <a:gd name="T27" fmla="*/ 3 h 3"/>
                  <a:gd name="T28" fmla="*/ 0 w 3"/>
                  <a:gd name="T29" fmla="*/ 3 h 3"/>
                  <a:gd name="T30" fmla="*/ 0 w 3"/>
                  <a:gd name="T31" fmla="*/ 3 h 3"/>
                  <a:gd name="T32" fmla="*/ 0 w 3"/>
                  <a:gd name="T33" fmla="*/ 3 h 3"/>
                  <a:gd name="T34" fmla="*/ 0 w 3"/>
                  <a:gd name="T35" fmla="*/ 3 h 3"/>
                  <a:gd name="T36" fmla="*/ 0 w 3"/>
                  <a:gd name="T37" fmla="*/ 3 h 3"/>
                  <a:gd name="T38" fmla="*/ 3 w 3"/>
                  <a:gd name="T39" fmla="*/ 3 h 3"/>
                  <a:gd name="T40" fmla="*/ 3 w 3"/>
                  <a:gd name="T41" fmla="*/ 3 h 3"/>
                  <a:gd name="T42" fmla="*/ 3 w 3"/>
                  <a:gd name="T43" fmla="*/ 3 h 3"/>
                  <a:gd name="T44" fmla="*/ 3 w 3"/>
                  <a:gd name="T45" fmla="*/ 3 h 3"/>
                  <a:gd name="T46" fmla="*/ 3 w 3"/>
                  <a:gd name="T47" fmla="*/ 3 h 3"/>
                  <a:gd name="T48" fmla="*/ 3 w 3"/>
                  <a:gd name="T49" fmla="*/ 3 h 3"/>
                  <a:gd name="T50" fmla="*/ 3 w 3"/>
                  <a:gd name="T51" fmla="*/ 3 h 3"/>
                  <a:gd name="T52" fmla="*/ 3 w 3"/>
                  <a:gd name="T53" fmla="*/ 3 h 3"/>
                  <a:gd name="T54" fmla="*/ 3 w 3"/>
                  <a:gd name="T55" fmla="*/ 3 h 3"/>
                  <a:gd name="T56" fmla="*/ 3 w 3"/>
                  <a:gd name="T57" fmla="*/ 3 h 3"/>
                  <a:gd name="T58" fmla="*/ 3 w 3"/>
                  <a:gd name="T59" fmla="*/ 3 h 3"/>
                  <a:gd name="T60" fmla="*/ 3 w 3"/>
                  <a:gd name="T61" fmla="*/ 3 h 3"/>
                  <a:gd name="T62" fmla="*/ 3 w 3"/>
                  <a:gd name="T63" fmla="*/ 3 h 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 h="3">
                    <a:moveTo>
                      <a:pt x="3" y="3"/>
                    </a:moveTo>
                    <a:lnTo>
                      <a:pt x="3" y="3"/>
                    </a:lnTo>
                    <a:lnTo>
                      <a:pt x="3" y="0"/>
                    </a:lnTo>
                    <a:lnTo>
                      <a:pt x="0" y="0"/>
                    </a:lnTo>
                    <a:lnTo>
                      <a:pt x="0" y="3"/>
                    </a:lnTo>
                    <a:lnTo>
                      <a:pt x="3"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22" name="Rectangle 240"/>
              <p:cNvSpPr>
                <a:spLocks noChangeArrowheads="1"/>
              </p:cNvSpPr>
              <p:nvPr/>
            </p:nvSpPr>
            <p:spPr bwMode="auto">
              <a:xfrm>
                <a:off x="-1136" y="1534"/>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23" name="Freeform 242"/>
              <p:cNvSpPr>
                <a:spLocks/>
              </p:cNvSpPr>
              <p:nvPr/>
            </p:nvSpPr>
            <p:spPr bwMode="auto">
              <a:xfrm>
                <a:off x="-1149" y="1519"/>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24" name="Freeform 243"/>
              <p:cNvSpPr>
                <a:spLocks/>
              </p:cNvSpPr>
              <p:nvPr/>
            </p:nvSpPr>
            <p:spPr bwMode="auto">
              <a:xfrm>
                <a:off x="-1139" y="1528"/>
                <a:ext cx="3" cy="3"/>
              </a:xfrm>
              <a:custGeom>
                <a:avLst/>
                <a:gdLst>
                  <a:gd name="T0" fmla="*/ 3 w 3"/>
                  <a:gd name="T1" fmla="*/ 3 h 3"/>
                  <a:gd name="T2" fmla="*/ 3 w 3"/>
                  <a:gd name="T3" fmla="*/ 3 h 3"/>
                  <a:gd name="T4" fmla="*/ 3 w 3"/>
                  <a:gd name="T5" fmla="*/ 3 h 3"/>
                  <a:gd name="T6" fmla="*/ 0 w 3"/>
                  <a:gd name="T7" fmla="*/ 3 h 3"/>
                  <a:gd name="T8" fmla="*/ 0 w 3"/>
                  <a:gd name="T9" fmla="*/ 3 h 3"/>
                  <a:gd name="T10" fmla="*/ 0 w 3"/>
                  <a:gd name="T11" fmla="*/ 0 h 3"/>
                  <a:gd name="T12" fmla="*/ 0 w 3"/>
                  <a:gd name="T13" fmla="*/ 0 h 3"/>
                  <a:gd name="T14" fmla="*/ 0 w 3"/>
                  <a:gd name="T15" fmla="*/ 0 h 3"/>
                  <a:gd name="T16" fmla="*/ 0 w 3"/>
                  <a:gd name="T17" fmla="*/ 0 h 3"/>
                  <a:gd name="T18" fmla="*/ 0 w 3"/>
                  <a:gd name="T19" fmla="*/ 0 h 3"/>
                  <a:gd name="T20" fmla="*/ 0 w 3"/>
                  <a:gd name="T21" fmla="*/ 0 h 3"/>
                  <a:gd name="T22" fmla="*/ 0 w 3"/>
                  <a:gd name="T23" fmla="*/ 0 h 3"/>
                  <a:gd name="T24" fmla="*/ 0 w 3"/>
                  <a:gd name="T25" fmla="*/ 3 h 3"/>
                  <a:gd name="T26" fmla="*/ 0 w 3"/>
                  <a:gd name="T27" fmla="*/ 3 h 3"/>
                  <a:gd name="T28" fmla="*/ 0 w 3"/>
                  <a:gd name="T29" fmla="*/ 3 h 3"/>
                  <a:gd name="T30" fmla="*/ 0 w 3"/>
                  <a:gd name="T31" fmla="*/ 3 h 3"/>
                  <a:gd name="T32" fmla="*/ 0 w 3"/>
                  <a:gd name="T33" fmla="*/ 3 h 3"/>
                  <a:gd name="T34" fmla="*/ 0 w 3"/>
                  <a:gd name="T35" fmla="*/ 3 h 3"/>
                  <a:gd name="T36" fmla="*/ 0 w 3"/>
                  <a:gd name="T37" fmla="*/ 3 h 3"/>
                  <a:gd name="T38" fmla="*/ 3 w 3"/>
                  <a:gd name="T39" fmla="*/ 3 h 3"/>
                  <a:gd name="T40" fmla="*/ 3 w 3"/>
                  <a:gd name="T41" fmla="*/ 3 h 3"/>
                  <a:gd name="T42" fmla="*/ 3 w 3"/>
                  <a:gd name="T43" fmla="*/ 3 h 3"/>
                  <a:gd name="T44" fmla="*/ 3 w 3"/>
                  <a:gd name="T45" fmla="*/ 3 h 3"/>
                  <a:gd name="T46" fmla="*/ 3 w 3"/>
                  <a:gd name="T47" fmla="*/ 3 h 3"/>
                  <a:gd name="T48" fmla="*/ 3 w 3"/>
                  <a:gd name="T49" fmla="*/ 3 h 3"/>
                  <a:gd name="T50" fmla="*/ 3 w 3"/>
                  <a:gd name="T51" fmla="*/ 3 h 3"/>
                  <a:gd name="T52" fmla="*/ 3 w 3"/>
                  <a:gd name="T53" fmla="*/ 3 h 3"/>
                  <a:gd name="T54" fmla="*/ 3 w 3"/>
                  <a:gd name="T55" fmla="*/ 3 h 3"/>
                  <a:gd name="T56" fmla="*/ 3 w 3"/>
                  <a:gd name="T57" fmla="*/ 3 h 3"/>
                  <a:gd name="T58" fmla="*/ 3 w 3"/>
                  <a:gd name="T59" fmla="*/ 3 h 3"/>
                  <a:gd name="T60" fmla="*/ 3 w 3"/>
                  <a:gd name="T61" fmla="*/ 3 h 3"/>
                  <a:gd name="T62" fmla="*/ 3 w 3"/>
                  <a:gd name="T63" fmla="*/ 3 h 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 h="3">
                    <a:moveTo>
                      <a:pt x="3" y="3"/>
                    </a:moveTo>
                    <a:lnTo>
                      <a:pt x="3" y="3"/>
                    </a:lnTo>
                    <a:lnTo>
                      <a:pt x="0" y="3"/>
                    </a:lnTo>
                    <a:lnTo>
                      <a:pt x="0" y="0"/>
                    </a:lnTo>
                    <a:lnTo>
                      <a:pt x="0" y="3"/>
                    </a:lnTo>
                    <a:lnTo>
                      <a:pt x="3"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25" name="Freeform 244"/>
              <p:cNvSpPr>
                <a:spLocks/>
              </p:cNvSpPr>
              <p:nvPr/>
            </p:nvSpPr>
            <p:spPr bwMode="auto">
              <a:xfrm>
                <a:off x="-1139" y="1528"/>
                <a:ext cx="3" cy="3"/>
              </a:xfrm>
              <a:custGeom>
                <a:avLst/>
                <a:gdLst>
                  <a:gd name="T0" fmla="*/ 3 w 3"/>
                  <a:gd name="T1" fmla="*/ 3 h 3"/>
                  <a:gd name="T2" fmla="*/ 0 w 3"/>
                  <a:gd name="T3" fmla="*/ 3 h 3"/>
                  <a:gd name="T4" fmla="*/ 0 w 3"/>
                  <a:gd name="T5" fmla="*/ 0 h 3"/>
                  <a:gd name="T6" fmla="*/ 0 w 3"/>
                  <a:gd name="T7" fmla="*/ 3 h 3"/>
                  <a:gd name="T8" fmla="*/ 3 w 3"/>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3" y="3"/>
                    </a:moveTo>
                    <a:lnTo>
                      <a:pt x="0" y="3"/>
                    </a:lnTo>
                    <a:lnTo>
                      <a:pt x="0" y="0"/>
                    </a:lnTo>
                    <a:lnTo>
                      <a:pt x="0" y="3"/>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26" name="Freeform 246"/>
              <p:cNvSpPr>
                <a:spLocks/>
              </p:cNvSpPr>
              <p:nvPr/>
            </p:nvSpPr>
            <p:spPr bwMode="auto">
              <a:xfrm>
                <a:off x="-1143" y="1522"/>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27" name="Freeform 248"/>
              <p:cNvSpPr>
                <a:spLocks/>
              </p:cNvSpPr>
              <p:nvPr/>
            </p:nvSpPr>
            <p:spPr bwMode="auto">
              <a:xfrm>
                <a:off x="-1136" y="1531"/>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28" name="Freeform 249"/>
              <p:cNvSpPr>
                <a:spLocks/>
              </p:cNvSpPr>
              <p:nvPr/>
            </p:nvSpPr>
            <p:spPr bwMode="auto">
              <a:xfrm>
                <a:off x="-1146" y="1519"/>
                <a:ext cx="3" cy="3"/>
              </a:xfrm>
              <a:custGeom>
                <a:avLst/>
                <a:gdLst>
                  <a:gd name="T0" fmla="*/ 0 w 3"/>
                  <a:gd name="T1" fmla="*/ 3 h 3"/>
                  <a:gd name="T2" fmla="*/ 3 w 3"/>
                  <a:gd name="T3" fmla="*/ 3 h 3"/>
                  <a:gd name="T4" fmla="*/ 3 w 3"/>
                  <a:gd name="T5" fmla="*/ 3 h 3"/>
                  <a:gd name="T6" fmla="*/ 3 w 3"/>
                  <a:gd name="T7" fmla="*/ 3 h 3"/>
                  <a:gd name="T8" fmla="*/ 3 w 3"/>
                  <a:gd name="T9" fmla="*/ 3 h 3"/>
                  <a:gd name="T10" fmla="*/ 3 w 3"/>
                  <a:gd name="T11" fmla="*/ 3 h 3"/>
                  <a:gd name="T12" fmla="*/ 3 w 3"/>
                  <a:gd name="T13" fmla="*/ 3 h 3"/>
                  <a:gd name="T14" fmla="*/ 3 w 3"/>
                  <a:gd name="T15" fmla="*/ 3 h 3"/>
                  <a:gd name="T16" fmla="*/ 3 w 3"/>
                  <a:gd name="T17" fmla="*/ 3 h 3"/>
                  <a:gd name="T18" fmla="*/ 3 w 3"/>
                  <a:gd name="T19" fmla="*/ 3 h 3"/>
                  <a:gd name="T20" fmla="*/ 3 w 3"/>
                  <a:gd name="T21" fmla="*/ 3 h 3"/>
                  <a:gd name="T22" fmla="*/ 3 w 3"/>
                  <a:gd name="T23" fmla="*/ 3 h 3"/>
                  <a:gd name="T24" fmla="*/ 3 w 3"/>
                  <a:gd name="T25" fmla="*/ 3 h 3"/>
                  <a:gd name="T26" fmla="*/ 3 w 3"/>
                  <a:gd name="T27" fmla="*/ 3 h 3"/>
                  <a:gd name="T28" fmla="*/ 0 w 3"/>
                  <a:gd name="T29" fmla="*/ 3 h 3"/>
                  <a:gd name="T30" fmla="*/ 0 w 3"/>
                  <a:gd name="T31" fmla="*/ 3 h 3"/>
                  <a:gd name="T32" fmla="*/ 0 w 3"/>
                  <a:gd name="T33" fmla="*/ 3 h 3"/>
                  <a:gd name="T34" fmla="*/ 0 w 3"/>
                  <a:gd name="T35" fmla="*/ 3 h 3"/>
                  <a:gd name="T36" fmla="*/ 0 w 3"/>
                  <a:gd name="T37" fmla="*/ 3 h 3"/>
                  <a:gd name="T38" fmla="*/ 0 w 3"/>
                  <a:gd name="T39" fmla="*/ 3 h 3"/>
                  <a:gd name="T40" fmla="*/ 0 w 3"/>
                  <a:gd name="T41" fmla="*/ 3 h 3"/>
                  <a:gd name="T42" fmla="*/ 0 w 3"/>
                  <a:gd name="T43" fmla="*/ 0 h 3"/>
                  <a:gd name="T44" fmla="*/ 0 w 3"/>
                  <a:gd name="T45" fmla="*/ 0 h 3"/>
                  <a:gd name="T46" fmla="*/ 0 w 3"/>
                  <a:gd name="T47" fmla="*/ 0 h 3"/>
                  <a:gd name="T48" fmla="*/ 0 w 3"/>
                  <a:gd name="T49" fmla="*/ 0 h 3"/>
                  <a:gd name="T50" fmla="*/ 0 w 3"/>
                  <a:gd name="T51" fmla="*/ 0 h 3"/>
                  <a:gd name="T52" fmla="*/ 0 w 3"/>
                  <a:gd name="T53" fmla="*/ 0 h 3"/>
                  <a:gd name="T54" fmla="*/ 0 w 3"/>
                  <a:gd name="T55" fmla="*/ 0 h 3"/>
                  <a:gd name="T56" fmla="*/ 0 w 3"/>
                  <a:gd name="T57" fmla="*/ 0 h 3"/>
                  <a:gd name="T58" fmla="*/ 0 w 3"/>
                  <a:gd name="T59" fmla="*/ 0 h 3"/>
                  <a:gd name="T60" fmla="*/ 0 w 3"/>
                  <a:gd name="T61" fmla="*/ 0 h 3"/>
                  <a:gd name="T62" fmla="*/ 0 w 3"/>
                  <a:gd name="T63" fmla="*/ 3 h 3"/>
                  <a:gd name="T64" fmla="*/ 0 w 3"/>
                  <a:gd name="T65" fmla="*/ 3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 h="3">
                    <a:moveTo>
                      <a:pt x="0" y="3"/>
                    </a:moveTo>
                    <a:lnTo>
                      <a:pt x="3" y="3"/>
                    </a:lnTo>
                    <a:lnTo>
                      <a:pt x="0" y="3"/>
                    </a:lnTo>
                    <a:lnTo>
                      <a:pt x="0" y="0"/>
                    </a:lnTo>
                    <a:lnTo>
                      <a:pt x="0"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29" name="Freeform 250"/>
              <p:cNvSpPr>
                <a:spLocks/>
              </p:cNvSpPr>
              <p:nvPr/>
            </p:nvSpPr>
            <p:spPr bwMode="auto">
              <a:xfrm>
                <a:off x="-1146" y="1519"/>
                <a:ext cx="3" cy="3"/>
              </a:xfrm>
              <a:custGeom>
                <a:avLst/>
                <a:gdLst>
                  <a:gd name="T0" fmla="*/ 0 w 3"/>
                  <a:gd name="T1" fmla="*/ 3 h 3"/>
                  <a:gd name="T2" fmla="*/ 3 w 3"/>
                  <a:gd name="T3" fmla="*/ 3 h 3"/>
                  <a:gd name="T4" fmla="*/ 0 w 3"/>
                  <a:gd name="T5" fmla="*/ 3 h 3"/>
                  <a:gd name="T6" fmla="*/ 0 w 3"/>
                  <a:gd name="T7" fmla="*/ 0 h 3"/>
                  <a:gd name="T8" fmla="*/ 0 w 3"/>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3"/>
                    </a:moveTo>
                    <a:lnTo>
                      <a:pt x="3" y="3"/>
                    </a:lnTo>
                    <a:lnTo>
                      <a:pt x="0" y="3"/>
                    </a:ln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30" name="Freeform 251"/>
              <p:cNvSpPr>
                <a:spLocks/>
              </p:cNvSpPr>
              <p:nvPr/>
            </p:nvSpPr>
            <p:spPr bwMode="auto">
              <a:xfrm>
                <a:off x="-1143" y="1525"/>
                <a:ext cx="4" cy="3"/>
              </a:xfrm>
              <a:custGeom>
                <a:avLst/>
                <a:gdLst>
                  <a:gd name="T0" fmla="*/ 4 w 4"/>
                  <a:gd name="T1" fmla="*/ 3 h 3"/>
                  <a:gd name="T2" fmla="*/ 4 w 4"/>
                  <a:gd name="T3" fmla="*/ 3 h 3"/>
                  <a:gd name="T4" fmla="*/ 4 w 4"/>
                  <a:gd name="T5" fmla="*/ 3 h 3"/>
                  <a:gd name="T6" fmla="*/ 4 w 4"/>
                  <a:gd name="T7" fmla="*/ 0 h 3"/>
                  <a:gd name="T8" fmla="*/ 4 w 4"/>
                  <a:gd name="T9" fmla="*/ 0 h 3"/>
                  <a:gd name="T10" fmla="*/ 0 w 4"/>
                  <a:gd name="T11" fmla="*/ 0 h 3"/>
                  <a:gd name="T12" fmla="*/ 0 w 4"/>
                  <a:gd name="T13" fmla="*/ 0 h 3"/>
                  <a:gd name="T14" fmla="*/ 0 w 4"/>
                  <a:gd name="T15" fmla="*/ 0 h 3"/>
                  <a:gd name="T16" fmla="*/ 0 w 4"/>
                  <a:gd name="T17" fmla="*/ 0 h 3"/>
                  <a:gd name="T18" fmla="*/ 0 w 4"/>
                  <a:gd name="T19" fmla="*/ 0 h 3"/>
                  <a:gd name="T20" fmla="*/ 0 w 4"/>
                  <a:gd name="T21" fmla="*/ 0 h 3"/>
                  <a:gd name="T22" fmla="*/ 0 w 4"/>
                  <a:gd name="T23" fmla="*/ 0 h 3"/>
                  <a:gd name="T24" fmla="*/ 0 w 4"/>
                  <a:gd name="T25" fmla="*/ 0 h 3"/>
                  <a:gd name="T26" fmla="*/ 0 w 4"/>
                  <a:gd name="T27" fmla="*/ 0 h 3"/>
                  <a:gd name="T28" fmla="*/ 4 w 4"/>
                  <a:gd name="T29" fmla="*/ 3 h 3"/>
                  <a:gd name="T30" fmla="*/ 4 w 4"/>
                  <a:gd name="T31" fmla="*/ 3 h 3"/>
                  <a:gd name="T32" fmla="*/ 4 w 4"/>
                  <a:gd name="T33" fmla="*/ 3 h 3"/>
                  <a:gd name="T34" fmla="*/ 4 w 4"/>
                  <a:gd name="T35" fmla="*/ 3 h 3"/>
                  <a:gd name="T36" fmla="*/ 4 w 4"/>
                  <a:gd name="T37" fmla="*/ 3 h 3"/>
                  <a:gd name="T38" fmla="*/ 4 w 4"/>
                  <a:gd name="T39" fmla="*/ 3 h 3"/>
                  <a:gd name="T40" fmla="*/ 4 w 4"/>
                  <a:gd name="T41" fmla="*/ 3 h 3"/>
                  <a:gd name="T42" fmla="*/ 4 w 4"/>
                  <a:gd name="T43" fmla="*/ 3 h 3"/>
                  <a:gd name="T44" fmla="*/ 4 w 4"/>
                  <a:gd name="T45" fmla="*/ 3 h 3"/>
                  <a:gd name="T46" fmla="*/ 4 w 4"/>
                  <a:gd name="T47" fmla="*/ 3 h 3"/>
                  <a:gd name="T48" fmla="*/ 4 w 4"/>
                  <a:gd name="T49" fmla="*/ 3 h 3"/>
                  <a:gd name="T50" fmla="*/ 4 w 4"/>
                  <a:gd name="T51" fmla="*/ 3 h 3"/>
                  <a:gd name="T52" fmla="*/ 4 w 4"/>
                  <a:gd name="T53" fmla="*/ 3 h 3"/>
                  <a:gd name="T54" fmla="*/ 4 w 4"/>
                  <a:gd name="T55" fmla="*/ 3 h 3"/>
                  <a:gd name="T56" fmla="*/ 4 w 4"/>
                  <a:gd name="T57" fmla="*/ 3 h 3"/>
                  <a:gd name="T58" fmla="*/ 4 w 4"/>
                  <a:gd name="T59" fmla="*/ 3 h 3"/>
                  <a:gd name="T60" fmla="*/ 4 w 4"/>
                  <a:gd name="T61" fmla="*/ 3 h 3"/>
                  <a:gd name="T62" fmla="*/ 4 w 4"/>
                  <a:gd name="T63" fmla="*/ 3 h 3"/>
                  <a:gd name="T64" fmla="*/ 4 w 4"/>
                  <a:gd name="T65" fmla="*/ 3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 h="3">
                    <a:moveTo>
                      <a:pt x="4" y="3"/>
                    </a:moveTo>
                    <a:lnTo>
                      <a:pt x="4" y="3"/>
                    </a:lnTo>
                    <a:lnTo>
                      <a:pt x="4" y="0"/>
                    </a:lnTo>
                    <a:lnTo>
                      <a:pt x="0" y="0"/>
                    </a:lnTo>
                    <a:lnTo>
                      <a:pt x="4"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31" name="Freeform 252"/>
              <p:cNvSpPr>
                <a:spLocks/>
              </p:cNvSpPr>
              <p:nvPr/>
            </p:nvSpPr>
            <p:spPr bwMode="auto">
              <a:xfrm>
                <a:off x="-1143" y="1525"/>
                <a:ext cx="4" cy="3"/>
              </a:xfrm>
              <a:custGeom>
                <a:avLst/>
                <a:gdLst>
                  <a:gd name="T0" fmla="*/ 4 w 4"/>
                  <a:gd name="T1" fmla="*/ 3 h 3"/>
                  <a:gd name="T2" fmla="*/ 4 w 4"/>
                  <a:gd name="T3" fmla="*/ 0 h 3"/>
                  <a:gd name="T4" fmla="*/ 0 w 4"/>
                  <a:gd name="T5" fmla="*/ 0 h 3"/>
                  <a:gd name="T6" fmla="*/ 4 w 4"/>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3"/>
                    </a:moveTo>
                    <a:lnTo>
                      <a:pt x="4" y="0"/>
                    </a:lnTo>
                    <a:lnTo>
                      <a:pt x="0" y="0"/>
                    </a:lnTo>
                    <a:lnTo>
                      <a:pt x="4"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32" name="Freeform 253"/>
              <p:cNvSpPr>
                <a:spLocks/>
              </p:cNvSpPr>
              <p:nvPr/>
            </p:nvSpPr>
            <p:spPr bwMode="auto">
              <a:xfrm>
                <a:off x="-1133" y="1537"/>
                <a:ext cx="1" cy="3"/>
              </a:xfrm>
              <a:custGeom>
                <a:avLst/>
                <a:gdLst>
                  <a:gd name="T0" fmla="*/ 0 w 1"/>
                  <a:gd name="T1" fmla="*/ 3 h 3"/>
                  <a:gd name="T2" fmla="*/ 0 w 1"/>
                  <a:gd name="T3" fmla="*/ 3 h 3"/>
                  <a:gd name="T4" fmla="*/ 0 w 1"/>
                  <a:gd name="T5" fmla="*/ 3 h 3"/>
                  <a:gd name="T6" fmla="*/ 0 w 1"/>
                  <a:gd name="T7" fmla="*/ 0 h 3"/>
                  <a:gd name="T8" fmla="*/ 0 w 1"/>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0" y="3"/>
                    </a:moveTo>
                    <a:lnTo>
                      <a:pt x="0" y="3"/>
                    </a:lnTo>
                    <a:lnTo>
                      <a:pt x="0" y="0"/>
                    </a:lnTo>
                    <a:lnTo>
                      <a:pt x="0"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33" name="Freeform 254"/>
              <p:cNvSpPr>
                <a:spLocks/>
              </p:cNvSpPr>
              <p:nvPr/>
            </p:nvSpPr>
            <p:spPr bwMode="auto">
              <a:xfrm>
                <a:off x="-1133" y="1537"/>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34" name="Line 256"/>
              <p:cNvSpPr>
                <a:spLocks noChangeShapeType="1"/>
              </p:cNvSpPr>
              <p:nvPr/>
            </p:nvSpPr>
            <p:spPr bwMode="auto">
              <a:xfrm>
                <a:off x="-1149" y="151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35" name="Freeform 257"/>
              <p:cNvSpPr>
                <a:spLocks/>
              </p:cNvSpPr>
              <p:nvPr/>
            </p:nvSpPr>
            <p:spPr bwMode="auto">
              <a:xfrm>
                <a:off x="-1184" y="1522"/>
                <a:ext cx="25" cy="24"/>
              </a:xfrm>
              <a:custGeom>
                <a:avLst/>
                <a:gdLst>
                  <a:gd name="T0" fmla="*/ 25 w 25"/>
                  <a:gd name="T1" fmla="*/ 18 h 24"/>
                  <a:gd name="T2" fmla="*/ 13 w 25"/>
                  <a:gd name="T3" fmla="*/ 0 h 24"/>
                  <a:gd name="T4" fmla="*/ 0 w 25"/>
                  <a:gd name="T5" fmla="*/ 6 h 24"/>
                  <a:gd name="T6" fmla="*/ 0 w 25"/>
                  <a:gd name="T7" fmla="*/ 6 h 24"/>
                  <a:gd name="T8" fmla="*/ 0 w 25"/>
                  <a:gd name="T9" fmla="*/ 9 h 24"/>
                  <a:gd name="T10" fmla="*/ 0 w 25"/>
                  <a:gd name="T11" fmla="*/ 9 h 24"/>
                  <a:gd name="T12" fmla="*/ 0 w 25"/>
                  <a:gd name="T13" fmla="*/ 12 h 24"/>
                  <a:gd name="T14" fmla="*/ 0 w 25"/>
                  <a:gd name="T15" fmla="*/ 12 h 24"/>
                  <a:gd name="T16" fmla="*/ 0 w 25"/>
                  <a:gd name="T17" fmla="*/ 15 h 24"/>
                  <a:gd name="T18" fmla="*/ 3 w 25"/>
                  <a:gd name="T19" fmla="*/ 15 h 24"/>
                  <a:gd name="T20" fmla="*/ 3 w 25"/>
                  <a:gd name="T21" fmla="*/ 18 h 24"/>
                  <a:gd name="T22" fmla="*/ 3 w 25"/>
                  <a:gd name="T23" fmla="*/ 18 h 24"/>
                  <a:gd name="T24" fmla="*/ 6 w 25"/>
                  <a:gd name="T25" fmla="*/ 21 h 24"/>
                  <a:gd name="T26" fmla="*/ 6 w 25"/>
                  <a:gd name="T27" fmla="*/ 21 h 24"/>
                  <a:gd name="T28" fmla="*/ 9 w 25"/>
                  <a:gd name="T29" fmla="*/ 21 h 24"/>
                  <a:gd name="T30" fmla="*/ 9 w 25"/>
                  <a:gd name="T31" fmla="*/ 24 h 24"/>
                  <a:gd name="T32" fmla="*/ 13 w 25"/>
                  <a:gd name="T33" fmla="*/ 24 h 24"/>
                  <a:gd name="T34" fmla="*/ 13 w 25"/>
                  <a:gd name="T35" fmla="*/ 24 h 24"/>
                  <a:gd name="T36" fmla="*/ 13 w 25"/>
                  <a:gd name="T37" fmla="*/ 24 h 24"/>
                  <a:gd name="T38" fmla="*/ 25 w 25"/>
                  <a:gd name="T39" fmla="*/ 18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24">
                    <a:moveTo>
                      <a:pt x="25" y="18"/>
                    </a:moveTo>
                    <a:lnTo>
                      <a:pt x="13" y="0"/>
                    </a:lnTo>
                    <a:lnTo>
                      <a:pt x="0" y="6"/>
                    </a:lnTo>
                    <a:lnTo>
                      <a:pt x="0" y="9"/>
                    </a:lnTo>
                    <a:lnTo>
                      <a:pt x="0" y="12"/>
                    </a:lnTo>
                    <a:lnTo>
                      <a:pt x="0" y="15"/>
                    </a:lnTo>
                    <a:lnTo>
                      <a:pt x="3" y="15"/>
                    </a:lnTo>
                    <a:lnTo>
                      <a:pt x="3" y="18"/>
                    </a:lnTo>
                    <a:lnTo>
                      <a:pt x="6" y="21"/>
                    </a:lnTo>
                    <a:lnTo>
                      <a:pt x="9" y="21"/>
                    </a:lnTo>
                    <a:lnTo>
                      <a:pt x="9" y="24"/>
                    </a:lnTo>
                    <a:lnTo>
                      <a:pt x="13" y="24"/>
                    </a:lnTo>
                    <a:lnTo>
                      <a:pt x="25" y="1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36" name="Freeform 258"/>
              <p:cNvSpPr>
                <a:spLocks/>
              </p:cNvSpPr>
              <p:nvPr/>
            </p:nvSpPr>
            <p:spPr bwMode="auto">
              <a:xfrm>
                <a:off x="-1184" y="1522"/>
                <a:ext cx="25" cy="24"/>
              </a:xfrm>
              <a:custGeom>
                <a:avLst/>
                <a:gdLst>
                  <a:gd name="T0" fmla="*/ 25 w 25"/>
                  <a:gd name="T1" fmla="*/ 18 h 24"/>
                  <a:gd name="T2" fmla="*/ 13 w 25"/>
                  <a:gd name="T3" fmla="*/ 0 h 24"/>
                  <a:gd name="T4" fmla="*/ 0 w 25"/>
                  <a:gd name="T5" fmla="*/ 6 h 24"/>
                  <a:gd name="T6" fmla="*/ 0 w 25"/>
                  <a:gd name="T7" fmla="*/ 9 h 24"/>
                  <a:gd name="T8" fmla="*/ 0 w 25"/>
                  <a:gd name="T9" fmla="*/ 12 h 24"/>
                  <a:gd name="T10" fmla="*/ 0 w 25"/>
                  <a:gd name="T11" fmla="*/ 15 h 24"/>
                  <a:gd name="T12" fmla="*/ 3 w 25"/>
                  <a:gd name="T13" fmla="*/ 15 h 24"/>
                  <a:gd name="T14" fmla="*/ 3 w 25"/>
                  <a:gd name="T15" fmla="*/ 18 h 24"/>
                  <a:gd name="T16" fmla="*/ 6 w 25"/>
                  <a:gd name="T17" fmla="*/ 21 h 24"/>
                  <a:gd name="T18" fmla="*/ 9 w 25"/>
                  <a:gd name="T19" fmla="*/ 21 h 24"/>
                  <a:gd name="T20" fmla="*/ 9 w 25"/>
                  <a:gd name="T21" fmla="*/ 24 h 24"/>
                  <a:gd name="T22" fmla="*/ 13 w 25"/>
                  <a:gd name="T23" fmla="*/ 24 h 24"/>
                  <a:gd name="T24" fmla="*/ 25 w 25"/>
                  <a:gd name="T25" fmla="*/ 18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 h="24">
                    <a:moveTo>
                      <a:pt x="25" y="18"/>
                    </a:moveTo>
                    <a:lnTo>
                      <a:pt x="13" y="0"/>
                    </a:lnTo>
                    <a:lnTo>
                      <a:pt x="0" y="6"/>
                    </a:lnTo>
                    <a:lnTo>
                      <a:pt x="0" y="9"/>
                    </a:lnTo>
                    <a:lnTo>
                      <a:pt x="0" y="12"/>
                    </a:lnTo>
                    <a:lnTo>
                      <a:pt x="0" y="15"/>
                    </a:lnTo>
                    <a:lnTo>
                      <a:pt x="3" y="15"/>
                    </a:lnTo>
                    <a:lnTo>
                      <a:pt x="3" y="18"/>
                    </a:lnTo>
                    <a:lnTo>
                      <a:pt x="6" y="21"/>
                    </a:lnTo>
                    <a:lnTo>
                      <a:pt x="9" y="21"/>
                    </a:lnTo>
                    <a:lnTo>
                      <a:pt x="9" y="24"/>
                    </a:lnTo>
                    <a:lnTo>
                      <a:pt x="13" y="24"/>
                    </a:lnTo>
                    <a:lnTo>
                      <a:pt x="25" y="1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37" name="Freeform 259"/>
              <p:cNvSpPr>
                <a:spLocks noEditPoints="1"/>
              </p:cNvSpPr>
              <p:nvPr/>
            </p:nvSpPr>
            <p:spPr bwMode="auto">
              <a:xfrm>
                <a:off x="-1184" y="1525"/>
                <a:ext cx="22" cy="18"/>
              </a:xfrm>
              <a:custGeom>
                <a:avLst/>
                <a:gdLst>
                  <a:gd name="T0" fmla="*/ 16 w 22"/>
                  <a:gd name="T1" fmla="*/ 6 h 18"/>
                  <a:gd name="T2" fmla="*/ 16 w 22"/>
                  <a:gd name="T3" fmla="*/ 9 h 18"/>
                  <a:gd name="T4" fmla="*/ 16 w 22"/>
                  <a:gd name="T5" fmla="*/ 0 h 18"/>
                  <a:gd name="T6" fmla="*/ 16 w 22"/>
                  <a:gd name="T7" fmla="*/ 3 h 18"/>
                  <a:gd name="T8" fmla="*/ 16 w 22"/>
                  <a:gd name="T9" fmla="*/ 3 h 18"/>
                  <a:gd name="T10" fmla="*/ 19 w 22"/>
                  <a:gd name="T11" fmla="*/ 9 h 18"/>
                  <a:gd name="T12" fmla="*/ 19 w 22"/>
                  <a:gd name="T13" fmla="*/ 9 h 18"/>
                  <a:gd name="T14" fmla="*/ 19 w 22"/>
                  <a:gd name="T15" fmla="*/ 9 h 18"/>
                  <a:gd name="T16" fmla="*/ 19 w 22"/>
                  <a:gd name="T17" fmla="*/ 12 h 18"/>
                  <a:gd name="T18" fmla="*/ 19 w 22"/>
                  <a:gd name="T19" fmla="*/ 15 h 18"/>
                  <a:gd name="T20" fmla="*/ 22 w 22"/>
                  <a:gd name="T21" fmla="*/ 15 h 18"/>
                  <a:gd name="T22" fmla="*/ 19 w 22"/>
                  <a:gd name="T23" fmla="*/ 9 h 18"/>
                  <a:gd name="T24" fmla="*/ 16 w 22"/>
                  <a:gd name="T25" fmla="*/ 9 h 18"/>
                  <a:gd name="T26" fmla="*/ 19 w 22"/>
                  <a:gd name="T27" fmla="*/ 12 h 18"/>
                  <a:gd name="T28" fmla="*/ 13 w 22"/>
                  <a:gd name="T29" fmla="*/ 3 h 18"/>
                  <a:gd name="T30" fmla="*/ 13 w 22"/>
                  <a:gd name="T31" fmla="*/ 6 h 18"/>
                  <a:gd name="T32" fmla="*/ 13 w 22"/>
                  <a:gd name="T33" fmla="*/ 0 h 18"/>
                  <a:gd name="T34" fmla="*/ 9 w 22"/>
                  <a:gd name="T35" fmla="*/ 0 h 18"/>
                  <a:gd name="T36" fmla="*/ 13 w 22"/>
                  <a:gd name="T37" fmla="*/ 0 h 18"/>
                  <a:gd name="T38" fmla="*/ 9 w 22"/>
                  <a:gd name="T39" fmla="*/ 6 h 18"/>
                  <a:gd name="T40" fmla="*/ 13 w 22"/>
                  <a:gd name="T41" fmla="*/ 6 h 18"/>
                  <a:gd name="T42" fmla="*/ 13 w 22"/>
                  <a:gd name="T43" fmla="*/ 9 h 18"/>
                  <a:gd name="T44" fmla="*/ 16 w 22"/>
                  <a:gd name="T45" fmla="*/ 15 h 18"/>
                  <a:gd name="T46" fmla="*/ 16 w 22"/>
                  <a:gd name="T47" fmla="*/ 9 h 18"/>
                  <a:gd name="T48" fmla="*/ 16 w 22"/>
                  <a:gd name="T49" fmla="*/ 15 h 18"/>
                  <a:gd name="T50" fmla="*/ 16 w 22"/>
                  <a:gd name="T51" fmla="*/ 18 h 18"/>
                  <a:gd name="T52" fmla="*/ 13 w 22"/>
                  <a:gd name="T53" fmla="*/ 12 h 18"/>
                  <a:gd name="T54" fmla="*/ 16 w 22"/>
                  <a:gd name="T55" fmla="*/ 15 h 18"/>
                  <a:gd name="T56" fmla="*/ 13 w 22"/>
                  <a:gd name="T57" fmla="*/ 15 h 18"/>
                  <a:gd name="T58" fmla="*/ 9 w 22"/>
                  <a:gd name="T59" fmla="*/ 9 h 18"/>
                  <a:gd name="T60" fmla="*/ 9 w 22"/>
                  <a:gd name="T61" fmla="*/ 6 h 18"/>
                  <a:gd name="T62" fmla="*/ 9 w 22"/>
                  <a:gd name="T63" fmla="*/ 9 h 18"/>
                  <a:gd name="T64" fmla="*/ 6 w 22"/>
                  <a:gd name="T65" fmla="*/ 3 h 18"/>
                  <a:gd name="T66" fmla="*/ 6 w 22"/>
                  <a:gd name="T67" fmla="*/ 3 h 18"/>
                  <a:gd name="T68" fmla="*/ 9 w 22"/>
                  <a:gd name="T69" fmla="*/ 3 h 18"/>
                  <a:gd name="T70" fmla="*/ 9 w 22"/>
                  <a:gd name="T71" fmla="*/ 9 h 18"/>
                  <a:gd name="T72" fmla="*/ 9 w 22"/>
                  <a:gd name="T73" fmla="*/ 12 h 18"/>
                  <a:gd name="T74" fmla="*/ 9 w 22"/>
                  <a:gd name="T75" fmla="*/ 12 h 18"/>
                  <a:gd name="T76" fmla="*/ 3 w 22"/>
                  <a:gd name="T77" fmla="*/ 9 h 18"/>
                  <a:gd name="T78" fmla="*/ 3 w 22"/>
                  <a:gd name="T79" fmla="*/ 9 h 18"/>
                  <a:gd name="T80" fmla="*/ 9 w 22"/>
                  <a:gd name="T81" fmla="*/ 18 h 18"/>
                  <a:gd name="T82" fmla="*/ 9 w 22"/>
                  <a:gd name="T83" fmla="*/ 15 h 18"/>
                  <a:gd name="T84" fmla="*/ 9 w 22"/>
                  <a:gd name="T85" fmla="*/ 18 h 1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 h="18">
                    <a:moveTo>
                      <a:pt x="19" y="6"/>
                    </a:moveTo>
                    <a:lnTo>
                      <a:pt x="16" y="6"/>
                    </a:lnTo>
                    <a:lnTo>
                      <a:pt x="16" y="9"/>
                    </a:lnTo>
                    <a:lnTo>
                      <a:pt x="19" y="9"/>
                    </a:lnTo>
                    <a:lnTo>
                      <a:pt x="19" y="6"/>
                    </a:lnTo>
                    <a:close/>
                    <a:moveTo>
                      <a:pt x="16" y="0"/>
                    </a:moveTo>
                    <a:lnTo>
                      <a:pt x="13" y="0"/>
                    </a:lnTo>
                    <a:lnTo>
                      <a:pt x="16" y="3"/>
                    </a:lnTo>
                    <a:lnTo>
                      <a:pt x="16" y="0"/>
                    </a:lnTo>
                    <a:close/>
                    <a:moveTo>
                      <a:pt x="19" y="9"/>
                    </a:moveTo>
                    <a:lnTo>
                      <a:pt x="19" y="9"/>
                    </a:lnTo>
                    <a:lnTo>
                      <a:pt x="22" y="9"/>
                    </a:lnTo>
                    <a:lnTo>
                      <a:pt x="19" y="9"/>
                    </a:lnTo>
                    <a:close/>
                    <a:moveTo>
                      <a:pt x="22" y="15"/>
                    </a:moveTo>
                    <a:lnTo>
                      <a:pt x="19" y="12"/>
                    </a:lnTo>
                    <a:lnTo>
                      <a:pt x="19" y="15"/>
                    </a:lnTo>
                    <a:lnTo>
                      <a:pt x="22" y="15"/>
                    </a:lnTo>
                    <a:close/>
                    <a:moveTo>
                      <a:pt x="19" y="12"/>
                    </a:moveTo>
                    <a:lnTo>
                      <a:pt x="19" y="9"/>
                    </a:lnTo>
                    <a:lnTo>
                      <a:pt x="16" y="9"/>
                    </a:lnTo>
                    <a:lnTo>
                      <a:pt x="16" y="12"/>
                    </a:lnTo>
                    <a:lnTo>
                      <a:pt x="19" y="12"/>
                    </a:lnTo>
                    <a:close/>
                    <a:moveTo>
                      <a:pt x="13" y="3"/>
                    </a:moveTo>
                    <a:lnTo>
                      <a:pt x="13" y="3"/>
                    </a:lnTo>
                    <a:lnTo>
                      <a:pt x="13" y="6"/>
                    </a:lnTo>
                    <a:lnTo>
                      <a:pt x="13" y="3"/>
                    </a:lnTo>
                    <a:close/>
                    <a:moveTo>
                      <a:pt x="13" y="0"/>
                    </a:moveTo>
                    <a:lnTo>
                      <a:pt x="9" y="0"/>
                    </a:lnTo>
                    <a:lnTo>
                      <a:pt x="9" y="3"/>
                    </a:lnTo>
                    <a:lnTo>
                      <a:pt x="13" y="0"/>
                    </a:lnTo>
                    <a:close/>
                    <a:moveTo>
                      <a:pt x="9" y="3"/>
                    </a:moveTo>
                    <a:lnTo>
                      <a:pt x="9" y="3"/>
                    </a:lnTo>
                    <a:lnTo>
                      <a:pt x="9" y="6"/>
                    </a:lnTo>
                    <a:lnTo>
                      <a:pt x="13" y="6"/>
                    </a:lnTo>
                    <a:lnTo>
                      <a:pt x="9" y="3"/>
                    </a:lnTo>
                    <a:close/>
                    <a:moveTo>
                      <a:pt x="16" y="9"/>
                    </a:moveTo>
                    <a:lnTo>
                      <a:pt x="13" y="9"/>
                    </a:lnTo>
                    <a:lnTo>
                      <a:pt x="13" y="12"/>
                    </a:lnTo>
                    <a:lnTo>
                      <a:pt x="16" y="12"/>
                    </a:lnTo>
                    <a:lnTo>
                      <a:pt x="16" y="15"/>
                    </a:lnTo>
                    <a:lnTo>
                      <a:pt x="16" y="12"/>
                    </a:lnTo>
                    <a:lnTo>
                      <a:pt x="16" y="9"/>
                    </a:lnTo>
                    <a:close/>
                    <a:moveTo>
                      <a:pt x="19" y="18"/>
                    </a:moveTo>
                    <a:lnTo>
                      <a:pt x="16" y="15"/>
                    </a:lnTo>
                    <a:lnTo>
                      <a:pt x="16" y="18"/>
                    </a:lnTo>
                    <a:lnTo>
                      <a:pt x="19" y="18"/>
                    </a:lnTo>
                    <a:close/>
                    <a:moveTo>
                      <a:pt x="13" y="12"/>
                    </a:moveTo>
                    <a:lnTo>
                      <a:pt x="13" y="12"/>
                    </a:lnTo>
                    <a:lnTo>
                      <a:pt x="16" y="12"/>
                    </a:lnTo>
                    <a:lnTo>
                      <a:pt x="16" y="15"/>
                    </a:lnTo>
                    <a:lnTo>
                      <a:pt x="13" y="15"/>
                    </a:lnTo>
                    <a:lnTo>
                      <a:pt x="13" y="12"/>
                    </a:lnTo>
                    <a:close/>
                    <a:moveTo>
                      <a:pt x="9" y="9"/>
                    </a:moveTo>
                    <a:lnTo>
                      <a:pt x="9" y="6"/>
                    </a:lnTo>
                    <a:lnTo>
                      <a:pt x="6" y="6"/>
                    </a:lnTo>
                    <a:lnTo>
                      <a:pt x="9" y="9"/>
                    </a:lnTo>
                    <a:close/>
                    <a:moveTo>
                      <a:pt x="9" y="3"/>
                    </a:moveTo>
                    <a:lnTo>
                      <a:pt x="6" y="3"/>
                    </a:lnTo>
                    <a:lnTo>
                      <a:pt x="6" y="0"/>
                    </a:lnTo>
                    <a:lnTo>
                      <a:pt x="6" y="3"/>
                    </a:lnTo>
                    <a:lnTo>
                      <a:pt x="9" y="3"/>
                    </a:lnTo>
                    <a:close/>
                    <a:moveTo>
                      <a:pt x="9" y="12"/>
                    </a:moveTo>
                    <a:lnTo>
                      <a:pt x="9" y="9"/>
                    </a:lnTo>
                    <a:lnTo>
                      <a:pt x="6" y="9"/>
                    </a:lnTo>
                    <a:lnTo>
                      <a:pt x="6" y="12"/>
                    </a:lnTo>
                    <a:lnTo>
                      <a:pt x="9" y="12"/>
                    </a:lnTo>
                    <a:close/>
                    <a:moveTo>
                      <a:pt x="3" y="6"/>
                    </a:moveTo>
                    <a:lnTo>
                      <a:pt x="3" y="6"/>
                    </a:lnTo>
                    <a:lnTo>
                      <a:pt x="3" y="9"/>
                    </a:lnTo>
                    <a:lnTo>
                      <a:pt x="0" y="9"/>
                    </a:lnTo>
                    <a:lnTo>
                      <a:pt x="3" y="6"/>
                    </a:lnTo>
                    <a:close/>
                    <a:moveTo>
                      <a:pt x="9" y="18"/>
                    </a:moveTo>
                    <a:lnTo>
                      <a:pt x="9" y="18"/>
                    </a:lnTo>
                    <a:lnTo>
                      <a:pt x="9" y="15"/>
                    </a:lnTo>
                    <a:lnTo>
                      <a:pt x="6" y="15"/>
                    </a:lnTo>
                    <a:lnTo>
                      <a:pt x="6" y="18"/>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38" name="Rectangle 260"/>
              <p:cNvSpPr>
                <a:spLocks noChangeArrowheads="1"/>
              </p:cNvSpPr>
              <p:nvPr/>
            </p:nvSpPr>
            <p:spPr bwMode="auto">
              <a:xfrm>
                <a:off x="-1168" y="1531"/>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39" name="Freeform 261"/>
              <p:cNvSpPr>
                <a:spLocks/>
              </p:cNvSpPr>
              <p:nvPr/>
            </p:nvSpPr>
            <p:spPr bwMode="auto">
              <a:xfrm>
                <a:off x="-1171" y="1525"/>
                <a:ext cx="3" cy="3"/>
              </a:xfrm>
              <a:custGeom>
                <a:avLst/>
                <a:gdLst>
                  <a:gd name="T0" fmla="*/ 3 w 3"/>
                  <a:gd name="T1" fmla="*/ 0 h 3"/>
                  <a:gd name="T2" fmla="*/ 0 w 3"/>
                  <a:gd name="T3" fmla="*/ 0 h 3"/>
                  <a:gd name="T4" fmla="*/ 3 w 3"/>
                  <a:gd name="T5" fmla="*/ 3 h 3"/>
                  <a:gd name="T6" fmla="*/ 3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0"/>
                    </a:moveTo>
                    <a:lnTo>
                      <a:pt x="0" y="0"/>
                    </a:lnTo>
                    <a:lnTo>
                      <a:pt x="3" y="3"/>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40" name="Freeform 262"/>
              <p:cNvSpPr>
                <a:spLocks/>
              </p:cNvSpPr>
              <p:nvPr/>
            </p:nvSpPr>
            <p:spPr bwMode="auto">
              <a:xfrm>
                <a:off x="-1165" y="1534"/>
                <a:ext cx="3" cy="1"/>
              </a:xfrm>
              <a:custGeom>
                <a:avLst/>
                <a:gdLst>
                  <a:gd name="T0" fmla="*/ 0 w 3"/>
                  <a:gd name="T1" fmla="*/ 0 h 1"/>
                  <a:gd name="T2" fmla="*/ 3 w 3"/>
                  <a:gd name="T3" fmla="*/ 0 h 1"/>
                  <a:gd name="T4" fmla="*/ 0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41" name="Freeform 263"/>
              <p:cNvSpPr>
                <a:spLocks/>
              </p:cNvSpPr>
              <p:nvPr/>
            </p:nvSpPr>
            <p:spPr bwMode="auto">
              <a:xfrm>
                <a:off x="-1165" y="1537"/>
                <a:ext cx="3" cy="3"/>
              </a:xfrm>
              <a:custGeom>
                <a:avLst/>
                <a:gdLst>
                  <a:gd name="T0" fmla="*/ 3 w 3"/>
                  <a:gd name="T1" fmla="*/ 3 h 3"/>
                  <a:gd name="T2" fmla="*/ 0 w 3"/>
                  <a:gd name="T3" fmla="*/ 0 h 3"/>
                  <a:gd name="T4" fmla="*/ 0 w 3"/>
                  <a:gd name="T5" fmla="*/ 3 h 3"/>
                  <a:gd name="T6" fmla="*/ 3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3"/>
                    </a:moveTo>
                    <a:lnTo>
                      <a:pt x="0" y="0"/>
                    </a:lnTo>
                    <a:lnTo>
                      <a:pt x="0" y="3"/>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42" name="Rectangle 264"/>
              <p:cNvSpPr>
                <a:spLocks noChangeArrowheads="1"/>
              </p:cNvSpPr>
              <p:nvPr/>
            </p:nvSpPr>
            <p:spPr bwMode="auto">
              <a:xfrm>
                <a:off x="-1168" y="1534"/>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43" name="Freeform 265"/>
              <p:cNvSpPr>
                <a:spLocks/>
              </p:cNvSpPr>
              <p:nvPr/>
            </p:nvSpPr>
            <p:spPr bwMode="auto">
              <a:xfrm>
                <a:off x="-1171" y="1528"/>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44" name="Freeform 266"/>
              <p:cNvSpPr>
                <a:spLocks/>
              </p:cNvSpPr>
              <p:nvPr/>
            </p:nvSpPr>
            <p:spPr bwMode="auto">
              <a:xfrm>
                <a:off x="-1175" y="1525"/>
                <a:ext cx="4" cy="3"/>
              </a:xfrm>
              <a:custGeom>
                <a:avLst/>
                <a:gdLst>
                  <a:gd name="T0" fmla="*/ 4 w 4"/>
                  <a:gd name="T1" fmla="*/ 0 h 3"/>
                  <a:gd name="T2" fmla="*/ 0 w 4"/>
                  <a:gd name="T3" fmla="*/ 0 h 3"/>
                  <a:gd name="T4" fmla="*/ 0 w 4"/>
                  <a:gd name="T5" fmla="*/ 3 h 3"/>
                  <a:gd name="T6" fmla="*/ 4 w 4"/>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0"/>
                    </a:moveTo>
                    <a:lnTo>
                      <a:pt x="0" y="0"/>
                    </a:lnTo>
                    <a:lnTo>
                      <a:pt x="0" y="3"/>
                    </a:lnTo>
                    <a:lnTo>
                      <a:pt x="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45" name="Freeform 267"/>
              <p:cNvSpPr>
                <a:spLocks/>
              </p:cNvSpPr>
              <p:nvPr/>
            </p:nvSpPr>
            <p:spPr bwMode="auto">
              <a:xfrm>
                <a:off x="-1175" y="1528"/>
                <a:ext cx="4" cy="3"/>
              </a:xfrm>
              <a:custGeom>
                <a:avLst/>
                <a:gdLst>
                  <a:gd name="T0" fmla="*/ 0 w 4"/>
                  <a:gd name="T1" fmla="*/ 0 h 3"/>
                  <a:gd name="T2" fmla="*/ 0 w 4"/>
                  <a:gd name="T3" fmla="*/ 3 h 3"/>
                  <a:gd name="T4" fmla="*/ 4 w 4"/>
                  <a:gd name="T5" fmla="*/ 3 h 3"/>
                  <a:gd name="T6" fmla="*/ 0 w 4"/>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0" y="0"/>
                    </a:moveTo>
                    <a:lnTo>
                      <a:pt x="0" y="3"/>
                    </a:lnTo>
                    <a:lnTo>
                      <a:pt x="4"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46" name="Freeform 268"/>
              <p:cNvSpPr>
                <a:spLocks/>
              </p:cNvSpPr>
              <p:nvPr/>
            </p:nvSpPr>
            <p:spPr bwMode="auto">
              <a:xfrm>
                <a:off x="-1171" y="1534"/>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3 w 3"/>
                  <a:gd name="T11" fmla="*/ 3 h 6"/>
                  <a:gd name="T12" fmla="*/ 3 w 3"/>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3" y="3"/>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47" name="Freeform 269"/>
              <p:cNvSpPr>
                <a:spLocks/>
              </p:cNvSpPr>
              <p:nvPr/>
            </p:nvSpPr>
            <p:spPr bwMode="auto">
              <a:xfrm>
                <a:off x="-1168" y="1540"/>
                <a:ext cx="3" cy="3"/>
              </a:xfrm>
              <a:custGeom>
                <a:avLst/>
                <a:gdLst>
                  <a:gd name="T0" fmla="*/ 3 w 3"/>
                  <a:gd name="T1" fmla="*/ 3 h 3"/>
                  <a:gd name="T2" fmla="*/ 0 w 3"/>
                  <a:gd name="T3" fmla="*/ 0 h 3"/>
                  <a:gd name="T4" fmla="*/ 0 w 3"/>
                  <a:gd name="T5" fmla="*/ 3 h 3"/>
                  <a:gd name="T6" fmla="*/ 3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3"/>
                    </a:moveTo>
                    <a:lnTo>
                      <a:pt x="0" y="0"/>
                    </a:lnTo>
                    <a:lnTo>
                      <a:pt x="0" y="3"/>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48" name="Rectangle 270"/>
              <p:cNvSpPr>
                <a:spLocks noChangeArrowheads="1"/>
              </p:cNvSpPr>
              <p:nvPr/>
            </p:nvSpPr>
            <p:spPr bwMode="auto">
              <a:xfrm>
                <a:off x="-1171" y="1537"/>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49" name="Freeform 271"/>
              <p:cNvSpPr>
                <a:spLocks/>
              </p:cNvSpPr>
              <p:nvPr/>
            </p:nvSpPr>
            <p:spPr bwMode="auto">
              <a:xfrm>
                <a:off x="-1178" y="1531"/>
                <a:ext cx="3" cy="3"/>
              </a:xfrm>
              <a:custGeom>
                <a:avLst/>
                <a:gdLst>
                  <a:gd name="T0" fmla="*/ 3 w 3"/>
                  <a:gd name="T1" fmla="*/ 3 h 3"/>
                  <a:gd name="T2" fmla="*/ 3 w 3"/>
                  <a:gd name="T3" fmla="*/ 0 h 3"/>
                  <a:gd name="T4" fmla="*/ 0 w 3"/>
                  <a:gd name="T5" fmla="*/ 0 h 3"/>
                  <a:gd name="T6" fmla="*/ 3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3"/>
                    </a:moveTo>
                    <a:lnTo>
                      <a:pt x="3" y="0"/>
                    </a:lnTo>
                    <a:lnTo>
                      <a:pt x="0" y="0"/>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50" name="Freeform 272"/>
              <p:cNvSpPr>
                <a:spLocks/>
              </p:cNvSpPr>
              <p:nvPr/>
            </p:nvSpPr>
            <p:spPr bwMode="auto">
              <a:xfrm>
                <a:off x="-1178" y="1525"/>
                <a:ext cx="3" cy="3"/>
              </a:xfrm>
              <a:custGeom>
                <a:avLst/>
                <a:gdLst>
                  <a:gd name="T0" fmla="*/ 3 w 3"/>
                  <a:gd name="T1" fmla="*/ 3 h 3"/>
                  <a:gd name="T2" fmla="*/ 0 w 3"/>
                  <a:gd name="T3" fmla="*/ 3 h 3"/>
                  <a:gd name="T4" fmla="*/ 0 w 3"/>
                  <a:gd name="T5" fmla="*/ 0 h 3"/>
                  <a:gd name="T6" fmla="*/ 0 w 3"/>
                  <a:gd name="T7" fmla="*/ 3 h 3"/>
                  <a:gd name="T8" fmla="*/ 3 w 3"/>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3" y="3"/>
                    </a:moveTo>
                    <a:lnTo>
                      <a:pt x="0" y="3"/>
                    </a:lnTo>
                    <a:lnTo>
                      <a:pt x="0" y="0"/>
                    </a:lnTo>
                    <a:lnTo>
                      <a:pt x="0" y="3"/>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51" name="Rectangle 273"/>
              <p:cNvSpPr>
                <a:spLocks noChangeArrowheads="1"/>
              </p:cNvSpPr>
              <p:nvPr/>
            </p:nvSpPr>
            <p:spPr bwMode="auto">
              <a:xfrm>
                <a:off x="-1178" y="1534"/>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52" name="Freeform 274"/>
              <p:cNvSpPr>
                <a:spLocks/>
              </p:cNvSpPr>
              <p:nvPr/>
            </p:nvSpPr>
            <p:spPr bwMode="auto">
              <a:xfrm>
                <a:off x="-1184" y="1531"/>
                <a:ext cx="3" cy="3"/>
              </a:xfrm>
              <a:custGeom>
                <a:avLst/>
                <a:gdLst>
                  <a:gd name="T0" fmla="*/ 3 w 3"/>
                  <a:gd name="T1" fmla="*/ 0 h 3"/>
                  <a:gd name="T2" fmla="*/ 3 w 3"/>
                  <a:gd name="T3" fmla="*/ 3 h 3"/>
                  <a:gd name="T4" fmla="*/ 0 w 3"/>
                  <a:gd name="T5" fmla="*/ 3 h 3"/>
                  <a:gd name="T6" fmla="*/ 3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0"/>
                    </a:moveTo>
                    <a:lnTo>
                      <a:pt x="3" y="3"/>
                    </a:lnTo>
                    <a:lnTo>
                      <a:pt x="0" y="3"/>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53" name="Rectangle 275"/>
              <p:cNvSpPr>
                <a:spLocks noChangeArrowheads="1"/>
              </p:cNvSpPr>
              <p:nvPr/>
            </p:nvSpPr>
            <p:spPr bwMode="auto">
              <a:xfrm>
                <a:off x="-1178" y="1540"/>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54" name="Freeform 276"/>
              <p:cNvSpPr>
                <a:spLocks noEditPoints="1"/>
              </p:cNvSpPr>
              <p:nvPr/>
            </p:nvSpPr>
            <p:spPr bwMode="auto">
              <a:xfrm>
                <a:off x="-1181" y="1525"/>
                <a:ext cx="19" cy="18"/>
              </a:xfrm>
              <a:custGeom>
                <a:avLst/>
                <a:gdLst>
                  <a:gd name="T0" fmla="*/ 0 w 19"/>
                  <a:gd name="T1" fmla="*/ 6 h 18"/>
                  <a:gd name="T2" fmla="*/ 19 w 19"/>
                  <a:gd name="T3" fmla="*/ 12 h 18"/>
                  <a:gd name="T4" fmla="*/ 16 w 19"/>
                  <a:gd name="T5" fmla="*/ 15 h 18"/>
                  <a:gd name="T6" fmla="*/ 6 w 19"/>
                  <a:gd name="T7" fmla="*/ 3 h 18"/>
                  <a:gd name="T8" fmla="*/ 10 w 19"/>
                  <a:gd name="T9" fmla="*/ 0 h 18"/>
                  <a:gd name="T10" fmla="*/ 10 w 19"/>
                  <a:gd name="T11" fmla="*/ 18 h 18"/>
                  <a:gd name="T12" fmla="*/ 10 w 19"/>
                  <a:gd name="T13" fmla="*/ 18 h 18"/>
                  <a:gd name="T14" fmla="*/ 10 w 19"/>
                  <a:gd name="T15" fmla="*/ 18 h 18"/>
                  <a:gd name="T16" fmla="*/ 6 w 19"/>
                  <a:gd name="T17" fmla="*/ 18 h 18"/>
                  <a:gd name="T18" fmla="*/ 6 w 19"/>
                  <a:gd name="T19" fmla="*/ 18 h 18"/>
                  <a:gd name="T20" fmla="*/ 6 w 19"/>
                  <a:gd name="T21" fmla="*/ 18 h 18"/>
                  <a:gd name="T22" fmla="*/ 3 w 19"/>
                  <a:gd name="T23" fmla="*/ 15 h 18"/>
                  <a:gd name="T24" fmla="*/ 3 w 19"/>
                  <a:gd name="T25" fmla="*/ 15 h 18"/>
                  <a:gd name="T26" fmla="*/ 3 w 19"/>
                  <a:gd name="T27" fmla="*/ 15 h 18"/>
                  <a:gd name="T28" fmla="*/ 16 w 19"/>
                  <a:gd name="T29" fmla="*/ 6 h 18"/>
                  <a:gd name="T30" fmla="*/ 19 w 19"/>
                  <a:gd name="T31" fmla="*/ 12 h 18"/>
                  <a:gd name="T32" fmla="*/ 3 w 19"/>
                  <a:gd name="T33" fmla="*/ 3 h 18"/>
                  <a:gd name="T34" fmla="*/ 6 w 19"/>
                  <a:gd name="T35" fmla="*/ 3 h 18"/>
                  <a:gd name="T36" fmla="*/ 16 w 19"/>
                  <a:gd name="T37" fmla="*/ 15 h 18"/>
                  <a:gd name="T38" fmla="*/ 10 w 19"/>
                  <a:gd name="T39" fmla="*/ 18 h 18"/>
                  <a:gd name="T40" fmla="*/ 10 w 19"/>
                  <a:gd name="T41" fmla="*/ 0 h 18"/>
                  <a:gd name="T42" fmla="*/ 13 w 19"/>
                  <a:gd name="T43" fmla="*/ 6 h 18"/>
                  <a:gd name="T44" fmla="*/ 3 w 19"/>
                  <a:gd name="T45" fmla="*/ 12 h 18"/>
                  <a:gd name="T46" fmla="*/ 0 w 19"/>
                  <a:gd name="T47" fmla="*/ 12 h 18"/>
                  <a:gd name="T48" fmla="*/ 0 w 19"/>
                  <a:gd name="T49" fmla="*/ 12 h 18"/>
                  <a:gd name="T50" fmla="*/ 0 w 19"/>
                  <a:gd name="T51" fmla="*/ 9 h 18"/>
                  <a:gd name="T52" fmla="*/ 0 w 19"/>
                  <a:gd name="T53" fmla="*/ 9 h 18"/>
                  <a:gd name="T54" fmla="*/ 0 w 19"/>
                  <a:gd name="T55" fmla="*/ 6 h 18"/>
                  <a:gd name="T56" fmla="*/ 0 w 19"/>
                  <a:gd name="T57" fmla="*/ 6 h 18"/>
                  <a:gd name="T58" fmla="*/ 0 w 19"/>
                  <a:gd name="T59" fmla="*/ 6 h 18"/>
                  <a:gd name="T60" fmla="*/ 0 w 19"/>
                  <a:gd name="T61" fmla="*/ 6 h 18"/>
                  <a:gd name="T62" fmla="*/ 10 w 19"/>
                  <a:gd name="T63" fmla="*/ 0 h 18"/>
                  <a:gd name="T64" fmla="*/ 0 w 19"/>
                  <a:gd name="T65" fmla="*/ 3 h 18"/>
                  <a:gd name="T66" fmla="*/ 0 w 19"/>
                  <a:gd name="T67" fmla="*/ 6 h 18"/>
                  <a:gd name="T68" fmla="*/ 0 w 19"/>
                  <a:gd name="T69" fmla="*/ 6 h 18"/>
                  <a:gd name="T70" fmla="*/ 0 w 19"/>
                  <a:gd name="T71" fmla="*/ 6 h 18"/>
                  <a:gd name="T72" fmla="*/ 0 w 19"/>
                  <a:gd name="T73" fmla="*/ 9 h 18"/>
                  <a:gd name="T74" fmla="*/ 0 w 19"/>
                  <a:gd name="T75" fmla="*/ 9 h 18"/>
                  <a:gd name="T76" fmla="*/ 0 w 19"/>
                  <a:gd name="T77" fmla="*/ 12 h 18"/>
                  <a:gd name="T78" fmla="*/ 0 w 19"/>
                  <a:gd name="T79" fmla="*/ 12 h 18"/>
                  <a:gd name="T80" fmla="*/ 3 w 19"/>
                  <a:gd name="T81" fmla="*/ 12 h 18"/>
                  <a:gd name="T82" fmla="*/ 3 w 19"/>
                  <a:gd name="T83" fmla="*/ 15 h 18"/>
                  <a:gd name="T84" fmla="*/ 3 w 19"/>
                  <a:gd name="T85" fmla="*/ 15 h 18"/>
                  <a:gd name="T86" fmla="*/ 6 w 19"/>
                  <a:gd name="T87" fmla="*/ 18 h 18"/>
                  <a:gd name="T88" fmla="*/ 6 w 19"/>
                  <a:gd name="T89" fmla="*/ 18 h 18"/>
                  <a:gd name="T90" fmla="*/ 6 w 19"/>
                  <a:gd name="T91" fmla="*/ 18 h 18"/>
                  <a:gd name="T92" fmla="*/ 10 w 19"/>
                  <a:gd name="T93" fmla="*/ 18 h 18"/>
                  <a:gd name="T94" fmla="*/ 10 w 19"/>
                  <a:gd name="T95" fmla="*/ 18 h 18"/>
                  <a:gd name="T96" fmla="*/ 10 w 19"/>
                  <a:gd name="T97" fmla="*/ 18 h 18"/>
                  <a:gd name="T98" fmla="*/ 19 w 19"/>
                  <a:gd name="T99" fmla="*/ 12 h 18"/>
                  <a:gd name="T100" fmla="*/ 10 w 19"/>
                  <a:gd name="T101" fmla="*/ 0 h 1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9" h="18">
                    <a:moveTo>
                      <a:pt x="0" y="6"/>
                    </a:moveTo>
                    <a:lnTo>
                      <a:pt x="19" y="12"/>
                    </a:lnTo>
                    <a:lnTo>
                      <a:pt x="16" y="15"/>
                    </a:lnTo>
                    <a:lnTo>
                      <a:pt x="6" y="3"/>
                    </a:lnTo>
                    <a:lnTo>
                      <a:pt x="10" y="0"/>
                    </a:lnTo>
                    <a:lnTo>
                      <a:pt x="10" y="18"/>
                    </a:lnTo>
                    <a:lnTo>
                      <a:pt x="6" y="18"/>
                    </a:lnTo>
                    <a:lnTo>
                      <a:pt x="3" y="15"/>
                    </a:lnTo>
                    <a:lnTo>
                      <a:pt x="16" y="6"/>
                    </a:lnTo>
                    <a:lnTo>
                      <a:pt x="19" y="12"/>
                    </a:lnTo>
                    <a:lnTo>
                      <a:pt x="3" y="3"/>
                    </a:lnTo>
                    <a:lnTo>
                      <a:pt x="6" y="3"/>
                    </a:lnTo>
                    <a:lnTo>
                      <a:pt x="16" y="15"/>
                    </a:lnTo>
                    <a:lnTo>
                      <a:pt x="10" y="18"/>
                    </a:lnTo>
                    <a:lnTo>
                      <a:pt x="10" y="0"/>
                    </a:lnTo>
                    <a:lnTo>
                      <a:pt x="13" y="6"/>
                    </a:lnTo>
                    <a:lnTo>
                      <a:pt x="3" y="12"/>
                    </a:lnTo>
                    <a:lnTo>
                      <a:pt x="0" y="12"/>
                    </a:lnTo>
                    <a:lnTo>
                      <a:pt x="0" y="9"/>
                    </a:lnTo>
                    <a:lnTo>
                      <a:pt x="0" y="6"/>
                    </a:lnTo>
                    <a:close/>
                    <a:moveTo>
                      <a:pt x="10" y="0"/>
                    </a:moveTo>
                    <a:lnTo>
                      <a:pt x="0" y="3"/>
                    </a:lnTo>
                    <a:lnTo>
                      <a:pt x="0" y="6"/>
                    </a:lnTo>
                    <a:lnTo>
                      <a:pt x="0" y="9"/>
                    </a:lnTo>
                    <a:lnTo>
                      <a:pt x="0" y="12"/>
                    </a:lnTo>
                    <a:lnTo>
                      <a:pt x="3" y="12"/>
                    </a:lnTo>
                    <a:lnTo>
                      <a:pt x="3" y="15"/>
                    </a:lnTo>
                    <a:lnTo>
                      <a:pt x="6" y="18"/>
                    </a:lnTo>
                    <a:lnTo>
                      <a:pt x="10" y="18"/>
                    </a:lnTo>
                    <a:lnTo>
                      <a:pt x="19" y="12"/>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55" name="Freeform 277"/>
              <p:cNvSpPr>
                <a:spLocks/>
              </p:cNvSpPr>
              <p:nvPr/>
            </p:nvSpPr>
            <p:spPr bwMode="auto">
              <a:xfrm>
                <a:off x="-1181" y="1525"/>
                <a:ext cx="19" cy="18"/>
              </a:xfrm>
              <a:custGeom>
                <a:avLst/>
                <a:gdLst>
                  <a:gd name="T0" fmla="*/ 0 w 19"/>
                  <a:gd name="T1" fmla="*/ 6 h 18"/>
                  <a:gd name="T2" fmla="*/ 19 w 19"/>
                  <a:gd name="T3" fmla="*/ 12 h 18"/>
                  <a:gd name="T4" fmla="*/ 16 w 19"/>
                  <a:gd name="T5" fmla="*/ 15 h 18"/>
                  <a:gd name="T6" fmla="*/ 6 w 19"/>
                  <a:gd name="T7" fmla="*/ 3 h 18"/>
                  <a:gd name="T8" fmla="*/ 10 w 19"/>
                  <a:gd name="T9" fmla="*/ 0 h 18"/>
                  <a:gd name="T10" fmla="*/ 10 w 19"/>
                  <a:gd name="T11" fmla="*/ 18 h 18"/>
                  <a:gd name="T12" fmla="*/ 6 w 19"/>
                  <a:gd name="T13" fmla="*/ 18 h 18"/>
                  <a:gd name="T14" fmla="*/ 3 w 19"/>
                  <a:gd name="T15" fmla="*/ 15 h 18"/>
                  <a:gd name="T16" fmla="*/ 16 w 19"/>
                  <a:gd name="T17" fmla="*/ 6 h 18"/>
                  <a:gd name="T18" fmla="*/ 19 w 19"/>
                  <a:gd name="T19" fmla="*/ 12 h 18"/>
                  <a:gd name="T20" fmla="*/ 3 w 19"/>
                  <a:gd name="T21" fmla="*/ 3 h 18"/>
                  <a:gd name="T22" fmla="*/ 6 w 19"/>
                  <a:gd name="T23" fmla="*/ 3 h 18"/>
                  <a:gd name="T24" fmla="*/ 16 w 19"/>
                  <a:gd name="T25" fmla="*/ 15 h 18"/>
                  <a:gd name="T26" fmla="*/ 10 w 19"/>
                  <a:gd name="T27" fmla="*/ 18 h 18"/>
                  <a:gd name="T28" fmla="*/ 10 w 19"/>
                  <a:gd name="T29" fmla="*/ 0 h 18"/>
                  <a:gd name="T30" fmla="*/ 13 w 19"/>
                  <a:gd name="T31" fmla="*/ 6 h 18"/>
                  <a:gd name="T32" fmla="*/ 3 w 19"/>
                  <a:gd name="T33" fmla="*/ 12 h 18"/>
                  <a:gd name="T34" fmla="*/ 0 w 19"/>
                  <a:gd name="T35" fmla="*/ 12 h 18"/>
                  <a:gd name="T36" fmla="*/ 0 w 19"/>
                  <a:gd name="T37" fmla="*/ 9 h 18"/>
                  <a:gd name="T38" fmla="*/ 0 w 19"/>
                  <a:gd name="T39" fmla="*/ 6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 h="18">
                    <a:moveTo>
                      <a:pt x="0" y="6"/>
                    </a:moveTo>
                    <a:lnTo>
                      <a:pt x="19" y="12"/>
                    </a:lnTo>
                    <a:lnTo>
                      <a:pt x="16" y="15"/>
                    </a:lnTo>
                    <a:lnTo>
                      <a:pt x="6" y="3"/>
                    </a:lnTo>
                    <a:lnTo>
                      <a:pt x="10" y="0"/>
                    </a:lnTo>
                    <a:lnTo>
                      <a:pt x="10" y="18"/>
                    </a:lnTo>
                    <a:lnTo>
                      <a:pt x="6" y="18"/>
                    </a:lnTo>
                    <a:lnTo>
                      <a:pt x="3" y="15"/>
                    </a:lnTo>
                    <a:lnTo>
                      <a:pt x="16" y="6"/>
                    </a:lnTo>
                    <a:lnTo>
                      <a:pt x="19" y="12"/>
                    </a:lnTo>
                    <a:lnTo>
                      <a:pt x="3" y="3"/>
                    </a:lnTo>
                    <a:lnTo>
                      <a:pt x="6" y="3"/>
                    </a:lnTo>
                    <a:lnTo>
                      <a:pt x="16" y="15"/>
                    </a:lnTo>
                    <a:lnTo>
                      <a:pt x="10" y="18"/>
                    </a:lnTo>
                    <a:lnTo>
                      <a:pt x="10" y="0"/>
                    </a:lnTo>
                    <a:lnTo>
                      <a:pt x="13" y="6"/>
                    </a:lnTo>
                    <a:lnTo>
                      <a:pt x="3" y="12"/>
                    </a:lnTo>
                    <a:lnTo>
                      <a:pt x="0" y="12"/>
                    </a:lnTo>
                    <a:lnTo>
                      <a:pt x="0" y="9"/>
                    </a:lnTo>
                    <a:lnTo>
                      <a:pt x="0"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56" name="Freeform 278"/>
              <p:cNvSpPr>
                <a:spLocks/>
              </p:cNvSpPr>
              <p:nvPr/>
            </p:nvSpPr>
            <p:spPr bwMode="auto">
              <a:xfrm>
                <a:off x="-1181" y="1525"/>
                <a:ext cx="19" cy="18"/>
              </a:xfrm>
              <a:custGeom>
                <a:avLst/>
                <a:gdLst>
                  <a:gd name="T0" fmla="*/ 10 w 19"/>
                  <a:gd name="T1" fmla="*/ 0 h 18"/>
                  <a:gd name="T2" fmla="*/ 0 w 19"/>
                  <a:gd name="T3" fmla="*/ 3 h 18"/>
                  <a:gd name="T4" fmla="*/ 0 w 19"/>
                  <a:gd name="T5" fmla="*/ 6 h 18"/>
                  <a:gd name="T6" fmla="*/ 0 w 19"/>
                  <a:gd name="T7" fmla="*/ 9 h 18"/>
                  <a:gd name="T8" fmla="*/ 0 w 19"/>
                  <a:gd name="T9" fmla="*/ 12 h 18"/>
                  <a:gd name="T10" fmla="*/ 3 w 19"/>
                  <a:gd name="T11" fmla="*/ 12 h 18"/>
                  <a:gd name="T12" fmla="*/ 3 w 19"/>
                  <a:gd name="T13" fmla="*/ 15 h 18"/>
                  <a:gd name="T14" fmla="*/ 6 w 19"/>
                  <a:gd name="T15" fmla="*/ 18 h 18"/>
                  <a:gd name="T16" fmla="*/ 10 w 19"/>
                  <a:gd name="T17" fmla="*/ 18 h 18"/>
                  <a:gd name="T18" fmla="*/ 19 w 19"/>
                  <a:gd name="T19" fmla="*/ 12 h 18"/>
                  <a:gd name="T20" fmla="*/ 10 w 19"/>
                  <a:gd name="T21" fmla="*/ 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 h="18">
                    <a:moveTo>
                      <a:pt x="10" y="0"/>
                    </a:moveTo>
                    <a:lnTo>
                      <a:pt x="0" y="3"/>
                    </a:lnTo>
                    <a:lnTo>
                      <a:pt x="0" y="6"/>
                    </a:lnTo>
                    <a:lnTo>
                      <a:pt x="0" y="9"/>
                    </a:lnTo>
                    <a:lnTo>
                      <a:pt x="0" y="12"/>
                    </a:lnTo>
                    <a:lnTo>
                      <a:pt x="3" y="12"/>
                    </a:lnTo>
                    <a:lnTo>
                      <a:pt x="3" y="15"/>
                    </a:lnTo>
                    <a:lnTo>
                      <a:pt x="6" y="18"/>
                    </a:lnTo>
                    <a:lnTo>
                      <a:pt x="10" y="18"/>
                    </a:lnTo>
                    <a:lnTo>
                      <a:pt x="19" y="12"/>
                    </a:lnTo>
                    <a:lnTo>
                      <a:pt x="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57" name="Freeform 279"/>
              <p:cNvSpPr>
                <a:spLocks/>
              </p:cNvSpPr>
              <p:nvPr/>
            </p:nvSpPr>
            <p:spPr bwMode="auto">
              <a:xfrm>
                <a:off x="-1171" y="1531"/>
                <a:ext cx="3" cy="3"/>
              </a:xfrm>
              <a:custGeom>
                <a:avLst/>
                <a:gdLst>
                  <a:gd name="T0" fmla="*/ 0 w 3"/>
                  <a:gd name="T1" fmla="*/ 3 h 3"/>
                  <a:gd name="T2" fmla="*/ 0 w 3"/>
                  <a:gd name="T3" fmla="*/ 0 h 3"/>
                  <a:gd name="T4" fmla="*/ 0 w 3"/>
                  <a:gd name="T5" fmla="*/ 0 h 3"/>
                  <a:gd name="T6" fmla="*/ 0 w 3"/>
                  <a:gd name="T7" fmla="*/ 0 h 3"/>
                  <a:gd name="T8" fmla="*/ 0 w 3"/>
                  <a:gd name="T9" fmla="*/ 0 h 3"/>
                  <a:gd name="T10" fmla="*/ 0 w 3"/>
                  <a:gd name="T11" fmla="*/ 0 h 3"/>
                  <a:gd name="T12" fmla="*/ 0 w 3"/>
                  <a:gd name="T13" fmla="*/ 0 h 3"/>
                  <a:gd name="T14" fmla="*/ 0 w 3"/>
                  <a:gd name="T15" fmla="*/ 0 h 3"/>
                  <a:gd name="T16" fmla="*/ 0 w 3"/>
                  <a:gd name="T17" fmla="*/ 0 h 3"/>
                  <a:gd name="T18" fmla="*/ 0 w 3"/>
                  <a:gd name="T19" fmla="*/ 0 h 3"/>
                  <a:gd name="T20" fmla="*/ 0 w 3"/>
                  <a:gd name="T21" fmla="*/ 3 h 3"/>
                  <a:gd name="T22" fmla="*/ 0 w 3"/>
                  <a:gd name="T23" fmla="*/ 3 h 3"/>
                  <a:gd name="T24" fmla="*/ 0 w 3"/>
                  <a:gd name="T25" fmla="*/ 3 h 3"/>
                  <a:gd name="T26" fmla="*/ 0 w 3"/>
                  <a:gd name="T27" fmla="*/ 3 h 3"/>
                  <a:gd name="T28" fmla="*/ 0 w 3"/>
                  <a:gd name="T29" fmla="*/ 3 h 3"/>
                  <a:gd name="T30" fmla="*/ 0 w 3"/>
                  <a:gd name="T31" fmla="*/ 3 h 3"/>
                  <a:gd name="T32" fmla="*/ 0 w 3"/>
                  <a:gd name="T33" fmla="*/ 3 h 3"/>
                  <a:gd name="T34" fmla="*/ 0 w 3"/>
                  <a:gd name="T35" fmla="*/ 3 h 3"/>
                  <a:gd name="T36" fmla="*/ 0 w 3"/>
                  <a:gd name="T37" fmla="*/ 3 h 3"/>
                  <a:gd name="T38" fmla="*/ 0 w 3"/>
                  <a:gd name="T39" fmla="*/ 3 h 3"/>
                  <a:gd name="T40" fmla="*/ 0 w 3"/>
                  <a:gd name="T41" fmla="*/ 3 h 3"/>
                  <a:gd name="T42" fmla="*/ 0 w 3"/>
                  <a:gd name="T43" fmla="*/ 3 h 3"/>
                  <a:gd name="T44" fmla="*/ 0 w 3"/>
                  <a:gd name="T45" fmla="*/ 3 h 3"/>
                  <a:gd name="T46" fmla="*/ 0 w 3"/>
                  <a:gd name="T47" fmla="*/ 3 h 3"/>
                  <a:gd name="T48" fmla="*/ 0 w 3"/>
                  <a:gd name="T49" fmla="*/ 3 h 3"/>
                  <a:gd name="T50" fmla="*/ 0 w 3"/>
                  <a:gd name="T51" fmla="*/ 3 h 3"/>
                  <a:gd name="T52" fmla="*/ 3 w 3"/>
                  <a:gd name="T53" fmla="*/ 3 h 3"/>
                  <a:gd name="T54" fmla="*/ 3 w 3"/>
                  <a:gd name="T55" fmla="*/ 3 h 3"/>
                  <a:gd name="T56" fmla="*/ 3 w 3"/>
                  <a:gd name="T57" fmla="*/ 3 h 3"/>
                  <a:gd name="T58" fmla="*/ 3 w 3"/>
                  <a:gd name="T59" fmla="*/ 3 h 3"/>
                  <a:gd name="T60" fmla="*/ 3 w 3"/>
                  <a:gd name="T61" fmla="*/ 3 h 3"/>
                  <a:gd name="T62" fmla="*/ 0 w 3"/>
                  <a:gd name="T63" fmla="*/ 3 h 3"/>
                  <a:gd name="T64" fmla="*/ 0 w 3"/>
                  <a:gd name="T65" fmla="*/ 3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 h="3">
                    <a:moveTo>
                      <a:pt x="0" y="3"/>
                    </a:moveTo>
                    <a:lnTo>
                      <a:pt x="0" y="0"/>
                    </a:lnTo>
                    <a:lnTo>
                      <a:pt x="0" y="3"/>
                    </a:lnTo>
                    <a:lnTo>
                      <a:pt x="3" y="3"/>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58" name="Freeform 280"/>
              <p:cNvSpPr>
                <a:spLocks/>
              </p:cNvSpPr>
              <p:nvPr/>
            </p:nvSpPr>
            <p:spPr bwMode="auto">
              <a:xfrm>
                <a:off x="-1171" y="1531"/>
                <a:ext cx="3" cy="3"/>
              </a:xfrm>
              <a:custGeom>
                <a:avLst/>
                <a:gdLst>
                  <a:gd name="T0" fmla="*/ 0 w 3"/>
                  <a:gd name="T1" fmla="*/ 3 h 3"/>
                  <a:gd name="T2" fmla="*/ 0 w 3"/>
                  <a:gd name="T3" fmla="*/ 0 h 3"/>
                  <a:gd name="T4" fmla="*/ 0 w 3"/>
                  <a:gd name="T5" fmla="*/ 3 h 3"/>
                  <a:gd name="T6" fmla="*/ 3 w 3"/>
                  <a:gd name="T7" fmla="*/ 3 h 3"/>
                  <a:gd name="T8" fmla="*/ 0 w 3"/>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3"/>
                    </a:moveTo>
                    <a:lnTo>
                      <a:pt x="0" y="0"/>
                    </a:lnTo>
                    <a:lnTo>
                      <a:pt x="0" y="3"/>
                    </a:lnTo>
                    <a:lnTo>
                      <a:pt x="3" y="3"/>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59" name="Freeform 281"/>
              <p:cNvSpPr>
                <a:spLocks noEditPoints="1"/>
              </p:cNvSpPr>
              <p:nvPr/>
            </p:nvSpPr>
            <p:spPr bwMode="auto">
              <a:xfrm>
                <a:off x="-1181" y="1525"/>
                <a:ext cx="16" cy="18"/>
              </a:xfrm>
              <a:custGeom>
                <a:avLst/>
                <a:gdLst>
                  <a:gd name="T0" fmla="*/ 6 w 16"/>
                  <a:gd name="T1" fmla="*/ 0 h 18"/>
                  <a:gd name="T2" fmla="*/ 6 w 16"/>
                  <a:gd name="T3" fmla="*/ 0 h 18"/>
                  <a:gd name="T4" fmla="*/ 6 w 16"/>
                  <a:gd name="T5" fmla="*/ 0 h 18"/>
                  <a:gd name="T6" fmla="*/ 3 w 16"/>
                  <a:gd name="T7" fmla="*/ 3 h 18"/>
                  <a:gd name="T8" fmla="*/ 3 w 16"/>
                  <a:gd name="T9" fmla="*/ 3 h 18"/>
                  <a:gd name="T10" fmla="*/ 6 w 16"/>
                  <a:gd name="T11" fmla="*/ 3 h 18"/>
                  <a:gd name="T12" fmla="*/ 6 w 16"/>
                  <a:gd name="T13" fmla="*/ 3 h 18"/>
                  <a:gd name="T14" fmla="*/ 6 w 16"/>
                  <a:gd name="T15" fmla="*/ 3 h 18"/>
                  <a:gd name="T16" fmla="*/ 6 w 16"/>
                  <a:gd name="T17" fmla="*/ 3 h 18"/>
                  <a:gd name="T18" fmla="*/ 6 w 16"/>
                  <a:gd name="T19" fmla="*/ 3 h 18"/>
                  <a:gd name="T20" fmla="*/ 6 w 16"/>
                  <a:gd name="T21" fmla="*/ 0 h 18"/>
                  <a:gd name="T22" fmla="*/ 16 w 16"/>
                  <a:gd name="T23" fmla="*/ 6 h 18"/>
                  <a:gd name="T24" fmla="*/ 16 w 16"/>
                  <a:gd name="T25" fmla="*/ 6 h 18"/>
                  <a:gd name="T26" fmla="*/ 16 w 16"/>
                  <a:gd name="T27" fmla="*/ 6 h 18"/>
                  <a:gd name="T28" fmla="*/ 13 w 16"/>
                  <a:gd name="T29" fmla="*/ 6 h 18"/>
                  <a:gd name="T30" fmla="*/ 13 w 16"/>
                  <a:gd name="T31" fmla="*/ 6 h 18"/>
                  <a:gd name="T32" fmla="*/ 16 w 16"/>
                  <a:gd name="T33" fmla="*/ 6 h 18"/>
                  <a:gd name="T34" fmla="*/ 16 w 16"/>
                  <a:gd name="T35" fmla="*/ 6 h 18"/>
                  <a:gd name="T36" fmla="*/ 16 w 16"/>
                  <a:gd name="T37" fmla="*/ 6 h 18"/>
                  <a:gd name="T38" fmla="*/ 16 w 16"/>
                  <a:gd name="T39" fmla="*/ 6 h 18"/>
                  <a:gd name="T40" fmla="*/ 16 w 16"/>
                  <a:gd name="T41" fmla="*/ 6 h 18"/>
                  <a:gd name="T42" fmla="*/ 16 w 16"/>
                  <a:gd name="T43" fmla="*/ 6 h 18"/>
                  <a:gd name="T44" fmla="*/ 3 w 16"/>
                  <a:gd name="T45" fmla="*/ 12 h 18"/>
                  <a:gd name="T46" fmla="*/ 3 w 16"/>
                  <a:gd name="T47" fmla="*/ 12 h 18"/>
                  <a:gd name="T48" fmla="*/ 3 w 16"/>
                  <a:gd name="T49" fmla="*/ 12 h 18"/>
                  <a:gd name="T50" fmla="*/ 0 w 16"/>
                  <a:gd name="T51" fmla="*/ 12 h 18"/>
                  <a:gd name="T52" fmla="*/ 3 w 16"/>
                  <a:gd name="T53" fmla="*/ 15 h 18"/>
                  <a:gd name="T54" fmla="*/ 3 w 16"/>
                  <a:gd name="T55" fmla="*/ 15 h 18"/>
                  <a:gd name="T56" fmla="*/ 3 w 16"/>
                  <a:gd name="T57" fmla="*/ 15 h 18"/>
                  <a:gd name="T58" fmla="*/ 3 w 16"/>
                  <a:gd name="T59" fmla="*/ 15 h 18"/>
                  <a:gd name="T60" fmla="*/ 3 w 16"/>
                  <a:gd name="T61" fmla="*/ 15 h 18"/>
                  <a:gd name="T62" fmla="*/ 3 w 16"/>
                  <a:gd name="T63" fmla="*/ 12 h 18"/>
                  <a:gd name="T64" fmla="*/ 3 w 16"/>
                  <a:gd name="T65" fmla="*/ 12 h 18"/>
                  <a:gd name="T66" fmla="*/ 16 w 16"/>
                  <a:gd name="T67" fmla="*/ 15 h 18"/>
                  <a:gd name="T68" fmla="*/ 16 w 16"/>
                  <a:gd name="T69" fmla="*/ 15 h 18"/>
                  <a:gd name="T70" fmla="*/ 16 w 16"/>
                  <a:gd name="T71" fmla="*/ 15 h 18"/>
                  <a:gd name="T72" fmla="*/ 16 w 16"/>
                  <a:gd name="T73" fmla="*/ 15 h 18"/>
                  <a:gd name="T74" fmla="*/ 16 w 16"/>
                  <a:gd name="T75" fmla="*/ 15 h 18"/>
                  <a:gd name="T76" fmla="*/ 16 w 16"/>
                  <a:gd name="T77" fmla="*/ 15 h 18"/>
                  <a:gd name="T78" fmla="*/ 16 w 16"/>
                  <a:gd name="T79" fmla="*/ 18 h 18"/>
                  <a:gd name="T80" fmla="*/ 16 w 16"/>
                  <a:gd name="T81" fmla="*/ 18 h 18"/>
                  <a:gd name="T82" fmla="*/ 16 w 16"/>
                  <a:gd name="T83" fmla="*/ 18 h 18"/>
                  <a:gd name="T84" fmla="*/ 16 w 16"/>
                  <a:gd name="T85" fmla="*/ 15 h 18"/>
                  <a:gd name="T86" fmla="*/ 16 w 16"/>
                  <a:gd name="T87" fmla="*/ 15 h 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 h="18">
                    <a:moveTo>
                      <a:pt x="6" y="0"/>
                    </a:moveTo>
                    <a:lnTo>
                      <a:pt x="6" y="0"/>
                    </a:lnTo>
                    <a:lnTo>
                      <a:pt x="3" y="0"/>
                    </a:lnTo>
                    <a:lnTo>
                      <a:pt x="3" y="3"/>
                    </a:lnTo>
                    <a:lnTo>
                      <a:pt x="6" y="3"/>
                    </a:lnTo>
                    <a:lnTo>
                      <a:pt x="6" y="0"/>
                    </a:lnTo>
                    <a:close/>
                    <a:moveTo>
                      <a:pt x="16" y="6"/>
                    </a:moveTo>
                    <a:lnTo>
                      <a:pt x="16" y="6"/>
                    </a:lnTo>
                    <a:lnTo>
                      <a:pt x="13" y="6"/>
                    </a:lnTo>
                    <a:lnTo>
                      <a:pt x="16" y="6"/>
                    </a:lnTo>
                    <a:close/>
                    <a:moveTo>
                      <a:pt x="3" y="12"/>
                    </a:moveTo>
                    <a:lnTo>
                      <a:pt x="3" y="12"/>
                    </a:lnTo>
                    <a:lnTo>
                      <a:pt x="0" y="12"/>
                    </a:lnTo>
                    <a:lnTo>
                      <a:pt x="3" y="15"/>
                    </a:lnTo>
                    <a:lnTo>
                      <a:pt x="3" y="12"/>
                    </a:lnTo>
                    <a:close/>
                    <a:moveTo>
                      <a:pt x="16" y="15"/>
                    </a:moveTo>
                    <a:lnTo>
                      <a:pt x="16" y="15"/>
                    </a:lnTo>
                    <a:lnTo>
                      <a:pt x="16" y="18"/>
                    </a:lnTo>
                    <a:lnTo>
                      <a:pt x="16"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60" name="Rectangle 282"/>
              <p:cNvSpPr>
                <a:spLocks noChangeArrowheads="1"/>
              </p:cNvSpPr>
              <p:nvPr/>
            </p:nvSpPr>
            <p:spPr bwMode="auto">
              <a:xfrm>
                <a:off x="-1178" y="1525"/>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61" name="Freeform 283"/>
              <p:cNvSpPr>
                <a:spLocks/>
              </p:cNvSpPr>
              <p:nvPr/>
            </p:nvSpPr>
            <p:spPr bwMode="auto">
              <a:xfrm>
                <a:off x="-1168" y="1531"/>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62" name="Freeform 284"/>
              <p:cNvSpPr>
                <a:spLocks/>
              </p:cNvSpPr>
              <p:nvPr/>
            </p:nvSpPr>
            <p:spPr bwMode="auto">
              <a:xfrm>
                <a:off x="-1181" y="1537"/>
                <a:ext cx="3" cy="3"/>
              </a:xfrm>
              <a:custGeom>
                <a:avLst/>
                <a:gdLst>
                  <a:gd name="T0" fmla="*/ 3 w 3"/>
                  <a:gd name="T1" fmla="*/ 0 h 3"/>
                  <a:gd name="T2" fmla="*/ 0 w 3"/>
                  <a:gd name="T3" fmla="*/ 0 h 3"/>
                  <a:gd name="T4" fmla="*/ 3 w 3"/>
                  <a:gd name="T5" fmla="*/ 3 h 3"/>
                  <a:gd name="T6" fmla="*/ 3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0"/>
                    </a:moveTo>
                    <a:lnTo>
                      <a:pt x="0" y="0"/>
                    </a:lnTo>
                    <a:lnTo>
                      <a:pt x="3" y="3"/>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63" name="Freeform 285"/>
              <p:cNvSpPr>
                <a:spLocks/>
              </p:cNvSpPr>
              <p:nvPr/>
            </p:nvSpPr>
            <p:spPr bwMode="auto">
              <a:xfrm>
                <a:off x="-1165" y="1540"/>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64" name="Freeform 286"/>
              <p:cNvSpPr>
                <a:spLocks noEditPoints="1"/>
              </p:cNvSpPr>
              <p:nvPr/>
            </p:nvSpPr>
            <p:spPr bwMode="auto">
              <a:xfrm>
                <a:off x="-1181" y="1525"/>
                <a:ext cx="19" cy="18"/>
              </a:xfrm>
              <a:custGeom>
                <a:avLst/>
                <a:gdLst>
                  <a:gd name="T0" fmla="*/ 16 w 19"/>
                  <a:gd name="T1" fmla="*/ 9 h 18"/>
                  <a:gd name="T2" fmla="*/ 19 w 19"/>
                  <a:gd name="T3" fmla="*/ 9 h 18"/>
                  <a:gd name="T4" fmla="*/ 16 w 19"/>
                  <a:gd name="T5" fmla="*/ 9 h 18"/>
                  <a:gd name="T6" fmla="*/ 13 w 19"/>
                  <a:gd name="T7" fmla="*/ 0 h 18"/>
                  <a:gd name="T8" fmla="*/ 10 w 19"/>
                  <a:gd name="T9" fmla="*/ 0 h 18"/>
                  <a:gd name="T10" fmla="*/ 13 w 19"/>
                  <a:gd name="T11" fmla="*/ 3 h 18"/>
                  <a:gd name="T12" fmla="*/ 13 w 19"/>
                  <a:gd name="T13" fmla="*/ 0 h 18"/>
                  <a:gd name="T14" fmla="*/ 6 w 19"/>
                  <a:gd name="T15" fmla="*/ 0 h 18"/>
                  <a:gd name="T16" fmla="*/ 6 w 19"/>
                  <a:gd name="T17" fmla="*/ 0 h 18"/>
                  <a:gd name="T18" fmla="*/ 6 w 19"/>
                  <a:gd name="T19" fmla="*/ 0 h 18"/>
                  <a:gd name="T20" fmla="*/ 10 w 19"/>
                  <a:gd name="T21" fmla="*/ 3 h 18"/>
                  <a:gd name="T22" fmla="*/ 10 w 19"/>
                  <a:gd name="T23" fmla="*/ 3 h 18"/>
                  <a:gd name="T24" fmla="*/ 10 w 19"/>
                  <a:gd name="T25" fmla="*/ 6 h 18"/>
                  <a:gd name="T26" fmla="*/ 10 w 19"/>
                  <a:gd name="T27" fmla="*/ 3 h 18"/>
                  <a:gd name="T28" fmla="*/ 13 w 19"/>
                  <a:gd name="T29" fmla="*/ 6 h 18"/>
                  <a:gd name="T30" fmla="*/ 13 w 19"/>
                  <a:gd name="T31" fmla="*/ 6 h 18"/>
                  <a:gd name="T32" fmla="*/ 13 w 19"/>
                  <a:gd name="T33" fmla="*/ 9 h 18"/>
                  <a:gd name="T34" fmla="*/ 13 w 19"/>
                  <a:gd name="T35" fmla="*/ 6 h 18"/>
                  <a:gd name="T36" fmla="*/ 16 w 19"/>
                  <a:gd name="T37" fmla="*/ 9 h 18"/>
                  <a:gd name="T38" fmla="*/ 13 w 19"/>
                  <a:gd name="T39" fmla="*/ 9 h 18"/>
                  <a:gd name="T40" fmla="*/ 16 w 19"/>
                  <a:gd name="T41" fmla="*/ 12 h 18"/>
                  <a:gd name="T42" fmla="*/ 16 w 19"/>
                  <a:gd name="T43" fmla="*/ 12 h 18"/>
                  <a:gd name="T44" fmla="*/ 16 w 19"/>
                  <a:gd name="T45" fmla="*/ 15 h 18"/>
                  <a:gd name="T46" fmla="*/ 16 w 19"/>
                  <a:gd name="T47" fmla="*/ 15 h 18"/>
                  <a:gd name="T48" fmla="*/ 16 w 19"/>
                  <a:gd name="T49" fmla="*/ 15 h 18"/>
                  <a:gd name="T50" fmla="*/ 13 w 19"/>
                  <a:gd name="T51" fmla="*/ 9 h 18"/>
                  <a:gd name="T52" fmla="*/ 13 w 19"/>
                  <a:gd name="T53" fmla="*/ 12 h 18"/>
                  <a:gd name="T54" fmla="*/ 13 w 19"/>
                  <a:gd name="T55" fmla="*/ 12 h 18"/>
                  <a:gd name="T56" fmla="*/ 13 w 19"/>
                  <a:gd name="T57" fmla="*/ 12 h 18"/>
                  <a:gd name="T58" fmla="*/ 6 w 19"/>
                  <a:gd name="T59" fmla="*/ 3 h 18"/>
                  <a:gd name="T60" fmla="*/ 6 w 19"/>
                  <a:gd name="T61" fmla="*/ 6 h 18"/>
                  <a:gd name="T62" fmla="*/ 6 w 19"/>
                  <a:gd name="T63" fmla="*/ 6 h 18"/>
                  <a:gd name="T64" fmla="*/ 6 w 19"/>
                  <a:gd name="T65" fmla="*/ 3 h 18"/>
                  <a:gd name="T66" fmla="*/ 6 w 19"/>
                  <a:gd name="T67" fmla="*/ 6 h 18"/>
                  <a:gd name="T68" fmla="*/ 3 w 19"/>
                  <a:gd name="T69" fmla="*/ 6 h 18"/>
                  <a:gd name="T70" fmla="*/ 6 w 19"/>
                  <a:gd name="T71" fmla="*/ 9 h 18"/>
                  <a:gd name="T72" fmla="*/ 3 w 19"/>
                  <a:gd name="T73" fmla="*/ 3 h 18"/>
                  <a:gd name="T74" fmla="*/ 3 w 19"/>
                  <a:gd name="T75" fmla="*/ 3 h 18"/>
                  <a:gd name="T76" fmla="*/ 3 w 19"/>
                  <a:gd name="T77" fmla="*/ 3 h 18"/>
                  <a:gd name="T78" fmla="*/ 3 w 19"/>
                  <a:gd name="T79" fmla="*/ 3 h 18"/>
                  <a:gd name="T80" fmla="*/ 13 w 19"/>
                  <a:gd name="T81" fmla="*/ 15 h 18"/>
                  <a:gd name="T82" fmla="*/ 13 w 19"/>
                  <a:gd name="T83" fmla="*/ 18 h 18"/>
                  <a:gd name="T84" fmla="*/ 16 w 19"/>
                  <a:gd name="T85" fmla="*/ 18 h 18"/>
                  <a:gd name="T86" fmla="*/ 10 w 19"/>
                  <a:gd name="T87" fmla="*/ 12 h 18"/>
                  <a:gd name="T88" fmla="*/ 10 w 19"/>
                  <a:gd name="T89" fmla="*/ 12 h 18"/>
                  <a:gd name="T90" fmla="*/ 10 w 19"/>
                  <a:gd name="T91" fmla="*/ 15 h 18"/>
                  <a:gd name="T92" fmla="*/ 10 w 19"/>
                  <a:gd name="T93" fmla="*/ 12 h 18"/>
                  <a:gd name="T94" fmla="*/ 6 w 19"/>
                  <a:gd name="T95" fmla="*/ 9 h 18"/>
                  <a:gd name="T96" fmla="*/ 6 w 19"/>
                  <a:gd name="T97" fmla="*/ 12 h 18"/>
                  <a:gd name="T98" fmla="*/ 6 w 19"/>
                  <a:gd name="T99" fmla="*/ 12 h 18"/>
                  <a:gd name="T100" fmla="*/ 0 w 19"/>
                  <a:gd name="T101" fmla="*/ 9 h 18"/>
                  <a:gd name="T102" fmla="*/ 0 w 19"/>
                  <a:gd name="T103" fmla="*/ 9 h 18"/>
                  <a:gd name="T104" fmla="*/ 0 w 19"/>
                  <a:gd name="T105" fmla="*/ 9 h 18"/>
                  <a:gd name="T106" fmla="*/ 0 w 19"/>
                  <a:gd name="T107" fmla="*/ 9 h 18"/>
                  <a:gd name="T108" fmla="*/ 6 w 19"/>
                  <a:gd name="T109" fmla="*/ 18 h 18"/>
                  <a:gd name="T110" fmla="*/ 3 w 19"/>
                  <a:gd name="T111" fmla="*/ 15 h 18"/>
                  <a:gd name="T112" fmla="*/ 6 w 19"/>
                  <a:gd name="T113" fmla="*/ 18 h 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9" h="18">
                    <a:moveTo>
                      <a:pt x="16" y="9"/>
                    </a:moveTo>
                    <a:lnTo>
                      <a:pt x="16" y="9"/>
                    </a:lnTo>
                    <a:lnTo>
                      <a:pt x="19" y="9"/>
                    </a:lnTo>
                    <a:lnTo>
                      <a:pt x="16" y="9"/>
                    </a:lnTo>
                    <a:close/>
                    <a:moveTo>
                      <a:pt x="13" y="0"/>
                    </a:moveTo>
                    <a:lnTo>
                      <a:pt x="10" y="0"/>
                    </a:lnTo>
                    <a:lnTo>
                      <a:pt x="13" y="3"/>
                    </a:lnTo>
                    <a:lnTo>
                      <a:pt x="13" y="0"/>
                    </a:lnTo>
                    <a:close/>
                    <a:moveTo>
                      <a:pt x="6" y="0"/>
                    </a:moveTo>
                    <a:lnTo>
                      <a:pt x="6" y="0"/>
                    </a:lnTo>
                    <a:close/>
                    <a:moveTo>
                      <a:pt x="10" y="3"/>
                    </a:moveTo>
                    <a:lnTo>
                      <a:pt x="10" y="3"/>
                    </a:lnTo>
                    <a:lnTo>
                      <a:pt x="10" y="6"/>
                    </a:lnTo>
                    <a:lnTo>
                      <a:pt x="10" y="3"/>
                    </a:lnTo>
                    <a:close/>
                    <a:moveTo>
                      <a:pt x="13" y="6"/>
                    </a:moveTo>
                    <a:lnTo>
                      <a:pt x="13" y="6"/>
                    </a:lnTo>
                    <a:lnTo>
                      <a:pt x="13" y="9"/>
                    </a:lnTo>
                    <a:lnTo>
                      <a:pt x="13" y="6"/>
                    </a:lnTo>
                    <a:close/>
                    <a:moveTo>
                      <a:pt x="16" y="12"/>
                    </a:moveTo>
                    <a:lnTo>
                      <a:pt x="16" y="9"/>
                    </a:lnTo>
                    <a:lnTo>
                      <a:pt x="13" y="9"/>
                    </a:lnTo>
                    <a:lnTo>
                      <a:pt x="16" y="12"/>
                    </a:lnTo>
                    <a:close/>
                    <a:moveTo>
                      <a:pt x="16" y="15"/>
                    </a:moveTo>
                    <a:lnTo>
                      <a:pt x="16" y="12"/>
                    </a:lnTo>
                    <a:lnTo>
                      <a:pt x="16" y="15"/>
                    </a:lnTo>
                    <a:close/>
                    <a:moveTo>
                      <a:pt x="13" y="9"/>
                    </a:moveTo>
                    <a:lnTo>
                      <a:pt x="13" y="12"/>
                    </a:lnTo>
                    <a:lnTo>
                      <a:pt x="13" y="9"/>
                    </a:lnTo>
                    <a:close/>
                    <a:moveTo>
                      <a:pt x="6" y="3"/>
                    </a:moveTo>
                    <a:lnTo>
                      <a:pt x="6" y="3"/>
                    </a:lnTo>
                    <a:lnTo>
                      <a:pt x="6" y="6"/>
                    </a:lnTo>
                    <a:lnTo>
                      <a:pt x="6" y="3"/>
                    </a:lnTo>
                    <a:close/>
                    <a:moveTo>
                      <a:pt x="6" y="6"/>
                    </a:moveTo>
                    <a:lnTo>
                      <a:pt x="6" y="6"/>
                    </a:lnTo>
                    <a:lnTo>
                      <a:pt x="3" y="6"/>
                    </a:lnTo>
                    <a:lnTo>
                      <a:pt x="6" y="6"/>
                    </a:lnTo>
                    <a:lnTo>
                      <a:pt x="6" y="9"/>
                    </a:lnTo>
                    <a:lnTo>
                      <a:pt x="6" y="6"/>
                    </a:lnTo>
                    <a:close/>
                    <a:moveTo>
                      <a:pt x="3" y="3"/>
                    </a:moveTo>
                    <a:lnTo>
                      <a:pt x="3" y="3"/>
                    </a:lnTo>
                    <a:close/>
                    <a:moveTo>
                      <a:pt x="16" y="18"/>
                    </a:moveTo>
                    <a:lnTo>
                      <a:pt x="13" y="15"/>
                    </a:lnTo>
                    <a:lnTo>
                      <a:pt x="13" y="18"/>
                    </a:lnTo>
                    <a:lnTo>
                      <a:pt x="16" y="18"/>
                    </a:lnTo>
                    <a:close/>
                    <a:moveTo>
                      <a:pt x="10" y="12"/>
                    </a:moveTo>
                    <a:lnTo>
                      <a:pt x="10" y="12"/>
                    </a:lnTo>
                    <a:lnTo>
                      <a:pt x="10" y="15"/>
                    </a:lnTo>
                    <a:lnTo>
                      <a:pt x="10" y="12"/>
                    </a:lnTo>
                    <a:close/>
                    <a:moveTo>
                      <a:pt x="6" y="12"/>
                    </a:moveTo>
                    <a:lnTo>
                      <a:pt x="6" y="9"/>
                    </a:lnTo>
                    <a:lnTo>
                      <a:pt x="6" y="12"/>
                    </a:lnTo>
                    <a:close/>
                    <a:moveTo>
                      <a:pt x="0" y="9"/>
                    </a:moveTo>
                    <a:lnTo>
                      <a:pt x="0" y="9"/>
                    </a:lnTo>
                    <a:close/>
                    <a:moveTo>
                      <a:pt x="6" y="18"/>
                    </a:moveTo>
                    <a:lnTo>
                      <a:pt x="6" y="18"/>
                    </a:lnTo>
                    <a:lnTo>
                      <a:pt x="6" y="15"/>
                    </a:lnTo>
                    <a:lnTo>
                      <a:pt x="3" y="15"/>
                    </a:lnTo>
                    <a:lnTo>
                      <a:pt x="3" y="18"/>
                    </a:lnTo>
                    <a:lnTo>
                      <a:pt x="6" y="1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65" name="Freeform 287"/>
              <p:cNvSpPr>
                <a:spLocks/>
              </p:cNvSpPr>
              <p:nvPr/>
            </p:nvSpPr>
            <p:spPr bwMode="auto">
              <a:xfrm>
                <a:off x="-1165" y="1534"/>
                <a:ext cx="3" cy="1"/>
              </a:xfrm>
              <a:custGeom>
                <a:avLst/>
                <a:gdLst>
                  <a:gd name="T0" fmla="*/ 0 w 3"/>
                  <a:gd name="T1" fmla="*/ 0 h 1"/>
                  <a:gd name="T2" fmla="*/ 3 w 3"/>
                  <a:gd name="T3" fmla="*/ 0 h 1"/>
                  <a:gd name="T4" fmla="*/ 0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66" name="Freeform 288"/>
              <p:cNvSpPr>
                <a:spLocks/>
              </p:cNvSpPr>
              <p:nvPr/>
            </p:nvSpPr>
            <p:spPr bwMode="auto">
              <a:xfrm>
                <a:off x="-1171" y="1525"/>
                <a:ext cx="3" cy="3"/>
              </a:xfrm>
              <a:custGeom>
                <a:avLst/>
                <a:gdLst>
                  <a:gd name="T0" fmla="*/ 3 w 3"/>
                  <a:gd name="T1" fmla="*/ 0 h 3"/>
                  <a:gd name="T2" fmla="*/ 0 w 3"/>
                  <a:gd name="T3" fmla="*/ 0 h 3"/>
                  <a:gd name="T4" fmla="*/ 3 w 3"/>
                  <a:gd name="T5" fmla="*/ 3 h 3"/>
                  <a:gd name="T6" fmla="*/ 3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0"/>
                    </a:moveTo>
                    <a:lnTo>
                      <a:pt x="0" y="0"/>
                    </a:lnTo>
                    <a:lnTo>
                      <a:pt x="3" y="3"/>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67" name="Line 289"/>
              <p:cNvSpPr>
                <a:spLocks noChangeShapeType="1"/>
              </p:cNvSpPr>
              <p:nvPr/>
            </p:nvSpPr>
            <p:spPr bwMode="auto">
              <a:xfrm>
                <a:off x="-1175" y="152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68" name="Freeform 290"/>
              <p:cNvSpPr>
                <a:spLocks/>
              </p:cNvSpPr>
              <p:nvPr/>
            </p:nvSpPr>
            <p:spPr bwMode="auto">
              <a:xfrm>
                <a:off x="-1171" y="1528"/>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69" name="Freeform 291"/>
              <p:cNvSpPr>
                <a:spLocks/>
              </p:cNvSpPr>
              <p:nvPr/>
            </p:nvSpPr>
            <p:spPr bwMode="auto">
              <a:xfrm>
                <a:off x="-1168" y="1531"/>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70" name="Freeform 292"/>
              <p:cNvSpPr>
                <a:spLocks/>
              </p:cNvSpPr>
              <p:nvPr/>
            </p:nvSpPr>
            <p:spPr bwMode="auto">
              <a:xfrm>
                <a:off x="-1168" y="1534"/>
                <a:ext cx="3" cy="3"/>
              </a:xfrm>
              <a:custGeom>
                <a:avLst/>
                <a:gdLst>
                  <a:gd name="T0" fmla="*/ 3 w 3"/>
                  <a:gd name="T1" fmla="*/ 3 h 3"/>
                  <a:gd name="T2" fmla="*/ 3 w 3"/>
                  <a:gd name="T3" fmla="*/ 0 h 3"/>
                  <a:gd name="T4" fmla="*/ 0 w 3"/>
                  <a:gd name="T5" fmla="*/ 0 h 3"/>
                  <a:gd name="T6" fmla="*/ 3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3"/>
                    </a:moveTo>
                    <a:lnTo>
                      <a:pt x="3" y="0"/>
                    </a:lnTo>
                    <a:lnTo>
                      <a:pt x="0" y="0"/>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71" name="Freeform 293"/>
              <p:cNvSpPr>
                <a:spLocks/>
              </p:cNvSpPr>
              <p:nvPr/>
            </p:nvSpPr>
            <p:spPr bwMode="auto">
              <a:xfrm>
                <a:off x="-1165" y="1537"/>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72" name="Freeform 294"/>
              <p:cNvSpPr>
                <a:spLocks/>
              </p:cNvSpPr>
              <p:nvPr/>
            </p:nvSpPr>
            <p:spPr bwMode="auto">
              <a:xfrm>
                <a:off x="-1168" y="1534"/>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73" name="Freeform 295"/>
              <p:cNvSpPr>
                <a:spLocks/>
              </p:cNvSpPr>
              <p:nvPr/>
            </p:nvSpPr>
            <p:spPr bwMode="auto">
              <a:xfrm>
                <a:off x="-1175" y="1528"/>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74" name="Freeform 296"/>
              <p:cNvSpPr>
                <a:spLocks/>
              </p:cNvSpPr>
              <p:nvPr/>
            </p:nvSpPr>
            <p:spPr bwMode="auto">
              <a:xfrm>
                <a:off x="-1178" y="1531"/>
                <a:ext cx="3" cy="3"/>
              </a:xfrm>
              <a:custGeom>
                <a:avLst/>
                <a:gdLst>
                  <a:gd name="T0" fmla="*/ 3 w 3"/>
                  <a:gd name="T1" fmla="*/ 0 h 3"/>
                  <a:gd name="T2" fmla="*/ 0 w 3"/>
                  <a:gd name="T3" fmla="*/ 0 h 3"/>
                  <a:gd name="T4" fmla="*/ 3 w 3"/>
                  <a:gd name="T5" fmla="*/ 0 h 3"/>
                  <a:gd name="T6" fmla="*/ 3 w 3"/>
                  <a:gd name="T7" fmla="*/ 3 h 3"/>
                  <a:gd name="T8" fmla="*/ 3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3" y="0"/>
                    </a:moveTo>
                    <a:lnTo>
                      <a:pt x="0" y="0"/>
                    </a:lnTo>
                    <a:lnTo>
                      <a:pt x="3" y="0"/>
                    </a:lnTo>
                    <a:lnTo>
                      <a:pt x="3" y="3"/>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75" name="Line 297"/>
              <p:cNvSpPr>
                <a:spLocks noChangeShapeType="1"/>
              </p:cNvSpPr>
              <p:nvPr/>
            </p:nvSpPr>
            <p:spPr bwMode="auto">
              <a:xfrm>
                <a:off x="-1178" y="1528"/>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76" name="Freeform 298"/>
              <p:cNvSpPr>
                <a:spLocks/>
              </p:cNvSpPr>
              <p:nvPr/>
            </p:nvSpPr>
            <p:spPr bwMode="auto">
              <a:xfrm>
                <a:off x="-1168" y="1540"/>
                <a:ext cx="3" cy="3"/>
              </a:xfrm>
              <a:custGeom>
                <a:avLst/>
                <a:gdLst>
                  <a:gd name="T0" fmla="*/ 3 w 3"/>
                  <a:gd name="T1" fmla="*/ 3 h 3"/>
                  <a:gd name="T2" fmla="*/ 0 w 3"/>
                  <a:gd name="T3" fmla="*/ 0 h 3"/>
                  <a:gd name="T4" fmla="*/ 0 w 3"/>
                  <a:gd name="T5" fmla="*/ 3 h 3"/>
                  <a:gd name="T6" fmla="*/ 3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3"/>
                    </a:moveTo>
                    <a:lnTo>
                      <a:pt x="0" y="0"/>
                    </a:lnTo>
                    <a:lnTo>
                      <a:pt x="0" y="3"/>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77" name="Freeform 299"/>
              <p:cNvSpPr>
                <a:spLocks/>
              </p:cNvSpPr>
              <p:nvPr/>
            </p:nvSpPr>
            <p:spPr bwMode="auto">
              <a:xfrm>
                <a:off x="-1171" y="1537"/>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78" name="Freeform 300"/>
              <p:cNvSpPr>
                <a:spLocks/>
              </p:cNvSpPr>
              <p:nvPr/>
            </p:nvSpPr>
            <p:spPr bwMode="auto">
              <a:xfrm>
                <a:off x="-1175" y="1534"/>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79" name="Line 301"/>
              <p:cNvSpPr>
                <a:spLocks noChangeShapeType="1"/>
              </p:cNvSpPr>
              <p:nvPr/>
            </p:nvSpPr>
            <p:spPr bwMode="auto">
              <a:xfrm>
                <a:off x="-1181" y="153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80" name="Rectangle 302"/>
              <p:cNvSpPr>
                <a:spLocks noChangeArrowheads="1"/>
              </p:cNvSpPr>
              <p:nvPr/>
            </p:nvSpPr>
            <p:spPr bwMode="auto">
              <a:xfrm>
                <a:off x="-1178" y="1540"/>
                <a:ext cx="3" cy="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81" name="Freeform 303"/>
              <p:cNvSpPr>
                <a:spLocks/>
              </p:cNvSpPr>
              <p:nvPr/>
            </p:nvSpPr>
            <p:spPr bwMode="auto">
              <a:xfrm>
                <a:off x="-1171" y="1531"/>
                <a:ext cx="28" cy="26"/>
              </a:xfrm>
              <a:custGeom>
                <a:avLst/>
                <a:gdLst>
                  <a:gd name="T0" fmla="*/ 28 w 28"/>
                  <a:gd name="T1" fmla="*/ 0 h 26"/>
                  <a:gd name="T2" fmla="*/ 0 w 28"/>
                  <a:gd name="T3" fmla="*/ 15 h 26"/>
                  <a:gd name="T4" fmla="*/ 0 w 28"/>
                  <a:gd name="T5" fmla="*/ 18 h 26"/>
                  <a:gd name="T6" fmla="*/ 0 w 28"/>
                  <a:gd name="T7" fmla="*/ 20 h 26"/>
                  <a:gd name="T8" fmla="*/ 0 w 28"/>
                  <a:gd name="T9" fmla="*/ 23 h 26"/>
                  <a:gd name="T10" fmla="*/ 3 w 28"/>
                  <a:gd name="T11" fmla="*/ 26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26">
                    <a:moveTo>
                      <a:pt x="28" y="0"/>
                    </a:moveTo>
                    <a:lnTo>
                      <a:pt x="0" y="15"/>
                    </a:lnTo>
                    <a:lnTo>
                      <a:pt x="0" y="18"/>
                    </a:lnTo>
                    <a:lnTo>
                      <a:pt x="0" y="20"/>
                    </a:lnTo>
                    <a:lnTo>
                      <a:pt x="0" y="23"/>
                    </a:lnTo>
                    <a:lnTo>
                      <a:pt x="3" y="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82" name="Line 304"/>
              <p:cNvSpPr>
                <a:spLocks noChangeShapeType="1"/>
              </p:cNvSpPr>
              <p:nvPr/>
            </p:nvSpPr>
            <p:spPr bwMode="auto">
              <a:xfrm flipH="1" flipV="1">
                <a:off x="-1171" y="1522"/>
                <a:ext cx="25"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83" name="Freeform 305"/>
              <p:cNvSpPr>
                <a:spLocks/>
              </p:cNvSpPr>
              <p:nvPr/>
            </p:nvSpPr>
            <p:spPr bwMode="auto">
              <a:xfrm>
                <a:off x="-1184" y="1513"/>
                <a:ext cx="51" cy="50"/>
              </a:xfrm>
              <a:custGeom>
                <a:avLst/>
                <a:gdLst>
                  <a:gd name="T0" fmla="*/ 0 w 51"/>
                  <a:gd name="T1" fmla="*/ 15 h 50"/>
                  <a:gd name="T2" fmla="*/ 29 w 51"/>
                  <a:gd name="T3" fmla="*/ 0 h 50"/>
                  <a:gd name="T4" fmla="*/ 51 w 51"/>
                  <a:gd name="T5" fmla="*/ 33 h 50"/>
                  <a:gd name="T6" fmla="*/ 25 w 51"/>
                  <a:gd name="T7" fmla="*/ 50 h 50"/>
                  <a:gd name="T8" fmla="*/ 22 w 51"/>
                  <a:gd name="T9" fmla="*/ 50 h 50"/>
                  <a:gd name="T10" fmla="*/ 22 w 51"/>
                  <a:gd name="T11" fmla="*/ 47 h 50"/>
                  <a:gd name="T12" fmla="*/ 19 w 51"/>
                  <a:gd name="T13" fmla="*/ 47 h 50"/>
                  <a:gd name="T14" fmla="*/ 16 w 51"/>
                  <a:gd name="T15" fmla="*/ 44 h 50"/>
                  <a:gd name="T16" fmla="*/ 13 w 51"/>
                  <a:gd name="T17" fmla="*/ 44 h 50"/>
                  <a:gd name="T18" fmla="*/ 13 w 51"/>
                  <a:gd name="T19" fmla="*/ 41 h 50"/>
                  <a:gd name="T20" fmla="*/ 9 w 51"/>
                  <a:gd name="T21" fmla="*/ 38 h 50"/>
                  <a:gd name="T22" fmla="*/ 6 w 51"/>
                  <a:gd name="T23" fmla="*/ 36 h 50"/>
                  <a:gd name="T24" fmla="*/ 6 w 51"/>
                  <a:gd name="T25" fmla="*/ 33 h 50"/>
                  <a:gd name="T26" fmla="*/ 3 w 51"/>
                  <a:gd name="T27" fmla="*/ 30 h 50"/>
                  <a:gd name="T28" fmla="*/ 0 w 51"/>
                  <a:gd name="T29" fmla="*/ 24 h 50"/>
                  <a:gd name="T30" fmla="*/ 0 w 51"/>
                  <a:gd name="T31" fmla="*/ 21 h 50"/>
                  <a:gd name="T32" fmla="*/ 0 w 51"/>
                  <a:gd name="T33" fmla="*/ 18 h 50"/>
                  <a:gd name="T34" fmla="*/ 0 w 51"/>
                  <a:gd name="T35" fmla="*/ 15 h 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1" h="50">
                    <a:moveTo>
                      <a:pt x="0" y="15"/>
                    </a:moveTo>
                    <a:lnTo>
                      <a:pt x="29" y="0"/>
                    </a:lnTo>
                    <a:lnTo>
                      <a:pt x="51" y="33"/>
                    </a:lnTo>
                    <a:lnTo>
                      <a:pt x="25" y="50"/>
                    </a:lnTo>
                    <a:lnTo>
                      <a:pt x="22" y="50"/>
                    </a:lnTo>
                    <a:lnTo>
                      <a:pt x="22" y="47"/>
                    </a:lnTo>
                    <a:lnTo>
                      <a:pt x="19" y="47"/>
                    </a:lnTo>
                    <a:lnTo>
                      <a:pt x="16" y="44"/>
                    </a:lnTo>
                    <a:lnTo>
                      <a:pt x="13" y="44"/>
                    </a:lnTo>
                    <a:lnTo>
                      <a:pt x="13" y="41"/>
                    </a:lnTo>
                    <a:lnTo>
                      <a:pt x="9" y="38"/>
                    </a:lnTo>
                    <a:lnTo>
                      <a:pt x="6" y="36"/>
                    </a:lnTo>
                    <a:lnTo>
                      <a:pt x="6" y="33"/>
                    </a:lnTo>
                    <a:lnTo>
                      <a:pt x="3" y="30"/>
                    </a:lnTo>
                    <a:lnTo>
                      <a:pt x="0" y="24"/>
                    </a:lnTo>
                    <a:lnTo>
                      <a:pt x="0" y="21"/>
                    </a:lnTo>
                    <a:lnTo>
                      <a:pt x="0" y="18"/>
                    </a:lnTo>
                    <a:lnTo>
                      <a:pt x="0" y="1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84" name="Freeform 306"/>
              <p:cNvSpPr>
                <a:spLocks/>
              </p:cNvSpPr>
              <p:nvPr/>
            </p:nvSpPr>
            <p:spPr bwMode="auto">
              <a:xfrm>
                <a:off x="-1165" y="1534"/>
                <a:ext cx="13" cy="12"/>
              </a:xfrm>
              <a:custGeom>
                <a:avLst/>
                <a:gdLst>
                  <a:gd name="T0" fmla="*/ 13 w 13"/>
                  <a:gd name="T1" fmla="*/ 0 h 12"/>
                  <a:gd name="T2" fmla="*/ 10 w 13"/>
                  <a:gd name="T3" fmla="*/ 0 h 12"/>
                  <a:gd name="T4" fmla="*/ 10 w 13"/>
                  <a:gd name="T5" fmla="*/ 0 h 12"/>
                  <a:gd name="T6" fmla="*/ 10 w 13"/>
                  <a:gd name="T7" fmla="*/ 0 h 12"/>
                  <a:gd name="T8" fmla="*/ 6 w 13"/>
                  <a:gd name="T9" fmla="*/ 0 h 12"/>
                  <a:gd name="T10" fmla="*/ 6 w 13"/>
                  <a:gd name="T11" fmla="*/ 0 h 12"/>
                  <a:gd name="T12" fmla="*/ 6 w 13"/>
                  <a:gd name="T13" fmla="*/ 0 h 12"/>
                  <a:gd name="T14" fmla="*/ 3 w 13"/>
                  <a:gd name="T15" fmla="*/ 0 h 12"/>
                  <a:gd name="T16" fmla="*/ 3 w 13"/>
                  <a:gd name="T17" fmla="*/ 0 h 12"/>
                  <a:gd name="T18" fmla="*/ 0 w 13"/>
                  <a:gd name="T19" fmla="*/ 0 h 12"/>
                  <a:gd name="T20" fmla="*/ 0 w 13"/>
                  <a:gd name="T21" fmla="*/ 0 h 12"/>
                  <a:gd name="T22" fmla="*/ 0 w 13"/>
                  <a:gd name="T23" fmla="*/ 3 h 12"/>
                  <a:gd name="T24" fmla="*/ 0 w 13"/>
                  <a:gd name="T25" fmla="*/ 3 h 12"/>
                  <a:gd name="T26" fmla="*/ 0 w 13"/>
                  <a:gd name="T27" fmla="*/ 6 h 12"/>
                  <a:gd name="T28" fmla="*/ 0 w 13"/>
                  <a:gd name="T29" fmla="*/ 6 h 12"/>
                  <a:gd name="T30" fmla="*/ 0 w 13"/>
                  <a:gd name="T31" fmla="*/ 9 h 12"/>
                  <a:gd name="T32" fmla="*/ 0 w 13"/>
                  <a:gd name="T33" fmla="*/ 9 h 12"/>
                  <a:gd name="T34" fmla="*/ 3 w 13"/>
                  <a:gd name="T35" fmla="*/ 9 h 12"/>
                  <a:gd name="T36" fmla="*/ 3 w 13"/>
                  <a:gd name="T37" fmla="*/ 9 h 12"/>
                  <a:gd name="T38" fmla="*/ 3 w 13"/>
                  <a:gd name="T39" fmla="*/ 12 h 12"/>
                  <a:gd name="T40" fmla="*/ 6 w 13"/>
                  <a:gd name="T41" fmla="*/ 12 h 12"/>
                  <a:gd name="T42" fmla="*/ 6 w 13"/>
                  <a:gd name="T43" fmla="*/ 12 h 12"/>
                  <a:gd name="T44" fmla="*/ 6 w 13"/>
                  <a:gd name="T45" fmla="*/ 12 h 12"/>
                  <a:gd name="T46" fmla="*/ 10 w 13"/>
                  <a:gd name="T47" fmla="*/ 12 h 12"/>
                  <a:gd name="T48" fmla="*/ 10 w 13"/>
                  <a:gd name="T49" fmla="*/ 9 h 12"/>
                  <a:gd name="T50" fmla="*/ 10 w 13"/>
                  <a:gd name="T51" fmla="*/ 9 h 12"/>
                  <a:gd name="T52" fmla="*/ 13 w 13"/>
                  <a:gd name="T53" fmla="*/ 9 h 12"/>
                  <a:gd name="T54" fmla="*/ 13 w 13"/>
                  <a:gd name="T55" fmla="*/ 9 h 12"/>
                  <a:gd name="T56" fmla="*/ 13 w 13"/>
                  <a:gd name="T57" fmla="*/ 6 h 12"/>
                  <a:gd name="T58" fmla="*/ 13 w 13"/>
                  <a:gd name="T59" fmla="*/ 6 h 12"/>
                  <a:gd name="T60" fmla="*/ 13 w 13"/>
                  <a:gd name="T61" fmla="*/ 3 h 12"/>
                  <a:gd name="T62" fmla="*/ 13 w 13"/>
                  <a:gd name="T63" fmla="*/ 3 h 12"/>
                  <a:gd name="T64" fmla="*/ 13 w 13"/>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 h="12">
                    <a:moveTo>
                      <a:pt x="13" y="0"/>
                    </a:moveTo>
                    <a:lnTo>
                      <a:pt x="10" y="0"/>
                    </a:lnTo>
                    <a:lnTo>
                      <a:pt x="6" y="0"/>
                    </a:lnTo>
                    <a:lnTo>
                      <a:pt x="3" y="0"/>
                    </a:lnTo>
                    <a:lnTo>
                      <a:pt x="0" y="0"/>
                    </a:lnTo>
                    <a:lnTo>
                      <a:pt x="0" y="3"/>
                    </a:lnTo>
                    <a:lnTo>
                      <a:pt x="0" y="6"/>
                    </a:lnTo>
                    <a:lnTo>
                      <a:pt x="0" y="9"/>
                    </a:lnTo>
                    <a:lnTo>
                      <a:pt x="3" y="9"/>
                    </a:lnTo>
                    <a:lnTo>
                      <a:pt x="3" y="12"/>
                    </a:lnTo>
                    <a:lnTo>
                      <a:pt x="6" y="12"/>
                    </a:lnTo>
                    <a:lnTo>
                      <a:pt x="10" y="12"/>
                    </a:lnTo>
                    <a:lnTo>
                      <a:pt x="10" y="9"/>
                    </a:lnTo>
                    <a:lnTo>
                      <a:pt x="13" y="9"/>
                    </a:lnTo>
                    <a:lnTo>
                      <a:pt x="13" y="6"/>
                    </a:lnTo>
                    <a:lnTo>
                      <a:pt x="13" y="3"/>
                    </a:lnTo>
                    <a:lnTo>
                      <a:pt x="1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85" name="Freeform 307"/>
              <p:cNvSpPr>
                <a:spLocks/>
              </p:cNvSpPr>
              <p:nvPr/>
            </p:nvSpPr>
            <p:spPr bwMode="auto">
              <a:xfrm>
                <a:off x="-1165" y="1534"/>
                <a:ext cx="13" cy="12"/>
              </a:xfrm>
              <a:custGeom>
                <a:avLst/>
                <a:gdLst>
                  <a:gd name="T0" fmla="*/ 13 w 13"/>
                  <a:gd name="T1" fmla="*/ 0 h 12"/>
                  <a:gd name="T2" fmla="*/ 10 w 13"/>
                  <a:gd name="T3" fmla="*/ 0 h 12"/>
                  <a:gd name="T4" fmla="*/ 6 w 13"/>
                  <a:gd name="T5" fmla="*/ 0 h 12"/>
                  <a:gd name="T6" fmla="*/ 3 w 13"/>
                  <a:gd name="T7" fmla="*/ 0 h 12"/>
                  <a:gd name="T8" fmla="*/ 0 w 13"/>
                  <a:gd name="T9" fmla="*/ 0 h 12"/>
                  <a:gd name="T10" fmla="*/ 0 w 13"/>
                  <a:gd name="T11" fmla="*/ 3 h 12"/>
                  <a:gd name="T12" fmla="*/ 0 w 13"/>
                  <a:gd name="T13" fmla="*/ 6 h 12"/>
                  <a:gd name="T14" fmla="*/ 0 w 13"/>
                  <a:gd name="T15" fmla="*/ 9 h 12"/>
                  <a:gd name="T16" fmla="*/ 3 w 13"/>
                  <a:gd name="T17" fmla="*/ 9 h 12"/>
                  <a:gd name="T18" fmla="*/ 3 w 13"/>
                  <a:gd name="T19" fmla="*/ 12 h 12"/>
                  <a:gd name="T20" fmla="*/ 6 w 13"/>
                  <a:gd name="T21" fmla="*/ 12 h 12"/>
                  <a:gd name="T22" fmla="*/ 10 w 13"/>
                  <a:gd name="T23" fmla="*/ 12 h 12"/>
                  <a:gd name="T24" fmla="*/ 10 w 13"/>
                  <a:gd name="T25" fmla="*/ 9 h 12"/>
                  <a:gd name="T26" fmla="*/ 13 w 13"/>
                  <a:gd name="T27" fmla="*/ 9 h 12"/>
                  <a:gd name="T28" fmla="*/ 13 w 13"/>
                  <a:gd name="T29" fmla="*/ 6 h 12"/>
                  <a:gd name="T30" fmla="*/ 13 w 13"/>
                  <a:gd name="T31" fmla="*/ 3 h 12"/>
                  <a:gd name="T32" fmla="*/ 13 w 13"/>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 h="12">
                    <a:moveTo>
                      <a:pt x="13" y="0"/>
                    </a:moveTo>
                    <a:lnTo>
                      <a:pt x="10" y="0"/>
                    </a:lnTo>
                    <a:lnTo>
                      <a:pt x="6" y="0"/>
                    </a:lnTo>
                    <a:lnTo>
                      <a:pt x="3" y="0"/>
                    </a:lnTo>
                    <a:lnTo>
                      <a:pt x="0" y="0"/>
                    </a:lnTo>
                    <a:lnTo>
                      <a:pt x="0" y="3"/>
                    </a:lnTo>
                    <a:lnTo>
                      <a:pt x="0" y="6"/>
                    </a:lnTo>
                    <a:lnTo>
                      <a:pt x="0" y="9"/>
                    </a:lnTo>
                    <a:lnTo>
                      <a:pt x="3" y="9"/>
                    </a:lnTo>
                    <a:lnTo>
                      <a:pt x="3" y="12"/>
                    </a:lnTo>
                    <a:lnTo>
                      <a:pt x="6" y="12"/>
                    </a:lnTo>
                    <a:lnTo>
                      <a:pt x="10" y="12"/>
                    </a:lnTo>
                    <a:lnTo>
                      <a:pt x="10" y="9"/>
                    </a:lnTo>
                    <a:lnTo>
                      <a:pt x="13" y="9"/>
                    </a:lnTo>
                    <a:lnTo>
                      <a:pt x="13" y="6"/>
                    </a:lnTo>
                    <a:lnTo>
                      <a:pt x="13" y="3"/>
                    </a:lnTo>
                    <a:lnTo>
                      <a:pt x="1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86" name="Freeform 308"/>
              <p:cNvSpPr>
                <a:spLocks/>
              </p:cNvSpPr>
              <p:nvPr/>
            </p:nvSpPr>
            <p:spPr bwMode="auto">
              <a:xfrm>
                <a:off x="-1165" y="1534"/>
                <a:ext cx="10" cy="9"/>
              </a:xfrm>
              <a:custGeom>
                <a:avLst/>
                <a:gdLst>
                  <a:gd name="T0" fmla="*/ 10 w 10"/>
                  <a:gd name="T1" fmla="*/ 3 h 9"/>
                  <a:gd name="T2" fmla="*/ 10 w 10"/>
                  <a:gd name="T3" fmla="*/ 3 h 9"/>
                  <a:gd name="T4" fmla="*/ 10 w 10"/>
                  <a:gd name="T5" fmla="*/ 3 h 9"/>
                  <a:gd name="T6" fmla="*/ 6 w 10"/>
                  <a:gd name="T7" fmla="*/ 0 h 9"/>
                  <a:gd name="T8" fmla="*/ 6 w 10"/>
                  <a:gd name="T9" fmla="*/ 0 h 9"/>
                  <a:gd name="T10" fmla="*/ 6 w 10"/>
                  <a:gd name="T11" fmla="*/ 0 h 9"/>
                  <a:gd name="T12" fmla="*/ 6 w 10"/>
                  <a:gd name="T13" fmla="*/ 0 h 9"/>
                  <a:gd name="T14" fmla="*/ 3 w 10"/>
                  <a:gd name="T15" fmla="*/ 0 h 9"/>
                  <a:gd name="T16" fmla="*/ 3 w 10"/>
                  <a:gd name="T17" fmla="*/ 0 h 9"/>
                  <a:gd name="T18" fmla="*/ 3 w 10"/>
                  <a:gd name="T19" fmla="*/ 3 h 9"/>
                  <a:gd name="T20" fmla="*/ 3 w 10"/>
                  <a:gd name="T21" fmla="*/ 3 h 9"/>
                  <a:gd name="T22" fmla="*/ 3 w 10"/>
                  <a:gd name="T23" fmla="*/ 3 h 9"/>
                  <a:gd name="T24" fmla="*/ 0 w 10"/>
                  <a:gd name="T25" fmla="*/ 3 h 9"/>
                  <a:gd name="T26" fmla="*/ 0 w 10"/>
                  <a:gd name="T27" fmla="*/ 6 h 9"/>
                  <a:gd name="T28" fmla="*/ 0 w 10"/>
                  <a:gd name="T29" fmla="*/ 6 h 9"/>
                  <a:gd name="T30" fmla="*/ 3 w 10"/>
                  <a:gd name="T31" fmla="*/ 6 h 9"/>
                  <a:gd name="T32" fmla="*/ 3 w 10"/>
                  <a:gd name="T33" fmla="*/ 9 h 9"/>
                  <a:gd name="T34" fmla="*/ 3 w 10"/>
                  <a:gd name="T35" fmla="*/ 9 h 9"/>
                  <a:gd name="T36" fmla="*/ 3 w 10"/>
                  <a:gd name="T37" fmla="*/ 9 h 9"/>
                  <a:gd name="T38" fmla="*/ 3 w 10"/>
                  <a:gd name="T39" fmla="*/ 9 h 9"/>
                  <a:gd name="T40" fmla="*/ 6 w 10"/>
                  <a:gd name="T41" fmla="*/ 9 h 9"/>
                  <a:gd name="T42" fmla="*/ 6 w 10"/>
                  <a:gd name="T43" fmla="*/ 9 h 9"/>
                  <a:gd name="T44" fmla="*/ 6 w 10"/>
                  <a:gd name="T45" fmla="*/ 9 h 9"/>
                  <a:gd name="T46" fmla="*/ 10 w 10"/>
                  <a:gd name="T47" fmla="*/ 9 h 9"/>
                  <a:gd name="T48" fmla="*/ 10 w 10"/>
                  <a:gd name="T49" fmla="*/ 9 h 9"/>
                  <a:gd name="T50" fmla="*/ 10 w 10"/>
                  <a:gd name="T51" fmla="*/ 9 h 9"/>
                  <a:gd name="T52" fmla="*/ 10 w 10"/>
                  <a:gd name="T53" fmla="*/ 9 h 9"/>
                  <a:gd name="T54" fmla="*/ 10 w 10"/>
                  <a:gd name="T55" fmla="*/ 6 h 9"/>
                  <a:gd name="T56" fmla="*/ 10 w 10"/>
                  <a:gd name="T57" fmla="*/ 6 h 9"/>
                  <a:gd name="T58" fmla="*/ 10 w 10"/>
                  <a:gd name="T59" fmla="*/ 6 h 9"/>
                  <a:gd name="T60" fmla="*/ 10 w 10"/>
                  <a:gd name="T61" fmla="*/ 6 h 9"/>
                  <a:gd name="T62" fmla="*/ 10 w 10"/>
                  <a:gd name="T63" fmla="*/ 3 h 9"/>
                  <a:gd name="T64" fmla="*/ 10 w 10"/>
                  <a:gd name="T65" fmla="*/ 3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 h="9">
                    <a:moveTo>
                      <a:pt x="10" y="3"/>
                    </a:moveTo>
                    <a:lnTo>
                      <a:pt x="10" y="3"/>
                    </a:lnTo>
                    <a:lnTo>
                      <a:pt x="6" y="0"/>
                    </a:lnTo>
                    <a:lnTo>
                      <a:pt x="3" y="0"/>
                    </a:lnTo>
                    <a:lnTo>
                      <a:pt x="3" y="3"/>
                    </a:lnTo>
                    <a:lnTo>
                      <a:pt x="0" y="3"/>
                    </a:lnTo>
                    <a:lnTo>
                      <a:pt x="0" y="6"/>
                    </a:lnTo>
                    <a:lnTo>
                      <a:pt x="3" y="6"/>
                    </a:lnTo>
                    <a:lnTo>
                      <a:pt x="3" y="9"/>
                    </a:lnTo>
                    <a:lnTo>
                      <a:pt x="6" y="9"/>
                    </a:lnTo>
                    <a:lnTo>
                      <a:pt x="10" y="9"/>
                    </a:lnTo>
                    <a:lnTo>
                      <a:pt x="10" y="6"/>
                    </a:lnTo>
                    <a:lnTo>
                      <a:pt x="1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87" name="Freeform 309"/>
              <p:cNvSpPr>
                <a:spLocks/>
              </p:cNvSpPr>
              <p:nvPr/>
            </p:nvSpPr>
            <p:spPr bwMode="auto">
              <a:xfrm>
                <a:off x="-1165" y="1534"/>
                <a:ext cx="10" cy="9"/>
              </a:xfrm>
              <a:custGeom>
                <a:avLst/>
                <a:gdLst>
                  <a:gd name="T0" fmla="*/ 10 w 10"/>
                  <a:gd name="T1" fmla="*/ 3 h 9"/>
                  <a:gd name="T2" fmla="*/ 6 w 10"/>
                  <a:gd name="T3" fmla="*/ 0 h 9"/>
                  <a:gd name="T4" fmla="*/ 3 w 10"/>
                  <a:gd name="T5" fmla="*/ 0 h 9"/>
                  <a:gd name="T6" fmla="*/ 3 w 10"/>
                  <a:gd name="T7" fmla="*/ 3 h 9"/>
                  <a:gd name="T8" fmla="*/ 0 w 10"/>
                  <a:gd name="T9" fmla="*/ 3 h 9"/>
                  <a:gd name="T10" fmla="*/ 0 w 10"/>
                  <a:gd name="T11" fmla="*/ 6 h 9"/>
                  <a:gd name="T12" fmla="*/ 3 w 10"/>
                  <a:gd name="T13" fmla="*/ 6 h 9"/>
                  <a:gd name="T14" fmla="*/ 3 w 10"/>
                  <a:gd name="T15" fmla="*/ 9 h 9"/>
                  <a:gd name="T16" fmla="*/ 6 w 10"/>
                  <a:gd name="T17" fmla="*/ 9 h 9"/>
                  <a:gd name="T18" fmla="*/ 10 w 10"/>
                  <a:gd name="T19" fmla="*/ 9 h 9"/>
                  <a:gd name="T20" fmla="*/ 10 w 10"/>
                  <a:gd name="T21" fmla="*/ 6 h 9"/>
                  <a:gd name="T22" fmla="*/ 10 w 10"/>
                  <a:gd name="T23" fmla="*/ 3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 h="9">
                    <a:moveTo>
                      <a:pt x="10" y="3"/>
                    </a:moveTo>
                    <a:lnTo>
                      <a:pt x="6" y="0"/>
                    </a:lnTo>
                    <a:lnTo>
                      <a:pt x="3" y="0"/>
                    </a:lnTo>
                    <a:lnTo>
                      <a:pt x="3" y="3"/>
                    </a:lnTo>
                    <a:lnTo>
                      <a:pt x="0" y="3"/>
                    </a:lnTo>
                    <a:lnTo>
                      <a:pt x="0" y="6"/>
                    </a:lnTo>
                    <a:lnTo>
                      <a:pt x="3" y="6"/>
                    </a:lnTo>
                    <a:lnTo>
                      <a:pt x="3" y="9"/>
                    </a:lnTo>
                    <a:lnTo>
                      <a:pt x="6" y="9"/>
                    </a:lnTo>
                    <a:lnTo>
                      <a:pt x="10" y="9"/>
                    </a:lnTo>
                    <a:lnTo>
                      <a:pt x="10" y="6"/>
                    </a:lnTo>
                    <a:lnTo>
                      <a:pt x="1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88" name="Freeform 310"/>
              <p:cNvSpPr>
                <a:spLocks/>
              </p:cNvSpPr>
              <p:nvPr/>
            </p:nvSpPr>
            <p:spPr bwMode="auto">
              <a:xfrm>
                <a:off x="-1159" y="1537"/>
                <a:ext cx="4" cy="6"/>
              </a:xfrm>
              <a:custGeom>
                <a:avLst/>
                <a:gdLst>
                  <a:gd name="T0" fmla="*/ 0 w 4"/>
                  <a:gd name="T1" fmla="*/ 3 h 6"/>
                  <a:gd name="T2" fmla="*/ 0 w 4"/>
                  <a:gd name="T3" fmla="*/ 3 h 6"/>
                  <a:gd name="T4" fmla="*/ 0 w 4"/>
                  <a:gd name="T5" fmla="*/ 3 h 6"/>
                  <a:gd name="T6" fmla="*/ 0 w 4"/>
                  <a:gd name="T7" fmla="*/ 3 h 6"/>
                  <a:gd name="T8" fmla="*/ 0 w 4"/>
                  <a:gd name="T9" fmla="*/ 3 h 6"/>
                  <a:gd name="T10" fmla="*/ 4 w 4"/>
                  <a:gd name="T11" fmla="*/ 3 h 6"/>
                  <a:gd name="T12" fmla="*/ 4 w 4"/>
                  <a:gd name="T13" fmla="*/ 3 h 6"/>
                  <a:gd name="T14" fmla="*/ 4 w 4"/>
                  <a:gd name="T15" fmla="*/ 3 h 6"/>
                  <a:gd name="T16" fmla="*/ 4 w 4"/>
                  <a:gd name="T17" fmla="*/ 3 h 6"/>
                  <a:gd name="T18" fmla="*/ 0 w 4"/>
                  <a:gd name="T19" fmla="*/ 3 h 6"/>
                  <a:gd name="T20" fmla="*/ 0 w 4"/>
                  <a:gd name="T21" fmla="*/ 3 h 6"/>
                  <a:gd name="T22" fmla="*/ 0 w 4"/>
                  <a:gd name="T23" fmla="*/ 0 h 6"/>
                  <a:gd name="T24" fmla="*/ 0 w 4"/>
                  <a:gd name="T25" fmla="*/ 0 h 6"/>
                  <a:gd name="T26" fmla="*/ 0 w 4"/>
                  <a:gd name="T27" fmla="*/ 0 h 6"/>
                  <a:gd name="T28" fmla="*/ 0 w 4"/>
                  <a:gd name="T29" fmla="*/ 0 h 6"/>
                  <a:gd name="T30" fmla="*/ 4 w 4"/>
                  <a:gd name="T31" fmla="*/ 3 h 6"/>
                  <a:gd name="T32" fmla="*/ 4 w 4"/>
                  <a:gd name="T33" fmla="*/ 3 h 6"/>
                  <a:gd name="T34" fmla="*/ 4 w 4"/>
                  <a:gd name="T35" fmla="*/ 3 h 6"/>
                  <a:gd name="T36" fmla="*/ 4 w 4"/>
                  <a:gd name="T37" fmla="*/ 3 h 6"/>
                  <a:gd name="T38" fmla="*/ 4 w 4"/>
                  <a:gd name="T39" fmla="*/ 3 h 6"/>
                  <a:gd name="T40" fmla="*/ 4 w 4"/>
                  <a:gd name="T41" fmla="*/ 3 h 6"/>
                  <a:gd name="T42" fmla="*/ 4 w 4"/>
                  <a:gd name="T43" fmla="*/ 3 h 6"/>
                  <a:gd name="T44" fmla="*/ 4 w 4"/>
                  <a:gd name="T45" fmla="*/ 3 h 6"/>
                  <a:gd name="T46" fmla="*/ 4 w 4"/>
                  <a:gd name="T47" fmla="*/ 3 h 6"/>
                  <a:gd name="T48" fmla="*/ 4 w 4"/>
                  <a:gd name="T49" fmla="*/ 3 h 6"/>
                  <a:gd name="T50" fmla="*/ 4 w 4"/>
                  <a:gd name="T51" fmla="*/ 3 h 6"/>
                  <a:gd name="T52" fmla="*/ 4 w 4"/>
                  <a:gd name="T53" fmla="*/ 3 h 6"/>
                  <a:gd name="T54" fmla="*/ 4 w 4"/>
                  <a:gd name="T55" fmla="*/ 6 h 6"/>
                  <a:gd name="T56" fmla="*/ 4 w 4"/>
                  <a:gd name="T57" fmla="*/ 6 h 6"/>
                  <a:gd name="T58" fmla="*/ 4 w 4"/>
                  <a:gd name="T59" fmla="*/ 3 h 6"/>
                  <a:gd name="T60" fmla="*/ 4 w 4"/>
                  <a:gd name="T61" fmla="*/ 3 h 6"/>
                  <a:gd name="T62" fmla="*/ 4 w 4"/>
                  <a:gd name="T63" fmla="*/ 3 h 6"/>
                  <a:gd name="T64" fmla="*/ 4 w 4"/>
                  <a:gd name="T65" fmla="*/ 3 h 6"/>
                  <a:gd name="T66" fmla="*/ 0 w 4"/>
                  <a:gd name="T67" fmla="*/ 3 h 6"/>
                  <a:gd name="T68" fmla="*/ 0 w 4"/>
                  <a:gd name="T69" fmla="*/ 3 h 6"/>
                  <a:gd name="T70" fmla="*/ 0 w 4"/>
                  <a:gd name="T71" fmla="*/ 3 h 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 h="6">
                    <a:moveTo>
                      <a:pt x="0" y="3"/>
                    </a:moveTo>
                    <a:lnTo>
                      <a:pt x="0" y="3"/>
                    </a:lnTo>
                    <a:lnTo>
                      <a:pt x="4" y="3"/>
                    </a:lnTo>
                    <a:lnTo>
                      <a:pt x="0" y="3"/>
                    </a:lnTo>
                    <a:lnTo>
                      <a:pt x="0" y="0"/>
                    </a:lnTo>
                    <a:lnTo>
                      <a:pt x="4" y="3"/>
                    </a:lnTo>
                    <a:lnTo>
                      <a:pt x="4" y="6"/>
                    </a:lnTo>
                    <a:lnTo>
                      <a:pt x="4" y="3"/>
                    </a:lnTo>
                    <a:lnTo>
                      <a:pt x="0" y="3"/>
                    </a:lnTo>
                    <a:lnTo>
                      <a:pt x="0" y="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89" name="Freeform 311"/>
              <p:cNvSpPr>
                <a:spLocks/>
              </p:cNvSpPr>
              <p:nvPr/>
            </p:nvSpPr>
            <p:spPr bwMode="auto">
              <a:xfrm>
                <a:off x="-1159" y="1537"/>
                <a:ext cx="4" cy="6"/>
              </a:xfrm>
              <a:custGeom>
                <a:avLst/>
                <a:gdLst>
                  <a:gd name="T0" fmla="*/ 0 w 4"/>
                  <a:gd name="T1" fmla="*/ 3 h 6"/>
                  <a:gd name="T2" fmla="*/ 4 w 4"/>
                  <a:gd name="T3" fmla="*/ 3 h 6"/>
                  <a:gd name="T4" fmla="*/ 0 w 4"/>
                  <a:gd name="T5" fmla="*/ 3 h 6"/>
                  <a:gd name="T6" fmla="*/ 0 w 4"/>
                  <a:gd name="T7" fmla="*/ 0 h 6"/>
                  <a:gd name="T8" fmla="*/ 4 w 4"/>
                  <a:gd name="T9" fmla="*/ 3 h 6"/>
                  <a:gd name="T10" fmla="*/ 4 w 4"/>
                  <a:gd name="T11" fmla="*/ 6 h 6"/>
                  <a:gd name="T12" fmla="*/ 4 w 4"/>
                  <a:gd name="T13" fmla="*/ 3 h 6"/>
                  <a:gd name="T14" fmla="*/ 0 w 4"/>
                  <a:gd name="T15" fmla="*/ 3 h 6"/>
                  <a:gd name="T16" fmla="*/ 0 w 4"/>
                  <a:gd name="T17" fmla="*/ 6 h 6"/>
                  <a:gd name="T18" fmla="*/ 0 w 4"/>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6">
                    <a:moveTo>
                      <a:pt x="0" y="3"/>
                    </a:moveTo>
                    <a:lnTo>
                      <a:pt x="4" y="3"/>
                    </a:lnTo>
                    <a:lnTo>
                      <a:pt x="0" y="3"/>
                    </a:lnTo>
                    <a:lnTo>
                      <a:pt x="0" y="0"/>
                    </a:lnTo>
                    <a:lnTo>
                      <a:pt x="4" y="3"/>
                    </a:lnTo>
                    <a:lnTo>
                      <a:pt x="4" y="6"/>
                    </a:lnTo>
                    <a:lnTo>
                      <a:pt x="4" y="3"/>
                    </a:lnTo>
                    <a:lnTo>
                      <a:pt x="0" y="3"/>
                    </a:lnTo>
                    <a:lnTo>
                      <a:pt x="0" y="6"/>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90" name="Freeform 312"/>
              <p:cNvSpPr>
                <a:spLocks/>
              </p:cNvSpPr>
              <p:nvPr/>
            </p:nvSpPr>
            <p:spPr bwMode="auto">
              <a:xfrm>
                <a:off x="-1159" y="1534"/>
                <a:ext cx="4" cy="3"/>
              </a:xfrm>
              <a:custGeom>
                <a:avLst/>
                <a:gdLst>
                  <a:gd name="T0" fmla="*/ 0 w 4"/>
                  <a:gd name="T1" fmla="*/ 3 h 3"/>
                  <a:gd name="T2" fmla="*/ 0 w 4"/>
                  <a:gd name="T3" fmla="*/ 3 h 3"/>
                  <a:gd name="T4" fmla="*/ 0 w 4"/>
                  <a:gd name="T5" fmla="*/ 3 h 3"/>
                  <a:gd name="T6" fmla="*/ 0 w 4"/>
                  <a:gd name="T7" fmla="*/ 3 h 3"/>
                  <a:gd name="T8" fmla="*/ 0 w 4"/>
                  <a:gd name="T9" fmla="*/ 3 h 3"/>
                  <a:gd name="T10" fmla="*/ 0 w 4"/>
                  <a:gd name="T11" fmla="*/ 3 h 3"/>
                  <a:gd name="T12" fmla="*/ 0 w 4"/>
                  <a:gd name="T13" fmla="*/ 3 h 3"/>
                  <a:gd name="T14" fmla="*/ 0 w 4"/>
                  <a:gd name="T15" fmla="*/ 0 h 3"/>
                  <a:gd name="T16" fmla="*/ 0 w 4"/>
                  <a:gd name="T17" fmla="*/ 0 h 3"/>
                  <a:gd name="T18" fmla="*/ 0 w 4"/>
                  <a:gd name="T19" fmla="*/ 0 h 3"/>
                  <a:gd name="T20" fmla="*/ 0 w 4"/>
                  <a:gd name="T21" fmla="*/ 3 h 3"/>
                  <a:gd name="T22" fmla="*/ 0 w 4"/>
                  <a:gd name="T23" fmla="*/ 3 h 3"/>
                  <a:gd name="T24" fmla="*/ 0 w 4"/>
                  <a:gd name="T25" fmla="*/ 3 h 3"/>
                  <a:gd name="T26" fmla="*/ 0 w 4"/>
                  <a:gd name="T27" fmla="*/ 3 h 3"/>
                  <a:gd name="T28" fmla="*/ 0 w 4"/>
                  <a:gd name="T29" fmla="*/ 0 h 3"/>
                  <a:gd name="T30" fmla="*/ 0 w 4"/>
                  <a:gd name="T31" fmla="*/ 0 h 3"/>
                  <a:gd name="T32" fmla="*/ 4 w 4"/>
                  <a:gd name="T33" fmla="*/ 3 h 3"/>
                  <a:gd name="T34" fmla="*/ 0 w 4"/>
                  <a:gd name="T35" fmla="*/ 3 h 3"/>
                  <a:gd name="T36" fmla="*/ 0 w 4"/>
                  <a:gd name="T37" fmla="*/ 3 h 3"/>
                  <a:gd name="T38" fmla="*/ 0 w 4"/>
                  <a:gd name="T39" fmla="*/ 3 h 3"/>
                  <a:gd name="T40" fmla="*/ 0 w 4"/>
                  <a:gd name="T41" fmla="*/ 3 h 3"/>
                  <a:gd name="T42" fmla="*/ 0 w 4"/>
                  <a:gd name="T43" fmla="*/ 3 h 3"/>
                  <a:gd name="T44" fmla="*/ 0 w 4"/>
                  <a:gd name="T45" fmla="*/ 3 h 3"/>
                  <a:gd name="T46" fmla="*/ 0 w 4"/>
                  <a:gd name="T47" fmla="*/ 3 h 3"/>
                  <a:gd name="T48" fmla="*/ 0 w 4"/>
                  <a:gd name="T49" fmla="*/ 3 h 3"/>
                  <a:gd name="T50" fmla="*/ 0 w 4"/>
                  <a:gd name="T51" fmla="*/ 3 h 3"/>
                  <a:gd name="T52" fmla="*/ 0 w 4"/>
                  <a:gd name="T53" fmla="*/ 3 h 3"/>
                  <a:gd name="T54" fmla="*/ 0 w 4"/>
                  <a:gd name="T55" fmla="*/ 3 h 3"/>
                  <a:gd name="T56" fmla="*/ 0 w 4"/>
                  <a:gd name="T57" fmla="*/ 3 h 3"/>
                  <a:gd name="T58" fmla="*/ 0 w 4"/>
                  <a:gd name="T59" fmla="*/ 3 h 3"/>
                  <a:gd name="T60" fmla="*/ 0 w 4"/>
                  <a:gd name="T61" fmla="*/ 3 h 3"/>
                  <a:gd name="T62" fmla="*/ 0 w 4"/>
                  <a:gd name="T63" fmla="*/ 3 h 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 h="3">
                    <a:moveTo>
                      <a:pt x="0" y="3"/>
                    </a:moveTo>
                    <a:lnTo>
                      <a:pt x="0" y="3"/>
                    </a:lnTo>
                    <a:lnTo>
                      <a:pt x="0" y="0"/>
                    </a:lnTo>
                    <a:lnTo>
                      <a:pt x="0" y="3"/>
                    </a:lnTo>
                    <a:lnTo>
                      <a:pt x="0" y="0"/>
                    </a:lnTo>
                    <a:lnTo>
                      <a:pt x="4" y="0"/>
                    </a:lnTo>
                    <a:lnTo>
                      <a:pt x="4" y="3"/>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91" name="Freeform 313"/>
              <p:cNvSpPr>
                <a:spLocks/>
              </p:cNvSpPr>
              <p:nvPr/>
            </p:nvSpPr>
            <p:spPr bwMode="auto">
              <a:xfrm>
                <a:off x="-1159" y="1534"/>
                <a:ext cx="4" cy="3"/>
              </a:xfrm>
              <a:custGeom>
                <a:avLst/>
                <a:gdLst>
                  <a:gd name="T0" fmla="*/ 0 w 4"/>
                  <a:gd name="T1" fmla="*/ 3 h 3"/>
                  <a:gd name="T2" fmla="*/ 0 w 4"/>
                  <a:gd name="T3" fmla="*/ 0 h 3"/>
                  <a:gd name="T4" fmla="*/ 0 w 4"/>
                  <a:gd name="T5" fmla="*/ 3 h 3"/>
                  <a:gd name="T6" fmla="*/ 0 w 4"/>
                  <a:gd name="T7" fmla="*/ 0 h 3"/>
                  <a:gd name="T8" fmla="*/ 4 w 4"/>
                  <a:gd name="T9" fmla="*/ 0 h 3"/>
                  <a:gd name="T10" fmla="*/ 4 w 4"/>
                  <a:gd name="T11" fmla="*/ 3 h 3"/>
                  <a:gd name="T12" fmla="*/ 0 w 4"/>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3">
                    <a:moveTo>
                      <a:pt x="0" y="3"/>
                    </a:moveTo>
                    <a:lnTo>
                      <a:pt x="0" y="0"/>
                    </a:lnTo>
                    <a:lnTo>
                      <a:pt x="0" y="3"/>
                    </a:lnTo>
                    <a:lnTo>
                      <a:pt x="0" y="0"/>
                    </a:lnTo>
                    <a:lnTo>
                      <a:pt x="4" y="0"/>
                    </a:lnTo>
                    <a:lnTo>
                      <a:pt x="4" y="3"/>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92" name="Freeform 314"/>
              <p:cNvSpPr>
                <a:spLocks/>
              </p:cNvSpPr>
              <p:nvPr/>
            </p:nvSpPr>
            <p:spPr bwMode="auto">
              <a:xfrm>
                <a:off x="-1162" y="1540"/>
                <a:ext cx="3" cy="3"/>
              </a:xfrm>
              <a:custGeom>
                <a:avLst/>
                <a:gdLst>
                  <a:gd name="T0" fmla="*/ 0 w 3"/>
                  <a:gd name="T1" fmla="*/ 0 h 3"/>
                  <a:gd name="T2" fmla="*/ 0 w 3"/>
                  <a:gd name="T3" fmla="*/ 0 h 3"/>
                  <a:gd name="T4" fmla="*/ 0 w 3"/>
                  <a:gd name="T5" fmla="*/ 0 h 3"/>
                  <a:gd name="T6" fmla="*/ 0 w 3"/>
                  <a:gd name="T7" fmla="*/ 0 h 3"/>
                  <a:gd name="T8" fmla="*/ 0 w 3"/>
                  <a:gd name="T9" fmla="*/ 0 h 3"/>
                  <a:gd name="T10" fmla="*/ 0 w 3"/>
                  <a:gd name="T11" fmla="*/ 0 h 3"/>
                  <a:gd name="T12" fmla="*/ 0 w 3"/>
                  <a:gd name="T13" fmla="*/ 0 h 3"/>
                  <a:gd name="T14" fmla="*/ 0 w 3"/>
                  <a:gd name="T15" fmla="*/ 0 h 3"/>
                  <a:gd name="T16" fmla="*/ 0 w 3"/>
                  <a:gd name="T17" fmla="*/ 0 h 3"/>
                  <a:gd name="T18" fmla="*/ 0 w 3"/>
                  <a:gd name="T19" fmla="*/ 0 h 3"/>
                  <a:gd name="T20" fmla="*/ 0 w 3"/>
                  <a:gd name="T21" fmla="*/ 0 h 3"/>
                  <a:gd name="T22" fmla="*/ 0 w 3"/>
                  <a:gd name="T23" fmla="*/ 0 h 3"/>
                  <a:gd name="T24" fmla="*/ 0 w 3"/>
                  <a:gd name="T25" fmla="*/ 0 h 3"/>
                  <a:gd name="T26" fmla="*/ 0 w 3"/>
                  <a:gd name="T27" fmla="*/ 0 h 3"/>
                  <a:gd name="T28" fmla="*/ 3 w 3"/>
                  <a:gd name="T29" fmla="*/ 0 h 3"/>
                  <a:gd name="T30" fmla="*/ 3 w 3"/>
                  <a:gd name="T31" fmla="*/ 0 h 3"/>
                  <a:gd name="T32" fmla="*/ 3 w 3"/>
                  <a:gd name="T33" fmla="*/ 0 h 3"/>
                  <a:gd name="T34" fmla="*/ 3 w 3"/>
                  <a:gd name="T35" fmla="*/ 0 h 3"/>
                  <a:gd name="T36" fmla="*/ 3 w 3"/>
                  <a:gd name="T37" fmla="*/ 0 h 3"/>
                  <a:gd name="T38" fmla="*/ 3 w 3"/>
                  <a:gd name="T39" fmla="*/ 0 h 3"/>
                  <a:gd name="T40" fmla="*/ 3 w 3"/>
                  <a:gd name="T41" fmla="*/ 0 h 3"/>
                  <a:gd name="T42" fmla="*/ 3 w 3"/>
                  <a:gd name="T43" fmla="*/ 3 h 3"/>
                  <a:gd name="T44" fmla="*/ 3 w 3"/>
                  <a:gd name="T45" fmla="*/ 3 h 3"/>
                  <a:gd name="T46" fmla="*/ 3 w 3"/>
                  <a:gd name="T47" fmla="*/ 3 h 3"/>
                  <a:gd name="T48" fmla="*/ 3 w 3"/>
                  <a:gd name="T49" fmla="*/ 3 h 3"/>
                  <a:gd name="T50" fmla="*/ 3 w 3"/>
                  <a:gd name="T51" fmla="*/ 3 h 3"/>
                  <a:gd name="T52" fmla="*/ 0 w 3"/>
                  <a:gd name="T53" fmla="*/ 3 h 3"/>
                  <a:gd name="T54" fmla="*/ 0 w 3"/>
                  <a:gd name="T55" fmla="*/ 3 h 3"/>
                  <a:gd name="T56" fmla="*/ 0 w 3"/>
                  <a:gd name="T57" fmla="*/ 3 h 3"/>
                  <a:gd name="T58" fmla="*/ 0 w 3"/>
                  <a:gd name="T59" fmla="*/ 0 h 3"/>
                  <a:gd name="T60" fmla="*/ 0 w 3"/>
                  <a:gd name="T61" fmla="*/ 0 h 3"/>
                  <a:gd name="T62" fmla="*/ 0 w 3"/>
                  <a:gd name="T63" fmla="*/ 3 h 3"/>
                  <a:gd name="T64" fmla="*/ 0 w 3"/>
                  <a:gd name="T65" fmla="*/ 3 h 3"/>
                  <a:gd name="T66" fmla="*/ 0 w 3"/>
                  <a:gd name="T67" fmla="*/ 3 h 3"/>
                  <a:gd name="T68" fmla="*/ 0 w 3"/>
                  <a:gd name="T69" fmla="*/ 3 h 3"/>
                  <a:gd name="T70" fmla="*/ 0 w 3"/>
                  <a:gd name="T71" fmla="*/ 3 h 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 h="3">
                    <a:moveTo>
                      <a:pt x="0" y="3"/>
                    </a:moveTo>
                    <a:lnTo>
                      <a:pt x="0" y="0"/>
                    </a:lnTo>
                    <a:lnTo>
                      <a:pt x="3" y="0"/>
                    </a:lnTo>
                    <a:lnTo>
                      <a:pt x="3" y="3"/>
                    </a:lnTo>
                    <a:lnTo>
                      <a:pt x="0" y="3"/>
                    </a:lnTo>
                    <a:lnTo>
                      <a:pt x="0"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93" name="Freeform 315"/>
              <p:cNvSpPr>
                <a:spLocks/>
              </p:cNvSpPr>
              <p:nvPr/>
            </p:nvSpPr>
            <p:spPr bwMode="auto">
              <a:xfrm>
                <a:off x="-1162" y="1540"/>
                <a:ext cx="3" cy="3"/>
              </a:xfrm>
              <a:custGeom>
                <a:avLst/>
                <a:gdLst>
                  <a:gd name="T0" fmla="*/ 0 w 3"/>
                  <a:gd name="T1" fmla="*/ 3 h 3"/>
                  <a:gd name="T2" fmla="*/ 0 w 3"/>
                  <a:gd name="T3" fmla="*/ 0 h 3"/>
                  <a:gd name="T4" fmla="*/ 3 w 3"/>
                  <a:gd name="T5" fmla="*/ 0 h 3"/>
                  <a:gd name="T6" fmla="*/ 3 w 3"/>
                  <a:gd name="T7" fmla="*/ 3 h 3"/>
                  <a:gd name="T8" fmla="*/ 0 w 3"/>
                  <a:gd name="T9" fmla="*/ 3 h 3"/>
                  <a:gd name="T10" fmla="*/ 0 w 3"/>
                  <a:gd name="T11" fmla="*/ 0 h 3"/>
                  <a:gd name="T12" fmla="*/ 0 w 3"/>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3">
                    <a:moveTo>
                      <a:pt x="0" y="3"/>
                    </a:moveTo>
                    <a:lnTo>
                      <a:pt x="0" y="0"/>
                    </a:lnTo>
                    <a:lnTo>
                      <a:pt x="3" y="0"/>
                    </a:lnTo>
                    <a:lnTo>
                      <a:pt x="3" y="3"/>
                    </a:lnTo>
                    <a:lnTo>
                      <a:pt x="0" y="3"/>
                    </a:lnTo>
                    <a:lnTo>
                      <a:pt x="0"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94" name="Freeform 316"/>
              <p:cNvSpPr>
                <a:spLocks/>
              </p:cNvSpPr>
              <p:nvPr/>
            </p:nvSpPr>
            <p:spPr bwMode="auto">
              <a:xfrm>
                <a:off x="-1184" y="1540"/>
                <a:ext cx="13" cy="6"/>
              </a:xfrm>
              <a:custGeom>
                <a:avLst/>
                <a:gdLst>
                  <a:gd name="T0" fmla="*/ 13 w 13"/>
                  <a:gd name="T1" fmla="*/ 6 h 6"/>
                  <a:gd name="T2" fmla="*/ 9 w 13"/>
                  <a:gd name="T3" fmla="*/ 6 h 6"/>
                  <a:gd name="T4" fmla="*/ 6 w 13"/>
                  <a:gd name="T5" fmla="*/ 3 h 6"/>
                  <a:gd name="T6" fmla="*/ 3 w 13"/>
                  <a:gd name="T7" fmla="*/ 0 h 6"/>
                  <a:gd name="T8" fmla="*/ 0 w 1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6">
                    <a:moveTo>
                      <a:pt x="13" y="6"/>
                    </a:moveTo>
                    <a:lnTo>
                      <a:pt x="9" y="6"/>
                    </a:lnTo>
                    <a:lnTo>
                      <a:pt x="6" y="3"/>
                    </a:lnTo>
                    <a:lnTo>
                      <a:pt x="3"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95" name="Freeform 317"/>
              <p:cNvSpPr>
                <a:spLocks/>
              </p:cNvSpPr>
              <p:nvPr/>
            </p:nvSpPr>
            <p:spPr bwMode="auto">
              <a:xfrm>
                <a:off x="-1152" y="1543"/>
                <a:ext cx="6" cy="6"/>
              </a:xfrm>
              <a:custGeom>
                <a:avLst/>
                <a:gdLst>
                  <a:gd name="T0" fmla="*/ 3 w 6"/>
                  <a:gd name="T1" fmla="*/ 0 h 6"/>
                  <a:gd name="T2" fmla="*/ 3 w 6"/>
                  <a:gd name="T3" fmla="*/ 0 h 6"/>
                  <a:gd name="T4" fmla="*/ 3 w 6"/>
                  <a:gd name="T5" fmla="*/ 0 h 6"/>
                  <a:gd name="T6" fmla="*/ 3 w 6"/>
                  <a:gd name="T7" fmla="*/ 0 h 6"/>
                  <a:gd name="T8" fmla="*/ 3 w 6"/>
                  <a:gd name="T9" fmla="*/ 0 h 6"/>
                  <a:gd name="T10" fmla="*/ 3 w 6"/>
                  <a:gd name="T11" fmla="*/ 0 h 6"/>
                  <a:gd name="T12" fmla="*/ 3 w 6"/>
                  <a:gd name="T13" fmla="*/ 0 h 6"/>
                  <a:gd name="T14" fmla="*/ 3 w 6"/>
                  <a:gd name="T15" fmla="*/ 0 h 6"/>
                  <a:gd name="T16" fmla="*/ 3 w 6"/>
                  <a:gd name="T17" fmla="*/ 0 h 6"/>
                  <a:gd name="T18" fmla="*/ 0 w 6"/>
                  <a:gd name="T19" fmla="*/ 0 h 6"/>
                  <a:gd name="T20" fmla="*/ 3 w 6"/>
                  <a:gd name="T21" fmla="*/ 6 h 6"/>
                  <a:gd name="T22" fmla="*/ 3 w 6"/>
                  <a:gd name="T23" fmla="*/ 3 h 6"/>
                  <a:gd name="T24" fmla="*/ 3 w 6"/>
                  <a:gd name="T25" fmla="*/ 3 h 6"/>
                  <a:gd name="T26" fmla="*/ 3 w 6"/>
                  <a:gd name="T27" fmla="*/ 3 h 6"/>
                  <a:gd name="T28" fmla="*/ 3 w 6"/>
                  <a:gd name="T29" fmla="*/ 3 h 6"/>
                  <a:gd name="T30" fmla="*/ 6 w 6"/>
                  <a:gd name="T31" fmla="*/ 3 h 6"/>
                  <a:gd name="T32" fmla="*/ 3 w 6"/>
                  <a:gd name="T33" fmla="*/ 3 h 6"/>
                  <a:gd name="T34" fmla="*/ 3 w 6"/>
                  <a:gd name="T35" fmla="*/ 3 h 6"/>
                  <a:gd name="T36" fmla="*/ 3 w 6"/>
                  <a:gd name="T37" fmla="*/ 3 h 6"/>
                  <a:gd name="T38" fmla="*/ 3 w 6"/>
                  <a:gd name="T39" fmla="*/ 0 h 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6">
                    <a:moveTo>
                      <a:pt x="3" y="0"/>
                    </a:moveTo>
                    <a:lnTo>
                      <a:pt x="3" y="0"/>
                    </a:lnTo>
                    <a:lnTo>
                      <a:pt x="0" y="0"/>
                    </a:lnTo>
                    <a:lnTo>
                      <a:pt x="3" y="6"/>
                    </a:lnTo>
                    <a:lnTo>
                      <a:pt x="3" y="3"/>
                    </a:lnTo>
                    <a:lnTo>
                      <a:pt x="6" y="3"/>
                    </a:lnTo>
                    <a:lnTo>
                      <a:pt x="3" y="3"/>
                    </a:lnTo>
                    <a:lnTo>
                      <a:pt x="3"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96" name="Freeform 318"/>
              <p:cNvSpPr>
                <a:spLocks/>
              </p:cNvSpPr>
              <p:nvPr/>
            </p:nvSpPr>
            <p:spPr bwMode="auto">
              <a:xfrm>
                <a:off x="-1152" y="1543"/>
                <a:ext cx="6" cy="6"/>
              </a:xfrm>
              <a:custGeom>
                <a:avLst/>
                <a:gdLst>
                  <a:gd name="T0" fmla="*/ 3 w 6"/>
                  <a:gd name="T1" fmla="*/ 0 h 6"/>
                  <a:gd name="T2" fmla="*/ 0 w 6"/>
                  <a:gd name="T3" fmla="*/ 0 h 6"/>
                  <a:gd name="T4" fmla="*/ 3 w 6"/>
                  <a:gd name="T5" fmla="*/ 6 h 6"/>
                  <a:gd name="T6" fmla="*/ 3 w 6"/>
                  <a:gd name="T7" fmla="*/ 3 h 6"/>
                  <a:gd name="T8" fmla="*/ 6 w 6"/>
                  <a:gd name="T9" fmla="*/ 3 h 6"/>
                  <a:gd name="T10" fmla="*/ 3 w 6"/>
                  <a:gd name="T11" fmla="*/ 3 h 6"/>
                  <a:gd name="T12" fmla="*/ 3 w 6"/>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6">
                    <a:moveTo>
                      <a:pt x="3" y="0"/>
                    </a:moveTo>
                    <a:lnTo>
                      <a:pt x="0" y="0"/>
                    </a:lnTo>
                    <a:lnTo>
                      <a:pt x="3" y="6"/>
                    </a:lnTo>
                    <a:lnTo>
                      <a:pt x="3" y="3"/>
                    </a:lnTo>
                    <a:lnTo>
                      <a:pt x="6" y="3"/>
                    </a:lnTo>
                    <a:lnTo>
                      <a:pt x="3" y="3"/>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97" name="Freeform 319"/>
              <p:cNvSpPr>
                <a:spLocks/>
              </p:cNvSpPr>
              <p:nvPr/>
            </p:nvSpPr>
            <p:spPr bwMode="auto">
              <a:xfrm>
                <a:off x="-1152" y="1543"/>
                <a:ext cx="3" cy="6"/>
              </a:xfrm>
              <a:custGeom>
                <a:avLst/>
                <a:gdLst>
                  <a:gd name="T0" fmla="*/ 3 w 3"/>
                  <a:gd name="T1" fmla="*/ 3 h 6"/>
                  <a:gd name="T2" fmla="*/ 3 w 3"/>
                  <a:gd name="T3" fmla="*/ 3 h 6"/>
                  <a:gd name="T4" fmla="*/ 3 w 3"/>
                  <a:gd name="T5" fmla="*/ 3 h 6"/>
                  <a:gd name="T6" fmla="*/ 3 w 3"/>
                  <a:gd name="T7" fmla="*/ 0 h 6"/>
                  <a:gd name="T8" fmla="*/ 3 w 3"/>
                  <a:gd name="T9" fmla="*/ 0 h 6"/>
                  <a:gd name="T10" fmla="*/ 3 w 3"/>
                  <a:gd name="T11" fmla="*/ 0 h 6"/>
                  <a:gd name="T12" fmla="*/ 3 w 3"/>
                  <a:gd name="T13" fmla="*/ 0 h 6"/>
                  <a:gd name="T14" fmla="*/ 3 w 3"/>
                  <a:gd name="T15" fmla="*/ 0 h 6"/>
                  <a:gd name="T16" fmla="*/ 3 w 3"/>
                  <a:gd name="T17" fmla="*/ 0 h 6"/>
                  <a:gd name="T18" fmla="*/ 0 w 3"/>
                  <a:gd name="T19" fmla="*/ 3 h 6"/>
                  <a:gd name="T20" fmla="*/ 3 w 3"/>
                  <a:gd name="T21" fmla="*/ 6 h 6"/>
                  <a:gd name="T22" fmla="*/ 3 w 3"/>
                  <a:gd name="T23" fmla="*/ 3 h 6"/>
                  <a:gd name="T24" fmla="*/ 3 w 3"/>
                  <a:gd name="T25" fmla="*/ 3 h 6"/>
                  <a:gd name="T26" fmla="*/ 3 w 3"/>
                  <a:gd name="T27" fmla="*/ 3 h 6"/>
                  <a:gd name="T28" fmla="*/ 3 w 3"/>
                  <a:gd name="T29" fmla="*/ 3 h 6"/>
                  <a:gd name="T30" fmla="*/ 3 w 3"/>
                  <a:gd name="T31" fmla="*/ 3 h 6"/>
                  <a:gd name="T32" fmla="*/ 3 w 3"/>
                  <a:gd name="T33" fmla="*/ 3 h 6"/>
                  <a:gd name="T34" fmla="*/ 3 w 3"/>
                  <a:gd name="T35" fmla="*/ 3 h 6"/>
                  <a:gd name="T36" fmla="*/ 3 w 3"/>
                  <a:gd name="T37" fmla="*/ 3 h 6"/>
                  <a:gd name="T38" fmla="*/ 3 w 3"/>
                  <a:gd name="T39" fmla="*/ 3 h 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 h="6">
                    <a:moveTo>
                      <a:pt x="3" y="3"/>
                    </a:moveTo>
                    <a:lnTo>
                      <a:pt x="3" y="3"/>
                    </a:lnTo>
                    <a:lnTo>
                      <a:pt x="3" y="0"/>
                    </a:lnTo>
                    <a:lnTo>
                      <a:pt x="0" y="3"/>
                    </a:lnTo>
                    <a:lnTo>
                      <a:pt x="3" y="6"/>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98" name="Freeform 320"/>
              <p:cNvSpPr>
                <a:spLocks/>
              </p:cNvSpPr>
              <p:nvPr/>
            </p:nvSpPr>
            <p:spPr bwMode="auto">
              <a:xfrm>
                <a:off x="-1152" y="1543"/>
                <a:ext cx="3" cy="6"/>
              </a:xfrm>
              <a:custGeom>
                <a:avLst/>
                <a:gdLst>
                  <a:gd name="T0" fmla="*/ 3 w 3"/>
                  <a:gd name="T1" fmla="*/ 3 h 6"/>
                  <a:gd name="T2" fmla="*/ 3 w 3"/>
                  <a:gd name="T3" fmla="*/ 0 h 6"/>
                  <a:gd name="T4" fmla="*/ 0 w 3"/>
                  <a:gd name="T5" fmla="*/ 3 h 6"/>
                  <a:gd name="T6" fmla="*/ 3 w 3"/>
                  <a:gd name="T7" fmla="*/ 6 h 6"/>
                  <a:gd name="T8" fmla="*/ 3 w 3"/>
                  <a:gd name="T9" fmla="*/ 3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3" y="3"/>
                    </a:moveTo>
                    <a:lnTo>
                      <a:pt x="3" y="0"/>
                    </a:lnTo>
                    <a:lnTo>
                      <a:pt x="0" y="3"/>
                    </a:lnTo>
                    <a:lnTo>
                      <a:pt x="3" y="6"/>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99" name="Freeform 321"/>
              <p:cNvSpPr>
                <a:spLocks noEditPoints="1"/>
              </p:cNvSpPr>
              <p:nvPr/>
            </p:nvSpPr>
            <p:spPr bwMode="auto">
              <a:xfrm>
                <a:off x="-1149" y="1543"/>
                <a:ext cx="3" cy="3"/>
              </a:xfrm>
              <a:custGeom>
                <a:avLst/>
                <a:gdLst>
                  <a:gd name="T0" fmla="*/ 0 w 3"/>
                  <a:gd name="T1" fmla="*/ 0 h 3"/>
                  <a:gd name="T2" fmla="*/ 0 w 3"/>
                  <a:gd name="T3" fmla="*/ 0 h 3"/>
                  <a:gd name="T4" fmla="*/ 0 w 3"/>
                  <a:gd name="T5" fmla="*/ 0 h 3"/>
                  <a:gd name="T6" fmla="*/ 0 w 3"/>
                  <a:gd name="T7" fmla="*/ 0 h 3"/>
                  <a:gd name="T8" fmla="*/ 0 w 3"/>
                  <a:gd name="T9" fmla="*/ 0 h 3"/>
                  <a:gd name="T10" fmla="*/ 0 w 3"/>
                  <a:gd name="T11" fmla="*/ 0 h 3"/>
                  <a:gd name="T12" fmla="*/ 0 w 3"/>
                  <a:gd name="T13" fmla="*/ 0 h 3"/>
                  <a:gd name="T14" fmla="*/ 0 w 3"/>
                  <a:gd name="T15" fmla="*/ 0 h 3"/>
                  <a:gd name="T16" fmla="*/ 0 w 3"/>
                  <a:gd name="T17" fmla="*/ 0 h 3"/>
                  <a:gd name="T18" fmla="*/ 0 w 3"/>
                  <a:gd name="T19" fmla="*/ 0 h 3"/>
                  <a:gd name="T20" fmla="*/ 0 w 3"/>
                  <a:gd name="T21" fmla="*/ 0 h 3"/>
                  <a:gd name="T22" fmla="*/ 0 w 3"/>
                  <a:gd name="T23" fmla="*/ 0 h 3"/>
                  <a:gd name="T24" fmla="*/ 0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0 h 3"/>
                  <a:gd name="T42" fmla="*/ 0 w 3"/>
                  <a:gd name="T43" fmla="*/ 0 h 3"/>
                  <a:gd name="T44" fmla="*/ 0 w 3"/>
                  <a:gd name="T45" fmla="*/ 0 h 3"/>
                  <a:gd name="T46" fmla="*/ 0 w 3"/>
                  <a:gd name="T47" fmla="*/ 0 h 3"/>
                  <a:gd name="T48" fmla="*/ 0 w 3"/>
                  <a:gd name="T49" fmla="*/ 0 h 3"/>
                  <a:gd name="T50" fmla="*/ 3 w 3"/>
                  <a:gd name="T51" fmla="*/ 3 h 3"/>
                  <a:gd name="T52" fmla="*/ 3 w 3"/>
                  <a:gd name="T53" fmla="*/ 3 h 3"/>
                  <a:gd name="T54" fmla="*/ 3 w 3"/>
                  <a:gd name="T55" fmla="*/ 3 h 3"/>
                  <a:gd name="T56" fmla="*/ 0 w 3"/>
                  <a:gd name="T57" fmla="*/ 3 h 3"/>
                  <a:gd name="T58" fmla="*/ 0 w 3"/>
                  <a:gd name="T59" fmla="*/ 3 h 3"/>
                  <a:gd name="T60" fmla="*/ 0 w 3"/>
                  <a:gd name="T61" fmla="*/ 3 h 3"/>
                  <a:gd name="T62" fmla="*/ 0 w 3"/>
                  <a:gd name="T63" fmla="*/ 3 h 3"/>
                  <a:gd name="T64" fmla="*/ 0 w 3"/>
                  <a:gd name="T65" fmla="*/ 3 h 3"/>
                  <a:gd name="T66" fmla="*/ 0 w 3"/>
                  <a:gd name="T67" fmla="*/ 3 h 3"/>
                  <a:gd name="T68" fmla="*/ 0 w 3"/>
                  <a:gd name="T69" fmla="*/ 3 h 3"/>
                  <a:gd name="T70" fmla="*/ 0 w 3"/>
                  <a:gd name="T71" fmla="*/ 3 h 3"/>
                  <a:gd name="T72" fmla="*/ 0 w 3"/>
                  <a:gd name="T73" fmla="*/ 3 h 3"/>
                  <a:gd name="T74" fmla="*/ 0 w 3"/>
                  <a:gd name="T75" fmla="*/ 3 h 3"/>
                  <a:gd name="T76" fmla="*/ 0 w 3"/>
                  <a:gd name="T77" fmla="*/ 3 h 3"/>
                  <a:gd name="T78" fmla="*/ 0 w 3"/>
                  <a:gd name="T79" fmla="*/ 3 h 3"/>
                  <a:gd name="T80" fmla="*/ 0 w 3"/>
                  <a:gd name="T81" fmla="*/ 0 h 3"/>
                  <a:gd name="T82" fmla="*/ 0 w 3"/>
                  <a:gd name="T83" fmla="*/ 0 h 3"/>
                  <a:gd name="T84" fmla="*/ 0 w 3"/>
                  <a:gd name="T85" fmla="*/ 0 h 3"/>
                  <a:gd name="T86" fmla="*/ 0 w 3"/>
                  <a:gd name="T87" fmla="*/ 0 h 3"/>
                  <a:gd name="T88" fmla="*/ 0 w 3"/>
                  <a:gd name="T89" fmla="*/ 0 h 3"/>
                  <a:gd name="T90" fmla="*/ 0 w 3"/>
                  <a:gd name="T91" fmla="*/ 0 h 3"/>
                  <a:gd name="T92" fmla="*/ 0 w 3"/>
                  <a:gd name="T93" fmla="*/ 0 h 3"/>
                  <a:gd name="T94" fmla="*/ 0 w 3"/>
                  <a:gd name="T95" fmla="*/ 3 h 3"/>
                  <a:gd name="T96" fmla="*/ 3 w 3"/>
                  <a:gd name="T97" fmla="*/ 3 h 3"/>
                  <a:gd name="T98" fmla="*/ 3 w 3"/>
                  <a:gd name="T99" fmla="*/ 3 h 3"/>
                  <a:gd name="T100" fmla="*/ 3 w 3"/>
                  <a:gd name="T101" fmla="*/ 3 h 3"/>
                  <a:gd name="T102" fmla="*/ 0 w 3"/>
                  <a:gd name="T103" fmla="*/ 3 h 3"/>
                  <a:gd name="T104" fmla="*/ 3 w 3"/>
                  <a:gd name="T105" fmla="*/ 3 h 3"/>
                  <a:gd name="T106" fmla="*/ 3 w 3"/>
                  <a:gd name="T107" fmla="*/ 3 h 3"/>
                  <a:gd name="T108" fmla="*/ 3 w 3"/>
                  <a:gd name="T109" fmla="*/ 3 h 3"/>
                  <a:gd name="T110" fmla="*/ 3 w 3"/>
                  <a:gd name="T111" fmla="*/ 3 h 3"/>
                  <a:gd name="T112" fmla="*/ 3 w 3"/>
                  <a:gd name="T113" fmla="*/ 3 h 3"/>
                  <a:gd name="T114" fmla="*/ 3 w 3"/>
                  <a:gd name="T115" fmla="*/ 3 h 3"/>
                  <a:gd name="T116" fmla="*/ 3 w 3"/>
                  <a:gd name="T117" fmla="*/ 3 h 3"/>
                  <a:gd name="T118" fmla="*/ 3 w 3"/>
                  <a:gd name="T119" fmla="*/ 3 h 3"/>
                  <a:gd name="T120" fmla="*/ 3 w 3"/>
                  <a:gd name="T121" fmla="*/ 3 h 3"/>
                  <a:gd name="T122" fmla="*/ 0 w 3"/>
                  <a:gd name="T123" fmla="*/ 3 h 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 h="3">
                    <a:moveTo>
                      <a:pt x="0" y="0"/>
                    </a:moveTo>
                    <a:lnTo>
                      <a:pt x="0" y="0"/>
                    </a:lnTo>
                    <a:close/>
                    <a:moveTo>
                      <a:pt x="3" y="3"/>
                    </a:moveTo>
                    <a:lnTo>
                      <a:pt x="3" y="3"/>
                    </a:lnTo>
                    <a:lnTo>
                      <a:pt x="0" y="3"/>
                    </a:lnTo>
                    <a:lnTo>
                      <a:pt x="0" y="0"/>
                    </a:lnTo>
                    <a:lnTo>
                      <a:pt x="0" y="3"/>
                    </a:lnTo>
                    <a:lnTo>
                      <a:pt x="3" y="3"/>
                    </a:lnTo>
                    <a:close/>
                    <a:moveTo>
                      <a:pt x="0" y="3"/>
                    </a:moveTo>
                    <a:lnTo>
                      <a:pt x="3" y="3"/>
                    </a:lnTo>
                    <a:lnTo>
                      <a:pt x="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00" name="Line 322"/>
              <p:cNvSpPr>
                <a:spLocks noChangeShapeType="1"/>
              </p:cNvSpPr>
              <p:nvPr/>
            </p:nvSpPr>
            <p:spPr bwMode="auto">
              <a:xfrm>
                <a:off x="-1149" y="154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301" name="Freeform 323"/>
              <p:cNvSpPr>
                <a:spLocks/>
              </p:cNvSpPr>
              <p:nvPr/>
            </p:nvSpPr>
            <p:spPr bwMode="auto">
              <a:xfrm>
                <a:off x="-1149" y="1543"/>
                <a:ext cx="3" cy="3"/>
              </a:xfrm>
              <a:custGeom>
                <a:avLst/>
                <a:gdLst>
                  <a:gd name="T0" fmla="*/ 3 w 3"/>
                  <a:gd name="T1" fmla="*/ 3 h 3"/>
                  <a:gd name="T2" fmla="*/ 0 w 3"/>
                  <a:gd name="T3" fmla="*/ 3 h 3"/>
                  <a:gd name="T4" fmla="*/ 0 w 3"/>
                  <a:gd name="T5" fmla="*/ 0 h 3"/>
                  <a:gd name="T6" fmla="*/ 0 w 3"/>
                  <a:gd name="T7" fmla="*/ 3 h 3"/>
                  <a:gd name="T8" fmla="*/ 3 w 3"/>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3" y="3"/>
                    </a:moveTo>
                    <a:lnTo>
                      <a:pt x="0" y="3"/>
                    </a:lnTo>
                    <a:lnTo>
                      <a:pt x="0" y="0"/>
                    </a:lnTo>
                    <a:lnTo>
                      <a:pt x="0" y="3"/>
                    </a:lnTo>
                    <a:lnTo>
                      <a:pt x="3"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02" name="Freeform 324"/>
              <p:cNvSpPr>
                <a:spLocks/>
              </p:cNvSpPr>
              <p:nvPr/>
            </p:nvSpPr>
            <p:spPr bwMode="auto">
              <a:xfrm>
                <a:off x="-1149" y="1546"/>
                <a:ext cx="3" cy="1"/>
              </a:xfrm>
              <a:custGeom>
                <a:avLst/>
                <a:gdLst>
                  <a:gd name="T0" fmla="*/ 0 w 3"/>
                  <a:gd name="T1" fmla="*/ 0 h 1"/>
                  <a:gd name="T2" fmla="*/ 3 w 3"/>
                  <a:gd name="T3" fmla="*/ 0 h 1"/>
                  <a:gd name="T4" fmla="*/ 0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80930" name="Group 505"/>
          <p:cNvGrpSpPr>
            <a:grpSpLocks/>
          </p:cNvGrpSpPr>
          <p:nvPr/>
        </p:nvGrpSpPr>
        <p:grpSpPr bwMode="auto">
          <a:xfrm>
            <a:off x="6705600" y="457201"/>
            <a:ext cx="482600" cy="501650"/>
            <a:chOff x="-1344" y="970"/>
            <a:chExt cx="304" cy="316"/>
          </a:xfrm>
        </p:grpSpPr>
        <p:sp>
          <p:nvSpPr>
            <p:cNvPr id="80980" name="Freeform 385"/>
            <p:cNvSpPr>
              <a:spLocks/>
            </p:cNvSpPr>
            <p:nvPr/>
          </p:nvSpPr>
          <p:spPr bwMode="auto">
            <a:xfrm>
              <a:off x="-1344" y="970"/>
              <a:ext cx="304" cy="316"/>
            </a:xfrm>
            <a:custGeom>
              <a:avLst/>
              <a:gdLst>
                <a:gd name="T0" fmla="*/ 169 w 304"/>
                <a:gd name="T1" fmla="*/ 0 h 316"/>
                <a:gd name="T2" fmla="*/ 0 w 304"/>
                <a:gd name="T3" fmla="*/ 230 h 316"/>
                <a:gd name="T4" fmla="*/ 134 w 304"/>
                <a:gd name="T5" fmla="*/ 316 h 316"/>
                <a:gd name="T6" fmla="*/ 304 w 304"/>
                <a:gd name="T7" fmla="*/ 83 h 316"/>
                <a:gd name="T8" fmla="*/ 169 w 304"/>
                <a:gd name="T9" fmla="*/ 0 h 3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316">
                  <a:moveTo>
                    <a:pt x="169" y="0"/>
                  </a:moveTo>
                  <a:lnTo>
                    <a:pt x="0" y="230"/>
                  </a:lnTo>
                  <a:lnTo>
                    <a:pt x="134" y="316"/>
                  </a:lnTo>
                  <a:lnTo>
                    <a:pt x="304" y="83"/>
                  </a:lnTo>
                  <a:lnTo>
                    <a:pt x="169" y="0"/>
                  </a:lnTo>
                  <a:close/>
                </a:path>
              </a:pathLst>
            </a:custGeom>
            <a:solidFill>
              <a:srgbClr val="D1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81" name="Freeform 386"/>
            <p:cNvSpPr>
              <a:spLocks/>
            </p:cNvSpPr>
            <p:nvPr/>
          </p:nvSpPr>
          <p:spPr bwMode="auto">
            <a:xfrm>
              <a:off x="-1344" y="970"/>
              <a:ext cx="304" cy="316"/>
            </a:xfrm>
            <a:custGeom>
              <a:avLst/>
              <a:gdLst>
                <a:gd name="T0" fmla="*/ 169 w 304"/>
                <a:gd name="T1" fmla="*/ 0 h 316"/>
                <a:gd name="T2" fmla="*/ 0 w 304"/>
                <a:gd name="T3" fmla="*/ 230 h 316"/>
                <a:gd name="T4" fmla="*/ 134 w 304"/>
                <a:gd name="T5" fmla="*/ 316 h 316"/>
                <a:gd name="T6" fmla="*/ 304 w 304"/>
                <a:gd name="T7" fmla="*/ 83 h 316"/>
                <a:gd name="T8" fmla="*/ 169 w 304"/>
                <a:gd name="T9" fmla="*/ 0 h 3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316">
                  <a:moveTo>
                    <a:pt x="169" y="0"/>
                  </a:moveTo>
                  <a:lnTo>
                    <a:pt x="0" y="230"/>
                  </a:lnTo>
                  <a:lnTo>
                    <a:pt x="134" y="316"/>
                  </a:lnTo>
                  <a:lnTo>
                    <a:pt x="304" y="83"/>
                  </a:lnTo>
                  <a:lnTo>
                    <a:pt x="16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82" name="Line 387"/>
            <p:cNvSpPr>
              <a:spLocks noChangeShapeType="1"/>
            </p:cNvSpPr>
            <p:nvPr/>
          </p:nvSpPr>
          <p:spPr bwMode="auto">
            <a:xfrm flipH="1">
              <a:off x="-1210" y="1277"/>
              <a:ext cx="7"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83" name="Line 388"/>
            <p:cNvSpPr>
              <a:spLocks noChangeShapeType="1"/>
            </p:cNvSpPr>
            <p:nvPr/>
          </p:nvSpPr>
          <p:spPr bwMode="auto">
            <a:xfrm>
              <a:off x="-1239" y="1094"/>
              <a:ext cx="84" cy="5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80984" name="Group 504"/>
            <p:cNvGrpSpPr>
              <a:grpSpLocks/>
            </p:cNvGrpSpPr>
            <p:nvPr/>
          </p:nvGrpSpPr>
          <p:grpSpPr bwMode="auto">
            <a:xfrm>
              <a:off x="-1274" y="1038"/>
              <a:ext cx="167" cy="171"/>
              <a:chOff x="-1274" y="1038"/>
              <a:chExt cx="167" cy="171"/>
            </a:xfrm>
          </p:grpSpPr>
          <p:sp>
            <p:nvSpPr>
              <p:cNvPr id="80985" name="Line 390"/>
              <p:cNvSpPr>
                <a:spLocks noChangeShapeType="1"/>
              </p:cNvSpPr>
              <p:nvPr/>
            </p:nvSpPr>
            <p:spPr bwMode="auto">
              <a:xfrm flipH="1">
                <a:off x="-1232" y="1073"/>
                <a:ext cx="70" cy="9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86" name="Line 391"/>
              <p:cNvSpPr>
                <a:spLocks noChangeShapeType="1"/>
              </p:cNvSpPr>
              <p:nvPr/>
            </p:nvSpPr>
            <p:spPr bwMode="auto">
              <a:xfrm flipH="1">
                <a:off x="-1251" y="1106"/>
                <a:ext cx="108"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87" name="Line 392"/>
              <p:cNvSpPr>
                <a:spLocks noChangeShapeType="1"/>
              </p:cNvSpPr>
              <p:nvPr/>
            </p:nvSpPr>
            <p:spPr bwMode="auto">
              <a:xfrm flipH="1" flipV="1">
                <a:off x="-1203" y="1067"/>
                <a:ext cx="9" cy="10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88" name="Freeform 393"/>
              <p:cNvSpPr>
                <a:spLocks/>
              </p:cNvSpPr>
              <p:nvPr/>
            </p:nvSpPr>
            <p:spPr bwMode="auto">
              <a:xfrm>
                <a:off x="-1248" y="1118"/>
                <a:ext cx="13" cy="29"/>
              </a:xfrm>
              <a:custGeom>
                <a:avLst/>
                <a:gdLst>
                  <a:gd name="T0" fmla="*/ 0 w 13"/>
                  <a:gd name="T1" fmla="*/ 3 h 29"/>
                  <a:gd name="T2" fmla="*/ 3 w 13"/>
                  <a:gd name="T3" fmla="*/ 6 h 29"/>
                  <a:gd name="T4" fmla="*/ 3 w 13"/>
                  <a:gd name="T5" fmla="*/ 3 h 29"/>
                  <a:gd name="T6" fmla="*/ 6 w 13"/>
                  <a:gd name="T7" fmla="*/ 0 h 29"/>
                  <a:gd name="T8" fmla="*/ 13 w 13"/>
                  <a:gd name="T9" fmla="*/ 6 h 29"/>
                  <a:gd name="T10" fmla="*/ 9 w 13"/>
                  <a:gd name="T11" fmla="*/ 9 h 29"/>
                  <a:gd name="T12" fmla="*/ 13 w 13"/>
                  <a:gd name="T13" fmla="*/ 11 h 29"/>
                  <a:gd name="T14" fmla="*/ 13 w 13"/>
                  <a:gd name="T15" fmla="*/ 11 h 29"/>
                  <a:gd name="T16" fmla="*/ 13 w 13"/>
                  <a:gd name="T17" fmla="*/ 17 h 29"/>
                  <a:gd name="T18" fmla="*/ 13 w 13"/>
                  <a:gd name="T19" fmla="*/ 23 h 29"/>
                  <a:gd name="T20" fmla="*/ 13 w 13"/>
                  <a:gd name="T21" fmla="*/ 29 h 29"/>
                  <a:gd name="T22" fmla="*/ 9 w 13"/>
                  <a:gd name="T23" fmla="*/ 26 h 29"/>
                  <a:gd name="T24" fmla="*/ 9 w 13"/>
                  <a:gd name="T25" fmla="*/ 29 h 29"/>
                  <a:gd name="T26" fmla="*/ 6 w 13"/>
                  <a:gd name="T27" fmla="*/ 23 h 29"/>
                  <a:gd name="T28" fmla="*/ 6 w 13"/>
                  <a:gd name="T29" fmla="*/ 23 h 29"/>
                  <a:gd name="T30" fmla="*/ 6 w 13"/>
                  <a:gd name="T31" fmla="*/ 17 h 29"/>
                  <a:gd name="T32" fmla="*/ 3 w 13"/>
                  <a:gd name="T33" fmla="*/ 14 h 29"/>
                  <a:gd name="T34" fmla="*/ 3 w 13"/>
                  <a:gd name="T35" fmla="*/ 11 h 29"/>
                  <a:gd name="T36" fmla="*/ 3 w 13"/>
                  <a:gd name="T37" fmla="*/ 6 h 29"/>
                  <a:gd name="T38" fmla="*/ 0 w 13"/>
                  <a:gd name="T39" fmla="*/ 3 h 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3" h="29">
                    <a:moveTo>
                      <a:pt x="0" y="3"/>
                    </a:moveTo>
                    <a:lnTo>
                      <a:pt x="3" y="6"/>
                    </a:lnTo>
                    <a:lnTo>
                      <a:pt x="3" y="3"/>
                    </a:lnTo>
                    <a:lnTo>
                      <a:pt x="6" y="0"/>
                    </a:lnTo>
                    <a:lnTo>
                      <a:pt x="13" y="6"/>
                    </a:lnTo>
                    <a:lnTo>
                      <a:pt x="9" y="9"/>
                    </a:lnTo>
                    <a:lnTo>
                      <a:pt x="13" y="11"/>
                    </a:lnTo>
                    <a:lnTo>
                      <a:pt x="13" y="17"/>
                    </a:lnTo>
                    <a:lnTo>
                      <a:pt x="13" y="23"/>
                    </a:lnTo>
                    <a:lnTo>
                      <a:pt x="13" y="29"/>
                    </a:lnTo>
                    <a:lnTo>
                      <a:pt x="9" y="26"/>
                    </a:lnTo>
                    <a:lnTo>
                      <a:pt x="9" y="29"/>
                    </a:lnTo>
                    <a:lnTo>
                      <a:pt x="6" y="23"/>
                    </a:lnTo>
                    <a:lnTo>
                      <a:pt x="6" y="17"/>
                    </a:lnTo>
                    <a:lnTo>
                      <a:pt x="3" y="14"/>
                    </a:lnTo>
                    <a:lnTo>
                      <a:pt x="3" y="11"/>
                    </a:lnTo>
                    <a:lnTo>
                      <a:pt x="3" y="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89" name="Freeform 394"/>
              <p:cNvSpPr>
                <a:spLocks/>
              </p:cNvSpPr>
              <p:nvPr/>
            </p:nvSpPr>
            <p:spPr bwMode="auto">
              <a:xfrm>
                <a:off x="-1248" y="1118"/>
                <a:ext cx="13" cy="29"/>
              </a:xfrm>
              <a:custGeom>
                <a:avLst/>
                <a:gdLst>
                  <a:gd name="T0" fmla="*/ 0 w 13"/>
                  <a:gd name="T1" fmla="*/ 3 h 29"/>
                  <a:gd name="T2" fmla="*/ 3 w 13"/>
                  <a:gd name="T3" fmla="*/ 6 h 29"/>
                  <a:gd name="T4" fmla="*/ 3 w 13"/>
                  <a:gd name="T5" fmla="*/ 3 h 29"/>
                  <a:gd name="T6" fmla="*/ 6 w 13"/>
                  <a:gd name="T7" fmla="*/ 0 h 29"/>
                  <a:gd name="T8" fmla="*/ 13 w 13"/>
                  <a:gd name="T9" fmla="*/ 6 h 29"/>
                  <a:gd name="T10" fmla="*/ 9 w 13"/>
                  <a:gd name="T11" fmla="*/ 9 h 29"/>
                  <a:gd name="T12" fmla="*/ 13 w 13"/>
                  <a:gd name="T13" fmla="*/ 11 h 29"/>
                  <a:gd name="T14" fmla="*/ 13 w 13"/>
                  <a:gd name="T15" fmla="*/ 17 h 29"/>
                  <a:gd name="T16" fmla="*/ 13 w 13"/>
                  <a:gd name="T17" fmla="*/ 23 h 29"/>
                  <a:gd name="T18" fmla="*/ 13 w 13"/>
                  <a:gd name="T19" fmla="*/ 29 h 29"/>
                  <a:gd name="T20" fmla="*/ 9 w 13"/>
                  <a:gd name="T21" fmla="*/ 26 h 29"/>
                  <a:gd name="T22" fmla="*/ 9 w 13"/>
                  <a:gd name="T23" fmla="*/ 29 h 29"/>
                  <a:gd name="T24" fmla="*/ 6 w 13"/>
                  <a:gd name="T25" fmla="*/ 23 h 29"/>
                  <a:gd name="T26" fmla="*/ 6 w 13"/>
                  <a:gd name="T27" fmla="*/ 17 h 29"/>
                  <a:gd name="T28" fmla="*/ 3 w 13"/>
                  <a:gd name="T29" fmla="*/ 14 h 29"/>
                  <a:gd name="T30" fmla="*/ 3 w 13"/>
                  <a:gd name="T31" fmla="*/ 11 h 29"/>
                  <a:gd name="T32" fmla="*/ 3 w 13"/>
                  <a:gd name="T33" fmla="*/ 6 h 29"/>
                  <a:gd name="T34" fmla="*/ 0 w 13"/>
                  <a:gd name="T35" fmla="*/ 3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29">
                    <a:moveTo>
                      <a:pt x="0" y="3"/>
                    </a:moveTo>
                    <a:lnTo>
                      <a:pt x="3" y="6"/>
                    </a:lnTo>
                    <a:lnTo>
                      <a:pt x="3" y="3"/>
                    </a:lnTo>
                    <a:lnTo>
                      <a:pt x="6" y="0"/>
                    </a:lnTo>
                    <a:lnTo>
                      <a:pt x="13" y="6"/>
                    </a:lnTo>
                    <a:lnTo>
                      <a:pt x="9" y="9"/>
                    </a:lnTo>
                    <a:lnTo>
                      <a:pt x="13" y="11"/>
                    </a:lnTo>
                    <a:lnTo>
                      <a:pt x="13" y="17"/>
                    </a:lnTo>
                    <a:lnTo>
                      <a:pt x="13" y="23"/>
                    </a:lnTo>
                    <a:lnTo>
                      <a:pt x="13" y="29"/>
                    </a:lnTo>
                    <a:lnTo>
                      <a:pt x="9" y="26"/>
                    </a:lnTo>
                    <a:lnTo>
                      <a:pt x="9" y="29"/>
                    </a:lnTo>
                    <a:lnTo>
                      <a:pt x="6" y="23"/>
                    </a:lnTo>
                    <a:lnTo>
                      <a:pt x="6" y="17"/>
                    </a:lnTo>
                    <a:lnTo>
                      <a:pt x="3" y="14"/>
                    </a:lnTo>
                    <a:lnTo>
                      <a:pt x="3" y="11"/>
                    </a:lnTo>
                    <a:lnTo>
                      <a:pt x="3" y="6"/>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90" name="Freeform 395"/>
              <p:cNvSpPr>
                <a:spLocks/>
              </p:cNvSpPr>
              <p:nvPr/>
            </p:nvSpPr>
            <p:spPr bwMode="auto">
              <a:xfrm>
                <a:off x="-1223" y="1115"/>
                <a:ext cx="48" cy="44"/>
              </a:xfrm>
              <a:custGeom>
                <a:avLst/>
                <a:gdLst>
                  <a:gd name="T0" fmla="*/ 4 w 48"/>
                  <a:gd name="T1" fmla="*/ 26 h 44"/>
                  <a:gd name="T2" fmla="*/ 7 w 48"/>
                  <a:gd name="T3" fmla="*/ 26 h 44"/>
                  <a:gd name="T4" fmla="*/ 10 w 48"/>
                  <a:gd name="T5" fmla="*/ 29 h 44"/>
                  <a:gd name="T6" fmla="*/ 10 w 48"/>
                  <a:gd name="T7" fmla="*/ 32 h 44"/>
                  <a:gd name="T8" fmla="*/ 16 w 48"/>
                  <a:gd name="T9" fmla="*/ 29 h 44"/>
                  <a:gd name="T10" fmla="*/ 20 w 48"/>
                  <a:gd name="T11" fmla="*/ 29 h 44"/>
                  <a:gd name="T12" fmla="*/ 26 w 48"/>
                  <a:gd name="T13" fmla="*/ 26 h 44"/>
                  <a:gd name="T14" fmla="*/ 20 w 48"/>
                  <a:gd name="T15" fmla="*/ 29 h 44"/>
                  <a:gd name="T16" fmla="*/ 26 w 48"/>
                  <a:gd name="T17" fmla="*/ 32 h 44"/>
                  <a:gd name="T18" fmla="*/ 29 w 48"/>
                  <a:gd name="T19" fmla="*/ 26 h 44"/>
                  <a:gd name="T20" fmla="*/ 23 w 48"/>
                  <a:gd name="T21" fmla="*/ 32 h 44"/>
                  <a:gd name="T22" fmla="*/ 29 w 48"/>
                  <a:gd name="T23" fmla="*/ 38 h 44"/>
                  <a:gd name="T24" fmla="*/ 32 w 48"/>
                  <a:gd name="T25" fmla="*/ 41 h 44"/>
                  <a:gd name="T26" fmla="*/ 36 w 48"/>
                  <a:gd name="T27" fmla="*/ 41 h 44"/>
                  <a:gd name="T28" fmla="*/ 42 w 48"/>
                  <a:gd name="T29" fmla="*/ 41 h 44"/>
                  <a:gd name="T30" fmla="*/ 48 w 48"/>
                  <a:gd name="T31" fmla="*/ 32 h 44"/>
                  <a:gd name="T32" fmla="*/ 45 w 48"/>
                  <a:gd name="T33" fmla="*/ 26 h 44"/>
                  <a:gd name="T34" fmla="*/ 48 w 48"/>
                  <a:gd name="T35" fmla="*/ 14 h 44"/>
                  <a:gd name="T36" fmla="*/ 45 w 48"/>
                  <a:gd name="T37" fmla="*/ 12 h 44"/>
                  <a:gd name="T38" fmla="*/ 39 w 48"/>
                  <a:gd name="T39" fmla="*/ 14 h 44"/>
                  <a:gd name="T40" fmla="*/ 36 w 48"/>
                  <a:gd name="T41" fmla="*/ 23 h 44"/>
                  <a:gd name="T42" fmla="*/ 29 w 48"/>
                  <a:gd name="T43" fmla="*/ 23 h 44"/>
                  <a:gd name="T44" fmla="*/ 29 w 48"/>
                  <a:gd name="T45" fmla="*/ 20 h 44"/>
                  <a:gd name="T46" fmla="*/ 32 w 48"/>
                  <a:gd name="T47" fmla="*/ 20 h 44"/>
                  <a:gd name="T48" fmla="*/ 36 w 48"/>
                  <a:gd name="T49" fmla="*/ 20 h 44"/>
                  <a:gd name="T50" fmla="*/ 39 w 48"/>
                  <a:gd name="T51" fmla="*/ 14 h 44"/>
                  <a:gd name="T52" fmla="*/ 39 w 48"/>
                  <a:gd name="T53" fmla="*/ 12 h 44"/>
                  <a:gd name="T54" fmla="*/ 36 w 48"/>
                  <a:gd name="T55" fmla="*/ 12 h 44"/>
                  <a:gd name="T56" fmla="*/ 32 w 48"/>
                  <a:gd name="T57" fmla="*/ 14 h 44"/>
                  <a:gd name="T58" fmla="*/ 32 w 48"/>
                  <a:gd name="T59" fmla="*/ 14 h 44"/>
                  <a:gd name="T60" fmla="*/ 29 w 48"/>
                  <a:gd name="T61" fmla="*/ 12 h 44"/>
                  <a:gd name="T62" fmla="*/ 32 w 48"/>
                  <a:gd name="T63" fmla="*/ 12 h 44"/>
                  <a:gd name="T64" fmla="*/ 23 w 48"/>
                  <a:gd name="T65" fmla="*/ 14 h 44"/>
                  <a:gd name="T66" fmla="*/ 20 w 48"/>
                  <a:gd name="T67" fmla="*/ 9 h 44"/>
                  <a:gd name="T68" fmla="*/ 16 w 48"/>
                  <a:gd name="T69" fmla="*/ 3 h 44"/>
                  <a:gd name="T70" fmla="*/ 16 w 48"/>
                  <a:gd name="T71" fmla="*/ 0 h 44"/>
                  <a:gd name="T72" fmla="*/ 10 w 48"/>
                  <a:gd name="T73" fmla="*/ 6 h 44"/>
                  <a:gd name="T74" fmla="*/ 10 w 48"/>
                  <a:gd name="T75" fmla="*/ 9 h 44"/>
                  <a:gd name="T76" fmla="*/ 4 w 48"/>
                  <a:gd name="T77" fmla="*/ 9 h 44"/>
                  <a:gd name="T78" fmla="*/ 4 w 48"/>
                  <a:gd name="T79" fmla="*/ 14 h 44"/>
                  <a:gd name="T80" fmla="*/ 4 w 48"/>
                  <a:gd name="T81" fmla="*/ 14 h 44"/>
                  <a:gd name="T82" fmla="*/ 4 w 48"/>
                  <a:gd name="T83" fmla="*/ 17 h 44"/>
                  <a:gd name="T84" fmla="*/ 0 w 48"/>
                  <a:gd name="T85" fmla="*/ 20 h 44"/>
                  <a:gd name="T86" fmla="*/ 0 w 48"/>
                  <a:gd name="T87" fmla="*/ 23 h 44"/>
                  <a:gd name="T88" fmla="*/ 0 w 48"/>
                  <a:gd name="T89" fmla="*/ 26 h 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8" h="44">
                    <a:moveTo>
                      <a:pt x="4" y="26"/>
                    </a:moveTo>
                    <a:lnTo>
                      <a:pt x="4" y="26"/>
                    </a:lnTo>
                    <a:lnTo>
                      <a:pt x="7" y="29"/>
                    </a:lnTo>
                    <a:lnTo>
                      <a:pt x="7" y="26"/>
                    </a:lnTo>
                    <a:lnTo>
                      <a:pt x="10" y="29"/>
                    </a:lnTo>
                    <a:lnTo>
                      <a:pt x="10" y="32"/>
                    </a:lnTo>
                    <a:lnTo>
                      <a:pt x="13" y="32"/>
                    </a:lnTo>
                    <a:lnTo>
                      <a:pt x="16" y="29"/>
                    </a:lnTo>
                    <a:lnTo>
                      <a:pt x="20" y="29"/>
                    </a:lnTo>
                    <a:lnTo>
                      <a:pt x="23" y="26"/>
                    </a:lnTo>
                    <a:lnTo>
                      <a:pt x="26" y="26"/>
                    </a:lnTo>
                    <a:lnTo>
                      <a:pt x="23" y="29"/>
                    </a:lnTo>
                    <a:lnTo>
                      <a:pt x="20" y="29"/>
                    </a:lnTo>
                    <a:lnTo>
                      <a:pt x="23" y="32"/>
                    </a:lnTo>
                    <a:lnTo>
                      <a:pt x="26" y="32"/>
                    </a:lnTo>
                    <a:lnTo>
                      <a:pt x="29" y="26"/>
                    </a:lnTo>
                    <a:lnTo>
                      <a:pt x="26" y="32"/>
                    </a:lnTo>
                    <a:lnTo>
                      <a:pt x="23" y="32"/>
                    </a:lnTo>
                    <a:lnTo>
                      <a:pt x="26" y="35"/>
                    </a:lnTo>
                    <a:lnTo>
                      <a:pt x="29" y="38"/>
                    </a:lnTo>
                    <a:lnTo>
                      <a:pt x="29" y="41"/>
                    </a:lnTo>
                    <a:lnTo>
                      <a:pt x="32" y="41"/>
                    </a:lnTo>
                    <a:lnTo>
                      <a:pt x="32" y="44"/>
                    </a:lnTo>
                    <a:lnTo>
                      <a:pt x="36" y="41"/>
                    </a:lnTo>
                    <a:lnTo>
                      <a:pt x="39" y="44"/>
                    </a:lnTo>
                    <a:lnTo>
                      <a:pt x="42" y="41"/>
                    </a:lnTo>
                    <a:lnTo>
                      <a:pt x="48" y="41"/>
                    </a:lnTo>
                    <a:lnTo>
                      <a:pt x="48" y="32"/>
                    </a:lnTo>
                    <a:lnTo>
                      <a:pt x="45" y="32"/>
                    </a:lnTo>
                    <a:lnTo>
                      <a:pt x="45" y="26"/>
                    </a:lnTo>
                    <a:lnTo>
                      <a:pt x="48" y="17"/>
                    </a:lnTo>
                    <a:lnTo>
                      <a:pt x="48" y="14"/>
                    </a:lnTo>
                    <a:lnTo>
                      <a:pt x="48" y="12"/>
                    </a:lnTo>
                    <a:lnTo>
                      <a:pt x="45" y="12"/>
                    </a:lnTo>
                    <a:lnTo>
                      <a:pt x="42" y="12"/>
                    </a:lnTo>
                    <a:lnTo>
                      <a:pt x="39" y="14"/>
                    </a:lnTo>
                    <a:lnTo>
                      <a:pt x="36" y="17"/>
                    </a:lnTo>
                    <a:lnTo>
                      <a:pt x="36" y="23"/>
                    </a:lnTo>
                    <a:lnTo>
                      <a:pt x="32" y="20"/>
                    </a:lnTo>
                    <a:lnTo>
                      <a:pt x="29" y="23"/>
                    </a:lnTo>
                    <a:lnTo>
                      <a:pt x="29" y="20"/>
                    </a:lnTo>
                    <a:lnTo>
                      <a:pt x="32" y="20"/>
                    </a:lnTo>
                    <a:lnTo>
                      <a:pt x="32" y="17"/>
                    </a:lnTo>
                    <a:lnTo>
                      <a:pt x="36" y="20"/>
                    </a:lnTo>
                    <a:lnTo>
                      <a:pt x="36" y="14"/>
                    </a:lnTo>
                    <a:lnTo>
                      <a:pt x="39" y="14"/>
                    </a:lnTo>
                    <a:lnTo>
                      <a:pt x="39" y="12"/>
                    </a:lnTo>
                    <a:lnTo>
                      <a:pt x="39" y="14"/>
                    </a:lnTo>
                    <a:lnTo>
                      <a:pt x="36" y="12"/>
                    </a:lnTo>
                    <a:lnTo>
                      <a:pt x="32" y="12"/>
                    </a:lnTo>
                    <a:lnTo>
                      <a:pt x="32" y="14"/>
                    </a:lnTo>
                    <a:lnTo>
                      <a:pt x="29" y="14"/>
                    </a:lnTo>
                    <a:lnTo>
                      <a:pt x="29" y="12"/>
                    </a:lnTo>
                    <a:lnTo>
                      <a:pt x="29" y="14"/>
                    </a:lnTo>
                    <a:lnTo>
                      <a:pt x="32" y="12"/>
                    </a:lnTo>
                    <a:lnTo>
                      <a:pt x="29" y="12"/>
                    </a:lnTo>
                    <a:lnTo>
                      <a:pt x="23" y="14"/>
                    </a:lnTo>
                    <a:lnTo>
                      <a:pt x="23" y="12"/>
                    </a:lnTo>
                    <a:lnTo>
                      <a:pt x="20" y="9"/>
                    </a:lnTo>
                    <a:lnTo>
                      <a:pt x="16" y="3"/>
                    </a:lnTo>
                    <a:lnTo>
                      <a:pt x="20" y="3"/>
                    </a:lnTo>
                    <a:lnTo>
                      <a:pt x="16" y="0"/>
                    </a:lnTo>
                    <a:lnTo>
                      <a:pt x="13" y="3"/>
                    </a:lnTo>
                    <a:lnTo>
                      <a:pt x="10" y="6"/>
                    </a:lnTo>
                    <a:lnTo>
                      <a:pt x="13" y="6"/>
                    </a:lnTo>
                    <a:lnTo>
                      <a:pt x="10" y="9"/>
                    </a:lnTo>
                    <a:lnTo>
                      <a:pt x="10" y="6"/>
                    </a:lnTo>
                    <a:lnTo>
                      <a:pt x="4" y="9"/>
                    </a:lnTo>
                    <a:lnTo>
                      <a:pt x="0" y="12"/>
                    </a:lnTo>
                    <a:lnTo>
                      <a:pt x="4" y="14"/>
                    </a:lnTo>
                    <a:lnTo>
                      <a:pt x="7" y="17"/>
                    </a:lnTo>
                    <a:lnTo>
                      <a:pt x="4" y="14"/>
                    </a:lnTo>
                    <a:lnTo>
                      <a:pt x="0" y="17"/>
                    </a:lnTo>
                    <a:lnTo>
                      <a:pt x="4" y="17"/>
                    </a:lnTo>
                    <a:lnTo>
                      <a:pt x="0" y="20"/>
                    </a:lnTo>
                    <a:lnTo>
                      <a:pt x="4" y="23"/>
                    </a:lnTo>
                    <a:lnTo>
                      <a:pt x="0" y="23"/>
                    </a:lnTo>
                    <a:lnTo>
                      <a:pt x="0" y="26"/>
                    </a:lnTo>
                    <a:lnTo>
                      <a:pt x="4"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91" name="Freeform 396"/>
              <p:cNvSpPr>
                <a:spLocks/>
              </p:cNvSpPr>
              <p:nvPr/>
            </p:nvSpPr>
            <p:spPr bwMode="auto">
              <a:xfrm>
                <a:off x="-1223" y="1115"/>
                <a:ext cx="48" cy="44"/>
              </a:xfrm>
              <a:custGeom>
                <a:avLst/>
                <a:gdLst>
                  <a:gd name="T0" fmla="*/ 7 w 48"/>
                  <a:gd name="T1" fmla="*/ 29 h 44"/>
                  <a:gd name="T2" fmla="*/ 10 w 48"/>
                  <a:gd name="T3" fmla="*/ 29 h 44"/>
                  <a:gd name="T4" fmla="*/ 13 w 48"/>
                  <a:gd name="T5" fmla="*/ 32 h 44"/>
                  <a:gd name="T6" fmla="*/ 20 w 48"/>
                  <a:gd name="T7" fmla="*/ 29 h 44"/>
                  <a:gd name="T8" fmla="*/ 26 w 48"/>
                  <a:gd name="T9" fmla="*/ 26 h 44"/>
                  <a:gd name="T10" fmla="*/ 20 w 48"/>
                  <a:gd name="T11" fmla="*/ 29 h 44"/>
                  <a:gd name="T12" fmla="*/ 26 w 48"/>
                  <a:gd name="T13" fmla="*/ 32 h 44"/>
                  <a:gd name="T14" fmla="*/ 26 w 48"/>
                  <a:gd name="T15" fmla="*/ 32 h 44"/>
                  <a:gd name="T16" fmla="*/ 26 w 48"/>
                  <a:gd name="T17" fmla="*/ 35 h 44"/>
                  <a:gd name="T18" fmla="*/ 29 w 48"/>
                  <a:gd name="T19" fmla="*/ 41 h 44"/>
                  <a:gd name="T20" fmla="*/ 32 w 48"/>
                  <a:gd name="T21" fmla="*/ 44 h 44"/>
                  <a:gd name="T22" fmla="*/ 39 w 48"/>
                  <a:gd name="T23" fmla="*/ 44 h 44"/>
                  <a:gd name="T24" fmla="*/ 48 w 48"/>
                  <a:gd name="T25" fmla="*/ 41 h 44"/>
                  <a:gd name="T26" fmla="*/ 45 w 48"/>
                  <a:gd name="T27" fmla="*/ 32 h 44"/>
                  <a:gd name="T28" fmla="*/ 48 w 48"/>
                  <a:gd name="T29" fmla="*/ 17 h 44"/>
                  <a:gd name="T30" fmla="*/ 48 w 48"/>
                  <a:gd name="T31" fmla="*/ 12 h 44"/>
                  <a:gd name="T32" fmla="*/ 42 w 48"/>
                  <a:gd name="T33" fmla="*/ 12 h 44"/>
                  <a:gd name="T34" fmla="*/ 36 w 48"/>
                  <a:gd name="T35" fmla="*/ 17 h 44"/>
                  <a:gd name="T36" fmla="*/ 32 w 48"/>
                  <a:gd name="T37" fmla="*/ 20 h 44"/>
                  <a:gd name="T38" fmla="*/ 29 w 48"/>
                  <a:gd name="T39" fmla="*/ 20 h 44"/>
                  <a:gd name="T40" fmla="*/ 32 w 48"/>
                  <a:gd name="T41" fmla="*/ 17 h 44"/>
                  <a:gd name="T42" fmla="*/ 36 w 48"/>
                  <a:gd name="T43" fmla="*/ 14 h 44"/>
                  <a:gd name="T44" fmla="*/ 39 w 48"/>
                  <a:gd name="T45" fmla="*/ 12 h 44"/>
                  <a:gd name="T46" fmla="*/ 36 w 48"/>
                  <a:gd name="T47" fmla="*/ 12 h 44"/>
                  <a:gd name="T48" fmla="*/ 32 w 48"/>
                  <a:gd name="T49" fmla="*/ 14 h 44"/>
                  <a:gd name="T50" fmla="*/ 29 w 48"/>
                  <a:gd name="T51" fmla="*/ 12 h 44"/>
                  <a:gd name="T52" fmla="*/ 32 w 48"/>
                  <a:gd name="T53" fmla="*/ 12 h 44"/>
                  <a:gd name="T54" fmla="*/ 23 w 48"/>
                  <a:gd name="T55" fmla="*/ 14 h 44"/>
                  <a:gd name="T56" fmla="*/ 20 w 48"/>
                  <a:gd name="T57" fmla="*/ 9 h 44"/>
                  <a:gd name="T58" fmla="*/ 20 w 48"/>
                  <a:gd name="T59" fmla="*/ 3 h 44"/>
                  <a:gd name="T60" fmla="*/ 13 w 48"/>
                  <a:gd name="T61" fmla="*/ 3 h 44"/>
                  <a:gd name="T62" fmla="*/ 13 w 48"/>
                  <a:gd name="T63" fmla="*/ 6 h 44"/>
                  <a:gd name="T64" fmla="*/ 10 w 48"/>
                  <a:gd name="T65" fmla="*/ 6 h 44"/>
                  <a:gd name="T66" fmla="*/ 0 w 48"/>
                  <a:gd name="T67" fmla="*/ 12 h 44"/>
                  <a:gd name="T68" fmla="*/ 7 w 48"/>
                  <a:gd name="T69" fmla="*/ 17 h 44"/>
                  <a:gd name="T70" fmla="*/ 0 w 48"/>
                  <a:gd name="T71" fmla="*/ 17 h 44"/>
                  <a:gd name="T72" fmla="*/ 0 w 48"/>
                  <a:gd name="T73" fmla="*/ 20 h 44"/>
                  <a:gd name="T74" fmla="*/ 0 w 48"/>
                  <a:gd name="T75" fmla="*/ 23 h 44"/>
                  <a:gd name="T76" fmla="*/ 4 w 48"/>
                  <a:gd name="T77" fmla="*/ 26 h 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8" h="44">
                    <a:moveTo>
                      <a:pt x="4" y="26"/>
                    </a:moveTo>
                    <a:lnTo>
                      <a:pt x="7" y="29"/>
                    </a:lnTo>
                    <a:lnTo>
                      <a:pt x="7" y="26"/>
                    </a:lnTo>
                    <a:lnTo>
                      <a:pt x="10" y="29"/>
                    </a:lnTo>
                    <a:lnTo>
                      <a:pt x="10" y="32"/>
                    </a:lnTo>
                    <a:lnTo>
                      <a:pt x="13" y="32"/>
                    </a:lnTo>
                    <a:lnTo>
                      <a:pt x="16" y="29"/>
                    </a:lnTo>
                    <a:lnTo>
                      <a:pt x="20" y="29"/>
                    </a:lnTo>
                    <a:lnTo>
                      <a:pt x="23" y="26"/>
                    </a:lnTo>
                    <a:lnTo>
                      <a:pt x="26" y="26"/>
                    </a:lnTo>
                    <a:lnTo>
                      <a:pt x="23" y="29"/>
                    </a:lnTo>
                    <a:lnTo>
                      <a:pt x="20" y="29"/>
                    </a:lnTo>
                    <a:lnTo>
                      <a:pt x="23" y="32"/>
                    </a:lnTo>
                    <a:lnTo>
                      <a:pt x="26" y="32"/>
                    </a:lnTo>
                    <a:lnTo>
                      <a:pt x="29" y="26"/>
                    </a:lnTo>
                    <a:lnTo>
                      <a:pt x="26" y="32"/>
                    </a:lnTo>
                    <a:lnTo>
                      <a:pt x="23" y="32"/>
                    </a:lnTo>
                    <a:lnTo>
                      <a:pt x="26" y="35"/>
                    </a:lnTo>
                    <a:lnTo>
                      <a:pt x="29" y="38"/>
                    </a:lnTo>
                    <a:lnTo>
                      <a:pt x="29" y="41"/>
                    </a:lnTo>
                    <a:lnTo>
                      <a:pt x="32" y="41"/>
                    </a:lnTo>
                    <a:lnTo>
                      <a:pt x="32" y="44"/>
                    </a:lnTo>
                    <a:lnTo>
                      <a:pt x="36" y="41"/>
                    </a:lnTo>
                    <a:lnTo>
                      <a:pt x="39" y="44"/>
                    </a:lnTo>
                    <a:lnTo>
                      <a:pt x="42" y="41"/>
                    </a:lnTo>
                    <a:lnTo>
                      <a:pt x="48" y="41"/>
                    </a:lnTo>
                    <a:lnTo>
                      <a:pt x="48" y="32"/>
                    </a:lnTo>
                    <a:lnTo>
                      <a:pt x="45" y="32"/>
                    </a:lnTo>
                    <a:lnTo>
                      <a:pt x="45" y="26"/>
                    </a:lnTo>
                    <a:lnTo>
                      <a:pt x="48" y="17"/>
                    </a:lnTo>
                    <a:lnTo>
                      <a:pt x="48" y="14"/>
                    </a:lnTo>
                    <a:lnTo>
                      <a:pt x="48" y="12"/>
                    </a:lnTo>
                    <a:lnTo>
                      <a:pt x="45" y="12"/>
                    </a:lnTo>
                    <a:lnTo>
                      <a:pt x="42" y="12"/>
                    </a:lnTo>
                    <a:lnTo>
                      <a:pt x="39" y="14"/>
                    </a:lnTo>
                    <a:lnTo>
                      <a:pt x="36" y="17"/>
                    </a:lnTo>
                    <a:lnTo>
                      <a:pt x="36" y="23"/>
                    </a:lnTo>
                    <a:lnTo>
                      <a:pt x="32" y="20"/>
                    </a:lnTo>
                    <a:lnTo>
                      <a:pt x="29" y="23"/>
                    </a:lnTo>
                    <a:lnTo>
                      <a:pt x="29" y="20"/>
                    </a:lnTo>
                    <a:lnTo>
                      <a:pt x="32" y="20"/>
                    </a:lnTo>
                    <a:lnTo>
                      <a:pt x="32" y="17"/>
                    </a:lnTo>
                    <a:lnTo>
                      <a:pt x="36" y="20"/>
                    </a:lnTo>
                    <a:lnTo>
                      <a:pt x="36" y="14"/>
                    </a:lnTo>
                    <a:lnTo>
                      <a:pt x="39" y="14"/>
                    </a:lnTo>
                    <a:lnTo>
                      <a:pt x="39" y="12"/>
                    </a:lnTo>
                    <a:lnTo>
                      <a:pt x="39" y="14"/>
                    </a:lnTo>
                    <a:lnTo>
                      <a:pt x="36" y="12"/>
                    </a:lnTo>
                    <a:lnTo>
                      <a:pt x="32" y="12"/>
                    </a:lnTo>
                    <a:lnTo>
                      <a:pt x="32" y="14"/>
                    </a:lnTo>
                    <a:lnTo>
                      <a:pt x="29" y="14"/>
                    </a:lnTo>
                    <a:lnTo>
                      <a:pt x="29" y="12"/>
                    </a:lnTo>
                    <a:lnTo>
                      <a:pt x="29" y="14"/>
                    </a:lnTo>
                    <a:lnTo>
                      <a:pt x="32" y="12"/>
                    </a:lnTo>
                    <a:lnTo>
                      <a:pt x="29" y="12"/>
                    </a:lnTo>
                    <a:lnTo>
                      <a:pt x="23" y="14"/>
                    </a:lnTo>
                    <a:lnTo>
                      <a:pt x="23" y="12"/>
                    </a:lnTo>
                    <a:lnTo>
                      <a:pt x="20" y="9"/>
                    </a:lnTo>
                    <a:lnTo>
                      <a:pt x="16" y="3"/>
                    </a:lnTo>
                    <a:lnTo>
                      <a:pt x="20" y="3"/>
                    </a:lnTo>
                    <a:lnTo>
                      <a:pt x="16" y="0"/>
                    </a:lnTo>
                    <a:lnTo>
                      <a:pt x="13" y="3"/>
                    </a:lnTo>
                    <a:lnTo>
                      <a:pt x="10" y="6"/>
                    </a:lnTo>
                    <a:lnTo>
                      <a:pt x="13" y="6"/>
                    </a:lnTo>
                    <a:lnTo>
                      <a:pt x="10" y="9"/>
                    </a:lnTo>
                    <a:lnTo>
                      <a:pt x="10" y="6"/>
                    </a:lnTo>
                    <a:lnTo>
                      <a:pt x="4" y="9"/>
                    </a:lnTo>
                    <a:lnTo>
                      <a:pt x="0" y="12"/>
                    </a:lnTo>
                    <a:lnTo>
                      <a:pt x="4" y="14"/>
                    </a:lnTo>
                    <a:lnTo>
                      <a:pt x="7" y="17"/>
                    </a:lnTo>
                    <a:lnTo>
                      <a:pt x="4" y="14"/>
                    </a:lnTo>
                    <a:lnTo>
                      <a:pt x="0" y="17"/>
                    </a:lnTo>
                    <a:lnTo>
                      <a:pt x="4" y="17"/>
                    </a:lnTo>
                    <a:lnTo>
                      <a:pt x="0" y="20"/>
                    </a:lnTo>
                    <a:lnTo>
                      <a:pt x="4" y="23"/>
                    </a:lnTo>
                    <a:lnTo>
                      <a:pt x="0" y="23"/>
                    </a:lnTo>
                    <a:lnTo>
                      <a:pt x="0" y="26"/>
                    </a:lnTo>
                    <a:lnTo>
                      <a:pt x="4" y="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92" name="Freeform 397"/>
              <p:cNvSpPr>
                <a:spLocks/>
              </p:cNvSpPr>
              <p:nvPr/>
            </p:nvSpPr>
            <p:spPr bwMode="auto">
              <a:xfrm>
                <a:off x="-1200" y="1156"/>
                <a:ext cx="6" cy="6"/>
              </a:xfrm>
              <a:custGeom>
                <a:avLst/>
                <a:gdLst>
                  <a:gd name="T0" fmla="*/ 0 w 6"/>
                  <a:gd name="T1" fmla="*/ 0 h 6"/>
                  <a:gd name="T2" fmla="*/ 3 w 6"/>
                  <a:gd name="T3" fmla="*/ 0 h 6"/>
                  <a:gd name="T4" fmla="*/ 6 w 6"/>
                  <a:gd name="T5" fmla="*/ 0 h 6"/>
                  <a:gd name="T6" fmla="*/ 6 w 6"/>
                  <a:gd name="T7" fmla="*/ 3 h 6"/>
                  <a:gd name="T8" fmla="*/ 3 w 6"/>
                  <a:gd name="T9" fmla="*/ 6 h 6"/>
                  <a:gd name="T10" fmla="*/ 0 w 6"/>
                  <a:gd name="T11" fmla="*/ 0 h 6"/>
                  <a:gd name="T12" fmla="*/ 0 w 6"/>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6">
                    <a:moveTo>
                      <a:pt x="0" y="0"/>
                    </a:moveTo>
                    <a:lnTo>
                      <a:pt x="3" y="0"/>
                    </a:lnTo>
                    <a:lnTo>
                      <a:pt x="6" y="0"/>
                    </a:lnTo>
                    <a:lnTo>
                      <a:pt x="6" y="3"/>
                    </a:lnTo>
                    <a:lnTo>
                      <a:pt x="3" y="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93" name="Freeform 398"/>
              <p:cNvSpPr>
                <a:spLocks/>
              </p:cNvSpPr>
              <p:nvPr/>
            </p:nvSpPr>
            <p:spPr bwMode="auto">
              <a:xfrm>
                <a:off x="-1200" y="1156"/>
                <a:ext cx="6" cy="6"/>
              </a:xfrm>
              <a:custGeom>
                <a:avLst/>
                <a:gdLst>
                  <a:gd name="T0" fmla="*/ 0 w 6"/>
                  <a:gd name="T1" fmla="*/ 0 h 6"/>
                  <a:gd name="T2" fmla="*/ 3 w 6"/>
                  <a:gd name="T3" fmla="*/ 0 h 6"/>
                  <a:gd name="T4" fmla="*/ 6 w 6"/>
                  <a:gd name="T5" fmla="*/ 0 h 6"/>
                  <a:gd name="T6" fmla="*/ 6 w 6"/>
                  <a:gd name="T7" fmla="*/ 3 h 6"/>
                  <a:gd name="T8" fmla="*/ 3 w 6"/>
                  <a:gd name="T9" fmla="*/ 6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3" y="0"/>
                    </a:lnTo>
                    <a:lnTo>
                      <a:pt x="6" y="0"/>
                    </a:lnTo>
                    <a:lnTo>
                      <a:pt x="6" y="3"/>
                    </a:lnTo>
                    <a:lnTo>
                      <a:pt x="3" y="6"/>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94" name="Freeform 399"/>
              <p:cNvSpPr>
                <a:spLocks/>
              </p:cNvSpPr>
              <p:nvPr/>
            </p:nvSpPr>
            <p:spPr bwMode="auto">
              <a:xfrm>
                <a:off x="-1232" y="1141"/>
                <a:ext cx="13" cy="3"/>
              </a:xfrm>
              <a:custGeom>
                <a:avLst/>
                <a:gdLst>
                  <a:gd name="T0" fmla="*/ 0 w 13"/>
                  <a:gd name="T1" fmla="*/ 0 h 3"/>
                  <a:gd name="T2" fmla="*/ 0 w 13"/>
                  <a:gd name="T3" fmla="*/ 0 h 3"/>
                  <a:gd name="T4" fmla="*/ 6 w 13"/>
                  <a:gd name="T5" fmla="*/ 3 h 3"/>
                  <a:gd name="T6" fmla="*/ 13 w 13"/>
                  <a:gd name="T7" fmla="*/ 3 h 3"/>
                  <a:gd name="T8" fmla="*/ 3 w 13"/>
                  <a:gd name="T9" fmla="*/ 3 h 3"/>
                  <a:gd name="T10" fmla="*/ 0 w 13"/>
                  <a:gd name="T11" fmla="*/ 3 h 3"/>
                  <a:gd name="T12" fmla="*/ 0 w 1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3">
                    <a:moveTo>
                      <a:pt x="0" y="0"/>
                    </a:moveTo>
                    <a:lnTo>
                      <a:pt x="0" y="0"/>
                    </a:lnTo>
                    <a:lnTo>
                      <a:pt x="6" y="3"/>
                    </a:lnTo>
                    <a:lnTo>
                      <a:pt x="13" y="3"/>
                    </a:lnTo>
                    <a:lnTo>
                      <a:pt x="3" y="3"/>
                    </a:lnTo>
                    <a:lnTo>
                      <a:pt x="0"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95" name="Freeform 400"/>
              <p:cNvSpPr>
                <a:spLocks/>
              </p:cNvSpPr>
              <p:nvPr/>
            </p:nvSpPr>
            <p:spPr bwMode="auto">
              <a:xfrm>
                <a:off x="-1232" y="1141"/>
                <a:ext cx="13" cy="3"/>
              </a:xfrm>
              <a:custGeom>
                <a:avLst/>
                <a:gdLst>
                  <a:gd name="T0" fmla="*/ 0 w 13"/>
                  <a:gd name="T1" fmla="*/ 0 h 3"/>
                  <a:gd name="T2" fmla="*/ 6 w 13"/>
                  <a:gd name="T3" fmla="*/ 3 h 3"/>
                  <a:gd name="T4" fmla="*/ 13 w 13"/>
                  <a:gd name="T5" fmla="*/ 3 h 3"/>
                  <a:gd name="T6" fmla="*/ 3 w 13"/>
                  <a:gd name="T7" fmla="*/ 3 h 3"/>
                  <a:gd name="T8" fmla="*/ 0 w 13"/>
                  <a:gd name="T9" fmla="*/ 3 h 3"/>
                  <a:gd name="T10" fmla="*/ 0 w 1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3">
                    <a:moveTo>
                      <a:pt x="0" y="0"/>
                    </a:moveTo>
                    <a:lnTo>
                      <a:pt x="6" y="3"/>
                    </a:lnTo>
                    <a:lnTo>
                      <a:pt x="13" y="3"/>
                    </a:lnTo>
                    <a:lnTo>
                      <a:pt x="3" y="3"/>
                    </a:lnTo>
                    <a:lnTo>
                      <a:pt x="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96" name="Freeform 401"/>
              <p:cNvSpPr>
                <a:spLocks/>
              </p:cNvSpPr>
              <p:nvPr/>
            </p:nvSpPr>
            <p:spPr bwMode="auto">
              <a:xfrm>
                <a:off x="-1229" y="1135"/>
                <a:ext cx="3" cy="6"/>
              </a:xfrm>
              <a:custGeom>
                <a:avLst/>
                <a:gdLst>
                  <a:gd name="T0" fmla="*/ 0 w 3"/>
                  <a:gd name="T1" fmla="*/ 3 h 6"/>
                  <a:gd name="T2" fmla="*/ 0 w 3"/>
                  <a:gd name="T3" fmla="*/ 6 h 6"/>
                  <a:gd name="T4" fmla="*/ 3 w 3"/>
                  <a:gd name="T5" fmla="*/ 6 h 6"/>
                  <a:gd name="T6" fmla="*/ 3 w 3"/>
                  <a:gd name="T7" fmla="*/ 0 h 6"/>
                  <a:gd name="T8" fmla="*/ 0 w 3"/>
                  <a:gd name="T9" fmla="*/ 3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0" y="3"/>
                    </a:moveTo>
                    <a:lnTo>
                      <a:pt x="0" y="6"/>
                    </a:lnTo>
                    <a:lnTo>
                      <a:pt x="3" y="6"/>
                    </a:lnTo>
                    <a:lnTo>
                      <a:pt x="3"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97" name="Freeform 402"/>
              <p:cNvSpPr>
                <a:spLocks/>
              </p:cNvSpPr>
              <p:nvPr/>
            </p:nvSpPr>
            <p:spPr bwMode="auto">
              <a:xfrm>
                <a:off x="-1229" y="1135"/>
                <a:ext cx="3" cy="6"/>
              </a:xfrm>
              <a:custGeom>
                <a:avLst/>
                <a:gdLst>
                  <a:gd name="T0" fmla="*/ 0 w 3"/>
                  <a:gd name="T1" fmla="*/ 3 h 6"/>
                  <a:gd name="T2" fmla="*/ 0 w 3"/>
                  <a:gd name="T3" fmla="*/ 6 h 6"/>
                  <a:gd name="T4" fmla="*/ 3 w 3"/>
                  <a:gd name="T5" fmla="*/ 6 h 6"/>
                  <a:gd name="T6" fmla="*/ 3 w 3"/>
                  <a:gd name="T7" fmla="*/ 0 h 6"/>
                  <a:gd name="T8" fmla="*/ 0 w 3"/>
                  <a:gd name="T9" fmla="*/ 3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0" y="3"/>
                    </a:moveTo>
                    <a:lnTo>
                      <a:pt x="0" y="6"/>
                    </a:lnTo>
                    <a:lnTo>
                      <a:pt x="3" y="6"/>
                    </a:lnTo>
                    <a:lnTo>
                      <a:pt x="3"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98" name="Freeform 403"/>
              <p:cNvSpPr>
                <a:spLocks/>
              </p:cNvSpPr>
              <p:nvPr/>
            </p:nvSpPr>
            <p:spPr bwMode="auto">
              <a:xfrm>
                <a:off x="-1197" y="1118"/>
                <a:ext cx="10" cy="6"/>
              </a:xfrm>
              <a:custGeom>
                <a:avLst/>
                <a:gdLst>
                  <a:gd name="T0" fmla="*/ 0 w 10"/>
                  <a:gd name="T1" fmla="*/ 0 h 6"/>
                  <a:gd name="T2" fmla="*/ 0 w 10"/>
                  <a:gd name="T3" fmla="*/ 3 h 6"/>
                  <a:gd name="T4" fmla="*/ 0 w 10"/>
                  <a:gd name="T5" fmla="*/ 6 h 6"/>
                  <a:gd name="T6" fmla="*/ 3 w 10"/>
                  <a:gd name="T7" fmla="*/ 3 h 6"/>
                  <a:gd name="T8" fmla="*/ 6 w 10"/>
                  <a:gd name="T9" fmla="*/ 3 h 6"/>
                  <a:gd name="T10" fmla="*/ 10 w 10"/>
                  <a:gd name="T11" fmla="*/ 0 h 6"/>
                  <a:gd name="T12" fmla="*/ 3 w 10"/>
                  <a:gd name="T13" fmla="*/ 0 h 6"/>
                  <a:gd name="T14" fmla="*/ 3 w 10"/>
                  <a:gd name="T15" fmla="*/ 0 h 6"/>
                  <a:gd name="T16" fmla="*/ 0 w 10"/>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6">
                    <a:moveTo>
                      <a:pt x="0" y="0"/>
                    </a:moveTo>
                    <a:lnTo>
                      <a:pt x="0" y="3"/>
                    </a:lnTo>
                    <a:lnTo>
                      <a:pt x="0" y="6"/>
                    </a:lnTo>
                    <a:lnTo>
                      <a:pt x="3" y="3"/>
                    </a:lnTo>
                    <a:lnTo>
                      <a:pt x="6" y="3"/>
                    </a:lnTo>
                    <a:lnTo>
                      <a:pt x="10" y="0"/>
                    </a:lnTo>
                    <a:lnTo>
                      <a:pt x="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99" name="Freeform 404"/>
              <p:cNvSpPr>
                <a:spLocks/>
              </p:cNvSpPr>
              <p:nvPr/>
            </p:nvSpPr>
            <p:spPr bwMode="auto">
              <a:xfrm>
                <a:off x="-1197" y="1118"/>
                <a:ext cx="10" cy="6"/>
              </a:xfrm>
              <a:custGeom>
                <a:avLst/>
                <a:gdLst>
                  <a:gd name="T0" fmla="*/ 0 w 10"/>
                  <a:gd name="T1" fmla="*/ 0 h 6"/>
                  <a:gd name="T2" fmla="*/ 0 w 10"/>
                  <a:gd name="T3" fmla="*/ 3 h 6"/>
                  <a:gd name="T4" fmla="*/ 0 w 10"/>
                  <a:gd name="T5" fmla="*/ 6 h 6"/>
                  <a:gd name="T6" fmla="*/ 3 w 10"/>
                  <a:gd name="T7" fmla="*/ 3 h 6"/>
                  <a:gd name="T8" fmla="*/ 6 w 10"/>
                  <a:gd name="T9" fmla="*/ 3 h 6"/>
                  <a:gd name="T10" fmla="*/ 10 w 10"/>
                  <a:gd name="T11" fmla="*/ 0 h 6"/>
                  <a:gd name="T12" fmla="*/ 3 w 10"/>
                  <a:gd name="T13" fmla="*/ 0 h 6"/>
                  <a:gd name="T14" fmla="*/ 0 w 10"/>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6">
                    <a:moveTo>
                      <a:pt x="0" y="0"/>
                    </a:moveTo>
                    <a:lnTo>
                      <a:pt x="0" y="3"/>
                    </a:lnTo>
                    <a:lnTo>
                      <a:pt x="0" y="6"/>
                    </a:lnTo>
                    <a:lnTo>
                      <a:pt x="3" y="3"/>
                    </a:lnTo>
                    <a:lnTo>
                      <a:pt x="6" y="3"/>
                    </a:lnTo>
                    <a:lnTo>
                      <a:pt x="10" y="0"/>
                    </a:lnTo>
                    <a:lnTo>
                      <a:pt x="3"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00" name="Freeform 405"/>
              <p:cNvSpPr>
                <a:spLocks/>
              </p:cNvSpPr>
              <p:nvPr/>
            </p:nvSpPr>
            <p:spPr bwMode="auto">
              <a:xfrm>
                <a:off x="-1207" y="1094"/>
                <a:ext cx="29" cy="24"/>
              </a:xfrm>
              <a:custGeom>
                <a:avLst/>
                <a:gdLst>
                  <a:gd name="T0" fmla="*/ 0 w 29"/>
                  <a:gd name="T1" fmla="*/ 18 h 24"/>
                  <a:gd name="T2" fmla="*/ 0 w 29"/>
                  <a:gd name="T3" fmla="*/ 18 h 24"/>
                  <a:gd name="T4" fmla="*/ 0 w 29"/>
                  <a:gd name="T5" fmla="*/ 18 h 24"/>
                  <a:gd name="T6" fmla="*/ 4 w 29"/>
                  <a:gd name="T7" fmla="*/ 21 h 24"/>
                  <a:gd name="T8" fmla="*/ 4 w 29"/>
                  <a:gd name="T9" fmla="*/ 21 h 24"/>
                  <a:gd name="T10" fmla="*/ 7 w 29"/>
                  <a:gd name="T11" fmla="*/ 21 h 24"/>
                  <a:gd name="T12" fmla="*/ 7 w 29"/>
                  <a:gd name="T13" fmla="*/ 21 h 24"/>
                  <a:gd name="T14" fmla="*/ 7 w 29"/>
                  <a:gd name="T15" fmla="*/ 21 h 24"/>
                  <a:gd name="T16" fmla="*/ 10 w 29"/>
                  <a:gd name="T17" fmla="*/ 21 h 24"/>
                  <a:gd name="T18" fmla="*/ 10 w 29"/>
                  <a:gd name="T19" fmla="*/ 21 h 24"/>
                  <a:gd name="T20" fmla="*/ 13 w 29"/>
                  <a:gd name="T21" fmla="*/ 21 h 24"/>
                  <a:gd name="T22" fmla="*/ 13 w 29"/>
                  <a:gd name="T23" fmla="*/ 21 h 24"/>
                  <a:gd name="T24" fmla="*/ 16 w 29"/>
                  <a:gd name="T25" fmla="*/ 15 h 24"/>
                  <a:gd name="T26" fmla="*/ 20 w 29"/>
                  <a:gd name="T27" fmla="*/ 18 h 24"/>
                  <a:gd name="T28" fmla="*/ 16 w 29"/>
                  <a:gd name="T29" fmla="*/ 18 h 24"/>
                  <a:gd name="T30" fmla="*/ 13 w 29"/>
                  <a:gd name="T31" fmla="*/ 21 h 24"/>
                  <a:gd name="T32" fmla="*/ 16 w 29"/>
                  <a:gd name="T33" fmla="*/ 21 h 24"/>
                  <a:gd name="T34" fmla="*/ 16 w 29"/>
                  <a:gd name="T35" fmla="*/ 21 h 24"/>
                  <a:gd name="T36" fmla="*/ 16 w 29"/>
                  <a:gd name="T37" fmla="*/ 24 h 24"/>
                  <a:gd name="T38" fmla="*/ 23 w 29"/>
                  <a:gd name="T39" fmla="*/ 21 h 24"/>
                  <a:gd name="T40" fmla="*/ 23 w 29"/>
                  <a:gd name="T41" fmla="*/ 18 h 24"/>
                  <a:gd name="T42" fmla="*/ 23 w 29"/>
                  <a:gd name="T43" fmla="*/ 18 h 24"/>
                  <a:gd name="T44" fmla="*/ 23 w 29"/>
                  <a:gd name="T45" fmla="*/ 15 h 24"/>
                  <a:gd name="T46" fmla="*/ 26 w 29"/>
                  <a:gd name="T47" fmla="*/ 9 h 24"/>
                  <a:gd name="T48" fmla="*/ 23 w 29"/>
                  <a:gd name="T49" fmla="*/ 9 h 24"/>
                  <a:gd name="T50" fmla="*/ 23 w 29"/>
                  <a:gd name="T51" fmla="*/ 6 h 24"/>
                  <a:gd name="T52" fmla="*/ 23 w 29"/>
                  <a:gd name="T53" fmla="*/ 6 h 24"/>
                  <a:gd name="T54" fmla="*/ 23 w 29"/>
                  <a:gd name="T55" fmla="*/ 6 h 24"/>
                  <a:gd name="T56" fmla="*/ 23 w 29"/>
                  <a:gd name="T57" fmla="*/ 6 h 24"/>
                  <a:gd name="T58" fmla="*/ 26 w 29"/>
                  <a:gd name="T59" fmla="*/ 6 h 24"/>
                  <a:gd name="T60" fmla="*/ 26 w 29"/>
                  <a:gd name="T61" fmla="*/ 6 h 24"/>
                  <a:gd name="T62" fmla="*/ 29 w 29"/>
                  <a:gd name="T63" fmla="*/ 3 h 24"/>
                  <a:gd name="T64" fmla="*/ 29 w 29"/>
                  <a:gd name="T65" fmla="*/ 3 h 24"/>
                  <a:gd name="T66" fmla="*/ 26 w 29"/>
                  <a:gd name="T67" fmla="*/ 3 h 24"/>
                  <a:gd name="T68" fmla="*/ 20 w 29"/>
                  <a:gd name="T69" fmla="*/ 0 h 24"/>
                  <a:gd name="T70" fmla="*/ 13 w 29"/>
                  <a:gd name="T71" fmla="*/ 6 h 24"/>
                  <a:gd name="T72" fmla="*/ 16 w 29"/>
                  <a:gd name="T73" fmla="*/ 3 h 24"/>
                  <a:gd name="T74" fmla="*/ 13 w 29"/>
                  <a:gd name="T75" fmla="*/ 6 h 24"/>
                  <a:gd name="T76" fmla="*/ 10 w 29"/>
                  <a:gd name="T77" fmla="*/ 9 h 24"/>
                  <a:gd name="T78" fmla="*/ 7 w 29"/>
                  <a:gd name="T79" fmla="*/ 15 h 24"/>
                  <a:gd name="T80" fmla="*/ 7 w 29"/>
                  <a:gd name="T81" fmla="*/ 15 h 24"/>
                  <a:gd name="T82" fmla="*/ 4 w 29"/>
                  <a:gd name="T83" fmla="*/ 15 h 24"/>
                  <a:gd name="T84" fmla="*/ 0 w 29"/>
                  <a:gd name="T85" fmla="*/ 18 h 24"/>
                  <a:gd name="T86" fmla="*/ 0 w 29"/>
                  <a:gd name="T87" fmla="*/ 18 h 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 h="24">
                    <a:moveTo>
                      <a:pt x="0" y="18"/>
                    </a:moveTo>
                    <a:lnTo>
                      <a:pt x="0" y="18"/>
                    </a:lnTo>
                    <a:lnTo>
                      <a:pt x="4" y="21"/>
                    </a:lnTo>
                    <a:lnTo>
                      <a:pt x="7" y="21"/>
                    </a:lnTo>
                    <a:lnTo>
                      <a:pt x="10" y="21"/>
                    </a:lnTo>
                    <a:lnTo>
                      <a:pt x="13" y="21"/>
                    </a:lnTo>
                    <a:lnTo>
                      <a:pt x="16" y="15"/>
                    </a:lnTo>
                    <a:lnTo>
                      <a:pt x="20" y="18"/>
                    </a:lnTo>
                    <a:lnTo>
                      <a:pt x="16" y="18"/>
                    </a:lnTo>
                    <a:lnTo>
                      <a:pt x="13" y="21"/>
                    </a:lnTo>
                    <a:lnTo>
                      <a:pt x="16" y="21"/>
                    </a:lnTo>
                    <a:lnTo>
                      <a:pt x="16" y="24"/>
                    </a:lnTo>
                    <a:lnTo>
                      <a:pt x="23" y="21"/>
                    </a:lnTo>
                    <a:lnTo>
                      <a:pt x="23" y="18"/>
                    </a:lnTo>
                    <a:lnTo>
                      <a:pt x="23" y="15"/>
                    </a:lnTo>
                    <a:lnTo>
                      <a:pt x="26" y="9"/>
                    </a:lnTo>
                    <a:lnTo>
                      <a:pt x="23" y="9"/>
                    </a:lnTo>
                    <a:lnTo>
                      <a:pt x="23" y="6"/>
                    </a:lnTo>
                    <a:lnTo>
                      <a:pt x="26" y="6"/>
                    </a:lnTo>
                    <a:lnTo>
                      <a:pt x="29" y="3"/>
                    </a:lnTo>
                    <a:lnTo>
                      <a:pt x="26" y="3"/>
                    </a:lnTo>
                    <a:lnTo>
                      <a:pt x="20" y="0"/>
                    </a:lnTo>
                    <a:lnTo>
                      <a:pt x="13" y="6"/>
                    </a:lnTo>
                    <a:lnTo>
                      <a:pt x="16" y="3"/>
                    </a:lnTo>
                    <a:lnTo>
                      <a:pt x="13" y="6"/>
                    </a:lnTo>
                    <a:lnTo>
                      <a:pt x="10" y="9"/>
                    </a:lnTo>
                    <a:lnTo>
                      <a:pt x="7" y="15"/>
                    </a:lnTo>
                    <a:lnTo>
                      <a:pt x="4" y="15"/>
                    </a:ln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01" name="Freeform 406"/>
              <p:cNvSpPr>
                <a:spLocks/>
              </p:cNvSpPr>
              <p:nvPr/>
            </p:nvSpPr>
            <p:spPr bwMode="auto">
              <a:xfrm>
                <a:off x="-1207" y="1094"/>
                <a:ext cx="29" cy="24"/>
              </a:xfrm>
              <a:custGeom>
                <a:avLst/>
                <a:gdLst>
                  <a:gd name="T0" fmla="*/ 0 w 29"/>
                  <a:gd name="T1" fmla="*/ 18 h 24"/>
                  <a:gd name="T2" fmla="*/ 4 w 29"/>
                  <a:gd name="T3" fmla="*/ 21 h 24"/>
                  <a:gd name="T4" fmla="*/ 7 w 29"/>
                  <a:gd name="T5" fmla="*/ 21 h 24"/>
                  <a:gd name="T6" fmla="*/ 10 w 29"/>
                  <a:gd name="T7" fmla="*/ 21 h 24"/>
                  <a:gd name="T8" fmla="*/ 13 w 29"/>
                  <a:gd name="T9" fmla="*/ 21 h 24"/>
                  <a:gd name="T10" fmla="*/ 16 w 29"/>
                  <a:gd name="T11" fmla="*/ 15 h 24"/>
                  <a:gd name="T12" fmla="*/ 20 w 29"/>
                  <a:gd name="T13" fmla="*/ 18 h 24"/>
                  <a:gd name="T14" fmla="*/ 16 w 29"/>
                  <a:gd name="T15" fmla="*/ 18 h 24"/>
                  <a:gd name="T16" fmla="*/ 13 w 29"/>
                  <a:gd name="T17" fmla="*/ 21 h 24"/>
                  <a:gd name="T18" fmla="*/ 16 w 29"/>
                  <a:gd name="T19" fmla="*/ 21 h 24"/>
                  <a:gd name="T20" fmla="*/ 16 w 29"/>
                  <a:gd name="T21" fmla="*/ 24 h 24"/>
                  <a:gd name="T22" fmla="*/ 23 w 29"/>
                  <a:gd name="T23" fmla="*/ 21 h 24"/>
                  <a:gd name="T24" fmla="*/ 23 w 29"/>
                  <a:gd name="T25" fmla="*/ 18 h 24"/>
                  <a:gd name="T26" fmla="*/ 23 w 29"/>
                  <a:gd name="T27" fmla="*/ 15 h 24"/>
                  <a:gd name="T28" fmla="*/ 26 w 29"/>
                  <a:gd name="T29" fmla="*/ 9 h 24"/>
                  <a:gd name="T30" fmla="*/ 23 w 29"/>
                  <a:gd name="T31" fmla="*/ 9 h 24"/>
                  <a:gd name="T32" fmla="*/ 23 w 29"/>
                  <a:gd name="T33" fmla="*/ 6 h 24"/>
                  <a:gd name="T34" fmla="*/ 26 w 29"/>
                  <a:gd name="T35" fmla="*/ 6 h 24"/>
                  <a:gd name="T36" fmla="*/ 29 w 29"/>
                  <a:gd name="T37" fmla="*/ 3 h 24"/>
                  <a:gd name="T38" fmla="*/ 26 w 29"/>
                  <a:gd name="T39" fmla="*/ 3 h 24"/>
                  <a:gd name="T40" fmla="*/ 20 w 29"/>
                  <a:gd name="T41" fmla="*/ 0 h 24"/>
                  <a:gd name="T42" fmla="*/ 13 w 29"/>
                  <a:gd name="T43" fmla="*/ 6 h 24"/>
                  <a:gd name="T44" fmla="*/ 16 w 29"/>
                  <a:gd name="T45" fmla="*/ 3 h 24"/>
                  <a:gd name="T46" fmla="*/ 13 w 29"/>
                  <a:gd name="T47" fmla="*/ 6 h 24"/>
                  <a:gd name="T48" fmla="*/ 10 w 29"/>
                  <a:gd name="T49" fmla="*/ 9 h 24"/>
                  <a:gd name="T50" fmla="*/ 7 w 29"/>
                  <a:gd name="T51" fmla="*/ 15 h 24"/>
                  <a:gd name="T52" fmla="*/ 4 w 29"/>
                  <a:gd name="T53" fmla="*/ 15 h 24"/>
                  <a:gd name="T54" fmla="*/ 0 w 29"/>
                  <a:gd name="T55" fmla="*/ 18 h 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9" h="24">
                    <a:moveTo>
                      <a:pt x="0" y="18"/>
                    </a:moveTo>
                    <a:lnTo>
                      <a:pt x="4" y="21"/>
                    </a:lnTo>
                    <a:lnTo>
                      <a:pt x="7" y="21"/>
                    </a:lnTo>
                    <a:lnTo>
                      <a:pt x="10" y="21"/>
                    </a:lnTo>
                    <a:lnTo>
                      <a:pt x="13" y="21"/>
                    </a:lnTo>
                    <a:lnTo>
                      <a:pt x="16" y="15"/>
                    </a:lnTo>
                    <a:lnTo>
                      <a:pt x="20" y="18"/>
                    </a:lnTo>
                    <a:lnTo>
                      <a:pt x="16" y="18"/>
                    </a:lnTo>
                    <a:lnTo>
                      <a:pt x="13" y="21"/>
                    </a:lnTo>
                    <a:lnTo>
                      <a:pt x="16" y="21"/>
                    </a:lnTo>
                    <a:lnTo>
                      <a:pt x="16" y="24"/>
                    </a:lnTo>
                    <a:lnTo>
                      <a:pt x="23" y="21"/>
                    </a:lnTo>
                    <a:lnTo>
                      <a:pt x="23" y="18"/>
                    </a:lnTo>
                    <a:lnTo>
                      <a:pt x="23" y="15"/>
                    </a:lnTo>
                    <a:lnTo>
                      <a:pt x="26" y="9"/>
                    </a:lnTo>
                    <a:lnTo>
                      <a:pt x="23" y="9"/>
                    </a:lnTo>
                    <a:lnTo>
                      <a:pt x="23" y="6"/>
                    </a:lnTo>
                    <a:lnTo>
                      <a:pt x="26" y="6"/>
                    </a:lnTo>
                    <a:lnTo>
                      <a:pt x="29" y="3"/>
                    </a:lnTo>
                    <a:lnTo>
                      <a:pt x="26" y="3"/>
                    </a:lnTo>
                    <a:lnTo>
                      <a:pt x="20" y="0"/>
                    </a:lnTo>
                    <a:lnTo>
                      <a:pt x="13" y="6"/>
                    </a:lnTo>
                    <a:lnTo>
                      <a:pt x="16" y="3"/>
                    </a:lnTo>
                    <a:lnTo>
                      <a:pt x="13" y="6"/>
                    </a:lnTo>
                    <a:lnTo>
                      <a:pt x="10" y="9"/>
                    </a:lnTo>
                    <a:lnTo>
                      <a:pt x="7" y="15"/>
                    </a:lnTo>
                    <a:lnTo>
                      <a:pt x="4" y="15"/>
                    </a:lnTo>
                    <a:lnTo>
                      <a:pt x="0" y="1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02" name="Freeform 407"/>
              <p:cNvSpPr>
                <a:spLocks/>
              </p:cNvSpPr>
              <p:nvPr/>
            </p:nvSpPr>
            <p:spPr bwMode="auto">
              <a:xfrm>
                <a:off x="-1178" y="1085"/>
                <a:ext cx="23" cy="33"/>
              </a:xfrm>
              <a:custGeom>
                <a:avLst/>
                <a:gdLst>
                  <a:gd name="T0" fmla="*/ 0 w 23"/>
                  <a:gd name="T1" fmla="*/ 12 h 33"/>
                  <a:gd name="T2" fmla="*/ 3 w 23"/>
                  <a:gd name="T3" fmla="*/ 15 h 33"/>
                  <a:gd name="T4" fmla="*/ 3 w 23"/>
                  <a:gd name="T5" fmla="*/ 15 h 33"/>
                  <a:gd name="T6" fmla="*/ 3 w 23"/>
                  <a:gd name="T7" fmla="*/ 18 h 33"/>
                  <a:gd name="T8" fmla="*/ 10 w 23"/>
                  <a:gd name="T9" fmla="*/ 24 h 33"/>
                  <a:gd name="T10" fmla="*/ 10 w 23"/>
                  <a:gd name="T11" fmla="*/ 24 h 33"/>
                  <a:gd name="T12" fmla="*/ 13 w 23"/>
                  <a:gd name="T13" fmla="*/ 33 h 33"/>
                  <a:gd name="T14" fmla="*/ 16 w 23"/>
                  <a:gd name="T15" fmla="*/ 33 h 33"/>
                  <a:gd name="T16" fmla="*/ 19 w 23"/>
                  <a:gd name="T17" fmla="*/ 30 h 33"/>
                  <a:gd name="T18" fmla="*/ 19 w 23"/>
                  <a:gd name="T19" fmla="*/ 24 h 33"/>
                  <a:gd name="T20" fmla="*/ 23 w 23"/>
                  <a:gd name="T21" fmla="*/ 24 h 33"/>
                  <a:gd name="T22" fmla="*/ 23 w 23"/>
                  <a:gd name="T23" fmla="*/ 15 h 33"/>
                  <a:gd name="T24" fmla="*/ 23 w 23"/>
                  <a:gd name="T25" fmla="*/ 15 h 33"/>
                  <a:gd name="T26" fmla="*/ 23 w 23"/>
                  <a:gd name="T27" fmla="*/ 3 h 33"/>
                  <a:gd name="T28" fmla="*/ 23 w 23"/>
                  <a:gd name="T29" fmla="*/ 0 h 33"/>
                  <a:gd name="T30" fmla="*/ 19 w 23"/>
                  <a:gd name="T31" fmla="*/ 3 h 33"/>
                  <a:gd name="T32" fmla="*/ 13 w 23"/>
                  <a:gd name="T33" fmla="*/ 12 h 33"/>
                  <a:gd name="T34" fmla="*/ 10 w 23"/>
                  <a:gd name="T35" fmla="*/ 6 h 33"/>
                  <a:gd name="T36" fmla="*/ 3 w 23"/>
                  <a:gd name="T37" fmla="*/ 9 h 33"/>
                  <a:gd name="T38" fmla="*/ 3 w 23"/>
                  <a:gd name="T39" fmla="*/ 12 h 33"/>
                  <a:gd name="T40" fmla="*/ 0 w 23"/>
                  <a:gd name="T41" fmla="*/ 12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3" h="33">
                    <a:moveTo>
                      <a:pt x="0" y="12"/>
                    </a:moveTo>
                    <a:lnTo>
                      <a:pt x="3" y="15"/>
                    </a:lnTo>
                    <a:lnTo>
                      <a:pt x="3" y="18"/>
                    </a:lnTo>
                    <a:lnTo>
                      <a:pt x="10" y="24"/>
                    </a:lnTo>
                    <a:lnTo>
                      <a:pt x="13" y="33"/>
                    </a:lnTo>
                    <a:lnTo>
                      <a:pt x="16" y="33"/>
                    </a:lnTo>
                    <a:lnTo>
                      <a:pt x="19" y="30"/>
                    </a:lnTo>
                    <a:lnTo>
                      <a:pt x="19" y="24"/>
                    </a:lnTo>
                    <a:lnTo>
                      <a:pt x="23" y="24"/>
                    </a:lnTo>
                    <a:lnTo>
                      <a:pt x="23" y="15"/>
                    </a:lnTo>
                    <a:lnTo>
                      <a:pt x="23" y="3"/>
                    </a:lnTo>
                    <a:lnTo>
                      <a:pt x="23" y="0"/>
                    </a:lnTo>
                    <a:lnTo>
                      <a:pt x="19" y="3"/>
                    </a:lnTo>
                    <a:lnTo>
                      <a:pt x="13" y="12"/>
                    </a:lnTo>
                    <a:lnTo>
                      <a:pt x="10" y="6"/>
                    </a:lnTo>
                    <a:lnTo>
                      <a:pt x="3" y="9"/>
                    </a:lnTo>
                    <a:lnTo>
                      <a:pt x="3" y="12"/>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03" name="Freeform 408"/>
              <p:cNvSpPr>
                <a:spLocks/>
              </p:cNvSpPr>
              <p:nvPr/>
            </p:nvSpPr>
            <p:spPr bwMode="auto">
              <a:xfrm>
                <a:off x="-1178" y="1085"/>
                <a:ext cx="23" cy="33"/>
              </a:xfrm>
              <a:custGeom>
                <a:avLst/>
                <a:gdLst>
                  <a:gd name="T0" fmla="*/ 0 w 23"/>
                  <a:gd name="T1" fmla="*/ 12 h 33"/>
                  <a:gd name="T2" fmla="*/ 3 w 23"/>
                  <a:gd name="T3" fmla="*/ 15 h 33"/>
                  <a:gd name="T4" fmla="*/ 3 w 23"/>
                  <a:gd name="T5" fmla="*/ 18 h 33"/>
                  <a:gd name="T6" fmla="*/ 10 w 23"/>
                  <a:gd name="T7" fmla="*/ 24 h 33"/>
                  <a:gd name="T8" fmla="*/ 13 w 23"/>
                  <a:gd name="T9" fmla="*/ 33 h 33"/>
                  <a:gd name="T10" fmla="*/ 16 w 23"/>
                  <a:gd name="T11" fmla="*/ 33 h 33"/>
                  <a:gd name="T12" fmla="*/ 19 w 23"/>
                  <a:gd name="T13" fmla="*/ 30 h 33"/>
                  <a:gd name="T14" fmla="*/ 19 w 23"/>
                  <a:gd name="T15" fmla="*/ 24 h 33"/>
                  <a:gd name="T16" fmla="*/ 23 w 23"/>
                  <a:gd name="T17" fmla="*/ 24 h 33"/>
                  <a:gd name="T18" fmla="*/ 23 w 23"/>
                  <a:gd name="T19" fmla="*/ 15 h 33"/>
                  <a:gd name="T20" fmla="*/ 23 w 23"/>
                  <a:gd name="T21" fmla="*/ 3 h 33"/>
                  <a:gd name="T22" fmla="*/ 23 w 23"/>
                  <a:gd name="T23" fmla="*/ 0 h 33"/>
                  <a:gd name="T24" fmla="*/ 19 w 23"/>
                  <a:gd name="T25" fmla="*/ 3 h 33"/>
                  <a:gd name="T26" fmla="*/ 13 w 23"/>
                  <a:gd name="T27" fmla="*/ 12 h 33"/>
                  <a:gd name="T28" fmla="*/ 10 w 23"/>
                  <a:gd name="T29" fmla="*/ 6 h 33"/>
                  <a:gd name="T30" fmla="*/ 3 w 23"/>
                  <a:gd name="T31" fmla="*/ 9 h 33"/>
                  <a:gd name="T32" fmla="*/ 3 w 23"/>
                  <a:gd name="T33" fmla="*/ 12 h 33"/>
                  <a:gd name="T34" fmla="*/ 0 w 23"/>
                  <a:gd name="T35" fmla="*/ 12 h 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 h="33">
                    <a:moveTo>
                      <a:pt x="0" y="12"/>
                    </a:moveTo>
                    <a:lnTo>
                      <a:pt x="3" y="15"/>
                    </a:lnTo>
                    <a:lnTo>
                      <a:pt x="3" y="18"/>
                    </a:lnTo>
                    <a:lnTo>
                      <a:pt x="10" y="24"/>
                    </a:lnTo>
                    <a:lnTo>
                      <a:pt x="13" y="33"/>
                    </a:lnTo>
                    <a:lnTo>
                      <a:pt x="16" y="33"/>
                    </a:lnTo>
                    <a:lnTo>
                      <a:pt x="19" y="30"/>
                    </a:lnTo>
                    <a:lnTo>
                      <a:pt x="19" y="24"/>
                    </a:lnTo>
                    <a:lnTo>
                      <a:pt x="23" y="24"/>
                    </a:lnTo>
                    <a:lnTo>
                      <a:pt x="23" y="15"/>
                    </a:lnTo>
                    <a:lnTo>
                      <a:pt x="23" y="3"/>
                    </a:lnTo>
                    <a:lnTo>
                      <a:pt x="23" y="0"/>
                    </a:lnTo>
                    <a:lnTo>
                      <a:pt x="19" y="3"/>
                    </a:lnTo>
                    <a:lnTo>
                      <a:pt x="13" y="12"/>
                    </a:lnTo>
                    <a:lnTo>
                      <a:pt x="10" y="6"/>
                    </a:lnTo>
                    <a:lnTo>
                      <a:pt x="3" y="9"/>
                    </a:lnTo>
                    <a:lnTo>
                      <a:pt x="3" y="12"/>
                    </a:lnTo>
                    <a:lnTo>
                      <a:pt x="0" y="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04" name="Freeform 409"/>
              <p:cNvSpPr>
                <a:spLocks/>
              </p:cNvSpPr>
              <p:nvPr/>
            </p:nvSpPr>
            <p:spPr bwMode="auto">
              <a:xfrm>
                <a:off x="-1235" y="1118"/>
                <a:ext cx="6" cy="11"/>
              </a:xfrm>
              <a:custGeom>
                <a:avLst/>
                <a:gdLst>
                  <a:gd name="T0" fmla="*/ 0 w 6"/>
                  <a:gd name="T1" fmla="*/ 6 h 11"/>
                  <a:gd name="T2" fmla="*/ 3 w 6"/>
                  <a:gd name="T3" fmla="*/ 9 h 11"/>
                  <a:gd name="T4" fmla="*/ 3 w 6"/>
                  <a:gd name="T5" fmla="*/ 11 h 11"/>
                  <a:gd name="T6" fmla="*/ 6 w 6"/>
                  <a:gd name="T7" fmla="*/ 11 h 11"/>
                  <a:gd name="T8" fmla="*/ 3 w 6"/>
                  <a:gd name="T9" fmla="*/ 6 h 11"/>
                  <a:gd name="T10" fmla="*/ 0 w 6"/>
                  <a:gd name="T11" fmla="*/ 0 h 11"/>
                  <a:gd name="T12" fmla="*/ 0 w 6"/>
                  <a:gd name="T13" fmla="*/ 6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1">
                    <a:moveTo>
                      <a:pt x="0" y="6"/>
                    </a:moveTo>
                    <a:lnTo>
                      <a:pt x="3" y="9"/>
                    </a:lnTo>
                    <a:lnTo>
                      <a:pt x="3" y="11"/>
                    </a:lnTo>
                    <a:lnTo>
                      <a:pt x="6" y="11"/>
                    </a:lnTo>
                    <a:lnTo>
                      <a:pt x="3" y="6"/>
                    </a:lnTo>
                    <a:lnTo>
                      <a:pt x="0"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05" name="Freeform 410"/>
              <p:cNvSpPr>
                <a:spLocks/>
              </p:cNvSpPr>
              <p:nvPr/>
            </p:nvSpPr>
            <p:spPr bwMode="auto">
              <a:xfrm>
                <a:off x="-1235" y="1118"/>
                <a:ext cx="6" cy="11"/>
              </a:xfrm>
              <a:custGeom>
                <a:avLst/>
                <a:gdLst>
                  <a:gd name="T0" fmla="*/ 0 w 6"/>
                  <a:gd name="T1" fmla="*/ 6 h 11"/>
                  <a:gd name="T2" fmla="*/ 3 w 6"/>
                  <a:gd name="T3" fmla="*/ 9 h 11"/>
                  <a:gd name="T4" fmla="*/ 3 w 6"/>
                  <a:gd name="T5" fmla="*/ 11 h 11"/>
                  <a:gd name="T6" fmla="*/ 6 w 6"/>
                  <a:gd name="T7" fmla="*/ 11 h 11"/>
                  <a:gd name="T8" fmla="*/ 3 w 6"/>
                  <a:gd name="T9" fmla="*/ 6 h 11"/>
                  <a:gd name="T10" fmla="*/ 0 w 6"/>
                  <a:gd name="T11" fmla="*/ 0 h 11"/>
                  <a:gd name="T12" fmla="*/ 0 w 6"/>
                  <a:gd name="T13" fmla="*/ 6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1">
                    <a:moveTo>
                      <a:pt x="0" y="6"/>
                    </a:moveTo>
                    <a:lnTo>
                      <a:pt x="3" y="9"/>
                    </a:lnTo>
                    <a:lnTo>
                      <a:pt x="3" y="11"/>
                    </a:lnTo>
                    <a:lnTo>
                      <a:pt x="6" y="11"/>
                    </a:lnTo>
                    <a:lnTo>
                      <a:pt x="3" y="6"/>
                    </a:lnTo>
                    <a:lnTo>
                      <a:pt x="0" y="0"/>
                    </a:lnTo>
                    <a:lnTo>
                      <a:pt x="0"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06" name="Freeform 411"/>
              <p:cNvSpPr>
                <a:spLocks/>
              </p:cNvSpPr>
              <p:nvPr/>
            </p:nvSpPr>
            <p:spPr bwMode="auto">
              <a:xfrm>
                <a:off x="-1239" y="1100"/>
                <a:ext cx="4" cy="3"/>
              </a:xfrm>
              <a:custGeom>
                <a:avLst/>
                <a:gdLst>
                  <a:gd name="T0" fmla="*/ 0 w 4"/>
                  <a:gd name="T1" fmla="*/ 0 h 3"/>
                  <a:gd name="T2" fmla="*/ 0 w 4"/>
                  <a:gd name="T3" fmla="*/ 3 h 3"/>
                  <a:gd name="T4" fmla="*/ 4 w 4"/>
                  <a:gd name="T5" fmla="*/ 0 h 3"/>
                  <a:gd name="T6" fmla="*/ 0 w 4"/>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0" y="0"/>
                    </a:moveTo>
                    <a:lnTo>
                      <a:pt x="0" y="3"/>
                    </a:lnTo>
                    <a:lnTo>
                      <a:pt x="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07" name="Freeform 412"/>
              <p:cNvSpPr>
                <a:spLocks/>
              </p:cNvSpPr>
              <p:nvPr/>
            </p:nvSpPr>
            <p:spPr bwMode="auto">
              <a:xfrm>
                <a:off x="-1239" y="1100"/>
                <a:ext cx="4" cy="3"/>
              </a:xfrm>
              <a:custGeom>
                <a:avLst/>
                <a:gdLst>
                  <a:gd name="T0" fmla="*/ 0 w 4"/>
                  <a:gd name="T1" fmla="*/ 0 h 3"/>
                  <a:gd name="T2" fmla="*/ 0 w 4"/>
                  <a:gd name="T3" fmla="*/ 3 h 3"/>
                  <a:gd name="T4" fmla="*/ 4 w 4"/>
                  <a:gd name="T5" fmla="*/ 0 h 3"/>
                  <a:gd name="T6" fmla="*/ 0 w 4"/>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0" y="0"/>
                    </a:moveTo>
                    <a:lnTo>
                      <a:pt x="0" y="3"/>
                    </a:lnTo>
                    <a:lnTo>
                      <a:pt x="4"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08" name="Freeform 413"/>
              <p:cNvSpPr>
                <a:spLocks/>
              </p:cNvSpPr>
              <p:nvPr/>
            </p:nvSpPr>
            <p:spPr bwMode="auto">
              <a:xfrm>
                <a:off x="-1251" y="1065"/>
                <a:ext cx="108" cy="112"/>
              </a:xfrm>
              <a:custGeom>
                <a:avLst/>
                <a:gdLst>
                  <a:gd name="T0" fmla="*/ 16 w 108"/>
                  <a:gd name="T1" fmla="*/ 103 h 112"/>
                  <a:gd name="T2" fmla="*/ 12 w 108"/>
                  <a:gd name="T3" fmla="*/ 100 h 112"/>
                  <a:gd name="T4" fmla="*/ 9 w 108"/>
                  <a:gd name="T5" fmla="*/ 94 h 112"/>
                  <a:gd name="T6" fmla="*/ 6 w 108"/>
                  <a:gd name="T7" fmla="*/ 91 h 112"/>
                  <a:gd name="T8" fmla="*/ 3 w 108"/>
                  <a:gd name="T9" fmla="*/ 85 h 112"/>
                  <a:gd name="T10" fmla="*/ 0 w 108"/>
                  <a:gd name="T11" fmla="*/ 79 h 112"/>
                  <a:gd name="T12" fmla="*/ 0 w 108"/>
                  <a:gd name="T13" fmla="*/ 70 h 112"/>
                  <a:gd name="T14" fmla="*/ 0 w 108"/>
                  <a:gd name="T15" fmla="*/ 62 h 112"/>
                  <a:gd name="T16" fmla="*/ 0 w 108"/>
                  <a:gd name="T17" fmla="*/ 53 h 112"/>
                  <a:gd name="T18" fmla="*/ 3 w 108"/>
                  <a:gd name="T19" fmla="*/ 47 h 112"/>
                  <a:gd name="T20" fmla="*/ 3 w 108"/>
                  <a:gd name="T21" fmla="*/ 41 h 112"/>
                  <a:gd name="T22" fmla="*/ 6 w 108"/>
                  <a:gd name="T23" fmla="*/ 35 h 112"/>
                  <a:gd name="T24" fmla="*/ 9 w 108"/>
                  <a:gd name="T25" fmla="*/ 32 h 112"/>
                  <a:gd name="T26" fmla="*/ 16 w 108"/>
                  <a:gd name="T27" fmla="*/ 26 h 112"/>
                  <a:gd name="T28" fmla="*/ 19 w 108"/>
                  <a:gd name="T29" fmla="*/ 20 h 112"/>
                  <a:gd name="T30" fmla="*/ 25 w 108"/>
                  <a:gd name="T31" fmla="*/ 17 h 112"/>
                  <a:gd name="T32" fmla="*/ 28 w 108"/>
                  <a:gd name="T33" fmla="*/ 11 h 112"/>
                  <a:gd name="T34" fmla="*/ 35 w 108"/>
                  <a:gd name="T35" fmla="*/ 8 h 112"/>
                  <a:gd name="T36" fmla="*/ 41 w 108"/>
                  <a:gd name="T37" fmla="*/ 5 h 112"/>
                  <a:gd name="T38" fmla="*/ 48 w 108"/>
                  <a:gd name="T39" fmla="*/ 2 h 112"/>
                  <a:gd name="T40" fmla="*/ 54 w 108"/>
                  <a:gd name="T41" fmla="*/ 2 h 112"/>
                  <a:gd name="T42" fmla="*/ 57 w 108"/>
                  <a:gd name="T43" fmla="*/ 0 h 112"/>
                  <a:gd name="T44" fmla="*/ 64 w 108"/>
                  <a:gd name="T45" fmla="*/ 0 h 112"/>
                  <a:gd name="T46" fmla="*/ 70 w 108"/>
                  <a:gd name="T47" fmla="*/ 2 h 112"/>
                  <a:gd name="T48" fmla="*/ 76 w 108"/>
                  <a:gd name="T49" fmla="*/ 2 h 112"/>
                  <a:gd name="T50" fmla="*/ 83 w 108"/>
                  <a:gd name="T51" fmla="*/ 5 h 112"/>
                  <a:gd name="T52" fmla="*/ 86 w 108"/>
                  <a:gd name="T53" fmla="*/ 8 h 112"/>
                  <a:gd name="T54" fmla="*/ 92 w 108"/>
                  <a:gd name="T55" fmla="*/ 8 h 112"/>
                  <a:gd name="T56" fmla="*/ 96 w 108"/>
                  <a:gd name="T57" fmla="*/ 14 h 112"/>
                  <a:gd name="T58" fmla="*/ 99 w 108"/>
                  <a:gd name="T59" fmla="*/ 17 h 112"/>
                  <a:gd name="T60" fmla="*/ 105 w 108"/>
                  <a:gd name="T61" fmla="*/ 26 h 112"/>
                  <a:gd name="T62" fmla="*/ 105 w 108"/>
                  <a:gd name="T63" fmla="*/ 32 h 112"/>
                  <a:gd name="T64" fmla="*/ 108 w 108"/>
                  <a:gd name="T65" fmla="*/ 38 h 112"/>
                  <a:gd name="T66" fmla="*/ 108 w 108"/>
                  <a:gd name="T67" fmla="*/ 44 h 112"/>
                  <a:gd name="T68" fmla="*/ 108 w 108"/>
                  <a:gd name="T69" fmla="*/ 50 h 112"/>
                  <a:gd name="T70" fmla="*/ 108 w 108"/>
                  <a:gd name="T71" fmla="*/ 56 h 112"/>
                  <a:gd name="T72" fmla="*/ 105 w 108"/>
                  <a:gd name="T73" fmla="*/ 62 h 112"/>
                  <a:gd name="T74" fmla="*/ 105 w 108"/>
                  <a:gd name="T75" fmla="*/ 67 h 112"/>
                  <a:gd name="T76" fmla="*/ 102 w 108"/>
                  <a:gd name="T77" fmla="*/ 73 h 112"/>
                  <a:gd name="T78" fmla="*/ 99 w 108"/>
                  <a:gd name="T79" fmla="*/ 79 h 112"/>
                  <a:gd name="T80" fmla="*/ 96 w 108"/>
                  <a:gd name="T81" fmla="*/ 85 h 112"/>
                  <a:gd name="T82" fmla="*/ 89 w 108"/>
                  <a:gd name="T83" fmla="*/ 88 h 112"/>
                  <a:gd name="T84" fmla="*/ 86 w 108"/>
                  <a:gd name="T85" fmla="*/ 94 h 112"/>
                  <a:gd name="T86" fmla="*/ 80 w 108"/>
                  <a:gd name="T87" fmla="*/ 97 h 112"/>
                  <a:gd name="T88" fmla="*/ 76 w 108"/>
                  <a:gd name="T89" fmla="*/ 103 h 112"/>
                  <a:gd name="T90" fmla="*/ 70 w 108"/>
                  <a:gd name="T91" fmla="*/ 106 h 112"/>
                  <a:gd name="T92" fmla="*/ 64 w 108"/>
                  <a:gd name="T93" fmla="*/ 106 h 112"/>
                  <a:gd name="T94" fmla="*/ 57 w 108"/>
                  <a:gd name="T95" fmla="*/ 109 h 112"/>
                  <a:gd name="T96" fmla="*/ 51 w 108"/>
                  <a:gd name="T97" fmla="*/ 109 h 112"/>
                  <a:gd name="T98" fmla="*/ 44 w 108"/>
                  <a:gd name="T99" fmla="*/ 112 h 112"/>
                  <a:gd name="T100" fmla="*/ 38 w 108"/>
                  <a:gd name="T101" fmla="*/ 112 h 112"/>
                  <a:gd name="T102" fmla="*/ 32 w 108"/>
                  <a:gd name="T103" fmla="*/ 109 h 112"/>
                  <a:gd name="T104" fmla="*/ 25 w 108"/>
                  <a:gd name="T105" fmla="*/ 106 h 112"/>
                  <a:gd name="T106" fmla="*/ 19 w 108"/>
                  <a:gd name="T107" fmla="*/ 106 h 1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 h="112">
                    <a:moveTo>
                      <a:pt x="19" y="103"/>
                    </a:moveTo>
                    <a:lnTo>
                      <a:pt x="16" y="103"/>
                    </a:lnTo>
                    <a:lnTo>
                      <a:pt x="16" y="100"/>
                    </a:lnTo>
                    <a:lnTo>
                      <a:pt x="12" y="100"/>
                    </a:lnTo>
                    <a:lnTo>
                      <a:pt x="9" y="97"/>
                    </a:lnTo>
                    <a:lnTo>
                      <a:pt x="9" y="94"/>
                    </a:lnTo>
                    <a:lnTo>
                      <a:pt x="6" y="94"/>
                    </a:lnTo>
                    <a:lnTo>
                      <a:pt x="6" y="91"/>
                    </a:lnTo>
                    <a:lnTo>
                      <a:pt x="3" y="88"/>
                    </a:lnTo>
                    <a:lnTo>
                      <a:pt x="3" y="85"/>
                    </a:lnTo>
                    <a:lnTo>
                      <a:pt x="3" y="82"/>
                    </a:lnTo>
                    <a:lnTo>
                      <a:pt x="0" y="79"/>
                    </a:lnTo>
                    <a:lnTo>
                      <a:pt x="0" y="73"/>
                    </a:lnTo>
                    <a:lnTo>
                      <a:pt x="0" y="70"/>
                    </a:lnTo>
                    <a:lnTo>
                      <a:pt x="0" y="64"/>
                    </a:lnTo>
                    <a:lnTo>
                      <a:pt x="0" y="62"/>
                    </a:lnTo>
                    <a:lnTo>
                      <a:pt x="0" y="56"/>
                    </a:lnTo>
                    <a:lnTo>
                      <a:pt x="0" y="53"/>
                    </a:lnTo>
                    <a:lnTo>
                      <a:pt x="0" y="50"/>
                    </a:lnTo>
                    <a:lnTo>
                      <a:pt x="3" y="47"/>
                    </a:lnTo>
                    <a:lnTo>
                      <a:pt x="3" y="44"/>
                    </a:lnTo>
                    <a:lnTo>
                      <a:pt x="3" y="41"/>
                    </a:lnTo>
                    <a:lnTo>
                      <a:pt x="6" y="38"/>
                    </a:lnTo>
                    <a:lnTo>
                      <a:pt x="6" y="35"/>
                    </a:lnTo>
                    <a:lnTo>
                      <a:pt x="9" y="35"/>
                    </a:lnTo>
                    <a:lnTo>
                      <a:pt x="9" y="32"/>
                    </a:lnTo>
                    <a:lnTo>
                      <a:pt x="12" y="26"/>
                    </a:lnTo>
                    <a:lnTo>
                      <a:pt x="16" y="26"/>
                    </a:lnTo>
                    <a:lnTo>
                      <a:pt x="16" y="23"/>
                    </a:lnTo>
                    <a:lnTo>
                      <a:pt x="19" y="20"/>
                    </a:lnTo>
                    <a:lnTo>
                      <a:pt x="22" y="17"/>
                    </a:lnTo>
                    <a:lnTo>
                      <a:pt x="25" y="17"/>
                    </a:lnTo>
                    <a:lnTo>
                      <a:pt x="28" y="14"/>
                    </a:lnTo>
                    <a:lnTo>
                      <a:pt x="28" y="11"/>
                    </a:lnTo>
                    <a:lnTo>
                      <a:pt x="32" y="11"/>
                    </a:lnTo>
                    <a:lnTo>
                      <a:pt x="35" y="8"/>
                    </a:lnTo>
                    <a:lnTo>
                      <a:pt x="38" y="8"/>
                    </a:lnTo>
                    <a:lnTo>
                      <a:pt x="41" y="5"/>
                    </a:lnTo>
                    <a:lnTo>
                      <a:pt x="44" y="5"/>
                    </a:lnTo>
                    <a:lnTo>
                      <a:pt x="48" y="2"/>
                    </a:lnTo>
                    <a:lnTo>
                      <a:pt x="51" y="2"/>
                    </a:lnTo>
                    <a:lnTo>
                      <a:pt x="54" y="2"/>
                    </a:lnTo>
                    <a:lnTo>
                      <a:pt x="57" y="2"/>
                    </a:lnTo>
                    <a:lnTo>
                      <a:pt x="57" y="0"/>
                    </a:lnTo>
                    <a:lnTo>
                      <a:pt x="60" y="0"/>
                    </a:lnTo>
                    <a:lnTo>
                      <a:pt x="64" y="0"/>
                    </a:lnTo>
                    <a:lnTo>
                      <a:pt x="67" y="0"/>
                    </a:lnTo>
                    <a:lnTo>
                      <a:pt x="70" y="2"/>
                    </a:lnTo>
                    <a:lnTo>
                      <a:pt x="73" y="2"/>
                    </a:lnTo>
                    <a:lnTo>
                      <a:pt x="76" y="2"/>
                    </a:lnTo>
                    <a:lnTo>
                      <a:pt x="80" y="2"/>
                    </a:lnTo>
                    <a:lnTo>
                      <a:pt x="83" y="5"/>
                    </a:lnTo>
                    <a:lnTo>
                      <a:pt x="86" y="5"/>
                    </a:lnTo>
                    <a:lnTo>
                      <a:pt x="86" y="8"/>
                    </a:lnTo>
                    <a:lnTo>
                      <a:pt x="89" y="8"/>
                    </a:lnTo>
                    <a:lnTo>
                      <a:pt x="92" y="8"/>
                    </a:lnTo>
                    <a:lnTo>
                      <a:pt x="92" y="11"/>
                    </a:lnTo>
                    <a:lnTo>
                      <a:pt x="96" y="14"/>
                    </a:lnTo>
                    <a:lnTo>
                      <a:pt x="99" y="14"/>
                    </a:lnTo>
                    <a:lnTo>
                      <a:pt x="99" y="17"/>
                    </a:lnTo>
                    <a:lnTo>
                      <a:pt x="102" y="20"/>
                    </a:lnTo>
                    <a:lnTo>
                      <a:pt x="105" y="26"/>
                    </a:lnTo>
                    <a:lnTo>
                      <a:pt x="105" y="29"/>
                    </a:lnTo>
                    <a:lnTo>
                      <a:pt x="105" y="32"/>
                    </a:lnTo>
                    <a:lnTo>
                      <a:pt x="108" y="35"/>
                    </a:lnTo>
                    <a:lnTo>
                      <a:pt x="108" y="38"/>
                    </a:lnTo>
                    <a:lnTo>
                      <a:pt x="108" y="41"/>
                    </a:lnTo>
                    <a:lnTo>
                      <a:pt x="108" y="44"/>
                    </a:lnTo>
                    <a:lnTo>
                      <a:pt x="108" y="47"/>
                    </a:lnTo>
                    <a:lnTo>
                      <a:pt x="108" y="50"/>
                    </a:lnTo>
                    <a:lnTo>
                      <a:pt x="108" y="53"/>
                    </a:lnTo>
                    <a:lnTo>
                      <a:pt x="108" y="56"/>
                    </a:lnTo>
                    <a:lnTo>
                      <a:pt x="105" y="59"/>
                    </a:lnTo>
                    <a:lnTo>
                      <a:pt x="105" y="62"/>
                    </a:lnTo>
                    <a:lnTo>
                      <a:pt x="105" y="64"/>
                    </a:lnTo>
                    <a:lnTo>
                      <a:pt x="105" y="67"/>
                    </a:lnTo>
                    <a:lnTo>
                      <a:pt x="102" y="70"/>
                    </a:lnTo>
                    <a:lnTo>
                      <a:pt x="102" y="73"/>
                    </a:lnTo>
                    <a:lnTo>
                      <a:pt x="99" y="76"/>
                    </a:lnTo>
                    <a:lnTo>
                      <a:pt x="99" y="79"/>
                    </a:lnTo>
                    <a:lnTo>
                      <a:pt x="96" y="82"/>
                    </a:lnTo>
                    <a:lnTo>
                      <a:pt x="96" y="85"/>
                    </a:lnTo>
                    <a:lnTo>
                      <a:pt x="92" y="88"/>
                    </a:lnTo>
                    <a:lnTo>
                      <a:pt x="89" y="88"/>
                    </a:lnTo>
                    <a:lnTo>
                      <a:pt x="86" y="91"/>
                    </a:lnTo>
                    <a:lnTo>
                      <a:pt x="86" y="94"/>
                    </a:lnTo>
                    <a:lnTo>
                      <a:pt x="83" y="97"/>
                    </a:lnTo>
                    <a:lnTo>
                      <a:pt x="80" y="97"/>
                    </a:lnTo>
                    <a:lnTo>
                      <a:pt x="76" y="100"/>
                    </a:lnTo>
                    <a:lnTo>
                      <a:pt x="76" y="103"/>
                    </a:lnTo>
                    <a:lnTo>
                      <a:pt x="73" y="103"/>
                    </a:lnTo>
                    <a:lnTo>
                      <a:pt x="70" y="106"/>
                    </a:lnTo>
                    <a:lnTo>
                      <a:pt x="67" y="106"/>
                    </a:lnTo>
                    <a:lnTo>
                      <a:pt x="64" y="106"/>
                    </a:lnTo>
                    <a:lnTo>
                      <a:pt x="60" y="109"/>
                    </a:lnTo>
                    <a:lnTo>
                      <a:pt x="57" y="109"/>
                    </a:lnTo>
                    <a:lnTo>
                      <a:pt x="54" y="109"/>
                    </a:lnTo>
                    <a:lnTo>
                      <a:pt x="51" y="109"/>
                    </a:lnTo>
                    <a:lnTo>
                      <a:pt x="48" y="112"/>
                    </a:lnTo>
                    <a:lnTo>
                      <a:pt x="44" y="112"/>
                    </a:lnTo>
                    <a:lnTo>
                      <a:pt x="41" y="112"/>
                    </a:lnTo>
                    <a:lnTo>
                      <a:pt x="38" y="112"/>
                    </a:lnTo>
                    <a:lnTo>
                      <a:pt x="35" y="109"/>
                    </a:lnTo>
                    <a:lnTo>
                      <a:pt x="32" y="109"/>
                    </a:lnTo>
                    <a:lnTo>
                      <a:pt x="28" y="109"/>
                    </a:lnTo>
                    <a:lnTo>
                      <a:pt x="25" y="106"/>
                    </a:lnTo>
                    <a:lnTo>
                      <a:pt x="22" y="106"/>
                    </a:lnTo>
                    <a:lnTo>
                      <a:pt x="19" y="106"/>
                    </a:lnTo>
                    <a:lnTo>
                      <a:pt x="19" y="10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09" name="Freeform 414"/>
              <p:cNvSpPr>
                <a:spLocks/>
              </p:cNvSpPr>
              <p:nvPr/>
            </p:nvSpPr>
            <p:spPr bwMode="auto">
              <a:xfrm>
                <a:off x="-1242" y="1079"/>
                <a:ext cx="87" cy="86"/>
              </a:xfrm>
              <a:custGeom>
                <a:avLst/>
                <a:gdLst>
                  <a:gd name="T0" fmla="*/ 16 w 87"/>
                  <a:gd name="T1" fmla="*/ 77 h 86"/>
                  <a:gd name="T2" fmla="*/ 10 w 87"/>
                  <a:gd name="T3" fmla="*/ 74 h 86"/>
                  <a:gd name="T4" fmla="*/ 7 w 87"/>
                  <a:gd name="T5" fmla="*/ 68 h 86"/>
                  <a:gd name="T6" fmla="*/ 3 w 87"/>
                  <a:gd name="T7" fmla="*/ 62 h 86"/>
                  <a:gd name="T8" fmla="*/ 3 w 87"/>
                  <a:gd name="T9" fmla="*/ 56 h 86"/>
                  <a:gd name="T10" fmla="*/ 0 w 87"/>
                  <a:gd name="T11" fmla="*/ 53 h 86"/>
                  <a:gd name="T12" fmla="*/ 0 w 87"/>
                  <a:gd name="T13" fmla="*/ 48 h 86"/>
                  <a:gd name="T14" fmla="*/ 3 w 87"/>
                  <a:gd name="T15" fmla="*/ 42 h 86"/>
                  <a:gd name="T16" fmla="*/ 3 w 87"/>
                  <a:gd name="T17" fmla="*/ 36 h 86"/>
                  <a:gd name="T18" fmla="*/ 10 w 87"/>
                  <a:gd name="T19" fmla="*/ 27 h 86"/>
                  <a:gd name="T20" fmla="*/ 10 w 87"/>
                  <a:gd name="T21" fmla="*/ 21 h 86"/>
                  <a:gd name="T22" fmla="*/ 16 w 87"/>
                  <a:gd name="T23" fmla="*/ 18 h 86"/>
                  <a:gd name="T24" fmla="*/ 19 w 87"/>
                  <a:gd name="T25" fmla="*/ 12 h 86"/>
                  <a:gd name="T26" fmla="*/ 23 w 87"/>
                  <a:gd name="T27" fmla="*/ 9 h 86"/>
                  <a:gd name="T28" fmla="*/ 29 w 87"/>
                  <a:gd name="T29" fmla="*/ 6 h 86"/>
                  <a:gd name="T30" fmla="*/ 32 w 87"/>
                  <a:gd name="T31" fmla="*/ 3 h 86"/>
                  <a:gd name="T32" fmla="*/ 39 w 87"/>
                  <a:gd name="T33" fmla="*/ 0 h 86"/>
                  <a:gd name="T34" fmla="*/ 45 w 87"/>
                  <a:gd name="T35" fmla="*/ 0 h 86"/>
                  <a:gd name="T36" fmla="*/ 51 w 87"/>
                  <a:gd name="T37" fmla="*/ 0 h 86"/>
                  <a:gd name="T38" fmla="*/ 58 w 87"/>
                  <a:gd name="T39" fmla="*/ 0 h 86"/>
                  <a:gd name="T40" fmla="*/ 64 w 87"/>
                  <a:gd name="T41" fmla="*/ 0 h 86"/>
                  <a:gd name="T42" fmla="*/ 71 w 87"/>
                  <a:gd name="T43" fmla="*/ 3 h 86"/>
                  <a:gd name="T44" fmla="*/ 77 w 87"/>
                  <a:gd name="T45" fmla="*/ 6 h 86"/>
                  <a:gd name="T46" fmla="*/ 77 w 87"/>
                  <a:gd name="T47" fmla="*/ 12 h 86"/>
                  <a:gd name="T48" fmla="*/ 83 w 87"/>
                  <a:gd name="T49" fmla="*/ 15 h 86"/>
                  <a:gd name="T50" fmla="*/ 87 w 87"/>
                  <a:gd name="T51" fmla="*/ 21 h 86"/>
                  <a:gd name="T52" fmla="*/ 87 w 87"/>
                  <a:gd name="T53" fmla="*/ 27 h 86"/>
                  <a:gd name="T54" fmla="*/ 87 w 87"/>
                  <a:gd name="T55" fmla="*/ 33 h 86"/>
                  <a:gd name="T56" fmla="*/ 87 w 87"/>
                  <a:gd name="T57" fmla="*/ 39 h 86"/>
                  <a:gd name="T58" fmla="*/ 87 w 87"/>
                  <a:gd name="T59" fmla="*/ 45 h 86"/>
                  <a:gd name="T60" fmla="*/ 83 w 87"/>
                  <a:gd name="T61" fmla="*/ 48 h 86"/>
                  <a:gd name="T62" fmla="*/ 83 w 87"/>
                  <a:gd name="T63" fmla="*/ 53 h 86"/>
                  <a:gd name="T64" fmla="*/ 80 w 87"/>
                  <a:gd name="T65" fmla="*/ 59 h 86"/>
                  <a:gd name="T66" fmla="*/ 77 w 87"/>
                  <a:gd name="T67" fmla="*/ 65 h 86"/>
                  <a:gd name="T68" fmla="*/ 74 w 87"/>
                  <a:gd name="T69" fmla="*/ 68 h 86"/>
                  <a:gd name="T70" fmla="*/ 67 w 87"/>
                  <a:gd name="T71" fmla="*/ 74 h 86"/>
                  <a:gd name="T72" fmla="*/ 61 w 87"/>
                  <a:gd name="T73" fmla="*/ 77 h 86"/>
                  <a:gd name="T74" fmla="*/ 55 w 87"/>
                  <a:gd name="T75" fmla="*/ 83 h 86"/>
                  <a:gd name="T76" fmla="*/ 48 w 87"/>
                  <a:gd name="T77" fmla="*/ 83 h 86"/>
                  <a:gd name="T78" fmla="*/ 42 w 87"/>
                  <a:gd name="T79" fmla="*/ 83 h 86"/>
                  <a:gd name="T80" fmla="*/ 39 w 87"/>
                  <a:gd name="T81" fmla="*/ 86 h 86"/>
                  <a:gd name="T82" fmla="*/ 32 w 87"/>
                  <a:gd name="T83" fmla="*/ 83 h 86"/>
                  <a:gd name="T84" fmla="*/ 26 w 87"/>
                  <a:gd name="T85" fmla="*/ 83 h 86"/>
                  <a:gd name="T86" fmla="*/ 19 w 87"/>
                  <a:gd name="T87" fmla="*/ 80 h 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7" h="86">
                    <a:moveTo>
                      <a:pt x="16" y="80"/>
                    </a:moveTo>
                    <a:lnTo>
                      <a:pt x="16" y="77"/>
                    </a:lnTo>
                    <a:lnTo>
                      <a:pt x="13" y="77"/>
                    </a:lnTo>
                    <a:lnTo>
                      <a:pt x="10" y="74"/>
                    </a:lnTo>
                    <a:lnTo>
                      <a:pt x="10" y="71"/>
                    </a:lnTo>
                    <a:lnTo>
                      <a:pt x="7" y="68"/>
                    </a:lnTo>
                    <a:lnTo>
                      <a:pt x="3" y="65"/>
                    </a:lnTo>
                    <a:lnTo>
                      <a:pt x="3" y="62"/>
                    </a:lnTo>
                    <a:lnTo>
                      <a:pt x="3" y="59"/>
                    </a:lnTo>
                    <a:lnTo>
                      <a:pt x="3" y="56"/>
                    </a:lnTo>
                    <a:lnTo>
                      <a:pt x="0" y="56"/>
                    </a:lnTo>
                    <a:lnTo>
                      <a:pt x="0" y="53"/>
                    </a:lnTo>
                    <a:lnTo>
                      <a:pt x="0" y="50"/>
                    </a:lnTo>
                    <a:lnTo>
                      <a:pt x="0" y="48"/>
                    </a:lnTo>
                    <a:lnTo>
                      <a:pt x="0" y="45"/>
                    </a:lnTo>
                    <a:lnTo>
                      <a:pt x="3" y="42"/>
                    </a:lnTo>
                    <a:lnTo>
                      <a:pt x="3" y="39"/>
                    </a:lnTo>
                    <a:lnTo>
                      <a:pt x="3" y="36"/>
                    </a:lnTo>
                    <a:lnTo>
                      <a:pt x="7" y="30"/>
                    </a:lnTo>
                    <a:lnTo>
                      <a:pt x="10" y="27"/>
                    </a:lnTo>
                    <a:lnTo>
                      <a:pt x="10" y="24"/>
                    </a:lnTo>
                    <a:lnTo>
                      <a:pt x="10" y="21"/>
                    </a:lnTo>
                    <a:lnTo>
                      <a:pt x="13" y="21"/>
                    </a:lnTo>
                    <a:lnTo>
                      <a:pt x="16" y="18"/>
                    </a:lnTo>
                    <a:lnTo>
                      <a:pt x="16" y="15"/>
                    </a:lnTo>
                    <a:lnTo>
                      <a:pt x="19" y="12"/>
                    </a:lnTo>
                    <a:lnTo>
                      <a:pt x="23" y="12"/>
                    </a:lnTo>
                    <a:lnTo>
                      <a:pt x="23" y="9"/>
                    </a:lnTo>
                    <a:lnTo>
                      <a:pt x="26" y="6"/>
                    </a:lnTo>
                    <a:lnTo>
                      <a:pt x="29" y="6"/>
                    </a:lnTo>
                    <a:lnTo>
                      <a:pt x="29" y="3"/>
                    </a:lnTo>
                    <a:lnTo>
                      <a:pt x="32" y="3"/>
                    </a:lnTo>
                    <a:lnTo>
                      <a:pt x="35" y="3"/>
                    </a:lnTo>
                    <a:lnTo>
                      <a:pt x="39" y="0"/>
                    </a:lnTo>
                    <a:lnTo>
                      <a:pt x="42" y="0"/>
                    </a:lnTo>
                    <a:lnTo>
                      <a:pt x="45" y="0"/>
                    </a:lnTo>
                    <a:lnTo>
                      <a:pt x="48" y="0"/>
                    </a:lnTo>
                    <a:lnTo>
                      <a:pt x="51" y="0"/>
                    </a:lnTo>
                    <a:lnTo>
                      <a:pt x="55" y="0"/>
                    </a:lnTo>
                    <a:lnTo>
                      <a:pt x="58" y="0"/>
                    </a:lnTo>
                    <a:lnTo>
                      <a:pt x="61" y="0"/>
                    </a:lnTo>
                    <a:lnTo>
                      <a:pt x="64" y="0"/>
                    </a:lnTo>
                    <a:lnTo>
                      <a:pt x="67" y="3"/>
                    </a:lnTo>
                    <a:lnTo>
                      <a:pt x="71" y="3"/>
                    </a:lnTo>
                    <a:lnTo>
                      <a:pt x="74" y="6"/>
                    </a:lnTo>
                    <a:lnTo>
                      <a:pt x="77" y="6"/>
                    </a:lnTo>
                    <a:lnTo>
                      <a:pt x="77" y="9"/>
                    </a:lnTo>
                    <a:lnTo>
                      <a:pt x="77" y="12"/>
                    </a:lnTo>
                    <a:lnTo>
                      <a:pt x="80" y="12"/>
                    </a:lnTo>
                    <a:lnTo>
                      <a:pt x="83" y="15"/>
                    </a:lnTo>
                    <a:lnTo>
                      <a:pt x="83" y="18"/>
                    </a:lnTo>
                    <a:lnTo>
                      <a:pt x="87" y="21"/>
                    </a:lnTo>
                    <a:lnTo>
                      <a:pt x="87" y="24"/>
                    </a:lnTo>
                    <a:lnTo>
                      <a:pt x="87" y="27"/>
                    </a:lnTo>
                    <a:lnTo>
                      <a:pt x="87" y="30"/>
                    </a:lnTo>
                    <a:lnTo>
                      <a:pt x="87" y="33"/>
                    </a:lnTo>
                    <a:lnTo>
                      <a:pt x="87" y="36"/>
                    </a:lnTo>
                    <a:lnTo>
                      <a:pt x="87" y="39"/>
                    </a:lnTo>
                    <a:lnTo>
                      <a:pt x="87" y="42"/>
                    </a:lnTo>
                    <a:lnTo>
                      <a:pt x="87" y="45"/>
                    </a:lnTo>
                    <a:lnTo>
                      <a:pt x="87" y="48"/>
                    </a:lnTo>
                    <a:lnTo>
                      <a:pt x="83" y="48"/>
                    </a:lnTo>
                    <a:lnTo>
                      <a:pt x="83" y="50"/>
                    </a:lnTo>
                    <a:lnTo>
                      <a:pt x="83" y="53"/>
                    </a:lnTo>
                    <a:lnTo>
                      <a:pt x="80" y="56"/>
                    </a:lnTo>
                    <a:lnTo>
                      <a:pt x="80" y="59"/>
                    </a:lnTo>
                    <a:lnTo>
                      <a:pt x="77" y="62"/>
                    </a:lnTo>
                    <a:lnTo>
                      <a:pt x="77" y="65"/>
                    </a:lnTo>
                    <a:lnTo>
                      <a:pt x="74" y="65"/>
                    </a:lnTo>
                    <a:lnTo>
                      <a:pt x="74" y="68"/>
                    </a:lnTo>
                    <a:lnTo>
                      <a:pt x="71" y="71"/>
                    </a:lnTo>
                    <a:lnTo>
                      <a:pt x="67" y="74"/>
                    </a:lnTo>
                    <a:lnTo>
                      <a:pt x="64" y="77"/>
                    </a:lnTo>
                    <a:lnTo>
                      <a:pt x="61" y="77"/>
                    </a:lnTo>
                    <a:lnTo>
                      <a:pt x="58" y="80"/>
                    </a:lnTo>
                    <a:lnTo>
                      <a:pt x="55" y="83"/>
                    </a:lnTo>
                    <a:lnTo>
                      <a:pt x="51" y="83"/>
                    </a:lnTo>
                    <a:lnTo>
                      <a:pt x="48" y="83"/>
                    </a:lnTo>
                    <a:lnTo>
                      <a:pt x="45" y="83"/>
                    </a:lnTo>
                    <a:lnTo>
                      <a:pt x="42" y="83"/>
                    </a:lnTo>
                    <a:lnTo>
                      <a:pt x="39" y="83"/>
                    </a:lnTo>
                    <a:lnTo>
                      <a:pt x="39" y="86"/>
                    </a:lnTo>
                    <a:lnTo>
                      <a:pt x="35" y="86"/>
                    </a:lnTo>
                    <a:lnTo>
                      <a:pt x="32" y="83"/>
                    </a:lnTo>
                    <a:lnTo>
                      <a:pt x="29" y="83"/>
                    </a:lnTo>
                    <a:lnTo>
                      <a:pt x="26" y="83"/>
                    </a:lnTo>
                    <a:lnTo>
                      <a:pt x="23" y="83"/>
                    </a:lnTo>
                    <a:lnTo>
                      <a:pt x="19" y="80"/>
                    </a:lnTo>
                    <a:lnTo>
                      <a:pt x="16" y="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10" name="Freeform 415"/>
              <p:cNvSpPr>
                <a:spLocks/>
              </p:cNvSpPr>
              <p:nvPr/>
            </p:nvSpPr>
            <p:spPr bwMode="auto">
              <a:xfrm>
                <a:off x="-1229" y="1091"/>
                <a:ext cx="64" cy="62"/>
              </a:xfrm>
              <a:custGeom>
                <a:avLst/>
                <a:gdLst>
                  <a:gd name="T0" fmla="*/ 10 w 64"/>
                  <a:gd name="T1" fmla="*/ 56 h 62"/>
                  <a:gd name="T2" fmla="*/ 6 w 64"/>
                  <a:gd name="T3" fmla="*/ 53 h 62"/>
                  <a:gd name="T4" fmla="*/ 3 w 64"/>
                  <a:gd name="T5" fmla="*/ 47 h 62"/>
                  <a:gd name="T6" fmla="*/ 3 w 64"/>
                  <a:gd name="T7" fmla="*/ 41 h 62"/>
                  <a:gd name="T8" fmla="*/ 0 w 64"/>
                  <a:gd name="T9" fmla="*/ 36 h 62"/>
                  <a:gd name="T10" fmla="*/ 0 w 64"/>
                  <a:gd name="T11" fmla="*/ 30 h 62"/>
                  <a:gd name="T12" fmla="*/ 3 w 64"/>
                  <a:gd name="T13" fmla="*/ 24 h 62"/>
                  <a:gd name="T14" fmla="*/ 6 w 64"/>
                  <a:gd name="T15" fmla="*/ 21 h 62"/>
                  <a:gd name="T16" fmla="*/ 6 w 64"/>
                  <a:gd name="T17" fmla="*/ 15 h 62"/>
                  <a:gd name="T18" fmla="*/ 10 w 64"/>
                  <a:gd name="T19" fmla="*/ 12 h 62"/>
                  <a:gd name="T20" fmla="*/ 16 w 64"/>
                  <a:gd name="T21" fmla="*/ 6 h 62"/>
                  <a:gd name="T22" fmla="*/ 19 w 64"/>
                  <a:gd name="T23" fmla="*/ 3 h 62"/>
                  <a:gd name="T24" fmla="*/ 26 w 64"/>
                  <a:gd name="T25" fmla="*/ 0 h 62"/>
                  <a:gd name="T26" fmla="*/ 32 w 64"/>
                  <a:gd name="T27" fmla="*/ 0 h 62"/>
                  <a:gd name="T28" fmla="*/ 38 w 64"/>
                  <a:gd name="T29" fmla="*/ 0 h 62"/>
                  <a:gd name="T30" fmla="*/ 45 w 64"/>
                  <a:gd name="T31" fmla="*/ 0 h 62"/>
                  <a:gd name="T32" fmla="*/ 51 w 64"/>
                  <a:gd name="T33" fmla="*/ 3 h 62"/>
                  <a:gd name="T34" fmla="*/ 58 w 64"/>
                  <a:gd name="T35" fmla="*/ 9 h 62"/>
                  <a:gd name="T36" fmla="*/ 61 w 64"/>
                  <a:gd name="T37" fmla="*/ 15 h 62"/>
                  <a:gd name="T38" fmla="*/ 64 w 64"/>
                  <a:gd name="T39" fmla="*/ 18 h 62"/>
                  <a:gd name="T40" fmla="*/ 64 w 64"/>
                  <a:gd name="T41" fmla="*/ 24 h 62"/>
                  <a:gd name="T42" fmla="*/ 64 w 64"/>
                  <a:gd name="T43" fmla="*/ 30 h 62"/>
                  <a:gd name="T44" fmla="*/ 61 w 64"/>
                  <a:gd name="T45" fmla="*/ 36 h 62"/>
                  <a:gd name="T46" fmla="*/ 58 w 64"/>
                  <a:gd name="T47" fmla="*/ 41 h 62"/>
                  <a:gd name="T48" fmla="*/ 54 w 64"/>
                  <a:gd name="T49" fmla="*/ 44 h 62"/>
                  <a:gd name="T50" fmla="*/ 51 w 64"/>
                  <a:gd name="T51" fmla="*/ 47 h 62"/>
                  <a:gd name="T52" fmla="*/ 48 w 64"/>
                  <a:gd name="T53" fmla="*/ 53 h 62"/>
                  <a:gd name="T54" fmla="*/ 42 w 64"/>
                  <a:gd name="T55" fmla="*/ 56 h 62"/>
                  <a:gd name="T56" fmla="*/ 35 w 64"/>
                  <a:gd name="T57" fmla="*/ 59 h 62"/>
                  <a:gd name="T58" fmla="*/ 29 w 64"/>
                  <a:gd name="T59" fmla="*/ 62 h 62"/>
                  <a:gd name="T60" fmla="*/ 22 w 64"/>
                  <a:gd name="T61" fmla="*/ 62 h 62"/>
                  <a:gd name="T62" fmla="*/ 16 w 64"/>
                  <a:gd name="T63" fmla="*/ 59 h 62"/>
                  <a:gd name="T64" fmla="*/ 13 w 64"/>
                  <a:gd name="T65" fmla="*/ 56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4" h="62">
                    <a:moveTo>
                      <a:pt x="13" y="56"/>
                    </a:moveTo>
                    <a:lnTo>
                      <a:pt x="10" y="56"/>
                    </a:lnTo>
                    <a:lnTo>
                      <a:pt x="10" y="53"/>
                    </a:lnTo>
                    <a:lnTo>
                      <a:pt x="6" y="53"/>
                    </a:lnTo>
                    <a:lnTo>
                      <a:pt x="6" y="50"/>
                    </a:lnTo>
                    <a:lnTo>
                      <a:pt x="3" y="47"/>
                    </a:lnTo>
                    <a:lnTo>
                      <a:pt x="3" y="44"/>
                    </a:lnTo>
                    <a:lnTo>
                      <a:pt x="3" y="41"/>
                    </a:lnTo>
                    <a:lnTo>
                      <a:pt x="0" y="38"/>
                    </a:lnTo>
                    <a:lnTo>
                      <a:pt x="0" y="36"/>
                    </a:lnTo>
                    <a:lnTo>
                      <a:pt x="0" y="33"/>
                    </a:lnTo>
                    <a:lnTo>
                      <a:pt x="0" y="30"/>
                    </a:lnTo>
                    <a:lnTo>
                      <a:pt x="3" y="27"/>
                    </a:lnTo>
                    <a:lnTo>
                      <a:pt x="3" y="24"/>
                    </a:lnTo>
                    <a:lnTo>
                      <a:pt x="3" y="21"/>
                    </a:lnTo>
                    <a:lnTo>
                      <a:pt x="6" y="21"/>
                    </a:lnTo>
                    <a:lnTo>
                      <a:pt x="6" y="18"/>
                    </a:lnTo>
                    <a:lnTo>
                      <a:pt x="6" y="15"/>
                    </a:lnTo>
                    <a:lnTo>
                      <a:pt x="10" y="15"/>
                    </a:lnTo>
                    <a:lnTo>
                      <a:pt x="10" y="12"/>
                    </a:lnTo>
                    <a:lnTo>
                      <a:pt x="13" y="9"/>
                    </a:lnTo>
                    <a:lnTo>
                      <a:pt x="16" y="6"/>
                    </a:lnTo>
                    <a:lnTo>
                      <a:pt x="19" y="6"/>
                    </a:lnTo>
                    <a:lnTo>
                      <a:pt x="19" y="3"/>
                    </a:lnTo>
                    <a:lnTo>
                      <a:pt x="22" y="3"/>
                    </a:lnTo>
                    <a:lnTo>
                      <a:pt x="26" y="0"/>
                    </a:lnTo>
                    <a:lnTo>
                      <a:pt x="29" y="0"/>
                    </a:lnTo>
                    <a:lnTo>
                      <a:pt x="32" y="0"/>
                    </a:lnTo>
                    <a:lnTo>
                      <a:pt x="35" y="0"/>
                    </a:lnTo>
                    <a:lnTo>
                      <a:pt x="38" y="0"/>
                    </a:lnTo>
                    <a:lnTo>
                      <a:pt x="42" y="0"/>
                    </a:lnTo>
                    <a:lnTo>
                      <a:pt x="45" y="0"/>
                    </a:lnTo>
                    <a:lnTo>
                      <a:pt x="48" y="0"/>
                    </a:lnTo>
                    <a:lnTo>
                      <a:pt x="51" y="3"/>
                    </a:lnTo>
                    <a:lnTo>
                      <a:pt x="54" y="6"/>
                    </a:lnTo>
                    <a:lnTo>
                      <a:pt x="58" y="9"/>
                    </a:lnTo>
                    <a:lnTo>
                      <a:pt x="61" y="12"/>
                    </a:lnTo>
                    <a:lnTo>
                      <a:pt x="61" y="15"/>
                    </a:lnTo>
                    <a:lnTo>
                      <a:pt x="61" y="18"/>
                    </a:lnTo>
                    <a:lnTo>
                      <a:pt x="64" y="18"/>
                    </a:lnTo>
                    <a:lnTo>
                      <a:pt x="64" y="21"/>
                    </a:lnTo>
                    <a:lnTo>
                      <a:pt x="64" y="24"/>
                    </a:lnTo>
                    <a:lnTo>
                      <a:pt x="64" y="27"/>
                    </a:lnTo>
                    <a:lnTo>
                      <a:pt x="64" y="30"/>
                    </a:lnTo>
                    <a:lnTo>
                      <a:pt x="61" y="33"/>
                    </a:lnTo>
                    <a:lnTo>
                      <a:pt x="61" y="36"/>
                    </a:lnTo>
                    <a:lnTo>
                      <a:pt x="58" y="38"/>
                    </a:lnTo>
                    <a:lnTo>
                      <a:pt x="58" y="41"/>
                    </a:lnTo>
                    <a:lnTo>
                      <a:pt x="58" y="44"/>
                    </a:lnTo>
                    <a:lnTo>
                      <a:pt x="54" y="44"/>
                    </a:lnTo>
                    <a:lnTo>
                      <a:pt x="54" y="47"/>
                    </a:lnTo>
                    <a:lnTo>
                      <a:pt x="51" y="47"/>
                    </a:lnTo>
                    <a:lnTo>
                      <a:pt x="51" y="50"/>
                    </a:lnTo>
                    <a:lnTo>
                      <a:pt x="48" y="53"/>
                    </a:lnTo>
                    <a:lnTo>
                      <a:pt x="45" y="53"/>
                    </a:lnTo>
                    <a:lnTo>
                      <a:pt x="42" y="56"/>
                    </a:lnTo>
                    <a:lnTo>
                      <a:pt x="38" y="59"/>
                    </a:lnTo>
                    <a:lnTo>
                      <a:pt x="35" y="59"/>
                    </a:lnTo>
                    <a:lnTo>
                      <a:pt x="32" y="59"/>
                    </a:lnTo>
                    <a:lnTo>
                      <a:pt x="29" y="62"/>
                    </a:lnTo>
                    <a:lnTo>
                      <a:pt x="26" y="62"/>
                    </a:lnTo>
                    <a:lnTo>
                      <a:pt x="22" y="62"/>
                    </a:lnTo>
                    <a:lnTo>
                      <a:pt x="19" y="59"/>
                    </a:lnTo>
                    <a:lnTo>
                      <a:pt x="16" y="59"/>
                    </a:lnTo>
                    <a:lnTo>
                      <a:pt x="13" y="59"/>
                    </a:lnTo>
                    <a:lnTo>
                      <a:pt x="13" y="5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11" name="Freeform 416"/>
              <p:cNvSpPr>
                <a:spLocks/>
              </p:cNvSpPr>
              <p:nvPr/>
            </p:nvSpPr>
            <p:spPr bwMode="auto">
              <a:xfrm>
                <a:off x="-1219" y="1100"/>
                <a:ext cx="41" cy="41"/>
              </a:xfrm>
              <a:custGeom>
                <a:avLst/>
                <a:gdLst>
                  <a:gd name="T0" fmla="*/ 9 w 41"/>
                  <a:gd name="T1" fmla="*/ 38 h 41"/>
                  <a:gd name="T2" fmla="*/ 6 w 41"/>
                  <a:gd name="T3" fmla="*/ 38 h 41"/>
                  <a:gd name="T4" fmla="*/ 6 w 41"/>
                  <a:gd name="T5" fmla="*/ 35 h 41"/>
                  <a:gd name="T6" fmla="*/ 3 w 41"/>
                  <a:gd name="T7" fmla="*/ 35 h 41"/>
                  <a:gd name="T8" fmla="*/ 3 w 41"/>
                  <a:gd name="T9" fmla="*/ 32 h 41"/>
                  <a:gd name="T10" fmla="*/ 3 w 41"/>
                  <a:gd name="T11" fmla="*/ 29 h 41"/>
                  <a:gd name="T12" fmla="*/ 3 w 41"/>
                  <a:gd name="T13" fmla="*/ 27 h 41"/>
                  <a:gd name="T14" fmla="*/ 0 w 41"/>
                  <a:gd name="T15" fmla="*/ 27 h 41"/>
                  <a:gd name="T16" fmla="*/ 0 w 41"/>
                  <a:gd name="T17" fmla="*/ 24 h 41"/>
                  <a:gd name="T18" fmla="*/ 3 w 41"/>
                  <a:gd name="T19" fmla="*/ 24 h 41"/>
                  <a:gd name="T20" fmla="*/ 3 w 41"/>
                  <a:gd name="T21" fmla="*/ 21 h 41"/>
                  <a:gd name="T22" fmla="*/ 3 w 41"/>
                  <a:gd name="T23" fmla="*/ 18 h 41"/>
                  <a:gd name="T24" fmla="*/ 3 w 41"/>
                  <a:gd name="T25" fmla="*/ 15 h 41"/>
                  <a:gd name="T26" fmla="*/ 6 w 41"/>
                  <a:gd name="T27" fmla="*/ 15 h 41"/>
                  <a:gd name="T28" fmla="*/ 6 w 41"/>
                  <a:gd name="T29" fmla="*/ 12 h 41"/>
                  <a:gd name="T30" fmla="*/ 6 w 41"/>
                  <a:gd name="T31" fmla="*/ 9 h 41"/>
                  <a:gd name="T32" fmla="*/ 9 w 41"/>
                  <a:gd name="T33" fmla="*/ 6 h 41"/>
                  <a:gd name="T34" fmla="*/ 12 w 41"/>
                  <a:gd name="T35" fmla="*/ 6 h 41"/>
                  <a:gd name="T36" fmla="*/ 16 w 41"/>
                  <a:gd name="T37" fmla="*/ 3 h 41"/>
                  <a:gd name="T38" fmla="*/ 19 w 41"/>
                  <a:gd name="T39" fmla="*/ 3 h 41"/>
                  <a:gd name="T40" fmla="*/ 19 w 41"/>
                  <a:gd name="T41" fmla="*/ 0 h 41"/>
                  <a:gd name="T42" fmla="*/ 22 w 41"/>
                  <a:gd name="T43" fmla="*/ 0 h 41"/>
                  <a:gd name="T44" fmla="*/ 25 w 41"/>
                  <a:gd name="T45" fmla="*/ 0 h 41"/>
                  <a:gd name="T46" fmla="*/ 28 w 41"/>
                  <a:gd name="T47" fmla="*/ 0 h 41"/>
                  <a:gd name="T48" fmla="*/ 32 w 41"/>
                  <a:gd name="T49" fmla="*/ 0 h 41"/>
                  <a:gd name="T50" fmla="*/ 35 w 41"/>
                  <a:gd name="T51" fmla="*/ 3 h 41"/>
                  <a:gd name="T52" fmla="*/ 38 w 41"/>
                  <a:gd name="T53" fmla="*/ 6 h 41"/>
                  <a:gd name="T54" fmla="*/ 41 w 41"/>
                  <a:gd name="T55" fmla="*/ 9 h 41"/>
                  <a:gd name="T56" fmla="*/ 41 w 41"/>
                  <a:gd name="T57" fmla="*/ 12 h 41"/>
                  <a:gd name="T58" fmla="*/ 41 w 41"/>
                  <a:gd name="T59" fmla="*/ 15 h 41"/>
                  <a:gd name="T60" fmla="*/ 41 w 41"/>
                  <a:gd name="T61" fmla="*/ 18 h 41"/>
                  <a:gd name="T62" fmla="*/ 41 w 41"/>
                  <a:gd name="T63" fmla="*/ 21 h 41"/>
                  <a:gd name="T64" fmla="*/ 41 w 41"/>
                  <a:gd name="T65" fmla="*/ 24 h 41"/>
                  <a:gd name="T66" fmla="*/ 41 w 41"/>
                  <a:gd name="T67" fmla="*/ 27 h 41"/>
                  <a:gd name="T68" fmla="*/ 38 w 41"/>
                  <a:gd name="T69" fmla="*/ 29 h 41"/>
                  <a:gd name="T70" fmla="*/ 35 w 41"/>
                  <a:gd name="T71" fmla="*/ 32 h 41"/>
                  <a:gd name="T72" fmla="*/ 35 w 41"/>
                  <a:gd name="T73" fmla="*/ 35 h 41"/>
                  <a:gd name="T74" fmla="*/ 32 w 41"/>
                  <a:gd name="T75" fmla="*/ 35 h 41"/>
                  <a:gd name="T76" fmla="*/ 32 w 41"/>
                  <a:gd name="T77" fmla="*/ 38 h 41"/>
                  <a:gd name="T78" fmla="*/ 28 w 41"/>
                  <a:gd name="T79" fmla="*/ 38 h 41"/>
                  <a:gd name="T80" fmla="*/ 25 w 41"/>
                  <a:gd name="T81" fmla="*/ 38 h 41"/>
                  <a:gd name="T82" fmla="*/ 25 w 41"/>
                  <a:gd name="T83" fmla="*/ 41 h 41"/>
                  <a:gd name="T84" fmla="*/ 22 w 41"/>
                  <a:gd name="T85" fmla="*/ 41 h 41"/>
                  <a:gd name="T86" fmla="*/ 19 w 41"/>
                  <a:gd name="T87" fmla="*/ 41 h 41"/>
                  <a:gd name="T88" fmla="*/ 16 w 41"/>
                  <a:gd name="T89" fmla="*/ 41 h 41"/>
                  <a:gd name="T90" fmla="*/ 12 w 41"/>
                  <a:gd name="T91" fmla="*/ 41 h 41"/>
                  <a:gd name="T92" fmla="*/ 9 w 41"/>
                  <a:gd name="T93" fmla="*/ 41 h 41"/>
                  <a:gd name="T94" fmla="*/ 9 w 41"/>
                  <a:gd name="T95" fmla="*/ 38 h 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1" h="41">
                    <a:moveTo>
                      <a:pt x="9" y="38"/>
                    </a:moveTo>
                    <a:lnTo>
                      <a:pt x="6" y="38"/>
                    </a:lnTo>
                    <a:lnTo>
                      <a:pt x="6" y="35"/>
                    </a:lnTo>
                    <a:lnTo>
                      <a:pt x="3" y="35"/>
                    </a:lnTo>
                    <a:lnTo>
                      <a:pt x="3" y="32"/>
                    </a:lnTo>
                    <a:lnTo>
                      <a:pt x="3" y="29"/>
                    </a:lnTo>
                    <a:lnTo>
                      <a:pt x="3" y="27"/>
                    </a:lnTo>
                    <a:lnTo>
                      <a:pt x="0" y="27"/>
                    </a:lnTo>
                    <a:lnTo>
                      <a:pt x="0" y="24"/>
                    </a:lnTo>
                    <a:lnTo>
                      <a:pt x="3" y="24"/>
                    </a:lnTo>
                    <a:lnTo>
                      <a:pt x="3" y="21"/>
                    </a:lnTo>
                    <a:lnTo>
                      <a:pt x="3" y="18"/>
                    </a:lnTo>
                    <a:lnTo>
                      <a:pt x="3" y="15"/>
                    </a:lnTo>
                    <a:lnTo>
                      <a:pt x="6" y="15"/>
                    </a:lnTo>
                    <a:lnTo>
                      <a:pt x="6" y="12"/>
                    </a:lnTo>
                    <a:lnTo>
                      <a:pt x="6" y="9"/>
                    </a:lnTo>
                    <a:lnTo>
                      <a:pt x="9" y="6"/>
                    </a:lnTo>
                    <a:lnTo>
                      <a:pt x="12" y="6"/>
                    </a:lnTo>
                    <a:lnTo>
                      <a:pt x="16" y="3"/>
                    </a:lnTo>
                    <a:lnTo>
                      <a:pt x="19" y="3"/>
                    </a:lnTo>
                    <a:lnTo>
                      <a:pt x="19" y="0"/>
                    </a:lnTo>
                    <a:lnTo>
                      <a:pt x="22" y="0"/>
                    </a:lnTo>
                    <a:lnTo>
                      <a:pt x="25" y="0"/>
                    </a:lnTo>
                    <a:lnTo>
                      <a:pt x="28" y="0"/>
                    </a:lnTo>
                    <a:lnTo>
                      <a:pt x="32" y="0"/>
                    </a:lnTo>
                    <a:lnTo>
                      <a:pt x="35" y="3"/>
                    </a:lnTo>
                    <a:lnTo>
                      <a:pt x="38" y="6"/>
                    </a:lnTo>
                    <a:lnTo>
                      <a:pt x="41" y="9"/>
                    </a:lnTo>
                    <a:lnTo>
                      <a:pt x="41" y="12"/>
                    </a:lnTo>
                    <a:lnTo>
                      <a:pt x="41" y="15"/>
                    </a:lnTo>
                    <a:lnTo>
                      <a:pt x="41" y="18"/>
                    </a:lnTo>
                    <a:lnTo>
                      <a:pt x="41" y="21"/>
                    </a:lnTo>
                    <a:lnTo>
                      <a:pt x="41" y="24"/>
                    </a:lnTo>
                    <a:lnTo>
                      <a:pt x="41" y="27"/>
                    </a:lnTo>
                    <a:lnTo>
                      <a:pt x="38" y="29"/>
                    </a:lnTo>
                    <a:lnTo>
                      <a:pt x="35" y="32"/>
                    </a:lnTo>
                    <a:lnTo>
                      <a:pt x="35" y="35"/>
                    </a:lnTo>
                    <a:lnTo>
                      <a:pt x="32" y="35"/>
                    </a:lnTo>
                    <a:lnTo>
                      <a:pt x="32" y="38"/>
                    </a:lnTo>
                    <a:lnTo>
                      <a:pt x="28" y="38"/>
                    </a:lnTo>
                    <a:lnTo>
                      <a:pt x="25" y="38"/>
                    </a:lnTo>
                    <a:lnTo>
                      <a:pt x="25" y="41"/>
                    </a:lnTo>
                    <a:lnTo>
                      <a:pt x="22" y="41"/>
                    </a:lnTo>
                    <a:lnTo>
                      <a:pt x="19" y="41"/>
                    </a:lnTo>
                    <a:lnTo>
                      <a:pt x="16" y="41"/>
                    </a:lnTo>
                    <a:lnTo>
                      <a:pt x="12" y="41"/>
                    </a:lnTo>
                    <a:lnTo>
                      <a:pt x="9" y="41"/>
                    </a:lnTo>
                    <a:lnTo>
                      <a:pt x="9" y="3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12" name="Freeform 417"/>
              <p:cNvSpPr>
                <a:spLocks/>
              </p:cNvSpPr>
              <p:nvPr/>
            </p:nvSpPr>
            <p:spPr bwMode="auto">
              <a:xfrm>
                <a:off x="-1207" y="1109"/>
                <a:ext cx="20" cy="23"/>
              </a:xfrm>
              <a:custGeom>
                <a:avLst/>
                <a:gdLst>
                  <a:gd name="T0" fmla="*/ 4 w 20"/>
                  <a:gd name="T1" fmla="*/ 20 h 23"/>
                  <a:gd name="T2" fmla="*/ 0 w 20"/>
                  <a:gd name="T3" fmla="*/ 20 h 23"/>
                  <a:gd name="T4" fmla="*/ 0 w 20"/>
                  <a:gd name="T5" fmla="*/ 18 h 23"/>
                  <a:gd name="T6" fmla="*/ 0 w 20"/>
                  <a:gd name="T7" fmla="*/ 15 h 23"/>
                  <a:gd name="T8" fmla="*/ 0 w 20"/>
                  <a:gd name="T9" fmla="*/ 12 h 23"/>
                  <a:gd name="T10" fmla="*/ 0 w 20"/>
                  <a:gd name="T11" fmla="*/ 9 h 23"/>
                  <a:gd name="T12" fmla="*/ 4 w 20"/>
                  <a:gd name="T13" fmla="*/ 6 h 23"/>
                  <a:gd name="T14" fmla="*/ 7 w 20"/>
                  <a:gd name="T15" fmla="*/ 3 h 23"/>
                  <a:gd name="T16" fmla="*/ 10 w 20"/>
                  <a:gd name="T17" fmla="*/ 3 h 23"/>
                  <a:gd name="T18" fmla="*/ 10 w 20"/>
                  <a:gd name="T19" fmla="*/ 0 h 23"/>
                  <a:gd name="T20" fmla="*/ 13 w 20"/>
                  <a:gd name="T21" fmla="*/ 3 h 23"/>
                  <a:gd name="T22" fmla="*/ 16 w 20"/>
                  <a:gd name="T23" fmla="*/ 3 h 23"/>
                  <a:gd name="T24" fmla="*/ 20 w 20"/>
                  <a:gd name="T25" fmla="*/ 6 h 23"/>
                  <a:gd name="T26" fmla="*/ 20 w 20"/>
                  <a:gd name="T27" fmla="*/ 9 h 23"/>
                  <a:gd name="T28" fmla="*/ 20 w 20"/>
                  <a:gd name="T29" fmla="*/ 12 h 23"/>
                  <a:gd name="T30" fmla="*/ 20 w 20"/>
                  <a:gd name="T31" fmla="*/ 15 h 23"/>
                  <a:gd name="T32" fmla="*/ 16 w 20"/>
                  <a:gd name="T33" fmla="*/ 18 h 23"/>
                  <a:gd name="T34" fmla="*/ 13 w 20"/>
                  <a:gd name="T35" fmla="*/ 20 h 23"/>
                  <a:gd name="T36" fmla="*/ 10 w 20"/>
                  <a:gd name="T37" fmla="*/ 20 h 23"/>
                  <a:gd name="T38" fmla="*/ 7 w 20"/>
                  <a:gd name="T39" fmla="*/ 20 h 23"/>
                  <a:gd name="T40" fmla="*/ 7 w 20"/>
                  <a:gd name="T41" fmla="*/ 23 h 23"/>
                  <a:gd name="T42" fmla="*/ 7 w 20"/>
                  <a:gd name="T43" fmla="*/ 20 h 23"/>
                  <a:gd name="T44" fmla="*/ 4 w 20"/>
                  <a:gd name="T45" fmla="*/ 20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23">
                    <a:moveTo>
                      <a:pt x="4" y="20"/>
                    </a:moveTo>
                    <a:lnTo>
                      <a:pt x="0" y="20"/>
                    </a:lnTo>
                    <a:lnTo>
                      <a:pt x="0" y="18"/>
                    </a:lnTo>
                    <a:lnTo>
                      <a:pt x="0" y="15"/>
                    </a:lnTo>
                    <a:lnTo>
                      <a:pt x="0" y="12"/>
                    </a:lnTo>
                    <a:lnTo>
                      <a:pt x="0" y="9"/>
                    </a:lnTo>
                    <a:lnTo>
                      <a:pt x="4" y="6"/>
                    </a:lnTo>
                    <a:lnTo>
                      <a:pt x="7" y="3"/>
                    </a:lnTo>
                    <a:lnTo>
                      <a:pt x="10" y="3"/>
                    </a:lnTo>
                    <a:lnTo>
                      <a:pt x="10" y="0"/>
                    </a:lnTo>
                    <a:lnTo>
                      <a:pt x="13" y="3"/>
                    </a:lnTo>
                    <a:lnTo>
                      <a:pt x="16" y="3"/>
                    </a:lnTo>
                    <a:lnTo>
                      <a:pt x="20" y="6"/>
                    </a:lnTo>
                    <a:lnTo>
                      <a:pt x="20" y="9"/>
                    </a:lnTo>
                    <a:lnTo>
                      <a:pt x="20" y="12"/>
                    </a:lnTo>
                    <a:lnTo>
                      <a:pt x="20" y="15"/>
                    </a:lnTo>
                    <a:lnTo>
                      <a:pt x="16" y="18"/>
                    </a:lnTo>
                    <a:lnTo>
                      <a:pt x="13" y="20"/>
                    </a:lnTo>
                    <a:lnTo>
                      <a:pt x="10" y="20"/>
                    </a:lnTo>
                    <a:lnTo>
                      <a:pt x="7" y="20"/>
                    </a:lnTo>
                    <a:lnTo>
                      <a:pt x="7" y="23"/>
                    </a:lnTo>
                    <a:lnTo>
                      <a:pt x="7" y="20"/>
                    </a:lnTo>
                    <a:lnTo>
                      <a:pt x="4" y="2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13" name="Freeform 418"/>
              <p:cNvSpPr>
                <a:spLocks/>
              </p:cNvSpPr>
              <p:nvPr/>
            </p:nvSpPr>
            <p:spPr bwMode="auto">
              <a:xfrm>
                <a:off x="-1271" y="1132"/>
                <a:ext cx="13" cy="21"/>
              </a:xfrm>
              <a:custGeom>
                <a:avLst/>
                <a:gdLst>
                  <a:gd name="T0" fmla="*/ 7 w 13"/>
                  <a:gd name="T1" fmla="*/ 0 h 21"/>
                  <a:gd name="T2" fmla="*/ 10 w 13"/>
                  <a:gd name="T3" fmla="*/ 3 h 21"/>
                  <a:gd name="T4" fmla="*/ 10 w 13"/>
                  <a:gd name="T5" fmla="*/ 6 h 21"/>
                  <a:gd name="T6" fmla="*/ 13 w 13"/>
                  <a:gd name="T7" fmla="*/ 12 h 21"/>
                  <a:gd name="T8" fmla="*/ 10 w 13"/>
                  <a:gd name="T9" fmla="*/ 15 h 21"/>
                  <a:gd name="T10" fmla="*/ 10 w 13"/>
                  <a:gd name="T11" fmla="*/ 21 h 21"/>
                  <a:gd name="T12" fmla="*/ 4 w 13"/>
                  <a:gd name="T13" fmla="*/ 21 h 21"/>
                  <a:gd name="T14" fmla="*/ 0 w 13"/>
                  <a:gd name="T15" fmla="*/ 15 h 21"/>
                  <a:gd name="T16" fmla="*/ 4 w 13"/>
                  <a:gd name="T17" fmla="*/ 9 h 21"/>
                  <a:gd name="T18" fmla="*/ 7 w 1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1">
                    <a:moveTo>
                      <a:pt x="7" y="0"/>
                    </a:moveTo>
                    <a:lnTo>
                      <a:pt x="10" y="3"/>
                    </a:lnTo>
                    <a:lnTo>
                      <a:pt x="10" y="6"/>
                    </a:lnTo>
                    <a:lnTo>
                      <a:pt x="13" y="12"/>
                    </a:lnTo>
                    <a:lnTo>
                      <a:pt x="10" y="15"/>
                    </a:lnTo>
                    <a:lnTo>
                      <a:pt x="10" y="21"/>
                    </a:lnTo>
                    <a:lnTo>
                      <a:pt x="4" y="21"/>
                    </a:lnTo>
                    <a:lnTo>
                      <a:pt x="0" y="15"/>
                    </a:lnTo>
                    <a:lnTo>
                      <a:pt x="4" y="9"/>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14" name="Freeform 419"/>
              <p:cNvSpPr>
                <a:spLocks/>
              </p:cNvSpPr>
              <p:nvPr/>
            </p:nvSpPr>
            <p:spPr bwMode="auto">
              <a:xfrm>
                <a:off x="-1271" y="1132"/>
                <a:ext cx="13" cy="21"/>
              </a:xfrm>
              <a:custGeom>
                <a:avLst/>
                <a:gdLst>
                  <a:gd name="T0" fmla="*/ 7 w 13"/>
                  <a:gd name="T1" fmla="*/ 0 h 21"/>
                  <a:gd name="T2" fmla="*/ 10 w 13"/>
                  <a:gd name="T3" fmla="*/ 3 h 21"/>
                  <a:gd name="T4" fmla="*/ 10 w 13"/>
                  <a:gd name="T5" fmla="*/ 6 h 21"/>
                  <a:gd name="T6" fmla="*/ 13 w 13"/>
                  <a:gd name="T7" fmla="*/ 12 h 21"/>
                  <a:gd name="T8" fmla="*/ 10 w 13"/>
                  <a:gd name="T9" fmla="*/ 15 h 21"/>
                  <a:gd name="T10" fmla="*/ 10 w 13"/>
                  <a:gd name="T11" fmla="*/ 21 h 21"/>
                  <a:gd name="T12" fmla="*/ 4 w 13"/>
                  <a:gd name="T13" fmla="*/ 21 h 21"/>
                  <a:gd name="T14" fmla="*/ 0 w 13"/>
                  <a:gd name="T15" fmla="*/ 15 h 21"/>
                  <a:gd name="T16" fmla="*/ 4 w 13"/>
                  <a:gd name="T17" fmla="*/ 9 h 21"/>
                  <a:gd name="T18" fmla="*/ 7 w 13"/>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1">
                    <a:moveTo>
                      <a:pt x="7" y="0"/>
                    </a:moveTo>
                    <a:lnTo>
                      <a:pt x="10" y="3"/>
                    </a:lnTo>
                    <a:lnTo>
                      <a:pt x="10" y="6"/>
                    </a:lnTo>
                    <a:lnTo>
                      <a:pt x="13" y="12"/>
                    </a:lnTo>
                    <a:lnTo>
                      <a:pt x="10" y="15"/>
                    </a:lnTo>
                    <a:lnTo>
                      <a:pt x="10" y="21"/>
                    </a:lnTo>
                    <a:lnTo>
                      <a:pt x="4" y="21"/>
                    </a:lnTo>
                    <a:lnTo>
                      <a:pt x="0" y="15"/>
                    </a:lnTo>
                    <a:lnTo>
                      <a:pt x="4" y="9"/>
                    </a:lnTo>
                    <a:lnTo>
                      <a:pt x="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15" name="Freeform 420"/>
              <p:cNvSpPr>
                <a:spLocks/>
              </p:cNvSpPr>
              <p:nvPr/>
            </p:nvSpPr>
            <p:spPr bwMode="auto">
              <a:xfrm>
                <a:off x="-1274" y="1147"/>
                <a:ext cx="19" cy="24"/>
              </a:xfrm>
              <a:custGeom>
                <a:avLst/>
                <a:gdLst>
                  <a:gd name="T0" fmla="*/ 13 w 19"/>
                  <a:gd name="T1" fmla="*/ 12 h 24"/>
                  <a:gd name="T2" fmla="*/ 10 w 19"/>
                  <a:gd name="T3" fmla="*/ 9 h 24"/>
                  <a:gd name="T4" fmla="*/ 7 w 19"/>
                  <a:gd name="T5" fmla="*/ 6 h 24"/>
                  <a:gd name="T6" fmla="*/ 3 w 19"/>
                  <a:gd name="T7" fmla="*/ 3 h 24"/>
                  <a:gd name="T8" fmla="*/ 3 w 19"/>
                  <a:gd name="T9" fmla="*/ 0 h 24"/>
                  <a:gd name="T10" fmla="*/ 0 w 19"/>
                  <a:gd name="T11" fmla="*/ 6 h 24"/>
                  <a:gd name="T12" fmla="*/ 3 w 19"/>
                  <a:gd name="T13" fmla="*/ 9 h 24"/>
                  <a:gd name="T14" fmla="*/ 3 w 19"/>
                  <a:gd name="T15" fmla="*/ 9 h 24"/>
                  <a:gd name="T16" fmla="*/ 7 w 19"/>
                  <a:gd name="T17" fmla="*/ 15 h 24"/>
                  <a:gd name="T18" fmla="*/ 10 w 19"/>
                  <a:gd name="T19" fmla="*/ 18 h 24"/>
                  <a:gd name="T20" fmla="*/ 13 w 19"/>
                  <a:gd name="T21" fmla="*/ 21 h 24"/>
                  <a:gd name="T22" fmla="*/ 16 w 19"/>
                  <a:gd name="T23" fmla="*/ 24 h 24"/>
                  <a:gd name="T24" fmla="*/ 16 w 19"/>
                  <a:gd name="T25" fmla="*/ 18 h 24"/>
                  <a:gd name="T26" fmla="*/ 19 w 19"/>
                  <a:gd name="T27" fmla="*/ 12 h 24"/>
                  <a:gd name="T28" fmla="*/ 19 w 19"/>
                  <a:gd name="T29" fmla="*/ 9 h 24"/>
                  <a:gd name="T30" fmla="*/ 19 w 19"/>
                  <a:gd name="T31" fmla="*/ 6 h 24"/>
                  <a:gd name="T32" fmla="*/ 19 w 19"/>
                  <a:gd name="T33" fmla="*/ 3 h 24"/>
                  <a:gd name="T34" fmla="*/ 16 w 19"/>
                  <a:gd name="T35" fmla="*/ 0 h 24"/>
                  <a:gd name="T36" fmla="*/ 16 w 19"/>
                  <a:gd name="T37" fmla="*/ 3 h 24"/>
                  <a:gd name="T38" fmla="*/ 16 w 19"/>
                  <a:gd name="T39" fmla="*/ 6 h 24"/>
                  <a:gd name="T40" fmla="*/ 13 w 19"/>
                  <a:gd name="T41" fmla="*/ 9 h 24"/>
                  <a:gd name="T42" fmla="*/ 13 w 19"/>
                  <a:gd name="T43" fmla="*/ 12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24">
                    <a:moveTo>
                      <a:pt x="13" y="12"/>
                    </a:moveTo>
                    <a:lnTo>
                      <a:pt x="10" y="9"/>
                    </a:lnTo>
                    <a:lnTo>
                      <a:pt x="7" y="6"/>
                    </a:lnTo>
                    <a:lnTo>
                      <a:pt x="3" y="3"/>
                    </a:lnTo>
                    <a:lnTo>
                      <a:pt x="3" y="0"/>
                    </a:lnTo>
                    <a:lnTo>
                      <a:pt x="0" y="6"/>
                    </a:lnTo>
                    <a:lnTo>
                      <a:pt x="3" y="9"/>
                    </a:lnTo>
                    <a:lnTo>
                      <a:pt x="7" y="15"/>
                    </a:lnTo>
                    <a:lnTo>
                      <a:pt x="10" y="18"/>
                    </a:lnTo>
                    <a:lnTo>
                      <a:pt x="13" y="21"/>
                    </a:lnTo>
                    <a:lnTo>
                      <a:pt x="16" y="24"/>
                    </a:lnTo>
                    <a:lnTo>
                      <a:pt x="16" y="18"/>
                    </a:lnTo>
                    <a:lnTo>
                      <a:pt x="19" y="12"/>
                    </a:lnTo>
                    <a:lnTo>
                      <a:pt x="19" y="9"/>
                    </a:lnTo>
                    <a:lnTo>
                      <a:pt x="19" y="6"/>
                    </a:lnTo>
                    <a:lnTo>
                      <a:pt x="19" y="3"/>
                    </a:lnTo>
                    <a:lnTo>
                      <a:pt x="16" y="0"/>
                    </a:lnTo>
                    <a:lnTo>
                      <a:pt x="16" y="3"/>
                    </a:lnTo>
                    <a:lnTo>
                      <a:pt x="16" y="6"/>
                    </a:lnTo>
                    <a:lnTo>
                      <a:pt x="13" y="9"/>
                    </a:lnTo>
                    <a:lnTo>
                      <a:pt x="13"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16" name="Freeform 421"/>
              <p:cNvSpPr>
                <a:spLocks/>
              </p:cNvSpPr>
              <p:nvPr/>
            </p:nvSpPr>
            <p:spPr bwMode="auto">
              <a:xfrm>
                <a:off x="-1274" y="1147"/>
                <a:ext cx="19" cy="24"/>
              </a:xfrm>
              <a:custGeom>
                <a:avLst/>
                <a:gdLst>
                  <a:gd name="T0" fmla="*/ 13 w 19"/>
                  <a:gd name="T1" fmla="*/ 12 h 24"/>
                  <a:gd name="T2" fmla="*/ 10 w 19"/>
                  <a:gd name="T3" fmla="*/ 9 h 24"/>
                  <a:gd name="T4" fmla="*/ 7 w 19"/>
                  <a:gd name="T5" fmla="*/ 6 h 24"/>
                  <a:gd name="T6" fmla="*/ 3 w 19"/>
                  <a:gd name="T7" fmla="*/ 3 h 24"/>
                  <a:gd name="T8" fmla="*/ 3 w 19"/>
                  <a:gd name="T9" fmla="*/ 0 h 24"/>
                  <a:gd name="T10" fmla="*/ 0 w 19"/>
                  <a:gd name="T11" fmla="*/ 6 h 24"/>
                  <a:gd name="T12" fmla="*/ 3 w 19"/>
                  <a:gd name="T13" fmla="*/ 9 h 24"/>
                  <a:gd name="T14" fmla="*/ 7 w 19"/>
                  <a:gd name="T15" fmla="*/ 15 h 24"/>
                  <a:gd name="T16" fmla="*/ 10 w 19"/>
                  <a:gd name="T17" fmla="*/ 18 h 24"/>
                  <a:gd name="T18" fmla="*/ 13 w 19"/>
                  <a:gd name="T19" fmla="*/ 21 h 24"/>
                  <a:gd name="T20" fmla="*/ 16 w 19"/>
                  <a:gd name="T21" fmla="*/ 24 h 24"/>
                  <a:gd name="T22" fmla="*/ 16 w 19"/>
                  <a:gd name="T23" fmla="*/ 18 h 24"/>
                  <a:gd name="T24" fmla="*/ 19 w 19"/>
                  <a:gd name="T25" fmla="*/ 12 h 24"/>
                  <a:gd name="T26" fmla="*/ 19 w 19"/>
                  <a:gd name="T27" fmla="*/ 9 h 24"/>
                  <a:gd name="T28" fmla="*/ 19 w 19"/>
                  <a:gd name="T29" fmla="*/ 6 h 24"/>
                  <a:gd name="T30" fmla="*/ 19 w 19"/>
                  <a:gd name="T31" fmla="*/ 3 h 24"/>
                  <a:gd name="T32" fmla="*/ 16 w 19"/>
                  <a:gd name="T33" fmla="*/ 0 h 24"/>
                  <a:gd name="T34" fmla="*/ 16 w 19"/>
                  <a:gd name="T35" fmla="*/ 3 h 24"/>
                  <a:gd name="T36" fmla="*/ 16 w 19"/>
                  <a:gd name="T37" fmla="*/ 6 h 24"/>
                  <a:gd name="T38" fmla="*/ 13 w 19"/>
                  <a:gd name="T39" fmla="*/ 9 h 24"/>
                  <a:gd name="T40" fmla="*/ 13 w 19"/>
                  <a:gd name="T41" fmla="*/ 12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4">
                    <a:moveTo>
                      <a:pt x="13" y="12"/>
                    </a:moveTo>
                    <a:lnTo>
                      <a:pt x="10" y="9"/>
                    </a:lnTo>
                    <a:lnTo>
                      <a:pt x="7" y="6"/>
                    </a:lnTo>
                    <a:lnTo>
                      <a:pt x="3" y="3"/>
                    </a:lnTo>
                    <a:lnTo>
                      <a:pt x="3" y="0"/>
                    </a:lnTo>
                    <a:lnTo>
                      <a:pt x="0" y="6"/>
                    </a:lnTo>
                    <a:lnTo>
                      <a:pt x="3" y="9"/>
                    </a:lnTo>
                    <a:lnTo>
                      <a:pt x="7" y="15"/>
                    </a:lnTo>
                    <a:lnTo>
                      <a:pt x="10" y="18"/>
                    </a:lnTo>
                    <a:lnTo>
                      <a:pt x="13" y="21"/>
                    </a:lnTo>
                    <a:lnTo>
                      <a:pt x="16" y="24"/>
                    </a:lnTo>
                    <a:lnTo>
                      <a:pt x="16" y="18"/>
                    </a:lnTo>
                    <a:lnTo>
                      <a:pt x="19" y="12"/>
                    </a:lnTo>
                    <a:lnTo>
                      <a:pt x="19" y="9"/>
                    </a:lnTo>
                    <a:lnTo>
                      <a:pt x="19" y="6"/>
                    </a:lnTo>
                    <a:lnTo>
                      <a:pt x="19" y="3"/>
                    </a:lnTo>
                    <a:lnTo>
                      <a:pt x="16" y="0"/>
                    </a:lnTo>
                    <a:lnTo>
                      <a:pt x="16" y="3"/>
                    </a:lnTo>
                    <a:lnTo>
                      <a:pt x="16" y="6"/>
                    </a:lnTo>
                    <a:lnTo>
                      <a:pt x="13" y="9"/>
                    </a:lnTo>
                    <a:lnTo>
                      <a:pt x="13" y="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17" name="Freeform 422"/>
              <p:cNvSpPr>
                <a:spLocks/>
              </p:cNvSpPr>
              <p:nvPr/>
            </p:nvSpPr>
            <p:spPr bwMode="auto">
              <a:xfrm>
                <a:off x="-1271" y="1156"/>
                <a:ext cx="26" cy="27"/>
              </a:xfrm>
              <a:custGeom>
                <a:avLst/>
                <a:gdLst>
                  <a:gd name="T0" fmla="*/ 0 w 26"/>
                  <a:gd name="T1" fmla="*/ 6 h 27"/>
                  <a:gd name="T2" fmla="*/ 4 w 26"/>
                  <a:gd name="T3" fmla="*/ 12 h 27"/>
                  <a:gd name="T4" fmla="*/ 4 w 26"/>
                  <a:gd name="T5" fmla="*/ 15 h 27"/>
                  <a:gd name="T6" fmla="*/ 10 w 26"/>
                  <a:gd name="T7" fmla="*/ 18 h 27"/>
                  <a:gd name="T8" fmla="*/ 13 w 26"/>
                  <a:gd name="T9" fmla="*/ 18 h 27"/>
                  <a:gd name="T10" fmla="*/ 16 w 26"/>
                  <a:gd name="T11" fmla="*/ 15 h 27"/>
                  <a:gd name="T12" fmla="*/ 16 w 26"/>
                  <a:gd name="T13" fmla="*/ 9 h 27"/>
                  <a:gd name="T14" fmla="*/ 20 w 26"/>
                  <a:gd name="T15" fmla="*/ 0 h 27"/>
                  <a:gd name="T16" fmla="*/ 20 w 26"/>
                  <a:gd name="T17" fmla="*/ 3 h 27"/>
                  <a:gd name="T18" fmla="*/ 23 w 26"/>
                  <a:gd name="T19" fmla="*/ 9 h 27"/>
                  <a:gd name="T20" fmla="*/ 23 w 26"/>
                  <a:gd name="T21" fmla="*/ 12 h 27"/>
                  <a:gd name="T22" fmla="*/ 23 w 26"/>
                  <a:gd name="T23" fmla="*/ 15 h 27"/>
                  <a:gd name="T24" fmla="*/ 23 w 26"/>
                  <a:gd name="T25" fmla="*/ 18 h 27"/>
                  <a:gd name="T26" fmla="*/ 23 w 26"/>
                  <a:gd name="T27" fmla="*/ 21 h 27"/>
                  <a:gd name="T28" fmla="*/ 26 w 26"/>
                  <a:gd name="T29" fmla="*/ 27 h 27"/>
                  <a:gd name="T30" fmla="*/ 16 w 26"/>
                  <a:gd name="T31" fmla="*/ 24 h 27"/>
                  <a:gd name="T32" fmla="*/ 10 w 26"/>
                  <a:gd name="T33" fmla="*/ 24 h 27"/>
                  <a:gd name="T34" fmla="*/ 7 w 26"/>
                  <a:gd name="T35" fmla="*/ 24 h 27"/>
                  <a:gd name="T36" fmla="*/ 7 w 26"/>
                  <a:gd name="T37" fmla="*/ 24 h 27"/>
                  <a:gd name="T38" fmla="*/ 4 w 26"/>
                  <a:gd name="T39" fmla="*/ 21 h 27"/>
                  <a:gd name="T40" fmla="*/ 0 w 26"/>
                  <a:gd name="T41" fmla="*/ 15 h 27"/>
                  <a:gd name="T42" fmla="*/ 0 w 26"/>
                  <a:gd name="T43" fmla="*/ 12 h 27"/>
                  <a:gd name="T44" fmla="*/ 0 w 26"/>
                  <a:gd name="T45" fmla="*/ 6 h 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7">
                    <a:moveTo>
                      <a:pt x="0" y="6"/>
                    </a:moveTo>
                    <a:lnTo>
                      <a:pt x="4" y="12"/>
                    </a:lnTo>
                    <a:lnTo>
                      <a:pt x="4" y="15"/>
                    </a:lnTo>
                    <a:lnTo>
                      <a:pt x="10" y="18"/>
                    </a:lnTo>
                    <a:lnTo>
                      <a:pt x="13" y="18"/>
                    </a:lnTo>
                    <a:lnTo>
                      <a:pt x="16" y="15"/>
                    </a:lnTo>
                    <a:lnTo>
                      <a:pt x="16" y="9"/>
                    </a:lnTo>
                    <a:lnTo>
                      <a:pt x="20" y="0"/>
                    </a:lnTo>
                    <a:lnTo>
                      <a:pt x="20" y="3"/>
                    </a:lnTo>
                    <a:lnTo>
                      <a:pt x="23" y="9"/>
                    </a:lnTo>
                    <a:lnTo>
                      <a:pt x="23" y="12"/>
                    </a:lnTo>
                    <a:lnTo>
                      <a:pt x="23" y="15"/>
                    </a:lnTo>
                    <a:lnTo>
                      <a:pt x="23" y="18"/>
                    </a:lnTo>
                    <a:lnTo>
                      <a:pt x="23" y="21"/>
                    </a:lnTo>
                    <a:lnTo>
                      <a:pt x="26" y="27"/>
                    </a:lnTo>
                    <a:lnTo>
                      <a:pt x="16" y="24"/>
                    </a:lnTo>
                    <a:lnTo>
                      <a:pt x="10" y="24"/>
                    </a:lnTo>
                    <a:lnTo>
                      <a:pt x="7" y="24"/>
                    </a:lnTo>
                    <a:lnTo>
                      <a:pt x="4" y="21"/>
                    </a:lnTo>
                    <a:lnTo>
                      <a:pt x="0" y="15"/>
                    </a:lnTo>
                    <a:lnTo>
                      <a:pt x="0" y="12"/>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18" name="Freeform 423"/>
              <p:cNvSpPr>
                <a:spLocks/>
              </p:cNvSpPr>
              <p:nvPr/>
            </p:nvSpPr>
            <p:spPr bwMode="auto">
              <a:xfrm>
                <a:off x="-1271" y="1156"/>
                <a:ext cx="26" cy="27"/>
              </a:xfrm>
              <a:custGeom>
                <a:avLst/>
                <a:gdLst>
                  <a:gd name="T0" fmla="*/ 0 w 26"/>
                  <a:gd name="T1" fmla="*/ 6 h 27"/>
                  <a:gd name="T2" fmla="*/ 4 w 26"/>
                  <a:gd name="T3" fmla="*/ 12 h 27"/>
                  <a:gd name="T4" fmla="*/ 4 w 26"/>
                  <a:gd name="T5" fmla="*/ 15 h 27"/>
                  <a:gd name="T6" fmla="*/ 10 w 26"/>
                  <a:gd name="T7" fmla="*/ 18 h 27"/>
                  <a:gd name="T8" fmla="*/ 13 w 26"/>
                  <a:gd name="T9" fmla="*/ 18 h 27"/>
                  <a:gd name="T10" fmla="*/ 16 w 26"/>
                  <a:gd name="T11" fmla="*/ 15 h 27"/>
                  <a:gd name="T12" fmla="*/ 16 w 26"/>
                  <a:gd name="T13" fmla="*/ 9 h 27"/>
                  <a:gd name="T14" fmla="*/ 20 w 26"/>
                  <a:gd name="T15" fmla="*/ 0 h 27"/>
                  <a:gd name="T16" fmla="*/ 20 w 26"/>
                  <a:gd name="T17" fmla="*/ 3 h 27"/>
                  <a:gd name="T18" fmla="*/ 23 w 26"/>
                  <a:gd name="T19" fmla="*/ 9 h 27"/>
                  <a:gd name="T20" fmla="*/ 23 w 26"/>
                  <a:gd name="T21" fmla="*/ 12 h 27"/>
                  <a:gd name="T22" fmla="*/ 23 w 26"/>
                  <a:gd name="T23" fmla="*/ 15 h 27"/>
                  <a:gd name="T24" fmla="*/ 23 w 26"/>
                  <a:gd name="T25" fmla="*/ 18 h 27"/>
                  <a:gd name="T26" fmla="*/ 23 w 26"/>
                  <a:gd name="T27" fmla="*/ 21 h 27"/>
                  <a:gd name="T28" fmla="*/ 26 w 26"/>
                  <a:gd name="T29" fmla="*/ 27 h 27"/>
                  <a:gd name="T30" fmla="*/ 16 w 26"/>
                  <a:gd name="T31" fmla="*/ 24 h 27"/>
                  <a:gd name="T32" fmla="*/ 10 w 26"/>
                  <a:gd name="T33" fmla="*/ 24 h 27"/>
                  <a:gd name="T34" fmla="*/ 7 w 26"/>
                  <a:gd name="T35" fmla="*/ 24 h 27"/>
                  <a:gd name="T36" fmla="*/ 4 w 26"/>
                  <a:gd name="T37" fmla="*/ 21 h 27"/>
                  <a:gd name="T38" fmla="*/ 0 w 26"/>
                  <a:gd name="T39" fmla="*/ 15 h 27"/>
                  <a:gd name="T40" fmla="*/ 0 w 26"/>
                  <a:gd name="T41" fmla="*/ 12 h 27"/>
                  <a:gd name="T42" fmla="*/ 0 w 26"/>
                  <a:gd name="T43" fmla="*/ 6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7">
                    <a:moveTo>
                      <a:pt x="0" y="6"/>
                    </a:moveTo>
                    <a:lnTo>
                      <a:pt x="4" y="12"/>
                    </a:lnTo>
                    <a:lnTo>
                      <a:pt x="4" y="15"/>
                    </a:lnTo>
                    <a:lnTo>
                      <a:pt x="10" y="18"/>
                    </a:lnTo>
                    <a:lnTo>
                      <a:pt x="13" y="18"/>
                    </a:lnTo>
                    <a:lnTo>
                      <a:pt x="16" y="15"/>
                    </a:lnTo>
                    <a:lnTo>
                      <a:pt x="16" y="9"/>
                    </a:lnTo>
                    <a:lnTo>
                      <a:pt x="20" y="0"/>
                    </a:lnTo>
                    <a:lnTo>
                      <a:pt x="20" y="3"/>
                    </a:lnTo>
                    <a:lnTo>
                      <a:pt x="23" y="9"/>
                    </a:lnTo>
                    <a:lnTo>
                      <a:pt x="23" y="12"/>
                    </a:lnTo>
                    <a:lnTo>
                      <a:pt x="23" y="15"/>
                    </a:lnTo>
                    <a:lnTo>
                      <a:pt x="23" y="18"/>
                    </a:lnTo>
                    <a:lnTo>
                      <a:pt x="23" y="21"/>
                    </a:lnTo>
                    <a:lnTo>
                      <a:pt x="26" y="27"/>
                    </a:lnTo>
                    <a:lnTo>
                      <a:pt x="16" y="24"/>
                    </a:lnTo>
                    <a:lnTo>
                      <a:pt x="10" y="24"/>
                    </a:lnTo>
                    <a:lnTo>
                      <a:pt x="7" y="24"/>
                    </a:lnTo>
                    <a:lnTo>
                      <a:pt x="4" y="21"/>
                    </a:lnTo>
                    <a:lnTo>
                      <a:pt x="0" y="15"/>
                    </a:lnTo>
                    <a:lnTo>
                      <a:pt x="0" y="12"/>
                    </a:lnTo>
                    <a:lnTo>
                      <a:pt x="0"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19" name="Freeform 424"/>
              <p:cNvSpPr>
                <a:spLocks/>
              </p:cNvSpPr>
              <p:nvPr/>
            </p:nvSpPr>
            <p:spPr bwMode="auto">
              <a:xfrm>
                <a:off x="-1261" y="1162"/>
                <a:ext cx="35" cy="32"/>
              </a:xfrm>
              <a:custGeom>
                <a:avLst/>
                <a:gdLst>
                  <a:gd name="T0" fmla="*/ 22 w 35"/>
                  <a:gd name="T1" fmla="*/ 26 h 32"/>
                  <a:gd name="T2" fmla="*/ 19 w 35"/>
                  <a:gd name="T3" fmla="*/ 24 h 32"/>
                  <a:gd name="T4" fmla="*/ 13 w 35"/>
                  <a:gd name="T5" fmla="*/ 24 h 32"/>
                  <a:gd name="T6" fmla="*/ 0 w 35"/>
                  <a:gd name="T7" fmla="*/ 21 h 32"/>
                  <a:gd name="T8" fmla="*/ 0 w 35"/>
                  <a:gd name="T9" fmla="*/ 24 h 32"/>
                  <a:gd name="T10" fmla="*/ 10 w 35"/>
                  <a:gd name="T11" fmla="*/ 29 h 32"/>
                  <a:gd name="T12" fmla="*/ 16 w 35"/>
                  <a:gd name="T13" fmla="*/ 32 h 32"/>
                  <a:gd name="T14" fmla="*/ 19 w 35"/>
                  <a:gd name="T15" fmla="*/ 32 h 32"/>
                  <a:gd name="T16" fmla="*/ 29 w 35"/>
                  <a:gd name="T17" fmla="*/ 29 h 32"/>
                  <a:gd name="T18" fmla="*/ 35 w 35"/>
                  <a:gd name="T19" fmla="*/ 29 h 32"/>
                  <a:gd name="T20" fmla="*/ 32 w 35"/>
                  <a:gd name="T21" fmla="*/ 26 h 32"/>
                  <a:gd name="T22" fmla="*/ 29 w 35"/>
                  <a:gd name="T23" fmla="*/ 24 h 32"/>
                  <a:gd name="T24" fmla="*/ 26 w 35"/>
                  <a:gd name="T25" fmla="*/ 18 h 32"/>
                  <a:gd name="T26" fmla="*/ 26 w 35"/>
                  <a:gd name="T27" fmla="*/ 15 h 32"/>
                  <a:gd name="T28" fmla="*/ 26 w 35"/>
                  <a:gd name="T29" fmla="*/ 12 h 32"/>
                  <a:gd name="T30" fmla="*/ 19 w 35"/>
                  <a:gd name="T31" fmla="*/ 9 h 32"/>
                  <a:gd name="T32" fmla="*/ 16 w 35"/>
                  <a:gd name="T33" fmla="*/ 0 h 32"/>
                  <a:gd name="T34" fmla="*/ 16 w 35"/>
                  <a:gd name="T35" fmla="*/ 9 h 32"/>
                  <a:gd name="T36" fmla="*/ 16 w 35"/>
                  <a:gd name="T37" fmla="*/ 15 h 32"/>
                  <a:gd name="T38" fmla="*/ 19 w 35"/>
                  <a:gd name="T39" fmla="*/ 21 h 32"/>
                  <a:gd name="T40" fmla="*/ 19 w 35"/>
                  <a:gd name="T41" fmla="*/ 21 h 32"/>
                  <a:gd name="T42" fmla="*/ 22 w 35"/>
                  <a:gd name="T43" fmla="*/ 2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5" h="32">
                    <a:moveTo>
                      <a:pt x="22" y="26"/>
                    </a:moveTo>
                    <a:lnTo>
                      <a:pt x="19" y="24"/>
                    </a:lnTo>
                    <a:lnTo>
                      <a:pt x="13" y="24"/>
                    </a:lnTo>
                    <a:lnTo>
                      <a:pt x="0" y="21"/>
                    </a:lnTo>
                    <a:lnTo>
                      <a:pt x="0" y="24"/>
                    </a:lnTo>
                    <a:lnTo>
                      <a:pt x="10" y="29"/>
                    </a:lnTo>
                    <a:lnTo>
                      <a:pt x="16" y="32"/>
                    </a:lnTo>
                    <a:lnTo>
                      <a:pt x="19" y="32"/>
                    </a:lnTo>
                    <a:lnTo>
                      <a:pt x="29" y="29"/>
                    </a:lnTo>
                    <a:lnTo>
                      <a:pt x="35" y="29"/>
                    </a:lnTo>
                    <a:lnTo>
                      <a:pt x="32" y="26"/>
                    </a:lnTo>
                    <a:lnTo>
                      <a:pt x="29" y="24"/>
                    </a:lnTo>
                    <a:lnTo>
                      <a:pt x="26" y="18"/>
                    </a:lnTo>
                    <a:lnTo>
                      <a:pt x="26" y="15"/>
                    </a:lnTo>
                    <a:lnTo>
                      <a:pt x="26" y="12"/>
                    </a:lnTo>
                    <a:lnTo>
                      <a:pt x="19" y="9"/>
                    </a:lnTo>
                    <a:lnTo>
                      <a:pt x="16" y="0"/>
                    </a:lnTo>
                    <a:lnTo>
                      <a:pt x="16" y="9"/>
                    </a:lnTo>
                    <a:lnTo>
                      <a:pt x="16" y="15"/>
                    </a:lnTo>
                    <a:lnTo>
                      <a:pt x="19" y="21"/>
                    </a:lnTo>
                    <a:lnTo>
                      <a:pt x="22"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20" name="Freeform 425"/>
              <p:cNvSpPr>
                <a:spLocks/>
              </p:cNvSpPr>
              <p:nvPr/>
            </p:nvSpPr>
            <p:spPr bwMode="auto">
              <a:xfrm>
                <a:off x="-1261" y="1162"/>
                <a:ext cx="35" cy="32"/>
              </a:xfrm>
              <a:custGeom>
                <a:avLst/>
                <a:gdLst>
                  <a:gd name="T0" fmla="*/ 22 w 35"/>
                  <a:gd name="T1" fmla="*/ 26 h 32"/>
                  <a:gd name="T2" fmla="*/ 19 w 35"/>
                  <a:gd name="T3" fmla="*/ 24 h 32"/>
                  <a:gd name="T4" fmla="*/ 13 w 35"/>
                  <a:gd name="T5" fmla="*/ 24 h 32"/>
                  <a:gd name="T6" fmla="*/ 0 w 35"/>
                  <a:gd name="T7" fmla="*/ 21 h 32"/>
                  <a:gd name="T8" fmla="*/ 0 w 35"/>
                  <a:gd name="T9" fmla="*/ 24 h 32"/>
                  <a:gd name="T10" fmla="*/ 10 w 35"/>
                  <a:gd name="T11" fmla="*/ 29 h 32"/>
                  <a:gd name="T12" fmla="*/ 16 w 35"/>
                  <a:gd name="T13" fmla="*/ 32 h 32"/>
                  <a:gd name="T14" fmla="*/ 19 w 35"/>
                  <a:gd name="T15" fmla="*/ 32 h 32"/>
                  <a:gd name="T16" fmla="*/ 29 w 35"/>
                  <a:gd name="T17" fmla="*/ 29 h 32"/>
                  <a:gd name="T18" fmla="*/ 35 w 35"/>
                  <a:gd name="T19" fmla="*/ 29 h 32"/>
                  <a:gd name="T20" fmla="*/ 32 w 35"/>
                  <a:gd name="T21" fmla="*/ 26 h 32"/>
                  <a:gd name="T22" fmla="*/ 29 w 35"/>
                  <a:gd name="T23" fmla="*/ 24 h 32"/>
                  <a:gd name="T24" fmla="*/ 26 w 35"/>
                  <a:gd name="T25" fmla="*/ 18 h 32"/>
                  <a:gd name="T26" fmla="*/ 26 w 35"/>
                  <a:gd name="T27" fmla="*/ 15 h 32"/>
                  <a:gd name="T28" fmla="*/ 26 w 35"/>
                  <a:gd name="T29" fmla="*/ 12 h 32"/>
                  <a:gd name="T30" fmla="*/ 19 w 35"/>
                  <a:gd name="T31" fmla="*/ 9 h 32"/>
                  <a:gd name="T32" fmla="*/ 16 w 35"/>
                  <a:gd name="T33" fmla="*/ 0 h 32"/>
                  <a:gd name="T34" fmla="*/ 16 w 35"/>
                  <a:gd name="T35" fmla="*/ 9 h 32"/>
                  <a:gd name="T36" fmla="*/ 16 w 35"/>
                  <a:gd name="T37" fmla="*/ 15 h 32"/>
                  <a:gd name="T38" fmla="*/ 19 w 35"/>
                  <a:gd name="T39" fmla="*/ 21 h 32"/>
                  <a:gd name="T40" fmla="*/ 22 w 35"/>
                  <a:gd name="T41" fmla="*/ 2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5" h="32">
                    <a:moveTo>
                      <a:pt x="22" y="26"/>
                    </a:moveTo>
                    <a:lnTo>
                      <a:pt x="19" y="24"/>
                    </a:lnTo>
                    <a:lnTo>
                      <a:pt x="13" y="24"/>
                    </a:lnTo>
                    <a:lnTo>
                      <a:pt x="0" y="21"/>
                    </a:lnTo>
                    <a:lnTo>
                      <a:pt x="0" y="24"/>
                    </a:lnTo>
                    <a:lnTo>
                      <a:pt x="10" y="29"/>
                    </a:lnTo>
                    <a:lnTo>
                      <a:pt x="16" y="32"/>
                    </a:lnTo>
                    <a:lnTo>
                      <a:pt x="19" y="32"/>
                    </a:lnTo>
                    <a:lnTo>
                      <a:pt x="29" y="29"/>
                    </a:lnTo>
                    <a:lnTo>
                      <a:pt x="35" y="29"/>
                    </a:lnTo>
                    <a:lnTo>
                      <a:pt x="32" y="26"/>
                    </a:lnTo>
                    <a:lnTo>
                      <a:pt x="29" y="24"/>
                    </a:lnTo>
                    <a:lnTo>
                      <a:pt x="26" y="18"/>
                    </a:lnTo>
                    <a:lnTo>
                      <a:pt x="26" y="15"/>
                    </a:lnTo>
                    <a:lnTo>
                      <a:pt x="26" y="12"/>
                    </a:lnTo>
                    <a:lnTo>
                      <a:pt x="19" y="9"/>
                    </a:lnTo>
                    <a:lnTo>
                      <a:pt x="16" y="0"/>
                    </a:lnTo>
                    <a:lnTo>
                      <a:pt x="16" y="9"/>
                    </a:lnTo>
                    <a:lnTo>
                      <a:pt x="16" y="15"/>
                    </a:lnTo>
                    <a:lnTo>
                      <a:pt x="19" y="21"/>
                    </a:lnTo>
                    <a:lnTo>
                      <a:pt x="22" y="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21" name="Freeform 426"/>
              <p:cNvSpPr>
                <a:spLocks/>
              </p:cNvSpPr>
              <p:nvPr/>
            </p:nvSpPr>
            <p:spPr bwMode="auto">
              <a:xfrm>
                <a:off x="-1245" y="1174"/>
                <a:ext cx="42" cy="29"/>
              </a:xfrm>
              <a:custGeom>
                <a:avLst/>
                <a:gdLst>
                  <a:gd name="T0" fmla="*/ 22 w 42"/>
                  <a:gd name="T1" fmla="*/ 17 h 29"/>
                  <a:gd name="T2" fmla="*/ 19 w 42"/>
                  <a:gd name="T3" fmla="*/ 20 h 29"/>
                  <a:gd name="T4" fmla="*/ 13 w 42"/>
                  <a:gd name="T5" fmla="*/ 20 h 29"/>
                  <a:gd name="T6" fmla="*/ 3 w 42"/>
                  <a:gd name="T7" fmla="*/ 23 h 29"/>
                  <a:gd name="T8" fmla="*/ 0 w 42"/>
                  <a:gd name="T9" fmla="*/ 23 h 29"/>
                  <a:gd name="T10" fmla="*/ 6 w 42"/>
                  <a:gd name="T11" fmla="*/ 26 h 29"/>
                  <a:gd name="T12" fmla="*/ 13 w 42"/>
                  <a:gd name="T13" fmla="*/ 29 h 29"/>
                  <a:gd name="T14" fmla="*/ 19 w 42"/>
                  <a:gd name="T15" fmla="*/ 26 h 29"/>
                  <a:gd name="T16" fmla="*/ 22 w 42"/>
                  <a:gd name="T17" fmla="*/ 26 h 29"/>
                  <a:gd name="T18" fmla="*/ 26 w 42"/>
                  <a:gd name="T19" fmla="*/ 23 h 29"/>
                  <a:gd name="T20" fmla="*/ 35 w 42"/>
                  <a:gd name="T21" fmla="*/ 23 h 29"/>
                  <a:gd name="T22" fmla="*/ 42 w 42"/>
                  <a:gd name="T23" fmla="*/ 23 h 29"/>
                  <a:gd name="T24" fmla="*/ 32 w 42"/>
                  <a:gd name="T25" fmla="*/ 17 h 29"/>
                  <a:gd name="T26" fmla="*/ 29 w 42"/>
                  <a:gd name="T27" fmla="*/ 14 h 29"/>
                  <a:gd name="T28" fmla="*/ 26 w 42"/>
                  <a:gd name="T29" fmla="*/ 9 h 29"/>
                  <a:gd name="T30" fmla="*/ 19 w 42"/>
                  <a:gd name="T31" fmla="*/ 3 h 29"/>
                  <a:gd name="T32" fmla="*/ 13 w 42"/>
                  <a:gd name="T33" fmla="*/ 0 h 29"/>
                  <a:gd name="T34" fmla="*/ 13 w 42"/>
                  <a:gd name="T35" fmla="*/ 6 h 29"/>
                  <a:gd name="T36" fmla="*/ 16 w 42"/>
                  <a:gd name="T37" fmla="*/ 9 h 29"/>
                  <a:gd name="T38" fmla="*/ 19 w 42"/>
                  <a:gd name="T39" fmla="*/ 14 h 29"/>
                  <a:gd name="T40" fmla="*/ 22 w 42"/>
                  <a:gd name="T41" fmla="*/ 17 h 29"/>
                  <a:gd name="T42" fmla="*/ 22 w 42"/>
                  <a:gd name="T43" fmla="*/ 1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29">
                    <a:moveTo>
                      <a:pt x="22" y="17"/>
                    </a:moveTo>
                    <a:lnTo>
                      <a:pt x="19" y="20"/>
                    </a:lnTo>
                    <a:lnTo>
                      <a:pt x="13" y="20"/>
                    </a:lnTo>
                    <a:lnTo>
                      <a:pt x="3" y="23"/>
                    </a:lnTo>
                    <a:lnTo>
                      <a:pt x="0" y="23"/>
                    </a:lnTo>
                    <a:lnTo>
                      <a:pt x="6" y="26"/>
                    </a:lnTo>
                    <a:lnTo>
                      <a:pt x="13" y="29"/>
                    </a:lnTo>
                    <a:lnTo>
                      <a:pt x="19" y="26"/>
                    </a:lnTo>
                    <a:lnTo>
                      <a:pt x="22" y="26"/>
                    </a:lnTo>
                    <a:lnTo>
                      <a:pt x="26" y="23"/>
                    </a:lnTo>
                    <a:lnTo>
                      <a:pt x="35" y="23"/>
                    </a:lnTo>
                    <a:lnTo>
                      <a:pt x="42" y="23"/>
                    </a:lnTo>
                    <a:lnTo>
                      <a:pt x="32" y="17"/>
                    </a:lnTo>
                    <a:lnTo>
                      <a:pt x="29" y="14"/>
                    </a:lnTo>
                    <a:lnTo>
                      <a:pt x="26" y="9"/>
                    </a:lnTo>
                    <a:lnTo>
                      <a:pt x="19" y="3"/>
                    </a:lnTo>
                    <a:lnTo>
                      <a:pt x="13" y="0"/>
                    </a:lnTo>
                    <a:lnTo>
                      <a:pt x="13" y="6"/>
                    </a:lnTo>
                    <a:lnTo>
                      <a:pt x="16" y="9"/>
                    </a:lnTo>
                    <a:lnTo>
                      <a:pt x="19" y="14"/>
                    </a:lnTo>
                    <a:lnTo>
                      <a:pt x="22"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22" name="Freeform 427"/>
              <p:cNvSpPr>
                <a:spLocks/>
              </p:cNvSpPr>
              <p:nvPr/>
            </p:nvSpPr>
            <p:spPr bwMode="auto">
              <a:xfrm>
                <a:off x="-1245" y="1174"/>
                <a:ext cx="42" cy="29"/>
              </a:xfrm>
              <a:custGeom>
                <a:avLst/>
                <a:gdLst>
                  <a:gd name="T0" fmla="*/ 22 w 42"/>
                  <a:gd name="T1" fmla="*/ 17 h 29"/>
                  <a:gd name="T2" fmla="*/ 19 w 42"/>
                  <a:gd name="T3" fmla="*/ 20 h 29"/>
                  <a:gd name="T4" fmla="*/ 13 w 42"/>
                  <a:gd name="T5" fmla="*/ 20 h 29"/>
                  <a:gd name="T6" fmla="*/ 3 w 42"/>
                  <a:gd name="T7" fmla="*/ 23 h 29"/>
                  <a:gd name="T8" fmla="*/ 0 w 42"/>
                  <a:gd name="T9" fmla="*/ 23 h 29"/>
                  <a:gd name="T10" fmla="*/ 6 w 42"/>
                  <a:gd name="T11" fmla="*/ 26 h 29"/>
                  <a:gd name="T12" fmla="*/ 13 w 42"/>
                  <a:gd name="T13" fmla="*/ 29 h 29"/>
                  <a:gd name="T14" fmla="*/ 19 w 42"/>
                  <a:gd name="T15" fmla="*/ 26 h 29"/>
                  <a:gd name="T16" fmla="*/ 22 w 42"/>
                  <a:gd name="T17" fmla="*/ 26 h 29"/>
                  <a:gd name="T18" fmla="*/ 26 w 42"/>
                  <a:gd name="T19" fmla="*/ 23 h 29"/>
                  <a:gd name="T20" fmla="*/ 35 w 42"/>
                  <a:gd name="T21" fmla="*/ 23 h 29"/>
                  <a:gd name="T22" fmla="*/ 42 w 42"/>
                  <a:gd name="T23" fmla="*/ 23 h 29"/>
                  <a:gd name="T24" fmla="*/ 32 w 42"/>
                  <a:gd name="T25" fmla="*/ 17 h 29"/>
                  <a:gd name="T26" fmla="*/ 29 w 42"/>
                  <a:gd name="T27" fmla="*/ 14 h 29"/>
                  <a:gd name="T28" fmla="*/ 26 w 42"/>
                  <a:gd name="T29" fmla="*/ 9 h 29"/>
                  <a:gd name="T30" fmla="*/ 19 w 42"/>
                  <a:gd name="T31" fmla="*/ 3 h 29"/>
                  <a:gd name="T32" fmla="*/ 13 w 42"/>
                  <a:gd name="T33" fmla="*/ 0 h 29"/>
                  <a:gd name="T34" fmla="*/ 13 w 42"/>
                  <a:gd name="T35" fmla="*/ 6 h 29"/>
                  <a:gd name="T36" fmla="*/ 16 w 42"/>
                  <a:gd name="T37" fmla="*/ 9 h 29"/>
                  <a:gd name="T38" fmla="*/ 19 w 42"/>
                  <a:gd name="T39" fmla="*/ 14 h 29"/>
                  <a:gd name="T40" fmla="*/ 22 w 42"/>
                  <a:gd name="T41" fmla="*/ 17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2" h="29">
                    <a:moveTo>
                      <a:pt x="22" y="17"/>
                    </a:moveTo>
                    <a:lnTo>
                      <a:pt x="19" y="20"/>
                    </a:lnTo>
                    <a:lnTo>
                      <a:pt x="13" y="20"/>
                    </a:lnTo>
                    <a:lnTo>
                      <a:pt x="3" y="23"/>
                    </a:lnTo>
                    <a:lnTo>
                      <a:pt x="0" y="23"/>
                    </a:lnTo>
                    <a:lnTo>
                      <a:pt x="6" y="26"/>
                    </a:lnTo>
                    <a:lnTo>
                      <a:pt x="13" y="29"/>
                    </a:lnTo>
                    <a:lnTo>
                      <a:pt x="19" y="26"/>
                    </a:lnTo>
                    <a:lnTo>
                      <a:pt x="22" y="26"/>
                    </a:lnTo>
                    <a:lnTo>
                      <a:pt x="26" y="23"/>
                    </a:lnTo>
                    <a:lnTo>
                      <a:pt x="35" y="23"/>
                    </a:lnTo>
                    <a:lnTo>
                      <a:pt x="42" y="23"/>
                    </a:lnTo>
                    <a:lnTo>
                      <a:pt x="32" y="17"/>
                    </a:lnTo>
                    <a:lnTo>
                      <a:pt x="29" y="14"/>
                    </a:lnTo>
                    <a:lnTo>
                      <a:pt x="26" y="9"/>
                    </a:lnTo>
                    <a:lnTo>
                      <a:pt x="19" y="3"/>
                    </a:lnTo>
                    <a:lnTo>
                      <a:pt x="13" y="0"/>
                    </a:lnTo>
                    <a:lnTo>
                      <a:pt x="13" y="6"/>
                    </a:lnTo>
                    <a:lnTo>
                      <a:pt x="16" y="9"/>
                    </a:lnTo>
                    <a:lnTo>
                      <a:pt x="19" y="14"/>
                    </a:lnTo>
                    <a:lnTo>
                      <a:pt x="22" y="1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23" name="Freeform 428"/>
              <p:cNvSpPr>
                <a:spLocks/>
              </p:cNvSpPr>
              <p:nvPr/>
            </p:nvSpPr>
            <p:spPr bwMode="auto">
              <a:xfrm>
                <a:off x="-1229" y="1180"/>
                <a:ext cx="48" cy="26"/>
              </a:xfrm>
              <a:custGeom>
                <a:avLst/>
                <a:gdLst>
                  <a:gd name="T0" fmla="*/ 13 w 48"/>
                  <a:gd name="T1" fmla="*/ 0 h 26"/>
                  <a:gd name="T2" fmla="*/ 16 w 48"/>
                  <a:gd name="T3" fmla="*/ 3 h 26"/>
                  <a:gd name="T4" fmla="*/ 16 w 48"/>
                  <a:gd name="T5" fmla="*/ 8 h 26"/>
                  <a:gd name="T6" fmla="*/ 22 w 48"/>
                  <a:gd name="T7" fmla="*/ 11 h 26"/>
                  <a:gd name="T8" fmla="*/ 32 w 48"/>
                  <a:gd name="T9" fmla="*/ 14 h 26"/>
                  <a:gd name="T10" fmla="*/ 19 w 48"/>
                  <a:gd name="T11" fmla="*/ 20 h 26"/>
                  <a:gd name="T12" fmla="*/ 13 w 48"/>
                  <a:gd name="T13" fmla="*/ 20 h 26"/>
                  <a:gd name="T14" fmla="*/ 6 w 48"/>
                  <a:gd name="T15" fmla="*/ 23 h 26"/>
                  <a:gd name="T16" fmla="*/ 0 w 48"/>
                  <a:gd name="T17" fmla="*/ 26 h 26"/>
                  <a:gd name="T18" fmla="*/ 10 w 48"/>
                  <a:gd name="T19" fmla="*/ 26 h 26"/>
                  <a:gd name="T20" fmla="*/ 19 w 48"/>
                  <a:gd name="T21" fmla="*/ 26 h 26"/>
                  <a:gd name="T22" fmla="*/ 26 w 48"/>
                  <a:gd name="T23" fmla="*/ 26 h 26"/>
                  <a:gd name="T24" fmla="*/ 35 w 48"/>
                  <a:gd name="T25" fmla="*/ 20 h 26"/>
                  <a:gd name="T26" fmla="*/ 38 w 48"/>
                  <a:gd name="T27" fmla="*/ 17 h 26"/>
                  <a:gd name="T28" fmla="*/ 48 w 48"/>
                  <a:gd name="T29" fmla="*/ 8 h 26"/>
                  <a:gd name="T30" fmla="*/ 45 w 48"/>
                  <a:gd name="T31" fmla="*/ 11 h 26"/>
                  <a:gd name="T32" fmla="*/ 38 w 48"/>
                  <a:gd name="T33" fmla="*/ 11 h 26"/>
                  <a:gd name="T34" fmla="*/ 32 w 48"/>
                  <a:gd name="T35" fmla="*/ 8 h 26"/>
                  <a:gd name="T36" fmla="*/ 29 w 48"/>
                  <a:gd name="T37" fmla="*/ 3 h 26"/>
                  <a:gd name="T38" fmla="*/ 22 w 48"/>
                  <a:gd name="T39" fmla="*/ 3 h 26"/>
                  <a:gd name="T40" fmla="*/ 13 w 48"/>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26">
                    <a:moveTo>
                      <a:pt x="13" y="0"/>
                    </a:moveTo>
                    <a:lnTo>
                      <a:pt x="16" y="3"/>
                    </a:lnTo>
                    <a:lnTo>
                      <a:pt x="16" y="8"/>
                    </a:lnTo>
                    <a:lnTo>
                      <a:pt x="22" y="11"/>
                    </a:lnTo>
                    <a:lnTo>
                      <a:pt x="32" y="14"/>
                    </a:lnTo>
                    <a:lnTo>
                      <a:pt x="19" y="20"/>
                    </a:lnTo>
                    <a:lnTo>
                      <a:pt x="13" y="20"/>
                    </a:lnTo>
                    <a:lnTo>
                      <a:pt x="6" y="23"/>
                    </a:lnTo>
                    <a:lnTo>
                      <a:pt x="0" y="26"/>
                    </a:lnTo>
                    <a:lnTo>
                      <a:pt x="10" y="26"/>
                    </a:lnTo>
                    <a:lnTo>
                      <a:pt x="19" y="26"/>
                    </a:lnTo>
                    <a:lnTo>
                      <a:pt x="26" y="26"/>
                    </a:lnTo>
                    <a:lnTo>
                      <a:pt x="35" y="20"/>
                    </a:lnTo>
                    <a:lnTo>
                      <a:pt x="38" y="17"/>
                    </a:lnTo>
                    <a:lnTo>
                      <a:pt x="48" y="8"/>
                    </a:lnTo>
                    <a:lnTo>
                      <a:pt x="45" y="11"/>
                    </a:lnTo>
                    <a:lnTo>
                      <a:pt x="38" y="11"/>
                    </a:lnTo>
                    <a:lnTo>
                      <a:pt x="32" y="8"/>
                    </a:lnTo>
                    <a:lnTo>
                      <a:pt x="29" y="3"/>
                    </a:lnTo>
                    <a:lnTo>
                      <a:pt x="22" y="3"/>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24" name="Freeform 429"/>
              <p:cNvSpPr>
                <a:spLocks/>
              </p:cNvSpPr>
              <p:nvPr/>
            </p:nvSpPr>
            <p:spPr bwMode="auto">
              <a:xfrm>
                <a:off x="-1229" y="1180"/>
                <a:ext cx="48" cy="26"/>
              </a:xfrm>
              <a:custGeom>
                <a:avLst/>
                <a:gdLst>
                  <a:gd name="T0" fmla="*/ 13 w 48"/>
                  <a:gd name="T1" fmla="*/ 0 h 26"/>
                  <a:gd name="T2" fmla="*/ 16 w 48"/>
                  <a:gd name="T3" fmla="*/ 3 h 26"/>
                  <a:gd name="T4" fmla="*/ 16 w 48"/>
                  <a:gd name="T5" fmla="*/ 8 h 26"/>
                  <a:gd name="T6" fmla="*/ 22 w 48"/>
                  <a:gd name="T7" fmla="*/ 11 h 26"/>
                  <a:gd name="T8" fmla="*/ 32 w 48"/>
                  <a:gd name="T9" fmla="*/ 14 h 26"/>
                  <a:gd name="T10" fmla="*/ 19 w 48"/>
                  <a:gd name="T11" fmla="*/ 20 h 26"/>
                  <a:gd name="T12" fmla="*/ 13 w 48"/>
                  <a:gd name="T13" fmla="*/ 20 h 26"/>
                  <a:gd name="T14" fmla="*/ 6 w 48"/>
                  <a:gd name="T15" fmla="*/ 23 h 26"/>
                  <a:gd name="T16" fmla="*/ 0 w 48"/>
                  <a:gd name="T17" fmla="*/ 26 h 26"/>
                  <a:gd name="T18" fmla="*/ 10 w 48"/>
                  <a:gd name="T19" fmla="*/ 26 h 26"/>
                  <a:gd name="T20" fmla="*/ 19 w 48"/>
                  <a:gd name="T21" fmla="*/ 26 h 26"/>
                  <a:gd name="T22" fmla="*/ 26 w 48"/>
                  <a:gd name="T23" fmla="*/ 26 h 26"/>
                  <a:gd name="T24" fmla="*/ 35 w 48"/>
                  <a:gd name="T25" fmla="*/ 20 h 26"/>
                  <a:gd name="T26" fmla="*/ 38 w 48"/>
                  <a:gd name="T27" fmla="*/ 17 h 26"/>
                  <a:gd name="T28" fmla="*/ 48 w 48"/>
                  <a:gd name="T29" fmla="*/ 8 h 26"/>
                  <a:gd name="T30" fmla="*/ 45 w 48"/>
                  <a:gd name="T31" fmla="*/ 11 h 26"/>
                  <a:gd name="T32" fmla="*/ 38 w 48"/>
                  <a:gd name="T33" fmla="*/ 11 h 26"/>
                  <a:gd name="T34" fmla="*/ 32 w 48"/>
                  <a:gd name="T35" fmla="*/ 8 h 26"/>
                  <a:gd name="T36" fmla="*/ 29 w 48"/>
                  <a:gd name="T37" fmla="*/ 3 h 26"/>
                  <a:gd name="T38" fmla="*/ 22 w 48"/>
                  <a:gd name="T39" fmla="*/ 3 h 26"/>
                  <a:gd name="T40" fmla="*/ 13 w 48"/>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26">
                    <a:moveTo>
                      <a:pt x="13" y="0"/>
                    </a:moveTo>
                    <a:lnTo>
                      <a:pt x="16" y="3"/>
                    </a:lnTo>
                    <a:lnTo>
                      <a:pt x="16" y="8"/>
                    </a:lnTo>
                    <a:lnTo>
                      <a:pt x="22" y="11"/>
                    </a:lnTo>
                    <a:lnTo>
                      <a:pt x="32" y="14"/>
                    </a:lnTo>
                    <a:lnTo>
                      <a:pt x="19" y="20"/>
                    </a:lnTo>
                    <a:lnTo>
                      <a:pt x="13" y="20"/>
                    </a:lnTo>
                    <a:lnTo>
                      <a:pt x="6" y="23"/>
                    </a:lnTo>
                    <a:lnTo>
                      <a:pt x="0" y="26"/>
                    </a:lnTo>
                    <a:lnTo>
                      <a:pt x="10" y="26"/>
                    </a:lnTo>
                    <a:lnTo>
                      <a:pt x="19" y="26"/>
                    </a:lnTo>
                    <a:lnTo>
                      <a:pt x="26" y="26"/>
                    </a:lnTo>
                    <a:lnTo>
                      <a:pt x="35" y="20"/>
                    </a:lnTo>
                    <a:lnTo>
                      <a:pt x="38" y="17"/>
                    </a:lnTo>
                    <a:lnTo>
                      <a:pt x="48" y="8"/>
                    </a:lnTo>
                    <a:lnTo>
                      <a:pt x="45" y="11"/>
                    </a:lnTo>
                    <a:lnTo>
                      <a:pt x="38" y="11"/>
                    </a:lnTo>
                    <a:lnTo>
                      <a:pt x="32" y="8"/>
                    </a:lnTo>
                    <a:lnTo>
                      <a:pt x="29" y="3"/>
                    </a:lnTo>
                    <a:lnTo>
                      <a:pt x="22" y="3"/>
                    </a:lnTo>
                    <a:lnTo>
                      <a:pt x="1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25" name="Freeform 430"/>
              <p:cNvSpPr>
                <a:spLocks/>
              </p:cNvSpPr>
              <p:nvPr/>
            </p:nvSpPr>
            <p:spPr bwMode="auto">
              <a:xfrm>
                <a:off x="-1207" y="1153"/>
                <a:ext cx="61" cy="56"/>
              </a:xfrm>
              <a:custGeom>
                <a:avLst/>
                <a:gdLst>
                  <a:gd name="T0" fmla="*/ 0 w 61"/>
                  <a:gd name="T1" fmla="*/ 56 h 56"/>
                  <a:gd name="T2" fmla="*/ 13 w 61"/>
                  <a:gd name="T3" fmla="*/ 50 h 56"/>
                  <a:gd name="T4" fmla="*/ 23 w 61"/>
                  <a:gd name="T5" fmla="*/ 41 h 56"/>
                  <a:gd name="T6" fmla="*/ 32 w 61"/>
                  <a:gd name="T7" fmla="*/ 30 h 56"/>
                  <a:gd name="T8" fmla="*/ 42 w 61"/>
                  <a:gd name="T9" fmla="*/ 15 h 56"/>
                  <a:gd name="T10" fmla="*/ 52 w 61"/>
                  <a:gd name="T11" fmla="*/ 6 h 56"/>
                  <a:gd name="T12" fmla="*/ 55 w 61"/>
                  <a:gd name="T13" fmla="*/ 3 h 56"/>
                  <a:gd name="T14" fmla="*/ 58 w 61"/>
                  <a:gd name="T15" fmla="*/ 0 h 56"/>
                  <a:gd name="T16" fmla="*/ 61 w 61"/>
                  <a:gd name="T17" fmla="*/ 0 h 56"/>
                  <a:gd name="T18" fmla="*/ 58 w 61"/>
                  <a:gd name="T19" fmla="*/ 12 h 56"/>
                  <a:gd name="T20" fmla="*/ 58 w 61"/>
                  <a:gd name="T21" fmla="*/ 15 h 56"/>
                  <a:gd name="T22" fmla="*/ 55 w 61"/>
                  <a:gd name="T23" fmla="*/ 18 h 56"/>
                  <a:gd name="T24" fmla="*/ 55 w 61"/>
                  <a:gd name="T25" fmla="*/ 12 h 56"/>
                  <a:gd name="T26" fmla="*/ 58 w 61"/>
                  <a:gd name="T27" fmla="*/ 9 h 56"/>
                  <a:gd name="T28" fmla="*/ 58 w 61"/>
                  <a:gd name="T29" fmla="*/ 6 h 56"/>
                  <a:gd name="T30" fmla="*/ 52 w 61"/>
                  <a:gd name="T31" fmla="*/ 9 h 56"/>
                  <a:gd name="T32" fmla="*/ 45 w 61"/>
                  <a:gd name="T33" fmla="*/ 18 h 56"/>
                  <a:gd name="T34" fmla="*/ 39 w 61"/>
                  <a:gd name="T35" fmla="*/ 33 h 56"/>
                  <a:gd name="T36" fmla="*/ 32 w 61"/>
                  <a:gd name="T37" fmla="*/ 44 h 56"/>
                  <a:gd name="T38" fmla="*/ 23 w 61"/>
                  <a:gd name="T39" fmla="*/ 53 h 56"/>
                  <a:gd name="T40" fmla="*/ 16 w 61"/>
                  <a:gd name="T41" fmla="*/ 56 h 56"/>
                  <a:gd name="T42" fmla="*/ 7 w 61"/>
                  <a:gd name="T43" fmla="*/ 56 h 56"/>
                  <a:gd name="T44" fmla="*/ 0 w 61"/>
                  <a:gd name="T45" fmla="*/ 56 h 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1" h="56">
                    <a:moveTo>
                      <a:pt x="0" y="56"/>
                    </a:moveTo>
                    <a:lnTo>
                      <a:pt x="13" y="50"/>
                    </a:lnTo>
                    <a:lnTo>
                      <a:pt x="23" y="41"/>
                    </a:lnTo>
                    <a:lnTo>
                      <a:pt x="32" y="30"/>
                    </a:lnTo>
                    <a:lnTo>
                      <a:pt x="42" y="15"/>
                    </a:lnTo>
                    <a:lnTo>
                      <a:pt x="52" y="6"/>
                    </a:lnTo>
                    <a:lnTo>
                      <a:pt x="55" y="3"/>
                    </a:lnTo>
                    <a:lnTo>
                      <a:pt x="58" y="0"/>
                    </a:lnTo>
                    <a:lnTo>
                      <a:pt x="61" y="0"/>
                    </a:lnTo>
                    <a:lnTo>
                      <a:pt x="58" y="12"/>
                    </a:lnTo>
                    <a:lnTo>
                      <a:pt x="58" y="15"/>
                    </a:lnTo>
                    <a:lnTo>
                      <a:pt x="55" y="18"/>
                    </a:lnTo>
                    <a:lnTo>
                      <a:pt x="55" y="12"/>
                    </a:lnTo>
                    <a:lnTo>
                      <a:pt x="58" y="9"/>
                    </a:lnTo>
                    <a:lnTo>
                      <a:pt x="58" y="6"/>
                    </a:lnTo>
                    <a:lnTo>
                      <a:pt x="52" y="9"/>
                    </a:lnTo>
                    <a:lnTo>
                      <a:pt x="45" y="18"/>
                    </a:lnTo>
                    <a:lnTo>
                      <a:pt x="39" y="33"/>
                    </a:lnTo>
                    <a:lnTo>
                      <a:pt x="32" y="44"/>
                    </a:lnTo>
                    <a:lnTo>
                      <a:pt x="23" y="53"/>
                    </a:lnTo>
                    <a:lnTo>
                      <a:pt x="16" y="56"/>
                    </a:lnTo>
                    <a:lnTo>
                      <a:pt x="7" y="56"/>
                    </a:lnTo>
                    <a:lnTo>
                      <a:pt x="0"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26" name="Freeform 431"/>
              <p:cNvSpPr>
                <a:spLocks/>
              </p:cNvSpPr>
              <p:nvPr/>
            </p:nvSpPr>
            <p:spPr bwMode="auto">
              <a:xfrm>
                <a:off x="-1207" y="1153"/>
                <a:ext cx="61" cy="56"/>
              </a:xfrm>
              <a:custGeom>
                <a:avLst/>
                <a:gdLst>
                  <a:gd name="T0" fmla="*/ 0 w 61"/>
                  <a:gd name="T1" fmla="*/ 56 h 56"/>
                  <a:gd name="T2" fmla="*/ 13 w 61"/>
                  <a:gd name="T3" fmla="*/ 50 h 56"/>
                  <a:gd name="T4" fmla="*/ 23 w 61"/>
                  <a:gd name="T5" fmla="*/ 41 h 56"/>
                  <a:gd name="T6" fmla="*/ 32 w 61"/>
                  <a:gd name="T7" fmla="*/ 30 h 56"/>
                  <a:gd name="T8" fmla="*/ 42 w 61"/>
                  <a:gd name="T9" fmla="*/ 15 h 56"/>
                  <a:gd name="T10" fmla="*/ 52 w 61"/>
                  <a:gd name="T11" fmla="*/ 6 h 56"/>
                  <a:gd name="T12" fmla="*/ 55 w 61"/>
                  <a:gd name="T13" fmla="*/ 3 h 56"/>
                  <a:gd name="T14" fmla="*/ 58 w 61"/>
                  <a:gd name="T15" fmla="*/ 0 h 56"/>
                  <a:gd name="T16" fmla="*/ 61 w 61"/>
                  <a:gd name="T17" fmla="*/ 0 h 56"/>
                  <a:gd name="T18" fmla="*/ 58 w 61"/>
                  <a:gd name="T19" fmla="*/ 12 h 56"/>
                  <a:gd name="T20" fmla="*/ 58 w 61"/>
                  <a:gd name="T21" fmla="*/ 15 h 56"/>
                  <a:gd name="T22" fmla="*/ 55 w 61"/>
                  <a:gd name="T23" fmla="*/ 18 h 56"/>
                  <a:gd name="T24" fmla="*/ 55 w 61"/>
                  <a:gd name="T25" fmla="*/ 12 h 56"/>
                  <a:gd name="T26" fmla="*/ 58 w 61"/>
                  <a:gd name="T27" fmla="*/ 9 h 56"/>
                  <a:gd name="T28" fmla="*/ 58 w 61"/>
                  <a:gd name="T29" fmla="*/ 6 h 56"/>
                  <a:gd name="T30" fmla="*/ 52 w 61"/>
                  <a:gd name="T31" fmla="*/ 9 h 56"/>
                  <a:gd name="T32" fmla="*/ 45 w 61"/>
                  <a:gd name="T33" fmla="*/ 18 h 56"/>
                  <a:gd name="T34" fmla="*/ 39 w 61"/>
                  <a:gd name="T35" fmla="*/ 33 h 56"/>
                  <a:gd name="T36" fmla="*/ 32 w 61"/>
                  <a:gd name="T37" fmla="*/ 44 h 56"/>
                  <a:gd name="T38" fmla="*/ 23 w 61"/>
                  <a:gd name="T39" fmla="*/ 53 h 56"/>
                  <a:gd name="T40" fmla="*/ 16 w 61"/>
                  <a:gd name="T41" fmla="*/ 56 h 56"/>
                  <a:gd name="T42" fmla="*/ 7 w 61"/>
                  <a:gd name="T43" fmla="*/ 56 h 56"/>
                  <a:gd name="T44" fmla="*/ 0 w 61"/>
                  <a:gd name="T45" fmla="*/ 56 h 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1" h="56">
                    <a:moveTo>
                      <a:pt x="0" y="56"/>
                    </a:moveTo>
                    <a:lnTo>
                      <a:pt x="13" y="50"/>
                    </a:lnTo>
                    <a:lnTo>
                      <a:pt x="23" y="41"/>
                    </a:lnTo>
                    <a:lnTo>
                      <a:pt x="32" y="30"/>
                    </a:lnTo>
                    <a:lnTo>
                      <a:pt x="42" y="15"/>
                    </a:lnTo>
                    <a:lnTo>
                      <a:pt x="52" y="6"/>
                    </a:lnTo>
                    <a:lnTo>
                      <a:pt x="55" y="3"/>
                    </a:lnTo>
                    <a:lnTo>
                      <a:pt x="58" y="0"/>
                    </a:lnTo>
                    <a:lnTo>
                      <a:pt x="61" y="0"/>
                    </a:lnTo>
                    <a:lnTo>
                      <a:pt x="58" y="12"/>
                    </a:lnTo>
                    <a:lnTo>
                      <a:pt x="58" y="15"/>
                    </a:lnTo>
                    <a:lnTo>
                      <a:pt x="55" y="18"/>
                    </a:lnTo>
                    <a:lnTo>
                      <a:pt x="55" y="12"/>
                    </a:lnTo>
                    <a:lnTo>
                      <a:pt x="58" y="9"/>
                    </a:lnTo>
                    <a:lnTo>
                      <a:pt x="58" y="6"/>
                    </a:lnTo>
                    <a:lnTo>
                      <a:pt x="52" y="9"/>
                    </a:lnTo>
                    <a:lnTo>
                      <a:pt x="45" y="18"/>
                    </a:lnTo>
                    <a:lnTo>
                      <a:pt x="39" y="33"/>
                    </a:lnTo>
                    <a:lnTo>
                      <a:pt x="32" y="44"/>
                    </a:lnTo>
                    <a:lnTo>
                      <a:pt x="23" y="53"/>
                    </a:lnTo>
                    <a:lnTo>
                      <a:pt x="16" y="56"/>
                    </a:lnTo>
                    <a:lnTo>
                      <a:pt x="7" y="56"/>
                    </a:lnTo>
                    <a:lnTo>
                      <a:pt x="0" y="5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27" name="Freeform 432"/>
              <p:cNvSpPr>
                <a:spLocks/>
              </p:cNvSpPr>
              <p:nvPr/>
            </p:nvSpPr>
            <p:spPr bwMode="auto">
              <a:xfrm>
                <a:off x="-1210" y="1050"/>
                <a:ext cx="23" cy="12"/>
              </a:xfrm>
              <a:custGeom>
                <a:avLst/>
                <a:gdLst>
                  <a:gd name="T0" fmla="*/ 0 w 23"/>
                  <a:gd name="T1" fmla="*/ 12 h 12"/>
                  <a:gd name="T2" fmla="*/ 3 w 23"/>
                  <a:gd name="T3" fmla="*/ 9 h 12"/>
                  <a:gd name="T4" fmla="*/ 7 w 23"/>
                  <a:gd name="T5" fmla="*/ 12 h 12"/>
                  <a:gd name="T6" fmla="*/ 10 w 23"/>
                  <a:gd name="T7" fmla="*/ 9 h 12"/>
                  <a:gd name="T8" fmla="*/ 16 w 23"/>
                  <a:gd name="T9" fmla="*/ 6 h 12"/>
                  <a:gd name="T10" fmla="*/ 23 w 23"/>
                  <a:gd name="T11" fmla="*/ 3 h 12"/>
                  <a:gd name="T12" fmla="*/ 16 w 23"/>
                  <a:gd name="T13" fmla="*/ 0 h 12"/>
                  <a:gd name="T14" fmla="*/ 13 w 23"/>
                  <a:gd name="T15" fmla="*/ 0 h 12"/>
                  <a:gd name="T16" fmla="*/ 7 w 23"/>
                  <a:gd name="T17" fmla="*/ 3 h 12"/>
                  <a:gd name="T18" fmla="*/ 0 w 23"/>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12">
                    <a:moveTo>
                      <a:pt x="0" y="12"/>
                    </a:moveTo>
                    <a:lnTo>
                      <a:pt x="3" y="9"/>
                    </a:lnTo>
                    <a:lnTo>
                      <a:pt x="7" y="12"/>
                    </a:lnTo>
                    <a:lnTo>
                      <a:pt x="10" y="9"/>
                    </a:lnTo>
                    <a:lnTo>
                      <a:pt x="16" y="6"/>
                    </a:lnTo>
                    <a:lnTo>
                      <a:pt x="23" y="3"/>
                    </a:lnTo>
                    <a:lnTo>
                      <a:pt x="16" y="0"/>
                    </a:lnTo>
                    <a:lnTo>
                      <a:pt x="13" y="0"/>
                    </a:lnTo>
                    <a:lnTo>
                      <a:pt x="7" y="3"/>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28" name="Freeform 433"/>
              <p:cNvSpPr>
                <a:spLocks/>
              </p:cNvSpPr>
              <p:nvPr/>
            </p:nvSpPr>
            <p:spPr bwMode="auto">
              <a:xfrm>
                <a:off x="-1210" y="1050"/>
                <a:ext cx="23" cy="12"/>
              </a:xfrm>
              <a:custGeom>
                <a:avLst/>
                <a:gdLst>
                  <a:gd name="T0" fmla="*/ 0 w 23"/>
                  <a:gd name="T1" fmla="*/ 12 h 12"/>
                  <a:gd name="T2" fmla="*/ 3 w 23"/>
                  <a:gd name="T3" fmla="*/ 9 h 12"/>
                  <a:gd name="T4" fmla="*/ 7 w 23"/>
                  <a:gd name="T5" fmla="*/ 12 h 12"/>
                  <a:gd name="T6" fmla="*/ 10 w 23"/>
                  <a:gd name="T7" fmla="*/ 9 h 12"/>
                  <a:gd name="T8" fmla="*/ 16 w 23"/>
                  <a:gd name="T9" fmla="*/ 6 h 12"/>
                  <a:gd name="T10" fmla="*/ 23 w 23"/>
                  <a:gd name="T11" fmla="*/ 3 h 12"/>
                  <a:gd name="T12" fmla="*/ 16 w 23"/>
                  <a:gd name="T13" fmla="*/ 0 h 12"/>
                  <a:gd name="T14" fmla="*/ 13 w 23"/>
                  <a:gd name="T15" fmla="*/ 0 h 12"/>
                  <a:gd name="T16" fmla="*/ 7 w 23"/>
                  <a:gd name="T17" fmla="*/ 3 h 12"/>
                  <a:gd name="T18" fmla="*/ 0 w 23"/>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12">
                    <a:moveTo>
                      <a:pt x="0" y="12"/>
                    </a:moveTo>
                    <a:lnTo>
                      <a:pt x="3" y="9"/>
                    </a:lnTo>
                    <a:lnTo>
                      <a:pt x="7" y="12"/>
                    </a:lnTo>
                    <a:lnTo>
                      <a:pt x="10" y="9"/>
                    </a:lnTo>
                    <a:lnTo>
                      <a:pt x="16" y="6"/>
                    </a:lnTo>
                    <a:lnTo>
                      <a:pt x="23" y="3"/>
                    </a:lnTo>
                    <a:lnTo>
                      <a:pt x="16" y="0"/>
                    </a:lnTo>
                    <a:lnTo>
                      <a:pt x="13" y="0"/>
                    </a:lnTo>
                    <a:lnTo>
                      <a:pt x="7" y="3"/>
                    </a:lnTo>
                    <a:lnTo>
                      <a:pt x="0" y="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29" name="Freeform 434"/>
              <p:cNvSpPr>
                <a:spLocks/>
              </p:cNvSpPr>
              <p:nvPr/>
            </p:nvSpPr>
            <p:spPr bwMode="auto">
              <a:xfrm>
                <a:off x="-1200" y="1044"/>
                <a:ext cx="32" cy="18"/>
              </a:xfrm>
              <a:custGeom>
                <a:avLst/>
                <a:gdLst>
                  <a:gd name="T0" fmla="*/ 16 w 32"/>
                  <a:gd name="T1" fmla="*/ 9 h 18"/>
                  <a:gd name="T2" fmla="*/ 13 w 32"/>
                  <a:gd name="T3" fmla="*/ 6 h 18"/>
                  <a:gd name="T4" fmla="*/ 9 w 32"/>
                  <a:gd name="T5" fmla="*/ 6 h 18"/>
                  <a:gd name="T6" fmla="*/ 6 w 32"/>
                  <a:gd name="T7" fmla="*/ 3 h 18"/>
                  <a:gd name="T8" fmla="*/ 0 w 32"/>
                  <a:gd name="T9" fmla="*/ 3 h 18"/>
                  <a:gd name="T10" fmla="*/ 6 w 32"/>
                  <a:gd name="T11" fmla="*/ 0 h 18"/>
                  <a:gd name="T12" fmla="*/ 9 w 32"/>
                  <a:gd name="T13" fmla="*/ 0 h 18"/>
                  <a:gd name="T14" fmla="*/ 9 w 32"/>
                  <a:gd name="T15" fmla="*/ 0 h 18"/>
                  <a:gd name="T16" fmla="*/ 16 w 32"/>
                  <a:gd name="T17" fmla="*/ 0 h 18"/>
                  <a:gd name="T18" fmla="*/ 22 w 32"/>
                  <a:gd name="T19" fmla="*/ 3 h 18"/>
                  <a:gd name="T20" fmla="*/ 25 w 32"/>
                  <a:gd name="T21" fmla="*/ 3 h 18"/>
                  <a:gd name="T22" fmla="*/ 32 w 32"/>
                  <a:gd name="T23" fmla="*/ 6 h 18"/>
                  <a:gd name="T24" fmla="*/ 25 w 32"/>
                  <a:gd name="T25" fmla="*/ 9 h 18"/>
                  <a:gd name="T26" fmla="*/ 19 w 32"/>
                  <a:gd name="T27" fmla="*/ 12 h 18"/>
                  <a:gd name="T28" fmla="*/ 16 w 32"/>
                  <a:gd name="T29" fmla="*/ 15 h 18"/>
                  <a:gd name="T30" fmla="*/ 13 w 32"/>
                  <a:gd name="T31" fmla="*/ 18 h 18"/>
                  <a:gd name="T32" fmla="*/ 9 w 32"/>
                  <a:gd name="T33" fmla="*/ 18 h 18"/>
                  <a:gd name="T34" fmla="*/ 6 w 32"/>
                  <a:gd name="T35" fmla="*/ 15 h 18"/>
                  <a:gd name="T36" fmla="*/ 9 w 32"/>
                  <a:gd name="T37" fmla="*/ 15 h 18"/>
                  <a:gd name="T38" fmla="*/ 13 w 32"/>
                  <a:gd name="T39" fmla="*/ 12 h 18"/>
                  <a:gd name="T40" fmla="*/ 16 w 32"/>
                  <a:gd name="T41" fmla="*/ 12 h 18"/>
                  <a:gd name="T42" fmla="*/ 16 w 32"/>
                  <a:gd name="T43" fmla="*/ 9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18">
                    <a:moveTo>
                      <a:pt x="16" y="9"/>
                    </a:moveTo>
                    <a:lnTo>
                      <a:pt x="13" y="6"/>
                    </a:lnTo>
                    <a:lnTo>
                      <a:pt x="9" y="6"/>
                    </a:lnTo>
                    <a:lnTo>
                      <a:pt x="6" y="3"/>
                    </a:lnTo>
                    <a:lnTo>
                      <a:pt x="0" y="3"/>
                    </a:lnTo>
                    <a:lnTo>
                      <a:pt x="6" y="0"/>
                    </a:lnTo>
                    <a:lnTo>
                      <a:pt x="9" y="0"/>
                    </a:lnTo>
                    <a:lnTo>
                      <a:pt x="16" y="0"/>
                    </a:lnTo>
                    <a:lnTo>
                      <a:pt x="22" y="3"/>
                    </a:lnTo>
                    <a:lnTo>
                      <a:pt x="25" y="3"/>
                    </a:lnTo>
                    <a:lnTo>
                      <a:pt x="32" y="6"/>
                    </a:lnTo>
                    <a:lnTo>
                      <a:pt x="25" y="9"/>
                    </a:lnTo>
                    <a:lnTo>
                      <a:pt x="19" y="12"/>
                    </a:lnTo>
                    <a:lnTo>
                      <a:pt x="16" y="15"/>
                    </a:lnTo>
                    <a:lnTo>
                      <a:pt x="13" y="18"/>
                    </a:lnTo>
                    <a:lnTo>
                      <a:pt x="9" y="18"/>
                    </a:lnTo>
                    <a:lnTo>
                      <a:pt x="6" y="15"/>
                    </a:lnTo>
                    <a:lnTo>
                      <a:pt x="9" y="15"/>
                    </a:lnTo>
                    <a:lnTo>
                      <a:pt x="13" y="12"/>
                    </a:lnTo>
                    <a:lnTo>
                      <a:pt x="16" y="12"/>
                    </a:lnTo>
                    <a:lnTo>
                      <a:pt x="16"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30" name="Freeform 435"/>
              <p:cNvSpPr>
                <a:spLocks/>
              </p:cNvSpPr>
              <p:nvPr/>
            </p:nvSpPr>
            <p:spPr bwMode="auto">
              <a:xfrm>
                <a:off x="-1200" y="1044"/>
                <a:ext cx="32" cy="18"/>
              </a:xfrm>
              <a:custGeom>
                <a:avLst/>
                <a:gdLst>
                  <a:gd name="T0" fmla="*/ 16 w 32"/>
                  <a:gd name="T1" fmla="*/ 9 h 18"/>
                  <a:gd name="T2" fmla="*/ 13 w 32"/>
                  <a:gd name="T3" fmla="*/ 6 h 18"/>
                  <a:gd name="T4" fmla="*/ 9 w 32"/>
                  <a:gd name="T5" fmla="*/ 6 h 18"/>
                  <a:gd name="T6" fmla="*/ 6 w 32"/>
                  <a:gd name="T7" fmla="*/ 3 h 18"/>
                  <a:gd name="T8" fmla="*/ 0 w 32"/>
                  <a:gd name="T9" fmla="*/ 3 h 18"/>
                  <a:gd name="T10" fmla="*/ 6 w 32"/>
                  <a:gd name="T11" fmla="*/ 0 h 18"/>
                  <a:gd name="T12" fmla="*/ 9 w 32"/>
                  <a:gd name="T13" fmla="*/ 0 h 18"/>
                  <a:gd name="T14" fmla="*/ 16 w 32"/>
                  <a:gd name="T15" fmla="*/ 0 h 18"/>
                  <a:gd name="T16" fmla="*/ 22 w 32"/>
                  <a:gd name="T17" fmla="*/ 3 h 18"/>
                  <a:gd name="T18" fmla="*/ 25 w 32"/>
                  <a:gd name="T19" fmla="*/ 3 h 18"/>
                  <a:gd name="T20" fmla="*/ 32 w 32"/>
                  <a:gd name="T21" fmla="*/ 6 h 18"/>
                  <a:gd name="T22" fmla="*/ 25 w 32"/>
                  <a:gd name="T23" fmla="*/ 9 h 18"/>
                  <a:gd name="T24" fmla="*/ 19 w 32"/>
                  <a:gd name="T25" fmla="*/ 12 h 18"/>
                  <a:gd name="T26" fmla="*/ 16 w 32"/>
                  <a:gd name="T27" fmla="*/ 15 h 18"/>
                  <a:gd name="T28" fmla="*/ 13 w 32"/>
                  <a:gd name="T29" fmla="*/ 18 h 18"/>
                  <a:gd name="T30" fmla="*/ 9 w 32"/>
                  <a:gd name="T31" fmla="*/ 18 h 18"/>
                  <a:gd name="T32" fmla="*/ 6 w 32"/>
                  <a:gd name="T33" fmla="*/ 15 h 18"/>
                  <a:gd name="T34" fmla="*/ 9 w 32"/>
                  <a:gd name="T35" fmla="*/ 15 h 18"/>
                  <a:gd name="T36" fmla="*/ 13 w 32"/>
                  <a:gd name="T37" fmla="*/ 12 h 18"/>
                  <a:gd name="T38" fmla="*/ 16 w 32"/>
                  <a:gd name="T39" fmla="*/ 12 h 18"/>
                  <a:gd name="T40" fmla="*/ 16 w 32"/>
                  <a:gd name="T41" fmla="*/ 9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 h="18">
                    <a:moveTo>
                      <a:pt x="16" y="9"/>
                    </a:moveTo>
                    <a:lnTo>
                      <a:pt x="13" y="6"/>
                    </a:lnTo>
                    <a:lnTo>
                      <a:pt x="9" y="6"/>
                    </a:lnTo>
                    <a:lnTo>
                      <a:pt x="6" y="3"/>
                    </a:lnTo>
                    <a:lnTo>
                      <a:pt x="0" y="3"/>
                    </a:lnTo>
                    <a:lnTo>
                      <a:pt x="6" y="0"/>
                    </a:lnTo>
                    <a:lnTo>
                      <a:pt x="9" y="0"/>
                    </a:lnTo>
                    <a:lnTo>
                      <a:pt x="16" y="0"/>
                    </a:lnTo>
                    <a:lnTo>
                      <a:pt x="22" y="3"/>
                    </a:lnTo>
                    <a:lnTo>
                      <a:pt x="25" y="3"/>
                    </a:lnTo>
                    <a:lnTo>
                      <a:pt x="32" y="6"/>
                    </a:lnTo>
                    <a:lnTo>
                      <a:pt x="25" y="9"/>
                    </a:lnTo>
                    <a:lnTo>
                      <a:pt x="19" y="12"/>
                    </a:lnTo>
                    <a:lnTo>
                      <a:pt x="16" y="15"/>
                    </a:lnTo>
                    <a:lnTo>
                      <a:pt x="13" y="18"/>
                    </a:lnTo>
                    <a:lnTo>
                      <a:pt x="9" y="18"/>
                    </a:lnTo>
                    <a:lnTo>
                      <a:pt x="6" y="15"/>
                    </a:lnTo>
                    <a:lnTo>
                      <a:pt x="9" y="15"/>
                    </a:lnTo>
                    <a:lnTo>
                      <a:pt x="13" y="12"/>
                    </a:lnTo>
                    <a:lnTo>
                      <a:pt x="16" y="12"/>
                    </a:lnTo>
                    <a:lnTo>
                      <a:pt x="16"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31" name="Freeform 436"/>
              <p:cNvSpPr>
                <a:spLocks/>
              </p:cNvSpPr>
              <p:nvPr/>
            </p:nvSpPr>
            <p:spPr bwMode="auto">
              <a:xfrm>
                <a:off x="-1184" y="1038"/>
                <a:ext cx="32" cy="24"/>
              </a:xfrm>
              <a:custGeom>
                <a:avLst/>
                <a:gdLst>
                  <a:gd name="T0" fmla="*/ 0 w 32"/>
                  <a:gd name="T1" fmla="*/ 3 h 24"/>
                  <a:gd name="T2" fmla="*/ 6 w 32"/>
                  <a:gd name="T3" fmla="*/ 6 h 24"/>
                  <a:gd name="T4" fmla="*/ 9 w 32"/>
                  <a:gd name="T5" fmla="*/ 6 h 24"/>
                  <a:gd name="T6" fmla="*/ 16 w 32"/>
                  <a:gd name="T7" fmla="*/ 9 h 24"/>
                  <a:gd name="T8" fmla="*/ 19 w 32"/>
                  <a:gd name="T9" fmla="*/ 12 h 24"/>
                  <a:gd name="T10" fmla="*/ 13 w 32"/>
                  <a:gd name="T11" fmla="*/ 15 h 24"/>
                  <a:gd name="T12" fmla="*/ 9 w 32"/>
                  <a:gd name="T13" fmla="*/ 18 h 24"/>
                  <a:gd name="T14" fmla="*/ 0 w 32"/>
                  <a:gd name="T15" fmla="*/ 24 h 24"/>
                  <a:gd name="T16" fmla="*/ 6 w 32"/>
                  <a:gd name="T17" fmla="*/ 24 h 24"/>
                  <a:gd name="T18" fmla="*/ 9 w 32"/>
                  <a:gd name="T19" fmla="*/ 24 h 24"/>
                  <a:gd name="T20" fmla="*/ 13 w 32"/>
                  <a:gd name="T21" fmla="*/ 21 h 24"/>
                  <a:gd name="T22" fmla="*/ 16 w 32"/>
                  <a:gd name="T23" fmla="*/ 21 h 24"/>
                  <a:gd name="T24" fmla="*/ 19 w 32"/>
                  <a:gd name="T25" fmla="*/ 18 h 24"/>
                  <a:gd name="T26" fmla="*/ 22 w 32"/>
                  <a:gd name="T27" fmla="*/ 18 h 24"/>
                  <a:gd name="T28" fmla="*/ 32 w 32"/>
                  <a:gd name="T29" fmla="*/ 18 h 24"/>
                  <a:gd name="T30" fmla="*/ 25 w 32"/>
                  <a:gd name="T31" fmla="*/ 9 h 24"/>
                  <a:gd name="T32" fmla="*/ 22 w 32"/>
                  <a:gd name="T33" fmla="*/ 6 h 24"/>
                  <a:gd name="T34" fmla="*/ 19 w 32"/>
                  <a:gd name="T35" fmla="*/ 3 h 24"/>
                  <a:gd name="T36" fmla="*/ 19 w 32"/>
                  <a:gd name="T37" fmla="*/ 3 h 24"/>
                  <a:gd name="T38" fmla="*/ 16 w 32"/>
                  <a:gd name="T39" fmla="*/ 0 h 24"/>
                  <a:gd name="T40" fmla="*/ 9 w 32"/>
                  <a:gd name="T41" fmla="*/ 0 h 24"/>
                  <a:gd name="T42" fmla="*/ 6 w 32"/>
                  <a:gd name="T43" fmla="*/ 3 h 24"/>
                  <a:gd name="T44" fmla="*/ 0 w 32"/>
                  <a:gd name="T45" fmla="*/ 3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2" h="24">
                    <a:moveTo>
                      <a:pt x="0" y="3"/>
                    </a:moveTo>
                    <a:lnTo>
                      <a:pt x="6" y="6"/>
                    </a:lnTo>
                    <a:lnTo>
                      <a:pt x="9" y="6"/>
                    </a:lnTo>
                    <a:lnTo>
                      <a:pt x="16" y="9"/>
                    </a:lnTo>
                    <a:lnTo>
                      <a:pt x="19" y="12"/>
                    </a:lnTo>
                    <a:lnTo>
                      <a:pt x="13" y="15"/>
                    </a:lnTo>
                    <a:lnTo>
                      <a:pt x="9" y="18"/>
                    </a:lnTo>
                    <a:lnTo>
                      <a:pt x="0" y="24"/>
                    </a:lnTo>
                    <a:lnTo>
                      <a:pt x="6" y="24"/>
                    </a:lnTo>
                    <a:lnTo>
                      <a:pt x="9" y="24"/>
                    </a:lnTo>
                    <a:lnTo>
                      <a:pt x="13" y="21"/>
                    </a:lnTo>
                    <a:lnTo>
                      <a:pt x="16" y="21"/>
                    </a:lnTo>
                    <a:lnTo>
                      <a:pt x="19" y="18"/>
                    </a:lnTo>
                    <a:lnTo>
                      <a:pt x="22" y="18"/>
                    </a:lnTo>
                    <a:lnTo>
                      <a:pt x="32" y="18"/>
                    </a:lnTo>
                    <a:lnTo>
                      <a:pt x="25" y="9"/>
                    </a:lnTo>
                    <a:lnTo>
                      <a:pt x="22" y="6"/>
                    </a:lnTo>
                    <a:lnTo>
                      <a:pt x="19" y="3"/>
                    </a:lnTo>
                    <a:lnTo>
                      <a:pt x="16" y="0"/>
                    </a:lnTo>
                    <a:lnTo>
                      <a:pt x="9" y="0"/>
                    </a:lnTo>
                    <a:lnTo>
                      <a:pt x="6" y="3"/>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32" name="Freeform 437"/>
              <p:cNvSpPr>
                <a:spLocks/>
              </p:cNvSpPr>
              <p:nvPr/>
            </p:nvSpPr>
            <p:spPr bwMode="auto">
              <a:xfrm>
                <a:off x="-1184" y="1038"/>
                <a:ext cx="32" cy="24"/>
              </a:xfrm>
              <a:custGeom>
                <a:avLst/>
                <a:gdLst>
                  <a:gd name="T0" fmla="*/ 0 w 32"/>
                  <a:gd name="T1" fmla="*/ 3 h 24"/>
                  <a:gd name="T2" fmla="*/ 6 w 32"/>
                  <a:gd name="T3" fmla="*/ 6 h 24"/>
                  <a:gd name="T4" fmla="*/ 9 w 32"/>
                  <a:gd name="T5" fmla="*/ 6 h 24"/>
                  <a:gd name="T6" fmla="*/ 16 w 32"/>
                  <a:gd name="T7" fmla="*/ 9 h 24"/>
                  <a:gd name="T8" fmla="*/ 19 w 32"/>
                  <a:gd name="T9" fmla="*/ 12 h 24"/>
                  <a:gd name="T10" fmla="*/ 13 w 32"/>
                  <a:gd name="T11" fmla="*/ 15 h 24"/>
                  <a:gd name="T12" fmla="*/ 9 w 32"/>
                  <a:gd name="T13" fmla="*/ 18 h 24"/>
                  <a:gd name="T14" fmla="*/ 0 w 32"/>
                  <a:gd name="T15" fmla="*/ 24 h 24"/>
                  <a:gd name="T16" fmla="*/ 6 w 32"/>
                  <a:gd name="T17" fmla="*/ 24 h 24"/>
                  <a:gd name="T18" fmla="*/ 9 w 32"/>
                  <a:gd name="T19" fmla="*/ 24 h 24"/>
                  <a:gd name="T20" fmla="*/ 13 w 32"/>
                  <a:gd name="T21" fmla="*/ 21 h 24"/>
                  <a:gd name="T22" fmla="*/ 16 w 32"/>
                  <a:gd name="T23" fmla="*/ 21 h 24"/>
                  <a:gd name="T24" fmla="*/ 19 w 32"/>
                  <a:gd name="T25" fmla="*/ 18 h 24"/>
                  <a:gd name="T26" fmla="*/ 22 w 32"/>
                  <a:gd name="T27" fmla="*/ 18 h 24"/>
                  <a:gd name="T28" fmla="*/ 32 w 32"/>
                  <a:gd name="T29" fmla="*/ 18 h 24"/>
                  <a:gd name="T30" fmla="*/ 25 w 32"/>
                  <a:gd name="T31" fmla="*/ 9 h 24"/>
                  <a:gd name="T32" fmla="*/ 22 w 32"/>
                  <a:gd name="T33" fmla="*/ 6 h 24"/>
                  <a:gd name="T34" fmla="*/ 19 w 32"/>
                  <a:gd name="T35" fmla="*/ 3 h 24"/>
                  <a:gd name="T36" fmla="*/ 16 w 32"/>
                  <a:gd name="T37" fmla="*/ 0 h 24"/>
                  <a:gd name="T38" fmla="*/ 9 w 32"/>
                  <a:gd name="T39" fmla="*/ 0 h 24"/>
                  <a:gd name="T40" fmla="*/ 6 w 32"/>
                  <a:gd name="T41" fmla="*/ 3 h 24"/>
                  <a:gd name="T42" fmla="*/ 0 w 32"/>
                  <a:gd name="T43" fmla="*/ 3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24">
                    <a:moveTo>
                      <a:pt x="0" y="3"/>
                    </a:moveTo>
                    <a:lnTo>
                      <a:pt x="6" y="6"/>
                    </a:lnTo>
                    <a:lnTo>
                      <a:pt x="9" y="6"/>
                    </a:lnTo>
                    <a:lnTo>
                      <a:pt x="16" y="9"/>
                    </a:lnTo>
                    <a:lnTo>
                      <a:pt x="19" y="12"/>
                    </a:lnTo>
                    <a:lnTo>
                      <a:pt x="13" y="15"/>
                    </a:lnTo>
                    <a:lnTo>
                      <a:pt x="9" y="18"/>
                    </a:lnTo>
                    <a:lnTo>
                      <a:pt x="0" y="24"/>
                    </a:lnTo>
                    <a:lnTo>
                      <a:pt x="6" y="24"/>
                    </a:lnTo>
                    <a:lnTo>
                      <a:pt x="9" y="24"/>
                    </a:lnTo>
                    <a:lnTo>
                      <a:pt x="13" y="21"/>
                    </a:lnTo>
                    <a:lnTo>
                      <a:pt x="16" y="21"/>
                    </a:lnTo>
                    <a:lnTo>
                      <a:pt x="19" y="18"/>
                    </a:lnTo>
                    <a:lnTo>
                      <a:pt x="22" y="18"/>
                    </a:lnTo>
                    <a:lnTo>
                      <a:pt x="32" y="18"/>
                    </a:lnTo>
                    <a:lnTo>
                      <a:pt x="25" y="9"/>
                    </a:lnTo>
                    <a:lnTo>
                      <a:pt x="22" y="6"/>
                    </a:lnTo>
                    <a:lnTo>
                      <a:pt x="19" y="3"/>
                    </a:lnTo>
                    <a:lnTo>
                      <a:pt x="16" y="0"/>
                    </a:lnTo>
                    <a:lnTo>
                      <a:pt x="9" y="0"/>
                    </a:lnTo>
                    <a:lnTo>
                      <a:pt x="6" y="3"/>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33" name="Freeform 438"/>
              <p:cNvSpPr>
                <a:spLocks/>
              </p:cNvSpPr>
              <p:nvPr/>
            </p:nvSpPr>
            <p:spPr bwMode="auto">
              <a:xfrm>
                <a:off x="-1175" y="1041"/>
                <a:ext cx="36" cy="29"/>
              </a:xfrm>
              <a:custGeom>
                <a:avLst/>
                <a:gdLst>
                  <a:gd name="T0" fmla="*/ 29 w 36"/>
                  <a:gd name="T1" fmla="*/ 21 h 29"/>
                  <a:gd name="T2" fmla="*/ 26 w 36"/>
                  <a:gd name="T3" fmla="*/ 18 h 29"/>
                  <a:gd name="T4" fmla="*/ 23 w 36"/>
                  <a:gd name="T5" fmla="*/ 12 h 29"/>
                  <a:gd name="T6" fmla="*/ 16 w 36"/>
                  <a:gd name="T7" fmla="*/ 0 h 29"/>
                  <a:gd name="T8" fmla="*/ 20 w 36"/>
                  <a:gd name="T9" fmla="*/ 3 h 29"/>
                  <a:gd name="T10" fmla="*/ 26 w 36"/>
                  <a:gd name="T11" fmla="*/ 6 h 29"/>
                  <a:gd name="T12" fmla="*/ 32 w 36"/>
                  <a:gd name="T13" fmla="*/ 12 h 29"/>
                  <a:gd name="T14" fmla="*/ 32 w 36"/>
                  <a:gd name="T15" fmla="*/ 15 h 29"/>
                  <a:gd name="T16" fmla="*/ 32 w 36"/>
                  <a:gd name="T17" fmla="*/ 24 h 29"/>
                  <a:gd name="T18" fmla="*/ 36 w 36"/>
                  <a:gd name="T19" fmla="*/ 29 h 29"/>
                  <a:gd name="T20" fmla="*/ 32 w 36"/>
                  <a:gd name="T21" fmla="*/ 26 h 29"/>
                  <a:gd name="T22" fmla="*/ 29 w 36"/>
                  <a:gd name="T23" fmla="*/ 24 h 29"/>
                  <a:gd name="T24" fmla="*/ 23 w 36"/>
                  <a:gd name="T25" fmla="*/ 26 h 29"/>
                  <a:gd name="T26" fmla="*/ 20 w 36"/>
                  <a:gd name="T27" fmla="*/ 26 h 29"/>
                  <a:gd name="T28" fmla="*/ 16 w 36"/>
                  <a:gd name="T29" fmla="*/ 26 h 29"/>
                  <a:gd name="T30" fmla="*/ 10 w 36"/>
                  <a:gd name="T31" fmla="*/ 24 h 29"/>
                  <a:gd name="T32" fmla="*/ 0 w 36"/>
                  <a:gd name="T33" fmla="*/ 24 h 29"/>
                  <a:gd name="T34" fmla="*/ 10 w 36"/>
                  <a:gd name="T35" fmla="*/ 18 h 29"/>
                  <a:gd name="T36" fmla="*/ 13 w 36"/>
                  <a:gd name="T37" fmla="*/ 18 h 29"/>
                  <a:gd name="T38" fmla="*/ 23 w 36"/>
                  <a:gd name="T39" fmla="*/ 18 h 29"/>
                  <a:gd name="T40" fmla="*/ 23 w 36"/>
                  <a:gd name="T41" fmla="*/ 18 h 29"/>
                  <a:gd name="T42" fmla="*/ 29 w 36"/>
                  <a:gd name="T43" fmla="*/ 21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6" h="29">
                    <a:moveTo>
                      <a:pt x="29" y="21"/>
                    </a:moveTo>
                    <a:lnTo>
                      <a:pt x="26" y="18"/>
                    </a:lnTo>
                    <a:lnTo>
                      <a:pt x="23" y="12"/>
                    </a:lnTo>
                    <a:lnTo>
                      <a:pt x="16" y="0"/>
                    </a:lnTo>
                    <a:lnTo>
                      <a:pt x="20" y="3"/>
                    </a:lnTo>
                    <a:lnTo>
                      <a:pt x="26" y="6"/>
                    </a:lnTo>
                    <a:lnTo>
                      <a:pt x="32" y="12"/>
                    </a:lnTo>
                    <a:lnTo>
                      <a:pt x="32" y="15"/>
                    </a:lnTo>
                    <a:lnTo>
                      <a:pt x="32" y="24"/>
                    </a:lnTo>
                    <a:lnTo>
                      <a:pt x="36" y="29"/>
                    </a:lnTo>
                    <a:lnTo>
                      <a:pt x="32" y="26"/>
                    </a:lnTo>
                    <a:lnTo>
                      <a:pt x="29" y="24"/>
                    </a:lnTo>
                    <a:lnTo>
                      <a:pt x="23" y="26"/>
                    </a:lnTo>
                    <a:lnTo>
                      <a:pt x="20" y="26"/>
                    </a:lnTo>
                    <a:lnTo>
                      <a:pt x="16" y="26"/>
                    </a:lnTo>
                    <a:lnTo>
                      <a:pt x="10" y="24"/>
                    </a:lnTo>
                    <a:lnTo>
                      <a:pt x="0" y="24"/>
                    </a:lnTo>
                    <a:lnTo>
                      <a:pt x="10" y="18"/>
                    </a:lnTo>
                    <a:lnTo>
                      <a:pt x="13" y="18"/>
                    </a:lnTo>
                    <a:lnTo>
                      <a:pt x="23" y="18"/>
                    </a:lnTo>
                    <a:lnTo>
                      <a:pt x="29"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34" name="Freeform 439"/>
              <p:cNvSpPr>
                <a:spLocks/>
              </p:cNvSpPr>
              <p:nvPr/>
            </p:nvSpPr>
            <p:spPr bwMode="auto">
              <a:xfrm>
                <a:off x="-1175" y="1041"/>
                <a:ext cx="36" cy="29"/>
              </a:xfrm>
              <a:custGeom>
                <a:avLst/>
                <a:gdLst>
                  <a:gd name="T0" fmla="*/ 29 w 36"/>
                  <a:gd name="T1" fmla="*/ 21 h 29"/>
                  <a:gd name="T2" fmla="*/ 26 w 36"/>
                  <a:gd name="T3" fmla="*/ 18 h 29"/>
                  <a:gd name="T4" fmla="*/ 23 w 36"/>
                  <a:gd name="T5" fmla="*/ 12 h 29"/>
                  <a:gd name="T6" fmla="*/ 16 w 36"/>
                  <a:gd name="T7" fmla="*/ 0 h 29"/>
                  <a:gd name="T8" fmla="*/ 20 w 36"/>
                  <a:gd name="T9" fmla="*/ 3 h 29"/>
                  <a:gd name="T10" fmla="*/ 26 w 36"/>
                  <a:gd name="T11" fmla="*/ 6 h 29"/>
                  <a:gd name="T12" fmla="*/ 32 w 36"/>
                  <a:gd name="T13" fmla="*/ 12 h 29"/>
                  <a:gd name="T14" fmla="*/ 32 w 36"/>
                  <a:gd name="T15" fmla="*/ 15 h 29"/>
                  <a:gd name="T16" fmla="*/ 32 w 36"/>
                  <a:gd name="T17" fmla="*/ 24 h 29"/>
                  <a:gd name="T18" fmla="*/ 36 w 36"/>
                  <a:gd name="T19" fmla="*/ 29 h 29"/>
                  <a:gd name="T20" fmla="*/ 32 w 36"/>
                  <a:gd name="T21" fmla="*/ 26 h 29"/>
                  <a:gd name="T22" fmla="*/ 29 w 36"/>
                  <a:gd name="T23" fmla="*/ 24 h 29"/>
                  <a:gd name="T24" fmla="*/ 23 w 36"/>
                  <a:gd name="T25" fmla="*/ 26 h 29"/>
                  <a:gd name="T26" fmla="*/ 20 w 36"/>
                  <a:gd name="T27" fmla="*/ 26 h 29"/>
                  <a:gd name="T28" fmla="*/ 16 w 36"/>
                  <a:gd name="T29" fmla="*/ 26 h 29"/>
                  <a:gd name="T30" fmla="*/ 10 w 36"/>
                  <a:gd name="T31" fmla="*/ 24 h 29"/>
                  <a:gd name="T32" fmla="*/ 0 w 36"/>
                  <a:gd name="T33" fmla="*/ 24 h 29"/>
                  <a:gd name="T34" fmla="*/ 10 w 36"/>
                  <a:gd name="T35" fmla="*/ 18 h 29"/>
                  <a:gd name="T36" fmla="*/ 13 w 36"/>
                  <a:gd name="T37" fmla="*/ 18 h 29"/>
                  <a:gd name="T38" fmla="*/ 23 w 36"/>
                  <a:gd name="T39" fmla="*/ 18 h 29"/>
                  <a:gd name="T40" fmla="*/ 29 w 36"/>
                  <a:gd name="T41" fmla="*/ 21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 h="29">
                    <a:moveTo>
                      <a:pt x="29" y="21"/>
                    </a:moveTo>
                    <a:lnTo>
                      <a:pt x="26" y="18"/>
                    </a:lnTo>
                    <a:lnTo>
                      <a:pt x="23" y="12"/>
                    </a:lnTo>
                    <a:lnTo>
                      <a:pt x="16" y="0"/>
                    </a:lnTo>
                    <a:lnTo>
                      <a:pt x="20" y="3"/>
                    </a:lnTo>
                    <a:lnTo>
                      <a:pt x="26" y="6"/>
                    </a:lnTo>
                    <a:lnTo>
                      <a:pt x="32" y="12"/>
                    </a:lnTo>
                    <a:lnTo>
                      <a:pt x="32" y="15"/>
                    </a:lnTo>
                    <a:lnTo>
                      <a:pt x="32" y="24"/>
                    </a:lnTo>
                    <a:lnTo>
                      <a:pt x="36" y="29"/>
                    </a:lnTo>
                    <a:lnTo>
                      <a:pt x="32" y="26"/>
                    </a:lnTo>
                    <a:lnTo>
                      <a:pt x="29" y="24"/>
                    </a:lnTo>
                    <a:lnTo>
                      <a:pt x="23" y="26"/>
                    </a:lnTo>
                    <a:lnTo>
                      <a:pt x="20" y="26"/>
                    </a:lnTo>
                    <a:lnTo>
                      <a:pt x="16" y="26"/>
                    </a:lnTo>
                    <a:lnTo>
                      <a:pt x="10" y="24"/>
                    </a:lnTo>
                    <a:lnTo>
                      <a:pt x="0" y="24"/>
                    </a:lnTo>
                    <a:lnTo>
                      <a:pt x="10" y="18"/>
                    </a:lnTo>
                    <a:lnTo>
                      <a:pt x="13" y="18"/>
                    </a:lnTo>
                    <a:lnTo>
                      <a:pt x="23" y="18"/>
                    </a:lnTo>
                    <a:lnTo>
                      <a:pt x="29" y="2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35" name="Freeform 440"/>
              <p:cNvSpPr>
                <a:spLocks/>
              </p:cNvSpPr>
              <p:nvPr/>
            </p:nvSpPr>
            <p:spPr bwMode="auto">
              <a:xfrm>
                <a:off x="-1159" y="1050"/>
                <a:ext cx="32" cy="35"/>
              </a:xfrm>
              <a:custGeom>
                <a:avLst/>
                <a:gdLst>
                  <a:gd name="T0" fmla="*/ 23 w 32"/>
                  <a:gd name="T1" fmla="*/ 23 h 35"/>
                  <a:gd name="T2" fmla="*/ 23 w 32"/>
                  <a:gd name="T3" fmla="*/ 17 h 35"/>
                  <a:gd name="T4" fmla="*/ 23 w 32"/>
                  <a:gd name="T5" fmla="*/ 12 h 35"/>
                  <a:gd name="T6" fmla="*/ 23 w 32"/>
                  <a:gd name="T7" fmla="*/ 6 h 35"/>
                  <a:gd name="T8" fmla="*/ 20 w 32"/>
                  <a:gd name="T9" fmla="*/ 0 h 35"/>
                  <a:gd name="T10" fmla="*/ 26 w 32"/>
                  <a:gd name="T11" fmla="*/ 6 h 35"/>
                  <a:gd name="T12" fmla="*/ 29 w 32"/>
                  <a:gd name="T13" fmla="*/ 9 h 35"/>
                  <a:gd name="T14" fmla="*/ 32 w 32"/>
                  <a:gd name="T15" fmla="*/ 15 h 35"/>
                  <a:gd name="T16" fmla="*/ 32 w 32"/>
                  <a:gd name="T17" fmla="*/ 20 h 35"/>
                  <a:gd name="T18" fmla="*/ 32 w 32"/>
                  <a:gd name="T19" fmla="*/ 23 h 35"/>
                  <a:gd name="T20" fmla="*/ 32 w 32"/>
                  <a:gd name="T21" fmla="*/ 32 h 35"/>
                  <a:gd name="T22" fmla="*/ 32 w 32"/>
                  <a:gd name="T23" fmla="*/ 35 h 35"/>
                  <a:gd name="T24" fmla="*/ 29 w 32"/>
                  <a:gd name="T25" fmla="*/ 32 h 35"/>
                  <a:gd name="T26" fmla="*/ 23 w 32"/>
                  <a:gd name="T27" fmla="*/ 32 h 35"/>
                  <a:gd name="T28" fmla="*/ 16 w 32"/>
                  <a:gd name="T29" fmla="*/ 29 h 35"/>
                  <a:gd name="T30" fmla="*/ 7 w 32"/>
                  <a:gd name="T31" fmla="*/ 26 h 35"/>
                  <a:gd name="T32" fmla="*/ 0 w 32"/>
                  <a:gd name="T33" fmla="*/ 20 h 35"/>
                  <a:gd name="T34" fmla="*/ 10 w 32"/>
                  <a:gd name="T35" fmla="*/ 20 h 35"/>
                  <a:gd name="T36" fmla="*/ 13 w 32"/>
                  <a:gd name="T37" fmla="*/ 20 h 35"/>
                  <a:gd name="T38" fmla="*/ 16 w 32"/>
                  <a:gd name="T39" fmla="*/ 20 h 35"/>
                  <a:gd name="T40" fmla="*/ 23 w 32"/>
                  <a:gd name="T41" fmla="*/ 23 h 35"/>
                  <a:gd name="T42" fmla="*/ 23 w 32"/>
                  <a:gd name="T43" fmla="*/ 23 h 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35">
                    <a:moveTo>
                      <a:pt x="23" y="23"/>
                    </a:moveTo>
                    <a:lnTo>
                      <a:pt x="23" y="17"/>
                    </a:lnTo>
                    <a:lnTo>
                      <a:pt x="23" y="12"/>
                    </a:lnTo>
                    <a:lnTo>
                      <a:pt x="23" y="6"/>
                    </a:lnTo>
                    <a:lnTo>
                      <a:pt x="20" y="0"/>
                    </a:lnTo>
                    <a:lnTo>
                      <a:pt x="26" y="6"/>
                    </a:lnTo>
                    <a:lnTo>
                      <a:pt x="29" y="9"/>
                    </a:lnTo>
                    <a:lnTo>
                      <a:pt x="32" y="15"/>
                    </a:lnTo>
                    <a:lnTo>
                      <a:pt x="32" y="20"/>
                    </a:lnTo>
                    <a:lnTo>
                      <a:pt x="32" y="23"/>
                    </a:lnTo>
                    <a:lnTo>
                      <a:pt x="32" y="32"/>
                    </a:lnTo>
                    <a:lnTo>
                      <a:pt x="32" y="35"/>
                    </a:lnTo>
                    <a:lnTo>
                      <a:pt x="29" y="32"/>
                    </a:lnTo>
                    <a:lnTo>
                      <a:pt x="23" y="32"/>
                    </a:lnTo>
                    <a:lnTo>
                      <a:pt x="16" y="29"/>
                    </a:lnTo>
                    <a:lnTo>
                      <a:pt x="7" y="26"/>
                    </a:lnTo>
                    <a:lnTo>
                      <a:pt x="0" y="20"/>
                    </a:lnTo>
                    <a:lnTo>
                      <a:pt x="10" y="20"/>
                    </a:lnTo>
                    <a:lnTo>
                      <a:pt x="13" y="20"/>
                    </a:lnTo>
                    <a:lnTo>
                      <a:pt x="16" y="20"/>
                    </a:lnTo>
                    <a:lnTo>
                      <a:pt x="23"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36" name="Freeform 441"/>
              <p:cNvSpPr>
                <a:spLocks/>
              </p:cNvSpPr>
              <p:nvPr/>
            </p:nvSpPr>
            <p:spPr bwMode="auto">
              <a:xfrm>
                <a:off x="-1159" y="1050"/>
                <a:ext cx="32" cy="35"/>
              </a:xfrm>
              <a:custGeom>
                <a:avLst/>
                <a:gdLst>
                  <a:gd name="T0" fmla="*/ 23 w 32"/>
                  <a:gd name="T1" fmla="*/ 23 h 35"/>
                  <a:gd name="T2" fmla="*/ 23 w 32"/>
                  <a:gd name="T3" fmla="*/ 17 h 35"/>
                  <a:gd name="T4" fmla="*/ 23 w 32"/>
                  <a:gd name="T5" fmla="*/ 12 h 35"/>
                  <a:gd name="T6" fmla="*/ 23 w 32"/>
                  <a:gd name="T7" fmla="*/ 6 h 35"/>
                  <a:gd name="T8" fmla="*/ 20 w 32"/>
                  <a:gd name="T9" fmla="*/ 0 h 35"/>
                  <a:gd name="T10" fmla="*/ 26 w 32"/>
                  <a:gd name="T11" fmla="*/ 6 h 35"/>
                  <a:gd name="T12" fmla="*/ 29 w 32"/>
                  <a:gd name="T13" fmla="*/ 9 h 35"/>
                  <a:gd name="T14" fmla="*/ 32 w 32"/>
                  <a:gd name="T15" fmla="*/ 15 h 35"/>
                  <a:gd name="T16" fmla="*/ 32 w 32"/>
                  <a:gd name="T17" fmla="*/ 20 h 35"/>
                  <a:gd name="T18" fmla="*/ 32 w 32"/>
                  <a:gd name="T19" fmla="*/ 23 h 35"/>
                  <a:gd name="T20" fmla="*/ 32 w 32"/>
                  <a:gd name="T21" fmla="*/ 32 h 35"/>
                  <a:gd name="T22" fmla="*/ 32 w 32"/>
                  <a:gd name="T23" fmla="*/ 35 h 35"/>
                  <a:gd name="T24" fmla="*/ 29 w 32"/>
                  <a:gd name="T25" fmla="*/ 32 h 35"/>
                  <a:gd name="T26" fmla="*/ 23 w 32"/>
                  <a:gd name="T27" fmla="*/ 32 h 35"/>
                  <a:gd name="T28" fmla="*/ 16 w 32"/>
                  <a:gd name="T29" fmla="*/ 29 h 35"/>
                  <a:gd name="T30" fmla="*/ 7 w 32"/>
                  <a:gd name="T31" fmla="*/ 26 h 35"/>
                  <a:gd name="T32" fmla="*/ 0 w 32"/>
                  <a:gd name="T33" fmla="*/ 20 h 35"/>
                  <a:gd name="T34" fmla="*/ 10 w 32"/>
                  <a:gd name="T35" fmla="*/ 20 h 35"/>
                  <a:gd name="T36" fmla="*/ 13 w 32"/>
                  <a:gd name="T37" fmla="*/ 20 h 35"/>
                  <a:gd name="T38" fmla="*/ 16 w 32"/>
                  <a:gd name="T39" fmla="*/ 20 h 35"/>
                  <a:gd name="T40" fmla="*/ 23 w 32"/>
                  <a:gd name="T41" fmla="*/ 23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 h="35">
                    <a:moveTo>
                      <a:pt x="23" y="23"/>
                    </a:moveTo>
                    <a:lnTo>
                      <a:pt x="23" y="17"/>
                    </a:lnTo>
                    <a:lnTo>
                      <a:pt x="23" y="12"/>
                    </a:lnTo>
                    <a:lnTo>
                      <a:pt x="23" y="6"/>
                    </a:lnTo>
                    <a:lnTo>
                      <a:pt x="20" y="0"/>
                    </a:lnTo>
                    <a:lnTo>
                      <a:pt x="26" y="6"/>
                    </a:lnTo>
                    <a:lnTo>
                      <a:pt x="29" y="9"/>
                    </a:lnTo>
                    <a:lnTo>
                      <a:pt x="32" y="15"/>
                    </a:lnTo>
                    <a:lnTo>
                      <a:pt x="32" y="20"/>
                    </a:lnTo>
                    <a:lnTo>
                      <a:pt x="32" y="23"/>
                    </a:lnTo>
                    <a:lnTo>
                      <a:pt x="32" y="32"/>
                    </a:lnTo>
                    <a:lnTo>
                      <a:pt x="32" y="35"/>
                    </a:lnTo>
                    <a:lnTo>
                      <a:pt x="29" y="32"/>
                    </a:lnTo>
                    <a:lnTo>
                      <a:pt x="23" y="32"/>
                    </a:lnTo>
                    <a:lnTo>
                      <a:pt x="16" y="29"/>
                    </a:lnTo>
                    <a:lnTo>
                      <a:pt x="7" y="26"/>
                    </a:lnTo>
                    <a:lnTo>
                      <a:pt x="0" y="20"/>
                    </a:lnTo>
                    <a:lnTo>
                      <a:pt x="10" y="20"/>
                    </a:lnTo>
                    <a:lnTo>
                      <a:pt x="13" y="20"/>
                    </a:lnTo>
                    <a:lnTo>
                      <a:pt x="16" y="20"/>
                    </a:lnTo>
                    <a:lnTo>
                      <a:pt x="23" y="2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37" name="Freeform 442"/>
              <p:cNvSpPr>
                <a:spLocks/>
              </p:cNvSpPr>
              <p:nvPr/>
            </p:nvSpPr>
            <p:spPr bwMode="auto">
              <a:xfrm>
                <a:off x="-1146" y="1062"/>
                <a:ext cx="29" cy="47"/>
              </a:xfrm>
              <a:custGeom>
                <a:avLst/>
                <a:gdLst>
                  <a:gd name="T0" fmla="*/ 0 w 29"/>
                  <a:gd name="T1" fmla="*/ 20 h 47"/>
                  <a:gd name="T2" fmla="*/ 3 w 29"/>
                  <a:gd name="T3" fmla="*/ 20 h 47"/>
                  <a:gd name="T4" fmla="*/ 10 w 29"/>
                  <a:gd name="T5" fmla="*/ 20 h 47"/>
                  <a:gd name="T6" fmla="*/ 16 w 29"/>
                  <a:gd name="T7" fmla="*/ 23 h 47"/>
                  <a:gd name="T8" fmla="*/ 23 w 29"/>
                  <a:gd name="T9" fmla="*/ 29 h 47"/>
                  <a:gd name="T10" fmla="*/ 23 w 29"/>
                  <a:gd name="T11" fmla="*/ 20 h 47"/>
                  <a:gd name="T12" fmla="*/ 23 w 29"/>
                  <a:gd name="T13" fmla="*/ 11 h 47"/>
                  <a:gd name="T14" fmla="*/ 19 w 29"/>
                  <a:gd name="T15" fmla="*/ 5 h 47"/>
                  <a:gd name="T16" fmla="*/ 23 w 29"/>
                  <a:gd name="T17" fmla="*/ 0 h 47"/>
                  <a:gd name="T18" fmla="*/ 26 w 29"/>
                  <a:gd name="T19" fmla="*/ 8 h 47"/>
                  <a:gd name="T20" fmla="*/ 29 w 29"/>
                  <a:gd name="T21" fmla="*/ 14 h 47"/>
                  <a:gd name="T22" fmla="*/ 29 w 29"/>
                  <a:gd name="T23" fmla="*/ 23 h 47"/>
                  <a:gd name="T24" fmla="*/ 29 w 29"/>
                  <a:gd name="T25" fmla="*/ 32 h 47"/>
                  <a:gd name="T26" fmla="*/ 29 w 29"/>
                  <a:gd name="T27" fmla="*/ 38 h 47"/>
                  <a:gd name="T28" fmla="*/ 23 w 29"/>
                  <a:gd name="T29" fmla="*/ 47 h 47"/>
                  <a:gd name="T30" fmla="*/ 23 w 29"/>
                  <a:gd name="T31" fmla="*/ 41 h 47"/>
                  <a:gd name="T32" fmla="*/ 23 w 29"/>
                  <a:gd name="T33" fmla="*/ 38 h 47"/>
                  <a:gd name="T34" fmla="*/ 16 w 29"/>
                  <a:gd name="T35" fmla="*/ 35 h 47"/>
                  <a:gd name="T36" fmla="*/ 10 w 29"/>
                  <a:gd name="T37" fmla="*/ 32 h 47"/>
                  <a:gd name="T38" fmla="*/ 7 w 29"/>
                  <a:gd name="T39" fmla="*/ 26 h 47"/>
                  <a:gd name="T40" fmla="*/ 0 w 29"/>
                  <a:gd name="T41" fmla="*/ 20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9" h="47">
                    <a:moveTo>
                      <a:pt x="0" y="20"/>
                    </a:moveTo>
                    <a:lnTo>
                      <a:pt x="3" y="20"/>
                    </a:lnTo>
                    <a:lnTo>
                      <a:pt x="10" y="20"/>
                    </a:lnTo>
                    <a:lnTo>
                      <a:pt x="16" y="23"/>
                    </a:lnTo>
                    <a:lnTo>
                      <a:pt x="23" y="29"/>
                    </a:lnTo>
                    <a:lnTo>
                      <a:pt x="23" y="20"/>
                    </a:lnTo>
                    <a:lnTo>
                      <a:pt x="23" y="11"/>
                    </a:lnTo>
                    <a:lnTo>
                      <a:pt x="19" y="5"/>
                    </a:lnTo>
                    <a:lnTo>
                      <a:pt x="23" y="0"/>
                    </a:lnTo>
                    <a:lnTo>
                      <a:pt x="26" y="8"/>
                    </a:lnTo>
                    <a:lnTo>
                      <a:pt x="29" y="14"/>
                    </a:lnTo>
                    <a:lnTo>
                      <a:pt x="29" y="23"/>
                    </a:lnTo>
                    <a:lnTo>
                      <a:pt x="29" y="32"/>
                    </a:lnTo>
                    <a:lnTo>
                      <a:pt x="29" y="38"/>
                    </a:lnTo>
                    <a:lnTo>
                      <a:pt x="23" y="47"/>
                    </a:lnTo>
                    <a:lnTo>
                      <a:pt x="23" y="41"/>
                    </a:lnTo>
                    <a:lnTo>
                      <a:pt x="23" y="38"/>
                    </a:lnTo>
                    <a:lnTo>
                      <a:pt x="16" y="35"/>
                    </a:lnTo>
                    <a:lnTo>
                      <a:pt x="10" y="32"/>
                    </a:lnTo>
                    <a:lnTo>
                      <a:pt x="7" y="26"/>
                    </a:lnTo>
                    <a:lnTo>
                      <a:pt x="0"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38" name="Freeform 443"/>
              <p:cNvSpPr>
                <a:spLocks/>
              </p:cNvSpPr>
              <p:nvPr/>
            </p:nvSpPr>
            <p:spPr bwMode="auto">
              <a:xfrm>
                <a:off x="-1146" y="1062"/>
                <a:ext cx="29" cy="47"/>
              </a:xfrm>
              <a:custGeom>
                <a:avLst/>
                <a:gdLst>
                  <a:gd name="T0" fmla="*/ 0 w 29"/>
                  <a:gd name="T1" fmla="*/ 20 h 47"/>
                  <a:gd name="T2" fmla="*/ 3 w 29"/>
                  <a:gd name="T3" fmla="*/ 20 h 47"/>
                  <a:gd name="T4" fmla="*/ 10 w 29"/>
                  <a:gd name="T5" fmla="*/ 20 h 47"/>
                  <a:gd name="T6" fmla="*/ 16 w 29"/>
                  <a:gd name="T7" fmla="*/ 23 h 47"/>
                  <a:gd name="T8" fmla="*/ 23 w 29"/>
                  <a:gd name="T9" fmla="*/ 29 h 47"/>
                  <a:gd name="T10" fmla="*/ 23 w 29"/>
                  <a:gd name="T11" fmla="*/ 20 h 47"/>
                  <a:gd name="T12" fmla="*/ 23 w 29"/>
                  <a:gd name="T13" fmla="*/ 11 h 47"/>
                  <a:gd name="T14" fmla="*/ 19 w 29"/>
                  <a:gd name="T15" fmla="*/ 5 h 47"/>
                  <a:gd name="T16" fmla="*/ 23 w 29"/>
                  <a:gd name="T17" fmla="*/ 0 h 47"/>
                  <a:gd name="T18" fmla="*/ 26 w 29"/>
                  <a:gd name="T19" fmla="*/ 8 h 47"/>
                  <a:gd name="T20" fmla="*/ 29 w 29"/>
                  <a:gd name="T21" fmla="*/ 14 h 47"/>
                  <a:gd name="T22" fmla="*/ 29 w 29"/>
                  <a:gd name="T23" fmla="*/ 23 h 47"/>
                  <a:gd name="T24" fmla="*/ 29 w 29"/>
                  <a:gd name="T25" fmla="*/ 32 h 47"/>
                  <a:gd name="T26" fmla="*/ 29 w 29"/>
                  <a:gd name="T27" fmla="*/ 38 h 47"/>
                  <a:gd name="T28" fmla="*/ 23 w 29"/>
                  <a:gd name="T29" fmla="*/ 47 h 47"/>
                  <a:gd name="T30" fmla="*/ 23 w 29"/>
                  <a:gd name="T31" fmla="*/ 41 h 47"/>
                  <a:gd name="T32" fmla="*/ 23 w 29"/>
                  <a:gd name="T33" fmla="*/ 38 h 47"/>
                  <a:gd name="T34" fmla="*/ 16 w 29"/>
                  <a:gd name="T35" fmla="*/ 35 h 47"/>
                  <a:gd name="T36" fmla="*/ 10 w 29"/>
                  <a:gd name="T37" fmla="*/ 32 h 47"/>
                  <a:gd name="T38" fmla="*/ 7 w 29"/>
                  <a:gd name="T39" fmla="*/ 26 h 47"/>
                  <a:gd name="T40" fmla="*/ 0 w 29"/>
                  <a:gd name="T41" fmla="*/ 20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9" h="47">
                    <a:moveTo>
                      <a:pt x="0" y="20"/>
                    </a:moveTo>
                    <a:lnTo>
                      <a:pt x="3" y="20"/>
                    </a:lnTo>
                    <a:lnTo>
                      <a:pt x="10" y="20"/>
                    </a:lnTo>
                    <a:lnTo>
                      <a:pt x="16" y="23"/>
                    </a:lnTo>
                    <a:lnTo>
                      <a:pt x="23" y="29"/>
                    </a:lnTo>
                    <a:lnTo>
                      <a:pt x="23" y="20"/>
                    </a:lnTo>
                    <a:lnTo>
                      <a:pt x="23" y="11"/>
                    </a:lnTo>
                    <a:lnTo>
                      <a:pt x="19" y="5"/>
                    </a:lnTo>
                    <a:lnTo>
                      <a:pt x="23" y="0"/>
                    </a:lnTo>
                    <a:lnTo>
                      <a:pt x="26" y="8"/>
                    </a:lnTo>
                    <a:lnTo>
                      <a:pt x="29" y="14"/>
                    </a:lnTo>
                    <a:lnTo>
                      <a:pt x="29" y="23"/>
                    </a:lnTo>
                    <a:lnTo>
                      <a:pt x="29" y="32"/>
                    </a:lnTo>
                    <a:lnTo>
                      <a:pt x="29" y="38"/>
                    </a:lnTo>
                    <a:lnTo>
                      <a:pt x="23" y="47"/>
                    </a:lnTo>
                    <a:lnTo>
                      <a:pt x="23" y="41"/>
                    </a:lnTo>
                    <a:lnTo>
                      <a:pt x="23" y="38"/>
                    </a:lnTo>
                    <a:lnTo>
                      <a:pt x="16" y="35"/>
                    </a:lnTo>
                    <a:lnTo>
                      <a:pt x="10" y="32"/>
                    </a:lnTo>
                    <a:lnTo>
                      <a:pt x="7" y="26"/>
                    </a:lnTo>
                    <a:lnTo>
                      <a:pt x="0" y="2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39" name="Freeform 444"/>
              <p:cNvSpPr>
                <a:spLocks/>
              </p:cNvSpPr>
              <p:nvPr/>
            </p:nvSpPr>
            <p:spPr bwMode="auto">
              <a:xfrm>
                <a:off x="-1149" y="1079"/>
                <a:ext cx="42" cy="74"/>
              </a:xfrm>
              <a:custGeom>
                <a:avLst/>
                <a:gdLst>
                  <a:gd name="T0" fmla="*/ 35 w 42"/>
                  <a:gd name="T1" fmla="*/ 0 h 74"/>
                  <a:gd name="T2" fmla="*/ 35 w 42"/>
                  <a:gd name="T3" fmla="*/ 12 h 74"/>
                  <a:gd name="T4" fmla="*/ 32 w 42"/>
                  <a:gd name="T5" fmla="*/ 27 h 74"/>
                  <a:gd name="T6" fmla="*/ 22 w 42"/>
                  <a:gd name="T7" fmla="*/ 36 h 74"/>
                  <a:gd name="T8" fmla="*/ 10 w 42"/>
                  <a:gd name="T9" fmla="*/ 50 h 74"/>
                  <a:gd name="T10" fmla="*/ 3 w 42"/>
                  <a:gd name="T11" fmla="*/ 62 h 74"/>
                  <a:gd name="T12" fmla="*/ 3 w 42"/>
                  <a:gd name="T13" fmla="*/ 68 h 74"/>
                  <a:gd name="T14" fmla="*/ 0 w 42"/>
                  <a:gd name="T15" fmla="*/ 74 h 74"/>
                  <a:gd name="T16" fmla="*/ 3 w 42"/>
                  <a:gd name="T17" fmla="*/ 74 h 74"/>
                  <a:gd name="T18" fmla="*/ 16 w 42"/>
                  <a:gd name="T19" fmla="*/ 65 h 74"/>
                  <a:gd name="T20" fmla="*/ 19 w 42"/>
                  <a:gd name="T21" fmla="*/ 65 h 74"/>
                  <a:gd name="T22" fmla="*/ 19 w 42"/>
                  <a:gd name="T23" fmla="*/ 62 h 74"/>
                  <a:gd name="T24" fmla="*/ 13 w 42"/>
                  <a:gd name="T25" fmla="*/ 65 h 74"/>
                  <a:gd name="T26" fmla="*/ 10 w 42"/>
                  <a:gd name="T27" fmla="*/ 68 h 74"/>
                  <a:gd name="T28" fmla="*/ 6 w 42"/>
                  <a:gd name="T29" fmla="*/ 68 h 74"/>
                  <a:gd name="T30" fmla="*/ 10 w 42"/>
                  <a:gd name="T31" fmla="*/ 59 h 74"/>
                  <a:gd name="T32" fmla="*/ 16 w 42"/>
                  <a:gd name="T33" fmla="*/ 53 h 74"/>
                  <a:gd name="T34" fmla="*/ 26 w 42"/>
                  <a:gd name="T35" fmla="*/ 42 h 74"/>
                  <a:gd name="T36" fmla="*/ 35 w 42"/>
                  <a:gd name="T37" fmla="*/ 30 h 74"/>
                  <a:gd name="T38" fmla="*/ 42 w 42"/>
                  <a:gd name="T39" fmla="*/ 21 h 74"/>
                  <a:gd name="T40" fmla="*/ 42 w 42"/>
                  <a:gd name="T41" fmla="*/ 12 h 74"/>
                  <a:gd name="T42" fmla="*/ 38 w 42"/>
                  <a:gd name="T43" fmla="*/ 6 h 74"/>
                  <a:gd name="T44" fmla="*/ 35 w 42"/>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2" h="74">
                    <a:moveTo>
                      <a:pt x="35" y="0"/>
                    </a:moveTo>
                    <a:lnTo>
                      <a:pt x="35" y="12"/>
                    </a:lnTo>
                    <a:lnTo>
                      <a:pt x="32" y="27"/>
                    </a:lnTo>
                    <a:lnTo>
                      <a:pt x="22" y="36"/>
                    </a:lnTo>
                    <a:lnTo>
                      <a:pt x="10" y="50"/>
                    </a:lnTo>
                    <a:lnTo>
                      <a:pt x="3" y="62"/>
                    </a:lnTo>
                    <a:lnTo>
                      <a:pt x="3" y="68"/>
                    </a:lnTo>
                    <a:lnTo>
                      <a:pt x="0" y="74"/>
                    </a:lnTo>
                    <a:lnTo>
                      <a:pt x="3" y="74"/>
                    </a:lnTo>
                    <a:lnTo>
                      <a:pt x="16" y="65"/>
                    </a:lnTo>
                    <a:lnTo>
                      <a:pt x="19" y="65"/>
                    </a:lnTo>
                    <a:lnTo>
                      <a:pt x="19" y="62"/>
                    </a:lnTo>
                    <a:lnTo>
                      <a:pt x="13" y="65"/>
                    </a:lnTo>
                    <a:lnTo>
                      <a:pt x="10" y="68"/>
                    </a:lnTo>
                    <a:lnTo>
                      <a:pt x="6" y="68"/>
                    </a:lnTo>
                    <a:lnTo>
                      <a:pt x="10" y="59"/>
                    </a:lnTo>
                    <a:lnTo>
                      <a:pt x="16" y="53"/>
                    </a:lnTo>
                    <a:lnTo>
                      <a:pt x="26" y="42"/>
                    </a:lnTo>
                    <a:lnTo>
                      <a:pt x="35" y="30"/>
                    </a:lnTo>
                    <a:lnTo>
                      <a:pt x="42" y="21"/>
                    </a:lnTo>
                    <a:lnTo>
                      <a:pt x="42" y="12"/>
                    </a:lnTo>
                    <a:lnTo>
                      <a:pt x="38" y="6"/>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40" name="Freeform 445"/>
              <p:cNvSpPr>
                <a:spLocks/>
              </p:cNvSpPr>
              <p:nvPr/>
            </p:nvSpPr>
            <p:spPr bwMode="auto">
              <a:xfrm>
                <a:off x="-1149" y="1079"/>
                <a:ext cx="42" cy="74"/>
              </a:xfrm>
              <a:custGeom>
                <a:avLst/>
                <a:gdLst>
                  <a:gd name="T0" fmla="*/ 35 w 42"/>
                  <a:gd name="T1" fmla="*/ 0 h 74"/>
                  <a:gd name="T2" fmla="*/ 35 w 42"/>
                  <a:gd name="T3" fmla="*/ 12 h 74"/>
                  <a:gd name="T4" fmla="*/ 32 w 42"/>
                  <a:gd name="T5" fmla="*/ 27 h 74"/>
                  <a:gd name="T6" fmla="*/ 22 w 42"/>
                  <a:gd name="T7" fmla="*/ 36 h 74"/>
                  <a:gd name="T8" fmla="*/ 10 w 42"/>
                  <a:gd name="T9" fmla="*/ 50 h 74"/>
                  <a:gd name="T10" fmla="*/ 3 w 42"/>
                  <a:gd name="T11" fmla="*/ 62 h 74"/>
                  <a:gd name="T12" fmla="*/ 3 w 42"/>
                  <a:gd name="T13" fmla="*/ 68 h 74"/>
                  <a:gd name="T14" fmla="*/ 0 w 42"/>
                  <a:gd name="T15" fmla="*/ 74 h 74"/>
                  <a:gd name="T16" fmla="*/ 3 w 42"/>
                  <a:gd name="T17" fmla="*/ 74 h 74"/>
                  <a:gd name="T18" fmla="*/ 16 w 42"/>
                  <a:gd name="T19" fmla="*/ 65 h 74"/>
                  <a:gd name="T20" fmla="*/ 19 w 42"/>
                  <a:gd name="T21" fmla="*/ 65 h 74"/>
                  <a:gd name="T22" fmla="*/ 19 w 42"/>
                  <a:gd name="T23" fmla="*/ 62 h 74"/>
                  <a:gd name="T24" fmla="*/ 13 w 42"/>
                  <a:gd name="T25" fmla="*/ 65 h 74"/>
                  <a:gd name="T26" fmla="*/ 10 w 42"/>
                  <a:gd name="T27" fmla="*/ 68 h 74"/>
                  <a:gd name="T28" fmla="*/ 6 w 42"/>
                  <a:gd name="T29" fmla="*/ 68 h 74"/>
                  <a:gd name="T30" fmla="*/ 10 w 42"/>
                  <a:gd name="T31" fmla="*/ 59 h 74"/>
                  <a:gd name="T32" fmla="*/ 16 w 42"/>
                  <a:gd name="T33" fmla="*/ 53 h 74"/>
                  <a:gd name="T34" fmla="*/ 26 w 42"/>
                  <a:gd name="T35" fmla="*/ 42 h 74"/>
                  <a:gd name="T36" fmla="*/ 35 w 42"/>
                  <a:gd name="T37" fmla="*/ 30 h 74"/>
                  <a:gd name="T38" fmla="*/ 42 w 42"/>
                  <a:gd name="T39" fmla="*/ 21 h 74"/>
                  <a:gd name="T40" fmla="*/ 42 w 42"/>
                  <a:gd name="T41" fmla="*/ 12 h 74"/>
                  <a:gd name="T42" fmla="*/ 38 w 42"/>
                  <a:gd name="T43" fmla="*/ 6 h 74"/>
                  <a:gd name="T44" fmla="*/ 35 w 42"/>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2" h="74">
                    <a:moveTo>
                      <a:pt x="35" y="0"/>
                    </a:moveTo>
                    <a:lnTo>
                      <a:pt x="35" y="12"/>
                    </a:lnTo>
                    <a:lnTo>
                      <a:pt x="32" y="27"/>
                    </a:lnTo>
                    <a:lnTo>
                      <a:pt x="22" y="36"/>
                    </a:lnTo>
                    <a:lnTo>
                      <a:pt x="10" y="50"/>
                    </a:lnTo>
                    <a:lnTo>
                      <a:pt x="3" y="62"/>
                    </a:lnTo>
                    <a:lnTo>
                      <a:pt x="3" y="68"/>
                    </a:lnTo>
                    <a:lnTo>
                      <a:pt x="0" y="74"/>
                    </a:lnTo>
                    <a:lnTo>
                      <a:pt x="3" y="74"/>
                    </a:lnTo>
                    <a:lnTo>
                      <a:pt x="16" y="65"/>
                    </a:lnTo>
                    <a:lnTo>
                      <a:pt x="19" y="65"/>
                    </a:lnTo>
                    <a:lnTo>
                      <a:pt x="19" y="62"/>
                    </a:lnTo>
                    <a:lnTo>
                      <a:pt x="13" y="65"/>
                    </a:lnTo>
                    <a:lnTo>
                      <a:pt x="10" y="68"/>
                    </a:lnTo>
                    <a:lnTo>
                      <a:pt x="6" y="68"/>
                    </a:lnTo>
                    <a:lnTo>
                      <a:pt x="10" y="59"/>
                    </a:lnTo>
                    <a:lnTo>
                      <a:pt x="16" y="53"/>
                    </a:lnTo>
                    <a:lnTo>
                      <a:pt x="26" y="42"/>
                    </a:lnTo>
                    <a:lnTo>
                      <a:pt x="35" y="30"/>
                    </a:lnTo>
                    <a:lnTo>
                      <a:pt x="42" y="21"/>
                    </a:lnTo>
                    <a:lnTo>
                      <a:pt x="42" y="12"/>
                    </a:lnTo>
                    <a:lnTo>
                      <a:pt x="38" y="6"/>
                    </a:lnTo>
                    <a:lnTo>
                      <a:pt x="3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80931" name="Group 503"/>
          <p:cNvGrpSpPr>
            <a:grpSpLocks/>
          </p:cNvGrpSpPr>
          <p:nvPr/>
        </p:nvGrpSpPr>
        <p:grpSpPr bwMode="auto">
          <a:xfrm>
            <a:off x="2057401" y="457201"/>
            <a:ext cx="487363" cy="506413"/>
            <a:chOff x="-1341" y="2080"/>
            <a:chExt cx="307" cy="319"/>
          </a:xfrm>
        </p:grpSpPr>
        <p:sp>
          <p:nvSpPr>
            <p:cNvPr id="80961" name="Freeform 446"/>
            <p:cNvSpPr>
              <a:spLocks/>
            </p:cNvSpPr>
            <p:nvPr/>
          </p:nvSpPr>
          <p:spPr bwMode="auto">
            <a:xfrm>
              <a:off x="-1341" y="2080"/>
              <a:ext cx="307" cy="319"/>
            </a:xfrm>
            <a:custGeom>
              <a:avLst/>
              <a:gdLst>
                <a:gd name="T0" fmla="*/ 134 w 307"/>
                <a:gd name="T1" fmla="*/ 0 h 319"/>
                <a:gd name="T2" fmla="*/ 307 w 307"/>
                <a:gd name="T3" fmla="*/ 233 h 319"/>
                <a:gd name="T4" fmla="*/ 173 w 307"/>
                <a:gd name="T5" fmla="*/ 319 h 319"/>
                <a:gd name="T6" fmla="*/ 0 w 307"/>
                <a:gd name="T7" fmla="*/ 85 h 319"/>
                <a:gd name="T8" fmla="*/ 134 w 307"/>
                <a:gd name="T9" fmla="*/ 0 h 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7" h="319">
                  <a:moveTo>
                    <a:pt x="134" y="0"/>
                  </a:moveTo>
                  <a:lnTo>
                    <a:pt x="307" y="233"/>
                  </a:lnTo>
                  <a:lnTo>
                    <a:pt x="173" y="319"/>
                  </a:lnTo>
                  <a:lnTo>
                    <a:pt x="0" y="85"/>
                  </a:lnTo>
                  <a:lnTo>
                    <a:pt x="13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62" name="Freeform 447"/>
            <p:cNvSpPr>
              <a:spLocks/>
            </p:cNvSpPr>
            <p:nvPr/>
          </p:nvSpPr>
          <p:spPr bwMode="auto">
            <a:xfrm>
              <a:off x="-1235" y="2124"/>
              <a:ext cx="19" cy="38"/>
            </a:xfrm>
            <a:custGeom>
              <a:avLst/>
              <a:gdLst>
                <a:gd name="T0" fmla="*/ 9 w 19"/>
                <a:gd name="T1" fmla="*/ 38 h 38"/>
                <a:gd name="T2" fmla="*/ 3 w 19"/>
                <a:gd name="T3" fmla="*/ 38 h 38"/>
                <a:gd name="T4" fmla="*/ 6 w 19"/>
                <a:gd name="T5" fmla="*/ 6 h 38"/>
                <a:gd name="T6" fmla="*/ 0 w 19"/>
                <a:gd name="T7" fmla="*/ 6 h 38"/>
                <a:gd name="T8" fmla="*/ 0 w 19"/>
                <a:gd name="T9" fmla="*/ 0 h 38"/>
                <a:gd name="T10" fmla="*/ 16 w 19"/>
                <a:gd name="T11" fmla="*/ 3 h 38"/>
                <a:gd name="T12" fmla="*/ 19 w 19"/>
                <a:gd name="T13" fmla="*/ 6 h 38"/>
                <a:gd name="T14" fmla="*/ 19 w 19"/>
                <a:gd name="T15" fmla="*/ 9 h 38"/>
                <a:gd name="T16" fmla="*/ 12 w 19"/>
                <a:gd name="T17" fmla="*/ 9 h 38"/>
                <a:gd name="T18" fmla="*/ 9 w 19"/>
                <a:gd name="T19" fmla="*/ 38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38">
                  <a:moveTo>
                    <a:pt x="9" y="38"/>
                  </a:moveTo>
                  <a:lnTo>
                    <a:pt x="3" y="38"/>
                  </a:lnTo>
                  <a:lnTo>
                    <a:pt x="6" y="6"/>
                  </a:lnTo>
                  <a:lnTo>
                    <a:pt x="0" y="6"/>
                  </a:lnTo>
                  <a:lnTo>
                    <a:pt x="0" y="0"/>
                  </a:lnTo>
                  <a:lnTo>
                    <a:pt x="16" y="3"/>
                  </a:lnTo>
                  <a:lnTo>
                    <a:pt x="19" y="6"/>
                  </a:lnTo>
                  <a:lnTo>
                    <a:pt x="19" y="9"/>
                  </a:lnTo>
                  <a:lnTo>
                    <a:pt x="12" y="9"/>
                  </a:lnTo>
                  <a:lnTo>
                    <a:pt x="9"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63" name="Freeform 448"/>
            <p:cNvSpPr>
              <a:spLocks/>
            </p:cNvSpPr>
            <p:nvPr/>
          </p:nvSpPr>
          <p:spPr bwMode="auto">
            <a:xfrm>
              <a:off x="-1210" y="2106"/>
              <a:ext cx="26" cy="27"/>
            </a:xfrm>
            <a:custGeom>
              <a:avLst/>
              <a:gdLst>
                <a:gd name="T0" fmla="*/ 0 w 26"/>
                <a:gd name="T1" fmla="*/ 12 h 27"/>
                <a:gd name="T2" fmla="*/ 7 w 26"/>
                <a:gd name="T3" fmla="*/ 0 h 27"/>
                <a:gd name="T4" fmla="*/ 3 w 26"/>
                <a:gd name="T5" fmla="*/ 3 h 27"/>
                <a:gd name="T6" fmla="*/ 16 w 26"/>
                <a:gd name="T7" fmla="*/ 27 h 27"/>
                <a:gd name="T8" fmla="*/ 19 w 26"/>
                <a:gd name="T9" fmla="*/ 24 h 27"/>
                <a:gd name="T10" fmla="*/ 26 w 26"/>
                <a:gd name="T11" fmla="*/ 12 h 27"/>
                <a:gd name="T12" fmla="*/ 19 w 26"/>
                <a:gd name="T13" fmla="*/ 24 h 27"/>
                <a:gd name="T14" fmla="*/ 23 w 26"/>
                <a:gd name="T15" fmla="*/ 21 h 27"/>
                <a:gd name="T16" fmla="*/ 26 w 26"/>
                <a:gd name="T17" fmla="*/ 15 h 27"/>
                <a:gd name="T18" fmla="*/ 26 w 26"/>
                <a:gd name="T19" fmla="*/ 12 h 27"/>
                <a:gd name="T20" fmla="*/ 26 w 26"/>
                <a:gd name="T21" fmla="*/ 6 h 27"/>
                <a:gd name="T22" fmla="*/ 23 w 26"/>
                <a:gd name="T23" fmla="*/ 3 h 27"/>
                <a:gd name="T24" fmla="*/ 19 w 26"/>
                <a:gd name="T25" fmla="*/ 0 h 27"/>
                <a:gd name="T26" fmla="*/ 13 w 26"/>
                <a:gd name="T27" fmla="*/ 0 h 27"/>
                <a:gd name="T28" fmla="*/ 7 w 26"/>
                <a:gd name="T29" fmla="*/ 0 h 27"/>
                <a:gd name="T30" fmla="*/ 0 w 26"/>
                <a:gd name="T31" fmla="*/ 12 h 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 h="27">
                  <a:moveTo>
                    <a:pt x="0" y="12"/>
                  </a:moveTo>
                  <a:lnTo>
                    <a:pt x="7" y="0"/>
                  </a:lnTo>
                  <a:lnTo>
                    <a:pt x="3" y="3"/>
                  </a:lnTo>
                  <a:lnTo>
                    <a:pt x="16" y="27"/>
                  </a:lnTo>
                  <a:lnTo>
                    <a:pt x="19" y="24"/>
                  </a:lnTo>
                  <a:lnTo>
                    <a:pt x="26" y="12"/>
                  </a:lnTo>
                  <a:lnTo>
                    <a:pt x="19" y="24"/>
                  </a:lnTo>
                  <a:lnTo>
                    <a:pt x="23" y="21"/>
                  </a:lnTo>
                  <a:lnTo>
                    <a:pt x="26" y="15"/>
                  </a:lnTo>
                  <a:lnTo>
                    <a:pt x="26" y="12"/>
                  </a:lnTo>
                  <a:lnTo>
                    <a:pt x="26" y="6"/>
                  </a:lnTo>
                  <a:lnTo>
                    <a:pt x="23" y="3"/>
                  </a:lnTo>
                  <a:lnTo>
                    <a:pt x="19" y="0"/>
                  </a:lnTo>
                  <a:lnTo>
                    <a:pt x="13" y="0"/>
                  </a:lnTo>
                  <a:lnTo>
                    <a:pt x="7" y="0"/>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64" name="Freeform 449"/>
            <p:cNvSpPr>
              <a:spLocks/>
            </p:cNvSpPr>
            <p:nvPr/>
          </p:nvSpPr>
          <p:spPr bwMode="auto">
            <a:xfrm>
              <a:off x="-1210" y="2103"/>
              <a:ext cx="26" cy="15"/>
            </a:xfrm>
            <a:custGeom>
              <a:avLst/>
              <a:gdLst>
                <a:gd name="T0" fmla="*/ 0 w 26"/>
                <a:gd name="T1" fmla="*/ 12 h 15"/>
                <a:gd name="T2" fmla="*/ 0 w 26"/>
                <a:gd name="T3" fmla="*/ 15 h 15"/>
                <a:gd name="T4" fmla="*/ 26 w 26"/>
                <a:gd name="T5" fmla="*/ 15 h 15"/>
                <a:gd name="T6" fmla="*/ 26 w 26"/>
                <a:gd name="T7" fmla="*/ 12 h 15"/>
                <a:gd name="T8" fmla="*/ 26 w 26"/>
                <a:gd name="T9" fmla="*/ 9 h 15"/>
                <a:gd name="T10" fmla="*/ 23 w 26"/>
                <a:gd name="T11" fmla="*/ 3 h 15"/>
                <a:gd name="T12" fmla="*/ 19 w 26"/>
                <a:gd name="T13" fmla="*/ 0 h 15"/>
                <a:gd name="T14" fmla="*/ 13 w 26"/>
                <a:gd name="T15" fmla="*/ 0 h 15"/>
                <a:gd name="T16" fmla="*/ 7 w 26"/>
                <a:gd name="T17" fmla="*/ 0 h 15"/>
                <a:gd name="T18" fmla="*/ 3 w 26"/>
                <a:gd name="T19" fmla="*/ 3 h 15"/>
                <a:gd name="T20" fmla="*/ 0 w 26"/>
                <a:gd name="T21" fmla="*/ 9 h 15"/>
                <a:gd name="T22" fmla="*/ 0 w 26"/>
                <a:gd name="T23" fmla="*/ 12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15">
                  <a:moveTo>
                    <a:pt x="0" y="12"/>
                  </a:moveTo>
                  <a:lnTo>
                    <a:pt x="0" y="15"/>
                  </a:lnTo>
                  <a:lnTo>
                    <a:pt x="26" y="15"/>
                  </a:lnTo>
                  <a:lnTo>
                    <a:pt x="26" y="12"/>
                  </a:lnTo>
                  <a:lnTo>
                    <a:pt x="26" y="9"/>
                  </a:lnTo>
                  <a:lnTo>
                    <a:pt x="23" y="3"/>
                  </a:lnTo>
                  <a:lnTo>
                    <a:pt x="19" y="0"/>
                  </a:lnTo>
                  <a:lnTo>
                    <a:pt x="13" y="0"/>
                  </a:lnTo>
                  <a:lnTo>
                    <a:pt x="7" y="0"/>
                  </a:lnTo>
                  <a:lnTo>
                    <a:pt x="3" y="3"/>
                  </a:lnTo>
                  <a:lnTo>
                    <a:pt x="0"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65" name="Freeform 450"/>
            <p:cNvSpPr>
              <a:spLocks/>
            </p:cNvSpPr>
            <p:nvPr/>
          </p:nvSpPr>
          <p:spPr bwMode="auto">
            <a:xfrm>
              <a:off x="-1210" y="2103"/>
              <a:ext cx="26" cy="24"/>
            </a:xfrm>
            <a:custGeom>
              <a:avLst/>
              <a:gdLst>
                <a:gd name="T0" fmla="*/ 26 w 26"/>
                <a:gd name="T1" fmla="*/ 6 h 24"/>
                <a:gd name="T2" fmla="*/ 13 w 26"/>
                <a:gd name="T3" fmla="*/ 0 h 24"/>
                <a:gd name="T4" fmla="*/ 10 w 26"/>
                <a:gd name="T5" fmla="*/ 0 h 24"/>
                <a:gd name="T6" fmla="*/ 3 w 26"/>
                <a:gd name="T7" fmla="*/ 3 h 24"/>
                <a:gd name="T8" fmla="*/ 0 w 26"/>
                <a:gd name="T9" fmla="*/ 9 h 24"/>
                <a:gd name="T10" fmla="*/ 0 w 26"/>
                <a:gd name="T11" fmla="*/ 12 h 24"/>
                <a:gd name="T12" fmla="*/ 26 w 26"/>
                <a:gd name="T13" fmla="*/ 12 h 24"/>
                <a:gd name="T14" fmla="*/ 26 w 26"/>
                <a:gd name="T15" fmla="*/ 15 h 24"/>
                <a:gd name="T16" fmla="*/ 26 w 26"/>
                <a:gd name="T17" fmla="*/ 18 h 24"/>
                <a:gd name="T18" fmla="*/ 23 w 26"/>
                <a:gd name="T19" fmla="*/ 21 h 24"/>
                <a:gd name="T20" fmla="*/ 19 w 26"/>
                <a:gd name="T21" fmla="*/ 24 h 24"/>
                <a:gd name="T22" fmla="*/ 16 w 26"/>
                <a:gd name="T23" fmla="*/ 24 h 24"/>
                <a:gd name="T24" fmla="*/ 13 w 26"/>
                <a:gd name="T25" fmla="*/ 24 h 24"/>
                <a:gd name="T26" fmla="*/ 3 w 26"/>
                <a:gd name="T27" fmla="*/ 18 h 24"/>
                <a:gd name="T28" fmla="*/ 13 w 26"/>
                <a:gd name="T29" fmla="*/ 24 h 24"/>
                <a:gd name="T30" fmla="*/ 19 w 26"/>
                <a:gd name="T31" fmla="*/ 24 h 24"/>
                <a:gd name="T32" fmla="*/ 23 w 26"/>
                <a:gd name="T33" fmla="*/ 21 h 24"/>
                <a:gd name="T34" fmla="*/ 26 w 26"/>
                <a:gd name="T35" fmla="*/ 18 h 24"/>
                <a:gd name="T36" fmla="*/ 26 w 26"/>
                <a:gd name="T37" fmla="*/ 12 h 24"/>
                <a:gd name="T38" fmla="*/ 26 w 26"/>
                <a:gd name="T39" fmla="*/ 9 h 24"/>
                <a:gd name="T40" fmla="*/ 23 w 26"/>
                <a:gd name="T41" fmla="*/ 3 h 24"/>
                <a:gd name="T42" fmla="*/ 19 w 26"/>
                <a:gd name="T43" fmla="*/ 0 h 24"/>
                <a:gd name="T44" fmla="*/ 13 w 26"/>
                <a:gd name="T45" fmla="*/ 0 h 24"/>
                <a:gd name="T46" fmla="*/ 26 w 26"/>
                <a:gd name="T47" fmla="*/ 6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 h="24">
                  <a:moveTo>
                    <a:pt x="26" y="6"/>
                  </a:moveTo>
                  <a:lnTo>
                    <a:pt x="13" y="0"/>
                  </a:lnTo>
                  <a:lnTo>
                    <a:pt x="10" y="0"/>
                  </a:lnTo>
                  <a:lnTo>
                    <a:pt x="3" y="3"/>
                  </a:lnTo>
                  <a:lnTo>
                    <a:pt x="0" y="9"/>
                  </a:lnTo>
                  <a:lnTo>
                    <a:pt x="0" y="12"/>
                  </a:lnTo>
                  <a:lnTo>
                    <a:pt x="26" y="12"/>
                  </a:lnTo>
                  <a:lnTo>
                    <a:pt x="26" y="15"/>
                  </a:lnTo>
                  <a:lnTo>
                    <a:pt x="26" y="18"/>
                  </a:lnTo>
                  <a:lnTo>
                    <a:pt x="23" y="21"/>
                  </a:lnTo>
                  <a:lnTo>
                    <a:pt x="19" y="24"/>
                  </a:lnTo>
                  <a:lnTo>
                    <a:pt x="16" y="24"/>
                  </a:lnTo>
                  <a:lnTo>
                    <a:pt x="13" y="24"/>
                  </a:lnTo>
                  <a:lnTo>
                    <a:pt x="3" y="18"/>
                  </a:lnTo>
                  <a:lnTo>
                    <a:pt x="13" y="24"/>
                  </a:lnTo>
                  <a:lnTo>
                    <a:pt x="19" y="24"/>
                  </a:lnTo>
                  <a:lnTo>
                    <a:pt x="23" y="21"/>
                  </a:lnTo>
                  <a:lnTo>
                    <a:pt x="26" y="18"/>
                  </a:lnTo>
                  <a:lnTo>
                    <a:pt x="26" y="12"/>
                  </a:lnTo>
                  <a:lnTo>
                    <a:pt x="26" y="9"/>
                  </a:lnTo>
                  <a:lnTo>
                    <a:pt x="23" y="3"/>
                  </a:lnTo>
                  <a:lnTo>
                    <a:pt x="19" y="0"/>
                  </a:lnTo>
                  <a:lnTo>
                    <a:pt x="13" y="0"/>
                  </a:lnTo>
                  <a:lnTo>
                    <a:pt x="26"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66" name="Freeform 451"/>
            <p:cNvSpPr>
              <a:spLocks/>
            </p:cNvSpPr>
            <p:nvPr/>
          </p:nvSpPr>
          <p:spPr bwMode="auto">
            <a:xfrm>
              <a:off x="-1207" y="2106"/>
              <a:ext cx="26" cy="24"/>
            </a:xfrm>
            <a:custGeom>
              <a:avLst/>
              <a:gdLst>
                <a:gd name="T0" fmla="*/ 10 w 26"/>
                <a:gd name="T1" fmla="*/ 0 h 24"/>
                <a:gd name="T2" fmla="*/ 26 w 26"/>
                <a:gd name="T3" fmla="*/ 6 h 24"/>
                <a:gd name="T4" fmla="*/ 23 w 26"/>
                <a:gd name="T5" fmla="*/ 3 h 24"/>
                <a:gd name="T6" fmla="*/ 0 w 26"/>
                <a:gd name="T7" fmla="*/ 15 h 24"/>
                <a:gd name="T8" fmla="*/ 0 w 26"/>
                <a:gd name="T9" fmla="*/ 18 h 24"/>
                <a:gd name="T10" fmla="*/ 16 w 26"/>
                <a:gd name="T11" fmla="*/ 24 h 24"/>
                <a:gd name="T12" fmla="*/ 0 w 26"/>
                <a:gd name="T13" fmla="*/ 18 h 24"/>
                <a:gd name="T14" fmla="*/ 4 w 26"/>
                <a:gd name="T15" fmla="*/ 24 h 24"/>
                <a:gd name="T16" fmla="*/ 10 w 26"/>
                <a:gd name="T17" fmla="*/ 24 h 24"/>
                <a:gd name="T18" fmla="*/ 13 w 26"/>
                <a:gd name="T19" fmla="*/ 24 h 24"/>
                <a:gd name="T20" fmla="*/ 20 w 26"/>
                <a:gd name="T21" fmla="*/ 24 h 24"/>
                <a:gd name="T22" fmla="*/ 23 w 26"/>
                <a:gd name="T23" fmla="*/ 21 h 24"/>
                <a:gd name="T24" fmla="*/ 26 w 26"/>
                <a:gd name="T25" fmla="*/ 18 h 24"/>
                <a:gd name="T26" fmla="*/ 26 w 26"/>
                <a:gd name="T27" fmla="*/ 12 h 24"/>
                <a:gd name="T28" fmla="*/ 26 w 26"/>
                <a:gd name="T29" fmla="*/ 6 h 24"/>
                <a:gd name="T30" fmla="*/ 10 w 26"/>
                <a:gd name="T31" fmla="*/ 0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 h="24">
                  <a:moveTo>
                    <a:pt x="10" y="0"/>
                  </a:moveTo>
                  <a:lnTo>
                    <a:pt x="26" y="6"/>
                  </a:lnTo>
                  <a:lnTo>
                    <a:pt x="23" y="3"/>
                  </a:lnTo>
                  <a:lnTo>
                    <a:pt x="0" y="15"/>
                  </a:lnTo>
                  <a:lnTo>
                    <a:pt x="0" y="18"/>
                  </a:lnTo>
                  <a:lnTo>
                    <a:pt x="16" y="24"/>
                  </a:lnTo>
                  <a:lnTo>
                    <a:pt x="0" y="18"/>
                  </a:lnTo>
                  <a:lnTo>
                    <a:pt x="4" y="24"/>
                  </a:lnTo>
                  <a:lnTo>
                    <a:pt x="10" y="24"/>
                  </a:lnTo>
                  <a:lnTo>
                    <a:pt x="13" y="24"/>
                  </a:lnTo>
                  <a:lnTo>
                    <a:pt x="20" y="24"/>
                  </a:lnTo>
                  <a:lnTo>
                    <a:pt x="23" y="21"/>
                  </a:lnTo>
                  <a:lnTo>
                    <a:pt x="26" y="18"/>
                  </a:lnTo>
                  <a:lnTo>
                    <a:pt x="26" y="12"/>
                  </a:lnTo>
                  <a:lnTo>
                    <a:pt x="26" y="6"/>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67" name="Freeform 452"/>
            <p:cNvSpPr>
              <a:spLocks/>
            </p:cNvSpPr>
            <p:nvPr/>
          </p:nvSpPr>
          <p:spPr bwMode="auto">
            <a:xfrm>
              <a:off x="-1200" y="2106"/>
              <a:ext cx="22" cy="24"/>
            </a:xfrm>
            <a:custGeom>
              <a:avLst/>
              <a:gdLst>
                <a:gd name="T0" fmla="*/ 0 w 22"/>
                <a:gd name="T1" fmla="*/ 3 h 24"/>
                <a:gd name="T2" fmla="*/ 6 w 22"/>
                <a:gd name="T3" fmla="*/ 0 h 24"/>
                <a:gd name="T4" fmla="*/ 3 w 22"/>
                <a:gd name="T5" fmla="*/ 0 h 24"/>
                <a:gd name="T6" fmla="*/ 9 w 22"/>
                <a:gd name="T7" fmla="*/ 24 h 24"/>
                <a:gd name="T8" fmla="*/ 13 w 22"/>
                <a:gd name="T9" fmla="*/ 24 h 24"/>
                <a:gd name="T10" fmla="*/ 19 w 22"/>
                <a:gd name="T11" fmla="*/ 21 h 24"/>
                <a:gd name="T12" fmla="*/ 13 w 22"/>
                <a:gd name="T13" fmla="*/ 24 h 24"/>
                <a:gd name="T14" fmla="*/ 19 w 22"/>
                <a:gd name="T15" fmla="*/ 21 h 24"/>
                <a:gd name="T16" fmla="*/ 22 w 22"/>
                <a:gd name="T17" fmla="*/ 18 h 24"/>
                <a:gd name="T18" fmla="*/ 22 w 22"/>
                <a:gd name="T19" fmla="*/ 12 h 24"/>
                <a:gd name="T20" fmla="*/ 22 w 22"/>
                <a:gd name="T21" fmla="*/ 9 h 24"/>
                <a:gd name="T22" fmla="*/ 22 w 22"/>
                <a:gd name="T23" fmla="*/ 6 h 24"/>
                <a:gd name="T24" fmla="*/ 16 w 22"/>
                <a:gd name="T25" fmla="*/ 0 h 24"/>
                <a:gd name="T26" fmla="*/ 13 w 22"/>
                <a:gd name="T27" fmla="*/ 0 h 24"/>
                <a:gd name="T28" fmla="*/ 6 w 22"/>
                <a:gd name="T29" fmla="*/ 0 h 24"/>
                <a:gd name="T30" fmla="*/ 0 w 22"/>
                <a:gd name="T31" fmla="*/ 3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24">
                  <a:moveTo>
                    <a:pt x="0" y="3"/>
                  </a:moveTo>
                  <a:lnTo>
                    <a:pt x="6" y="0"/>
                  </a:lnTo>
                  <a:lnTo>
                    <a:pt x="3" y="0"/>
                  </a:lnTo>
                  <a:lnTo>
                    <a:pt x="9" y="24"/>
                  </a:lnTo>
                  <a:lnTo>
                    <a:pt x="13" y="24"/>
                  </a:lnTo>
                  <a:lnTo>
                    <a:pt x="19" y="21"/>
                  </a:lnTo>
                  <a:lnTo>
                    <a:pt x="13" y="24"/>
                  </a:lnTo>
                  <a:lnTo>
                    <a:pt x="19" y="21"/>
                  </a:lnTo>
                  <a:lnTo>
                    <a:pt x="22" y="18"/>
                  </a:lnTo>
                  <a:lnTo>
                    <a:pt x="22" y="12"/>
                  </a:lnTo>
                  <a:lnTo>
                    <a:pt x="22" y="9"/>
                  </a:lnTo>
                  <a:lnTo>
                    <a:pt x="22" y="6"/>
                  </a:lnTo>
                  <a:lnTo>
                    <a:pt x="16" y="0"/>
                  </a:lnTo>
                  <a:lnTo>
                    <a:pt x="13" y="0"/>
                  </a:lnTo>
                  <a:lnTo>
                    <a:pt x="6" y="0"/>
                  </a:lnTo>
                  <a:lnTo>
                    <a:pt x="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68" name="Freeform 453"/>
            <p:cNvSpPr>
              <a:spLocks/>
            </p:cNvSpPr>
            <p:nvPr/>
          </p:nvSpPr>
          <p:spPr bwMode="auto">
            <a:xfrm>
              <a:off x="-1203" y="2106"/>
              <a:ext cx="28" cy="24"/>
            </a:xfrm>
            <a:custGeom>
              <a:avLst/>
              <a:gdLst>
                <a:gd name="T0" fmla="*/ 25 w 28"/>
                <a:gd name="T1" fmla="*/ 21 h 24"/>
                <a:gd name="T2" fmla="*/ 22 w 28"/>
                <a:gd name="T3" fmla="*/ 21 h 24"/>
                <a:gd name="T4" fmla="*/ 25 w 28"/>
                <a:gd name="T5" fmla="*/ 18 h 24"/>
                <a:gd name="T6" fmla="*/ 25 w 28"/>
                <a:gd name="T7" fmla="*/ 15 h 24"/>
                <a:gd name="T8" fmla="*/ 28 w 28"/>
                <a:gd name="T9" fmla="*/ 12 h 24"/>
                <a:gd name="T10" fmla="*/ 22 w 28"/>
                <a:gd name="T11" fmla="*/ 3 h 24"/>
                <a:gd name="T12" fmla="*/ 9 w 28"/>
                <a:gd name="T13" fmla="*/ 0 h 24"/>
                <a:gd name="T14" fmla="*/ 6 w 28"/>
                <a:gd name="T15" fmla="*/ 0 h 24"/>
                <a:gd name="T16" fmla="*/ 3 w 28"/>
                <a:gd name="T17" fmla="*/ 3 h 24"/>
                <a:gd name="T18" fmla="*/ 22 w 28"/>
                <a:gd name="T19" fmla="*/ 21 h 24"/>
                <a:gd name="T20" fmla="*/ 16 w 28"/>
                <a:gd name="T21" fmla="*/ 24 h 24"/>
                <a:gd name="T22" fmla="*/ 6 w 28"/>
                <a:gd name="T23" fmla="*/ 21 h 24"/>
                <a:gd name="T24" fmla="*/ 0 w 28"/>
                <a:gd name="T25" fmla="*/ 12 h 24"/>
                <a:gd name="T26" fmla="*/ 0 w 28"/>
                <a:gd name="T27" fmla="*/ 9 h 24"/>
                <a:gd name="T28" fmla="*/ 3 w 28"/>
                <a:gd name="T29" fmla="*/ 6 h 24"/>
                <a:gd name="T30" fmla="*/ 3 w 28"/>
                <a:gd name="T31" fmla="*/ 3 h 24"/>
                <a:gd name="T32" fmla="*/ 3 w 28"/>
                <a:gd name="T33" fmla="*/ 6 h 24"/>
                <a:gd name="T34" fmla="*/ 25 w 28"/>
                <a:gd name="T35" fmla="*/ 2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 h="24">
                  <a:moveTo>
                    <a:pt x="25" y="21"/>
                  </a:moveTo>
                  <a:lnTo>
                    <a:pt x="22" y="21"/>
                  </a:lnTo>
                  <a:lnTo>
                    <a:pt x="25" y="18"/>
                  </a:lnTo>
                  <a:lnTo>
                    <a:pt x="25" y="15"/>
                  </a:lnTo>
                  <a:lnTo>
                    <a:pt x="28" y="12"/>
                  </a:lnTo>
                  <a:lnTo>
                    <a:pt x="22" y="3"/>
                  </a:lnTo>
                  <a:lnTo>
                    <a:pt x="9" y="0"/>
                  </a:lnTo>
                  <a:lnTo>
                    <a:pt x="6" y="0"/>
                  </a:lnTo>
                  <a:lnTo>
                    <a:pt x="3" y="3"/>
                  </a:lnTo>
                  <a:lnTo>
                    <a:pt x="22" y="21"/>
                  </a:lnTo>
                  <a:lnTo>
                    <a:pt x="16" y="24"/>
                  </a:lnTo>
                  <a:lnTo>
                    <a:pt x="6" y="21"/>
                  </a:lnTo>
                  <a:lnTo>
                    <a:pt x="0" y="12"/>
                  </a:lnTo>
                  <a:lnTo>
                    <a:pt x="0" y="9"/>
                  </a:lnTo>
                  <a:lnTo>
                    <a:pt x="3" y="6"/>
                  </a:lnTo>
                  <a:lnTo>
                    <a:pt x="3" y="3"/>
                  </a:lnTo>
                  <a:lnTo>
                    <a:pt x="3" y="6"/>
                  </a:lnTo>
                  <a:lnTo>
                    <a:pt x="25"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69" name="Freeform 454"/>
            <p:cNvSpPr>
              <a:spLocks/>
            </p:cNvSpPr>
            <p:nvPr/>
          </p:nvSpPr>
          <p:spPr bwMode="auto">
            <a:xfrm>
              <a:off x="-1207" y="2112"/>
              <a:ext cx="29" cy="21"/>
            </a:xfrm>
            <a:custGeom>
              <a:avLst/>
              <a:gdLst>
                <a:gd name="T0" fmla="*/ 26 w 29"/>
                <a:gd name="T1" fmla="*/ 3 h 21"/>
                <a:gd name="T2" fmla="*/ 26 w 29"/>
                <a:gd name="T3" fmla="*/ 15 h 21"/>
                <a:gd name="T4" fmla="*/ 29 w 29"/>
                <a:gd name="T5" fmla="*/ 15 h 21"/>
                <a:gd name="T6" fmla="*/ 7 w 29"/>
                <a:gd name="T7" fmla="*/ 0 h 21"/>
                <a:gd name="T8" fmla="*/ 4 w 29"/>
                <a:gd name="T9" fmla="*/ 3 h 21"/>
                <a:gd name="T10" fmla="*/ 4 w 29"/>
                <a:gd name="T11" fmla="*/ 15 h 21"/>
                <a:gd name="T12" fmla="*/ 4 w 29"/>
                <a:gd name="T13" fmla="*/ 3 h 21"/>
                <a:gd name="T14" fmla="*/ 0 w 29"/>
                <a:gd name="T15" fmla="*/ 9 h 21"/>
                <a:gd name="T16" fmla="*/ 0 w 29"/>
                <a:gd name="T17" fmla="*/ 12 h 21"/>
                <a:gd name="T18" fmla="*/ 4 w 29"/>
                <a:gd name="T19" fmla="*/ 18 h 21"/>
                <a:gd name="T20" fmla="*/ 7 w 29"/>
                <a:gd name="T21" fmla="*/ 21 h 21"/>
                <a:gd name="T22" fmla="*/ 13 w 29"/>
                <a:gd name="T23" fmla="*/ 21 h 21"/>
                <a:gd name="T24" fmla="*/ 16 w 29"/>
                <a:gd name="T25" fmla="*/ 21 h 21"/>
                <a:gd name="T26" fmla="*/ 23 w 29"/>
                <a:gd name="T27" fmla="*/ 21 h 21"/>
                <a:gd name="T28" fmla="*/ 26 w 29"/>
                <a:gd name="T29" fmla="*/ 15 h 21"/>
                <a:gd name="T30" fmla="*/ 26 w 29"/>
                <a:gd name="T31" fmla="*/ 3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 h="21">
                  <a:moveTo>
                    <a:pt x="26" y="3"/>
                  </a:moveTo>
                  <a:lnTo>
                    <a:pt x="26" y="15"/>
                  </a:lnTo>
                  <a:lnTo>
                    <a:pt x="29" y="15"/>
                  </a:lnTo>
                  <a:lnTo>
                    <a:pt x="7" y="0"/>
                  </a:lnTo>
                  <a:lnTo>
                    <a:pt x="4" y="3"/>
                  </a:lnTo>
                  <a:lnTo>
                    <a:pt x="4" y="15"/>
                  </a:lnTo>
                  <a:lnTo>
                    <a:pt x="4" y="3"/>
                  </a:lnTo>
                  <a:lnTo>
                    <a:pt x="0" y="9"/>
                  </a:lnTo>
                  <a:lnTo>
                    <a:pt x="0" y="12"/>
                  </a:lnTo>
                  <a:lnTo>
                    <a:pt x="4" y="18"/>
                  </a:lnTo>
                  <a:lnTo>
                    <a:pt x="7" y="21"/>
                  </a:lnTo>
                  <a:lnTo>
                    <a:pt x="13" y="21"/>
                  </a:lnTo>
                  <a:lnTo>
                    <a:pt x="16" y="21"/>
                  </a:lnTo>
                  <a:lnTo>
                    <a:pt x="23" y="21"/>
                  </a:lnTo>
                  <a:lnTo>
                    <a:pt x="26" y="15"/>
                  </a:lnTo>
                  <a:lnTo>
                    <a:pt x="26"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70" name="Freeform 455"/>
            <p:cNvSpPr>
              <a:spLocks/>
            </p:cNvSpPr>
            <p:nvPr/>
          </p:nvSpPr>
          <p:spPr bwMode="auto">
            <a:xfrm>
              <a:off x="-1203" y="2115"/>
              <a:ext cx="25" cy="21"/>
            </a:xfrm>
            <a:custGeom>
              <a:avLst/>
              <a:gdLst>
                <a:gd name="T0" fmla="*/ 22 w 25"/>
                <a:gd name="T1" fmla="*/ 0 h 21"/>
                <a:gd name="T2" fmla="*/ 25 w 25"/>
                <a:gd name="T3" fmla="*/ 3 h 21"/>
                <a:gd name="T4" fmla="*/ 22 w 25"/>
                <a:gd name="T5" fmla="*/ 0 h 21"/>
                <a:gd name="T6" fmla="*/ 0 w 25"/>
                <a:gd name="T7" fmla="*/ 12 h 21"/>
                <a:gd name="T8" fmla="*/ 3 w 25"/>
                <a:gd name="T9" fmla="*/ 15 h 21"/>
                <a:gd name="T10" fmla="*/ 3 w 25"/>
                <a:gd name="T11" fmla="*/ 18 h 21"/>
                <a:gd name="T12" fmla="*/ 3 w 25"/>
                <a:gd name="T13" fmla="*/ 15 h 21"/>
                <a:gd name="T14" fmla="*/ 6 w 25"/>
                <a:gd name="T15" fmla="*/ 21 h 21"/>
                <a:gd name="T16" fmla="*/ 9 w 25"/>
                <a:gd name="T17" fmla="*/ 21 h 21"/>
                <a:gd name="T18" fmla="*/ 16 w 25"/>
                <a:gd name="T19" fmla="*/ 21 h 21"/>
                <a:gd name="T20" fmla="*/ 19 w 25"/>
                <a:gd name="T21" fmla="*/ 21 h 21"/>
                <a:gd name="T22" fmla="*/ 25 w 25"/>
                <a:gd name="T23" fmla="*/ 15 h 21"/>
                <a:gd name="T24" fmla="*/ 25 w 25"/>
                <a:gd name="T25" fmla="*/ 12 h 21"/>
                <a:gd name="T26" fmla="*/ 25 w 25"/>
                <a:gd name="T27" fmla="*/ 6 h 21"/>
                <a:gd name="T28" fmla="*/ 25 w 25"/>
                <a:gd name="T29" fmla="*/ 3 h 21"/>
                <a:gd name="T30" fmla="*/ 22 w 25"/>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 h="21">
                  <a:moveTo>
                    <a:pt x="22" y="0"/>
                  </a:moveTo>
                  <a:lnTo>
                    <a:pt x="25" y="3"/>
                  </a:lnTo>
                  <a:lnTo>
                    <a:pt x="22" y="0"/>
                  </a:lnTo>
                  <a:lnTo>
                    <a:pt x="0" y="12"/>
                  </a:lnTo>
                  <a:lnTo>
                    <a:pt x="3" y="15"/>
                  </a:lnTo>
                  <a:lnTo>
                    <a:pt x="3" y="18"/>
                  </a:lnTo>
                  <a:lnTo>
                    <a:pt x="3" y="15"/>
                  </a:lnTo>
                  <a:lnTo>
                    <a:pt x="6" y="21"/>
                  </a:lnTo>
                  <a:lnTo>
                    <a:pt x="9" y="21"/>
                  </a:lnTo>
                  <a:lnTo>
                    <a:pt x="16" y="21"/>
                  </a:lnTo>
                  <a:lnTo>
                    <a:pt x="19" y="21"/>
                  </a:lnTo>
                  <a:lnTo>
                    <a:pt x="25" y="15"/>
                  </a:lnTo>
                  <a:lnTo>
                    <a:pt x="25" y="12"/>
                  </a:lnTo>
                  <a:lnTo>
                    <a:pt x="25" y="6"/>
                  </a:lnTo>
                  <a:lnTo>
                    <a:pt x="25" y="3"/>
                  </a:lnTo>
                  <a:lnTo>
                    <a:pt x="2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71" name="Freeform 456"/>
            <p:cNvSpPr>
              <a:spLocks/>
            </p:cNvSpPr>
            <p:nvPr/>
          </p:nvSpPr>
          <p:spPr bwMode="auto">
            <a:xfrm>
              <a:off x="-1203" y="2112"/>
              <a:ext cx="25" cy="27"/>
            </a:xfrm>
            <a:custGeom>
              <a:avLst/>
              <a:gdLst>
                <a:gd name="T0" fmla="*/ 3 w 25"/>
                <a:gd name="T1" fmla="*/ 24 h 27"/>
                <a:gd name="T2" fmla="*/ 12 w 25"/>
                <a:gd name="T3" fmla="*/ 27 h 27"/>
                <a:gd name="T4" fmla="*/ 16 w 25"/>
                <a:gd name="T5" fmla="*/ 24 h 27"/>
                <a:gd name="T6" fmla="*/ 19 w 25"/>
                <a:gd name="T7" fmla="*/ 24 h 27"/>
                <a:gd name="T8" fmla="*/ 25 w 25"/>
                <a:gd name="T9" fmla="*/ 18 h 27"/>
                <a:gd name="T10" fmla="*/ 25 w 25"/>
                <a:gd name="T11" fmla="*/ 9 h 27"/>
                <a:gd name="T12" fmla="*/ 25 w 25"/>
                <a:gd name="T13" fmla="*/ 6 h 27"/>
                <a:gd name="T14" fmla="*/ 22 w 25"/>
                <a:gd name="T15" fmla="*/ 3 h 27"/>
                <a:gd name="T16" fmla="*/ 3 w 25"/>
                <a:gd name="T17" fmla="*/ 21 h 27"/>
                <a:gd name="T18" fmla="*/ 0 w 25"/>
                <a:gd name="T19" fmla="*/ 15 h 27"/>
                <a:gd name="T20" fmla="*/ 0 w 25"/>
                <a:gd name="T21" fmla="*/ 6 h 27"/>
                <a:gd name="T22" fmla="*/ 6 w 25"/>
                <a:gd name="T23" fmla="*/ 3 h 27"/>
                <a:gd name="T24" fmla="*/ 9 w 25"/>
                <a:gd name="T25" fmla="*/ 0 h 27"/>
                <a:gd name="T26" fmla="*/ 12 w 25"/>
                <a:gd name="T27" fmla="*/ 0 h 27"/>
                <a:gd name="T28" fmla="*/ 19 w 25"/>
                <a:gd name="T29" fmla="*/ 3 h 27"/>
                <a:gd name="T30" fmla="*/ 12 w 25"/>
                <a:gd name="T31" fmla="*/ 0 h 27"/>
                <a:gd name="T32" fmla="*/ 6 w 25"/>
                <a:gd name="T33" fmla="*/ 3 h 27"/>
                <a:gd name="T34" fmla="*/ 3 w 25"/>
                <a:gd name="T35" fmla="*/ 3 h 27"/>
                <a:gd name="T36" fmla="*/ 0 w 25"/>
                <a:gd name="T37" fmla="*/ 9 h 27"/>
                <a:gd name="T38" fmla="*/ 0 w 25"/>
                <a:gd name="T39" fmla="*/ 12 h 27"/>
                <a:gd name="T40" fmla="*/ 0 w 25"/>
                <a:gd name="T41" fmla="*/ 18 h 27"/>
                <a:gd name="T42" fmla="*/ 3 w 25"/>
                <a:gd name="T43" fmla="*/ 21 h 27"/>
                <a:gd name="T44" fmla="*/ 6 w 25"/>
                <a:gd name="T45" fmla="*/ 24 h 27"/>
                <a:gd name="T46" fmla="*/ 12 w 25"/>
                <a:gd name="T47" fmla="*/ 27 h 27"/>
                <a:gd name="T48" fmla="*/ 3 w 25"/>
                <a:gd name="T49" fmla="*/ 24 h 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5" h="27">
                  <a:moveTo>
                    <a:pt x="3" y="24"/>
                  </a:moveTo>
                  <a:lnTo>
                    <a:pt x="12" y="27"/>
                  </a:lnTo>
                  <a:lnTo>
                    <a:pt x="16" y="24"/>
                  </a:lnTo>
                  <a:lnTo>
                    <a:pt x="19" y="24"/>
                  </a:lnTo>
                  <a:lnTo>
                    <a:pt x="25" y="18"/>
                  </a:lnTo>
                  <a:lnTo>
                    <a:pt x="25" y="9"/>
                  </a:lnTo>
                  <a:lnTo>
                    <a:pt x="25" y="6"/>
                  </a:lnTo>
                  <a:lnTo>
                    <a:pt x="22" y="3"/>
                  </a:lnTo>
                  <a:lnTo>
                    <a:pt x="3" y="21"/>
                  </a:lnTo>
                  <a:lnTo>
                    <a:pt x="0" y="15"/>
                  </a:lnTo>
                  <a:lnTo>
                    <a:pt x="0" y="6"/>
                  </a:lnTo>
                  <a:lnTo>
                    <a:pt x="6" y="3"/>
                  </a:lnTo>
                  <a:lnTo>
                    <a:pt x="9" y="0"/>
                  </a:lnTo>
                  <a:lnTo>
                    <a:pt x="12" y="0"/>
                  </a:lnTo>
                  <a:lnTo>
                    <a:pt x="19" y="3"/>
                  </a:lnTo>
                  <a:lnTo>
                    <a:pt x="12" y="0"/>
                  </a:lnTo>
                  <a:lnTo>
                    <a:pt x="6" y="3"/>
                  </a:lnTo>
                  <a:lnTo>
                    <a:pt x="3" y="3"/>
                  </a:lnTo>
                  <a:lnTo>
                    <a:pt x="0" y="9"/>
                  </a:lnTo>
                  <a:lnTo>
                    <a:pt x="0" y="12"/>
                  </a:lnTo>
                  <a:lnTo>
                    <a:pt x="0" y="18"/>
                  </a:lnTo>
                  <a:lnTo>
                    <a:pt x="3" y="21"/>
                  </a:lnTo>
                  <a:lnTo>
                    <a:pt x="6" y="24"/>
                  </a:lnTo>
                  <a:lnTo>
                    <a:pt x="12" y="27"/>
                  </a:lnTo>
                  <a:lnTo>
                    <a:pt x="3"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72" name="Freeform 457"/>
            <p:cNvSpPr>
              <a:spLocks/>
            </p:cNvSpPr>
            <p:nvPr/>
          </p:nvSpPr>
          <p:spPr bwMode="auto">
            <a:xfrm>
              <a:off x="-1207" y="2112"/>
              <a:ext cx="23" cy="24"/>
            </a:xfrm>
            <a:custGeom>
              <a:avLst/>
              <a:gdLst>
                <a:gd name="T0" fmla="*/ 23 w 23"/>
                <a:gd name="T1" fmla="*/ 18 h 24"/>
                <a:gd name="T2" fmla="*/ 7 w 23"/>
                <a:gd name="T3" fmla="*/ 21 h 24"/>
                <a:gd name="T4" fmla="*/ 7 w 23"/>
                <a:gd name="T5" fmla="*/ 24 h 24"/>
                <a:gd name="T6" fmla="*/ 23 w 23"/>
                <a:gd name="T7" fmla="*/ 3 h 24"/>
                <a:gd name="T8" fmla="*/ 20 w 23"/>
                <a:gd name="T9" fmla="*/ 0 h 24"/>
                <a:gd name="T10" fmla="*/ 4 w 23"/>
                <a:gd name="T11" fmla="*/ 3 h 24"/>
                <a:gd name="T12" fmla="*/ 20 w 23"/>
                <a:gd name="T13" fmla="*/ 0 h 24"/>
                <a:gd name="T14" fmla="*/ 13 w 23"/>
                <a:gd name="T15" fmla="*/ 0 h 24"/>
                <a:gd name="T16" fmla="*/ 10 w 23"/>
                <a:gd name="T17" fmla="*/ 0 h 24"/>
                <a:gd name="T18" fmla="*/ 4 w 23"/>
                <a:gd name="T19" fmla="*/ 0 h 24"/>
                <a:gd name="T20" fmla="*/ 0 w 23"/>
                <a:gd name="T21" fmla="*/ 3 h 24"/>
                <a:gd name="T22" fmla="*/ 0 w 23"/>
                <a:gd name="T23" fmla="*/ 9 h 24"/>
                <a:gd name="T24" fmla="*/ 0 w 23"/>
                <a:gd name="T25" fmla="*/ 12 h 24"/>
                <a:gd name="T26" fmla="*/ 0 w 23"/>
                <a:gd name="T27" fmla="*/ 18 h 24"/>
                <a:gd name="T28" fmla="*/ 7 w 23"/>
                <a:gd name="T29" fmla="*/ 21 h 24"/>
                <a:gd name="T30" fmla="*/ 23 w 23"/>
                <a:gd name="T31" fmla="*/ 18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 h="24">
                  <a:moveTo>
                    <a:pt x="23" y="18"/>
                  </a:moveTo>
                  <a:lnTo>
                    <a:pt x="7" y="21"/>
                  </a:lnTo>
                  <a:lnTo>
                    <a:pt x="7" y="24"/>
                  </a:lnTo>
                  <a:lnTo>
                    <a:pt x="23" y="3"/>
                  </a:lnTo>
                  <a:lnTo>
                    <a:pt x="20" y="0"/>
                  </a:lnTo>
                  <a:lnTo>
                    <a:pt x="4" y="3"/>
                  </a:lnTo>
                  <a:lnTo>
                    <a:pt x="20" y="0"/>
                  </a:lnTo>
                  <a:lnTo>
                    <a:pt x="13" y="0"/>
                  </a:lnTo>
                  <a:lnTo>
                    <a:pt x="10" y="0"/>
                  </a:lnTo>
                  <a:lnTo>
                    <a:pt x="4" y="0"/>
                  </a:lnTo>
                  <a:lnTo>
                    <a:pt x="0" y="3"/>
                  </a:lnTo>
                  <a:lnTo>
                    <a:pt x="0" y="9"/>
                  </a:lnTo>
                  <a:lnTo>
                    <a:pt x="0" y="12"/>
                  </a:lnTo>
                  <a:lnTo>
                    <a:pt x="0" y="18"/>
                  </a:lnTo>
                  <a:lnTo>
                    <a:pt x="7" y="21"/>
                  </a:lnTo>
                  <a:lnTo>
                    <a:pt x="2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73" name="Freeform 458"/>
            <p:cNvSpPr>
              <a:spLocks/>
            </p:cNvSpPr>
            <p:nvPr/>
          </p:nvSpPr>
          <p:spPr bwMode="auto">
            <a:xfrm>
              <a:off x="-1210" y="2115"/>
              <a:ext cx="26" cy="24"/>
            </a:xfrm>
            <a:custGeom>
              <a:avLst/>
              <a:gdLst>
                <a:gd name="T0" fmla="*/ 13 w 26"/>
                <a:gd name="T1" fmla="*/ 24 h 24"/>
                <a:gd name="T2" fmla="*/ 23 w 26"/>
                <a:gd name="T3" fmla="*/ 18 h 24"/>
                <a:gd name="T4" fmla="*/ 26 w 26"/>
                <a:gd name="T5" fmla="*/ 15 h 24"/>
                <a:gd name="T6" fmla="*/ 7 w 26"/>
                <a:gd name="T7" fmla="*/ 0 h 24"/>
                <a:gd name="T8" fmla="*/ 3 w 26"/>
                <a:gd name="T9" fmla="*/ 3 h 24"/>
                <a:gd name="T10" fmla="*/ 13 w 26"/>
                <a:gd name="T11" fmla="*/ 0 h 24"/>
                <a:gd name="T12" fmla="*/ 3 w 26"/>
                <a:gd name="T13" fmla="*/ 3 h 24"/>
                <a:gd name="T14" fmla="*/ 0 w 26"/>
                <a:gd name="T15" fmla="*/ 9 h 24"/>
                <a:gd name="T16" fmla="*/ 0 w 26"/>
                <a:gd name="T17" fmla="*/ 15 h 24"/>
                <a:gd name="T18" fmla="*/ 0 w 26"/>
                <a:gd name="T19" fmla="*/ 18 h 24"/>
                <a:gd name="T20" fmla="*/ 3 w 26"/>
                <a:gd name="T21" fmla="*/ 21 h 24"/>
                <a:gd name="T22" fmla="*/ 10 w 26"/>
                <a:gd name="T23" fmla="*/ 24 h 24"/>
                <a:gd name="T24" fmla="*/ 13 w 26"/>
                <a:gd name="T25" fmla="*/ 24 h 24"/>
                <a:gd name="T26" fmla="*/ 19 w 26"/>
                <a:gd name="T27" fmla="*/ 24 h 24"/>
                <a:gd name="T28" fmla="*/ 23 w 26"/>
                <a:gd name="T29" fmla="*/ 18 h 24"/>
                <a:gd name="T30" fmla="*/ 13 w 26"/>
                <a:gd name="T31" fmla="*/ 24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 h="24">
                  <a:moveTo>
                    <a:pt x="13" y="24"/>
                  </a:moveTo>
                  <a:lnTo>
                    <a:pt x="23" y="18"/>
                  </a:lnTo>
                  <a:lnTo>
                    <a:pt x="26" y="15"/>
                  </a:lnTo>
                  <a:lnTo>
                    <a:pt x="7" y="0"/>
                  </a:lnTo>
                  <a:lnTo>
                    <a:pt x="3" y="3"/>
                  </a:lnTo>
                  <a:lnTo>
                    <a:pt x="13" y="0"/>
                  </a:lnTo>
                  <a:lnTo>
                    <a:pt x="3" y="3"/>
                  </a:lnTo>
                  <a:lnTo>
                    <a:pt x="0" y="9"/>
                  </a:lnTo>
                  <a:lnTo>
                    <a:pt x="0" y="15"/>
                  </a:lnTo>
                  <a:lnTo>
                    <a:pt x="0" y="18"/>
                  </a:lnTo>
                  <a:lnTo>
                    <a:pt x="3" y="21"/>
                  </a:lnTo>
                  <a:lnTo>
                    <a:pt x="10" y="24"/>
                  </a:lnTo>
                  <a:lnTo>
                    <a:pt x="13" y="24"/>
                  </a:lnTo>
                  <a:lnTo>
                    <a:pt x="19" y="24"/>
                  </a:lnTo>
                  <a:lnTo>
                    <a:pt x="23" y="18"/>
                  </a:lnTo>
                  <a:lnTo>
                    <a:pt x="13"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74" name="Freeform 459"/>
            <p:cNvSpPr>
              <a:spLocks/>
            </p:cNvSpPr>
            <p:nvPr/>
          </p:nvSpPr>
          <p:spPr bwMode="auto">
            <a:xfrm>
              <a:off x="-1213" y="2112"/>
              <a:ext cx="29" cy="27"/>
            </a:xfrm>
            <a:custGeom>
              <a:avLst/>
              <a:gdLst>
                <a:gd name="T0" fmla="*/ 0 w 29"/>
                <a:gd name="T1" fmla="*/ 15 h 27"/>
                <a:gd name="T2" fmla="*/ 3 w 29"/>
                <a:gd name="T3" fmla="*/ 18 h 27"/>
                <a:gd name="T4" fmla="*/ 6 w 29"/>
                <a:gd name="T5" fmla="*/ 24 h 27"/>
                <a:gd name="T6" fmla="*/ 10 w 29"/>
                <a:gd name="T7" fmla="*/ 27 h 27"/>
                <a:gd name="T8" fmla="*/ 13 w 29"/>
                <a:gd name="T9" fmla="*/ 27 h 27"/>
                <a:gd name="T10" fmla="*/ 16 w 29"/>
                <a:gd name="T11" fmla="*/ 27 h 27"/>
                <a:gd name="T12" fmla="*/ 16 w 29"/>
                <a:gd name="T13" fmla="*/ 3 h 27"/>
                <a:gd name="T14" fmla="*/ 19 w 29"/>
                <a:gd name="T15" fmla="*/ 3 h 27"/>
                <a:gd name="T16" fmla="*/ 26 w 29"/>
                <a:gd name="T17" fmla="*/ 6 h 27"/>
                <a:gd name="T18" fmla="*/ 29 w 29"/>
                <a:gd name="T19" fmla="*/ 9 h 27"/>
                <a:gd name="T20" fmla="*/ 29 w 29"/>
                <a:gd name="T21" fmla="*/ 12 h 27"/>
                <a:gd name="T22" fmla="*/ 29 w 29"/>
                <a:gd name="T23" fmla="*/ 15 h 27"/>
                <a:gd name="T24" fmla="*/ 29 w 29"/>
                <a:gd name="T25" fmla="*/ 9 h 27"/>
                <a:gd name="T26" fmla="*/ 26 w 29"/>
                <a:gd name="T27" fmla="*/ 6 h 27"/>
                <a:gd name="T28" fmla="*/ 19 w 29"/>
                <a:gd name="T29" fmla="*/ 3 h 27"/>
                <a:gd name="T30" fmla="*/ 16 w 29"/>
                <a:gd name="T31" fmla="*/ 0 h 27"/>
                <a:gd name="T32" fmla="*/ 10 w 29"/>
                <a:gd name="T33" fmla="*/ 3 h 27"/>
                <a:gd name="T34" fmla="*/ 6 w 29"/>
                <a:gd name="T35" fmla="*/ 6 h 27"/>
                <a:gd name="T36" fmla="*/ 3 w 29"/>
                <a:gd name="T37" fmla="*/ 9 h 27"/>
                <a:gd name="T38" fmla="*/ 0 w 29"/>
                <a:gd name="T39" fmla="*/ 15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 h="27">
                  <a:moveTo>
                    <a:pt x="0" y="15"/>
                  </a:moveTo>
                  <a:lnTo>
                    <a:pt x="3" y="18"/>
                  </a:lnTo>
                  <a:lnTo>
                    <a:pt x="6" y="24"/>
                  </a:lnTo>
                  <a:lnTo>
                    <a:pt x="10" y="27"/>
                  </a:lnTo>
                  <a:lnTo>
                    <a:pt x="13" y="27"/>
                  </a:lnTo>
                  <a:lnTo>
                    <a:pt x="16" y="27"/>
                  </a:lnTo>
                  <a:lnTo>
                    <a:pt x="16" y="3"/>
                  </a:lnTo>
                  <a:lnTo>
                    <a:pt x="19" y="3"/>
                  </a:lnTo>
                  <a:lnTo>
                    <a:pt x="26" y="6"/>
                  </a:lnTo>
                  <a:lnTo>
                    <a:pt x="29" y="9"/>
                  </a:lnTo>
                  <a:lnTo>
                    <a:pt x="29" y="12"/>
                  </a:lnTo>
                  <a:lnTo>
                    <a:pt x="29" y="15"/>
                  </a:lnTo>
                  <a:lnTo>
                    <a:pt x="29" y="9"/>
                  </a:lnTo>
                  <a:lnTo>
                    <a:pt x="26" y="6"/>
                  </a:lnTo>
                  <a:lnTo>
                    <a:pt x="19" y="3"/>
                  </a:lnTo>
                  <a:lnTo>
                    <a:pt x="16" y="0"/>
                  </a:lnTo>
                  <a:lnTo>
                    <a:pt x="10" y="3"/>
                  </a:lnTo>
                  <a:lnTo>
                    <a:pt x="6" y="6"/>
                  </a:lnTo>
                  <a:lnTo>
                    <a:pt x="3" y="9"/>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75" name="Freeform 460"/>
            <p:cNvSpPr>
              <a:spLocks/>
            </p:cNvSpPr>
            <p:nvPr/>
          </p:nvSpPr>
          <p:spPr bwMode="auto">
            <a:xfrm>
              <a:off x="-1213" y="2109"/>
              <a:ext cx="29" cy="24"/>
            </a:xfrm>
            <a:custGeom>
              <a:avLst/>
              <a:gdLst>
                <a:gd name="T0" fmla="*/ 10 w 29"/>
                <a:gd name="T1" fmla="*/ 24 h 24"/>
                <a:gd name="T2" fmla="*/ 0 w 29"/>
                <a:gd name="T3" fmla="*/ 12 h 24"/>
                <a:gd name="T4" fmla="*/ 0 w 29"/>
                <a:gd name="T5" fmla="*/ 18 h 24"/>
                <a:gd name="T6" fmla="*/ 29 w 29"/>
                <a:gd name="T7" fmla="*/ 18 h 24"/>
                <a:gd name="T8" fmla="*/ 29 w 29"/>
                <a:gd name="T9" fmla="*/ 12 h 24"/>
                <a:gd name="T10" fmla="*/ 19 w 29"/>
                <a:gd name="T11" fmla="*/ 0 h 24"/>
                <a:gd name="T12" fmla="*/ 29 w 29"/>
                <a:gd name="T13" fmla="*/ 12 h 24"/>
                <a:gd name="T14" fmla="*/ 29 w 29"/>
                <a:gd name="T15" fmla="*/ 9 h 24"/>
                <a:gd name="T16" fmla="*/ 26 w 29"/>
                <a:gd name="T17" fmla="*/ 3 h 24"/>
                <a:gd name="T18" fmla="*/ 19 w 29"/>
                <a:gd name="T19" fmla="*/ 3 h 24"/>
                <a:gd name="T20" fmla="*/ 16 w 29"/>
                <a:gd name="T21" fmla="*/ 0 h 24"/>
                <a:gd name="T22" fmla="*/ 10 w 29"/>
                <a:gd name="T23" fmla="*/ 3 h 24"/>
                <a:gd name="T24" fmla="*/ 6 w 29"/>
                <a:gd name="T25" fmla="*/ 3 h 24"/>
                <a:gd name="T26" fmla="*/ 3 w 29"/>
                <a:gd name="T27" fmla="*/ 9 h 24"/>
                <a:gd name="T28" fmla="*/ 0 w 29"/>
                <a:gd name="T29" fmla="*/ 12 h 24"/>
                <a:gd name="T30" fmla="*/ 10 w 29"/>
                <a:gd name="T31" fmla="*/ 24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 h="24">
                  <a:moveTo>
                    <a:pt x="10" y="24"/>
                  </a:moveTo>
                  <a:lnTo>
                    <a:pt x="0" y="12"/>
                  </a:lnTo>
                  <a:lnTo>
                    <a:pt x="0" y="18"/>
                  </a:lnTo>
                  <a:lnTo>
                    <a:pt x="29" y="18"/>
                  </a:lnTo>
                  <a:lnTo>
                    <a:pt x="29" y="12"/>
                  </a:lnTo>
                  <a:lnTo>
                    <a:pt x="19" y="0"/>
                  </a:lnTo>
                  <a:lnTo>
                    <a:pt x="29" y="12"/>
                  </a:lnTo>
                  <a:lnTo>
                    <a:pt x="29" y="9"/>
                  </a:lnTo>
                  <a:lnTo>
                    <a:pt x="26" y="3"/>
                  </a:lnTo>
                  <a:lnTo>
                    <a:pt x="19" y="3"/>
                  </a:lnTo>
                  <a:lnTo>
                    <a:pt x="16" y="0"/>
                  </a:lnTo>
                  <a:lnTo>
                    <a:pt x="10" y="3"/>
                  </a:lnTo>
                  <a:lnTo>
                    <a:pt x="6" y="3"/>
                  </a:lnTo>
                  <a:lnTo>
                    <a:pt x="3" y="9"/>
                  </a:lnTo>
                  <a:lnTo>
                    <a:pt x="0" y="12"/>
                  </a:lnTo>
                  <a:lnTo>
                    <a:pt x="10"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76" name="Freeform 461"/>
            <p:cNvSpPr>
              <a:spLocks/>
            </p:cNvSpPr>
            <p:nvPr/>
          </p:nvSpPr>
          <p:spPr bwMode="auto">
            <a:xfrm>
              <a:off x="-1213" y="2109"/>
              <a:ext cx="19" cy="24"/>
            </a:xfrm>
            <a:custGeom>
              <a:avLst/>
              <a:gdLst>
                <a:gd name="T0" fmla="*/ 13 w 19"/>
                <a:gd name="T1" fmla="*/ 24 h 24"/>
                <a:gd name="T2" fmla="*/ 6 w 19"/>
                <a:gd name="T3" fmla="*/ 24 h 24"/>
                <a:gd name="T4" fmla="*/ 10 w 19"/>
                <a:gd name="T5" fmla="*/ 24 h 24"/>
                <a:gd name="T6" fmla="*/ 19 w 19"/>
                <a:gd name="T7" fmla="*/ 0 h 24"/>
                <a:gd name="T8" fmla="*/ 16 w 19"/>
                <a:gd name="T9" fmla="*/ 0 h 24"/>
                <a:gd name="T10" fmla="*/ 13 w 19"/>
                <a:gd name="T11" fmla="*/ 0 h 24"/>
                <a:gd name="T12" fmla="*/ 16 w 19"/>
                <a:gd name="T13" fmla="*/ 0 h 24"/>
                <a:gd name="T14" fmla="*/ 10 w 19"/>
                <a:gd name="T15" fmla="*/ 0 h 24"/>
                <a:gd name="T16" fmla="*/ 6 w 19"/>
                <a:gd name="T17" fmla="*/ 0 h 24"/>
                <a:gd name="T18" fmla="*/ 3 w 19"/>
                <a:gd name="T19" fmla="*/ 3 h 24"/>
                <a:gd name="T20" fmla="*/ 0 w 19"/>
                <a:gd name="T21" fmla="*/ 9 h 24"/>
                <a:gd name="T22" fmla="*/ 0 w 19"/>
                <a:gd name="T23" fmla="*/ 12 h 24"/>
                <a:gd name="T24" fmla="*/ 0 w 19"/>
                <a:gd name="T25" fmla="*/ 18 h 24"/>
                <a:gd name="T26" fmla="*/ 3 w 19"/>
                <a:gd name="T27" fmla="*/ 21 h 24"/>
                <a:gd name="T28" fmla="*/ 6 w 19"/>
                <a:gd name="T29" fmla="*/ 24 h 24"/>
                <a:gd name="T30" fmla="*/ 13 w 19"/>
                <a:gd name="T31" fmla="*/ 24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 h="24">
                  <a:moveTo>
                    <a:pt x="13" y="24"/>
                  </a:moveTo>
                  <a:lnTo>
                    <a:pt x="6" y="24"/>
                  </a:lnTo>
                  <a:lnTo>
                    <a:pt x="10" y="24"/>
                  </a:lnTo>
                  <a:lnTo>
                    <a:pt x="19" y="0"/>
                  </a:lnTo>
                  <a:lnTo>
                    <a:pt x="16" y="0"/>
                  </a:lnTo>
                  <a:lnTo>
                    <a:pt x="13" y="0"/>
                  </a:lnTo>
                  <a:lnTo>
                    <a:pt x="16" y="0"/>
                  </a:lnTo>
                  <a:lnTo>
                    <a:pt x="10" y="0"/>
                  </a:lnTo>
                  <a:lnTo>
                    <a:pt x="6" y="0"/>
                  </a:lnTo>
                  <a:lnTo>
                    <a:pt x="3" y="3"/>
                  </a:lnTo>
                  <a:lnTo>
                    <a:pt x="0" y="9"/>
                  </a:lnTo>
                  <a:lnTo>
                    <a:pt x="0" y="12"/>
                  </a:lnTo>
                  <a:lnTo>
                    <a:pt x="0" y="18"/>
                  </a:lnTo>
                  <a:lnTo>
                    <a:pt x="3" y="21"/>
                  </a:lnTo>
                  <a:lnTo>
                    <a:pt x="6" y="24"/>
                  </a:lnTo>
                  <a:lnTo>
                    <a:pt x="13"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77" name="Freeform 462"/>
            <p:cNvSpPr>
              <a:spLocks/>
            </p:cNvSpPr>
            <p:nvPr/>
          </p:nvSpPr>
          <p:spPr bwMode="auto">
            <a:xfrm>
              <a:off x="-1216" y="2109"/>
              <a:ext cx="29" cy="24"/>
            </a:xfrm>
            <a:custGeom>
              <a:avLst/>
              <a:gdLst>
                <a:gd name="T0" fmla="*/ 9 w 29"/>
                <a:gd name="T1" fmla="*/ 0 h 24"/>
                <a:gd name="T2" fmla="*/ 16 w 29"/>
                <a:gd name="T3" fmla="*/ 0 h 24"/>
                <a:gd name="T4" fmla="*/ 13 w 29"/>
                <a:gd name="T5" fmla="*/ 0 h 24"/>
                <a:gd name="T6" fmla="*/ 6 w 29"/>
                <a:gd name="T7" fmla="*/ 0 h 24"/>
                <a:gd name="T8" fmla="*/ 3 w 29"/>
                <a:gd name="T9" fmla="*/ 6 h 24"/>
                <a:gd name="T10" fmla="*/ 0 w 29"/>
                <a:gd name="T11" fmla="*/ 12 h 24"/>
                <a:gd name="T12" fmla="*/ 3 w 29"/>
                <a:gd name="T13" fmla="*/ 18 h 24"/>
                <a:gd name="T14" fmla="*/ 6 w 29"/>
                <a:gd name="T15" fmla="*/ 24 h 24"/>
                <a:gd name="T16" fmla="*/ 13 w 29"/>
                <a:gd name="T17" fmla="*/ 24 h 24"/>
                <a:gd name="T18" fmla="*/ 16 w 29"/>
                <a:gd name="T19" fmla="*/ 24 h 24"/>
                <a:gd name="T20" fmla="*/ 16 w 29"/>
                <a:gd name="T21" fmla="*/ 0 h 24"/>
                <a:gd name="T22" fmla="*/ 19 w 29"/>
                <a:gd name="T23" fmla="*/ 0 h 24"/>
                <a:gd name="T24" fmla="*/ 22 w 29"/>
                <a:gd name="T25" fmla="*/ 3 h 24"/>
                <a:gd name="T26" fmla="*/ 25 w 29"/>
                <a:gd name="T27" fmla="*/ 6 h 24"/>
                <a:gd name="T28" fmla="*/ 29 w 29"/>
                <a:gd name="T29" fmla="*/ 12 h 24"/>
                <a:gd name="T30" fmla="*/ 25 w 29"/>
                <a:gd name="T31" fmla="*/ 18 h 24"/>
                <a:gd name="T32" fmla="*/ 22 w 29"/>
                <a:gd name="T33" fmla="*/ 21 h 24"/>
                <a:gd name="T34" fmla="*/ 19 w 29"/>
                <a:gd name="T35" fmla="*/ 24 h 24"/>
                <a:gd name="T36" fmla="*/ 16 w 29"/>
                <a:gd name="T37" fmla="*/ 24 h 24"/>
                <a:gd name="T38" fmla="*/ 22 w 29"/>
                <a:gd name="T39" fmla="*/ 24 h 24"/>
                <a:gd name="T40" fmla="*/ 16 w 29"/>
                <a:gd name="T41" fmla="*/ 24 h 24"/>
                <a:gd name="T42" fmla="*/ 22 w 29"/>
                <a:gd name="T43" fmla="*/ 24 h 24"/>
                <a:gd name="T44" fmla="*/ 25 w 29"/>
                <a:gd name="T45" fmla="*/ 21 h 24"/>
                <a:gd name="T46" fmla="*/ 29 w 29"/>
                <a:gd name="T47" fmla="*/ 15 h 24"/>
                <a:gd name="T48" fmla="*/ 29 w 29"/>
                <a:gd name="T49" fmla="*/ 12 h 24"/>
                <a:gd name="T50" fmla="*/ 29 w 29"/>
                <a:gd name="T51" fmla="*/ 6 h 24"/>
                <a:gd name="T52" fmla="*/ 25 w 29"/>
                <a:gd name="T53" fmla="*/ 3 h 24"/>
                <a:gd name="T54" fmla="*/ 22 w 29"/>
                <a:gd name="T55" fmla="*/ 0 h 24"/>
                <a:gd name="T56" fmla="*/ 16 w 29"/>
                <a:gd name="T57" fmla="*/ 0 h 24"/>
                <a:gd name="T58" fmla="*/ 9 w 29"/>
                <a:gd name="T59" fmla="*/ 0 h 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9" h="24">
                  <a:moveTo>
                    <a:pt x="9" y="0"/>
                  </a:moveTo>
                  <a:lnTo>
                    <a:pt x="16" y="0"/>
                  </a:lnTo>
                  <a:lnTo>
                    <a:pt x="13" y="0"/>
                  </a:lnTo>
                  <a:lnTo>
                    <a:pt x="6" y="0"/>
                  </a:lnTo>
                  <a:lnTo>
                    <a:pt x="3" y="6"/>
                  </a:lnTo>
                  <a:lnTo>
                    <a:pt x="0" y="12"/>
                  </a:lnTo>
                  <a:lnTo>
                    <a:pt x="3" y="18"/>
                  </a:lnTo>
                  <a:lnTo>
                    <a:pt x="6" y="24"/>
                  </a:lnTo>
                  <a:lnTo>
                    <a:pt x="13" y="24"/>
                  </a:lnTo>
                  <a:lnTo>
                    <a:pt x="16" y="24"/>
                  </a:lnTo>
                  <a:lnTo>
                    <a:pt x="16" y="0"/>
                  </a:lnTo>
                  <a:lnTo>
                    <a:pt x="19" y="0"/>
                  </a:lnTo>
                  <a:lnTo>
                    <a:pt x="22" y="3"/>
                  </a:lnTo>
                  <a:lnTo>
                    <a:pt x="25" y="6"/>
                  </a:lnTo>
                  <a:lnTo>
                    <a:pt x="29" y="12"/>
                  </a:lnTo>
                  <a:lnTo>
                    <a:pt x="25" y="18"/>
                  </a:lnTo>
                  <a:lnTo>
                    <a:pt x="22" y="21"/>
                  </a:lnTo>
                  <a:lnTo>
                    <a:pt x="19" y="24"/>
                  </a:lnTo>
                  <a:lnTo>
                    <a:pt x="16" y="24"/>
                  </a:lnTo>
                  <a:lnTo>
                    <a:pt x="22" y="24"/>
                  </a:lnTo>
                  <a:lnTo>
                    <a:pt x="16" y="24"/>
                  </a:lnTo>
                  <a:lnTo>
                    <a:pt x="22" y="24"/>
                  </a:lnTo>
                  <a:lnTo>
                    <a:pt x="25" y="21"/>
                  </a:lnTo>
                  <a:lnTo>
                    <a:pt x="29" y="15"/>
                  </a:lnTo>
                  <a:lnTo>
                    <a:pt x="29" y="12"/>
                  </a:lnTo>
                  <a:lnTo>
                    <a:pt x="29" y="6"/>
                  </a:lnTo>
                  <a:lnTo>
                    <a:pt x="25" y="3"/>
                  </a:lnTo>
                  <a:lnTo>
                    <a:pt x="22" y="0"/>
                  </a:lnTo>
                  <a:lnTo>
                    <a:pt x="16" y="0"/>
                  </a:lnTo>
                  <a:lnTo>
                    <a:pt x="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78" name="Freeform 463"/>
            <p:cNvSpPr>
              <a:spLocks/>
            </p:cNvSpPr>
            <p:nvPr/>
          </p:nvSpPr>
          <p:spPr bwMode="auto">
            <a:xfrm>
              <a:off x="-1255" y="2124"/>
              <a:ext cx="55" cy="30"/>
            </a:xfrm>
            <a:custGeom>
              <a:avLst/>
              <a:gdLst>
                <a:gd name="T0" fmla="*/ 10 w 55"/>
                <a:gd name="T1" fmla="*/ 6 h 30"/>
                <a:gd name="T2" fmla="*/ 10 w 55"/>
                <a:gd name="T3" fmla="*/ 6 h 30"/>
                <a:gd name="T4" fmla="*/ 7 w 55"/>
                <a:gd name="T5" fmla="*/ 6 h 30"/>
                <a:gd name="T6" fmla="*/ 4 w 55"/>
                <a:gd name="T7" fmla="*/ 6 h 30"/>
                <a:gd name="T8" fmla="*/ 0 w 55"/>
                <a:gd name="T9" fmla="*/ 6 h 30"/>
                <a:gd name="T10" fmla="*/ 0 w 55"/>
                <a:gd name="T11" fmla="*/ 6 h 30"/>
                <a:gd name="T12" fmla="*/ 0 w 55"/>
                <a:gd name="T13" fmla="*/ 6 h 30"/>
                <a:gd name="T14" fmla="*/ 0 w 55"/>
                <a:gd name="T15" fmla="*/ 9 h 30"/>
                <a:gd name="T16" fmla="*/ 4 w 55"/>
                <a:gd name="T17" fmla="*/ 9 h 30"/>
                <a:gd name="T18" fmla="*/ 4 w 55"/>
                <a:gd name="T19" fmla="*/ 9 h 30"/>
                <a:gd name="T20" fmla="*/ 7 w 55"/>
                <a:gd name="T21" fmla="*/ 9 h 30"/>
                <a:gd name="T22" fmla="*/ 10 w 55"/>
                <a:gd name="T23" fmla="*/ 9 h 30"/>
                <a:gd name="T24" fmla="*/ 10 w 55"/>
                <a:gd name="T25" fmla="*/ 9 h 30"/>
                <a:gd name="T26" fmla="*/ 13 w 55"/>
                <a:gd name="T27" fmla="*/ 12 h 30"/>
                <a:gd name="T28" fmla="*/ 13 w 55"/>
                <a:gd name="T29" fmla="*/ 12 h 30"/>
                <a:gd name="T30" fmla="*/ 13 w 55"/>
                <a:gd name="T31" fmla="*/ 12 h 30"/>
                <a:gd name="T32" fmla="*/ 13 w 55"/>
                <a:gd name="T33" fmla="*/ 12 h 30"/>
                <a:gd name="T34" fmla="*/ 13 w 55"/>
                <a:gd name="T35" fmla="*/ 12 h 30"/>
                <a:gd name="T36" fmla="*/ 16 w 55"/>
                <a:gd name="T37" fmla="*/ 12 h 30"/>
                <a:gd name="T38" fmla="*/ 16 w 55"/>
                <a:gd name="T39" fmla="*/ 12 h 30"/>
                <a:gd name="T40" fmla="*/ 16 w 55"/>
                <a:gd name="T41" fmla="*/ 9 h 30"/>
                <a:gd name="T42" fmla="*/ 16 w 55"/>
                <a:gd name="T43" fmla="*/ 18 h 30"/>
                <a:gd name="T44" fmla="*/ 20 w 55"/>
                <a:gd name="T45" fmla="*/ 24 h 30"/>
                <a:gd name="T46" fmla="*/ 26 w 55"/>
                <a:gd name="T47" fmla="*/ 30 h 30"/>
                <a:gd name="T48" fmla="*/ 36 w 55"/>
                <a:gd name="T49" fmla="*/ 30 h 30"/>
                <a:gd name="T50" fmla="*/ 42 w 55"/>
                <a:gd name="T51" fmla="*/ 27 h 30"/>
                <a:gd name="T52" fmla="*/ 48 w 55"/>
                <a:gd name="T53" fmla="*/ 21 h 30"/>
                <a:gd name="T54" fmla="*/ 55 w 55"/>
                <a:gd name="T55" fmla="*/ 12 h 30"/>
                <a:gd name="T56" fmla="*/ 52 w 55"/>
                <a:gd name="T57" fmla="*/ 0 h 30"/>
                <a:gd name="T58" fmla="*/ 52 w 55"/>
                <a:gd name="T59" fmla="*/ 12 h 30"/>
                <a:gd name="T60" fmla="*/ 45 w 55"/>
                <a:gd name="T61" fmla="*/ 18 h 30"/>
                <a:gd name="T62" fmla="*/ 39 w 55"/>
                <a:gd name="T63" fmla="*/ 24 h 30"/>
                <a:gd name="T64" fmla="*/ 32 w 55"/>
                <a:gd name="T65" fmla="*/ 24 h 30"/>
                <a:gd name="T66" fmla="*/ 26 w 55"/>
                <a:gd name="T67" fmla="*/ 24 h 30"/>
                <a:gd name="T68" fmla="*/ 23 w 55"/>
                <a:gd name="T69" fmla="*/ 21 h 30"/>
                <a:gd name="T70" fmla="*/ 20 w 55"/>
                <a:gd name="T71" fmla="*/ 15 h 30"/>
                <a:gd name="T72" fmla="*/ 20 w 55"/>
                <a:gd name="T73" fmla="*/ 9 h 30"/>
                <a:gd name="T74" fmla="*/ 16 w 55"/>
                <a:gd name="T75" fmla="*/ 9 h 30"/>
                <a:gd name="T76" fmla="*/ 16 w 55"/>
                <a:gd name="T77" fmla="*/ 6 h 30"/>
                <a:gd name="T78" fmla="*/ 13 w 55"/>
                <a:gd name="T79" fmla="*/ 6 h 30"/>
                <a:gd name="T80" fmla="*/ 13 w 55"/>
                <a:gd name="T81" fmla="*/ 6 h 30"/>
                <a:gd name="T82" fmla="*/ 13 w 55"/>
                <a:gd name="T83" fmla="*/ 6 h 30"/>
                <a:gd name="T84" fmla="*/ 13 w 55"/>
                <a:gd name="T85" fmla="*/ 6 h 30"/>
                <a:gd name="T86" fmla="*/ 13 w 55"/>
                <a:gd name="T87" fmla="*/ 6 h 30"/>
                <a:gd name="T88" fmla="*/ 13 w 55"/>
                <a:gd name="T89" fmla="*/ 6 h 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5" h="30">
                  <a:moveTo>
                    <a:pt x="13" y="6"/>
                  </a:moveTo>
                  <a:lnTo>
                    <a:pt x="10" y="6"/>
                  </a:lnTo>
                  <a:lnTo>
                    <a:pt x="7" y="6"/>
                  </a:lnTo>
                  <a:lnTo>
                    <a:pt x="4" y="6"/>
                  </a:lnTo>
                  <a:lnTo>
                    <a:pt x="0" y="6"/>
                  </a:lnTo>
                  <a:lnTo>
                    <a:pt x="0" y="9"/>
                  </a:lnTo>
                  <a:lnTo>
                    <a:pt x="4" y="9"/>
                  </a:lnTo>
                  <a:lnTo>
                    <a:pt x="7" y="9"/>
                  </a:lnTo>
                  <a:lnTo>
                    <a:pt x="10" y="9"/>
                  </a:lnTo>
                  <a:lnTo>
                    <a:pt x="10" y="12"/>
                  </a:lnTo>
                  <a:lnTo>
                    <a:pt x="13" y="12"/>
                  </a:lnTo>
                  <a:lnTo>
                    <a:pt x="16" y="12"/>
                  </a:lnTo>
                  <a:lnTo>
                    <a:pt x="16" y="9"/>
                  </a:lnTo>
                  <a:lnTo>
                    <a:pt x="16" y="12"/>
                  </a:lnTo>
                  <a:lnTo>
                    <a:pt x="16" y="18"/>
                  </a:lnTo>
                  <a:lnTo>
                    <a:pt x="20" y="21"/>
                  </a:lnTo>
                  <a:lnTo>
                    <a:pt x="20" y="24"/>
                  </a:lnTo>
                  <a:lnTo>
                    <a:pt x="23" y="27"/>
                  </a:lnTo>
                  <a:lnTo>
                    <a:pt x="26" y="30"/>
                  </a:lnTo>
                  <a:lnTo>
                    <a:pt x="32" y="30"/>
                  </a:lnTo>
                  <a:lnTo>
                    <a:pt x="36" y="30"/>
                  </a:lnTo>
                  <a:lnTo>
                    <a:pt x="39" y="27"/>
                  </a:lnTo>
                  <a:lnTo>
                    <a:pt x="42" y="27"/>
                  </a:lnTo>
                  <a:lnTo>
                    <a:pt x="45" y="24"/>
                  </a:lnTo>
                  <a:lnTo>
                    <a:pt x="48" y="21"/>
                  </a:lnTo>
                  <a:lnTo>
                    <a:pt x="52" y="15"/>
                  </a:lnTo>
                  <a:lnTo>
                    <a:pt x="55" y="12"/>
                  </a:lnTo>
                  <a:lnTo>
                    <a:pt x="55" y="6"/>
                  </a:lnTo>
                  <a:lnTo>
                    <a:pt x="52" y="0"/>
                  </a:lnTo>
                  <a:lnTo>
                    <a:pt x="52" y="6"/>
                  </a:lnTo>
                  <a:lnTo>
                    <a:pt x="52" y="12"/>
                  </a:lnTo>
                  <a:lnTo>
                    <a:pt x="48" y="15"/>
                  </a:lnTo>
                  <a:lnTo>
                    <a:pt x="45" y="18"/>
                  </a:lnTo>
                  <a:lnTo>
                    <a:pt x="42" y="21"/>
                  </a:lnTo>
                  <a:lnTo>
                    <a:pt x="39" y="24"/>
                  </a:lnTo>
                  <a:lnTo>
                    <a:pt x="36" y="24"/>
                  </a:lnTo>
                  <a:lnTo>
                    <a:pt x="32" y="24"/>
                  </a:lnTo>
                  <a:lnTo>
                    <a:pt x="29" y="24"/>
                  </a:lnTo>
                  <a:lnTo>
                    <a:pt x="26" y="24"/>
                  </a:lnTo>
                  <a:lnTo>
                    <a:pt x="26" y="21"/>
                  </a:lnTo>
                  <a:lnTo>
                    <a:pt x="23" y="21"/>
                  </a:lnTo>
                  <a:lnTo>
                    <a:pt x="23" y="18"/>
                  </a:lnTo>
                  <a:lnTo>
                    <a:pt x="20" y="15"/>
                  </a:lnTo>
                  <a:lnTo>
                    <a:pt x="20" y="12"/>
                  </a:lnTo>
                  <a:lnTo>
                    <a:pt x="20" y="9"/>
                  </a:lnTo>
                  <a:lnTo>
                    <a:pt x="16" y="9"/>
                  </a:lnTo>
                  <a:lnTo>
                    <a:pt x="16" y="6"/>
                  </a:lnTo>
                  <a:lnTo>
                    <a:pt x="13"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79" name="Freeform 464"/>
            <p:cNvSpPr>
              <a:spLocks/>
            </p:cNvSpPr>
            <p:nvPr/>
          </p:nvSpPr>
          <p:spPr bwMode="auto">
            <a:xfrm>
              <a:off x="-1341" y="2080"/>
              <a:ext cx="307" cy="319"/>
            </a:xfrm>
            <a:custGeom>
              <a:avLst/>
              <a:gdLst>
                <a:gd name="T0" fmla="*/ 134 w 307"/>
                <a:gd name="T1" fmla="*/ 0 h 319"/>
                <a:gd name="T2" fmla="*/ 307 w 307"/>
                <a:gd name="T3" fmla="*/ 233 h 319"/>
                <a:gd name="T4" fmla="*/ 173 w 307"/>
                <a:gd name="T5" fmla="*/ 319 h 319"/>
                <a:gd name="T6" fmla="*/ 0 w 307"/>
                <a:gd name="T7" fmla="*/ 85 h 319"/>
                <a:gd name="T8" fmla="*/ 134 w 307"/>
                <a:gd name="T9" fmla="*/ 0 h 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7" h="319">
                  <a:moveTo>
                    <a:pt x="134" y="0"/>
                  </a:moveTo>
                  <a:lnTo>
                    <a:pt x="307" y="233"/>
                  </a:lnTo>
                  <a:lnTo>
                    <a:pt x="173" y="319"/>
                  </a:lnTo>
                  <a:lnTo>
                    <a:pt x="0" y="85"/>
                  </a:lnTo>
                  <a:lnTo>
                    <a:pt x="13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0932" name="Group 519"/>
          <p:cNvGrpSpPr>
            <a:grpSpLocks/>
          </p:cNvGrpSpPr>
          <p:nvPr/>
        </p:nvGrpSpPr>
        <p:grpSpPr bwMode="auto">
          <a:xfrm>
            <a:off x="8077201" y="4495801"/>
            <a:ext cx="452439" cy="506413"/>
            <a:chOff x="-3894" y="952"/>
            <a:chExt cx="285" cy="319"/>
          </a:xfrm>
        </p:grpSpPr>
        <p:sp>
          <p:nvSpPr>
            <p:cNvPr id="80942" name="Freeform 465"/>
            <p:cNvSpPr>
              <a:spLocks/>
            </p:cNvSpPr>
            <p:nvPr/>
          </p:nvSpPr>
          <p:spPr bwMode="auto">
            <a:xfrm>
              <a:off x="-3894" y="952"/>
              <a:ext cx="285" cy="319"/>
            </a:xfrm>
            <a:custGeom>
              <a:avLst/>
              <a:gdLst>
                <a:gd name="T0" fmla="*/ 0 w 285"/>
                <a:gd name="T1" fmla="*/ 254 h 319"/>
                <a:gd name="T2" fmla="*/ 137 w 285"/>
                <a:gd name="T3" fmla="*/ 0 h 319"/>
                <a:gd name="T4" fmla="*/ 285 w 285"/>
                <a:gd name="T5" fmla="*/ 65 h 319"/>
                <a:gd name="T6" fmla="*/ 147 w 285"/>
                <a:gd name="T7" fmla="*/ 319 h 319"/>
                <a:gd name="T8" fmla="*/ 0 w 285"/>
                <a:gd name="T9" fmla="*/ 254 h 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 h="319">
                  <a:moveTo>
                    <a:pt x="0" y="254"/>
                  </a:moveTo>
                  <a:lnTo>
                    <a:pt x="137" y="0"/>
                  </a:lnTo>
                  <a:lnTo>
                    <a:pt x="285" y="65"/>
                  </a:lnTo>
                  <a:lnTo>
                    <a:pt x="147" y="319"/>
                  </a:lnTo>
                  <a:lnTo>
                    <a:pt x="0" y="25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43" name="Freeform 466"/>
            <p:cNvSpPr>
              <a:spLocks/>
            </p:cNvSpPr>
            <p:nvPr/>
          </p:nvSpPr>
          <p:spPr bwMode="auto">
            <a:xfrm>
              <a:off x="-3843" y="1180"/>
              <a:ext cx="42" cy="26"/>
            </a:xfrm>
            <a:custGeom>
              <a:avLst/>
              <a:gdLst>
                <a:gd name="T0" fmla="*/ 38 w 42"/>
                <a:gd name="T1" fmla="*/ 0 h 26"/>
                <a:gd name="T2" fmla="*/ 42 w 42"/>
                <a:gd name="T3" fmla="*/ 6 h 26"/>
                <a:gd name="T4" fmla="*/ 10 w 42"/>
                <a:gd name="T5" fmla="*/ 17 h 26"/>
                <a:gd name="T6" fmla="*/ 13 w 42"/>
                <a:gd name="T7" fmla="*/ 23 h 26"/>
                <a:gd name="T8" fmla="*/ 6 w 42"/>
                <a:gd name="T9" fmla="*/ 26 h 26"/>
                <a:gd name="T10" fmla="*/ 0 w 42"/>
                <a:gd name="T11" fmla="*/ 11 h 26"/>
                <a:gd name="T12" fmla="*/ 0 w 42"/>
                <a:gd name="T13" fmla="*/ 8 h 26"/>
                <a:gd name="T14" fmla="*/ 6 w 42"/>
                <a:gd name="T15" fmla="*/ 6 h 26"/>
                <a:gd name="T16" fmla="*/ 6 w 42"/>
                <a:gd name="T17" fmla="*/ 11 h 26"/>
                <a:gd name="T18" fmla="*/ 38 w 42"/>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26">
                  <a:moveTo>
                    <a:pt x="38" y="0"/>
                  </a:moveTo>
                  <a:lnTo>
                    <a:pt x="42" y="6"/>
                  </a:lnTo>
                  <a:lnTo>
                    <a:pt x="10" y="17"/>
                  </a:lnTo>
                  <a:lnTo>
                    <a:pt x="13" y="23"/>
                  </a:lnTo>
                  <a:lnTo>
                    <a:pt x="6" y="26"/>
                  </a:lnTo>
                  <a:lnTo>
                    <a:pt x="0" y="11"/>
                  </a:lnTo>
                  <a:lnTo>
                    <a:pt x="0" y="8"/>
                  </a:lnTo>
                  <a:lnTo>
                    <a:pt x="6" y="6"/>
                  </a:lnTo>
                  <a:lnTo>
                    <a:pt x="6" y="11"/>
                  </a:lnTo>
                  <a:lnTo>
                    <a:pt x="3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44" name="Freeform 467"/>
            <p:cNvSpPr>
              <a:spLocks/>
            </p:cNvSpPr>
            <p:nvPr/>
          </p:nvSpPr>
          <p:spPr bwMode="auto">
            <a:xfrm>
              <a:off x="-3875" y="1165"/>
              <a:ext cx="25" cy="26"/>
            </a:xfrm>
            <a:custGeom>
              <a:avLst/>
              <a:gdLst>
                <a:gd name="T0" fmla="*/ 22 w 25"/>
                <a:gd name="T1" fmla="*/ 23 h 26"/>
                <a:gd name="T2" fmla="*/ 6 w 25"/>
                <a:gd name="T3" fmla="*/ 23 h 26"/>
                <a:gd name="T4" fmla="*/ 9 w 25"/>
                <a:gd name="T5" fmla="*/ 26 h 26"/>
                <a:gd name="T6" fmla="*/ 25 w 25"/>
                <a:gd name="T7" fmla="*/ 6 h 26"/>
                <a:gd name="T8" fmla="*/ 22 w 25"/>
                <a:gd name="T9" fmla="*/ 3 h 26"/>
                <a:gd name="T10" fmla="*/ 6 w 25"/>
                <a:gd name="T11" fmla="*/ 3 h 26"/>
                <a:gd name="T12" fmla="*/ 22 w 25"/>
                <a:gd name="T13" fmla="*/ 3 h 26"/>
                <a:gd name="T14" fmla="*/ 16 w 25"/>
                <a:gd name="T15" fmla="*/ 0 h 26"/>
                <a:gd name="T16" fmla="*/ 13 w 25"/>
                <a:gd name="T17" fmla="*/ 0 h 26"/>
                <a:gd name="T18" fmla="*/ 6 w 25"/>
                <a:gd name="T19" fmla="*/ 3 h 26"/>
                <a:gd name="T20" fmla="*/ 3 w 25"/>
                <a:gd name="T21" fmla="*/ 6 h 26"/>
                <a:gd name="T22" fmla="*/ 3 w 25"/>
                <a:gd name="T23" fmla="*/ 12 h 26"/>
                <a:gd name="T24" fmla="*/ 0 w 25"/>
                <a:gd name="T25" fmla="*/ 15 h 26"/>
                <a:gd name="T26" fmla="*/ 3 w 25"/>
                <a:gd name="T27" fmla="*/ 21 h 26"/>
                <a:gd name="T28" fmla="*/ 6 w 25"/>
                <a:gd name="T29" fmla="*/ 23 h 26"/>
                <a:gd name="T30" fmla="*/ 22 w 25"/>
                <a:gd name="T31" fmla="*/ 23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 h="26">
                  <a:moveTo>
                    <a:pt x="22" y="23"/>
                  </a:moveTo>
                  <a:lnTo>
                    <a:pt x="6" y="23"/>
                  </a:lnTo>
                  <a:lnTo>
                    <a:pt x="9" y="26"/>
                  </a:lnTo>
                  <a:lnTo>
                    <a:pt x="25" y="6"/>
                  </a:lnTo>
                  <a:lnTo>
                    <a:pt x="22" y="3"/>
                  </a:lnTo>
                  <a:lnTo>
                    <a:pt x="6" y="3"/>
                  </a:lnTo>
                  <a:lnTo>
                    <a:pt x="22" y="3"/>
                  </a:lnTo>
                  <a:lnTo>
                    <a:pt x="16" y="0"/>
                  </a:lnTo>
                  <a:lnTo>
                    <a:pt x="13" y="0"/>
                  </a:lnTo>
                  <a:lnTo>
                    <a:pt x="6" y="3"/>
                  </a:lnTo>
                  <a:lnTo>
                    <a:pt x="3" y="6"/>
                  </a:lnTo>
                  <a:lnTo>
                    <a:pt x="3" y="12"/>
                  </a:lnTo>
                  <a:lnTo>
                    <a:pt x="0" y="15"/>
                  </a:lnTo>
                  <a:lnTo>
                    <a:pt x="3" y="21"/>
                  </a:lnTo>
                  <a:lnTo>
                    <a:pt x="6" y="23"/>
                  </a:lnTo>
                  <a:lnTo>
                    <a:pt x="22"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45" name="Freeform 468"/>
            <p:cNvSpPr>
              <a:spLocks/>
            </p:cNvSpPr>
            <p:nvPr/>
          </p:nvSpPr>
          <p:spPr bwMode="auto">
            <a:xfrm>
              <a:off x="-3875" y="1168"/>
              <a:ext cx="22" cy="23"/>
            </a:xfrm>
            <a:custGeom>
              <a:avLst/>
              <a:gdLst>
                <a:gd name="T0" fmla="*/ 13 w 22"/>
                <a:gd name="T1" fmla="*/ 23 h 23"/>
                <a:gd name="T2" fmla="*/ 19 w 22"/>
                <a:gd name="T3" fmla="*/ 23 h 23"/>
                <a:gd name="T4" fmla="*/ 22 w 22"/>
                <a:gd name="T5" fmla="*/ 20 h 23"/>
                <a:gd name="T6" fmla="*/ 6 w 22"/>
                <a:gd name="T7" fmla="*/ 0 h 23"/>
                <a:gd name="T8" fmla="*/ 3 w 22"/>
                <a:gd name="T9" fmla="*/ 3 h 23"/>
                <a:gd name="T10" fmla="*/ 13 w 22"/>
                <a:gd name="T11" fmla="*/ 0 h 23"/>
                <a:gd name="T12" fmla="*/ 3 w 22"/>
                <a:gd name="T13" fmla="*/ 3 h 23"/>
                <a:gd name="T14" fmla="*/ 0 w 22"/>
                <a:gd name="T15" fmla="*/ 6 h 23"/>
                <a:gd name="T16" fmla="*/ 0 w 22"/>
                <a:gd name="T17" fmla="*/ 9 h 23"/>
                <a:gd name="T18" fmla="*/ 0 w 22"/>
                <a:gd name="T19" fmla="*/ 15 h 23"/>
                <a:gd name="T20" fmla="*/ 0 w 22"/>
                <a:gd name="T21" fmla="*/ 18 h 23"/>
                <a:gd name="T22" fmla="*/ 3 w 22"/>
                <a:gd name="T23" fmla="*/ 23 h 23"/>
                <a:gd name="T24" fmla="*/ 9 w 22"/>
                <a:gd name="T25" fmla="*/ 23 h 23"/>
                <a:gd name="T26" fmla="*/ 13 w 22"/>
                <a:gd name="T27" fmla="*/ 23 h 23"/>
                <a:gd name="T28" fmla="*/ 19 w 22"/>
                <a:gd name="T29" fmla="*/ 23 h 23"/>
                <a:gd name="T30" fmla="*/ 13 w 22"/>
                <a:gd name="T31" fmla="*/ 23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23">
                  <a:moveTo>
                    <a:pt x="13" y="23"/>
                  </a:moveTo>
                  <a:lnTo>
                    <a:pt x="19" y="23"/>
                  </a:lnTo>
                  <a:lnTo>
                    <a:pt x="22" y="20"/>
                  </a:lnTo>
                  <a:lnTo>
                    <a:pt x="6" y="0"/>
                  </a:lnTo>
                  <a:lnTo>
                    <a:pt x="3" y="3"/>
                  </a:lnTo>
                  <a:lnTo>
                    <a:pt x="13" y="0"/>
                  </a:lnTo>
                  <a:lnTo>
                    <a:pt x="3" y="3"/>
                  </a:lnTo>
                  <a:lnTo>
                    <a:pt x="0" y="6"/>
                  </a:lnTo>
                  <a:lnTo>
                    <a:pt x="0" y="9"/>
                  </a:lnTo>
                  <a:lnTo>
                    <a:pt x="0" y="15"/>
                  </a:lnTo>
                  <a:lnTo>
                    <a:pt x="0" y="18"/>
                  </a:lnTo>
                  <a:lnTo>
                    <a:pt x="3" y="23"/>
                  </a:lnTo>
                  <a:lnTo>
                    <a:pt x="9" y="23"/>
                  </a:lnTo>
                  <a:lnTo>
                    <a:pt x="13" y="23"/>
                  </a:lnTo>
                  <a:lnTo>
                    <a:pt x="19" y="23"/>
                  </a:lnTo>
                  <a:lnTo>
                    <a:pt x="13"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46" name="Freeform 469"/>
            <p:cNvSpPr>
              <a:spLocks/>
            </p:cNvSpPr>
            <p:nvPr/>
          </p:nvSpPr>
          <p:spPr bwMode="auto">
            <a:xfrm>
              <a:off x="-3878" y="1168"/>
              <a:ext cx="28" cy="23"/>
            </a:xfrm>
            <a:custGeom>
              <a:avLst/>
              <a:gdLst>
                <a:gd name="T0" fmla="*/ 0 w 28"/>
                <a:gd name="T1" fmla="*/ 9 h 23"/>
                <a:gd name="T2" fmla="*/ 0 w 28"/>
                <a:gd name="T3" fmla="*/ 12 h 23"/>
                <a:gd name="T4" fmla="*/ 3 w 28"/>
                <a:gd name="T5" fmla="*/ 18 h 23"/>
                <a:gd name="T6" fmla="*/ 6 w 28"/>
                <a:gd name="T7" fmla="*/ 20 h 23"/>
                <a:gd name="T8" fmla="*/ 9 w 28"/>
                <a:gd name="T9" fmla="*/ 23 h 23"/>
                <a:gd name="T10" fmla="*/ 12 w 28"/>
                <a:gd name="T11" fmla="*/ 23 h 23"/>
                <a:gd name="T12" fmla="*/ 16 w 28"/>
                <a:gd name="T13" fmla="*/ 23 h 23"/>
                <a:gd name="T14" fmla="*/ 16 w 28"/>
                <a:gd name="T15" fmla="*/ 0 h 23"/>
                <a:gd name="T16" fmla="*/ 19 w 28"/>
                <a:gd name="T17" fmla="*/ 0 h 23"/>
                <a:gd name="T18" fmla="*/ 22 w 28"/>
                <a:gd name="T19" fmla="*/ 3 h 23"/>
                <a:gd name="T20" fmla="*/ 25 w 28"/>
                <a:gd name="T21" fmla="*/ 9 h 23"/>
                <a:gd name="T22" fmla="*/ 28 w 28"/>
                <a:gd name="T23" fmla="*/ 12 h 23"/>
                <a:gd name="T24" fmla="*/ 28 w 28"/>
                <a:gd name="T25" fmla="*/ 15 h 23"/>
                <a:gd name="T26" fmla="*/ 28 w 28"/>
                <a:gd name="T27" fmla="*/ 12 h 23"/>
                <a:gd name="T28" fmla="*/ 25 w 28"/>
                <a:gd name="T29" fmla="*/ 6 h 23"/>
                <a:gd name="T30" fmla="*/ 22 w 28"/>
                <a:gd name="T31" fmla="*/ 3 h 23"/>
                <a:gd name="T32" fmla="*/ 19 w 28"/>
                <a:gd name="T33" fmla="*/ 0 h 23"/>
                <a:gd name="T34" fmla="*/ 12 w 28"/>
                <a:gd name="T35" fmla="*/ 0 h 23"/>
                <a:gd name="T36" fmla="*/ 9 w 28"/>
                <a:gd name="T37" fmla="*/ 0 h 23"/>
                <a:gd name="T38" fmla="*/ 6 w 28"/>
                <a:gd name="T39" fmla="*/ 3 h 23"/>
                <a:gd name="T40" fmla="*/ 3 w 28"/>
                <a:gd name="T41" fmla="*/ 6 h 23"/>
                <a:gd name="T42" fmla="*/ 0 w 28"/>
                <a:gd name="T43" fmla="*/ 12 h 23"/>
                <a:gd name="T44" fmla="*/ 0 w 28"/>
                <a:gd name="T45" fmla="*/ 9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8" h="23">
                  <a:moveTo>
                    <a:pt x="0" y="9"/>
                  </a:moveTo>
                  <a:lnTo>
                    <a:pt x="0" y="12"/>
                  </a:lnTo>
                  <a:lnTo>
                    <a:pt x="3" y="18"/>
                  </a:lnTo>
                  <a:lnTo>
                    <a:pt x="6" y="20"/>
                  </a:lnTo>
                  <a:lnTo>
                    <a:pt x="9" y="23"/>
                  </a:lnTo>
                  <a:lnTo>
                    <a:pt x="12" y="23"/>
                  </a:lnTo>
                  <a:lnTo>
                    <a:pt x="16" y="23"/>
                  </a:lnTo>
                  <a:lnTo>
                    <a:pt x="16" y="0"/>
                  </a:lnTo>
                  <a:lnTo>
                    <a:pt x="19" y="0"/>
                  </a:lnTo>
                  <a:lnTo>
                    <a:pt x="22" y="3"/>
                  </a:lnTo>
                  <a:lnTo>
                    <a:pt x="25" y="9"/>
                  </a:lnTo>
                  <a:lnTo>
                    <a:pt x="28" y="12"/>
                  </a:lnTo>
                  <a:lnTo>
                    <a:pt x="28" y="15"/>
                  </a:lnTo>
                  <a:lnTo>
                    <a:pt x="28" y="12"/>
                  </a:lnTo>
                  <a:lnTo>
                    <a:pt x="25" y="6"/>
                  </a:lnTo>
                  <a:lnTo>
                    <a:pt x="22" y="3"/>
                  </a:lnTo>
                  <a:lnTo>
                    <a:pt x="19" y="0"/>
                  </a:lnTo>
                  <a:lnTo>
                    <a:pt x="12" y="0"/>
                  </a:lnTo>
                  <a:lnTo>
                    <a:pt x="9" y="0"/>
                  </a:lnTo>
                  <a:lnTo>
                    <a:pt x="6" y="3"/>
                  </a:lnTo>
                  <a:lnTo>
                    <a:pt x="3" y="6"/>
                  </a:lnTo>
                  <a:lnTo>
                    <a:pt x="0" y="12"/>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47" name="Freeform 470"/>
            <p:cNvSpPr>
              <a:spLocks/>
            </p:cNvSpPr>
            <p:nvPr/>
          </p:nvSpPr>
          <p:spPr bwMode="auto">
            <a:xfrm>
              <a:off x="-3878" y="1162"/>
              <a:ext cx="28" cy="24"/>
            </a:xfrm>
            <a:custGeom>
              <a:avLst/>
              <a:gdLst>
                <a:gd name="T0" fmla="*/ 6 w 28"/>
                <a:gd name="T1" fmla="*/ 24 h 24"/>
                <a:gd name="T2" fmla="*/ 3 w 28"/>
                <a:gd name="T3" fmla="*/ 12 h 24"/>
                <a:gd name="T4" fmla="*/ 0 w 28"/>
                <a:gd name="T5" fmla="*/ 15 h 24"/>
                <a:gd name="T6" fmla="*/ 28 w 28"/>
                <a:gd name="T7" fmla="*/ 21 h 24"/>
                <a:gd name="T8" fmla="*/ 28 w 28"/>
                <a:gd name="T9" fmla="*/ 18 h 24"/>
                <a:gd name="T10" fmla="*/ 25 w 28"/>
                <a:gd name="T11" fmla="*/ 6 h 24"/>
                <a:gd name="T12" fmla="*/ 28 w 28"/>
                <a:gd name="T13" fmla="*/ 18 h 24"/>
                <a:gd name="T14" fmla="*/ 28 w 28"/>
                <a:gd name="T15" fmla="*/ 12 h 24"/>
                <a:gd name="T16" fmla="*/ 25 w 28"/>
                <a:gd name="T17" fmla="*/ 6 h 24"/>
                <a:gd name="T18" fmla="*/ 22 w 28"/>
                <a:gd name="T19" fmla="*/ 3 h 24"/>
                <a:gd name="T20" fmla="*/ 19 w 28"/>
                <a:gd name="T21" fmla="*/ 3 h 24"/>
                <a:gd name="T22" fmla="*/ 12 w 28"/>
                <a:gd name="T23" fmla="*/ 0 h 24"/>
                <a:gd name="T24" fmla="*/ 9 w 28"/>
                <a:gd name="T25" fmla="*/ 3 h 24"/>
                <a:gd name="T26" fmla="*/ 3 w 28"/>
                <a:gd name="T27" fmla="*/ 6 h 24"/>
                <a:gd name="T28" fmla="*/ 3 w 28"/>
                <a:gd name="T29" fmla="*/ 12 h 24"/>
                <a:gd name="T30" fmla="*/ 6 w 28"/>
                <a:gd name="T31" fmla="*/ 24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 h="24">
                  <a:moveTo>
                    <a:pt x="6" y="24"/>
                  </a:moveTo>
                  <a:lnTo>
                    <a:pt x="3" y="12"/>
                  </a:lnTo>
                  <a:lnTo>
                    <a:pt x="0" y="15"/>
                  </a:lnTo>
                  <a:lnTo>
                    <a:pt x="28" y="21"/>
                  </a:lnTo>
                  <a:lnTo>
                    <a:pt x="28" y="18"/>
                  </a:lnTo>
                  <a:lnTo>
                    <a:pt x="25" y="6"/>
                  </a:lnTo>
                  <a:lnTo>
                    <a:pt x="28" y="18"/>
                  </a:lnTo>
                  <a:lnTo>
                    <a:pt x="28" y="12"/>
                  </a:lnTo>
                  <a:lnTo>
                    <a:pt x="25" y="6"/>
                  </a:lnTo>
                  <a:lnTo>
                    <a:pt x="22" y="3"/>
                  </a:lnTo>
                  <a:lnTo>
                    <a:pt x="19" y="3"/>
                  </a:lnTo>
                  <a:lnTo>
                    <a:pt x="12" y="0"/>
                  </a:lnTo>
                  <a:lnTo>
                    <a:pt x="9" y="3"/>
                  </a:lnTo>
                  <a:lnTo>
                    <a:pt x="3" y="6"/>
                  </a:lnTo>
                  <a:lnTo>
                    <a:pt x="3" y="12"/>
                  </a:lnTo>
                  <a:lnTo>
                    <a:pt x="6"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48" name="Freeform 471"/>
            <p:cNvSpPr>
              <a:spLocks/>
            </p:cNvSpPr>
            <p:nvPr/>
          </p:nvSpPr>
          <p:spPr bwMode="auto">
            <a:xfrm>
              <a:off x="-3878" y="1162"/>
              <a:ext cx="25" cy="24"/>
            </a:xfrm>
            <a:custGeom>
              <a:avLst/>
              <a:gdLst>
                <a:gd name="T0" fmla="*/ 3 w 25"/>
                <a:gd name="T1" fmla="*/ 21 h 24"/>
                <a:gd name="T2" fmla="*/ 6 w 25"/>
                <a:gd name="T3" fmla="*/ 24 h 24"/>
                <a:gd name="T4" fmla="*/ 25 w 25"/>
                <a:gd name="T5" fmla="*/ 6 h 24"/>
                <a:gd name="T6" fmla="*/ 22 w 25"/>
                <a:gd name="T7" fmla="*/ 3 h 24"/>
                <a:gd name="T8" fmla="*/ 19 w 25"/>
                <a:gd name="T9" fmla="*/ 0 h 24"/>
                <a:gd name="T10" fmla="*/ 12 w 25"/>
                <a:gd name="T11" fmla="*/ 0 h 24"/>
                <a:gd name="T12" fmla="*/ 6 w 25"/>
                <a:gd name="T13" fmla="*/ 0 h 24"/>
                <a:gd name="T14" fmla="*/ 3 w 25"/>
                <a:gd name="T15" fmla="*/ 3 h 24"/>
                <a:gd name="T16" fmla="*/ 0 w 25"/>
                <a:gd name="T17" fmla="*/ 6 h 24"/>
                <a:gd name="T18" fmla="*/ 0 w 25"/>
                <a:gd name="T19" fmla="*/ 12 h 24"/>
                <a:gd name="T20" fmla="*/ 0 w 25"/>
                <a:gd name="T21" fmla="*/ 15 h 24"/>
                <a:gd name="T22" fmla="*/ 3 w 25"/>
                <a:gd name="T23" fmla="*/ 21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 h="24">
                  <a:moveTo>
                    <a:pt x="3" y="21"/>
                  </a:moveTo>
                  <a:lnTo>
                    <a:pt x="6" y="24"/>
                  </a:lnTo>
                  <a:lnTo>
                    <a:pt x="25" y="6"/>
                  </a:lnTo>
                  <a:lnTo>
                    <a:pt x="22" y="3"/>
                  </a:lnTo>
                  <a:lnTo>
                    <a:pt x="19" y="0"/>
                  </a:lnTo>
                  <a:lnTo>
                    <a:pt x="12" y="0"/>
                  </a:lnTo>
                  <a:lnTo>
                    <a:pt x="6" y="0"/>
                  </a:lnTo>
                  <a:lnTo>
                    <a:pt x="3" y="3"/>
                  </a:lnTo>
                  <a:lnTo>
                    <a:pt x="0" y="6"/>
                  </a:lnTo>
                  <a:lnTo>
                    <a:pt x="0" y="12"/>
                  </a:lnTo>
                  <a:lnTo>
                    <a:pt x="0" y="15"/>
                  </a:lnTo>
                  <a:lnTo>
                    <a:pt x="3"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49" name="Freeform 472"/>
            <p:cNvSpPr>
              <a:spLocks/>
            </p:cNvSpPr>
            <p:nvPr/>
          </p:nvSpPr>
          <p:spPr bwMode="auto">
            <a:xfrm>
              <a:off x="-3878" y="1162"/>
              <a:ext cx="25" cy="24"/>
            </a:xfrm>
            <a:custGeom>
              <a:avLst/>
              <a:gdLst>
                <a:gd name="T0" fmla="*/ 12 w 25"/>
                <a:gd name="T1" fmla="*/ 0 h 24"/>
                <a:gd name="T2" fmla="*/ 9 w 25"/>
                <a:gd name="T3" fmla="*/ 0 h 24"/>
                <a:gd name="T4" fmla="*/ 6 w 25"/>
                <a:gd name="T5" fmla="*/ 0 h 24"/>
                <a:gd name="T6" fmla="*/ 0 w 25"/>
                <a:gd name="T7" fmla="*/ 6 h 24"/>
                <a:gd name="T8" fmla="*/ 0 w 25"/>
                <a:gd name="T9" fmla="*/ 15 h 24"/>
                <a:gd name="T10" fmla="*/ 3 w 25"/>
                <a:gd name="T11" fmla="*/ 18 h 24"/>
                <a:gd name="T12" fmla="*/ 3 w 25"/>
                <a:gd name="T13" fmla="*/ 21 h 24"/>
                <a:gd name="T14" fmla="*/ 22 w 25"/>
                <a:gd name="T15" fmla="*/ 3 h 24"/>
                <a:gd name="T16" fmla="*/ 22 w 25"/>
                <a:gd name="T17" fmla="*/ 6 h 24"/>
                <a:gd name="T18" fmla="*/ 25 w 25"/>
                <a:gd name="T19" fmla="*/ 9 h 24"/>
                <a:gd name="T20" fmla="*/ 25 w 25"/>
                <a:gd name="T21" fmla="*/ 18 h 24"/>
                <a:gd name="T22" fmla="*/ 19 w 25"/>
                <a:gd name="T23" fmla="*/ 21 h 24"/>
                <a:gd name="T24" fmla="*/ 16 w 25"/>
                <a:gd name="T25" fmla="*/ 24 h 24"/>
                <a:gd name="T26" fmla="*/ 12 w 25"/>
                <a:gd name="T27" fmla="*/ 24 h 24"/>
                <a:gd name="T28" fmla="*/ 12 w 25"/>
                <a:gd name="T29" fmla="*/ 0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5" h="24">
                  <a:moveTo>
                    <a:pt x="12" y="0"/>
                  </a:moveTo>
                  <a:lnTo>
                    <a:pt x="9" y="0"/>
                  </a:lnTo>
                  <a:lnTo>
                    <a:pt x="6" y="0"/>
                  </a:lnTo>
                  <a:lnTo>
                    <a:pt x="0" y="6"/>
                  </a:lnTo>
                  <a:lnTo>
                    <a:pt x="0" y="15"/>
                  </a:lnTo>
                  <a:lnTo>
                    <a:pt x="3" y="18"/>
                  </a:lnTo>
                  <a:lnTo>
                    <a:pt x="3" y="21"/>
                  </a:lnTo>
                  <a:lnTo>
                    <a:pt x="22" y="3"/>
                  </a:lnTo>
                  <a:lnTo>
                    <a:pt x="22" y="6"/>
                  </a:lnTo>
                  <a:lnTo>
                    <a:pt x="25" y="9"/>
                  </a:lnTo>
                  <a:lnTo>
                    <a:pt x="25" y="18"/>
                  </a:lnTo>
                  <a:lnTo>
                    <a:pt x="19" y="21"/>
                  </a:lnTo>
                  <a:lnTo>
                    <a:pt x="16" y="24"/>
                  </a:lnTo>
                  <a:lnTo>
                    <a:pt x="12" y="24"/>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50" name="Freeform 473"/>
            <p:cNvSpPr>
              <a:spLocks/>
            </p:cNvSpPr>
            <p:nvPr/>
          </p:nvSpPr>
          <p:spPr bwMode="auto">
            <a:xfrm>
              <a:off x="-3872" y="1162"/>
              <a:ext cx="26" cy="24"/>
            </a:xfrm>
            <a:custGeom>
              <a:avLst/>
              <a:gdLst>
                <a:gd name="T0" fmla="*/ 0 w 26"/>
                <a:gd name="T1" fmla="*/ 3 h 24"/>
                <a:gd name="T2" fmla="*/ 10 w 26"/>
                <a:gd name="T3" fmla="*/ 0 h 24"/>
                <a:gd name="T4" fmla="*/ 6 w 26"/>
                <a:gd name="T5" fmla="*/ 0 h 24"/>
                <a:gd name="T6" fmla="*/ 6 w 26"/>
                <a:gd name="T7" fmla="*/ 24 h 24"/>
                <a:gd name="T8" fmla="*/ 10 w 26"/>
                <a:gd name="T9" fmla="*/ 24 h 24"/>
                <a:gd name="T10" fmla="*/ 22 w 26"/>
                <a:gd name="T11" fmla="*/ 18 h 24"/>
                <a:gd name="T12" fmla="*/ 10 w 26"/>
                <a:gd name="T13" fmla="*/ 24 h 24"/>
                <a:gd name="T14" fmla="*/ 16 w 26"/>
                <a:gd name="T15" fmla="*/ 24 h 24"/>
                <a:gd name="T16" fmla="*/ 19 w 26"/>
                <a:gd name="T17" fmla="*/ 21 h 24"/>
                <a:gd name="T18" fmla="*/ 22 w 26"/>
                <a:gd name="T19" fmla="*/ 15 h 24"/>
                <a:gd name="T20" fmla="*/ 26 w 26"/>
                <a:gd name="T21" fmla="*/ 12 h 24"/>
                <a:gd name="T22" fmla="*/ 22 w 26"/>
                <a:gd name="T23" fmla="*/ 6 h 24"/>
                <a:gd name="T24" fmla="*/ 19 w 26"/>
                <a:gd name="T25" fmla="*/ 3 h 24"/>
                <a:gd name="T26" fmla="*/ 16 w 26"/>
                <a:gd name="T27" fmla="*/ 0 h 24"/>
                <a:gd name="T28" fmla="*/ 10 w 26"/>
                <a:gd name="T29" fmla="*/ 0 h 24"/>
                <a:gd name="T30" fmla="*/ 0 w 26"/>
                <a:gd name="T31" fmla="*/ 3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 h="24">
                  <a:moveTo>
                    <a:pt x="0" y="3"/>
                  </a:moveTo>
                  <a:lnTo>
                    <a:pt x="10" y="0"/>
                  </a:lnTo>
                  <a:lnTo>
                    <a:pt x="6" y="0"/>
                  </a:lnTo>
                  <a:lnTo>
                    <a:pt x="6" y="24"/>
                  </a:lnTo>
                  <a:lnTo>
                    <a:pt x="10" y="24"/>
                  </a:lnTo>
                  <a:lnTo>
                    <a:pt x="22" y="18"/>
                  </a:lnTo>
                  <a:lnTo>
                    <a:pt x="10" y="24"/>
                  </a:lnTo>
                  <a:lnTo>
                    <a:pt x="16" y="24"/>
                  </a:lnTo>
                  <a:lnTo>
                    <a:pt x="19" y="21"/>
                  </a:lnTo>
                  <a:lnTo>
                    <a:pt x="22" y="15"/>
                  </a:lnTo>
                  <a:lnTo>
                    <a:pt x="26" y="12"/>
                  </a:lnTo>
                  <a:lnTo>
                    <a:pt x="22" y="6"/>
                  </a:lnTo>
                  <a:lnTo>
                    <a:pt x="19" y="3"/>
                  </a:lnTo>
                  <a:lnTo>
                    <a:pt x="16" y="0"/>
                  </a:lnTo>
                  <a:lnTo>
                    <a:pt x="10" y="0"/>
                  </a:lnTo>
                  <a:lnTo>
                    <a:pt x="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51" name="Freeform 474"/>
            <p:cNvSpPr>
              <a:spLocks/>
            </p:cNvSpPr>
            <p:nvPr/>
          </p:nvSpPr>
          <p:spPr bwMode="auto">
            <a:xfrm>
              <a:off x="-3872" y="1159"/>
              <a:ext cx="26" cy="21"/>
            </a:xfrm>
            <a:custGeom>
              <a:avLst/>
              <a:gdLst>
                <a:gd name="T0" fmla="*/ 3 w 26"/>
                <a:gd name="T1" fmla="*/ 3 h 21"/>
                <a:gd name="T2" fmla="*/ 0 w 26"/>
                <a:gd name="T3" fmla="*/ 6 h 21"/>
                <a:gd name="T4" fmla="*/ 22 w 26"/>
                <a:gd name="T5" fmla="*/ 21 h 21"/>
                <a:gd name="T6" fmla="*/ 22 w 26"/>
                <a:gd name="T7" fmla="*/ 18 h 21"/>
                <a:gd name="T8" fmla="*/ 22 w 26"/>
                <a:gd name="T9" fmla="*/ 21 h 21"/>
                <a:gd name="T10" fmla="*/ 22 w 26"/>
                <a:gd name="T11" fmla="*/ 18 h 21"/>
                <a:gd name="T12" fmla="*/ 26 w 26"/>
                <a:gd name="T13" fmla="*/ 12 h 21"/>
                <a:gd name="T14" fmla="*/ 26 w 26"/>
                <a:gd name="T15" fmla="*/ 9 h 21"/>
                <a:gd name="T16" fmla="*/ 22 w 26"/>
                <a:gd name="T17" fmla="*/ 3 h 21"/>
                <a:gd name="T18" fmla="*/ 19 w 26"/>
                <a:gd name="T19" fmla="*/ 0 h 21"/>
                <a:gd name="T20" fmla="*/ 16 w 26"/>
                <a:gd name="T21" fmla="*/ 0 h 21"/>
                <a:gd name="T22" fmla="*/ 10 w 26"/>
                <a:gd name="T23" fmla="*/ 0 h 21"/>
                <a:gd name="T24" fmla="*/ 6 w 26"/>
                <a:gd name="T25" fmla="*/ 0 h 21"/>
                <a:gd name="T26" fmla="*/ 0 w 26"/>
                <a:gd name="T27" fmla="*/ 6 h 21"/>
                <a:gd name="T28" fmla="*/ 3 w 26"/>
                <a:gd name="T29" fmla="*/ 3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 h="21">
                  <a:moveTo>
                    <a:pt x="3" y="3"/>
                  </a:moveTo>
                  <a:lnTo>
                    <a:pt x="0" y="6"/>
                  </a:lnTo>
                  <a:lnTo>
                    <a:pt x="22" y="21"/>
                  </a:lnTo>
                  <a:lnTo>
                    <a:pt x="22" y="18"/>
                  </a:lnTo>
                  <a:lnTo>
                    <a:pt x="22" y="21"/>
                  </a:lnTo>
                  <a:lnTo>
                    <a:pt x="22" y="18"/>
                  </a:lnTo>
                  <a:lnTo>
                    <a:pt x="26" y="12"/>
                  </a:lnTo>
                  <a:lnTo>
                    <a:pt x="26" y="9"/>
                  </a:lnTo>
                  <a:lnTo>
                    <a:pt x="22" y="3"/>
                  </a:lnTo>
                  <a:lnTo>
                    <a:pt x="19" y="0"/>
                  </a:lnTo>
                  <a:lnTo>
                    <a:pt x="16" y="0"/>
                  </a:lnTo>
                  <a:lnTo>
                    <a:pt x="10" y="0"/>
                  </a:lnTo>
                  <a:lnTo>
                    <a:pt x="6" y="0"/>
                  </a:lnTo>
                  <a:lnTo>
                    <a:pt x="0" y="6"/>
                  </a:lnTo>
                  <a:lnTo>
                    <a:pt x="3"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52" name="Freeform 475"/>
            <p:cNvSpPr>
              <a:spLocks/>
            </p:cNvSpPr>
            <p:nvPr/>
          </p:nvSpPr>
          <p:spPr bwMode="auto">
            <a:xfrm>
              <a:off x="-3872" y="1159"/>
              <a:ext cx="26" cy="24"/>
            </a:xfrm>
            <a:custGeom>
              <a:avLst/>
              <a:gdLst>
                <a:gd name="T0" fmla="*/ 26 w 26"/>
                <a:gd name="T1" fmla="*/ 9 h 24"/>
                <a:gd name="T2" fmla="*/ 26 w 26"/>
                <a:gd name="T3" fmla="*/ 12 h 24"/>
                <a:gd name="T4" fmla="*/ 26 w 26"/>
                <a:gd name="T5" fmla="*/ 9 h 24"/>
                <a:gd name="T6" fmla="*/ 26 w 26"/>
                <a:gd name="T7" fmla="*/ 6 h 24"/>
                <a:gd name="T8" fmla="*/ 22 w 26"/>
                <a:gd name="T9" fmla="*/ 3 h 24"/>
                <a:gd name="T10" fmla="*/ 16 w 26"/>
                <a:gd name="T11" fmla="*/ 0 h 24"/>
                <a:gd name="T12" fmla="*/ 10 w 26"/>
                <a:gd name="T13" fmla="*/ 0 h 24"/>
                <a:gd name="T14" fmla="*/ 6 w 26"/>
                <a:gd name="T15" fmla="*/ 0 h 24"/>
                <a:gd name="T16" fmla="*/ 3 w 26"/>
                <a:gd name="T17" fmla="*/ 3 h 24"/>
                <a:gd name="T18" fmla="*/ 22 w 26"/>
                <a:gd name="T19" fmla="*/ 21 h 24"/>
                <a:gd name="T20" fmla="*/ 19 w 26"/>
                <a:gd name="T21" fmla="*/ 24 h 24"/>
                <a:gd name="T22" fmla="*/ 13 w 26"/>
                <a:gd name="T23" fmla="*/ 24 h 24"/>
                <a:gd name="T24" fmla="*/ 3 w 26"/>
                <a:gd name="T25" fmla="*/ 21 h 24"/>
                <a:gd name="T26" fmla="*/ 0 w 26"/>
                <a:gd name="T27" fmla="*/ 18 h 24"/>
                <a:gd name="T28" fmla="*/ 0 w 26"/>
                <a:gd name="T29" fmla="*/ 15 h 24"/>
                <a:gd name="T30" fmla="*/ 0 w 26"/>
                <a:gd name="T31" fmla="*/ 12 h 24"/>
                <a:gd name="T32" fmla="*/ 0 w 26"/>
                <a:gd name="T33" fmla="*/ 15 h 24"/>
                <a:gd name="T34" fmla="*/ 0 w 26"/>
                <a:gd name="T35" fmla="*/ 12 h 24"/>
                <a:gd name="T36" fmla="*/ 0 w 26"/>
                <a:gd name="T37" fmla="*/ 18 h 24"/>
                <a:gd name="T38" fmla="*/ 3 w 26"/>
                <a:gd name="T39" fmla="*/ 21 h 24"/>
                <a:gd name="T40" fmla="*/ 10 w 26"/>
                <a:gd name="T41" fmla="*/ 24 h 24"/>
                <a:gd name="T42" fmla="*/ 13 w 26"/>
                <a:gd name="T43" fmla="*/ 24 h 24"/>
                <a:gd name="T44" fmla="*/ 19 w 26"/>
                <a:gd name="T45" fmla="*/ 24 h 24"/>
                <a:gd name="T46" fmla="*/ 22 w 26"/>
                <a:gd name="T47" fmla="*/ 21 h 24"/>
                <a:gd name="T48" fmla="*/ 26 w 26"/>
                <a:gd name="T49" fmla="*/ 18 h 24"/>
                <a:gd name="T50" fmla="*/ 26 w 26"/>
                <a:gd name="T51" fmla="*/ 12 h 24"/>
                <a:gd name="T52" fmla="*/ 26 w 26"/>
                <a:gd name="T53" fmla="*/ 9 h 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6" h="24">
                  <a:moveTo>
                    <a:pt x="26" y="9"/>
                  </a:moveTo>
                  <a:lnTo>
                    <a:pt x="26" y="12"/>
                  </a:lnTo>
                  <a:lnTo>
                    <a:pt x="26" y="9"/>
                  </a:lnTo>
                  <a:lnTo>
                    <a:pt x="26" y="6"/>
                  </a:lnTo>
                  <a:lnTo>
                    <a:pt x="22" y="3"/>
                  </a:lnTo>
                  <a:lnTo>
                    <a:pt x="16" y="0"/>
                  </a:lnTo>
                  <a:lnTo>
                    <a:pt x="10" y="0"/>
                  </a:lnTo>
                  <a:lnTo>
                    <a:pt x="6" y="0"/>
                  </a:lnTo>
                  <a:lnTo>
                    <a:pt x="3" y="3"/>
                  </a:lnTo>
                  <a:lnTo>
                    <a:pt x="22" y="21"/>
                  </a:lnTo>
                  <a:lnTo>
                    <a:pt x="19" y="24"/>
                  </a:lnTo>
                  <a:lnTo>
                    <a:pt x="13" y="24"/>
                  </a:lnTo>
                  <a:lnTo>
                    <a:pt x="3" y="21"/>
                  </a:lnTo>
                  <a:lnTo>
                    <a:pt x="0" y="18"/>
                  </a:lnTo>
                  <a:lnTo>
                    <a:pt x="0" y="15"/>
                  </a:lnTo>
                  <a:lnTo>
                    <a:pt x="0" y="12"/>
                  </a:lnTo>
                  <a:lnTo>
                    <a:pt x="0" y="15"/>
                  </a:lnTo>
                  <a:lnTo>
                    <a:pt x="0" y="12"/>
                  </a:lnTo>
                  <a:lnTo>
                    <a:pt x="0" y="18"/>
                  </a:lnTo>
                  <a:lnTo>
                    <a:pt x="3" y="21"/>
                  </a:lnTo>
                  <a:lnTo>
                    <a:pt x="10" y="24"/>
                  </a:lnTo>
                  <a:lnTo>
                    <a:pt x="13" y="24"/>
                  </a:lnTo>
                  <a:lnTo>
                    <a:pt x="19" y="24"/>
                  </a:lnTo>
                  <a:lnTo>
                    <a:pt x="22" y="21"/>
                  </a:lnTo>
                  <a:lnTo>
                    <a:pt x="26" y="18"/>
                  </a:lnTo>
                  <a:lnTo>
                    <a:pt x="26" y="12"/>
                  </a:lnTo>
                  <a:lnTo>
                    <a:pt x="26"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53" name="Freeform 476"/>
            <p:cNvSpPr>
              <a:spLocks/>
            </p:cNvSpPr>
            <p:nvPr/>
          </p:nvSpPr>
          <p:spPr bwMode="auto">
            <a:xfrm>
              <a:off x="-3872" y="1162"/>
              <a:ext cx="29" cy="24"/>
            </a:xfrm>
            <a:custGeom>
              <a:avLst/>
              <a:gdLst>
                <a:gd name="T0" fmla="*/ 16 w 29"/>
                <a:gd name="T1" fmla="*/ 0 h 24"/>
                <a:gd name="T2" fmla="*/ 29 w 29"/>
                <a:gd name="T3" fmla="*/ 9 h 24"/>
                <a:gd name="T4" fmla="*/ 26 w 29"/>
                <a:gd name="T5" fmla="*/ 6 h 24"/>
                <a:gd name="T6" fmla="*/ 0 w 29"/>
                <a:gd name="T7" fmla="*/ 12 h 24"/>
                <a:gd name="T8" fmla="*/ 0 w 29"/>
                <a:gd name="T9" fmla="*/ 15 h 24"/>
                <a:gd name="T10" fmla="*/ 16 w 29"/>
                <a:gd name="T11" fmla="*/ 24 h 24"/>
                <a:gd name="T12" fmla="*/ 0 w 29"/>
                <a:gd name="T13" fmla="*/ 15 h 24"/>
                <a:gd name="T14" fmla="*/ 3 w 29"/>
                <a:gd name="T15" fmla="*/ 21 h 24"/>
                <a:gd name="T16" fmla="*/ 10 w 29"/>
                <a:gd name="T17" fmla="*/ 24 h 24"/>
                <a:gd name="T18" fmla="*/ 13 w 29"/>
                <a:gd name="T19" fmla="*/ 24 h 24"/>
                <a:gd name="T20" fmla="*/ 19 w 29"/>
                <a:gd name="T21" fmla="*/ 24 h 24"/>
                <a:gd name="T22" fmla="*/ 22 w 29"/>
                <a:gd name="T23" fmla="*/ 21 h 24"/>
                <a:gd name="T24" fmla="*/ 26 w 29"/>
                <a:gd name="T25" fmla="*/ 18 h 24"/>
                <a:gd name="T26" fmla="*/ 29 w 29"/>
                <a:gd name="T27" fmla="*/ 15 h 24"/>
                <a:gd name="T28" fmla="*/ 29 w 29"/>
                <a:gd name="T29" fmla="*/ 9 h 24"/>
                <a:gd name="T30" fmla="*/ 16 w 29"/>
                <a:gd name="T31" fmla="*/ 0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 h="24">
                  <a:moveTo>
                    <a:pt x="16" y="0"/>
                  </a:moveTo>
                  <a:lnTo>
                    <a:pt x="29" y="9"/>
                  </a:lnTo>
                  <a:lnTo>
                    <a:pt x="26" y="6"/>
                  </a:lnTo>
                  <a:lnTo>
                    <a:pt x="0" y="12"/>
                  </a:lnTo>
                  <a:lnTo>
                    <a:pt x="0" y="15"/>
                  </a:lnTo>
                  <a:lnTo>
                    <a:pt x="16" y="24"/>
                  </a:lnTo>
                  <a:lnTo>
                    <a:pt x="0" y="15"/>
                  </a:lnTo>
                  <a:lnTo>
                    <a:pt x="3" y="21"/>
                  </a:lnTo>
                  <a:lnTo>
                    <a:pt x="10" y="24"/>
                  </a:lnTo>
                  <a:lnTo>
                    <a:pt x="13" y="24"/>
                  </a:lnTo>
                  <a:lnTo>
                    <a:pt x="19" y="24"/>
                  </a:lnTo>
                  <a:lnTo>
                    <a:pt x="22" y="21"/>
                  </a:lnTo>
                  <a:lnTo>
                    <a:pt x="26" y="18"/>
                  </a:lnTo>
                  <a:lnTo>
                    <a:pt x="29" y="15"/>
                  </a:lnTo>
                  <a:lnTo>
                    <a:pt x="29" y="9"/>
                  </a:lnTo>
                  <a:lnTo>
                    <a:pt x="1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54" name="Freeform 477"/>
            <p:cNvSpPr>
              <a:spLocks/>
            </p:cNvSpPr>
            <p:nvPr/>
          </p:nvSpPr>
          <p:spPr bwMode="auto">
            <a:xfrm>
              <a:off x="-3862" y="1162"/>
              <a:ext cx="22" cy="24"/>
            </a:xfrm>
            <a:custGeom>
              <a:avLst/>
              <a:gdLst>
                <a:gd name="T0" fmla="*/ 19 w 22"/>
                <a:gd name="T1" fmla="*/ 3 h 24"/>
                <a:gd name="T2" fmla="*/ 9 w 22"/>
                <a:gd name="T3" fmla="*/ 0 h 24"/>
                <a:gd name="T4" fmla="*/ 6 w 22"/>
                <a:gd name="T5" fmla="*/ 0 h 24"/>
                <a:gd name="T6" fmla="*/ 6 w 22"/>
                <a:gd name="T7" fmla="*/ 24 h 24"/>
                <a:gd name="T8" fmla="*/ 9 w 22"/>
                <a:gd name="T9" fmla="*/ 24 h 24"/>
                <a:gd name="T10" fmla="*/ 0 w 22"/>
                <a:gd name="T11" fmla="*/ 21 h 24"/>
                <a:gd name="T12" fmla="*/ 9 w 22"/>
                <a:gd name="T13" fmla="*/ 24 h 24"/>
                <a:gd name="T14" fmla="*/ 16 w 22"/>
                <a:gd name="T15" fmla="*/ 24 h 24"/>
                <a:gd name="T16" fmla="*/ 19 w 22"/>
                <a:gd name="T17" fmla="*/ 21 h 24"/>
                <a:gd name="T18" fmla="*/ 22 w 22"/>
                <a:gd name="T19" fmla="*/ 18 h 24"/>
                <a:gd name="T20" fmla="*/ 22 w 22"/>
                <a:gd name="T21" fmla="*/ 12 h 24"/>
                <a:gd name="T22" fmla="*/ 22 w 22"/>
                <a:gd name="T23" fmla="*/ 6 h 24"/>
                <a:gd name="T24" fmla="*/ 19 w 22"/>
                <a:gd name="T25" fmla="*/ 3 h 24"/>
                <a:gd name="T26" fmla="*/ 16 w 22"/>
                <a:gd name="T27" fmla="*/ 0 h 24"/>
                <a:gd name="T28" fmla="*/ 9 w 22"/>
                <a:gd name="T29" fmla="*/ 0 h 24"/>
                <a:gd name="T30" fmla="*/ 19 w 22"/>
                <a:gd name="T31" fmla="*/ 3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24">
                  <a:moveTo>
                    <a:pt x="19" y="3"/>
                  </a:moveTo>
                  <a:lnTo>
                    <a:pt x="9" y="0"/>
                  </a:lnTo>
                  <a:lnTo>
                    <a:pt x="6" y="0"/>
                  </a:lnTo>
                  <a:lnTo>
                    <a:pt x="6" y="24"/>
                  </a:lnTo>
                  <a:lnTo>
                    <a:pt x="9" y="24"/>
                  </a:lnTo>
                  <a:lnTo>
                    <a:pt x="0" y="21"/>
                  </a:lnTo>
                  <a:lnTo>
                    <a:pt x="9" y="24"/>
                  </a:lnTo>
                  <a:lnTo>
                    <a:pt x="16" y="24"/>
                  </a:lnTo>
                  <a:lnTo>
                    <a:pt x="19" y="21"/>
                  </a:lnTo>
                  <a:lnTo>
                    <a:pt x="22" y="18"/>
                  </a:lnTo>
                  <a:lnTo>
                    <a:pt x="22" y="12"/>
                  </a:lnTo>
                  <a:lnTo>
                    <a:pt x="22" y="6"/>
                  </a:lnTo>
                  <a:lnTo>
                    <a:pt x="19" y="3"/>
                  </a:lnTo>
                  <a:lnTo>
                    <a:pt x="16" y="0"/>
                  </a:lnTo>
                  <a:lnTo>
                    <a:pt x="9" y="0"/>
                  </a:lnTo>
                  <a:lnTo>
                    <a:pt x="1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55" name="Freeform 478"/>
            <p:cNvSpPr>
              <a:spLocks/>
            </p:cNvSpPr>
            <p:nvPr/>
          </p:nvSpPr>
          <p:spPr bwMode="auto">
            <a:xfrm>
              <a:off x="-3869" y="1165"/>
              <a:ext cx="29" cy="23"/>
            </a:xfrm>
            <a:custGeom>
              <a:avLst/>
              <a:gdLst>
                <a:gd name="T0" fmla="*/ 19 w 29"/>
                <a:gd name="T1" fmla="*/ 23 h 23"/>
                <a:gd name="T2" fmla="*/ 23 w 29"/>
                <a:gd name="T3" fmla="*/ 21 h 23"/>
                <a:gd name="T4" fmla="*/ 26 w 29"/>
                <a:gd name="T5" fmla="*/ 18 h 23"/>
                <a:gd name="T6" fmla="*/ 29 w 29"/>
                <a:gd name="T7" fmla="*/ 15 h 23"/>
                <a:gd name="T8" fmla="*/ 29 w 29"/>
                <a:gd name="T9" fmla="*/ 6 h 23"/>
                <a:gd name="T10" fmla="*/ 26 w 29"/>
                <a:gd name="T11" fmla="*/ 3 h 23"/>
                <a:gd name="T12" fmla="*/ 26 w 29"/>
                <a:gd name="T13" fmla="*/ 0 h 23"/>
                <a:gd name="T14" fmla="*/ 7 w 29"/>
                <a:gd name="T15" fmla="*/ 18 h 23"/>
                <a:gd name="T16" fmla="*/ 3 w 29"/>
                <a:gd name="T17" fmla="*/ 18 h 23"/>
                <a:gd name="T18" fmla="*/ 3 w 29"/>
                <a:gd name="T19" fmla="*/ 12 h 23"/>
                <a:gd name="T20" fmla="*/ 3 w 29"/>
                <a:gd name="T21" fmla="*/ 6 h 23"/>
                <a:gd name="T22" fmla="*/ 7 w 29"/>
                <a:gd name="T23" fmla="*/ 0 h 23"/>
                <a:gd name="T24" fmla="*/ 3 w 29"/>
                <a:gd name="T25" fmla="*/ 3 h 23"/>
                <a:gd name="T26" fmla="*/ 10 w 29"/>
                <a:gd name="T27" fmla="*/ 0 h 23"/>
                <a:gd name="T28" fmla="*/ 3 w 29"/>
                <a:gd name="T29" fmla="*/ 3 h 23"/>
                <a:gd name="T30" fmla="*/ 0 w 29"/>
                <a:gd name="T31" fmla="*/ 6 h 23"/>
                <a:gd name="T32" fmla="*/ 0 w 29"/>
                <a:gd name="T33" fmla="*/ 12 h 23"/>
                <a:gd name="T34" fmla="*/ 3 w 29"/>
                <a:gd name="T35" fmla="*/ 15 h 23"/>
                <a:gd name="T36" fmla="*/ 3 w 29"/>
                <a:gd name="T37" fmla="*/ 21 h 23"/>
                <a:gd name="T38" fmla="*/ 10 w 29"/>
                <a:gd name="T39" fmla="*/ 23 h 23"/>
                <a:gd name="T40" fmla="*/ 13 w 29"/>
                <a:gd name="T41" fmla="*/ 23 h 23"/>
                <a:gd name="T42" fmla="*/ 19 w 29"/>
                <a:gd name="T43" fmla="*/ 23 h 23"/>
                <a:gd name="T44" fmla="*/ 23 w 29"/>
                <a:gd name="T45" fmla="*/ 21 h 23"/>
                <a:gd name="T46" fmla="*/ 19 w 29"/>
                <a:gd name="T47" fmla="*/ 23 h 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9" h="23">
                  <a:moveTo>
                    <a:pt x="19" y="23"/>
                  </a:moveTo>
                  <a:lnTo>
                    <a:pt x="23" y="21"/>
                  </a:lnTo>
                  <a:lnTo>
                    <a:pt x="26" y="18"/>
                  </a:lnTo>
                  <a:lnTo>
                    <a:pt x="29" y="15"/>
                  </a:lnTo>
                  <a:lnTo>
                    <a:pt x="29" y="6"/>
                  </a:lnTo>
                  <a:lnTo>
                    <a:pt x="26" y="3"/>
                  </a:lnTo>
                  <a:lnTo>
                    <a:pt x="26" y="0"/>
                  </a:lnTo>
                  <a:lnTo>
                    <a:pt x="7" y="18"/>
                  </a:lnTo>
                  <a:lnTo>
                    <a:pt x="3" y="18"/>
                  </a:lnTo>
                  <a:lnTo>
                    <a:pt x="3" y="12"/>
                  </a:lnTo>
                  <a:lnTo>
                    <a:pt x="3" y="6"/>
                  </a:lnTo>
                  <a:lnTo>
                    <a:pt x="7" y="0"/>
                  </a:lnTo>
                  <a:lnTo>
                    <a:pt x="3" y="3"/>
                  </a:lnTo>
                  <a:lnTo>
                    <a:pt x="10" y="0"/>
                  </a:lnTo>
                  <a:lnTo>
                    <a:pt x="3" y="3"/>
                  </a:lnTo>
                  <a:lnTo>
                    <a:pt x="0" y="6"/>
                  </a:lnTo>
                  <a:lnTo>
                    <a:pt x="0" y="12"/>
                  </a:lnTo>
                  <a:lnTo>
                    <a:pt x="3" y="15"/>
                  </a:lnTo>
                  <a:lnTo>
                    <a:pt x="3" y="21"/>
                  </a:lnTo>
                  <a:lnTo>
                    <a:pt x="10" y="23"/>
                  </a:lnTo>
                  <a:lnTo>
                    <a:pt x="13" y="23"/>
                  </a:lnTo>
                  <a:lnTo>
                    <a:pt x="19" y="23"/>
                  </a:lnTo>
                  <a:lnTo>
                    <a:pt x="23" y="21"/>
                  </a:lnTo>
                  <a:lnTo>
                    <a:pt x="19"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56" name="Freeform 479"/>
            <p:cNvSpPr>
              <a:spLocks/>
            </p:cNvSpPr>
            <p:nvPr/>
          </p:nvSpPr>
          <p:spPr bwMode="auto">
            <a:xfrm>
              <a:off x="-3872" y="1165"/>
              <a:ext cx="29" cy="23"/>
            </a:xfrm>
            <a:custGeom>
              <a:avLst/>
              <a:gdLst>
                <a:gd name="T0" fmla="*/ 29 w 29"/>
                <a:gd name="T1" fmla="*/ 9 h 23"/>
                <a:gd name="T2" fmla="*/ 19 w 29"/>
                <a:gd name="T3" fmla="*/ 23 h 23"/>
                <a:gd name="T4" fmla="*/ 22 w 29"/>
                <a:gd name="T5" fmla="*/ 23 h 23"/>
                <a:gd name="T6" fmla="*/ 13 w 29"/>
                <a:gd name="T7" fmla="*/ 0 h 23"/>
                <a:gd name="T8" fmla="*/ 10 w 29"/>
                <a:gd name="T9" fmla="*/ 0 h 23"/>
                <a:gd name="T10" fmla="*/ 0 w 29"/>
                <a:gd name="T11" fmla="*/ 15 h 23"/>
                <a:gd name="T12" fmla="*/ 10 w 29"/>
                <a:gd name="T13" fmla="*/ 0 h 23"/>
                <a:gd name="T14" fmla="*/ 6 w 29"/>
                <a:gd name="T15" fmla="*/ 3 h 23"/>
                <a:gd name="T16" fmla="*/ 3 w 29"/>
                <a:gd name="T17" fmla="*/ 6 h 23"/>
                <a:gd name="T18" fmla="*/ 0 w 29"/>
                <a:gd name="T19" fmla="*/ 12 h 23"/>
                <a:gd name="T20" fmla="*/ 3 w 29"/>
                <a:gd name="T21" fmla="*/ 15 h 23"/>
                <a:gd name="T22" fmla="*/ 3 w 29"/>
                <a:gd name="T23" fmla="*/ 21 h 23"/>
                <a:gd name="T24" fmla="*/ 6 w 29"/>
                <a:gd name="T25" fmla="*/ 23 h 23"/>
                <a:gd name="T26" fmla="*/ 13 w 29"/>
                <a:gd name="T27" fmla="*/ 23 h 23"/>
                <a:gd name="T28" fmla="*/ 19 w 29"/>
                <a:gd name="T29" fmla="*/ 23 h 23"/>
                <a:gd name="T30" fmla="*/ 29 w 29"/>
                <a:gd name="T31" fmla="*/ 9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 h="23">
                  <a:moveTo>
                    <a:pt x="29" y="9"/>
                  </a:moveTo>
                  <a:lnTo>
                    <a:pt x="19" y="23"/>
                  </a:lnTo>
                  <a:lnTo>
                    <a:pt x="22" y="23"/>
                  </a:lnTo>
                  <a:lnTo>
                    <a:pt x="13" y="0"/>
                  </a:lnTo>
                  <a:lnTo>
                    <a:pt x="10" y="0"/>
                  </a:lnTo>
                  <a:lnTo>
                    <a:pt x="0" y="15"/>
                  </a:lnTo>
                  <a:lnTo>
                    <a:pt x="10" y="0"/>
                  </a:lnTo>
                  <a:lnTo>
                    <a:pt x="6" y="3"/>
                  </a:lnTo>
                  <a:lnTo>
                    <a:pt x="3" y="6"/>
                  </a:lnTo>
                  <a:lnTo>
                    <a:pt x="0" y="12"/>
                  </a:lnTo>
                  <a:lnTo>
                    <a:pt x="3" y="15"/>
                  </a:lnTo>
                  <a:lnTo>
                    <a:pt x="3" y="21"/>
                  </a:lnTo>
                  <a:lnTo>
                    <a:pt x="6" y="23"/>
                  </a:lnTo>
                  <a:lnTo>
                    <a:pt x="13" y="23"/>
                  </a:lnTo>
                  <a:lnTo>
                    <a:pt x="19" y="23"/>
                  </a:lnTo>
                  <a:lnTo>
                    <a:pt x="29"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57" name="Freeform 480"/>
            <p:cNvSpPr>
              <a:spLocks/>
            </p:cNvSpPr>
            <p:nvPr/>
          </p:nvSpPr>
          <p:spPr bwMode="auto">
            <a:xfrm>
              <a:off x="-3872" y="1174"/>
              <a:ext cx="29" cy="17"/>
            </a:xfrm>
            <a:custGeom>
              <a:avLst/>
              <a:gdLst>
                <a:gd name="T0" fmla="*/ 29 w 29"/>
                <a:gd name="T1" fmla="*/ 6 h 17"/>
                <a:gd name="T2" fmla="*/ 29 w 29"/>
                <a:gd name="T3" fmla="*/ 3 h 17"/>
                <a:gd name="T4" fmla="*/ 29 w 29"/>
                <a:gd name="T5" fmla="*/ 0 h 17"/>
                <a:gd name="T6" fmla="*/ 0 w 29"/>
                <a:gd name="T7" fmla="*/ 6 h 17"/>
                <a:gd name="T8" fmla="*/ 3 w 29"/>
                <a:gd name="T9" fmla="*/ 9 h 17"/>
                <a:gd name="T10" fmla="*/ 3 w 29"/>
                <a:gd name="T11" fmla="*/ 6 h 17"/>
                <a:gd name="T12" fmla="*/ 3 w 29"/>
                <a:gd name="T13" fmla="*/ 9 h 17"/>
                <a:gd name="T14" fmla="*/ 6 w 29"/>
                <a:gd name="T15" fmla="*/ 14 h 17"/>
                <a:gd name="T16" fmla="*/ 10 w 29"/>
                <a:gd name="T17" fmla="*/ 17 h 17"/>
                <a:gd name="T18" fmla="*/ 13 w 29"/>
                <a:gd name="T19" fmla="*/ 17 h 17"/>
                <a:gd name="T20" fmla="*/ 19 w 29"/>
                <a:gd name="T21" fmla="*/ 17 h 17"/>
                <a:gd name="T22" fmla="*/ 22 w 29"/>
                <a:gd name="T23" fmla="*/ 17 h 17"/>
                <a:gd name="T24" fmla="*/ 26 w 29"/>
                <a:gd name="T25" fmla="*/ 12 h 17"/>
                <a:gd name="T26" fmla="*/ 29 w 29"/>
                <a:gd name="T27" fmla="*/ 9 h 17"/>
                <a:gd name="T28" fmla="*/ 29 w 29"/>
                <a:gd name="T29" fmla="*/ 3 h 17"/>
                <a:gd name="T30" fmla="*/ 29 w 29"/>
                <a:gd name="T31" fmla="*/ 6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 h="17">
                  <a:moveTo>
                    <a:pt x="29" y="6"/>
                  </a:moveTo>
                  <a:lnTo>
                    <a:pt x="29" y="3"/>
                  </a:lnTo>
                  <a:lnTo>
                    <a:pt x="29" y="0"/>
                  </a:lnTo>
                  <a:lnTo>
                    <a:pt x="0" y="6"/>
                  </a:lnTo>
                  <a:lnTo>
                    <a:pt x="3" y="9"/>
                  </a:lnTo>
                  <a:lnTo>
                    <a:pt x="3" y="6"/>
                  </a:lnTo>
                  <a:lnTo>
                    <a:pt x="3" y="9"/>
                  </a:lnTo>
                  <a:lnTo>
                    <a:pt x="6" y="14"/>
                  </a:lnTo>
                  <a:lnTo>
                    <a:pt x="10" y="17"/>
                  </a:lnTo>
                  <a:lnTo>
                    <a:pt x="13" y="17"/>
                  </a:lnTo>
                  <a:lnTo>
                    <a:pt x="19" y="17"/>
                  </a:lnTo>
                  <a:lnTo>
                    <a:pt x="22" y="17"/>
                  </a:lnTo>
                  <a:lnTo>
                    <a:pt x="26" y="12"/>
                  </a:lnTo>
                  <a:lnTo>
                    <a:pt x="29" y="9"/>
                  </a:lnTo>
                  <a:lnTo>
                    <a:pt x="29" y="3"/>
                  </a:lnTo>
                  <a:lnTo>
                    <a:pt x="2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58" name="Freeform 481"/>
            <p:cNvSpPr>
              <a:spLocks/>
            </p:cNvSpPr>
            <p:nvPr/>
          </p:nvSpPr>
          <p:spPr bwMode="auto">
            <a:xfrm>
              <a:off x="-3872" y="1168"/>
              <a:ext cx="29" cy="26"/>
            </a:xfrm>
            <a:custGeom>
              <a:avLst/>
              <a:gdLst>
                <a:gd name="T0" fmla="*/ 6 w 29"/>
                <a:gd name="T1" fmla="*/ 23 h 26"/>
                <a:gd name="T2" fmla="*/ 6 w 29"/>
                <a:gd name="T3" fmla="*/ 20 h 26"/>
                <a:gd name="T4" fmla="*/ 10 w 29"/>
                <a:gd name="T5" fmla="*/ 23 h 26"/>
                <a:gd name="T6" fmla="*/ 16 w 29"/>
                <a:gd name="T7" fmla="*/ 26 h 26"/>
                <a:gd name="T8" fmla="*/ 26 w 29"/>
                <a:gd name="T9" fmla="*/ 20 h 26"/>
                <a:gd name="T10" fmla="*/ 29 w 29"/>
                <a:gd name="T11" fmla="*/ 15 h 26"/>
                <a:gd name="T12" fmla="*/ 29 w 29"/>
                <a:gd name="T13" fmla="*/ 12 h 26"/>
                <a:gd name="T14" fmla="*/ 3 w 29"/>
                <a:gd name="T15" fmla="*/ 12 h 26"/>
                <a:gd name="T16" fmla="*/ 3 w 29"/>
                <a:gd name="T17" fmla="*/ 6 h 26"/>
                <a:gd name="T18" fmla="*/ 16 w 29"/>
                <a:gd name="T19" fmla="*/ 0 h 26"/>
                <a:gd name="T20" fmla="*/ 22 w 29"/>
                <a:gd name="T21" fmla="*/ 3 h 26"/>
                <a:gd name="T22" fmla="*/ 26 w 29"/>
                <a:gd name="T23" fmla="*/ 3 h 26"/>
                <a:gd name="T24" fmla="*/ 22 w 29"/>
                <a:gd name="T25" fmla="*/ 3 h 26"/>
                <a:gd name="T26" fmla="*/ 26 w 29"/>
                <a:gd name="T27" fmla="*/ 3 h 26"/>
                <a:gd name="T28" fmla="*/ 19 w 29"/>
                <a:gd name="T29" fmla="*/ 0 h 26"/>
                <a:gd name="T30" fmla="*/ 13 w 29"/>
                <a:gd name="T31" fmla="*/ 0 h 26"/>
                <a:gd name="T32" fmla="*/ 10 w 29"/>
                <a:gd name="T33" fmla="*/ 0 h 26"/>
                <a:gd name="T34" fmla="*/ 6 w 29"/>
                <a:gd name="T35" fmla="*/ 3 h 26"/>
                <a:gd name="T36" fmla="*/ 3 w 29"/>
                <a:gd name="T37" fmla="*/ 6 h 26"/>
                <a:gd name="T38" fmla="*/ 0 w 29"/>
                <a:gd name="T39" fmla="*/ 12 h 26"/>
                <a:gd name="T40" fmla="*/ 3 w 29"/>
                <a:gd name="T41" fmla="*/ 18 h 26"/>
                <a:gd name="T42" fmla="*/ 6 w 29"/>
                <a:gd name="T43" fmla="*/ 20 h 26"/>
                <a:gd name="T44" fmla="*/ 6 w 29"/>
                <a:gd name="T45" fmla="*/ 23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9" h="26">
                  <a:moveTo>
                    <a:pt x="6" y="23"/>
                  </a:moveTo>
                  <a:lnTo>
                    <a:pt x="6" y="20"/>
                  </a:lnTo>
                  <a:lnTo>
                    <a:pt x="10" y="23"/>
                  </a:lnTo>
                  <a:lnTo>
                    <a:pt x="16" y="26"/>
                  </a:lnTo>
                  <a:lnTo>
                    <a:pt x="26" y="20"/>
                  </a:lnTo>
                  <a:lnTo>
                    <a:pt x="29" y="15"/>
                  </a:lnTo>
                  <a:lnTo>
                    <a:pt x="29" y="12"/>
                  </a:lnTo>
                  <a:lnTo>
                    <a:pt x="3" y="12"/>
                  </a:lnTo>
                  <a:lnTo>
                    <a:pt x="3" y="6"/>
                  </a:lnTo>
                  <a:lnTo>
                    <a:pt x="16" y="0"/>
                  </a:lnTo>
                  <a:lnTo>
                    <a:pt x="22" y="3"/>
                  </a:lnTo>
                  <a:lnTo>
                    <a:pt x="26" y="3"/>
                  </a:lnTo>
                  <a:lnTo>
                    <a:pt x="22" y="3"/>
                  </a:lnTo>
                  <a:lnTo>
                    <a:pt x="26" y="3"/>
                  </a:lnTo>
                  <a:lnTo>
                    <a:pt x="19" y="0"/>
                  </a:lnTo>
                  <a:lnTo>
                    <a:pt x="13" y="0"/>
                  </a:lnTo>
                  <a:lnTo>
                    <a:pt x="10" y="0"/>
                  </a:lnTo>
                  <a:lnTo>
                    <a:pt x="6" y="3"/>
                  </a:lnTo>
                  <a:lnTo>
                    <a:pt x="3" y="6"/>
                  </a:lnTo>
                  <a:lnTo>
                    <a:pt x="0" y="12"/>
                  </a:lnTo>
                  <a:lnTo>
                    <a:pt x="3" y="18"/>
                  </a:lnTo>
                  <a:lnTo>
                    <a:pt x="6" y="20"/>
                  </a:lnTo>
                  <a:lnTo>
                    <a:pt x="6"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59" name="Freeform 482"/>
            <p:cNvSpPr>
              <a:spLocks/>
            </p:cNvSpPr>
            <p:nvPr/>
          </p:nvSpPr>
          <p:spPr bwMode="auto">
            <a:xfrm>
              <a:off x="-3853" y="1174"/>
              <a:ext cx="39" cy="44"/>
            </a:xfrm>
            <a:custGeom>
              <a:avLst/>
              <a:gdLst>
                <a:gd name="T0" fmla="*/ 26 w 39"/>
                <a:gd name="T1" fmla="*/ 35 h 44"/>
                <a:gd name="T2" fmla="*/ 26 w 39"/>
                <a:gd name="T3" fmla="*/ 38 h 44"/>
                <a:gd name="T4" fmla="*/ 29 w 39"/>
                <a:gd name="T5" fmla="*/ 41 h 44"/>
                <a:gd name="T6" fmla="*/ 29 w 39"/>
                <a:gd name="T7" fmla="*/ 44 h 44"/>
                <a:gd name="T8" fmla="*/ 29 w 39"/>
                <a:gd name="T9" fmla="*/ 44 h 44"/>
                <a:gd name="T10" fmla="*/ 32 w 39"/>
                <a:gd name="T11" fmla="*/ 44 h 44"/>
                <a:gd name="T12" fmla="*/ 32 w 39"/>
                <a:gd name="T13" fmla="*/ 44 h 44"/>
                <a:gd name="T14" fmla="*/ 32 w 39"/>
                <a:gd name="T15" fmla="*/ 44 h 44"/>
                <a:gd name="T16" fmla="*/ 32 w 39"/>
                <a:gd name="T17" fmla="*/ 41 h 44"/>
                <a:gd name="T18" fmla="*/ 32 w 39"/>
                <a:gd name="T19" fmla="*/ 41 h 44"/>
                <a:gd name="T20" fmla="*/ 32 w 39"/>
                <a:gd name="T21" fmla="*/ 38 h 44"/>
                <a:gd name="T22" fmla="*/ 29 w 39"/>
                <a:gd name="T23" fmla="*/ 35 h 44"/>
                <a:gd name="T24" fmla="*/ 29 w 39"/>
                <a:gd name="T25" fmla="*/ 35 h 44"/>
                <a:gd name="T26" fmla="*/ 29 w 39"/>
                <a:gd name="T27" fmla="*/ 32 h 44"/>
                <a:gd name="T28" fmla="*/ 29 w 39"/>
                <a:gd name="T29" fmla="*/ 32 h 44"/>
                <a:gd name="T30" fmla="*/ 29 w 39"/>
                <a:gd name="T31" fmla="*/ 32 h 44"/>
                <a:gd name="T32" fmla="*/ 29 w 39"/>
                <a:gd name="T33" fmla="*/ 32 h 44"/>
                <a:gd name="T34" fmla="*/ 29 w 39"/>
                <a:gd name="T35" fmla="*/ 32 h 44"/>
                <a:gd name="T36" fmla="*/ 29 w 39"/>
                <a:gd name="T37" fmla="*/ 29 h 44"/>
                <a:gd name="T38" fmla="*/ 29 w 39"/>
                <a:gd name="T39" fmla="*/ 29 h 44"/>
                <a:gd name="T40" fmla="*/ 26 w 39"/>
                <a:gd name="T41" fmla="*/ 29 h 44"/>
                <a:gd name="T42" fmla="*/ 32 w 39"/>
                <a:gd name="T43" fmla="*/ 26 h 44"/>
                <a:gd name="T44" fmla="*/ 39 w 39"/>
                <a:gd name="T45" fmla="*/ 20 h 44"/>
                <a:gd name="T46" fmla="*/ 39 w 39"/>
                <a:gd name="T47" fmla="*/ 12 h 44"/>
                <a:gd name="T48" fmla="*/ 36 w 39"/>
                <a:gd name="T49" fmla="*/ 6 h 44"/>
                <a:gd name="T50" fmla="*/ 29 w 39"/>
                <a:gd name="T51" fmla="*/ 3 h 44"/>
                <a:gd name="T52" fmla="*/ 20 w 39"/>
                <a:gd name="T53" fmla="*/ 0 h 44"/>
                <a:gd name="T54" fmla="*/ 10 w 39"/>
                <a:gd name="T55" fmla="*/ 0 h 44"/>
                <a:gd name="T56" fmla="*/ 0 w 39"/>
                <a:gd name="T57" fmla="*/ 6 h 44"/>
                <a:gd name="T58" fmla="*/ 10 w 39"/>
                <a:gd name="T59" fmla="*/ 3 h 44"/>
                <a:gd name="T60" fmla="*/ 20 w 39"/>
                <a:gd name="T61" fmla="*/ 3 h 44"/>
                <a:gd name="T62" fmla="*/ 29 w 39"/>
                <a:gd name="T63" fmla="*/ 6 h 44"/>
                <a:gd name="T64" fmla="*/ 32 w 39"/>
                <a:gd name="T65" fmla="*/ 12 h 44"/>
                <a:gd name="T66" fmla="*/ 32 w 39"/>
                <a:gd name="T67" fmla="*/ 14 h 44"/>
                <a:gd name="T68" fmla="*/ 32 w 39"/>
                <a:gd name="T69" fmla="*/ 20 h 44"/>
                <a:gd name="T70" fmla="*/ 29 w 39"/>
                <a:gd name="T71" fmla="*/ 23 h 44"/>
                <a:gd name="T72" fmla="*/ 26 w 39"/>
                <a:gd name="T73" fmla="*/ 29 h 44"/>
                <a:gd name="T74" fmla="*/ 26 w 39"/>
                <a:gd name="T75" fmla="*/ 32 h 44"/>
                <a:gd name="T76" fmla="*/ 26 w 39"/>
                <a:gd name="T77" fmla="*/ 32 h 44"/>
                <a:gd name="T78" fmla="*/ 26 w 39"/>
                <a:gd name="T79" fmla="*/ 32 h 44"/>
                <a:gd name="T80" fmla="*/ 26 w 39"/>
                <a:gd name="T81" fmla="*/ 32 h 44"/>
                <a:gd name="T82" fmla="*/ 26 w 39"/>
                <a:gd name="T83" fmla="*/ 35 h 44"/>
                <a:gd name="T84" fmla="*/ 26 w 39"/>
                <a:gd name="T85" fmla="*/ 35 h 44"/>
                <a:gd name="T86" fmla="*/ 26 w 39"/>
                <a:gd name="T87" fmla="*/ 35 h 44"/>
                <a:gd name="T88" fmla="*/ 26 w 39"/>
                <a:gd name="T89" fmla="*/ 35 h 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9" h="44">
                  <a:moveTo>
                    <a:pt x="26" y="35"/>
                  </a:moveTo>
                  <a:lnTo>
                    <a:pt x="26" y="35"/>
                  </a:lnTo>
                  <a:lnTo>
                    <a:pt x="26" y="38"/>
                  </a:lnTo>
                  <a:lnTo>
                    <a:pt x="29" y="41"/>
                  </a:lnTo>
                  <a:lnTo>
                    <a:pt x="29" y="44"/>
                  </a:lnTo>
                  <a:lnTo>
                    <a:pt x="32" y="44"/>
                  </a:lnTo>
                  <a:lnTo>
                    <a:pt x="32" y="41"/>
                  </a:lnTo>
                  <a:lnTo>
                    <a:pt x="32" y="38"/>
                  </a:lnTo>
                  <a:lnTo>
                    <a:pt x="29" y="35"/>
                  </a:lnTo>
                  <a:lnTo>
                    <a:pt x="29" y="32"/>
                  </a:lnTo>
                  <a:lnTo>
                    <a:pt x="29" y="29"/>
                  </a:lnTo>
                  <a:lnTo>
                    <a:pt x="26" y="29"/>
                  </a:lnTo>
                  <a:lnTo>
                    <a:pt x="29" y="29"/>
                  </a:lnTo>
                  <a:lnTo>
                    <a:pt x="32" y="26"/>
                  </a:lnTo>
                  <a:lnTo>
                    <a:pt x="36" y="23"/>
                  </a:lnTo>
                  <a:lnTo>
                    <a:pt x="39" y="20"/>
                  </a:lnTo>
                  <a:lnTo>
                    <a:pt x="39" y="14"/>
                  </a:lnTo>
                  <a:lnTo>
                    <a:pt x="39" y="12"/>
                  </a:lnTo>
                  <a:lnTo>
                    <a:pt x="39" y="9"/>
                  </a:lnTo>
                  <a:lnTo>
                    <a:pt x="36" y="6"/>
                  </a:lnTo>
                  <a:lnTo>
                    <a:pt x="32" y="3"/>
                  </a:lnTo>
                  <a:lnTo>
                    <a:pt x="29" y="3"/>
                  </a:lnTo>
                  <a:lnTo>
                    <a:pt x="26" y="0"/>
                  </a:lnTo>
                  <a:lnTo>
                    <a:pt x="20" y="0"/>
                  </a:lnTo>
                  <a:lnTo>
                    <a:pt x="13" y="0"/>
                  </a:lnTo>
                  <a:lnTo>
                    <a:pt x="10" y="0"/>
                  </a:lnTo>
                  <a:lnTo>
                    <a:pt x="3" y="0"/>
                  </a:lnTo>
                  <a:lnTo>
                    <a:pt x="0" y="6"/>
                  </a:lnTo>
                  <a:lnTo>
                    <a:pt x="7" y="3"/>
                  </a:lnTo>
                  <a:lnTo>
                    <a:pt x="10" y="3"/>
                  </a:lnTo>
                  <a:lnTo>
                    <a:pt x="16" y="3"/>
                  </a:lnTo>
                  <a:lnTo>
                    <a:pt x="20" y="3"/>
                  </a:lnTo>
                  <a:lnTo>
                    <a:pt x="23" y="3"/>
                  </a:lnTo>
                  <a:lnTo>
                    <a:pt x="29" y="6"/>
                  </a:lnTo>
                  <a:lnTo>
                    <a:pt x="29" y="9"/>
                  </a:lnTo>
                  <a:lnTo>
                    <a:pt x="32" y="12"/>
                  </a:lnTo>
                  <a:lnTo>
                    <a:pt x="32" y="14"/>
                  </a:lnTo>
                  <a:lnTo>
                    <a:pt x="32" y="17"/>
                  </a:lnTo>
                  <a:lnTo>
                    <a:pt x="32" y="20"/>
                  </a:lnTo>
                  <a:lnTo>
                    <a:pt x="29" y="23"/>
                  </a:lnTo>
                  <a:lnTo>
                    <a:pt x="26" y="26"/>
                  </a:lnTo>
                  <a:lnTo>
                    <a:pt x="26" y="29"/>
                  </a:lnTo>
                  <a:lnTo>
                    <a:pt x="26" y="32"/>
                  </a:lnTo>
                  <a:lnTo>
                    <a:pt x="26"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60" name="Freeform 483"/>
            <p:cNvSpPr>
              <a:spLocks/>
            </p:cNvSpPr>
            <p:nvPr/>
          </p:nvSpPr>
          <p:spPr bwMode="auto">
            <a:xfrm>
              <a:off x="-3894" y="952"/>
              <a:ext cx="285" cy="319"/>
            </a:xfrm>
            <a:custGeom>
              <a:avLst/>
              <a:gdLst>
                <a:gd name="T0" fmla="*/ 0 w 285"/>
                <a:gd name="T1" fmla="*/ 254 h 319"/>
                <a:gd name="T2" fmla="*/ 137 w 285"/>
                <a:gd name="T3" fmla="*/ 0 h 319"/>
                <a:gd name="T4" fmla="*/ 285 w 285"/>
                <a:gd name="T5" fmla="*/ 68 h 319"/>
                <a:gd name="T6" fmla="*/ 147 w 285"/>
                <a:gd name="T7" fmla="*/ 319 h 319"/>
                <a:gd name="T8" fmla="*/ 0 w 285"/>
                <a:gd name="T9" fmla="*/ 254 h 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 h="319">
                  <a:moveTo>
                    <a:pt x="0" y="254"/>
                  </a:moveTo>
                  <a:lnTo>
                    <a:pt x="137" y="0"/>
                  </a:lnTo>
                  <a:lnTo>
                    <a:pt x="285" y="68"/>
                  </a:lnTo>
                  <a:lnTo>
                    <a:pt x="147" y="319"/>
                  </a:lnTo>
                  <a:lnTo>
                    <a:pt x="0" y="25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0936" name="Group 501"/>
          <p:cNvGrpSpPr>
            <a:grpSpLocks/>
          </p:cNvGrpSpPr>
          <p:nvPr/>
        </p:nvGrpSpPr>
        <p:grpSpPr bwMode="auto">
          <a:xfrm rot="-1929905">
            <a:off x="7897180" y="3727450"/>
            <a:ext cx="457200" cy="314325"/>
            <a:chOff x="-2448" y="2928"/>
            <a:chExt cx="1344" cy="1152"/>
          </a:xfrm>
        </p:grpSpPr>
        <p:sp>
          <p:nvSpPr>
            <p:cNvPr id="80938" name="Freeform 497"/>
            <p:cNvSpPr>
              <a:spLocks/>
            </p:cNvSpPr>
            <p:nvPr/>
          </p:nvSpPr>
          <p:spPr bwMode="auto">
            <a:xfrm>
              <a:off x="-2369" y="2928"/>
              <a:ext cx="1265" cy="557"/>
            </a:xfrm>
            <a:custGeom>
              <a:avLst/>
              <a:gdLst>
                <a:gd name="T0" fmla="*/ 29 w 302"/>
                <a:gd name="T1" fmla="*/ 0 h 91"/>
                <a:gd name="T2" fmla="*/ 1265 w 302"/>
                <a:gd name="T3" fmla="*/ 269 h 91"/>
                <a:gd name="T4" fmla="*/ 1223 w 302"/>
                <a:gd name="T5" fmla="*/ 557 h 91"/>
                <a:gd name="T6" fmla="*/ 0 w 302"/>
                <a:gd name="T7" fmla="*/ 288 h 91"/>
                <a:gd name="T8" fmla="*/ 29 w 302"/>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91">
                  <a:moveTo>
                    <a:pt x="7" y="0"/>
                  </a:moveTo>
                  <a:lnTo>
                    <a:pt x="302" y="44"/>
                  </a:lnTo>
                  <a:lnTo>
                    <a:pt x="292" y="91"/>
                  </a:lnTo>
                  <a:lnTo>
                    <a:pt x="0" y="47"/>
                  </a:lnTo>
                  <a:lnTo>
                    <a:pt x="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39" name="Freeform 498"/>
            <p:cNvSpPr>
              <a:spLocks/>
            </p:cNvSpPr>
            <p:nvPr/>
          </p:nvSpPr>
          <p:spPr bwMode="auto">
            <a:xfrm>
              <a:off x="-2406" y="3216"/>
              <a:ext cx="1260" cy="557"/>
            </a:xfrm>
            <a:custGeom>
              <a:avLst/>
              <a:gdLst>
                <a:gd name="T0" fmla="*/ 0 w 301"/>
                <a:gd name="T1" fmla="*/ 288 h 91"/>
                <a:gd name="T2" fmla="*/ 1218 w 301"/>
                <a:gd name="T3" fmla="*/ 557 h 91"/>
                <a:gd name="T4" fmla="*/ 1260 w 301"/>
                <a:gd name="T5" fmla="*/ 269 h 91"/>
                <a:gd name="T6" fmla="*/ 38 w 301"/>
                <a:gd name="T7" fmla="*/ 0 h 91"/>
                <a:gd name="T8" fmla="*/ 0 w 301"/>
                <a:gd name="T9" fmla="*/ 288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1" h="91">
                  <a:moveTo>
                    <a:pt x="0" y="47"/>
                  </a:moveTo>
                  <a:lnTo>
                    <a:pt x="291" y="91"/>
                  </a:lnTo>
                  <a:lnTo>
                    <a:pt x="301" y="44"/>
                  </a:lnTo>
                  <a:lnTo>
                    <a:pt x="9" y="0"/>
                  </a:lnTo>
                  <a:lnTo>
                    <a:pt x="0" y="4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40" name="Freeform 499"/>
            <p:cNvSpPr>
              <a:spLocks/>
            </p:cNvSpPr>
            <p:nvPr/>
          </p:nvSpPr>
          <p:spPr bwMode="auto">
            <a:xfrm>
              <a:off x="-2448" y="3504"/>
              <a:ext cx="1260" cy="576"/>
            </a:xfrm>
            <a:custGeom>
              <a:avLst/>
              <a:gdLst>
                <a:gd name="T0" fmla="*/ 42 w 301"/>
                <a:gd name="T1" fmla="*/ 0 h 94"/>
                <a:gd name="T2" fmla="*/ 1260 w 301"/>
                <a:gd name="T3" fmla="*/ 288 h 94"/>
                <a:gd name="T4" fmla="*/ 1235 w 301"/>
                <a:gd name="T5" fmla="*/ 576 h 94"/>
                <a:gd name="T6" fmla="*/ 0 w 301"/>
                <a:gd name="T7" fmla="*/ 288 h 94"/>
                <a:gd name="T8" fmla="*/ 42 w 301"/>
                <a:gd name="T9" fmla="*/ 0 h 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1" h="94">
                  <a:moveTo>
                    <a:pt x="10" y="0"/>
                  </a:moveTo>
                  <a:lnTo>
                    <a:pt x="301" y="47"/>
                  </a:lnTo>
                  <a:lnTo>
                    <a:pt x="295" y="94"/>
                  </a:lnTo>
                  <a:lnTo>
                    <a:pt x="0" y="47"/>
                  </a:lnTo>
                  <a:lnTo>
                    <a:pt x="10"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41" name="Freeform 500"/>
            <p:cNvSpPr>
              <a:spLocks/>
            </p:cNvSpPr>
            <p:nvPr/>
          </p:nvSpPr>
          <p:spPr bwMode="auto">
            <a:xfrm>
              <a:off x="-2448" y="2928"/>
              <a:ext cx="1344" cy="1152"/>
            </a:xfrm>
            <a:custGeom>
              <a:avLst/>
              <a:gdLst>
                <a:gd name="T0" fmla="*/ 109 w 321"/>
                <a:gd name="T1" fmla="*/ 0 h 188"/>
                <a:gd name="T2" fmla="*/ 1344 w 321"/>
                <a:gd name="T3" fmla="*/ 270 h 188"/>
                <a:gd name="T4" fmla="*/ 1235 w 321"/>
                <a:gd name="T5" fmla="*/ 1152 h 188"/>
                <a:gd name="T6" fmla="*/ 0 w 321"/>
                <a:gd name="T7" fmla="*/ 864 h 188"/>
                <a:gd name="T8" fmla="*/ 109 w 321"/>
                <a:gd name="T9" fmla="*/ 0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1" h="188">
                  <a:moveTo>
                    <a:pt x="26" y="0"/>
                  </a:moveTo>
                  <a:lnTo>
                    <a:pt x="321" y="44"/>
                  </a:lnTo>
                  <a:lnTo>
                    <a:pt x="295" y="188"/>
                  </a:lnTo>
                  <a:lnTo>
                    <a:pt x="0" y="141"/>
                  </a:lnTo>
                  <a:lnTo>
                    <a:pt x="2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80937" name="Picture 520" descr="Erde-drehend"/>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92335" y="2667001"/>
            <a:ext cx="16764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50" name="Rectangle 3"/>
          <p:cNvSpPr>
            <a:spLocks noGrp="1" noChangeArrowheads="1"/>
          </p:cNvSpPr>
          <p:nvPr>
            <p:ph type="title"/>
          </p:nvPr>
        </p:nvSpPr>
        <p:spPr>
          <a:xfrm>
            <a:off x="1600200" y="304800"/>
            <a:ext cx="5867400" cy="762000"/>
          </a:xfrm>
        </p:spPr>
        <p:txBody>
          <a:bodyPr>
            <a:normAutofit/>
          </a:bodyPr>
          <a:lstStyle/>
          <a:p>
            <a:pPr algn="ctr" eaLnBrk="1" hangingPunct="1"/>
            <a:r>
              <a:rPr lang="en-US" sz="4000" b="0" dirty="0" smtClean="0">
                <a:solidFill>
                  <a:schemeClr val="tx1"/>
                </a:solidFill>
                <a:latin typeface="Tahoma" pitchFamily="34" charset="0"/>
                <a:ea typeface="Tahoma" pitchFamily="34" charset="0"/>
                <a:cs typeface="Tahoma" pitchFamily="34" charset="0"/>
              </a:rPr>
              <a:t>Total negative words</a:t>
            </a:r>
          </a:p>
        </p:txBody>
      </p:sp>
      <p:sp>
        <p:nvSpPr>
          <p:cNvPr id="266244" name="Rectangle 4"/>
          <p:cNvSpPr>
            <a:spLocks noGrp="1" noChangeArrowheads="1"/>
          </p:cNvSpPr>
          <p:nvPr>
            <p:ph idx="1"/>
          </p:nvPr>
        </p:nvSpPr>
        <p:spPr>
          <a:xfrm>
            <a:off x="468312" y="1292225"/>
            <a:ext cx="8599488" cy="4648200"/>
          </a:xfrm>
        </p:spPr>
        <p:txBody>
          <a:bodyPr>
            <a:normAutofit/>
          </a:bodyPr>
          <a:lstStyle/>
          <a:p>
            <a:pPr eaLnBrk="1" hangingPunct="1"/>
            <a:r>
              <a:rPr lang="en-US" sz="2800" dirty="0" smtClean="0">
                <a:solidFill>
                  <a:schemeClr val="accent4">
                    <a:lumMod val="40000"/>
                    <a:lumOff val="60000"/>
                  </a:schemeClr>
                </a:solidFill>
                <a:latin typeface="Tahoma" pitchFamily="34" charset="0"/>
                <a:ea typeface="Tahoma" pitchFamily="34" charset="0"/>
                <a:cs typeface="Tahoma" pitchFamily="34" charset="0"/>
              </a:rPr>
              <a:t>Never exceeded 6% at any conference</a:t>
            </a:r>
          </a:p>
          <a:p>
            <a:pPr marL="118872" indent="0" eaLnBrk="1" hangingPunct="1">
              <a:buNone/>
            </a:pPr>
            <a:endParaRPr lang="en-US" sz="2800" dirty="0" smtClean="0">
              <a:latin typeface="Tahoma" pitchFamily="34" charset="0"/>
              <a:ea typeface="Tahoma" pitchFamily="34" charset="0"/>
              <a:cs typeface="Tahoma" pitchFamily="34" charset="0"/>
            </a:endParaRPr>
          </a:p>
          <a:p>
            <a:pPr eaLnBrk="1" hangingPunct="1"/>
            <a:endParaRPr lang="en-US" sz="2800" dirty="0" smtClean="0">
              <a:latin typeface="Tahoma" pitchFamily="34" charset="0"/>
              <a:ea typeface="Tahoma" pitchFamily="34" charset="0"/>
              <a:cs typeface="Tahoma" pitchFamily="34" charset="0"/>
            </a:endParaRPr>
          </a:p>
          <a:p>
            <a:pPr eaLnBrk="1" hangingPunct="1"/>
            <a:r>
              <a:rPr lang="en-US" sz="2800" dirty="0" smtClean="0">
                <a:solidFill>
                  <a:srgbClr val="FFFF7D"/>
                </a:solidFill>
                <a:latin typeface="Tahoma" pitchFamily="34" charset="0"/>
                <a:ea typeface="Tahoma" pitchFamily="34" charset="0"/>
                <a:cs typeface="Tahoma" pitchFamily="34" charset="0"/>
              </a:rPr>
              <a:t>94% of the respondents expressed</a:t>
            </a:r>
          </a:p>
          <a:p>
            <a:pPr marL="118872" indent="0" eaLnBrk="1" hangingPunct="1">
              <a:buNone/>
            </a:pPr>
            <a:r>
              <a:rPr lang="en-US" sz="2800" dirty="0">
                <a:solidFill>
                  <a:srgbClr val="FFFF7D"/>
                </a:solidFill>
                <a:latin typeface="Tahoma" pitchFamily="34" charset="0"/>
                <a:ea typeface="Tahoma" pitchFamily="34" charset="0"/>
                <a:cs typeface="Tahoma" pitchFamily="34" charset="0"/>
              </a:rPr>
              <a:t> </a:t>
            </a:r>
            <a:r>
              <a:rPr lang="en-US" sz="2800" dirty="0" smtClean="0">
                <a:solidFill>
                  <a:srgbClr val="FFFF7D"/>
                </a:solidFill>
                <a:latin typeface="Tahoma" pitchFamily="34" charset="0"/>
                <a:ea typeface="Tahoma" pitchFamily="34" charset="0"/>
                <a:cs typeface="Tahoma" pitchFamily="34" charset="0"/>
              </a:rPr>
              <a:t>  positive words about the conference!</a:t>
            </a:r>
          </a:p>
        </p:txBody>
      </p:sp>
      <p:sp>
        <p:nvSpPr>
          <p:cNvPr id="28" name="Footer Placeholder 3"/>
          <p:cNvSpPr>
            <a:spLocks noGrp="1"/>
          </p:cNvSpPr>
          <p:nvPr>
            <p:ph type="ftr" sz="quarter" idx="11"/>
          </p:nvPr>
        </p:nvSpPr>
        <p:spPr>
          <a:xfrm>
            <a:off x="53888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9" name="Slide Number Placeholder 4"/>
          <p:cNvSpPr>
            <a:spLocks noGrp="1"/>
          </p:cNvSpPr>
          <p:nvPr>
            <p:ph type="sldNum" sz="quarter" idx="12"/>
          </p:nvPr>
        </p:nvSpPr>
        <p:spPr>
          <a:xfrm>
            <a:off x="8001000" y="6172200"/>
            <a:ext cx="733864" cy="274320"/>
          </a:xfrm>
        </p:spPr>
        <p:txBody>
          <a:bodyPr/>
          <a:lstStyle/>
          <a:p>
            <a:pPr>
              <a:defRPr/>
            </a:pPr>
            <a:fld id="{8F4BA8CE-7172-4702-A053-862EF1DF1E8A}" type="slidenum">
              <a:rPr lang="en-US">
                <a:solidFill>
                  <a:schemeClr val="tx1"/>
                </a:solidFill>
                <a:latin typeface="Tahoma" pitchFamily="34" charset="0"/>
                <a:ea typeface="Tahoma" pitchFamily="34" charset="0"/>
                <a:cs typeface="Tahoma" pitchFamily="34" charset="0"/>
              </a:rPr>
              <a:pPr>
                <a:defRPr/>
              </a:pPr>
              <a:t>78</a:t>
            </a:fld>
            <a:endParaRPr lang="en-US" dirty="0">
              <a:solidFill>
                <a:schemeClr val="tx1"/>
              </a:solidFill>
              <a:latin typeface="Tahoma" pitchFamily="34" charset="0"/>
              <a:ea typeface="Tahoma" pitchFamily="34" charset="0"/>
              <a:cs typeface="Tahoma" pitchFamily="34" charset="0"/>
            </a:endParaRPr>
          </a:p>
        </p:txBody>
      </p:sp>
      <p:grpSp>
        <p:nvGrpSpPr>
          <p:cNvPr id="82948" name="Group 9"/>
          <p:cNvGrpSpPr>
            <a:grpSpLocks/>
          </p:cNvGrpSpPr>
          <p:nvPr/>
        </p:nvGrpSpPr>
        <p:grpSpPr bwMode="auto">
          <a:xfrm flipH="1">
            <a:off x="6642100" y="1252537"/>
            <a:ext cx="2133600" cy="4259262"/>
            <a:chOff x="-2016" y="1056"/>
            <a:chExt cx="1344" cy="2683"/>
          </a:xfrm>
        </p:grpSpPr>
        <p:sp>
          <p:nvSpPr>
            <p:cNvPr id="266250" name="Freeform 10"/>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66251" name="Freeform 11"/>
            <p:cNvSpPr>
              <a:spLocks/>
            </p:cNvSpPr>
            <p:nvPr/>
          </p:nvSpPr>
          <p:spPr bwMode="auto">
            <a:xfrm>
              <a:off x="-1673" y="2182"/>
              <a:ext cx="98"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82956" name="Freeform 12"/>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57" name="Freeform 13"/>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58" name="Freeform 14"/>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59" name="Freeform 15"/>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0" name="Freeform 16"/>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1" name="Freeform 17"/>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2" name="Freeform 18"/>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3" name="Freeform 19"/>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4" name="Freeform 20"/>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5" name="Freeform 21"/>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6" name="Freeform 22"/>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7" name="Freeform 23"/>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8" name="Freeform 24"/>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9" name="Freeform 25"/>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82951" name="Group 26"/>
          <p:cNvGrpSpPr>
            <a:grpSpLocks/>
          </p:cNvGrpSpPr>
          <p:nvPr/>
        </p:nvGrpSpPr>
        <p:grpSpPr bwMode="auto">
          <a:xfrm>
            <a:off x="1409700" y="3714750"/>
            <a:ext cx="4648200" cy="2139950"/>
            <a:chOff x="1008" y="1680"/>
            <a:chExt cx="2928" cy="1252"/>
          </a:xfrm>
        </p:grpSpPr>
        <p:pic>
          <p:nvPicPr>
            <p:cNvPr id="82952" name="Picture 27" descr="Customer's Letter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 y="1680"/>
              <a:ext cx="1632" cy="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3" name="Picture 28" descr="Customer's Letter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 y="1680"/>
              <a:ext cx="1632" cy="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44">
                                            <p:txEl>
                                              <p:pRg st="0" end="0"/>
                                            </p:txEl>
                                          </p:spTgt>
                                        </p:tgtEl>
                                        <p:attrNameLst>
                                          <p:attrName>style.visibility</p:attrName>
                                        </p:attrNameLst>
                                      </p:cBhvr>
                                      <p:to>
                                        <p:strVal val="visible"/>
                                      </p:to>
                                    </p:set>
                                    <p:animEffect transition="in" filter="fade">
                                      <p:cBhvr>
                                        <p:cTn id="7" dur="500"/>
                                        <p:tgtEl>
                                          <p:spTgt spid="2662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44">
                                            <p:txEl>
                                              <p:pRg st="3" end="3"/>
                                            </p:txEl>
                                          </p:spTgt>
                                        </p:tgtEl>
                                        <p:attrNameLst>
                                          <p:attrName>style.visibility</p:attrName>
                                        </p:attrNameLst>
                                      </p:cBhvr>
                                      <p:to>
                                        <p:strVal val="visible"/>
                                      </p:to>
                                    </p:set>
                                    <p:animEffect transition="in" filter="fade">
                                      <p:cBhvr>
                                        <p:cTn id="12" dur="500"/>
                                        <p:tgtEl>
                                          <p:spTgt spid="266244">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66244">
                                            <p:txEl>
                                              <p:pRg st="4" end="4"/>
                                            </p:txEl>
                                          </p:spTgt>
                                        </p:tgtEl>
                                        <p:attrNameLst>
                                          <p:attrName>style.visibility</p:attrName>
                                        </p:attrNameLst>
                                      </p:cBhvr>
                                      <p:to>
                                        <p:strVal val="visible"/>
                                      </p:to>
                                    </p:set>
                                    <p:animEffect transition="in" filter="fade">
                                      <p:cBhvr>
                                        <p:cTn id="15" dur="500"/>
                                        <p:tgtEl>
                                          <p:spTgt spid="2662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Rectangle 23"/>
          <p:cNvSpPr>
            <a:spLocks noGrp="1" noChangeArrowheads="1"/>
          </p:cNvSpPr>
          <p:nvPr>
            <p:ph idx="1"/>
          </p:nvPr>
        </p:nvSpPr>
        <p:spPr>
          <a:xfrm>
            <a:off x="76200" y="685800"/>
            <a:ext cx="7467600" cy="1524000"/>
          </a:xfrm>
        </p:spPr>
        <p:txBody>
          <a:bodyPr>
            <a:normAutofit/>
          </a:bodyPr>
          <a:lstStyle/>
          <a:p>
            <a:pPr algn="ctr" eaLnBrk="1" hangingPunct="1">
              <a:lnSpc>
                <a:spcPct val="90000"/>
              </a:lnSpc>
              <a:buFont typeface="Wingdings" pitchFamily="2" charset="2"/>
              <a:buNone/>
            </a:pPr>
            <a:r>
              <a:rPr lang="en-US" sz="4000" dirty="0" smtClean="0">
                <a:latin typeface="Tahoma" pitchFamily="34" charset="0"/>
                <a:ea typeface="Tahoma" pitchFamily="34" charset="0"/>
                <a:cs typeface="Tahoma" pitchFamily="34" charset="0"/>
              </a:rPr>
              <a:t>“Honor, Dignity, &amp; Respect” </a:t>
            </a:r>
            <a:r>
              <a:rPr lang="en-US" sz="4000" dirty="0" smtClean="0">
                <a:solidFill>
                  <a:srgbClr val="FFFF7D"/>
                </a:solidFill>
                <a:latin typeface="Tahoma" pitchFamily="34" charset="0"/>
                <a:ea typeface="Tahoma" pitchFamily="34" charset="0"/>
                <a:cs typeface="Tahoma" pitchFamily="34" charset="0"/>
              </a:rPr>
              <a:t>accepted in all cultures</a:t>
            </a:r>
          </a:p>
        </p:txBody>
      </p:sp>
      <p:sp>
        <p:nvSpPr>
          <p:cNvPr id="25" name="Footer Placeholder 3"/>
          <p:cNvSpPr>
            <a:spLocks noGrp="1"/>
          </p:cNvSpPr>
          <p:nvPr>
            <p:ph type="ftr" sz="quarter" idx="11"/>
          </p:nvPr>
        </p:nvSpPr>
        <p:spPr>
          <a:xfrm>
            <a:off x="541020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26" name="Slide Number Placeholder 4"/>
          <p:cNvSpPr>
            <a:spLocks noGrp="1"/>
          </p:cNvSpPr>
          <p:nvPr>
            <p:ph type="sldNum" sz="quarter" idx="12"/>
          </p:nvPr>
        </p:nvSpPr>
        <p:spPr>
          <a:xfrm>
            <a:off x="7924800" y="6172200"/>
            <a:ext cx="733864" cy="274320"/>
          </a:xfrm>
        </p:spPr>
        <p:txBody>
          <a:bodyPr/>
          <a:lstStyle/>
          <a:p>
            <a:pPr>
              <a:defRPr/>
            </a:pPr>
            <a:fld id="{45E08572-4242-412B-9089-E70E5F405878}" type="slidenum">
              <a:rPr lang="en-US">
                <a:solidFill>
                  <a:schemeClr val="tx1"/>
                </a:solidFill>
                <a:latin typeface="Tahoma" pitchFamily="34" charset="0"/>
                <a:ea typeface="Tahoma" pitchFamily="34" charset="0"/>
                <a:cs typeface="Tahoma" pitchFamily="34" charset="0"/>
              </a:rPr>
              <a:pPr>
                <a:defRPr/>
              </a:pPr>
              <a:t>79</a:t>
            </a:fld>
            <a:endParaRPr lang="en-US" dirty="0">
              <a:solidFill>
                <a:schemeClr val="tx1"/>
              </a:solidFill>
              <a:latin typeface="Tahoma" pitchFamily="34" charset="0"/>
              <a:ea typeface="Tahoma" pitchFamily="34" charset="0"/>
              <a:cs typeface="Tahoma" pitchFamily="34" charset="0"/>
            </a:endParaRPr>
          </a:p>
        </p:txBody>
      </p:sp>
      <p:grpSp>
        <p:nvGrpSpPr>
          <p:cNvPr id="83972" name="Group 6"/>
          <p:cNvGrpSpPr>
            <a:grpSpLocks/>
          </p:cNvGrpSpPr>
          <p:nvPr/>
        </p:nvGrpSpPr>
        <p:grpSpPr bwMode="auto">
          <a:xfrm flipH="1">
            <a:off x="6381751" y="1474457"/>
            <a:ext cx="2133600" cy="4259262"/>
            <a:chOff x="-2016" y="1056"/>
            <a:chExt cx="1344" cy="2683"/>
          </a:xfrm>
        </p:grpSpPr>
        <p:sp>
          <p:nvSpPr>
            <p:cNvPr id="468999" name="Freeform 7"/>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69000" name="Freeform 8"/>
            <p:cNvSpPr>
              <a:spLocks/>
            </p:cNvSpPr>
            <p:nvPr/>
          </p:nvSpPr>
          <p:spPr bwMode="auto">
            <a:xfrm>
              <a:off x="-1673" y="2182"/>
              <a:ext cx="98"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83977" name="Freeform 9"/>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78" name="Freeform 10"/>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79" name="Freeform 11"/>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80" name="Freeform 12"/>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81" name="Freeform 13"/>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82" name="Freeform 14"/>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83" name="Freeform 15"/>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84" name="Freeform 16"/>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85" name="Freeform 17"/>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86" name="Freeform 18"/>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87" name="Freeform 19"/>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88" name="Freeform 20"/>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89" name="Freeform 21"/>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90" name="Freeform 22"/>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54626" name="Picture 2" descr="C:\Users\thomasn\Pictures\Thinkstock hmpix4\Thinkstock Nancy\objects, maps, books Symbols\10867787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269" b="98211" l="58" r="98731">
                        <a14:foregroundMark x1="44374" y1="26544" x2="44374" y2="26544"/>
                        <a14:foregroundMark x1="44374" y1="26832" x2="44374" y2="26832"/>
                        <a14:foregroundMark x1="77726" y1="75303" x2="77726" y2="75303"/>
                        <a14:foregroundMark x1="22331" y1="74207" x2="39988" y2="84709"/>
                        <a14:backgroundMark x1="23428" y1="75591" x2="23428" y2="75591"/>
                        <a14:backgroundMark x1="23716" y1="76688" x2="39988" y2="85228"/>
                        <a14:backgroundMark x1="15465" y1="85228" x2="15465" y2="85228"/>
                        <a14:backgroundMark x1="74957" y1="76976" x2="79400" y2="72822"/>
                      </a14:backgroundRemoval>
                    </a14:imgEffect>
                  </a14:imgLayer>
                </a14:imgProps>
              </a:ext>
              <a:ext uri="{28A0092B-C50C-407E-A947-70E740481C1C}">
                <a14:useLocalDpi xmlns:a14="http://schemas.microsoft.com/office/drawing/2010/main" val="0"/>
              </a:ext>
            </a:extLst>
          </a:blip>
          <a:srcRect/>
          <a:stretch>
            <a:fillRect/>
          </a:stretch>
        </p:blipFill>
        <p:spPr bwMode="auto">
          <a:xfrm>
            <a:off x="1447800" y="1943223"/>
            <a:ext cx="4309866" cy="43098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3048001" y="228600"/>
            <a:ext cx="8637587" cy="762000"/>
          </a:xfrm>
        </p:spPr>
        <p:txBody>
          <a:bodyPr>
            <a:normAutofit/>
          </a:bodyPr>
          <a:lstStyle/>
          <a:p>
            <a:pPr eaLnBrk="1" hangingPunct="1"/>
            <a:r>
              <a:rPr lang="en-US" sz="4000" b="0" dirty="0" smtClean="0">
                <a:solidFill>
                  <a:schemeClr val="tx1"/>
                </a:solidFill>
                <a:latin typeface="Tahoma" pitchFamily="34" charset="0"/>
                <a:ea typeface="Tahoma" pitchFamily="34" charset="0"/>
                <a:cs typeface="Tahoma" pitchFamily="34" charset="0"/>
              </a:rPr>
              <a:t>1997 Report</a:t>
            </a:r>
          </a:p>
        </p:txBody>
      </p:sp>
      <p:sp>
        <p:nvSpPr>
          <p:cNvPr id="197635" name="Rectangle 3"/>
          <p:cNvSpPr>
            <a:spLocks noGrp="1" noChangeArrowheads="1"/>
          </p:cNvSpPr>
          <p:nvPr>
            <p:ph idx="1"/>
          </p:nvPr>
        </p:nvSpPr>
        <p:spPr>
          <a:xfrm>
            <a:off x="468306" y="1130768"/>
            <a:ext cx="8208963" cy="4114800"/>
          </a:xfrm>
        </p:spPr>
        <p:txBody>
          <a:bodyPr/>
          <a:lstStyle/>
          <a:p>
            <a:pPr marL="118872" indent="0" algn="ctr" eaLnBrk="1" hangingPunct="1">
              <a:buNone/>
            </a:pPr>
            <a:r>
              <a:rPr lang="en-US" dirty="0" smtClean="0">
                <a:solidFill>
                  <a:srgbClr val="C5F0FF"/>
                </a:solidFill>
                <a:latin typeface="Tahoma" pitchFamily="34" charset="0"/>
                <a:ea typeface="Tahoma" pitchFamily="34" charset="0"/>
                <a:cs typeface="Tahoma" pitchFamily="34" charset="0"/>
              </a:rPr>
              <a:t>33% State prisoners &amp; 22% Federal prisoners had committed their offense while under the influence of drugs.</a:t>
            </a:r>
          </a:p>
        </p:txBody>
      </p:sp>
      <p:sp>
        <p:nvSpPr>
          <p:cNvPr id="5" name="Footer Placeholder 3"/>
          <p:cNvSpPr>
            <a:spLocks noGrp="1"/>
          </p:cNvSpPr>
          <p:nvPr>
            <p:ph type="ftr" sz="quarter" idx="11"/>
          </p:nvPr>
        </p:nvSpPr>
        <p:spPr>
          <a:xfrm>
            <a:off x="5638802" y="609600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6" name="Slide Number Placeholder 4"/>
          <p:cNvSpPr>
            <a:spLocks noGrp="1"/>
          </p:cNvSpPr>
          <p:nvPr>
            <p:ph type="sldNum" sz="quarter" idx="12"/>
          </p:nvPr>
        </p:nvSpPr>
        <p:spPr>
          <a:xfrm>
            <a:off x="8029136" y="6096000"/>
            <a:ext cx="733864" cy="274320"/>
          </a:xfrm>
        </p:spPr>
        <p:txBody>
          <a:bodyPr/>
          <a:lstStyle/>
          <a:p>
            <a:pPr>
              <a:defRPr/>
            </a:pPr>
            <a:fld id="{954E977B-1BE7-4696-A14C-3999D3F41822}" type="slidenum">
              <a:rPr lang="en-US">
                <a:latin typeface="Tahoma" pitchFamily="34" charset="0"/>
                <a:ea typeface="Tahoma" pitchFamily="34" charset="0"/>
                <a:cs typeface="Tahoma" pitchFamily="34" charset="0"/>
              </a:rPr>
              <a:pPr>
                <a:defRPr/>
              </a:pPr>
              <a:t>8</a:t>
            </a:fld>
            <a:endParaRPr lang="en-US" dirty="0">
              <a:latin typeface="Tahoma" pitchFamily="34" charset="0"/>
              <a:ea typeface="Tahoma" pitchFamily="34" charset="0"/>
              <a:cs typeface="Tahoma" pitchFamily="34" charset="0"/>
            </a:endParaRPr>
          </a:p>
        </p:txBody>
      </p:sp>
      <p:pic>
        <p:nvPicPr>
          <p:cNvPr id="162818" name="Picture 2" descr="C:\Users\thomasn\Pictures\Thinkstock hmpix4\Thinkstock Nancy\Hands, feet, mouth, ears etc\78480035.jpg"/>
          <p:cNvPicPr>
            <a:picLocks noChangeAspect="1" noChangeArrowheads="1"/>
          </p:cNvPicPr>
          <p:nvPr/>
        </p:nvPicPr>
        <p:blipFill rotWithShape="1">
          <a:blip r:embed="rId3">
            <a:extLst>
              <a:ext uri="{28A0092B-C50C-407E-A947-70E740481C1C}">
                <a14:useLocalDpi xmlns:a14="http://schemas.microsoft.com/office/drawing/2010/main" val="0"/>
              </a:ext>
            </a:extLst>
          </a:blip>
          <a:srcRect t="13161" b="33852"/>
          <a:stretch/>
        </p:blipFill>
        <p:spPr bwMode="auto">
          <a:xfrm>
            <a:off x="2744777" y="3188168"/>
            <a:ext cx="3656023" cy="29078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animEffect transition="in" filter="fade">
                                      <p:cBhvr>
                                        <p:cTn id="7" dur="500"/>
                                        <p:tgtEl>
                                          <p:spTgt spid="1976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2"/>
          <p:cNvSpPr>
            <a:spLocks noGrp="1" noChangeArrowheads="1"/>
          </p:cNvSpPr>
          <p:nvPr>
            <p:ph type="title"/>
          </p:nvPr>
        </p:nvSpPr>
        <p:spPr>
          <a:xfrm>
            <a:off x="533400" y="381001"/>
            <a:ext cx="9144000" cy="579437"/>
          </a:xfrm>
        </p:spPr>
        <p:txBody>
          <a:bodyPr/>
          <a:lstStyle/>
          <a:p>
            <a:pPr eaLnBrk="1" hangingPunct="1"/>
            <a:r>
              <a:rPr lang="en-US" sz="3200" b="0" dirty="0" smtClean="0">
                <a:solidFill>
                  <a:srgbClr val="EA9160"/>
                </a:solidFill>
                <a:latin typeface="Tahoma" pitchFamily="34" charset="0"/>
                <a:ea typeface="Tahoma" pitchFamily="34" charset="0"/>
                <a:cs typeface="Tahoma" pitchFamily="34" charset="0"/>
              </a:rPr>
              <a:t>Adult &amp; Youth Participants’ Responses</a:t>
            </a:r>
          </a:p>
        </p:txBody>
      </p:sp>
      <p:sp>
        <p:nvSpPr>
          <p:cNvPr id="38" name="Footer Placeholder 2"/>
          <p:cNvSpPr>
            <a:spLocks noGrp="1"/>
          </p:cNvSpPr>
          <p:nvPr>
            <p:ph type="ftr" sz="quarter" idx="11"/>
          </p:nvPr>
        </p:nvSpPr>
        <p:spPr>
          <a:xfrm>
            <a:off x="53126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39" name="Slide Number Placeholder 3"/>
          <p:cNvSpPr>
            <a:spLocks noGrp="1"/>
          </p:cNvSpPr>
          <p:nvPr>
            <p:ph type="sldNum" sz="quarter" idx="12"/>
          </p:nvPr>
        </p:nvSpPr>
        <p:spPr>
          <a:xfrm>
            <a:off x="8001000" y="6172200"/>
            <a:ext cx="733864" cy="274320"/>
          </a:xfrm>
        </p:spPr>
        <p:txBody>
          <a:bodyPr/>
          <a:lstStyle/>
          <a:p>
            <a:pPr>
              <a:defRPr/>
            </a:pPr>
            <a:fld id="{22BCB79E-85E3-4578-BC3E-77F08EF83306}" type="slidenum">
              <a:rPr lang="en-US">
                <a:solidFill>
                  <a:schemeClr val="tx1"/>
                </a:solidFill>
                <a:latin typeface="Tahoma" pitchFamily="34" charset="0"/>
                <a:ea typeface="Tahoma" pitchFamily="34" charset="0"/>
                <a:cs typeface="Tahoma" pitchFamily="34" charset="0"/>
              </a:rPr>
              <a:pPr>
                <a:defRPr/>
              </a:pPr>
              <a:t>80</a:t>
            </a:fld>
            <a:endParaRPr lang="en-US" dirty="0">
              <a:solidFill>
                <a:schemeClr val="tx1"/>
              </a:solidFill>
              <a:latin typeface="Tahoma" pitchFamily="34" charset="0"/>
              <a:ea typeface="Tahoma" pitchFamily="34" charset="0"/>
              <a:cs typeface="Tahoma" pitchFamily="34" charset="0"/>
            </a:endParaRPr>
          </a:p>
        </p:txBody>
      </p:sp>
      <p:pic>
        <p:nvPicPr>
          <p:cNvPr id="155650" name="Picture 2" descr="C:\Users\thomasn\Pictures\Thinkstock hmpix4\Thinkstock Nancy\people\Groups\Family shouting on mountain 809662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371600"/>
            <a:ext cx="6550152" cy="4255008"/>
          </a:xfrm>
          <a:prstGeom prst="rect">
            <a:avLst/>
          </a:prstGeom>
          <a:noFill/>
          <a:extLst>
            <a:ext uri="{909E8E84-426E-40dd-AFC4-6F175D3DCCD1}">
              <a14:hiddenFill xmlns:a14="http://schemas.microsoft.com/office/drawing/2010/main">
                <a:solidFill>
                  <a:srgbClr val="FFFFFF"/>
                </a:solidFill>
              </a14:hiddenFill>
            </a:ext>
          </a:extLst>
        </p:spPr>
      </p:pic>
      <p:grpSp>
        <p:nvGrpSpPr>
          <p:cNvPr id="84996" name="Group 7"/>
          <p:cNvGrpSpPr>
            <a:grpSpLocks/>
          </p:cNvGrpSpPr>
          <p:nvPr/>
        </p:nvGrpSpPr>
        <p:grpSpPr bwMode="auto">
          <a:xfrm flipH="1">
            <a:off x="7620000" y="228600"/>
            <a:ext cx="835138" cy="1143000"/>
            <a:chOff x="-2016" y="1056"/>
            <a:chExt cx="1344" cy="2683"/>
          </a:xfrm>
        </p:grpSpPr>
        <p:sp>
          <p:nvSpPr>
            <p:cNvPr id="294920" name="Freeform 8"/>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94921" name="Freeform 9"/>
            <p:cNvSpPr>
              <a:spLocks/>
            </p:cNvSpPr>
            <p:nvPr/>
          </p:nvSpPr>
          <p:spPr bwMode="auto">
            <a:xfrm>
              <a:off x="-1673" y="2182"/>
              <a:ext cx="98"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85014" name="Freeform 10"/>
            <p:cNvSpPr>
              <a:spLocks/>
            </p:cNvSpPr>
            <p:nvPr/>
          </p:nvSpPr>
          <p:spPr bwMode="auto">
            <a:xfrm>
              <a:off x="-1150" y="1594"/>
              <a:ext cx="232" cy="310"/>
            </a:xfrm>
            <a:custGeom>
              <a:avLst/>
              <a:gdLst>
                <a:gd name="T0" fmla="*/ 61 w 254"/>
                <a:gd name="T1" fmla="*/ 215 h 383"/>
                <a:gd name="T2" fmla="*/ 58 w 254"/>
                <a:gd name="T3" fmla="*/ 205 h 383"/>
                <a:gd name="T4" fmla="*/ 53 w 254"/>
                <a:gd name="T5" fmla="*/ 179 h 383"/>
                <a:gd name="T6" fmla="*/ 52 w 254"/>
                <a:gd name="T7" fmla="*/ 149 h 383"/>
                <a:gd name="T8" fmla="*/ 58 w 254"/>
                <a:gd name="T9" fmla="*/ 125 h 383"/>
                <a:gd name="T10" fmla="*/ 0 w 254"/>
                <a:gd name="T11" fmla="*/ 103 h 383"/>
                <a:gd name="T12" fmla="*/ 72 w 254"/>
                <a:gd name="T13" fmla="*/ 75 h 383"/>
                <a:gd name="T14" fmla="*/ 119 w 254"/>
                <a:gd name="T15" fmla="*/ 0 h 383"/>
                <a:gd name="T16" fmla="*/ 161 w 254"/>
                <a:gd name="T17" fmla="*/ 56 h 383"/>
                <a:gd name="T18" fmla="*/ 232 w 254"/>
                <a:gd name="T19" fmla="*/ 61 h 383"/>
                <a:gd name="T20" fmla="*/ 180 w 254"/>
                <a:gd name="T21" fmla="*/ 103 h 383"/>
                <a:gd name="T22" fmla="*/ 185 w 254"/>
                <a:gd name="T23" fmla="*/ 122 h 383"/>
                <a:gd name="T24" fmla="*/ 198 w 254"/>
                <a:gd name="T25" fmla="*/ 171 h 383"/>
                <a:gd name="T26" fmla="*/ 210 w 254"/>
                <a:gd name="T27" fmla="*/ 230 h 383"/>
                <a:gd name="T28" fmla="*/ 216 w 254"/>
                <a:gd name="T29" fmla="*/ 285 h 383"/>
                <a:gd name="T30" fmla="*/ 215 w 254"/>
                <a:gd name="T31" fmla="*/ 310 h 383"/>
                <a:gd name="T32" fmla="*/ 213 w 254"/>
                <a:gd name="T33" fmla="*/ 304 h 383"/>
                <a:gd name="T34" fmla="*/ 212 w 254"/>
                <a:gd name="T35" fmla="*/ 287 h 383"/>
                <a:gd name="T36" fmla="*/ 210 w 254"/>
                <a:gd name="T37" fmla="*/ 278 h 383"/>
                <a:gd name="T38" fmla="*/ 207 w 254"/>
                <a:gd name="T39" fmla="*/ 273 h 383"/>
                <a:gd name="T40" fmla="*/ 202 w 254"/>
                <a:gd name="T41" fmla="*/ 261 h 383"/>
                <a:gd name="T42" fmla="*/ 194 w 254"/>
                <a:gd name="T43" fmla="*/ 244 h 383"/>
                <a:gd name="T44" fmla="*/ 182 w 254"/>
                <a:gd name="T45" fmla="*/ 224 h 383"/>
                <a:gd name="T46" fmla="*/ 169 w 254"/>
                <a:gd name="T47" fmla="*/ 201 h 383"/>
                <a:gd name="T48" fmla="*/ 154 w 254"/>
                <a:gd name="T49" fmla="*/ 179 h 383"/>
                <a:gd name="T50" fmla="*/ 139 w 254"/>
                <a:gd name="T51" fmla="*/ 159 h 383"/>
                <a:gd name="T52" fmla="*/ 124 w 254"/>
                <a:gd name="T53" fmla="*/ 142 h 383"/>
                <a:gd name="T54" fmla="*/ 121 w 254"/>
                <a:gd name="T55" fmla="*/ 142 h 383"/>
                <a:gd name="T56" fmla="*/ 114 w 254"/>
                <a:gd name="T57" fmla="*/ 147 h 383"/>
                <a:gd name="T58" fmla="*/ 103 w 254"/>
                <a:gd name="T59" fmla="*/ 152 h 383"/>
                <a:gd name="T60" fmla="*/ 91 w 254"/>
                <a:gd name="T61" fmla="*/ 159 h 383"/>
                <a:gd name="T62" fmla="*/ 80 w 254"/>
                <a:gd name="T63" fmla="*/ 171 h 383"/>
                <a:gd name="T64" fmla="*/ 69 w 254"/>
                <a:gd name="T65" fmla="*/ 184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015" name="Freeform 11"/>
            <p:cNvSpPr>
              <a:spLocks/>
            </p:cNvSpPr>
            <p:nvPr/>
          </p:nvSpPr>
          <p:spPr bwMode="auto">
            <a:xfrm>
              <a:off x="-1450" y="1547"/>
              <a:ext cx="108" cy="189"/>
            </a:xfrm>
            <a:custGeom>
              <a:avLst/>
              <a:gdLst>
                <a:gd name="T0" fmla="*/ 66 w 118"/>
                <a:gd name="T1" fmla="*/ 0 h 237"/>
                <a:gd name="T2" fmla="*/ 39 w 118"/>
                <a:gd name="T3" fmla="*/ 22 h 237"/>
                <a:gd name="T4" fmla="*/ 12 w 118"/>
                <a:gd name="T5" fmla="*/ 28 h 237"/>
                <a:gd name="T6" fmla="*/ 31 w 118"/>
                <a:gd name="T7" fmla="*/ 48 h 237"/>
                <a:gd name="T8" fmla="*/ 28 w 118"/>
                <a:gd name="T9" fmla="*/ 55 h 237"/>
                <a:gd name="T10" fmla="*/ 22 w 118"/>
                <a:gd name="T11" fmla="*/ 72 h 237"/>
                <a:gd name="T12" fmla="*/ 12 w 118"/>
                <a:gd name="T13" fmla="*/ 96 h 237"/>
                <a:gd name="T14" fmla="*/ 0 w 118"/>
                <a:gd name="T15" fmla="*/ 121 h 237"/>
                <a:gd name="T16" fmla="*/ 1 w 118"/>
                <a:gd name="T17" fmla="*/ 119 h 237"/>
                <a:gd name="T18" fmla="*/ 4 w 118"/>
                <a:gd name="T19" fmla="*/ 114 h 237"/>
                <a:gd name="T20" fmla="*/ 8 w 118"/>
                <a:gd name="T21" fmla="*/ 107 h 237"/>
                <a:gd name="T22" fmla="*/ 14 w 118"/>
                <a:gd name="T23" fmla="*/ 98 h 237"/>
                <a:gd name="T24" fmla="*/ 20 w 118"/>
                <a:gd name="T25" fmla="*/ 90 h 237"/>
                <a:gd name="T26" fmla="*/ 28 w 118"/>
                <a:gd name="T27" fmla="*/ 81 h 237"/>
                <a:gd name="T28" fmla="*/ 37 w 118"/>
                <a:gd name="T29" fmla="*/ 76 h 237"/>
                <a:gd name="T30" fmla="*/ 45 w 118"/>
                <a:gd name="T31" fmla="*/ 71 h 237"/>
                <a:gd name="T32" fmla="*/ 48 w 118"/>
                <a:gd name="T33" fmla="*/ 84 h 237"/>
                <a:gd name="T34" fmla="*/ 50 w 118"/>
                <a:gd name="T35" fmla="*/ 115 h 237"/>
                <a:gd name="T36" fmla="*/ 52 w 118"/>
                <a:gd name="T37" fmla="*/ 154 h 237"/>
                <a:gd name="T38" fmla="*/ 45 w 118"/>
                <a:gd name="T39" fmla="*/ 189 h 237"/>
                <a:gd name="T40" fmla="*/ 49 w 118"/>
                <a:gd name="T41" fmla="*/ 171 h 237"/>
                <a:gd name="T42" fmla="*/ 59 w 118"/>
                <a:gd name="T43" fmla="*/ 131 h 237"/>
                <a:gd name="T44" fmla="*/ 69 w 118"/>
                <a:gd name="T45" fmla="*/ 86 h 237"/>
                <a:gd name="T46" fmla="*/ 72 w 118"/>
                <a:gd name="T47" fmla="*/ 55 h 237"/>
                <a:gd name="T48" fmla="*/ 108 w 118"/>
                <a:gd name="T49" fmla="*/ 41 h 237"/>
                <a:gd name="T50" fmla="*/ 77 w 118"/>
                <a:gd name="T51" fmla="*/ 23 h 237"/>
                <a:gd name="T52" fmla="*/ 66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016" name="Freeform 12"/>
            <p:cNvSpPr>
              <a:spLocks/>
            </p:cNvSpPr>
            <p:nvPr/>
          </p:nvSpPr>
          <p:spPr bwMode="auto">
            <a:xfrm>
              <a:off x="-887" y="2195"/>
              <a:ext cx="108" cy="191"/>
            </a:xfrm>
            <a:custGeom>
              <a:avLst/>
              <a:gdLst>
                <a:gd name="T0" fmla="*/ 65 w 119"/>
                <a:gd name="T1" fmla="*/ 0 h 237"/>
                <a:gd name="T2" fmla="*/ 38 w 119"/>
                <a:gd name="T3" fmla="*/ 22 h 237"/>
                <a:gd name="T4" fmla="*/ 11 w 119"/>
                <a:gd name="T5" fmla="*/ 28 h 237"/>
                <a:gd name="T6" fmla="*/ 32 w 119"/>
                <a:gd name="T7" fmla="*/ 48 h 237"/>
                <a:gd name="T8" fmla="*/ 29 w 119"/>
                <a:gd name="T9" fmla="*/ 55 h 237"/>
                <a:gd name="T10" fmla="*/ 22 w 119"/>
                <a:gd name="T11" fmla="*/ 72 h 237"/>
                <a:gd name="T12" fmla="*/ 13 w 119"/>
                <a:gd name="T13" fmla="*/ 96 h 237"/>
                <a:gd name="T14" fmla="*/ 0 w 119"/>
                <a:gd name="T15" fmla="*/ 121 h 237"/>
                <a:gd name="T16" fmla="*/ 2 w 119"/>
                <a:gd name="T17" fmla="*/ 118 h 237"/>
                <a:gd name="T18" fmla="*/ 5 w 119"/>
                <a:gd name="T19" fmla="*/ 114 h 237"/>
                <a:gd name="T20" fmla="*/ 8 w 119"/>
                <a:gd name="T21" fmla="*/ 108 h 237"/>
                <a:gd name="T22" fmla="*/ 14 w 119"/>
                <a:gd name="T23" fmla="*/ 99 h 237"/>
                <a:gd name="T24" fmla="*/ 21 w 119"/>
                <a:gd name="T25" fmla="*/ 91 h 237"/>
                <a:gd name="T26" fmla="*/ 27 w 119"/>
                <a:gd name="T27" fmla="*/ 82 h 237"/>
                <a:gd name="T28" fmla="*/ 35 w 119"/>
                <a:gd name="T29" fmla="*/ 75 h 237"/>
                <a:gd name="T30" fmla="*/ 44 w 119"/>
                <a:gd name="T31" fmla="*/ 72 h 237"/>
                <a:gd name="T32" fmla="*/ 46 w 119"/>
                <a:gd name="T33" fmla="*/ 85 h 237"/>
                <a:gd name="T34" fmla="*/ 51 w 119"/>
                <a:gd name="T35" fmla="*/ 116 h 237"/>
                <a:gd name="T36" fmla="*/ 51 w 119"/>
                <a:gd name="T37" fmla="*/ 156 h 237"/>
                <a:gd name="T38" fmla="*/ 45 w 119"/>
                <a:gd name="T39" fmla="*/ 191 h 237"/>
                <a:gd name="T40" fmla="*/ 49 w 119"/>
                <a:gd name="T41" fmla="*/ 173 h 237"/>
                <a:gd name="T42" fmla="*/ 59 w 119"/>
                <a:gd name="T43" fmla="*/ 132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017" name="Freeform 13"/>
            <p:cNvSpPr>
              <a:spLocks/>
            </p:cNvSpPr>
            <p:nvPr/>
          </p:nvSpPr>
          <p:spPr bwMode="auto">
            <a:xfrm>
              <a:off x="-922" y="1416"/>
              <a:ext cx="143" cy="219"/>
            </a:xfrm>
            <a:custGeom>
              <a:avLst/>
              <a:gdLst>
                <a:gd name="T0" fmla="*/ 59 w 155"/>
                <a:gd name="T1" fmla="*/ 0 h 273"/>
                <a:gd name="T2" fmla="*/ 51 w 155"/>
                <a:gd name="T3" fmla="*/ 41 h 273"/>
                <a:gd name="T4" fmla="*/ 0 w 155"/>
                <a:gd name="T5" fmla="*/ 67 h 273"/>
                <a:gd name="T6" fmla="*/ 41 w 155"/>
                <a:gd name="T7" fmla="*/ 83 h 273"/>
                <a:gd name="T8" fmla="*/ 42 w 155"/>
                <a:gd name="T9" fmla="*/ 94 h 273"/>
                <a:gd name="T10" fmla="*/ 46 w 155"/>
                <a:gd name="T11" fmla="*/ 124 h 273"/>
                <a:gd name="T12" fmla="*/ 54 w 155"/>
                <a:gd name="T13" fmla="*/ 168 h 273"/>
                <a:gd name="T14" fmla="*/ 65 w 155"/>
                <a:gd name="T15" fmla="*/ 219 h 273"/>
                <a:gd name="T16" fmla="*/ 66 w 155"/>
                <a:gd name="T17" fmla="*/ 207 h 273"/>
                <a:gd name="T18" fmla="*/ 68 w 155"/>
                <a:gd name="T19" fmla="*/ 178 h 273"/>
                <a:gd name="T20" fmla="*/ 77 w 155"/>
                <a:gd name="T21" fmla="*/ 146 h 273"/>
                <a:gd name="T22" fmla="*/ 89 w 155"/>
                <a:gd name="T23" fmla="*/ 120 h 273"/>
                <a:gd name="T24" fmla="*/ 90 w 155"/>
                <a:gd name="T25" fmla="*/ 122 h 273"/>
                <a:gd name="T26" fmla="*/ 96 w 155"/>
                <a:gd name="T27" fmla="*/ 124 h 273"/>
                <a:gd name="T28" fmla="*/ 104 w 155"/>
                <a:gd name="T29" fmla="*/ 128 h 273"/>
                <a:gd name="T30" fmla="*/ 114 w 155"/>
                <a:gd name="T31" fmla="*/ 134 h 273"/>
                <a:gd name="T32" fmla="*/ 123 w 155"/>
                <a:gd name="T33" fmla="*/ 141 h 273"/>
                <a:gd name="T34" fmla="*/ 132 w 155"/>
                <a:gd name="T35" fmla="*/ 148 h 273"/>
                <a:gd name="T36" fmla="*/ 139 w 155"/>
                <a:gd name="T37" fmla="*/ 156 h 273"/>
                <a:gd name="T38" fmla="*/ 143 w 155"/>
                <a:gd name="T39" fmla="*/ 166 h 273"/>
                <a:gd name="T40" fmla="*/ 142 w 155"/>
                <a:gd name="T41" fmla="*/ 156 h 273"/>
                <a:gd name="T42" fmla="*/ 137 w 155"/>
                <a:gd name="T43" fmla="*/ 128 h 273"/>
                <a:gd name="T44" fmla="*/ 128 w 155"/>
                <a:gd name="T45" fmla="*/ 95 h 273"/>
                <a:gd name="T46" fmla="*/ 114 w 155"/>
                <a:gd name="T47" fmla="*/ 65 h 273"/>
                <a:gd name="T48" fmla="*/ 137 w 155"/>
                <a:gd name="T49" fmla="*/ 38 h 273"/>
                <a:gd name="T50" fmla="*/ 90 w 155"/>
                <a:gd name="T51" fmla="*/ 34 h 273"/>
                <a:gd name="T52" fmla="*/ 59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018" name="Freeform 14"/>
            <p:cNvSpPr>
              <a:spLocks/>
            </p:cNvSpPr>
            <p:nvPr/>
          </p:nvSpPr>
          <p:spPr bwMode="auto">
            <a:xfrm>
              <a:off x="-1255" y="2388"/>
              <a:ext cx="143" cy="219"/>
            </a:xfrm>
            <a:custGeom>
              <a:avLst/>
              <a:gdLst>
                <a:gd name="T0" fmla="*/ 59 w 156"/>
                <a:gd name="T1" fmla="*/ 0 h 271"/>
                <a:gd name="T2" fmla="*/ 50 w 156"/>
                <a:gd name="T3" fmla="*/ 42 h 271"/>
                <a:gd name="T4" fmla="*/ 0 w 156"/>
                <a:gd name="T5" fmla="*/ 69 h 271"/>
                <a:gd name="T6" fmla="*/ 41 w 156"/>
                <a:gd name="T7" fmla="*/ 83 h 271"/>
                <a:gd name="T8" fmla="*/ 42 w 156"/>
                <a:gd name="T9" fmla="*/ 95 h 271"/>
                <a:gd name="T10" fmla="*/ 47 w 156"/>
                <a:gd name="T11" fmla="*/ 124 h 271"/>
                <a:gd name="T12" fmla="*/ 53 w 156"/>
                <a:gd name="T13" fmla="*/ 168 h 271"/>
                <a:gd name="T14" fmla="*/ 64 w 156"/>
                <a:gd name="T15" fmla="*/ 219 h 271"/>
                <a:gd name="T16" fmla="*/ 66 w 156"/>
                <a:gd name="T17" fmla="*/ 207 h 271"/>
                <a:gd name="T18" fmla="*/ 69 w 156"/>
                <a:gd name="T19" fmla="*/ 179 h 271"/>
                <a:gd name="T20" fmla="*/ 77 w 156"/>
                <a:gd name="T21" fmla="*/ 146 h 271"/>
                <a:gd name="T22" fmla="*/ 89 w 156"/>
                <a:gd name="T23" fmla="*/ 121 h 271"/>
                <a:gd name="T24" fmla="*/ 92 w 156"/>
                <a:gd name="T25" fmla="*/ 122 h 271"/>
                <a:gd name="T26" fmla="*/ 97 w 156"/>
                <a:gd name="T27" fmla="*/ 124 h 271"/>
                <a:gd name="T28" fmla="*/ 105 w 156"/>
                <a:gd name="T29" fmla="*/ 128 h 271"/>
                <a:gd name="T30" fmla="*/ 114 w 156"/>
                <a:gd name="T31" fmla="*/ 134 h 271"/>
                <a:gd name="T32" fmla="*/ 124 w 156"/>
                <a:gd name="T33" fmla="*/ 141 h 271"/>
                <a:gd name="T34" fmla="*/ 132 w 156"/>
                <a:gd name="T35" fmla="*/ 149 h 271"/>
                <a:gd name="T36" fmla="*/ 138 w 156"/>
                <a:gd name="T37" fmla="*/ 158 h 271"/>
                <a:gd name="T38" fmla="*/ 143 w 156"/>
                <a:gd name="T39" fmla="*/ 167 h 271"/>
                <a:gd name="T40" fmla="*/ 141 w 156"/>
                <a:gd name="T41" fmla="*/ 156 h 271"/>
                <a:gd name="T42" fmla="*/ 138 w 156"/>
                <a:gd name="T43" fmla="*/ 129 h 271"/>
                <a:gd name="T44" fmla="*/ 127 w 156"/>
                <a:gd name="T45" fmla="*/ 95 h 271"/>
                <a:gd name="T46" fmla="*/ 114 w 156"/>
                <a:gd name="T47" fmla="*/ 66 h 271"/>
                <a:gd name="T48" fmla="*/ 138 w 156"/>
                <a:gd name="T49" fmla="*/ 39 h 271"/>
                <a:gd name="T50" fmla="*/ 91 w 156"/>
                <a:gd name="T51" fmla="*/ 34 h 271"/>
                <a:gd name="T52" fmla="*/ 59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019" name="Freeform 15"/>
            <p:cNvSpPr>
              <a:spLocks/>
            </p:cNvSpPr>
            <p:nvPr/>
          </p:nvSpPr>
          <p:spPr bwMode="auto">
            <a:xfrm>
              <a:off x="-1222" y="1522"/>
              <a:ext cx="58" cy="87"/>
            </a:xfrm>
            <a:custGeom>
              <a:avLst/>
              <a:gdLst>
                <a:gd name="T0" fmla="*/ 17 w 64"/>
                <a:gd name="T1" fmla="*/ 0 h 108"/>
                <a:gd name="T2" fmla="*/ 15 w 64"/>
                <a:gd name="T3" fmla="*/ 23 h 108"/>
                <a:gd name="T4" fmla="*/ 0 w 64"/>
                <a:gd name="T5" fmla="*/ 35 h 108"/>
                <a:gd name="T6" fmla="*/ 17 w 64"/>
                <a:gd name="T7" fmla="*/ 43 h 108"/>
                <a:gd name="T8" fmla="*/ 17 w 64"/>
                <a:gd name="T9" fmla="*/ 87 h 108"/>
                <a:gd name="T10" fmla="*/ 31 w 64"/>
                <a:gd name="T11" fmla="*/ 53 h 108"/>
                <a:gd name="T12" fmla="*/ 58 w 64"/>
                <a:gd name="T13" fmla="*/ 73 h 108"/>
                <a:gd name="T14" fmla="*/ 38 w 64"/>
                <a:gd name="T15" fmla="*/ 35 h 108"/>
                <a:gd name="T16" fmla="*/ 55 w 64"/>
                <a:gd name="T17" fmla="*/ 17 h 108"/>
                <a:gd name="T18" fmla="*/ 34 w 64"/>
                <a:gd name="T19" fmla="*/ 19 h 108"/>
                <a:gd name="T20" fmla="*/ 17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020" name="Freeform 16"/>
            <p:cNvSpPr>
              <a:spLocks/>
            </p:cNvSpPr>
            <p:nvPr/>
          </p:nvSpPr>
          <p:spPr bwMode="auto">
            <a:xfrm>
              <a:off x="-1185" y="2050"/>
              <a:ext cx="86" cy="109"/>
            </a:xfrm>
            <a:custGeom>
              <a:avLst/>
              <a:gdLst>
                <a:gd name="T0" fmla="*/ 43 w 93"/>
                <a:gd name="T1" fmla="*/ 0 h 136"/>
                <a:gd name="T2" fmla="*/ 28 w 93"/>
                <a:gd name="T3" fmla="*/ 27 h 136"/>
                <a:gd name="T4" fmla="*/ 3 w 93"/>
                <a:gd name="T5" fmla="*/ 38 h 136"/>
                <a:gd name="T6" fmla="*/ 21 w 93"/>
                <a:gd name="T7" fmla="*/ 54 h 136"/>
                <a:gd name="T8" fmla="*/ 0 w 93"/>
                <a:gd name="T9" fmla="*/ 109 h 136"/>
                <a:gd name="T10" fmla="*/ 35 w 93"/>
                <a:gd name="T11" fmla="*/ 72 h 136"/>
                <a:gd name="T12" fmla="*/ 63 w 93"/>
                <a:gd name="T13" fmla="*/ 107 h 136"/>
                <a:gd name="T14" fmla="*/ 53 w 93"/>
                <a:gd name="T15" fmla="*/ 53 h 136"/>
                <a:gd name="T16" fmla="*/ 86 w 93"/>
                <a:gd name="T17" fmla="*/ 34 h 136"/>
                <a:gd name="T18" fmla="*/ 57 w 93"/>
                <a:gd name="T19" fmla="*/ 30 h 136"/>
                <a:gd name="T20" fmla="*/ 43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021" name="Freeform 17"/>
            <p:cNvSpPr>
              <a:spLocks/>
            </p:cNvSpPr>
            <p:nvPr/>
          </p:nvSpPr>
          <p:spPr bwMode="auto">
            <a:xfrm>
              <a:off x="-725" y="1636"/>
              <a:ext cx="53" cy="62"/>
            </a:xfrm>
            <a:custGeom>
              <a:avLst/>
              <a:gdLst>
                <a:gd name="T0" fmla="*/ 43 w 58"/>
                <a:gd name="T1" fmla="*/ 0 h 76"/>
                <a:gd name="T2" fmla="*/ 28 w 58"/>
                <a:gd name="T3" fmla="*/ 17 h 76"/>
                <a:gd name="T4" fmla="*/ 6 w 58"/>
                <a:gd name="T5" fmla="*/ 13 h 76"/>
                <a:gd name="T6" fmla="*/ 12 w 58"/>
                <a:gd name="T7" fmla="*/ 32 h 76"/>
                <a:gd name="T8" fmla="*/ 0 w 58"/>
                <a:gd name="T9" fmla="*/ 56 h 76"/>
                <a:gd name="T10" fmla="*/ 18 w 58"/>
                <a:gd name="T11" fmla="*/ 47 h 76"/>
                <a:gd name="T12" fmla="*/ 31 w 58"/>
                <a:gd name="T13" fmla="*/ 62 h 76"/>
                <a:gd name="T14" fmla="*/ 37 w 58"/>
                <a:gd name="T15" fmla="*/ 45 h 76"/>
                <a:gd name="T16" fmla="*/ 53 w 58"/>
                <a:gd name="T17" fmla="*/ 37 h 76"/>
                <a:gd name="T18" fmla="*/ 43 w 58"/>
                <a:gd name="T19" fmla="*/ 28 h 76"/>
                <a:gd name="T20" fmla="*/ 43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022" name="Freeform 18"/>
            <p:cNvSpPr>
              <a:spLocks/>
            </p:cNvSpPr>
            <p:nvPr/>
          </p:nvSpPr>
          <p:spPr bwMode="auto">
            <a:xfrm>
              <a:off x="-800" y="1961"/>
              <a:ext cx="54" cy="61"/>
            </a:xfrm>
            <a:custGeom>
              <a:avLst/>
              <a:gdLst>
                <a:gd name="T0" fmla="*/ 46 w 59"/>
                <a:gd name="T1" fmla="*/ 0 h 77"/>
                <a:gd name="T2" fmla="*/ 29 w 59"/>
                <a:gd name="T3" fmla="*/ 16 h 77"/>
                <a:gd name="T4" fmla="*/ 7 w 59"/>
                <a:gd name="T5" fmla="*/ 13 h 77"/>
                <a:gd name="T6" fmla="*/ 14 w 59"/>
                <a:gd name="T7" fmla="*/ 31 h 77"/>
                <a:gd name="T8" fmla="*/ 0 w 59"/>
                <a:gd name="T9" fmla="*/ 55 h 77"/>
                <a:gd name="T10" fmla="*/ 19 w 59"/>
                <a:gd name="T11" fmla="*/ 45 h 77"/>
                <a:gd name="T12" fmla="*/ 32 w 59"/>
                <a:gd name="T13" fmla="*/ 61 h 77"/>
                <a:gd name="T14" fmla="*/ 38 w 59"/>
                <a:gd name="T15" fmla="*/ 43 h 77"/>
                <a:gd name="T16" fmla="*/ 54 w 59"/>
                <a:gd name="T17" fmla="*/ 36 h 77"/>
                <a:gd name="T18" fmla="*/ 44 w 59"/>
                <a:gd name="T19" fmla="*/ 28 h 77"/>
                <a:gd name="T20" fmla="*/ 46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023" name="Freeform 19"/>
            <p:cNvSpPr>
              <a:spLocks/>
            </p:cNvSpPr>
            <p:nvPr/>
          </p:nvSpPr>
          <p:spPr bwMode="auto">
            <a:xfrm>
              <a:off x="-1490" y="1386"/>
              <a:ext cx="58" cy="66"/>
            </a:xfrm>
            <a:custGeom>
              <a:avLst/>
              <a:gdLst>
                <a:gd name="T0" fmla="*/ 17 w 62"/>
                <a:gd name="T1" fmla="*/ 0 h 83"/>
                <a:gd name="T2" fmla="*/ 20 w 62"/>
                <a:gd name="T3" fmla="*/ 21 h 83"/>
                <a:gd name="T4" fmla="*/ 0 w 62"/>
                <a:gd name="T5" fmla="*/ 33 h 83"/>
                <a:gd name="T6" fmla="*/ 21 w 62"/>
                <a:gd name="T7" fmla="*/ 42 h 83"/>
                <a:gd name="T8" fmla="*/ 32 w 62"/>
                <a:gd name="T9" fmla="*/ 66 h 83"/>
                <a:gd name="T10" fmla="*/ 37 w 62"/>
                <a:gd name="T11" fmla="*/ 48 h 83"/>
                <a:gd name="T12" fmla="*/ 58 w 62"/>
                <a:gd name="T13" fmla="*/ 50 h 83"/>
                <a:gd name="T14" fmla="*/ 49 w 62"/>
                <a:gd name="T15" fmla="*/ 35 h 83"/>
                <a:gd name="T16" fmla="*/ 52 w 62"/>
                <a:gd name="T17" fmla="*/ 19 h 83"/>
                <a:gd name="T18" fmla="*/ 38 w 62"/>
                <a:gd name="T19" fmla="*/ 21 h 83"/>
                <a:gd name="T20" fmla="*/ 17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024" name="Freeform 20"/>
            <p:cNvSpPr>
              <a:spLocks/>
            </p:cNvSpPr>
            <p:nvPr/>
          </p:nvSpPr>
          <p:spPr bwMode="auto">
            <a:xfrm>
              <a:off x="-1512" y="1859"/>
              <a:ext cx="54" cy="61"/>
            </a:xfrm>
            <a:custGeom>
              <a:avLst/>
              <a:gdLst>
                <a:gd name="T0" fmla="*/ 44 w 59"/>
                <a:gd name="T1" fmla="*/ 0 h 75"/>
                <a:gd name="T2" fmla="*/ 29 w 59"/>
                <a:gd name="T3" fmla="*/ 15 h 75"/>
                <a:gd name="T4" fmla="*/ 7 w 59"/>
                <a:gd name="T5" fmla="*/ 12 h 75"/>
                <a:gd name="T6" fmla="*/ 13 w 59"/>
                <a:gd name="T7" fmla="*/ 30 h 75"/>
                <a:gd name="T8" fmla="*/ 0 w 59"/>
                <a:gd name="T9" fmla="*/ 56 h 75"/>
                <a:gd name="T10" fmla="*/ 19 w 59"/>
                <a:gd name="T11" fmla="*/ 46 h 75"/>
                <a:gd name="T12" fmla="*/ 32 w 59"/>
                <a:gd name="T13" fmla="*/ 61 h 75"/>
                <a:gd name="T14" fmla="*/ 38 w 59"/>
                <a:gd name="T15" fmla="*/ 44 h 75"/>
                <a:gd name="T16" fmla="*/ 54 w 59"/>
                <a:gd name="T17" fmla="*/ 35 h 75"/>
                <a:gd name="T18" fmla="*/ 44 w 59"/>
                <a:gd name="T19" fmla="*/ 28 h 75"/>
                <a:gd name="T20" fmla="*/ 44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025" name="Freeform 21"/>
            <p:cNvSpPr>
              <a:spLocks/>
            </p:cNvSpPr>
            <p:nvPr/>
          </p:nvSpPr>
          <p:spPr bwMode="auto">
            <a:xfrm>
              <a:off x="-1139" y="1211"/>
              <a:ext cx="108" cy="190"/>
            </a:xfrm>
            <a:custGeom>
              <a:avLst/>
              <a:gdLst>
                <a:gd name="T0" fmla="*/ 65 w 119"/>
                <a:gd name="T1" fmla="*/ 0 h 237"/>
                <a:gd name="T2" fmla="*/ 38 w 119"/>
                <a:gd name="T3" fmla="*/ 22 h 237"/>
                <a:gd name="T4" fmla="*/ 11 w 119"/>
                <a:gd name="T5" fmla="*/ 28 h 237"/>
                <a:gd name="T6" fmla="*/ 32 w 119"/>
                <a:gd name="T7" fmla="*/ 47 h 237"/>
                <a:gd name="T8" fmla="*/ 29 w 119"/>
                <a:gd name="T9" fmla="*/ 55 h 237"/>
                <a:gd name="T10" fmla="*/ 22 w 119"/>
                <a:gd name="T11" fmla="*/ 71 h 237"/>
                <a:gd name="T12" fmla="*/ 13 w 119"/>
                <a:gd name="T13" fmla="*/ 95 h 237"/>
                <a:gd name="T14" fmla="*/ 0 w 119"/>
                <a:gd name="T15" fmla="*/ 120 h 237"/>
                <a:gd name="T16" fmla="*/ 2 w 119"/>
                <a:gd name="T17" fmla="*/ 118 h 237"/>
                <a:gd name="T18" fmla="*/ 5 w 119"/>
                <a:gd name="T19" fmla="*/ 113 h 237"/>
                <a:gd name="T20" fmla="*/ 8 w 119"/>
                <a:gd name="T21" fmla="*/ 107 h 237"/>
                <a:gd name="T22" fmla="*/ 14 w 119"/>
                <a:gd name="T23" fmla="*/ 99 h 237"/>
                <a:gd name="T24" fmla="*/ 21 w 119"/>
                <a:gd name="T25" fmla="*/ 91 h 237"/>
                <a:gd name="T26" fmla="*/ 27 w 119"/>
                <a:gd name="T27" fmla="*/ 82 h 237"/>
                <a:gd name="T28" fmla="*/ 35 w 119"/>
                <a:gd name="T29" fmla="*/ 75 h 237"/>
                <a:gd name="T30" fmla="*/ 44 w 119"/>
                <a:gd name="T31" fmla="*/ 71 h 237"/>
                <a:gd name="T32" fmla="*/ 46 w 119"/>
                <a:gd name="T33" fmla="*/ 84 h 237"/>
                <a:gd name="T34" fmla="*/ 51 w 119"/>
                <a:gd name="T35" fmla="*/ 115 h 237"/>
                <a:gd name="T36" fmla="*/ 51 w 119"/>
                <a:gd name="T37" fmla="*/ 156 h 237"/>
                <a:gd name="T38" fmla="*/ 45 w 119"/>
                <a:gd name="T39" fmla="*/ 190 h 237"/>
                <a:gd name="T40" fmla="*/ 49 w 119"/>
                <a:gd name="T41" fmla="*/ 172 h 237"/>
                <a:gd name="T42" fmla="*/ 59 w 119"/>
                <a:gd name="T43" fmla="*/ 131 h 237"/>
                <a:gd name="T44" fmla="*/ 68 w 119"/>
                <a:gd name="T45" fmla="*/ 86 h 237"/>
                <a:gd name="T46" fmla="*/ 73 w 119"/>
                <a:gd name="T47" fmla="*/ 55 h 237"/>
                <a:gd name="T48" fmla="*/ 108 w 119"/>
                <a:gd name="T49" fmla="*/ 40 h 237"/>
                <a:gd name="T50" fmla="*/ 75 w 119"/>
                <a:gd name="T51" fmla="*/ 23 h 237"/>
                <a:gd name="T52" fmla="*/ 65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026" name="Freeform 22"/>
            <p:cNvSpPr>
              <a:spLocks/>
            </p:cNvSpPr>
            <p:nvPr/>
          </p:nvSpPr>
          <p:spPr bwMode="auto">
            <a:xfrm>
              <a:off x="-1314" y="2139"/>
              <a:ext cx="52" cy="62"/>
            </a:xfrm>
            <a:custGeom>
              <a:avLst/>
              <a:gdLst>
                <a:gd name="T0" fmla="*/ 44 w 59"/>
                <a:gd name="T1" fmla="*/ 0 h 77"/>
                <a:gd name="T2" fmla="*/ 28 w 59"/>
                <a:gd name="T3" fmla="*/ 16 h 77"/>
                <a:gd name="T4" fmla="*/ 7 w 59"/>
                <a:gd name="T5" fmla="*/ 14 h 77"/>
                <a:gd name="T6" fmla="*/ 13 w 59"/>
                <a:gd name="T7" fmla="*/ 31 h 77"/>
                <a:gd name="T8" fmla="*/ 0 w 59"/>
                <a:gd name="T9" fmla="*/ 56 h 77"/>
                <a:gd name="T10" fmla="*/ 19 w 59"/>
                <a:gd name="T11" fmla="*/ 46 h 77"/>
                <a:gd name="T12" fmla="*/ 31 w 59"/>
                <a:gd name="T13" fmla="*/ 62 h 77"/>
                <a:gd name="T14" fmla="*/ 37 w 59"/>
                <a:gd name="T15" fmla="*/ 43 h 77"/>
                <a:gd name="T16" fmla="*/ 52 w 59"/>
                <a:gd name="T17" fmla="*/ 36 h 77"/>
                <a:gd name="T18" fmla="*/ 42 w 59"/>
                <a:gd name="T19" fmla="*/ 28 h 77"/>
                <a:gd name="T20" fmla="*/ 44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027" name="Freeform 23"/>
            <p:cNvSpPr>
              <a:spLocks/>
            </p:cNvSpPr>
            <p:nvPr/>
          </p:nvSpPr>
          <p:spPr bwMode="auto">
            <a:xfrm>
              <a:off x="-1578" y="1056"/>
              <a:ext cx="232" cy="309"/>
            </a:xfrm>
            <a:custGeom>
              <a:avLst/>
              <a:gdLst>
                <a:gd name="T0" fmla="*/ 61 w 254"/>
                <a:gd name="T1" fmla="*/ 215 h 383"/>
                <a:gd name="T2" fmla="*/ 58 w 254"/>
                <a:gd name="T3" fmla="*/ 204 h 383"/>
                <a:gd name="T4" fmla="*/ 53 w 254"/>
                <a:gd name="T5" fmla="*/ 178 h 383"/>
                <a:gd name="T6" fmla="*/ 52 w 254"/>
                <a:gd name="T7" fmla="*/ 148 h 383"/>
                <a:gd name="T8" fmla="*/ 58 w 254"/>
                <a:gd name="T9" fmla="*/ 124 h 383"/>
                <a:gd name="T10" fmla="*/ 0 w 254"/>
                <a:gd name="T11" fmla="*/ 102 h 383"/>
                <a:gd name="T12" fmla="*/ 72 w 254"/>
                <a:gd name="T13" fmla="*/ 75 h 383"/>
                <a:gd name="T14" fmla="*/ 119 w 254"/>
                <a:gd name="T15" fmla="*/ 0 h 383"/>
                <a:gd name="T16" fmla="*/ 161 w 254"/>
                <a:gd name="T17" fmla="*/ 56 h 383"/>
                <a:gd name="T18" fmla="*/ 232 w 254"/>
                <a:gd name="T19" fmla="*/ 61 h 383"/>
                <a:gd name="T20" fmla="*/ 180 w 254"/>
                <a:gd name="T21" fmla="*/ 102 h 383"/>
                <a:gd name="T22" fmla="*/ 185 w 254"/>
                <a:gd name="T23" fmla="*/ 122 h 383"/>
                <a:gd name="T24" fmla="*/ 198 w 254"/>
                <a:gd name="T25" fmla="*/ 170 h 383"/>
                <a:gd name="T26" fmla="*/ 210 w 254"/>
                <a:gd name="T27" fmla="*/ 229 h 383"/>
                <a:gd name="T28" fmla="*/ 216 w 254"/>
                <a:gd name="T29" fmla="*/ 284 h 383"/>
                <a:gd name="T30" fmla="*/ 215 w 254"/>
                <a:gd name="T31" fmla="*/ 309 h 383"/>
                <a:gd name="T32" fmla="*/ 213 w 254"/>
                <a:gd name="T33" fmla="*/ 303 h 383"/>
                <a:gd name="T34" fmla="*/ 212 w 254"/>
                <a:gd name="T35" fmla="*/ 286 h 383"/>
                <a:gd name="T36" fmla="*/ 210 w 254"/>
                <a:gd name="T37" fmla="*/ 277 h 383"/>
                <a:gd name="T38" fmla="*/ 207 w 254"/>
                <a:gd name="T39" fmla="*/ 272 h 383"/>
                <a:gd name="T40" fmla="*/ 202 w 254"/>
                <a:gd name="T41" fmla="*/ 261 h 383"/>
                <a:gd name="T42" fmla="*/ 194 w 254"/>
                <a:gd name="T43" fmla="*/ 244 h 383"/>
                <a:gd name="T44" fmla="*/ 182 w 254"/>
                <a:gd name="T45" fmla="*/ 223 h 383"/>
                <a:gd name="T46" fmla="*/ 169 w 254"/>
                <a:gd name="T47" fmla="*/ 200 h 383"/>
                <a:gd name="T48" fmla="*/ 154 w 254"/>
                <a:gd name="T49" fmla="*/ 178 h 383"/>
                <a:gd name="T50" fmla="*/ 139 w 254"/>
                <a:gd name="T51" fmla="*/ 158 h 383"/>
                <a:gd name="T52" fmla="*/ 124 w 254"/>
                <a:gd name="T53" fmla="*/ 141 h 383"/>
                <a:gd name="T54" fmla="*/ 121 w 254"/>
                <a:gd name="T55" fmla="*/ 142 h 383"/>
                <a:gd name="T56" fmla="*/ 114 w 254"/>
                <a:gd name="T57" fmla="*/ 146 h 383"/>
                <a:gd name="T58" fmla="*/ 103 w 254"/>
                <a:gd name="T59" fmla="*/ 152 h 383"/>
                <a:gd name="T60" fmla="*/ 91 w 254"/>
                <a:gd name="T61" fmla="*/ 159 h 383"/>
                <a:gd name="T62" fmla="*/ 80 w 254"/>
                <a:gd name="T63" fmla="*/ 170 h 383"/>
                <a:gd name="T64" fmla="*/ 69 w 254"/>
                <a:gd name="T65" fmla="*/ 183 h 383"/>
                <a:gd name="T66" fmla="*/ 63 w 254"/>
                <a:gd name="T67" fmla="*/ 198 h 383"/>
                <a:gd name="T68" fmla="*/ 61 w 254"/>
                <a:gd name="T69" fmla="*/ 215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1026"/>
          <p:cNvSpPr>
            <a:spLocks noGrp="1" noChangeArrowheads="1"/>
          </p:cNvSpPr>
          <p:nvPr>
            <p:ph type="title"/>
          </p:nvPr>
        </p:nvSpPr>
        <p:spPr>
          <a:xfrm>
            <a:off x="609601" y="457201"/>
            <a:ext cx="5334000" cy="5272087"/>
          </a:xfrm>
        </p:spPr>
        <p:txBody>
          <a:bodyPr>
            <a:normAutofit/>
          </a:bodyPr>
          <a:lstStyle/>
          <a:p>
            <a:pPr eaLnBrk="1" hangingPunct="1"/>
            <a:r>
              <a:rPr lang="en-US" sz="3000" b="0" i="1" dirty="0" smtClean="0">
                <a:solidFill>
                  <a:schemeClr val="tx1"/>
                </a:solidFill>
                <a:latin typeface="Tahoma" pitchFamily="34" charset="0"/>
                <a:ea typeface="Tahoma" pitchFamily="34" charset="0"/>
                <a:cs typeface="Tahoma" pitchFamily="34" charset="0"/>
              </a:rPr>
              <a:t>“Through our years at (academy) we have taken lots of students to various types of activities, but none have had the positive impact of  </a:t>
            </a:r>
            <a:r>
              <a:rPr lang="en-US" sz="3000" b="0" i="1" dirty="0" smtClean="0">
                <a:solidFill>
                  <a:srgbClr val="FFFF7D"/>
                </a:solidFill>
                <a:latin typeface="Tahoma" pitchFamily="34" charset="0"/>
                <a:ea typeface="Tahoma" pitchFamily="34" charset="0"/>
                <a:cs typeface="Tahoma" pitchFamily="34" charset="0"/>
              </a:rPr>
              <a:t>Youth Alive. </a:t>
            </a:r>
            <a:r>
              <a:rPr lang="en-US" sz="3000" b="0" i="1" dirty="0" smtClean="0">
                <a:solidFill>
                  <a:schemeClr val="tx1"/>
                </a:solidFill>
                <a:latin typeface="Tahoma" pitchFamily="34" charset="0"/>
                <a:ea typeface="Tahoma" pitchFamily="34" charset="0"/>
                <a:cs typeface="Tahoma" pitchFamily="34" charset="0"/>
              </a:rPr>
              <a:t>It is unique and effective, and we’re convinced this is the kind of innovative approach we need to meet the needs of our young people in the coming years.”</a:t>
            </a:r>
          </a:p>
        </p:txBody>
      </p:sp>
      <p:sp>
        <p:nvSpPr>
          <p:cNvPr id="5" name="Footer Placeholder 2"/>
          <p:cNvSpPr>
            <a:spLocks noGrp="1"/>
          </p:cNvSpPr>
          <p:nvPr>
            <p:ph type="ftr" sz="quarter" idx="11"/>
          </p:nvPr>
        </p:nvSpPr>
        <p:spPr>
          <a:xfrm>
            <a:off x="541020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6" name="Slide Number Placeholder 3"/>
          <p:cNvSpPr>
            <a:spLocks noGrp="1"/>
          </p:cNvSpPr>
          <p:nvPr>
            <p:ph type="sldNum" sz="quarter" idx="12"/>
          </p:nvPr>
        </p:nvSpPr>
        <p:spPr>
          <a:xfrm>
            <a:off x="8001000" y="6172200"/>
            <a:ext cx="733864" cy="274320"/>
          </a:xfrm>
        </p:spPr>
        <p:txBody>
          <a:bodyPr/>
          <a:lstStyle/>
          <a:p>
            <a:pPr>
              <a:defRPr/>
            </a:pPr>
            <a:fld id="{369DF49A-0052-4B00-B149-7E983597E55D}" type="slidenum">
              <a:rPr lang="en-US">
                <a:solidFill>
                  <a:schemeClr val="tx1"/>
                </a:solidFill>
                <a:latin typeface="Tahoma" pitchFamily="34" charset="0"/>
                <a:ea typeface="Tahoma" pitchFamily="34" charset="0"/>
                <a:cs typeface="Tahoma" pitchFamily="34" charset="0"/>
              </a:rPr>
              <a:pPr>
                <a:defRPr/>
              </a:pPr>
              <a:t>81</a:t>
            </a:fld>
            <a:endParaRPr lang="en-US" dirty="0">
              <a:solidFill>
                <a:schemeClr val="tx1"/>
              </a:solidFill>
              <a:latin typeface="Tahoma" pitchFamily="34" charset="0"/>
              <a:ea typeface="Tahoma" pitchFamily="34" charset="0"/>
              <a:cs typeface="Tahoma" pitchFamily="34" charset="0"/>
            </a:endParaRPr>
          </a:p>
        </p:txBody>
      </p:sp>
      <p:sp>
        <p:nvSpPr>
          <p:cNvPr id="295939" name="Text Box 1027"/>
          <p:cNvSpPr txBox="1">
            <a:spLocks noChangeArrowheads="1"/>
          </p:cNvSpPr>
          <p:nvPr/>
        </p:nvSpPr>
        <p:spPr bwMode="auto">
          <a:xfrm>
            <a:off x="304800" y="5729287"/>
            <a:ext cx="16764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000" dirty="0">
                <a:solidFill>
                  <a:srgbClr val="FFFF7D"/>
                </a:solidFill>
                <a:latin typeface="Tahoma" pitchFamily="34" charset="0"/>
                <a:ea typeface="Tahoma" pitchFamily="34" charset="0"/>
                <a:cs typeface="Tahoma" pitchFamily="34" charset="0"/>
              </a:rPr>
              <a:t>Adult</a:t>
            </a:r>
          </a:p>
        </p:txBody>
      </p:sp>
      <p:pic>
        <p:nvPicPr>
          <p:cNvPr id="86022" name="Picture 1062" descr="presid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192476"/>
            <a:ext cx="2491643" cy="368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6" name="Picture 3079"/>
          <p:cNvPicPr>
            <a:picLocks noChangeAspect="1" noChangeArrowheads="1"/>
          </p:cNvPicPr>
          <p:nvPr/>
        </p:nvPicPr>
        <p:blipFill rotWithShape="1">
          <a:blip r:embed="rId2">
            <a:extLst>
              <a:ext uri="{28A0092B-C50C-407E-A947-70E740481C1C}">
                <a14:useLocalDpi xmlns:a14="http://schemas.microsoft.com/office/drawing/2010/main" val="0"/>
              </a:ext>
            </a:extLst>
          </a:blip>
          <a:srcRect l="54688" t="5243" r="3366" b="41630"/>
          <a:stretch/>
        </p:blipFill>
        <p:spPr bwMode="auto">
          <a:xfrm>
            <a:off x="609600" y="622466"/>
            <a:ext cx="2313792" cy="2196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2"/>
          <p:cNvSpPr>
            <a:spLocks noGrp="1"/>
          </p:cNvSpPr>
          <p:nvPr>
            <p:ph type="ftr" sz="quarter" idx="11"/>
          </p:nvPr>
        </p:nvSpPr>
        <p:spPr>
          <a:xfrm>
            <a:off x="5160282" y="60960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87044" name="Rectangle 3074"/>
          <p:cNvSpPr>
            <a:spLocks noGrp="1" noChangeArrowheads="1"/>
          </p:cNvSpPr>
          <p:nvPr>
            <p:ph type="title"/>
          </p:nvPr>
        </p:nvSpPr>
        <p:spPr>
          <a:xfrm>
            <a:off x="2677885" y="1447801"/>
            <a:ext cx="5475515" cy="3751262"/>
          </a:xfrm>
        </p:spPr>
        <p:txBody>
          <a:bodyPr>
            <a:normAutofit fontScale="90000"/>
          </a:bodyPr>
          <a:lstStyle/>
          <a:p>
            <a:pPr algn="ctr" eaLnBrk="1" hangingPunct="1"/>
            <a:r>
              <a:rPr lang="en-US" sz="4000" b="0" dirty="0" smtClean="0">
                <a:solidFill>
                  <a:schemeClr val="tx1"/>
                </a:solidFill>
                <a:latin typeface="Tahoma" pitchFamily="34" charset="0"/>
                <a:ea typeface="Tahoma" pitchFamily="34" charset="0"/>
                <a:cs typeface="Tahoma" pitchFamily="34" charset="0"/>
              </a:rPr>
              <a:t>“</a:t>
            </a:r>
            <a:r>
              <a:rPr lang="en-US" sz="4000" b="0" dirty="0" smtClean="0">
                <a:solidFill>
                  <a:srgbClr val="FFFF7D"/>
                </a:solidFill>
                <a:latin typeface="Tahoma" pitchFamily="34" charset="0"/>
                <a:ea typeface="Tahoma" pitchFamily="34" charset="0"/>
                <a:cs typeface="Tahoma" pitchFamily="34" charset="0"/>
              </a:rPr>
              <a:t>Youth Alive</a:t>
            </a:r>
            <a:r>
              <a:rPr lang="en-US" sz="4000" b="0" i="1" dirty="0" smtClean="0">
                <a:solidFill>
                  <a:srgbClr val="FFFF7D"/>
                </a:solidFill>
                <a:latin typeface="Tahoma" pitchFamily="34" charset="0"/>
                <a:ea typeface="Tahoma" pitchFamily="34" charset="0"/>
                <a:cs typeface="Tahoma" pitchFamily="34" charset="0"/>
              </a:rPr>
              <a:t> </a:t>
            </a:r>
            <a:r>
              <a:rPr lang="en-US" sz="4000" b="0" i="1" dirty="0" smtClean="0">
                <a:solidFill>
                  <a:schemeClr val="tx1"/>
                </a:solidFill>
                <a:latin typeface="Tahoma" pitchFamily="34" charset="0"/>
                <a:ea typeface="Tahoma" pitchFamily="34" charset="0"/>
                <a:cs typeface="Tahoma" pitchFamily="34" charset="0"/>
              </a:rPr>
              <a:t>has helped me so much with my problems. Especially alcohol. It’s hard to give it up and say no by yourself. </a:t>
            </a:r>
            <a:r>
              <a:rPr lang="en-US" sz="4000" b="0" dirty="0" smtClean="0">
                <a:solidFill>
                  <a:srgbClr val="FFFF7D"/>
                </a:solidFill>
                <a:latin typeface="Tahoma" pitchFamily="34" charset="0"/>
                <a:ea typeface="Tahoma" pitchFamily="34" charset="0"/>
                <a:cs typeface="Tahoma" pitchFamily="34" charset="0"/>
              </a:rPr>
              <a:t>Youth Alive</a:t>
            </a:r>
            <a:r>
              <a:rPr lang="en-US" sz="4000" b="0" i="1" dirty="0" smtClean="0">
                <a:solidFill>
                  <a:srgbClr val="FFFF7D"/>
                </a:solidFill>
                <a:latin typeface="Tahoma" pitchFamily="34" charset="0"/>
                <a:ea typeface="Tahoma" pitchFamily="34" charset="0"/>
                <a:cs typeface="Tahoma" pitchFamily="34" charset="0"/>
              </a:rPr>
              <a:t> </a:t>
            </a:r>
            <a:r>
              <a:rPr lang="en-US" sz="4000" b="0" i="1" dirty="0" smtClean="0">
                <a:solidFill>
                  <a:schemeClr val="tx1"/>
                </a:solidFill>
                <a:latin typeface="Tahoma" pitchFamily="34" charset="0"/>
                <a:ea typeface="Tahoma" pitchFamily="34" charset="0"/>
                <a:cs typeface="Tahoma" pitchFamily="34" charset="0"/>
              </a:rPr>
              <a:t>has given me the hope and courage to go on with life.”</a:t>
            </a:r>
          </a:p>
        </p:txBody>
      </p:sp>
      <p:sp>
        <p:nvSpPr>
          <p:cNvPr id="6" name="Slide Number Placeholder 3"/>
          <p:cNvSpPr>
            <a:spLocks noGrp="1"/>
          </p:cNvSpPr>
          <p:nvPr>
            <p:ph type="sldNum" sz="quarter" idx="12"/>
          </p:nvPr>
        </p:nvSpPr>
        <p:spPr>
          <a:xfrm>
            <a:off x="7772400" y="6096000"/>
            <a:ext cx="733864" cy="274320"/>
          </a:xfrm>
        </p:spPr>
        <p:txBody>
          <a:bodyPr/>
          <a:lstStyle/>
          <a:p>
            <a:pPr>
              <a:defRPr/>
            </a:pPr>
            <a:fld id="{C70E1D9A-FF53-49E7-8A62-C0B89CFF0537}" type="slidenum">
              <a:rPr lang="en-US">
                <a:solidFill>
                  <a:schemeClr val="tx1"/>
                </a:solidFill>
                <a:latin typeface="Tahoma" pitchFamily="34" charset="0"/>
                <a:ea typeface="Tahoma" pitchFamily="34" charset="0"/>
                <a:cs typeface="Tahoma" pitchFamily="34" charset="0"/>
              </a:rPr>
              <a:pPr>
                <a:defRPr/>
              </a:pPr>
              <a:t>82</a:t>
            </a:fld>
            <a:endParaRPr lang="en-US" dirty="0">
              <a:solidFill>
                <a:schemeClr val="tx1"/>
              </a:solidFill>
              <a:latin typeface="Tahoma" pitchFamily="34" charset="0"/>
              <a:ea typeface="Tahoma" pitchFamily="34" charset="0"/>
              <a:cs typeface="Tahoma" pitchFamily="34" charset="0"/>
            </a:endParaRPr>
          </a:p>
        </p:txBody>
      </p:sp>
      <p:sp>
        <p:nvSpPr>
          <p:cNvPr id="296963" name="Text Box 3075"/>
          <p:cNvSpPr txBox="1">
            <a:spLocks noChangeArrowheads="1"/>
          </p:cNvSpPr>
          <p:nvPr/>
        </p:nvSpPr>
        <p:spPr bwMode="auto">
          <a:xfrm>
            <a:off x="152401" y="5846803"/>
            <a:ext cx="2360612" cy="646331"/>
          </a:xfrm>
          <a:prstGeom prst="rect">
            <a:avLst/>
          </a:prstGeom>
          <a:noFill/>
          <a:ln>
            <a:noFill/>
          </a:ln>
          <a:effectLst>
            <a:outerShdw dist="107763"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defRPr/>
            </a:pPr>
            <a:r>
              <a:rPr lang="en-US" sz="3600" dirty="0">
                <a:solidFill>
                  <a:srgbClr val="FFFF7D"/>
                </a:solidFill>
                <a:latin typeface="Tahoma" pitchFamily="34" charset="0"/>
                <a:ea typeface="Tahoma" pitchFamily="34" charset="0"/>
                <a:cs typeface="Tahoma" pitchFamily="34" charset="0"/>
              </a:rPr>
              <a:t>Youth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2"/>
          <p:cNvSpPr>
            <a:spLocks noGrp="1" noChangeArrowheads="1"/>
          </p:cNvSpPr>
          <p:nvPr>
            <p:ph type="title"/>
          </p:nvPr>
        </p:nvSpPr>
        <p:spPr>
          <a:xfrm>
            <a:off x="685800" y="1752601"/>
            <a:ext cx="7848600" cy="2101850"/>
          </a:xfrm>
        </p:spPr>
        <p:txBody>
          <a:bodyPr>
            <a:noAutofit/>
          </a:bodyPr>
          <a:lstStyle/>
          <a:p>
            <a:pPr algn="ctr" eaLnBrk="1" hangingPunct="1"/>
            <a:r>
              <a:rPr lang="en-US" sz="4000" b="0" dirty="0" smtClean="0">
                <a:solidFill>
                  <a:srgbClr val="FFFF7D"/>
                </a:solidFill>
                <a:latin typeface="Tahoma" pitchFamily="34" charset="0"/>
                <a:ea typeface="Tahoma" pitchFamily="34" charset="0"/>
                <a:cs typeface="Tahoma" pitchFamily="34" charset="0"/>
              </a:rPr>
              <a:t>Responses from parents of students who were greatly pleased with orientation program using Youth Alive principles</a:t>
            </a:r>
          </a:p>
        </p:txBody>
      </p:sp>
      <p:sp>
        <p:nvSpPr>
          <p:cNvPr id="5" name="Footer Placeholder 2"/>
          <p:cNvSpPr>
            <a:spLocks noGrp="1"/>
          </p:cNvSpPr>
          <p:nvPr>
            <p:ph type="ftr" sz="quarter" idx="11"/>
          </p:nvPr>
        </p:nvSpPr>
        <p:spPr>
          <a:xfrm>
            <a:off x="54650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6" name="Slide Number Placeholder 3"/>
          <p:cNvSpPr>
            <a:spLocks noGrp="1"/>
          </p:cNvSpPr>
          <p:nvPr>
            <p:ph type="sldNum" sz="quarter" idx="12"/>
          </p:nvPr>
        </p:nvSpPr>
        <p:spPr>
          <a:xfrm>
            <a:off x="8001000" y="6172200"/>
            <a:ext cx="733864" cy="274320"/>
          </a:xfrm>
        </p:spPr>
        <p:txBody>
          <a:bodyPr/>
          <a:lstStyle/>
          <a:p>
            <a:pPr>
              <a:defRPr/>
            </a:pPr>
            <a:fld id="{F9F4B0AF-08B3-4331-966C-E341E1EBCB9E}" type="slidenum">
              <a:rPr lang="en-US">
                <a:solidFill>
                  <a:schemeClr val="tx1"/>
                </a:solidFill>
                <a:latin typeface="Tahoma" pitchFamily="34" charset="0"/>
                <a:ea typeface="Tahoma" pitchFamily="34" charset="0"/>
                <a:cs typeface="Tahoma" pitchFamily="34" charset="0"/>
              </a:rPr>
              <a:pPr>
                <a:defRPr/>
              </a:pPr>
              <a:t>83</a:t>
            </a:fld>
            <a:endParaRPr lang="en-US" dirty="0">
              <a:solidFill>
                <a:schemeClr val="tx1"/>
              </a:solidFill>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2"/>
          <p:cNvSpPr>
            <a:spLocks noGrp="1" noChangeArrowheads="1"/>
          </p:cNvSpPr>
          <p:nvPr>
            <p:ph type="title"/>
          </p:nvPr>
        </p:nvSpPr>
        <p:spPr>
          <a:xfrm>
            <a:off x="4953000" y="457200"/>
            <a:ext cx="3657600" cy="762000"/>
          </a:xfrm>
        </p:spPr>
        <p:txBody>
          <a:bodyPr>
            <a:normAutofit/>
          </a:bodyPr>
          <a:lstStyle/>
          <a:p>
            <a:pPr algn="r" eaLnBrk="1" hangingPunct="1"/>
            <a:r>
              <a:rPr lang="en-US" sz="3600" b="0" dirty="0" smtClean="0">
                <a:solidFill>
                  <a:srgbClr val="FFFF7D"/>
                </a:solidFill>
                <a:latin typeface="Tahoma" pitchFamily="34" charset="0"/>
                <a:ea typeface="Tahoma" pitchFamily="34" charset="0"/>
                <a:cs typeface="Tahoma" pitchFamily="34" charset="0"/>
              </a:rPr>
              <a:t>Father</a:t>
            </a:r>
          </a:p>
        </p:txBody>
      </p:sp>
      <p:sp>
        <p:nvSpPr>
          <p:cNvPr id="89093" name="Rectangle 3"/>
          <p:cNvSpPr>
            <a:spLocks noGrp="1" noChangeArrowheads="1"/>
          </p:cNvSpPr>
          <p:nvPr>
            <p:ph idx="1"/>
          </p:nvPr>
        </p:nvSpPr>
        <p:spPr>
          <a:xfrm>
            <a:off x="2438400" y="1446527"/>
            <a:ext cx="5410200" cy="4876800"/>
          </a:xfrm>
        </p:spPr>
        <p:txBody>
          <a:bodyPr>
            <a:normAutofit lnSpcReduction="10000"/>
          </a:bodyPr>
          <a:lstStyle/>
          <a:p>
            <a:pPr eaLnBrk="1" hangingPunct="1">
              <a:buFont typeface="Wingdings" pitchFamily="2" charset="2"/>
              <a:buNone/>
            </a:pPr>
            <a:r>
              <a:rPr lang="en-US" dirty="0" smtClean="0">
                <a:solidFill>
                  <a:schemeClr val="accent5">
                    <a:lumMod val="40000"/>
                    <a:lumOff val="60000"/>
                  </a:schemeClr>
                </a:solidFill>
                <a:latin typeface="Tahoma" pitchFamily="34" charset="0"/>
                <a:ea typeface="Tahoma" pitchFamily="34" charset="0"/>
                <a:cs typeface="Tahoma" pitchFamily="34" charset="0"/>
              </a:rPr>
              <a:t>“ Before my son enrolled in the university he was apprehensive about the new environment. Fortunately the orientation program was made using the Youth Alive principles and now he feels greatly connected with his friends.”</a:t>
            </a:r>
          </a:p>
        </p:txBody>
      </p:sp>
      <p:sp>
        <p:nvSpPr>
          <p:cNvPr id="5" name="Footer Placeholder 3"/>
          <p:cNvSpPr>
            <a:spLocks noGrp="1"/>
          </p:cNvSpPr>
          <p:nvPr>
            <p:ph type="ftr" sz="quarter" idx="11"/>
          </p:nvPr>
        </p:nvSpPr>
        <p:spPr>
          <a:xfrm>
            <a:off x="546508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Alive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6" name="Slide Number Placeholder 4"/>
          <p:cNvSpPr>
            <a:spLocks noGrp="1"/>
          </p:cNvSpPr>
          <p:nvPr>
            <p:ph type="sldNum" sz="quarter" idx="12"/>
          </p:nvPr>
        </p:nvSpPr>
        <p:spPr>
          <a:xfrm>
            <a:off x="8001000" y="6172200"/>
            <a:ext cx="733864" cy="274320"/>
          </a:xfrm>
        </p:spPr>
        <p:txBody>
          <a:bodyPr/>
          <a:lstStyle/>
          <a:p>
            <a:pPr>
              <a:defRPr/>
            </a:pPr>
            <a:fld id="{FE58D913-73EB-41B7-AA91-033997A1FA8D}" type="slidenum">
              <a:rPr lang="en-US">
                <a:solidFill>
                  <a:schemeClr val="tx1"/>
                </a:solidFill>
                <a:latin typeface="Tahoma" pitchFamily="34" charset="0"/>
                <a:ea typeface="Tahoma" pitchFamily="34" charset="0"/>
                <a:cs typeface="Tahoma" pitchFamily="34" charset="0"/>
              </a:rPr>
              <a:pPr>
                <a:defRPr/>
              </a:pPr>
              <a:t>84</a:t>
            </a:fld>
            <a:endParaRPr lang="en-US">
              <a:solidFill>
                <a:schemeClr val="tx1"/>
              </a:solidFill>
              <a:latin typeface="Tahoma" pitchFamily="34" charset="0"/>
              <a:ea typeface="Tahoma" pitchFamily="34" charset="0"/>
              <a:cs typeface="Tahoma" pitchFamily="34" charset="0"/>
            </a:endParaRPr>
          </a:p>
        </p:txBody>
      </p:sp>
      <p:pic>
        <p:nvPicPr>
          <p:cNvPr id="89094"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b="17902"/>
          <a:stretch/>
        </p:blipFill>
        <p:spPr bwMode="auto">
          <a:xfrm>
            <a:off x="533400" y="441367"/>
            <a:ext cx="1959429" cy="20103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3"/>
          <p:cNvSpPr>
            <a:spLocks noGrp="1" noChangeArrowheads="1"/>
          </p:cNvSpPr>
          <p:nvPr>
            <p:ph type="title"/>
          </p:nvPr>
        </p:nvSpPr>
        <p:spPr>
          <a:xfrm>
            <a:off x="762000" y="304800"/>
            <a:ext cx="2057400" cy="990600"/>
          </a:xfrm>
        </p:spPr>
        <p:txBody>
          <a:bodyPr>
            <a:normAutofit/>
          </a:bodyPr>
          <a:lstStyle/>
          <a:p>
            <a:pPr eaLnBrk="1" hangingPunct="1"/>
            <a:r>
              <a:rPr lang="en-US" sz="3600" b="0" dirty="0" smtClean="0">
                <a:solidFill>
                  <a:srgbClr val="FFFF7D"/>
                </a:solidFill>
                <a:latin typeface="Tahoma" pitchFamily="34" charset="0"/>
                <a:ea typeface="Tahoma" pitchFamily="34" charset="0"/>
                <a:cs typeface="Tahoma" pitchFamily="34" charset="0"/>
              </a:rPr>
              <a:t>Mother</a:t>
            </a:r>
          </a:p>
        </p:txBody>
      </p:sp>
      <p:sp>
        <p:nvSpPr>
          <p:cNvPr id="90117" name="Rectangle 4"/>
          <p:cNvSpPr>
            <a:spLocks noGrp="1" noChangeArrowheads="1"/>
          </p:cNvSpPr>
          <p:nvPr>
            <p:ph idx="1"/>
          </p:nvPr>
        </p:nvSpPr>
        <p:spPr>
          <a:xfrm>
            <a:off x="449284" y="1066800"/>
            <a:ext cx="5951517" cy="4953000"/>
          </a:xfrm>
        </p:spPr>
        <p:txBody>
          <a:bodyPr>
            <a:noAutofit/>
          </a:bodyPr>
          <a:lstStyle/>
          <a:p>
            <a:pPr eaLnBrk="1" hangingPunct="1">
              <a:buFont typeface="Wingdings" pitchFamily="2" charset="2"/>
              <a:buNone/>
            </a:pPr>
            <a:r>
              <a:rPr lang="en-US" sz="3000" dirty="0" smtClean="0">
                <a:latin typeface="Tahoma" pitchFamily="34" charset="0"/>
                <a:ea typeface="Tahoma" pitchFamily="34" charset="0"/>
                <a:cs typeface="Tahoma" pitchFamily="34" charset="0"/>
              </a:rPr>
              <a:t>“ My daughter was scared to join the university.  Fortunately the school’s orientation program used </a:t>
            </a:r>
            <a:r>
              <a:rPr lang="en-US" sz="3000" dirty="0" smtClean="0">
                <a:solidFill>
                  <a:srgbClr val="FFFF7D"/>
                </a:solidFill>
                <a:latin typeface="Tahoma" pitchFamily="34" charset="0"/>
                <a:ea typeface="Tahoma" pitchFamily="34" charset="0"/>
                <a:cs typeface="Tahoma" pitchFamily="34" charset="0"/>
              </a:rPr>
              <a:t>Youth Alive  </a:t>
            </a:r>
            <a:r>
              <a:rPr lang="en-US" sz="3000" dirty="0" smtClean="0">
                <a:latin typeface="Tahoma" pitchFamily="34" charset="0"/>
                <a:ea typeface="Tahoma" pitchFamily="34" charset="0"/>
                <a:cs typeface="Tahoma" pitchFamily="34" charset="0"/>
              </a:rPr>
              <a:t>principles.  Now, my daughter has friends from her </a:t>
            </a:r>
            <a:r>
              <a:rPr lang="en-US" sz="3000" dirty="0" smtClean="0">
                <a:solidFill>
                  <a:srgbClr val="FFFF7D"/>
                </a:solidFill>
                <a:latin typeface="Tahoma" pitchFamily="34" charset="0"/>
                <a:ea typeface="Tahoma" pitchFamily="34" charset="0"/>
                <a:cs typeface="Tahoma" pitchFamily="34" charset="0"/>
              </a:rPr>
              <a:t>FG</a:t>
            </a:r>
            <a:r>
              <a:rPr lang="en-US" sz="3000" dirty="0" smtClean="0">
                <a:latin typeface="Tahoma" pitchFamily="34" charset="0"/>
                <a:ea typeface="Tahoma" pitchFamily="34" charset="0"/>
                <a:cs typeface="Tahoma" pitchFamily="34" charset="0"/>
              </a:rPr>
              <a:t> that support her, so she no longer feels lonely.  I am truly grateful for this orientation program which made it easier for my daughter to remain in the school.”</a:t>
            </a:r>
          </a:p>
        </p:txBody>
      </p:sp>
      <p:sp>
        <p:nvSpPr>
          <p:cNvPr id="5" name="Footer Placeholder 3"/>
          <p:cNvSpPr>
            <a:spLocks noGrp="1"/>
          </p:cNvSpPr>
          <p:nvPr>
            <p:ph type="ftr" sz="quarter" idx="11"/>
          </p:nvPr>
        </p:nvSpPr>
        <p:spPr>
          <a:xfrm>
            <a:off x="5486402" y="6172200"/>
            <a:ext cx="5507719" cy="274320"/>
          </a:xfrm>
        </p:spPr>
        <p:txBody>
          <a:bodyPr/>
          <a:lstStyle/>
          <a:p>
            <a:pPr>
              <a:defRPr/>
            </a:pPr>
            <a:r>
              <a:rPr lang="en-US" dirty="0">
                <a:solidFill>
                  <a:schemeClr val="tx1"/>
                </a:solidFill>
                <a:latin typeface="Tahoma" pitchFamily="34" charset="0"/>
                <a:ea typeface="Tahoma" pitchFamily="34" charset="0"/>
                <a:cs typeface="Tahoma" pitchFamily="34" charset="0"/>
              </a:rPr>
              <a:t>Youth </a:t>
            </a:r>
            <a:r>
              <a:rPr lang="en-US" sz="1400" dirty="0">
                <a:solidFill>
                  <a:schemeClr val="tx1"/>
                </a:solidFill>
                <a:latin typeface="Tahoma" pitchFamily="34" charset="0"/>
                <a:ea typeface="Tahoma" pitchFamily="34" charset="0"/>
                <a:cs typeface="Tahoma" pitchFamily="34" charset="0"/>
              </a:rPr>
              <a:t>Alive</a:t>
            </a:r>
            <a:r>
              <a:rPr lang="en-US" dirty="0">
                <a:solidFill>
                  <a:schemeClr val="tx1"/>
                </a:solidFill>
                <a:latin typeface="Tahoma" pitchFamily="34" charset="0"/>
                <a:ea typeface="Tahoma" pitchFamily="34" charset="0"/>
                <a:cs typeface="Tahoma" pitchFamily="34" charset="0"/>
              </a:rPr>
              <a:t> – Reducing </a:t>
            </a:r>
            <a:r>
              <a:rPr lang="en-US" i="1" dirty="0">
                <a:solidFill>
                  <a:schemeClr val="tx1"/>
                </a:solidFill>
                <a:latin typeface="Tahoma" pitchFamily="34" charset="0"/>
                <a:ea typeface="Tahoma" pitchFamily="34" charset="0"/>
                <a:cs typeface="Tahoma" pitchFamily="34" charset="0"/>
              </a:rPr>
              <a:t>at risk</a:t>
            </a:r>
            <a:r>
              <a:rPr lang="en-US" dirty="0">
                <a:solidFill>
                  <a:schemeClr val="tx1"/>
                </a:solidFill>
                <a:latin typeface="Tahoma" pitchFamily="34" charset="0"/>
                <a:ea typeface="Tahoma" pitchFamily="34" charset="0"/>
                <a:cs typeface="Tahoma" pitchFamily="34" charset="0"/>
              </a:rPr>
              <a:t> Behaviors</a:t>
            </a:r>
          </a:p>
        </p:txBody>
      </p:sp>
      <p:sp>
        <p:nvSpPr>
          <p:cNvPr id="6" name="Slide Number Placeholder 4"/>
          <p:cNvSpPr>
            <a:spLocks noGrp="1"/>
          </p:cNvSpPr>
          <p:nvPr>
            <p:ph type="sldNum" sz="quarter" idx="12"/>
          </p:nvPr>
        </p:nvSpPr>
        <p:spPr>
          <a:xfrm>
            <a:off x="8001000" y="6172200"/>
            <a:ext cx="733864" cy="274320"/>
          </a:xfrm>
        </p:spPr>
        <p:txBody>
          <a:bodyPr/>
          <a:lstStyle/>
          <a:p>
            <a:pPr>
              <a:defRPr/>
            </a:pPr>
            <a:fld id="{8BB652AD-8E1E-4185-934B-7ADA9162D9AC}" type="slidenum">
              <a:rPr lang="en-US">
                <a:solidFill>
                  <a:schemeClr val="tx1"/>
                </a:solidFill>
                <a:latin typeface="Tahoma" pitchFamily="34" charset="0"/>
                <a:ea typeface="Tahoma" pitchFamily="34" charset="0"/>
                <a:cs typeface="Tahoma" pitchFamily="34" charset="0"/>
              </a:rPr>
              <a:pPr>
                <a:defRPr/>
              </a:pPr>
              <a:t>85</a:t>
            </a:fld>
            <a:endParaRPr lang="en-US">
              <a:solidFill>
                <a:schemeClr val="tx1"/>
              </a:solidFill>
              <a:latin typeface="Tahoma" pitchFamily="34" charset="0"/>
              <a:ea typeface="Tahoma" pitchFamily="34" charset="0"/>
              <a:cs typeface="Tahoma" pitchFamily="34" charset="0"/>
            </a:endParaRPr>
          </a:p>
        </p:txBody>
      </p:sp>
      <p:pic>
        <p:nvPicPr>
          <p:cNvPr id="90118"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9120" t="6316" r="11616" b="26387"/>
          <a:stretch/>
        </p:blipFill>
        <p:spPr bwMode="auto">
          <a:xfrm>
            <a:off x="6324601" y="685800"/>
            <a:ext cx="231006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 name="Footer Placeholder 2"/>
          <p:cNvSpPr>
            <a:spLocks noGrp="1"/>
          </p:cNvSpPr>
          <p:nvPr>
            <p:ph type="ftr" sz="quarter" idx="10"/>
          </p:nvPr>
        </p:nvSpPr>
        <p:spPr>
          <a:xfrm>
            <a:off x="5029200" y="5943600"/>
            <a:ext cx="3810000" cy="45720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solidFill>
                  <a:srgbClr val="FFFFFF"/>
                </a:solidFill>
                <a:latin typeface="Tahoma" pitchFamily="34" charset="0"/>
                <a:ea typeface="Tahoma" pitchFamily="34" charset="0"/>
                <a:cs typeface="Tahoma" pitchFamily="34" charset="0"/>
              </a:rPr>
              <a:t>Youth Alive – Reducing </a:t>
            </a:r>
            <a:r>
              <a:rPr lang="en-US" sz="1400" i="1" dirty="0" smtClean="0">
                <a:solidFill>
                  <a:srgbClr val="FFFFFF"/>
                </a:solidFill>
                <a:latin typeface="Tahoma" pitchFamily="34" charset="0"/>
                <a:ea typeface="Tahoma" pitchFamily="34" charset="0"/>
                <a:cs typeface="Tahoma" pitchFamily="34" charset="0"/>
              </a:rPr>
              <a:t>at risk </a:t>
            </a:r>
            <a:r>
              <a:rPr lang="en-US" sz="1400" dirty="0" smtClean="0">
                <a:solidFill>
                  <a:srgbClr val="FFFFFF"/>
                </a:solidFill>
                <a:latin typeface="Tahoma" pitchFamily="34" charset="0"/>
                <a:ea typeface="Tahoma" pitchFamily="34" charset="0"/>
                <a:cs typeface="Tahoma" pitchFamily="34" charset="0"/>
              </a:rPr>
              <a:t>Behaviors </a:t>
            </a:r>
            <a:endParaRPr lang="en-US" sz="1400" dirty="0">
              <a:solidFill>
                <a:srgbClr val="FFFFFF"/>
              </a:solidFill>
              <a:latin typeface="Tahoma" pitchFamily="34" charset="0"/>
              <a:ea typeface="Tahoma" pitchFamily="34" charset="0"/>
              <a:cs typeface="Tahoma" pitchFamily="34" charset="0"/>
            </a:endParaRPr>
          </a:p>
        </p:txBody>
      </p:sp>
      <p:sp>
        <p:nvSpPr>
          <p:cNvPr id="26" name="Slide Number Placeholder 3"/>
          <p:cNvSpPr>
            <a:spLocks noGrp="1"/>
          </p:cNvSpPr>
          <p:nvPr>
            <p:ph type="sldNum" sz="quarter" idx="11"/>
          </p:nvPr>
        </p:nvSpPr>
        <p:spPr>
          <a:xfrm>
            <a:off x="8436882" y="6126480"/>
            <a:ext cx="5507719" cy="2743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04470B-2E90-0A4F-88CC-C59383727530}" type="slidenum">
              <a:rPr lang="en-US" sz="1400">
                <a:latin typeface="BlackChancery" charset="0"/>
              </a:rPr>
              <a:pPr eaLnBrk="1" hangingPunct="1"/>
              <a:t>86</a:t>
            </a:fld>
            <a:endParaRPr lang="en-US" sz="1400" dirty="0">
              <a:latin typeface="BlackChancery" charset="0"/>
            </a:endParaRPr>
          </a:p>
        </p:txBody>
      </p:sp>
      <p:sp>
        <p:nvSpPr>
          <p:cNvPr id="271363" name="Rectangle 1027"/>
          <p:cNvSpPr>
            <a:spLocks noGrp="1" noChangeArrowheads="1"/>
          </p:cNvSpPr>
          <p:nvPr>
            <p:ph type="title"/>
          </p:nvPr>
        </p:nvSpPr>
        <p:spPr>
          <a:xfrm rot="21579706">
            <a:off x="1447800" y="596338"/>
            <a:ext cx="4495800" cy="914400"/>
          </a:xfrm>
        </p:spPr>
        <p:txBody>
          <a:bodyPr>
            <a:normAutofit fontScale="90000"/>
          </a:bodyPr>
          <a:lstStyle/>
          <a:p>
            <a:pPr algn="ctr" eaLnBrk="1" hangingPunct="1"/>
            <a:r>
              <a:rPr lang="en-US" sz="5400" dirty="0">
                <a:solidFill>
                  <a:srgbClr val="FFFF00"/>
                </a:solidFill>
                <a:latin typeface="Tahoma" pitchFamily="34" charset="0"/>
                <a:ea typeface="Tahoma" pitchFamily="34" charset="0"/>
                <a:cs typeface="Tahoma" pitchFamily="34" charset="0"/>
              </a:rPr>
              <a:t>Exposures</a:t>
            </a:r>
          </a:p>
        </p:txBody>
      </p:sp>
      <p:grpSp>
        <p:nvGrpSpPr>
          <p:cNvPr id="22539" name="Group 1033"/>
          <p:cNvGrpSpPr>
            <a:grpSpLocks/>
          </p:cNvGrpSpPr>
          <p:nvPr/>
        </p:nvGrpSpPr>
        <p:grpSpPr bwMode="auto">
          <a:xfrm flipH="1">
            <a:off x="7177112" y="374847"/>
            <a:ext cx="1589088" cy="3741737"/>
            <a:chOff x="-2016" y="1056"/>
            <a:chExt cx="1344" cy="2683"/>
          </a:xfrm>
        </p:grpSpPr>
        <p:sp>
          <p:nvSpPr>
            <p:cNvPr id="271370" name="Freeform 1034"/>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2367"/>
                <a:gd name="T170" fmla="*/ 914 w 914"/>
                <a:gd name="T171" fmla="*/ 2367 h 236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1371" name="Freeform 1035"/>
            <p:cNvSpPr>
              <a:spLocks/>
            </p:cNvSpPr>
            <p:nvPr/>
          </p:nvSpPr>
          <p:spPr bwMode="auto">
            <a:xfrm>
              <a:off x="-1673" y="2182"/>
              <a:ext cx="98"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8"/>
                <a:gd name="T64" fmla="*/ 0 h 150"/>
                <a:gd name="T65" fmla="*/ 108 w 108"/>
                <a:gd name="T66" fmla="*/ 150 h 1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1372" name="Freeform 1036"/>
            <p:cNvSpPr>
              <a:spLocks/>
            </p:cNvSpPr>
            <p:nvPr/>
          </p:nvSpPr>
          <p:spPr bwMode="auto">
            <a:xfrm>
              <a:off x="-1150" y="1594"/>
              <a:ext cx="232" cy="310"/>
            </a:xfrm>
            <a:custGeom>
              <a:avLst/>
              <a:gdLst>
                <a:gd name="T0" fmla="*/ 67 w 254"/>
                <a:gd name="T1" fmla="*/ 266 h 383"/>
                <a:gd name="T2" fmla="*/ 64 w 254"/>
                <a:gd name="T3" fmla="*/ 253 h 383"/>
                <a:gd name="T4" fmla="*/ 58 w 254"/>
                <a:gd name="T5" fmla="*/ 221 h 383"/>
                <a:gd name="T6" fmla="*/ 57 w 254"/>
                <a:gd name="T7" fmla="*/ 184 h 383"/>
                <a:gd name="T8" fmla="*/ 64 w 254"/>
                <a:gd name="T9" fmla="*/ 154 h 383"/>
                <a:gd name="T10" fmla="*/ 0 w 254"/>
                <a:gd name="T11" fmla="*/ 127 h 383"/>
                <a:gd name="T12" fmla="*/ 79 w 254"/>
                <a:gd name="T13" fmla="*/ 93 h 383"/>
                <a:gd name="T14" fmla="*/ 130 w 254"/>
                <a:gd name="T15" fmla="*/ 0 h 383"/>
                <a:gd name="T16" fmla="*/ 176 w 254"/>
                <a:gd name="T17" fmla="*/ 69 h 383"/>
                <a:gd name="T18" fmla="*/ 254 w 254"/>
                <a:gd name="T19" fmla="*/ 75 h 383"/>
                <a:gd name="T20" fmla="*/ 197 w 254"/>
                <a:gd name="T21" fmla="*/ 127 h 383"/>
                <a:gd name="T22" fmla="*/ 203 w 254"/>
                <a:gd name="T23" fmla="*/ 151 h 383"/>
                <a:gd name="T24" fmla="*/ 217 w 254"/>
                <a:gd name="T25" fmla="*/ 211 h 383"/>
                <a:gd name="T26" fmla="*/ 230 w 254"/>
                <a:gd name="T27" fmla="*/ 284 h 383"/>
                <a:gd name="T28" fmla="*/ 236 w 254"/>
                <a:gd name="T29" fmla="*/ 352 h 383"/>
                <a:gd name="T30" fmla="*/ 235 w 254"/>
                <a:gd name="T31" fmla="*/ 383 h 383"/>
                <a:gd name="T32" fmla="*/ 233 w 254"/>
                <a:gd name="T33" fmla="*/ 376 h 383"/>
                <a:gd name="T34" fmla="*/ 232 w 254"/>
                <a:gd name="T35" fmla="*/ 355 h 383"/>
                <a:gd name="T36" fmla="*/ 230 w 254"/>
                <a:gd name="T37" fmla="*/ 343 h 383"/>
                <a:gd name="T38" fmla="*/ 227 w 254"/>
                <a:gd name="T39" fmla="*/ 337 h 383"/>
                <a:gd name="T40" fmla="*/ 221 w 254"/>
                <a:gd name="T41" fmla="*/ 323 h 383"/>
                <a:gd name="T42" fmla="*/ 212 w 254"/>
                <a:gd name="T43" fmla="*/ 302 h 383"/>
                <a:gd name="T44" fmla="*/ 199 w 254"/>
                <a:gd name="T45" fmla="*/ 277 h 383"/>
                <a:gd name="T46" fmla="*/ 185 w 254"/>
                <a:gd name="T47" fmla="*/ 248 h 383"/>
                <a:gd name="T48" fmla="*/ 169 w 254"/>
                <a:gd name="T49" fmla="*/ 221 h 383"/>
                <a:gd name="T50" fmla="*/ 152 w 254"/>
                <a:gd name="T51" fmla="*/ 196 h 383"/>
                <a:gd name="T52" fmla="*/ 136 w 254"/>
                <a:gd name="T53" fmla="*/ 175 h 383"/>
                <a:gd name="T54" fmla="*/ 133 w 254"/>
                <a:gd name="T55" fmla="*/ 176 h 383"/>
                <a:gd name="T56" fmla="*/ 125 w 254"/>
                <a:gd name="T57" fmla="*/ 181 h 383"/>
                <a:gd name="T58" fmla="*/ 113 w 254"/>
                <a:gd name="T59" fmla="*/ 188 h 383"/>
                <a:gd name="T60" fmla="*/ 100 w 254"/>
                <a:gd name="T61" fmla="*/ 197 h 383"/>
                <a:gd name="T62" fmla="*/ 88 w 254"/>
                <a:gd name="T63" fmla="*/ 211 h 383"/>
                <a:gd name="T64" fmla="*/ 76 w 254"/>
                <a:gd name="T65" fmla="*/ 227 h 383"/>
                <a:gd name="T66" fmla="*/ 69 w 254"/>
                <a:gd name="T67" fmla="*/ 245 h 383"/>
                <a:gd name="T68" fmla="*/ 67 w 254"/>
                <a:gd name="T69" fmla="*/ 266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383"/>
                <a:gd name="T107" fmla="*/ 254 w 254"/>
                <a:gd name="T108" fmla="*/ 383 h 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1373" name="Freeform 1037"/>
            <p:cNvSpPr>
              <a:spLocks/>
            </p:cNvSpPr>
            <p:nvPr/>
          </p:nvSpPr>
          <p:spPr bwMode="auto">
            <a:xfrm>
              <a:off x="-1450" y="1547"/>
              <a:ext cx="108" cy="189"/>
            </a:xfrm>
            <a:custGeom>
              <a:avLst/>
              <a:gdLst>
                <a:gd name="T0" fmla="*/ 72 w 118"/>
                <a:gd name="T1" fmla="*/ 0 h 237"/>
                <a:gd name="T2" fmla="*/ 43 w 118"/>
                <a:gd name="T3" fmla="*/ 27 h 237"/>
                <a:gd name="T4" fmla="*/ 13 w 118"/>
                <a:gd name="T5" fmla="*/ 35 h 237"/>
                <a:gd name="T6" fmla="*/ 34 w 118"/>
                <a:gd name="T7" fmla="*/ 60 h 237"/>
                <a:gd name="T8" fmla="*/ 31 w 118"/>
                <a:gd name="T9" fmla="*/ 69 h 237"/>
                <a:gd name="T10" fmla="*/ 24 w 118"/>
                <a:gd name="T11" fmla="*/ 90 h 237"/>
                <a:gd name="T12" fmla="*/ 13 w 118"/>
                <a:gd name="T13" fmla="*/ 120 h 237"/>
                <a:gd name="T14" fmla="*/ 0 w 118"/>
                <a:gd name="T15" fmla="*/ 152 h 237"/>
                <a:gd name="T16" fmla="*/ 1 w 118"/>
                <a:gd name="T17" fmla="*/ 149 h 237"/>
                <a:gd name="T18" fmla="*/ 4 w 118"/>
                <a:gd name="T19" fmla="*/ 143 h 237"/>
                <a:gd name="T20" fmla="*/ 9 w 118"/>
                <a:gd name="T21" fmla="*/ 134 h 237"/>
                <a:gd name="T22" fmla="*/ 15 w 118"/>
                <a:gd name="T23" fmla="*/ 123 h 237"/>
                <a:gd name="T24" fmla="*/ 22 w 118"/>
                <a:gd name="T25" fmla="*/ 113 h 237"/>
                <a:gd name="T26" fmla="*/ 31 w 118"/>
                <a:gd name="T27" fmla="*/ 102 h 237"/>
                <a:gd name="T28" fmla="*/ 40 w 118"/>
                <a:gd name="T29" fmla="*/ 95 h 237"/>
                <a:gd name="T30" fmla="*/ 49 w 118"/>
                <a:gd name="T31" fmla="*/ 89 h 237"/>
                <a:gd name="T32" fmla="*/ 52 w 118"/>
                <a:gd name="T33" fmla="*/ 105 h 237"/>
                <a:gd name="T34" fmla="*/ 55 w 118"/>
                <a:gd name="T35" fmla="*/ 144 h 237"/>
                <a:gd name="T36" fmla="*/ 57 w 118"/>
                <a:gd name="T37" fmla="*/ 193 h 237"/>
                <a:gd name="T38" fmla="*/ 49 w 118"/>
                <a:gd name="T39" fmla="*/ 237 h 237"/>
                <a:gd name="T40" fmla="*/ 54 w 118"/>
                <a:gd name="T41" fmla="*/ 214 h 237"/>
                <a:gd name="T42" fmla="*/ 64 w 118"/>
                <a:gd name="T43" fmla="*/ 164 h 237"/>
                <a:gd name="T44" fmla="*/ 75 w 118"/>
                <a:gd name="T45" fmla="*/ 108 h 237"/>
                <a:gd name="T46" fmla="*/ 79 w 118"/>
                <a:gd name="T47" fmla="*/ 69 h 237"/>
                <a:gd name="T48" fmla="*/ 118 w 118"/>
                <a:gd name="T49" fmla="*/ 51 h 237"/>
                <a:gd name="T50" fmla="*/ 84 w 118"/>
                <a:gd name="T51" fmla="*/ 29 h 237"/>
                <a:gd name="T52" fmla="*/ 72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8"/>
                <a:gd name="T82" fmla="*/ 0 h 237"/>
                <a:gd name="T83" fmla="*/ 118 w 118"/>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1374" name="Freeform 1038"/>
            <p:cNvSpPr>
              <a:spLocks/>
            </p:cNvSpPr>
            <p:nvPr/>
          </p:nvSpPr>
          <p:spPr bwMode="auto">
            <a:xfrm>
              <a:off x="-887" y="2195"/>
              <a:ext cx="108" cy="191"/>
            </a:xfrm>
            <a:custGeom>
              <a:avLst/>
              <a:gdLst>
                <a:gd name="T0" fmla="*/ 72 w 119"/>
                <a:gd name="T1" fmla="*/ 0 h 237"/>
                <a:gd name="T2" fmla="*/ 42 w 119"/>
                <a:gd name="T3" fmla="*/ 27 h 237"/>
                <a:gd name="T4" fmla="*/ 12 w 119"/>
                <a:gd name="T5" fmla="*/ 35 h 237"/>
                <a:gd name="T6" fmla="*/ 35 w 119"/>
                <a:gd name="T7" fmla="*/ 59 h 237"/>
                <a:gd name="T8" fmla="*/ 32 w 119"/>
                <a:gd name="T9" fmla="*/ 68 h 237"/>
                <a:gd name="T10" fmla="*/ 24 w 119"/>
                <a:gd name="T11" fmla="*/ 89 h 237"/>
                <a:gd name="T12" fmla="*/ 14 w 119"/>
                <a:gd name="T13" fmla="*/ 119 h 237"/>
                <a:gd name="T14" fmla="*/ 0 w 119"/>
                <a:gd name="T15" fmla="*/ 150 h 237"/>
                <a:gd name="T16" fmla="*/ 2 w 119"/>
                <a:gd name="T17" fmla="*/ 147 h 237"/>
                <a:gd name="T18" fmla="*/ 5 w 119"/>
                <a:gd name="T19" fmla="*/ 141 h 237"/>
                <a:gd name="T20" fmla="*/ 9 w 119"/>
                <a:gd name="T21" fmla="*/ 134 h 237"/>
                <a:gd name="T22" fmla="*/ 15 w 119"/>
                <a:gd name="T23" fmla="*/ 123 h 237"/>
                <a:gd name="T24" fmla="*/ 23 w 119"/>
                <a:gd name="T25" fmla="*/ 113 h 237"/>
                <a:gd name="T26" fmla="*/ 30 w 119"/>
                <a:gd name="T27" fmla="*/ 102 h 237"/>
                <a:gd name="T28" fmla="*/ 39 w 119"/>
                <a:gd name="T29" fmla="*/ 93 h 237"/>
                <a:gd name="T30" fmla="*/ 48 w 119"/>
                <a:gd name="T31" fmla="*/ 89 h 237"/>
                <a:gd name="T32" fmla="*/ 51 w 119"/>
                <a:gd name="T33" fmla="*/ 105 h 237"/>
                <a:gd name="T34" fmla="*/ 56 w 119"/>
                <a:gd name="T35" fmla="*/ 144 h 237"/>
                <a:gd name="T36" fmla="*/ 56 w 119"/>
                <a:gd name="T37" fmla="*/ 194 h 237"/>
                <a:gd name="T38" fmla="*/ 50 w 119"/>
                <a:gd name="T39" fmla="*/ 237 h 237"/>
                <a:gd name="T40" fmla="*/ 54 w 119"/>
                <a:gd name="T41" fmla="*/ 215 h 237"/>
                <a:gd name="T42" fmla="*/ 65 w 119"/>
                <a:gd name="T43" fmla="*/ 164 h 237"/>
                <a:gd name="T44" fmla="*/ 75 w 119"/>
                <a:gd name="T45" fmla="*/ 107 h 237"/>
                <a:gd name="T46" fmla="*/ 80 w 119"/>
                <a:gd name="T47" fmla="*/ 68 h 237"/>
                <a:gd name="T48" fmla="*/ 119 w 119"/>
                <a:gd name="T49" fmla="*/ 50 h 237"/>
                <a:gd name="T50" fmla="*/ 83 w 119"/>
                <a:gd name="T51" fmla="*/ 29 h 237"/>
                <a:gd name="T52" fmla="*/ 72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9"/>
                <a:gd name="T82" fmla="*/ 0 h 237"/>
                <a:gd name="T83" fmla="*/ 119 w 119"/>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1375" name="Freeform 1039"/>
            <p:cNvSpPr>
              <a:spLocks/>
            </p:cNvSpPr>
            <p:nvPr/>
          </p:nvSpPr>
          <p:spPr bwMode="auto">
            <a:xfrm>
              <a:off x="-922" y="1416"/>
              <a:ext cx="143" cy="219"/>
            </a:xfrm>
            <a:custGeom>
              <a:avLst/>
              <a:gdLst>
                <a:gd name="T0" fmla="*/ 64 w 155"/>
                <a:gd name="T1" fmla="*/ 0 h 273"/>
                <a:gd name="T2" fmla="*/ 55 w 155"/>
                <a:gd name="T3" fmla="*/ 51 h 273"/>
                <a:gd name="T4" fmla="*/ 0 w 155"/>
                <a:gd name="T5" fmla="*/ 84 h 273"/>
                <a:gd name="T6" fmla="*/ 44 w 155"/>
                <a:gd name="T7" fmla="*/ 104 h 273"/>
                <a:gd name="T8" fmla="*/ 46 w 155"/>
                <a:gd name="T9" fmla="*/ 117 h 273"/>
                <a:gd name="T10" fmla="*/ 50 w 155"/>
                <a:gd name="T11" fmla="*/ 155 h 273"/>
                <a:gd name="T12" fmla="*/ 58 w 155"/>
                <a:gd name="T13" fmla="*/ 209 h 273"/>
                <a:gd name="T14" fmla="*/ 70 w 155"/>
                <a:gd name="T15" fmla="*/ 273 h 273"/>
                <a:gd name="T16" fmla="*/ 71 w 155"/>
                <a:gd name="T17" fmla="*/ 258 h 273"/>
                <a:gd name="T18" fmla="*/ 74 w 155"/>
                <a:gd name="T19" fmla="*/ 222 h 273"/>
                <a:gd name="T20" fmla="*/ 83 w 155"/>
                <a:gd name="T21" fmla="*/ 182 h 273"/>
                <a:gd name="T22" fmla="*/ 97 w 155"/>
                <a:gd name="T23" fmla="*/ 150 h 273"/>
                <a:gd name="T24" fmla="*/ 98 w 155"/>
                <a:gd name="T25" fmla="*/ 152 h 273"/>
                <a:gd name="T26" fmla="*/ 104 w 155"/>
                <a:gd name="T27" fmla="*/ 155 h 273"/>
                <a:gd name="T28" fmla="*/ 113 w 155"/>
                <a:gd name="T29" fmla="*/ 159 h 273"/>
                <a:gd name="T30" fmla="*/ 124 w 155"/>
                <a:gd name="T31" fmla="*/ 167 h 273"/>
                <a:gd name="T32" fmla="*/ 133 w 155"/>
                <a:gd name="T33" fmla="*/ 176 h 273"/>
                <a:gd name="T34" fmla="*/ 143 w 155"/>
                <a:gd name="T35" fmla="*/ 185 h 273"/>
                <a:gd name="T36" fmla="*/ 151 w 155"/>
                <a:gd name="T37" fmla="*/ 195 h 273"/>
                <a:gd name="T38" fmla="*/ 155 w 155"/>
                <a:gd name="T39" fmla="*/ 207 h 273"/>
                <a:gd name="T40" fmla="*/ 154 w 155"/>
                <a:gd name="T41" fmla="*/ 194 h 273"/>
                <a:gd name="T42" fmla="*/ 149 w 155"/>
                <a:gd name="T43" fmla="*/ 159 h 273"/>
                <a:gd name="T44" fmla="*/ 139 w 155"/>
                <a:gd name="T45" fmla="*/ 119 h 273"/>
                <a:gd name="T46" fmla="*/ 124 w 155"/>
                <a:gd name="T47" fmla="*/ 81 h 273"/>
                <a:gd name="T48" fmla="*/ 149 w 155"/>
                <a:gd name="T49" fmla="*/ 47 h 273"/>
                <a:gd name="T50" fmla="*/ 98 w 155"/>
                <a:gd name="T51" fmla="*/ 42 h 273"/>
                <a:gd name="T52" fmla="*/ 64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5"/>
                <a:gd name="T82" fmla="*/ 0 h 273"/>
                <a:gd name="T83" fmla="*/ 155 w 155"/>
                <a:gd name="T84" fmla="*/ 273 h 27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1376" name="Freeform 1040"/>
            <p:cNvSpPr>
              <a:spLocks/>
            </p:cNvSpPr>
            <p:nvPr/>
          </p:nvSpPr>
          <p:spPr bwMode="auto">
            <a:xfrm>
              <a:off x="-1255" y="2388"/>
              <a:ext cx="143" cy="219"/>
            </a:xfrm>
            <a:custGeom>
              <a:avLst/>
              <a:gdLst>
                <a:gd name="T0" fmla="*/ 64 w 156"/>
                <a:gd name="T1" fmla="*/ 0 h 271"/>
                <a:gd name="T2" fmla="*/ 55 w 156"/>
                <a:gd name="T3" fmla="*/ 52 h 271"/>
                <a:gd name="T4" fmla="*/ 0 w 156"/>
                <a:gd name="T5" fmla="*/ 85 h 271"/>
                <a:gd name="T6" fmla="*/ 45 w 156"/>
                <a:gd name="T7" fmla="*/ 103 h 271"/>
                <a:gd name="T8" fmla="*/ 46 w 156"/>
                <a:gd name="T9" fmla="*/ 117 h 271"/>
                <a:gd name="T10" fmla="*/ 51 w 156"/>
                <a:gd name="T11" fmla="*/ 154 h 271"/>
                <a:gd name="T12" fmla="*/ 58 w 156"/>
                <a:gd name="T13" fmla="*/ 208 h 271"/>
                <a:gd name="T14" fmla="*/ 70 w 156"/>
                <a:gd name="T15" fmla="*/ 271 h 271"/>
                <a:gd name="T16" fmla="*/ 72 w 156"/>
                <a:gd name="T17" fmla="*/ 256 h 271"/>
                <a:gd name="T18" fmla="*/ 75 w 156"/>
                <a:gd name="T19" fmla="*/ 222 h 271"/>
                <a:gd name="T20" fmla="*/ 84 w 156"/>
                <a:gd name="T21" fmla="*/ 181 h 271"/>
                <a:gd name="T22" fmla="*/ 97 w 156"/>
                <a:gd name="T23" fmla="*/ 150 h 271"/>
                <a:gd name="T24" fmla="*/ 100 w 156"/>
                <a:gd name="T25" fmla="*/ 151 h 271"/>
                <a:gd name="T26" fmla="*/ 106 w 156"/>
                <a:gd name="T27" fmla="*/ 154 h 271"/>
                <a:gd name="T28" fmla="*/ 114 w 156"/>
                <a:gd name="T29" fmla="*/ 159 h 271"/>
                <a:gd name="T30" fmla="*/ 124 w 156"/>
                <a:gd name="T31" fmla="*/ 166 h 271"/>
                <a:gd name="T32" fmla="*/ 135 w 156"/>
                <a:gd name="T33" fmla="*/ 175 h 271"/>
                <a:gd name="T34" fmla="*/ 144 w 156"/>
                <a:gd name="T35" fmla="*/ 184 h 271"/>
                <a:gd name="T36" fmla="*/ 151 w 156"/>
                <a:gd name="T37" fmla="*/ 195 h 271"/>
                <a:gd name="T38" fmla="*/ 156 w 156"/>
                <a:gd name="T39" fmla="*/ 207 h 271"/>
                <a:gd name="T40" fmla="*/ 154 w 156"/>
                <a:gd name="T41" fmla="*/ 193 h 271"/>
                <a:gd name="T42" fmla="*/ 150 w 156"/>
                <a:gd name="T43" fmla="*/ 160 h 271"/>
                <a:gd name="T44" fmla="*/ 139 w 156"/>
                <a:gd name="T45" fmla="*/ 118 h 271"/>
                <a:gd name="T46" fmla="*/ 124 w 156"/>
                <a:gd name="T47" fmla="*/ 82 h 271"/>
                <a:gd name="T48" fmla="*/ 150 w 156"/>
                <a:gd name="T49" fmla="*/ 48 h 271"/>
                <a:gd name="T50" fmla="*/ 99 w 156"/>
                <a:gd name="T51" fmla="*/ 42 h 271"/>
                <a:gd name="T52" fmla="*/ 64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6"/>
                <a:gd name="T82" fmla="*/ 0 h 271"/>
                <a:gd name="T83" fmla="*/ 156 w 156"/>
                <a:gd name="T84" fmla="*/ 271 h 2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1377" name="Freeform 1041"/>
            <p:cNvSpPr>
              <a:spLocks/>
            </p:cNvSpPr>
            <p:nvPr/>
          </p:nvSpPr>
          <p:spPr bwMode="auto">
            <a:xfrm>
              <a:off x="-1222" y="1522"/>
              <a:ext cx="58" cy="87"/>
            </a:xfrm>
            <a:custGeom>
              <a:avLst/>
              <a:gdLst>
                <a:gd name="T0" fmla="*/ 19 w 64"/>
                <a:gd name="T1" fmla="*/ 0 h 108"/>
                <a:gd name="T2" fmla="*/ 16 w 64"/>
                <a:gd name="T3" fmla="*/ 29 h 108"/>
                <a:gd name="T4" fmla="*/ 0 w 64"/>
                <a:gd name="T5" fmla="*/ 44 h 108"/>
                <a:gd name="T6" fmla="*/ 19 w 64"/>
                <a:gd name="T7" fmla="*/ 53 h 108"/>
                <a:gd name="T8" fmla="*/ 19 w 64"/>
                <a:gd name="T9" fmla="*/ 108 h 108"/>
                <a:gd name="T10" fmla="*/ 34 w 64"/>
                <a:gd name="T11" fmla="*/ 66 h 108"/>
                <a:gd name="T12" fmla="*/ 64 w 64"/>
                <a:gd name="T13" fmla="*/ 90 h 108"/>
                <a:gd name="T14" fmla="*/ 42 w 64"/>
                <a:gd name="T15" fmla="*/ 44 h 108"/>
                <a:gd name="T16" fmla="*/ 61 w 64"/>
                <a:gd name="T17" fmla="*/ 21 h 108"/>
                <a:gd name="T18" fmla="*/ 37 w 64"/>
                <a:gd name="T19" fmla="*/ 24 h 108"/>
                <a:gd name="T20" fmla="*/ 19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108"/>
                <a:gd name="T35" fmla="*/ 64 w 64"/>
                <a:gd name="T36" fmla="*/ 108 h 1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1378" name="Freeform 1042"/>
            <p:cNvSpPr>
              <a:spLocks/>
            </p:cNvSpPr>
            <p:nvPr/>
          </p:nvSpPr>
          <p:spPr bwMode="auto">
            <a:xfrm>
              <a:off x="-1185" y="2050"/>
              <a:ext cx="86" cy="109"/>
            </a:xfrm>
            <a:custGeom>
              <a:avLst/>
              <a:gdLst>
                <a:gd name="T0" fmla="*/ 47 w 93"/>
                <a:gd name="T1" fmla="*/ 0 h 136"/>
                <a:gd name="T2" fmla="*/ 30 w 93"/>
                <a:gd name="T3" fmla="*/ 34 h 136"/>
                <a:gd name="T4" fmla="*/ 3 w 93"/>
                <a:gd name="T5" fmla="*/ 48 h 136"/>
                <a:gd name="T6" fmla="*/ 23 w 93"/>
                <a:gd name="T7" fmla="*/ 67 h 136"/>
                <a:gd name="T8" fmla="*/ 0 w 93"/>
                <a:gd name="T9" fmla="*/ 136 h 136"/>
                <a:gd name="T10" fmla="*/ 38 w 93"/>
                <a:gd name="T11" fmla="*/ 90 h 136"/>
                <a:gd name="T12" fmla="*/ 68 w 93"/>
                <a:gd name="T13" fmla="*/ 133 h 136"/>
                <a:gd name="T14" fmla="*/ 57 w 93"/>
                <a:gd name="T15" fmla="*/ 66 h 136"/>
                <a:gd name="T16" fmla="*/ 93 w 93"/>
                <a:gd name="T17" fmla="*/ 43 h 136"/>
                <a:gd name="T18" fmla="*/ 62 w 93"/>
                <a:gd name="T19" fmla="*/ 37 h 136"/>
                <a:gd name="T20" fmla="*/ 47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136"/>
                <a:gd name="T35" fmla="*/ 93 w 93"/>
                <a:gd name="T36" fmla="*/ 136 h 1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1379" name="Freeform 1043"/>
            <p:cNvSpPr>
              <a:spLocks/>
            </p:cNvSpPr>
            <p:nvPr/>
          </p:nvSpPr>
          <p:spPr bwMode="auto">
            <a:xfrm>
              <a:off x="-725" y="1636"/>
              <a:ext cx="53" cy="62"/>
            </a:xfrm>
            <a:custGeom>
              <a:avLst/>
              <a:gdLst>
                <a:gd name="T0" fmla="*/ 47 w 58"/>
                <a:gd name="T1" fmla="*/ 0 h 76"/>
                <a:gd name="T2" fmla="*/ 31 w 58"/>
                <a:gd name="T3" fmla="*/ 21 h 76"/>
                <a:gd name="T4" fmla="*/ 7 w 58"/>
                <a:gd name="T5" fmla="*/ 16 h 76"/>
                <a:gd name="T6" fmla="*/ 13 w 58"/>
                <a:gd name="T7" fmla="*/ 39 h 76"/>
                <a:gd name="T8" fmla="*/ 0 w 58"/>
                <a:gd name="T9" fmla="*/ 69 h 76"/>
                <a:gd name="T10" fmla="*/ 20 w 58"/>
                <a:gd name="T11" fmla="*/ 58 h 76"/>
                <a:gd name="T12" fmla="*/ 34 w 58"/>
                <a:gd name="T13" fmla="*/ 76 h 76"/>
                <a:gd name="T14" fmla="*/ 41 w 58"/>
                <a:gd name="T15" fmla="*/ 55 h 76"/>
                <a:gd name="T16" fmla="*/ 58 w 58"/>
                <a:gd name="T17" fmla="*/ 45 h 76"/>
                <a:gd name="T18" fmla="*/ 47 w 58"/>
                <a:gd name="T19" fmla="*/ 34 h 76"/>
                <a:gd name="T20" fmla="*/ 47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76"/>
                <a:gd name="T35" fmla="*/ 58 w 58"/>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1380" name="Freeform 1044"/>
            <p:cNvSpPr>
              <a:spLocks/>
            </p:cNvSpPr>
            <p:nvPr/>
          </p:nvSpPr>
          <p:spPr bwMode="auto">
            <a:xfrm>
              <a:off x="-800" y="1961"/>
              <a:ext cx="54" cy="61"/>
            </a:xfrm>
            <a:custGeom>
              <a:avLst/>
              <a:gdLst>
                <a:gd name="T0" fmla="*/ 50 w 59"/>
                <a:gd name="T1" fmla="*/ 0 h 77"/>
                <a:gd name="T2" fmla="*/ 32 w 59"/>
                <a:gd name="T3" fmla="*/ 20 h 77"/>
                <a:gd name="T4" fmla="*/ 8 w 59"/>
                <a:gd name="T5" fmla="*/ 17 h 77"/>
                <a:gd name="T6" fmla="*/ 15 w 59"/>
                <a:gd name="T7" fmla="*/ 39 h 77"/>
                <a:gd name="T8" fmla="*/ 0 w 59"/>
                <a:gd name="T9" fmla="*/ 69 h 77"/>
                <a:gd name="T10" fmla="*/ 21 w 59"/>
                <a:gd name="T11" fmla="*/ 57 h 77"/>
                <a:gd name="T12" fmla="*/ 35 w 59"/>
                <a:gd name="T13" fmla="*/ 77 h 77"/>
                <a:gd name="T14" fmla="*/ 42 w 59"/>
                <a:gd name="T15" fmla="*/ 54 h 77"/>
                <a:gd name="T16" fmla="*/ 59 w 59"/>
                <a:gd name="T17" fmla="*/ 45 h 77"/>
                <a:gd name="T18" fmla="*/ 48 w 59"/>
                <a:gd name="T19" fmla="*/ 35 h 77"/>
                <a:gd name="T20" fmla="*/ 50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7"/>
                <a:gd name="T35" fmla="*/ 59 w 59"/>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1381" name="Freeform 1045"/>
            <p:cNvSpPr>
              <a:spLocks/>
            </p:cNvSpPr>
            <p:nvPr/>
          </p:nvSpPr>
          <p:spPr bwMode="auto">
            <a:xfrm>
              <a:off x="-1490" y="1386"/>
              <a:ext cx="58" cy="66"/>
            </a:xfrm>
            <a:custGeom>
              <a:avLst/>
              <a:gdLst>
                <a:gd name="T0" fmla="*/ 18 w 62"/>
                <a:gd name="T1" fmla="*/ 0 h 83"/>
                <a:gd name="T2" fmla="*/ 21 w 62"/>
                <a:gd name="T3" fmla="*/ 27 h 83"/>
                <a:gd name="T4" fmla="*/ 0 w 62"/>
                <a:gd name="T5" fmla="*/ 42 h 83"/>
                <a:gd name="T6" fmla="*/ 22 w 62"/>
                <a:gd name="T7" fmla="*/ 53 h 83"/>
                <a:gd name="T8" fmla="*/ 34 w 62"/>
                <a:gd name="T9" fmla="*/ 83 h 83"/>
                <a:gd name="T10" fmla="*/ 40 w 62"/>
                <a:gd name="T11" fmla="*/ 60 h 83"/>
                <a:gd name="T12" fmla="*/ 62 w 62"/>
                <a:gd name="T13" fmla="*/ 63 h 83"/>
                <a:gd name="T14" fmla="*/ 52 w 62"/>
                <a:gd name="T15" fmla="*/ 44 h 83"/>
                <a:gd name="T16" fmla="*/ 56 w 62"/>
                <a:gd name="T17" fmla="*/ 24 h 83"/>
                <a:gd name="T18" fmla="*/ 41 w 62"/>
                <a:gd name="T19" fmla="*/ 26 h 83"/>
                <a:gd name="T20" fmla="*/ 18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
                <a:gd name="T34" fmla="*/ 0 h 83"/>
                <a:gd name="T35" fmla="*/ 62 w 62"/>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1382" name="Freeform 1046"/>
            <p:cNvSpPr>
              <a:spLocks/>
            </p:cNvSpPr>
            <p:nvPr/>
          </p:nvSpPr>
          <p:spPr bwMode="auto">
            <a:xfrm>
              <a:off x="-1512" y="1859"/>
              <a:ext cx="54" cy="61"/>
            </a:xfrm>
            <a:custGeom>
              <a:avLst/>
              <a:gdLst>
                <a:gd name="T0" fmla="*/ 48 w 59"/>
                <a:gd name="T1" fmla="*/ 0 h 75"/>
                <a:gd name="T2" fmla="*/ 32 w 59"/>
                <a:gd name="T3" fmla="*/ 19 h 75"/>
                <a:gd name="T4" fmla="*/ 8 w 59"/>
                <a:gd name="T5" fmla="*/ 15 h 75"/>
                <a:gd name="T6" fmla="*/ 14 w 59"/>
                <a:gd name="T7" fmla="*/ 37 h 75"/>
                <a:gd name="T8" fmla="*/ 0 w 59"/>
                <a:gd name="T9" fmla="*/ 69 h 75"/>
                <a:gd name="T10" fmla="*/ 21 w 59"/>
                <a:gd name="T11" fmla="*/ 57 h 75"/>
                <a:gd name="T12" fmla="*/ 35 w 59"/>
                <a:gd name="T13" fmla="*/ 75 h 75"/>
                <a:gd name="T14" fmla="*/ 42 w 59"/>
                <a:gd name="T15" fmla="*/ 54 h 75"/>
                <a:gd name="T16" fmla="*/ 59 w 59"/>
                <a:gd name="T17" fmla="*/ 43 h 75"/>
                <a:gd name="T18" fmla="*/ 48 w 59"/>
                <a:gd name="T19" fmla="*/ 34 h 75"/>
                <a:gd name="T20" fmla="*/ 48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5"/>
                <a:gd name="T35" fmla="*/ 59 w 59"/>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1383" name="Freeform 1047"/>
            <p:cNvSpPr>
              <a:spLocks/>
            </p:cNvSpPr>
            <p:nvPr/>
          </p:nvSpPr>
          <p:spPr bwMode="auto">
            <a:xfrm>
              <a:off x="-1139" y="1211"/>
              <a:ext cx="108" cy="190"/>
            </a:xfrm>
            <a:custGeom>
              <a:avLst/>
              <a:gdLst>
                <a:gd name="T0" fmla="*/ 72 w 119"/>
                <a:gd name="T1" fmla="*/ 0 h 237"/>
                <a:gd name="T2" fmla="*/ 42 w 119"/>
                <a:gd name="T3" fmla="*/ 27 h 237"/>
                <a:gd name="T4" fmla="*/ 12 w 119"/>
                <a:gd name="T5" fmla="*/ 35 h 237"/>
                <a:gd name="T6" fmla="*/ 35 w 119"/>
                <a:gd name="T7" fmla="*/ 59 h 237"/>
                <a:gd name="T8" fmla="*/ 32 w 119"/>
                <a:gd name="T9" fmla="*/ 68 h 237"/>
                <a:gd name="T10" fmla="*/ 24 w 119"/>
                <a:gd name="T11" fmla="*/ 89 h 237"/>
                <a:gd name="T12" fmla="*/ 14 w 119"/>
                <a:gd name="T13" fmla="*/ 119 h 237"/>
                <a:gd name="T14" fmla="*/ 0 w 119"/>
                <a:gd name="T15" fmla="*/ 150 h 237"/>
                <a:gd name="T16" fmla="*/ 2 w 119"/>
                <a:gd name="T17" fmla="*/ 147 h 237"/>
                <a:gd name="T18" fmla="*/ 5 w 119"/>
                <a:gd name="T19" fmla="*/ 141 h 237"/>
                <a:gd name="T20" fmla="*/ 9 w 119"/>
                <a:gd name="T21" fmla="*/ 134 h 237"/>
                <a:gd name="T22" fmla="*/ 15 w 119"/>
                <a:gd name="T23" fmla="*/ 123 h 237"/>
                <a:gd name="T24" fmla="*/ 23 w 119"/>
                <a:gd name="T25" fmla="*/ 113 h 237"/>
                <a:gd name="T26" fmla="*/ 30 w 119"/>
                <a:gd name="T27" fmla="*/ 102 h 237"/>
                <a:gd name="T28" fmla="*/ 39 w 119"/>
                <a:gd name="T29" fmla="*/ 93 h 237"/>
                <a:gd name="T30" fmla="*/ 48 w 119"/>
                <a:gd name="T31" fmla="*/ 89 h 237"/>
                <a:gd name="T32" fmla="*/ 51 w 119"/>
                <a:gd name="T33" fmla="*/ 105 h 237"/>
                <a:gd name="T34" fmla="*/ 56 w 119"/>
                <a:gd name="T35" fmla="*/ 144 h 237"/>
                <a:gd name="T36" fmla="*/ 56 w 119"/>
                <a:gd name="T37" fmla="*/ 194 h 237"/>
                <a:gd name="T38" fmla="*/ 50 w 119"/>
                <a:gd name="T39" fmla="*/ 237 h 237"/>
                <a:gd name="T40" fmla="*/ 54 w 119"/>
                <a:gd name="T41" fmla="*/ 215 h 237"/>
                <a:gd name="T42" fmla="*/ 65 w 119"/>
                <a:gd name="T43" fmla="*/ 164 h 237"/>
                <a:gd name="T44" fmla="*/ 75 w 119"/>
                <a:gd name="T45" fmla="*/ 107 h 237"/>
                <a:gd name="T46" fmla="*/ 80 w 119"/>
                <a:gd name="T47" fmla="*/ 68 h 237"/>
                <a:gd name="T48" fmla="*/ 119 w 119"/>
                <a:gd name="T49" fmla="*/ 50 h 237"/>
                <a:gd name="T50" fmla="*/ 83 w 119"/>
                <a:gd name="T51" fmla="*/ 29 h 237"/>
                <a:gd name="T52" fmla="*/ 72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9"/>
                <a:gd name="T82" fmla="*/ 0 h 237"/>
                <a:gd name="T83" fmla="*/ 119 w 119"/>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1384" name="Freeform 1048"/>
            <p:cNvSpPr>
              <a:spLocks/>
            </p:cNvSpPr>
            <p:nvPr/>
          </p:nvSpPr>
          <p:spPr bwMode="auto">
            <a:xfrm>
              <a:off x="-1314" y="2139"/>
              <a:ext cx="52" cy="62"/>
            </a:xfrm>
            <a:custGeom>
              <a:avLst/>
              <a:gdLst>
                <a:gd name="T0" fmla="*/ 50 w 59"/>
                <a:gd name="T1" fmla="*/ 0 h 77"/>
                <a:gd name="T2" fmla="*/ 32 w 59"/>
                <a:gd name="T3" fmla="*/ 20 h 77"/>
                <a:gd name="T4" fmla="*/ 8 w 59"/>
                <a:gd name="T5" fmla="*/ 17 h 77"/>
                <a:gd name="T6" fmla="*/ 15 w 59"/>
                <a:gd name="T7" fmla="*/ 39 h 77"/>
                <a:gd name="T8" fmla="*/ 0 w 59"/>
                <a:gd name="T9" fmla="*/ 69 h 77"/>
                <a:gd name="T10" fmla="*/ 21 w 59"/>
                <a:gd name="T11" fmla="*/ 57 h 77"/>
                <a:gd name="T12" fmla="*/ 35 w 59"/>
                <a:gd name="T13" fmla="*/ 77 h 77"/>
                <a:gd name="T14" fmla="*/ 42 w 59"/>
                <a:gd name="T15" fmla="*/ 54 h 77"/>
                <a:gd name="T16" fmla="*/ 59 w 59"/>
                <a:gd name="T17" fmla="*/ 45 h 77"/>
                <a:gd name="T18" fmla="*/ 48 w 59"/>
                <a:gd name="T19" fmla="*/ 35 h 77"/>
                <a:gd name="T20" fmla="*/ 50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7"/>
                <a:gd name="T35" fmla="*/ 59 w 59"/>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1385" name="Freeform 1049"/>
            <p:cNvSpPr>
              <a:spLocks/>
            </p:cNvSpPr>
            <p:nvPr/>
          </p:nvSpPr>
          <p:spPr bwMode="auto">
            <a:xfrm>
              <a:off x="-1578" y="1056"/>
              <a:ext cx="232" cy="309"/>
            </a:xfrm>
            <a:custGeom>
              <a:avLst/>
              <a:gdLst>
                <a:gd name="T0" fmla="*/ 67 w 254"/>
                <a:gd name="T1" fmla="*/ 266 h 383"/>
                <a:gd name="T2" fmla="*/ 64 w 254"/>
                <a:gd name="T3" fmla="*/ 253 h 383"/>
                <a:gd name="T4" fmla="*/ 58 w 254"/>
                <a:gd name="T5" fmla="*/ 221 h 383"/>
                <a:gd name="T6" fmla="*/ 57 w 254"/>
                <a:gd name="T7" fmla="*/ 184 h 383"/>
                <a:gd name="T8" fmla="*/ 64 w 254"/>
                <a:gd name="T9" fmla="*/ 154 h 383"/>
                <a:gd name="T10" fmla="*/ 0 w 254"/>
                <a:gd name="T11" fmla="*/ 127 h 383"/>
                <a:gd name="T12" fmla="*/ 79 w 254"/>
                <a:gd name="T13" fmla="*/ 93 h 383"/>
                <a:gd name="T14" fmla="*/ 130 w 254"/>
                <a:gd name="T15" fmla="*/ 0 h 383"/>
                <a:gd name="T16" fmla="*/ 176 w 254"/>
                <a:gd name="T17" fmla="*/ 69 h 383"/>
                <a:gd name="T18" fmla="*/ 254 w 254"/>
                <a:gd name="T19" fmla="*/ 75 h 383"/>
                <a:gd name="T20" fmla="*/ 197 w 254"/>
                <a:gd name="T21" fmla="*/ 127 h 383"/>
                <a:gd name="T22" fmla="*/ 203 w 254"/>
                <a:gd name="T23" fmla="*/ 151 h 383"/>
                <a:gd name="T24" fmla="*/ 217 w 254"/>
                <a:gd name="T25" fmla="*/ 211 h 383"/>
                <a:gd name="T26" fmla="*/ 230 w 254"/>
                <a:gd name="T27" fmla="*/ 284 h 383"/>
                <a:gd name="T28" fmla="*/ 236 w 254"/>
                <a:gd name="T29" fmla="*/ 352 h 383"/>
                <a:gd name="T30" fmla="*/ 235 w 254"/>
                <a:gd name="T31" fmla="*/ 383 h 383"/>
                <a:gd name="T32" fmla="*/ 233 w 254"/>
                <a:gd name="T33" fmla="*/ 376 h 383"/>
                <a:gd name="T34" fmla="*/ 232 w 254"/>
                <a:gd name="T35" fmla="*/ 355 h 383"/>
                <a:gd name="T36" fmla="*/ 230 w 254"/>
                <a:gd name="T37" fmla="*/ 343 h 383"/>
                <a:gd name="T38" fmla="*/ 227 w 254"/>
                <a:gd name="T39" fmla="*/ 337 h 383"/>
                <a:gd name="T40" fmla="*/ 221 w 254"/>
                <a:gd name="T41" fmla="*/ 323 h 383"/>
                <a:gd name="T42" fmla="*/ 212 w 254"/>
                <a:gd name="T43" fmla="*/ 302 h 383"/>
                <a:gd name="T44" fmla="*/ 199 w 254"/>
                <a:gd name="T45" fmla="*/ 277 h 383"/>
                <a:gd name="T46" fmla="*/ 185 w 254"/>
                <a:gd name="T47" fmla="*/ 248 h 383"/>
                <a:gd name="T48" fmla="*/ 169 w 254"/>
                <a:gd name="T49" fmla="*/ 221 h 383"/>
                <a:gd name="T50" fmla="*/ 152 w 254"/>
                <a:gd name="T51" fmla="*/ 196 h 383"/>
                <a:gd name="T52" fmla="*/ 136 w 254"/>
                <a:gd name="T53" fmla="*/ 175 h 383"/>
                <a:gd name="T54" fmla="*/ 133 w 254"/>
                <a:gd name="T55" fmla="*/ 176 h 383"/>
                <a:gd name="T56" fmla="*/ 125 w 254"/>
                <a:gd name="T57" fmla="*/ 181 h 383"/>
                <a:gd name="T58" fmla="*/ 113 w 254"/>
                <a:gd name="T59" fmla="*/ 188 h 383"/>
                <a:gd name="T60" fmla="*/ 100 w 254"/>
                <a:gd name="T61" fmla="*/ 197 h 383"/>
                <a:gd name="T62" fmla="*/ 88 w 254"/>
                <a:gd name="T63" fmla="*/ 211 h 383"/>
                <a:gd name="T64" fmla="*/ 76 w 254"/>
                <a:gd name="T65" fmla="*/ 227 h 383"/>
                <a:gd name="T66" fmla="*/ 69 w 254"/>
                <a:gd name="T67" fmla="*/ 245 h 383"/>
                <a:gd name="T68" fmla="*/ 67 w 254"/>
                <a:gd name="T69" fmla="*/ 266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383"/>
                <a:gd name="T107" fmla="*/ 254 w 254"/>
                <a:gd name="T108" fmla="*/ 383 h 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aphicFrame>
        <p:nvGraphicFramePr>
          <p:cNvPr id="22530" name="Object 1050"/>
          <p:cNvGraphicFramePr>
            <a:graphicFrameLocks noChangeAspect="1"/>
          </p:cNvGraphicFramePr>
          <p:nvPr>
            <p:extLst>
              <p:ext uri="{D42A27DB-BD31-4B8C-83A1-F6EECF244321}">
                <p14:modId xmlns:p14="http://schemas.microsoft.com/office/powerpoint/2010/main" val="651349724"/>
              </p:ext>
            </p:extLst>
          </p:nvPr>
        </p:nvGraphicFramePr>
        <p:xfrm>
          <a:off x="495300" y="2022476"/>
          <a:ext cx="7356544" cy="3844925"/>
        </p:xfrm>
        <a:graphic>
          <a:graphicData uri="http://schemas.openxmlformats.org/presentationml/2006/ole">
            <mc:AlternateContent xmlns:mc="http://schemas.openxmlformats.org/markup-compatibility/2006">
              <mc:Choice xmlns:v="urn:schemas-microsoft-com:vml" Requires="v">
                <p:oleObj spid="_x0000_s1141" name="CorelDRAW" r:id="rId3" imgW="2770560" imgH="1263960" progId="CorelDraw.Graphic.8">
                  <p:embed/>
                </p:oleObj>
              </mc:Choice>
              <mc:Fallback>
                <p:oleObj name="CorelDRAW" r:id="rId3" imgW="2770560" imgH="1263960" progId="CorelDraw.Graphic.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 y="2022476"/>
                        <a:ext cx="7356544" cy="3844925"/>
                      </a:xfrm>
                      <a:prstGeom prst="rect">
                        <a:avLst/>
                      </a:prstGeom>
                      <a:noFill/>
                      <a:ln>
                        <a:noFill/>
                      </a:ln>
                      <a:effectLst>
                        <a:outerShdw blurRad="63500" dist="107763" dir="2700000" algn="ctr" rotWithShape="0">
                          <a:srgbClr val="000000">
                            <a:alpha val="74998"/>
                          </a:srgbClr>
                        </a:outerShdw>
                      </a:effectLst>
                      <a:extLst/>
                    </p:spPr>
                  </p:pic>
                </p:oleObj>
              </mc:Fallback>
            </mc:AlternateContent>
          </a:graphicData>
        </a:graphic>
      </p:graphicFrame>
    </p:spTree>
    <p:extLst>
      <p:ext uri="{BB962C8B-B14F-4D97-AF65-F5344CB8AC3E}">
        <p14:creationId xmlns:p14="http://schemas.microsoft.com/office/powerpoint/2010/main" val="302277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1363"/>
                                        </p:tgtEl>
                                        <p:attrNameLst>
                                          <p:attrName>style.visibility</p:attrName>
                                        </p:attrNameLst>
                                      </p:cBhvr>
                                      <p:to>
                                        <p:strVal val="visible"/>
                                      </p:to>
                                    </p:set>
                                    <p:animEffect transition="in" filter="dissolve">
                                      <p:cBhvr>
                                        <p:cTn id="7" dur="500"/>
                                        <p:tgtEl>
                                          <p:spTgt spid="271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0"/>
          </p:nvPr>
        </p:nvSpPr>
        <p:spPr>
          <a:xfrm>
            <a:off x="4953000" y="5791200"/>
            <a:ext cx="3886200" cy="60960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solidFill>
                  <a:srgbClr val="FFFFFF"/>
                </a:solidFill>
                <a:latin typeface="Staccato222 BT" charset="0"/>
              </a:rPr>
              <a:t>Youth Alive – </a:t>
            </a:r>
            <a:r>
              <a:rPr lang="en-US" sz="1400" dirty="0">
                <a:solidFill>
                  <a:srgbClr val="FFFFFF"/>
                </a:solidFill>
                <a:latin typeface="Tahoma" pitchFamily="34" charset="0"/>
                <a:ea typeface="Tahoma" pitchFamily="34" charset="0"/>
                <a:cs typeface="Tahoma" pitchFamily="34" charset="0"/>
              </a:rPr>
              <a:t>Reducing </a:t>
            </a:r>
            <a:r>
              <a:rPr lang="en-US" sz="1400" i="1" dirty="0">
                <a:solidFill>
                  <a:srgbClr val="FFFFFF"/>
                </a:solidFill>
                <a:latin typeface="Tahoma" pitchFamily="34" charset="0"/>
                <a:ea typeface="Tahoma" pitchFamily="34" charset="0"/>
                <a:cs typeface="Tahoma" pitchFamily="34" charset="0"/>
              </a:rPr>
              <a:t>at risk</a:t>
            </a:r>
            <a:r>
              <a:rPr lang="en-US" sz="1400" dirty="0">
                <a:solidFill>
                  <a:srgbClr val="FFFFFF"/>
                </a:solidFill>
                <a:latin typeface="Tahoma" pitchFamily="34" charset="0"/>
                <a:ea typeface="Tahoma" pitchFamily="34" charset="0"/>
                <a:cs typeface="Tahoma" pitchFamily="34" charset="0"/>
              </a:rPr>
              <a:t> Behaviors</a:t>
            </a:r>
          </a:p>
        </p:txBody>
      </p:sp>
      <p:sp>
        <p:nvSpPr>
          <p:cNvPr id="11" name="Slide Number Placeholder 3"/>
          <p:cNvSpPr>
            <a:spLocks noGrp="1"/>
          </p:cNvSpPr>
          <p:nvPr>
            <p:ph type="sldNum" sz="quarter" idx="11"/>
          </p:nvPr>
        </p:nvSpPr>
        <p:spPr>
          <a:xfrm>
            <a:off x="8458202" y="6126480"/>
            <a:ext cx="5507719" cy="2743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0F0C4B-B5A6-264D-A5B9-234FFAF06EE0}" type="slidenum">
              <a:rPr lang="en-US" sz="1400">
                <a:effectLst>
                  <a:outerShdw blurRad="38100" dist="38100" dir="2700000" algn="tl">
                    <a:srgbClr val="000000"/>
                  </a:outerShdw>
                </a:effectLst>
                <a:latin typeface="BlackChancery" charset="0"/>
              </a:rPr>
              <a:pPr eaLnBrk="1" hangingPunct="1"/>
              <a:t>87</a:t>
            </a:fld>
            <a:endParaRPr lang="en-US" sz="1400" dirty="0">
              <a:effectLst>
                <a:outerShdw blurRad="38100" dist="38100" dir="2700000" algn="tl">
                  <a:srgbClr val="000000"/>
                </a:outerShdw>
              </a:effectLst>
              <a:latin typeface="BlackChancery" charset="0"/>
            </a:endParaRPr>
          </a:p>
        </p:txBody>
      </p:sp>
      <p:sp>
        <p:nvSpPr>
          <p:cNvPr id="272386" name="Rectangle 1026"/>
          <p:cNvSpPr>
            <a:spLocks noGrp="1" noChangeArrowheads="1"/>
          </p:cNvSpPr>
          <p:nvPr>
            <p:ph type="title"/>
          </p:nvPr>
        </p:nvSpPr>
        <p:spPr>
          <a:xfrm>
            <a:off x="1371600" y="381000"/>
            <a:ext cx="8382000" cy="1066800"/>
          </a:xfrm>
        </p:spPr>
        <p:txBody>
          <a:bodyPr>
            <a:normAutofit fontScale="90000"/>
          </a:bodyPr>
          <a:lstStyle/>
          <a:p>
            <a:pPr algn="ctr" eaLnBrk="1" hangingPunct="1"/>
            <a:r>
              <a:rPr lang="en-US" sz="3200" dirty="0">
                <a:latin typeface="Tahoma" pitchFamily="34" charset="0"/>
                <a:ea typeface="Tahoma" pitchFamily="34" charset="0"/>
                <a:cs typeface="Tahoma" pitchFamily="34" charset="0"/>
              </a:rPr>
              <a:t>Divide workshop participants </a:t>
            </a:r>
            <a:br>
              <a:rPr lang="en-US" sz="3200" dirty="0">
                <a:latin typeface="Tahoma" pitchFamily="34" charset="0"/>
                <a:ea typeface="Tahoma" pitchFamily="34" charset="0"/>
                <a:cs typeface="Tahoma" pitchFamily="34" charset="0"/>
              </a:rPr>
            </a:br>
            <a:r>
              <a:rPr lang="en-US" sz="3200" dirty="0">
                <a:latin typeface="Tahoma" pitchFamily="34" charset="0"/>
                <a:ea typeface="Tahoma" pitchFamily="34" charset="0"/>
                <a:cs typeface="Tahoma" pitchFamily="34" charset="0"/>
              </a:rPr>
              <a:t>into groups of 4</a:t>
            </a:r>
          </a:p>
        </p:txBody>
      </p:sp>
      <p:grpSp>
        <p:nvGrpSpPr>
          <p:cNvPr id="23559" name="Group 1196"/>
          <p:cNvGrpSpPr>
            <a:grpSpLocks/>
          </p:cNvGrpSpPr>
          <p:nvPr/>
        </p:nvGrpSpPr>
        <p:grpSpPr bwMode="auto">
          <a:xfrm>
            <a:off x="3810001" y="2057400"/>
            <a:ext cx="3505200" cy="3962400"/>
            <a:chOff x="1392" y="1632"/>
            <a:chExt cx="2208" cy="2496"/>
          </a:xfrm>
        </p:grpSpPr>
        <p:sp>
          <p:nvSpPr>
            <p:cNvPr id="23561" name="Rectangle 1195"/>
            <p:cNvSpPr>
              <a:spLocks noChangeArrowheads="1"/>
            </p:cNvSpPr>
            <p:nvPr/>
          </p:nvSpPr>
          <p:spPr bwMode="auto">
            <a:xfrm>
              <a:off x="1392" y="1632"/>
              <a:ext cx="2208" cy="2496"/>
            </a:xfrm>
            <a:prstGeom prst="rect">
              <a:avLst/>
            </a:prstGeom>
            <a:solidFill>
              <a:schemeClr val="hlink"/>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hlink"/>
              </a:extrusionClr>
            </a:sp3d>
          </p:spPr>
          <p:txBody>
            <a:bodyPr wrap="none" anchor="ctr">
              <a:flatTx/>
            </a:bodyPr>
            <a:lstStyle/>
            <a:p>
              <a:endParaRPr lang="en-US"/>
            </a:p>
          </p:txBody>
        </p:sp>
        <p:grpSp>
          <p:nvGrpSpPr>
            <p:cNvPr id="23562" name="Group 1194"/>
            <p:cNvGrpSpPr>
              <a:grpSpLocks/>
            </p:cNvGrpSpPr>
            <p:nvPr/>
          </p:nvGrpSpPr>
          <p:grpSpPr bwMode="auto">
            <a:xfrm>
              <a:off x="1488" y="1632"/>
              <a:ext cx="2021" cy="2456"/>
              <a:chOff x="1488" y="1632"/>
              <a:chExt cx="2021" cy="2456"/>
            </a:xfrm>
          </p:grpSpPr>
          <p:graphicFrame>
            <p:nvGraphicFramePr>
              <p:cNvPr id="23554" name="Object 1027"/>
              <p:cNvGraphicFramePr>
                <a:graphicFrameLocks noChangeAspect="1"/>
              </p:cNvGraphicFramePr>
              <p:nvPr/>
            </p:nvGraphicFramePr>
            <p:xfrm>
              <a:off x="1488" y="1632"/>
              <a:ext cx="2018" cy="2456"/>
            </p:xfrm>
            <a:graphic>
              <a:graphicData uri="http://schemas.openxmlformats.org/presentationml/2006/ole">
                <mc:AlternateContent xmlns:mc="http://schemas.openxmlformats.org/markup-compatibility/2006">
                  <mc:Choice xmlns:v="urn:schemas-microsoft-com:vml" Requires="v">
                    <p:oleObj spid="_x0000_s117877" name="CorelPhotoPaint.Image.7" r:id="rId3" imgW="5278700" imgH="6424653" progId="CorelPhotoPaint.Image.7">
                      <p:embed/>
                    </p:oleObj>
                  </mc:Choice>
                  <mc:Fallback>
                    <p:oleObj name="CorelPhotoPaint.Image.7" r:id="rId3" imgW="5278700" imgH="6424653"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 y="1632"/>
                            <a:ext cx="2018" cy="24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3563" name="Text Box 1028"/>
              <p:cNvSpPr txBox="1">
                <a:spLocks noChangeArrowheads="1"/>
              </p:cNvSpPr>
              <p:nvPr/>
            </p:nvSpPr>
            <p:spPr bwMode="auto">
              <a:xfrm>
                <a:off x="2011" y="2008"/>
                <a:ext cx="149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dirty="0">
                    <a:solidFill>
                      <a:schemeClr val="bg1"/>
                    </a:solidFill>
                    <a:latin typeface="Tahoma" pitchFamily="34" charset="0"/>
                    <a:ea typeface="Tahoma" pitchFamily="34" charset="0"/>
                    <a:cs typeface="Tahoma" pitchFamily="34" charset="0"/>
                  </a:rPr>
                  <a:t>Name Game</a:t>
                </a:r>
              </a:p>
            </p:txBody>
          </p:sp>
          <p:sp>
            <p:nvSpPr>
              <p:cNvPr id="23564" name="Text Box 1029"/>
              <p:cNvSpPr txBox="1">
                <a:spLocks noChangeArrowheads="1"/>
              </p:cNvSpPr>
              <p:nvPr/>
            </p:nvSpPr>
            <p:spPr bwMode="auto">
              <a:xfrm>
                <a:off x="1822" y="2150"/>
                <a:ext cx="210"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85000"/>
                  </a:lnSpc>
                </a:pPr>
                <a:r>
                  <a:rPr lang="en-US" sz="1400" b="1">
                    <a:solidFill>
                      <a:schemeClr val="bg2"/>
                    </a:solidFill>
                    <a:latin typeface="BlackChancery" charset="0"/>
                  </a:rPr>
                  <a:t>1.</a:t>
                </a:r>
              </a:p>
              <a:p>
                <a:pPr>
                  <a:lnSpc>
                    <a:spcPct val="85000"/>
                  </a:lnSpc>
                </a:pPr>
                <a:endParaRPr lang="en-US" sz="1400" b="1">
                  <a:solidFill>
                    <a:schemeClr val="bg2"/>
                  </a:solidFill>
                  <a:latin typeface="BlackChancery" charset="0"/>
                </a:endParaRPr>
              </a:p>
              <a:p>
                <a:pPr>
                  <a:lnSpc>
                    <a:spcPct val="85000"/>
                  </a:lnSpc>
                </a:pPr>
                <a:r>
                  <a:rPr lang="en-US" sz="1400" b="1">
                    <a:solidFill>
                      <a:schemeClr val="bg2"/>
                    </a:solidFill>
                    <a:latin typeface="BlackChancery" charset="0"/>
                  </a:rPr>
                  <a:t>2.</a:t>
                </a:r>
              </a:p>
              <a:p>
                <a:pPr>
                  <a:lnSpc>
                    <a:spcPct val="85000"/>
                  </a:lnSpc>
                </a:pPr>
                <a:endParaRPr lang="en-US" sz="1400" b="1">
                  <a:solidFill>
                    <a:schemeClr val="bg2"/>
                  </a:solidFill>
                  <a:latin typeface="BlackChancery" charset="0"/>
                </a:endParaRPr>
              </a:p>
              <a:p>
                <a:pPr>
                  <a:lnSpc>
                    <a:spcPct val="85000"/>
                  </a:lnSpc>
                </a:pPr>
                <a:r>
                  <a:rPr lang="en-US" sz="1400" b="1">
                    <a:solidFill>
                      <a:schemeClr val="bg2"/>
                    </a:solidFill>
                    <a:latin typeface="BlackChancery" charset="0"/>
                  </a:rPr>
                  <a:t>3.</a:t>
                </a:r>
              </a:p>
              <a:p>
                <a:pPr>
                  <a:lnSpc>
                    <a:spcPct val="85000"/>
                  </a:lnSpc>
                </a:pPr>
                <a:endParaRPr lang="en-US" sz="1400" b="1">
                  <a:solidFill>
                    <a:schemeClr val="bg2"/>
                  </a:solidFill>
                  <a:latin typeface="BlackChancery" charset="0"/>
                </a:endParaRPr>
              </a:p>
              <a:p>
                <a:pPr>
                  <a:lnSpc>
                    <a:spcPct val="85000"/>
                  </a:lnSpc>
                </a:pPr>
                <a:r>
                  <a:rPr lang="en-US" sz="1400" b="1">
                    <a:solidFill>
                      <a:schemeClr val="bg2"/>
                    </a:solidFill>
                    <a:latin typeface="BlackChancery" charset="0"/>
                  </a:rPr>
                  <a:t>4.</a:t>
                </a:r>
              </a:p>
              <a:p>
                <a:pPr>
                  <a:lnSpc>
                    <a:spcPct val="85000"/>
                  </a:lnSpc>
                </a:pPr>
                <a:endParaRPr lang="en-US" sz="1400" b="1">
                  <a:solidFill>
                    <a:schemeClr val="bg2"/>
                  </a:solidFill>
                  <a:latin typeface="BlackChancery" charset="0"/>
                </a:endParaRPr>
              </a:p>
              <a:p>
                <a:pPr>
                  <a:lnSpc>
                    <a:spcPct val="85000"/>
                  </a:lnSpc>
                </a:pPr>
                <a:r>
                  <a:rPr lang="en-US" sz="1400" b="1">
                    <a:solidFill>
                      <a:schemeClr val="bg2"/>
                    </a:solidFill>
                    <a:latin typeface="BlackChancery" charset="0"/>
                  </a:rPr>
                  <a:t>5.</a:t>
                </a:r>
              </a:p>
              <a:p>
                <a:pPr>
                  <a:lnSpc>
                    <a:spcPct val="85000"/>
                  </a:lnSpc>
                </a:pPr>
                <a:endParaRPr lang="en-US" sz="1400" b="1">
                  <a:solidFill>
                    <a:schemeClr val="bg2"/>
                  </a:solidFill>
                  <a:latin typeface="BlackChancery" charset="0"/>
                </a:endParaRPr>
              </a:p>
              <a:p>
                <a:pPr>
                  <a:lnSpc>
                    <a:spcPct val="85000"/>
                  </a:lnSpc>
                </a:pPr>
                <a:r>
                  <a:rPr lang="en-US" sz="1400" b="1">
                    <a:solidFill>
                      <a:schemeClr val="bg2"/>
                    </a:solidFill>
                    <a:latin typeface="BlackChancery" charset="0"/>
                  </a:rPr>
                  <a:t>6.</a:t>
                </a:r>
              </a:p>
              <a:p>
                <a:pPr>
                  <a:lnSpc>
                    <a:spcPct val="85000"/>
                  </a:lnSpc>
                </a:pPr>
                <a:endParaRPr lang="en-US" sz="1400" b="1">
                  <a:solidFill>
                    <a:schemeClr val="bg2"/>
                  </a:solidFill>
                  <a:latin typeface="BlackChancery" charset="0"/>
                </a:endParaRPr>
              </a:p>
              <a:p>
                <a:pPr>
                  <a:lnSpc>
                    <a:spcPct val="85000"/>
                  </a:lnSpc>
                </a:pPr>
                <a:r>
                  <a:rPr lang="en-US" sz="1400" b="1">
                    <a:solidFill>
                      <a:schemeClr val="bg2"/>
                    </a:solidFill>
                    <a:latin typeface="BlackChancery" charset="0"/>
                  </a:rPr>
                  <a:t>7.</a:t>
                </a:r>
              </a:p>
              <a:p>
                <a:pPr>
                  <a:lnSpc>
                    <a:spcPct val="85000"/>
                  </a:lnSpc>
                </a:pPr>
                <a:endParaRPr lang="en-US" sz="1400" b="1">
                  <a:solidFill>
                    <a:schemeClr val="bg2"/>
                  </a:solidFill>
                  <a:latin typeface="BlackChancery" charset="0"/>
                </a:endParaRPr>
              </a:p>
              <a:p>
                <a:pPr>
                  <a:lnSpc>
                    <a:spcPct val="85000"/>
                  </a:lnSpc>
                </a:pPr>
                <a:r>
                  <a:rPr lang="en-US" sz="1400" b="1">
                    <a:solidFill>
                      <a:schemeClr val="bg2"/>
                    </a:solidFill>
                    <a:latin typeface="BlackChancery" charset="0"/>
                  </a:rPr>
                  <a:t>8.</a:t>
                </a:r>
              </a:p>
            </p:txBody>
          </p:sp>
        </p:grpSp>
      </p:grpSp>
      <p:pic>
        <p:nvPicPr>
          <p:cNvPr id="23560" name="Picture 1063" descr="j01981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089" y="382588"/>
            <a:ext cx="2551113"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79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0"/>
          </p:nvPr>
        </p:nvSpPr>
        <p:spPr>
          <a:xfrm>
            <a:off x="5029200" y="5943601"/>
            <a:ext cx="3657600" cy="502919"/>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solidFill>
                  <a:srgbClr val="FFFFFF"/>
                </a:solidFill>
                <a:latin typeface="Staccato222 BT" charset="0"/>
              </a:rPr>
              <a:t>Youth Alive – </a:t>
            </a:r>
            <a:r>
              <a:rPr lang="en-US" sz="1400" dirty="0">
                <a:solidFill>
                  <a:srgbClr val="FFFFFF"/>
                </a:solidFill>
              </a:rPr>
              <a:t>Reducing </a:t>
            </a:r>
            <a:r>
              <a:rPr lang="en-US" sz="1400" i="1" dirty="0">
                <a:solidFill>
                  <a:srgbClr val="FFFFFF"/>
                </a:solidFill>
              </a:rPr>
              <a:t>at risk</a:t>
            </a:r>
            <a:r>
              <a:rPr lang="en-US" sz="1400" dirty="0">
                <a:solidFill>
                  <a:srgbClr val="FFFFFF"/>
                </a:solidFill>
              </a:rPr>
              <a:t> Behaviors</a:t>
            </a:r>
          </a:p>
        </p:txBody>
      </p:sp>
      <p:sp>
        <p:nvSpPr>
          <p:cNvPr id="13" name="Slide Number Placeholder 4"/>
          <p:cNvSpPr>
            <a:spLocks noGrp="1"/>
          </p:cNvSpPr>
          <p:nvPr>
            <p:ph type="sldNum" sz="quarter" idx="11"/>
          </p:nvPr>
        </p:nvSpPr>
        <p:spPr>
          <a:xfrm>
            <a:off x="8458202" y="6126480"/>
            <a:ext cx="5507719" cy="2743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36C486-90AA-5743-A383-0C0B81C89FC8}" type="slidenum">
              <a:rPr lang="en-US" sz="1400">
                <a:effectLst>
                  <a:outerShdw blurRad="38100" dist="38100" dir="2700000" algn="tl">
                    <a:srgbClr val="000000"/>
                  </a:outerShdw>
                </a:effectLst>
                <a:latin typeface="BlackChancery" charset="0"/>
              </a:rPr>
              <a:pPr eaLnBrk="1" hangingPunct="1"/>
              <a:t>88</a:t>
            </a:fld>
            <a:endParaRPr lang="en-US" sz="1400" dirty="0">
              <a:effectLst>
                <a:outerShdw blurRad="38100" dist="38100" dir="2700000" algn="tl">
                  <a:srgbClr val="000000"/>
                </a:outerShdw>
              </a:effectLst>
              <a:latin typeface="BlackChancery" charset="0"/>
            </a:endParaRPr>
          </a:p>
        </p:txBody>
      </p:sp>
      <p:sp>
        <p:nvSpPr>
          <p:cNvPr id="273410" name="Rectangle 2050"/>
          <p:cNvSpPr>
            <a:spLocks noGrp="1" noChangeArrowheads="1"/>
          </p:cNvSpPr>
          <p:nvPr>
            <p:ph type="title"/>
          </p:nvPr>
        </p:nvSpPr>
        <p:spPr>
          <a:xfrm>
            <a:off x="1470026" y="531814"/>
            <a:ext cx="6302375" cy="828675"/>
          </a:xfrm>
        </p:spPr>
        <p:txBody>
          <a:bodyPr lIns="90488" tIns="44450" rIns="90488" bIns="44450" anchor="ctr"/>
          <a:lstStyle/>
          <a:p>
            <a:pPr eaLnBrk="1" hangingPunct="1">
              <a:defRPr/>
            </a:pPr>
            <a:r>
              <a:rPr lang="en-US" sz="4800" dirty="0" smtClean="0">
                <a:latin typeface="Arial" pitchFamily="34" charset="0"/>
                <a:ea typeface="+mj-ea"/>
                <a:cs typeface="Arial" pitchFamily="34" charset="0"/>
              </a:rPr>
              <a:t>Name Game (pg</a:t>
            </a:r>
            <a:r>
              <a:rPr lang="en-US" sz="4800" smtClean="0">
                <a:latin typeface="Arial" pitchFamily="34" charset="0"/>
                <a:ea typeface="+mj-ea"/>
                <a:cs typeface="Arial" pitchFamily="34" charset="0"/>
              </a:rPr>
              <a:t>.25)</a:t>
            </a:r>
            <a:endParaRPr lang="en-US" sz="1800" dirty="0" smtClean="0">
              <a:latin typeface="Arial" pitchFamily="34" charset="0"/>
              <a:ea typeface="+mj-ea"/>
              <a:cs typeface="Arial" pitchFamily="34" charset="0"/>
            </a:endParaRPr>
          </a:p>
        </p:txBody>
      </p:sp>
      <p:grpSp>
        <p:nvGrpSpPr>
          <p:cNvPr id="24583" name="Group 2060"/>
          <p:cNvGrpSpPr>
            <a:grpSpLocks/>
          </p:cNvGrpSpPr>
          <p:nvPr/>
        </p:nvGrpSpPr>
        <p:grpSpPr bwMode="auto">
          <a:xfrm>
            <a:off x="1219200" y="1600200"/>
            <a:ext cx="6858000" cy="4432300"/>
            <a:chOff x="624" y="1100"/>
            <a:chExt cx="4320" cy="2792"/>
          </a:xfrm>
        </p:grpSpPr>
        <p:graphicFrame>
          <p:nvGraphicFramePr>
            <p:cNvPr id="24578" name="Object 2052"/>
            <p:cNvGraphicFramePr>
              <a:graphicFrameLocks noChangeAspect="1"/>
            </p:cNvGraphicFramePr>
            <p:nvPr/>
          </p:nvGraphicFramePr>
          <p:xfrm>
            <a:off x="624" y="1100"/>
            <a:ext cx="4320" cy="2792"/>
          </p:xfrm>
          <a:graphic>
            <a:graphicData uri="http://schemas.openxmlformats.org/presentationml/2006/ole">
              <mc:AlternateContent xmlns:mc="http://schemas.openxmlformats.org/markup-compatibility/2006">
                <mc:Choice xmlns:v="urn:schemas-microsoft-com:vml" Requires="v">
                  <p:oleObj spid="_x0000_s118900" name="CorelDRAW" r:id="rId4" imgW="4614253" imgH="4035224" progId="CorelDraw.Graphic.7">
                    <p:embed/>
                  </p:oleObj>
                </mc:Choice>
                <mc:Fallback>
                  <p:oleObj name="CorelDRAW" r:id="rId4" imgW="4614253" imgH="4035224" progId="CorelDraw.Graphic.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 y="1100"/>
                          <a:ext cx="4320" cy="27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sp>
          <p:nvSpPr>
            <p:cNvPr id="273413" name="Text Box 2053"/>
            <p:cNvSpPr txBox="1">
              <a:spLocks noChangeArrowheads="1"/>
            </p:cNvSpPr>
            <p:nvPr/>
          </p:nvSpPr>
          <p:spPr bwMode="auto">
            <a:xfrm>
              <a:off x="1946" y="1189"/>
              <a:ext cx="1617" cy="330"/>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a:solidFill>
                    <a:srgbClr val="FFFF00"/>
                  </a:solidFill>
                  <a:effectLst>
                    <a:outerShdw blurRad="38100" dist="38100" dir="2700000" algn="tl">
                      <a:srgbClr val="000000"/>
                    </a:outerShdw>
                  </a:effectLst>
                  <a:latin typeface="Arial" charset="0"/>
                  <a:cs typeface="Arial" charset="0"/>
                </a:rPr>
                <a:t>Warm Fuzzies</a:t>
              </a:r>
            </a:p>
          </p:txBody>
        </p:sp>
        <p:sp>
          <p:nvSpPr>
            <p:cNvPr id="273414" name="Text Box 2054"/>
            <p:cNvSpPr txBox="1">
              <a:spLocks noChangeArrowheads="1"/>
            </p:cNvSpPr>
            <p:nvPr/>
          </p:nvSpPr>
          <p:spPr bwMode="auto">
            <a:xfrm>
              <a:off x="1392" y="1594"/>
              <a:ext cx="777" cy="679"/>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chemeClr val="hlink"/>
                  </a:solidFill>
                  <a:effectLst>
                    <a:outerShdw blurRad="38100" dist="38100" dir="2700000" algn="tl">
                      <a:srgbClr val="000000"/>
                    </a:outerShdw>
                  </a:effectLst>
                  <a:latin typeface="Garamond" charset="0"/>
                </a:rPr>
                <a:t>Kind </a:t>
              </a:r>
            </a:p>
            <a:p>
              <a:pPr algn="ctr"/>
              <a:r>
                <a:rPr lang="en-US" sz="3200" b="1">
                  <a:solidFill>
                    <a:schemeClr val="hlink"/>
                  </a:solidFill>
                  <a:effectLst>
                    <a:outerShdw blurRad="38100" dist="38100" dir="2700000" algn="tl">
                      <a:srgbClr val="000000"/>
                    </a:outerShdw>
                  </a:effectLst>
                  <a:latin typeface="Garamond" charset="0"/>
                </a:rPr>
                <a:t>Karen</a:t>
              </a:r>
            </a:p>
          </p:txBody>
        </p:sp>
        <p:sp>
          <p:nvSpPr>
            <p:cNvPr id="273415" name="Text Box 2055"/>
            <p:cNvSpPr txBox="1">
              <a:spLocks noChangeArrowheads="1"/>
            </p:cNvSpPr>
            <p:nvPr/>
          </p:nvSpPr>
          <p:spPr bwMode="auto">
            <a:xfrm rot="18849975">
              <a:off x="2558" y="2010"/>
              <a:ext cx="1450" cy="291"/>
            </a:xfrm>
            <a:prstGeom prst="rect">
              <a:avLst/>
            </a:prstGeom>
            <a:noFill/>
            <a:ln w="12700" cap="sq">
              <a:noFill/>
              <a:miter lim="800000"/>
              <a:headEnd type="none" w="sm" len="sm"/>
              <a:tailEnd type="none" w="sm" len="sm"/>
            </a:ln>
            <a:effectLst/>
          </p:spPr>
          <p:txBody>
            <a:bodyPr wrap="none">
              <a:spAutoFit/>
            </a:bodyPr>
            <a:lstStyle/>
            <a:p>
              <a:pPr eaLnBrk="0" hangingPunct="0">
                <a:defRPr/>
              </a:pPr>
              <a:r>
                <a:rPr lang="en-US" b="1">
                  <a:solidFill>
                    <a:srgbClr val="FF0000"/>
                  </a:solidFill>
                  <a:effectLst>
                    <a:outerShdw blurRad="38100" dist="38100" dir="2700000" algn="tl">
                      <a:srgbClr val="000000"/>
                    </a:outerShdw>
                  </a:effectLst>
                  <a:latin typeface="Garamond" pitchFamily="18" charset="0"/>
                  <a:ea typeface="+mn-ea"/>
                </a:rPr>
                <a:t>Dependable </a:t>
              </a:r>
              <a:r>
                <a:rPr lang="en-US" sz="2000" b="1">
                  <a:solidFill>
                    <a:srgbClr val="FF0000"/>
                  </a:solidFill>
                  <a:effectLst>
                    <a:outerShdw blurRad="38100" dist="38100" dir="2700000" algn="tl">
                      <a:srgbClr val="000000"/>
                    </a:outerShdw>
                  </a:effectLst>
                  <a:latin typeface="Garamond" pitchFamily="18" charset="0"/>
                  <a:ea typeface="+mn-ea"/>
                </a:rPr>
                <a:t>Dan</a:t>
              </a:r>
              <a:endParaRPr lang="en-US" sz="1600" b="1">
                <a:solidFill>
                  <a:srgbClr val="FF0000"/>
                </a:solidFill>
                <a:effectLst>
                  <a:outerShdw blurRad="38100" dist="38100" dir="2700000" algn="tl">
                    <a:srgbClr val="000000"/>
                  </a:outerShdw>
                </a:effectLst>
                <a:latin typeface="Garamond" pitchFamily="18" charset="0"/>
                <a:ea typeface="+mn-ea"/>
              </a:endParaRPr>
            </a:p>
          </p:txBody>
        </p:sp>
        <p:sp>
          <p:nvSpPr>
            <p:cNvPr id="273416" name="Text Box 2056"/>
            <p:cNvSpPr txBox="1">
              <a:spLocks noChangeArrowheads="1"/>
            </p:cNvSpPr>
            <p:nvPr/>
          </p:nvSpPr>
          <p:spPr bwMode="auto">
            <a:xfrm>
              <a:off x="1260" y="2804"/>
              <a:ext cx="581" cy="446"/>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chemeClr val="hlink"/>
                  </a:solidFill>
                  <a:effectLst>
                    <a:outerShdw blurRad="38100" dist="38100" dir="2700000" algn="tl">
                      <a:srgbClr val="000000"/>
                    </a:outerShdw>
                  </a:effectLst>
                  <a:latin typeface="Garamond" charset="0"/>
                </a:rPr>
                <a:t>Caring</a:t>
              </a:r>
            </a:p>
            <a:p>
              <a:pPr algn="ctr"/>
              <a:r>
                <a:rPr lang="en-US" sz="2000" b="1">
                  <a:solidFill>
                    <a:schemeClr val="hlink"/>
                  </a:solidFill>
                  <a:effectLst>
                    <a:outerShdw blurRad="38100" dist="38100" dir="2700000" algn="tl">
                      <a:srgbClr val="000000"/>
                    </a:outerShdw>
                  </a:effectLst>
                  <a:latin typeface="Garamond" charset="0"/>
                </a:rPr>
                <a:t>Carl</a:t>
              </a:r>
            </a:p>
          </p:txBody>
        </p:sp>
        <p:sp>
          <p:nvSpPr>
            <p:cNvPr id="273417" name="Text Box 2057"/>
            <p:cNvSpPr txBox="1">
              <a:spLocks noChangeArrowheads="1"/>
            </p:cNvSpPr>
            <p:nvPr/>
          </p:nvSpPr>
          <p:spPr bwMode="auto">
            <a:xfrm>
              <a:off x="1940" y="3089"/>
              <a:ext cx="514" cy="446"/>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chemeClr val="hlink"/>
                  </a:solidFill>
                  <a:effectLst>
                    <a:outerShdw blurRad="38100" dist="38100" dir="2700000" algn="tl">
                      <a:srgbClr val="000000"/>
                    </a:outerShdw>
                  </a:effectLst>
                  <a:latin typeface="Garamond" charset="0"/>
                </a:rPr>
                <a:t>Sweet</a:t>
              </a:r>
            </a:p>
            <a:p>
              <a:pPr algn="ctr"/>
              <a:r>
                <a:rPr lang="en-US" sz="2000" b="1">
                  <a:solidFill>
                    <a:schemeClr val="hlink"/>
                  </a:solidFill>
                  <a:effectLst>
                    <a:outerShdw blurRad="38100" dist="38100" dir="2700000" algn="tl">
                      <a:srgbClr val="000000"/>
                    </a:outerShdw>
                  </a:effectLst>
                  <a:latin typeface="Garamond" charset="0"/>
                </a:rPr>
                <a:t>Sue</a:t>
              </a:r>
            </a:p>
          </p:txBody>
        </p:sp>
        <p:sp>
          <p:nvSpPr>
            <p:cNvPr id="273418" name="Text Box 2058"/>
            <p:cNvSpPr txBox="1">
              <a:spLocks noChangeArrowheads="1"/>
            </p:cNvSpPr>
            <p:nvPr/>
          </p:nvSpPr>
          <p:spPr bwMode="auto">
            <a:xfrm rot="20463612">
              <a:off x="2951" y="2995"/>
              <a:ext cx="601" cy="407"/>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a:solidFill>
                    <a:schemeClr val="hlink"/>
                  </a:solidFill>
                  <a:effectLst>
                    <a:outerShdw blurRad="38100" dist="38100" dir="2700000" algn="tl">
                      <a:srgbClr val="000000"/>
                    </a:outerShdw>
                  </a:effectLst>
                  <a:latin typeface="Garamond" charset="0"/>
                </a:rPr>
                <a:t>Faithful</a:t>
              </a:r>
            </a:p>
            <a:p>
              <a:pPr algn="ctr"/>
              <a:r>
                <a:rPr lang="en-US" sz="1800" b="1">
                  <a:solidFill>
                    <a:schemeClr val="hlink"/>
                  </a:solidFill>
                  <a:effectLst>
                    <a:outerShdw blurRad="38100" dist="38100" dir="2700000" algn="tl">
                      <a:srgbClr val="000000"/>
                    </a:outerShdw>
                  </a:effectLst>
                  <a:latin typeface="Garamond" charset="0"/>
                </a:rPr>
                <a:t>Frank</a:t>
              </a:r>
            </a:p>
          </p:txBody>
        </p:sp>
        <p:sp>
          <p:nvSpPr>
            <p:cNvPr id="273419" name="Text Box 2059"/>
            <p:cNvSpPr txBox="1">
              <a:spLocks noChangeArrowheads="1"/>
            </p:cNvSpPr>
            <p:nvPr/>
          </p:nvSpPr>
          <p:spPr bwMode="auto">
            <a:xfrm>
              <a:off x="3743" y="3117"/>
              <a:ext cx="549" cy="407"/>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a:solidFill>
                    <a:schemeClr val="hlink"/>
                  </a:solidFill>
                  <a:effectLst>
                    <a:outerShdw blurRad="38100" dist="38100" dir="2700000" algn="tl">
                      <a:srgbClr val="000000"/>
                    </a:outerShdw>
                  </a:effectLst>
                  <a:latin typeface="Garamond" charset="0"/>
                </a:rPr>
                <a:t>Loving</a:t>
              </a:r>
            </a:p>
            <a:p>
              <a:pPr algn="ctr"/>
              <a:r>
                <a:rPr lang="en-US" sz="1800" b="1">
                  <a:solidFill>
                    <a:schemeClr val="hlink"/>
                  </a:solidFill>
                  <a:effectLst>
                    <a:outerShdw blurRad="38100" dist="38100" dir="2700000" algn="tl">
                      <a:srgbClr val="000000"/>
                    </a:outerShdw>
                  </a:effectLst>
                  <a:latin typeface="Garamond" charset="0"/>
                </a:rPr>
                <a:t>Linda</a:t>
              </a:r>
            </a:p>
          </p:txBody>
        </p:sp>
      </p:grpSp>
    </p:spTree>
    <p:extLst>
      <p:ext uri="{BB962C8B-B14F-4D97-AF65-F5344CB8AC3E}">
        <p14:creationId xmlns:p14="http://schemas.microsoft.com/office/powerpoint/2010/main" val="308165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5105400" y="6019800"/>
            <a:ext cx="4267200" cy="44196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solidFill>
                  <a:srgbClr val="FFFFFF"/>
                </a:solidFill>
                <a:latin typeface="Staccato222 BT" charset="0"/>
              </a:rPr>
              <a:t>Youth Alive – </a:t>
            </a:r>
            <a:r>
              <a:rPr lang="en-US" sz="1400" dirty="0">
                <a:solidFill>
                  <a:srgbClr val="FFFFFF"/>
                </a:solidFill>
              </a:rPr>
              <a:t>Reducing </a:t>
            </a:r>
            <a:r>
              <a:rPr lang="en-US" sz="1400" i="1" dirty="0">
                <a:solidFill>
                  <a:srgbClr val="FFFFFF"/>
                </a:solidFill>
              </a:rPr>
              <a:t>at risk</a:t>
            </a:r>
            <a:r>
              <a:rPr lang="en-US" sz="1400" dirty="0">
                <a:solidFill>
                  <a:srgbClr val="FFFFFF"/>
                </a:solidFill>
              </a:rPr>
              <a:t> Behaviors</a:t>
            </a:r>
          </a:p>
        </p:txBody>
      </p:sp>
      <p:sp>
        <p:nvSpPr>
          <p:cNvPr id="6" name="Slide Number Placeholder 3"/>
          <p:cNvSpPr>
            <a:spLocks noGrp="1"/>
          </p:cNvSpPr>
          <p:nvPr>
            <p:ph type="sldNum" sz="quarter" idx="11"/>
          </p:nvPr>
        </p:nvSpPr>
        <p:spPr>
          <a:xfrm>
            <a:off x="8513082" y="6172200"/>
            <a:ext cx="5507719" cy="2743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DC7FE5-490A-0F44-9115-E3519BF8172C}" type="slidenum">
              <a:rPr lang="en-US" sz="1400">
                <a:latin typeface="BlackChancery" charset="0"/>
              </a:rPr>
              <a:pPr eaLnBrk="1" hangingPunct="1"/>
              <a:t>89</a:t>
            </a:fld>
            <a:endParaRPr lang="en-US" sz="1400" dirty="0">
              <a:latin typeface="BlackChancery" charset="0"/>
            </a:endParaRPr>
          </a:p>
        </p:txBody>
      </p:sp>
      <p:sp>
        <p:nvSpPr>
          <p:cNvPr id="275459" name="Rectangle 1027"/>
          <p:cNvSpPr>
            <a:spLocks noGrp="1" noChangeArrowheads="1"/>
          </p:cNvSpPr>
          <p:nvPr>
            <p:ph type="title"/>
          </p:nvPr>
        </p:nvSpPr>
        <p:spPr>
          <a:xfrm>
            <a:off x="1905000" y="2286001"/>
            <a:ext cx="4953000" cy="1920875"/>
          </a:xfrm>
        </p:spPr>
        <p:txBody>
          <a:bodyPr/>
          <a:lstStyle/>
          <a:p>
            <a:pPr algn="ctr" eaLnBrk="1" hangingPunct="1"/>
            <a:r>
              <a:rPr lang="ja-JP" altLang="en-US" sz="4000" dirty="0">
                <a:solidFill>
                  <a:srgbClr val="FFFFFF"/>
                </a:solidFill>
                <a:latin typeface="Tahoma" pitchFamily="34" charset="0"/>
                <a:cs typeface="Tahoma" pitchFamily="34" charset="0"/>
              </a:rPr>
              <a:t>“</a:t>
            </a:r>
            <a:r>
              <a:rPr lang="en-US" sz="4000" dirty="0">
                <a:solidFill>
                  <a:srgbClr val="FFFFFF"/>
                </a:solidFill>
                <a:latin typeface="Tahoma" pitchFamily="34" charset="0"/>
                <a:ea typeface="Tahoma" pitchFamily="34" charset="0"/>
                <a:cs typeface="Tahoma" pitchFamily="34" charset="0"/>
              </a:rPr>
              <a:t>What did you learn from this </a:t>
            </a:r>
            <a:r>
              <a:rPr lang="en-US" sz="4000" dirty="0">
                <a:solidFill>
                  <a:srgbClr val="61BBFF"/>
                </a:solidFill>
                <a:latin typeface="Tahoma" pitchFamily="34" charset="0"/>
                <a:ea typeface="Tahoma" pitchFamily="34" charset="0"/>
                <a:cs typeface="Tahoma" pitchFamily="34" charset="0"/>
              </a:rPr>
              <a:t>Name </a:t>
            </a:r>
            <a:r>
              <a:rPr lang="en-US" sz="4000" dirty="0">
                <a:solidFill>
                  <a:srgbClr val="5BB9FF"/>
                </a:solidFill>
                <a:latin typeface="Tahoma" pitchFamily="34" charset="0"/>
                <a:ea typeface="Tahoma" pitchFamily="34" charset="0"/>
                <a:cs typeface="Tahoma" pitchFamily="34" charset="0"/>
              </a:rPr>
              <a:t>Game?</a:t>
            </a:r>
            <a:r>
              <a:rPr lang="ja-JP" altLang="en-US" sz="4000" dirty="0">
                <a:solidFill>
                  <a:srgbClr val="5BB9FF"/>
                </a:solidFill>
                <a:latin typeface="Tahoma" pitchFamily="34" charset="0"/>
                <a:cs typeface="Tahoma" pitchFamily="34" charset="0"/>
              </a:rPr>
              <a:t>”</a:t>
            </a:r>
            <a:endParaRPr lang="en-US" sz="4000" dirty="0">
              <a:solidFill>
                <a:srgbClr val="5BB9FF"/>
              </a:solidFill>
              <a:latin typeface="Tahoma" pitchFamily="34" charset="0"/>
              <a:ea typeface="Tahoma" pitchFamily="34" charset="0"/>
              <a:cs typeface="Tahoma" pitchFamily="34" charset="0"/>
            </a:endParaRPr>
          </a:p>
        </p:txBody>
      </p:sp>
      <p:sp>
        <p:nvSpPr>
          <p:cNvPr id="2" name="TextBox 1"/>
          <p:cNvSpPr txBox="1"/>
          <p:nvPr/>
        </p:nvSpPr>
        <p:spPr>
          <a:xfrm rot="19829675">
            <a:off x="762000" y="1295400"/>
            <a:ext cx="2078261" cy="461665"/>
          </a:xfrm>
          <a:prstGeom prst="rect">
            <a:avLst/>
          </a:prstGeom>
          <a:noFill/>
        </p:spPr>
        <p:txBody>
          <a:bodyPr wrap="none" rtlCol="0">
            <a:spAutoFit/>
          </a:bodyPr>
          <a:lstStyle/>
          <a:p>
            <a:r>
              <a:rPr lang="en-US" dirty="0" smtClean="0">
                <a:latin typeface="Tahoma" pitchFamily="34" charset="0"/>
                <a:ea typeface="Tahoma" pitchFamily="34" charset="0"/>
                <a:cs typeface="Tahoma" pitchFamily="34" charset="0"/>
              </a:rPr>
              <a:t>Fabulous Fred</a:t>
            </a:r>
            <a:endParaRPr lang="en-US" dirty="0">
              <a:latin typeface="Tahoma" pitchFamily="34" charset="0"/>
              <a:ea typeface="Tahoma" pitchFamily="34" charset="0"/>
              <a:cs typeface="Tahoma" pitchFamily="34" charset="0"/>
            </a:endParaRPr>
          </a:p>
        </p:txBody>
      </p:sp>
      <p:sp>
        <p:nvSpPr>
          <p:cNvPr id="3" name="TextBox 2"/>
          <p:cNvSpPr txBox="1"/>
          <p:nvPr/>
        </p:nvSpPr>
        <p:spPr>
          <a:xfrm rot="896454">
            <a:off x="6172200" y="1212835"/>
            <a:ext cx="1848583" cy="461665"/>
          </a:xfrm>
          <a:prstGeom prst="rect">
            <a:avLst/>
          </a:prstGeom>
          <a:noFill/>
        </p:spPr>
        <p:txBody>
          <a:bodyPr wrap="none" rtlCol="0">
            <a:spAutoFit/>
          </a:bodyPr>
          <a:lstStyle/>
          <a:p>
            <a:r>
              <a:rPr lang="en-US" dirty="0" smtClean="0">
                <a:latin typeface="Tahoma" pitchFamily="34" charset="0"/>
                <a:ea typeface="Tahoma" pitchFamily="34" charset="0"/>
                <a:cs typeface="Tahoma" pitchFamily="34" charset="0"/>
              </a:rPr>
              <a:t>Lovely Linda</a:t>
            </a:r>
            <a:endParaRPr lang="en-US" dirty="0">
              <a:latin typeface="Tahoma" pitchFamily="34" charset="0"/>
              <a:ea typeface="Tahoma" pitchFamily="34" charset="0"/>
              <a:cs typeface="Tahoma" pitchFamily="34" charset="0"/>
            </a:endParaRPr>
          </a:p>
        </p:txBody>
      </p:sp>
      <p:sp>
        <p:nvSpPr>
          <p:cNvPr id="7" name="TextBox 6"/>
          <p:cNvSpPr txBox="1"/>
          <p:nvPr/>
        </p:nvSpPr>
        <p:spPr>
          <a:xfrm rot="1339627">
            <a:off x="1079850" y="5105400"/>
            <a:ext cx="1991251" cy="461665"/>
          </a:xfrm>
          <a:prstGeom prst="rect">
            <a:avLst/>
          </a:prstGeom>
          <a:noFill/>
        </p:spPr>
        <p:txBody>
          <a:bodyPr wrap="none" rtlCol="0">
            <a:spAutoFit/>
          </a:bodyPr>
          <a:lstStyle/>
          <a:p>
            <a:r>
              <a:rPr lang="en-US" dirty="0" smtClean="0">
                <a:latin typeface="Tahoma" pitchFamily="34" charset="0"/>
                <a:ea typeface="Tahoma" pitchFamily="34" charset="0"/>
                <a:cs typeface="Tahoma" pitchFamily="34" charset="0"/>
              </a:rPr>
              <a:t>Dandy Daniel</a:t>
            </a:r>
            <a:endParaRPr lang="en-US" dirty="0">
              <a:latin typeface="Tahoma" pitchFamily="34" charset="0"/>
              <a:ea typeface="Tahoma" pitchFamily="34" charset="0"/>
              <a:cs typeface="Tahoma" pitchFamily="34" charset="0"/>
            </a:endParaRPr>
          </a:p>
        </p:txBody>
      </p:sp>
      <p:sp>
        <p:nvSpPr>
          <p:cNvPr id="8" name="TextBox 7"/>
          <p:cNvSpPr txBox="1"/>
          <p:nvPr/>
        </p:nvSpPr>
        <p:spPr>
          <a:xfrm rot="20117155">
            <a:off x="5776318" y="5029200"/>
            <a:ext cx="2432269" cy="461665"/>
          </a:xfrm>
          <a:prstGeom prst="rect">
            <a:avLst/>
          </a:prstGeom>
          <a:noFill/>
        </p:spPr>
        <p:txBody>
          <a:bodyPr wrap="none" rtlCol="0">
            <a:spAutoFit/>
          </a:bodyPr>
          <a:lstStyle/>
          <a:p>
            <a:r>
              <a:rPr lang="en-US" dirty="0" smtClean="0">
                <a:latin typeface="Tahoma" pitchFamily="34" charset="0"/>
                <a:ea typeface="Tahoma" pitchFamily="34" charset="0"/>
                <a:cs typeface="Tahoma" pitchFamily="34" charset="0"/>
              </a:rPr>
              <a:t>Cheerful </a:t>
            </a:r>
            <a:r>
              <a:rPr lang="en-US" dirty="0" err="1" smtClean="0">
                <a:latin typeface="Tahoma" pitchFamily="34" charset="0"/>
                <a:ea typeface="Tahoma" pitchFamily="34" charset="0"/>
                <a:cs typeface="Tahoma" pitchFamily="34" charset="0"/>
              </a:rPr>
              <a:t>Chantel</a:t>
            </a:r>
            <a:endParaRPr lang="en-US"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7025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a:xfrm>
            <a:off x="990600" y="457201"/>
            <a:ext cx="9144000" cy="701675"/>
          </a:xfrm>
        </p:spPr>
        <p:txBody>
          <a:bodyPr/>
          <a:lstStyle/>
          <a:p>
            <a:pPr eaLnBrk="1" hangingPunct="1"/>
            <a:r>
              <a:rPr lang="en-US" sz="4000" b="0" dirty="0" smtClean="0">
                <a:solidFill>
                  <a:srgbClr val="FFFF7D"/>
                </a:solidFill>
                <a:latin typeface="Tahoma" pitchFamily="34" charset="0"/>
                <a:ea typeface="Tahoma" pitchFamily="34" charset="0"/>
                <a:cs typeface="Tahoma" pitchFamily="34" charset="0"/>
              </a:rPr>
              <a:t>Highest incidence of drug use </a:t>
            </a:r>
          </a:p>
        </p:txBody>
      </p:sp>
      <p:sp>
        <p:nvSpPr>
          <p:cNvPr id="198659" name="Rectangle 3"/>
          <p:cNvSpPr>
            <a:spLocks noGrp="1" noChangeArrowheads="1"/>
          </p:cNvSpPr>
          <p:nvPr>
            <p:ph idx="1"/>
          </p:nvPr>
        </p:nvSpPr>
        <p:spPr>
          <a:xfrm>
            <a:off x="457200" y="1524000"/>
            <a:ext cx="8763000" cy="2514600"/>
          </a:xfrm>
        </p:spPr>
        <p:txBody>
          <a:bodyPr>
            <a:normAutofit/>
          </a:bodyPr>
          <a:lstStyle/>
          <a:p>
            <a:pPr eaLnBrk="1" hangingPunct="1">
              <a:lnSpc>
                <a:spcPct val="90000"/>
              </a:lnSpc>
            </a:pPr>
            <a:r>
              <a:rPr lang="en-US" sz="4000" dirty="0" smtClean="0">
                <a:latin typeface="Tahoma" pitchFamily="34" charset="0"/>
                <a:ea typeface="Tahoma" pitchFamily="34" charset="0"/>
                <a:cs typeface="Tahoma" pitchFamily="34" charset="0"/>
              </a:rPr>
              <a:t>42% drug offenders</a:t>
            </a:r>
          </a:p>
          <a:p>
            <a:pPr eaLnBrk="1" hangingPunct="1">
              <a:lnSpc>
                <a:spcPct val="90000"/>
              </a:lnSpc>
            </a:pPr>
            <a:endParaRPr lang="en-US" sz="4000" dirty="0">
              <a:latin typeface="Tahoma" pitchFamily="34" charset="0"/>
              <a:ea typeface="Tahoma" pitchFamily="34" charset="0"/>
              <a:cs typeface="Tahoma" pitchFamily="34" charset="0"/>
            </a:endParaRPr>
          </a:p>
          <a:p>
            <a:pPr eaLnBrk="1" hangingPunct="1">
              <a:lnSpc>
                <a:spcPct val="90000"/>
              </a:lnSpc>
            </a:pPr>
            <a:endParaRPr lang="en-US" sz="4000" dirty="0" smtClean="0">
              <a:latin typeface="Tahoma" pitchFamily="34" charset="0"/>
              <a:ea typeface="Tahoma" pitchFamily="34" charset="0"/>
              <a:cs typeface="Tahoma" pitchFamily="34" charset="0"/>
            </a:endParaRPr>
          </a:p>
          <a:p>
            <a:pPr algn="r" eaLnBrk="1" hangingPunct="1">
              <a:lnSpc>
                <a:spcPct val="90000"/>
              </a:lnSpc>
            </a:pPr>
            <a:endParaRPr lang="en-US" sz="4000" dirty="0" smtClean="0">
              <a:latin typeface="Tahoma" pitchFamily="34" charset="0"/>
              <a:ea typeface="Tahoma" pitchFamily="34" charset="0"/>
              <a:cs typeface="Tahoma" pitchFamily="34" charset="0"/>
            </a:endParaRPr>
          </a:p>
          <a:p>
            <a:pPr algn="r" eaLnBrk="1" hangingPunct="1">
              <a:lnSpc>
                <a:spcPct val="90000"/>
              </a:lnSpc>
            </a:pPr>
            <a:endParaRPr lang="en-US" sz="4000" dirty="0" smtClean="0">
              <a:latin typeface="Tahoma" pitchFamily="34" charset="0"/>
              <a:ea typeface="Tahoma" pitchFamily="34" charset="0"/>
              <a:cs typeface="Tahoma" pitchFamily="34" charset="0"/>
            </a:endParaRPr>
          </a:p>
          <a:p>
            <a:pPr marL="118872" indent="0" algn="r" eaLnBrk="1" hangingPunct="1">
              <a:lnSpc>
                <a:spcPct val="90000"/>
              </a:lnSpc>
              <a:buNone/>
            </a:pPr>
            <a:endParaRPr lang="en-US" sz="4000" dirty="0" smtClean="0">
              <a:latin typeface="Tahoma" pitchFamily="34" charset="0"/>
              <a:ea typeface="Tahoma" pitchFamily="34" charset="0"/>
              <a:cs typeface="Tahoma" pitchFamily="34" charset="0"/>
            </a:endParaRPr>
          </a:p>
          <a:p>
            <a:pPr marL="118872" indent="0" eaLnBrk="1" hangingPunct="1">
              <a:lnSpc>
                <a:spcPct val="90000"/>
              </a:lnSpc>
              <a:buNone/>
            </a:pPr>
            <a:endParaRPr lang="en-US" sz="4000" dirty="0" smtClean="0">
              <a:latin typeface="Tahoma" pitchFamily="34" charset="0"/>
              <a:ea typeface="Tahoma" pitchFamily="34" charset="0"/>
              <a:cs typeface="Tahoma" pitchFamily="34" charset="0"/>
            </a:endParaRPr>
          </a:p>
        </p:txBody>
      </p:sp>
      <p:sp>
        <p:nvSpPr>
          <p:cNvPr id="6" name="Footer Placeholder 3"/>
          <p:cNvSpPr>
            <a:spLocks noGrp="1"/>
          </p:cNvSpPr>
          <p:nvPr>
            <p:ph type="ftr" sz="quarter" idx="11"/>
          </p:nvPr>
        </p:nvSpPr>
        <p:spPr>
          <a:xfrm>
            <a:off x="5638802" y="6126480"/>
            <a:ext cx="5507719" cy="274320"/>
          </a:xfrm>
        </p:spPr>
        <p:txBody>
          <a:bodyPr/>
          <a:lstStyle/>
          <a:p>
            <a:pPr>
              <a:defRPr/>
            </a:pPr>
            <a:r>
              <a:rPr lang="en-US" dirty="0">
                <a:latin typeface="Tahoma" pitchFamily="34" charset="0"/>
                <a:ea typeface="Tahoma" pitchFamily="34" charset="0"/>
                <a:cs typeface="Tahoma" pitchFamily="34" charset="0"/>
              </a:rPr>
              <a:t>Youth Alive – Reducing </a:t>
            </a:r>
            <a:r>
              <a:rPr lang="en-US" i="1" dirty="0">
                <a:latin typeface="Tahoma" pitchFamily="34" charset="0"/>
                <a:ea typeface="Tahoma" pitchFamily="34" charset="0"/>
                <a:cs typeface="Tahoma" pitchFamily="34" charset="0"/>
              </a:rPr>
              <a:t>at risk</a:t>
            </a:r>
            <a:r>
              <a:rPr lang="en-US" dirty="0">
                <a:latin typeface="Tahoma" pitchFamily="34" charset="0"/>
                <a:ea typeface="Tahoma" pitchFamily="34" charset="0"/>
                <a:cs typeface="Tahoma" pitchFamily="34" charset="0"/>
              </a:rPr>
              <a:t> Behaviors</a:t>
            </a:r>
          </a:p>
        </p:txBody>
      </p:sp>
      <p:sp>
        <p:nvSpPr>
          <p:cNvPr id="7" name="Slide Number Placeholder 4"/>
          <p:cNvSpPr>
            <a:spLocks noGrp="1"/>
          </p:cNvSpPr>
          <p:nvPr>
            <p:ph type="sldNum" sz="quarter" idx="12"/>
          </p:nvPr>
        </p:nvSpPr>
        <p:spPr>
          <a:xfrm>
            <a:off x="8001000" y="6126480"/>
            <a:ext cx="733864" cy="274320"/>
          </a:xfrm>
        </p:spPr>
        <p:txBody>
          <a:bodyPr/>
          <a:lstStyle/>
          <a:p>
            <a:pPr>
              <a:defRPr/>
            </a:pPr>
            <a:fld id="{F7DC5930-0F98-4A15-97F8-D12E9273671E}" type="slidenum">
              <a:rPr lang="en-US">
                <a:latin typeface="Tahoma" pitchFamily="34" charset="0"/>
                <a:ea typeface="Tahoma" pitchFamily="34" charset="0"/>
                <a:cs typeface="Tahoma" pitchFamily="34" charset="0"/>
              </a:rPr>
              <a:pPr>
                <a:defRPr/>
              </a:pPr>
              <a:t>9</a:t>
            </a:fld>
            <a:endParaRPr lang="en-US" dirty="0">
              <a:latin typeface="Tahoma" pitchFamily="34" charset="0"/>
              <a:ea typeface="Tahoma" pitchFamily="34" charset="0"/>
              <a:cs typeface="Tahoma" pitchFamily="34" charset="0"/>
            </a:endParaRPr>
          </a:p>
        </p:txBody>
      </p:sp>
      <p:sp>
        <p:nvSpPr>
          <p:cNvPr id="2" name="TextBox 1"/>
          <p:cNvSpPr txBox="1"/>
          <p:nvPr/>
        </p:nvSpPr>
        <p:spPr>
          <a:xfrm>
            <a:off x="1371602" y="5257801"/>
            <a:ext cx="184731" cy="461665"/>
          </a:xfrm>
          <a:prstGeom prst="rect">
            <a:avLst/>
          </a:prstGeom>
          <a:noFill/>
        </p:spPr>
        <p:txBody>
          <a:bodyPr wrap="none" rtlCol="0">
            <a:spAutoFit/>
          </a:bodyPr>
          <a:lstStyle/>
          <a:p>
            <a:endParaRPr lang="en-US" dirty="0"/>
          </a:p>
        </p:txBody>
      </p:sp>
      <p:sp>
        <p:nvSpPr>
          <p:cNvPr id="3" name="TextBox 2"/>
          <p:cNvSpPr txBox="1"/>
          <p:nvPr/>
        </p:nvSpPr>
        <p:spPr>
          <a:xfrm>
            <a:off x="2438401" y="5029200"/>
            <a:ext cx="6167073" cy="707886"/>
          </a:xfrm>
          <a:prstGeom prst="rect">
            <a:avLst/>
          </a:prstGeom>
          <a:noFill/>
        </p:spPr>
        <p:txBody>
          <a:bodyPr wrap="none" rtlCol="0">
            <a:spAutoFit/>
          </a:bodyPr>
          <a:lstStyle/>
          <a:p>
            <a:pPr marL="571500" indent="-571500">
              <a:buClr>
                <a:srgbClr val="FF9900"/>
              </a:buClr>
              <a:buFont typeface="Wingdings" pitchFamily="2" charset="2"/>
              <a:buChar char="§"/>
            </a:pPr>
            <a:r>
              <a:rPr lang="en-US" sz="4000" dirty="0" smtClean="0">
                <a:latin typeface="Tahoma" pitchFamily="34" charset="0"/>
                <a:ea typeface="Tahoma" pitchFamily="34" charset="0"/>
                <a:cs typeface="Tahoma" pitchFamily="34" charset="0"/>
              </a:rPr>
              <a:t>37% property offenders</a:t>
            </a:r>
            <a:endParaRPr lang="en-US" sz="4000" dirty="0">
              <a:latin typeface="Tahoma" pitchFamily="34" charset="0"/>
              <a:ea typeface="Tahoma" pitchFamily="34" charset="0"/>
              <a:cs typeface="Tahoma" pitchFamily="34" charset="0"/>
            </a:endParaRPr>
          </a:p>
        </p:txBody>
      </p:sp>
      <p:pic>
        <p:nvPicPr>
          <p:cNvPr id="163842" name="Picture 2" descr="C:\Users\thomasn\Downloads\86494334.jpg"/>
          <p:cNvPicPr>
            <a:picLocks noChangeAspect="1" noChangeArrowheads="1"/>
          </p:cNvPicPr>
          <p:nvPr/>
        </p:nvPicPr>
        <p:blipFill rotWithShape="1">
          <a:blip r:embed="rId3">
            <a:extLst>
              <a:ext uri="{28A0092B-C50C-407E-A947-70E740481C1C}">
                <a14:useLocalDpi xmlns:a14="http://schemas.microsoft.com/office/drawing/2010/main" val="0"/>
              </a:ext>
            </a:extLst>
          </a:blip>
          <a:srcRect r="14335"/>
          <a:stretch/>
        </p:blipFill>
        <p:spPr bwMode="auto">
          <a:xfrm>
            <a:off x="4953000" y="2438400"/>
            <a:ext cx="3082637" cy="2403713"/>
          </a:xfrm>
          <a:prstGeom prst="rect">
            <a:avLst/>
          </a:prstGeom>
          <a:noFill/>
          <a:extLst>
            <a:ext uri="{909E8E84-426E-40dd-AFC4-6F175D3DCCD1}">
              <a14:hiddenFill xmlns:a14="http://schemas.microsoft.com/office/drawing/2010/main">
                <a:solidFill>
                  <a:srgbClr val="FFFFFF"/>
                </a:solidFill>
              </a14:hiddenFill>
            </a:ext>
          </a:extLst>
        </p:spPr>
      </p:pic>
      <p:pic>
        <p:nvPicPr>
          <p:cNvPr id="163843" name="Picture 3" descr="C:\Users\thomasn\Downloads\200274072-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491" y="2438400"/>
            <a:ext cx="3570220" cy="2403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8659">
                                            <p:txEl>
                                              <p:pRg st="0" end="0"/>
                                            </p:txEl>
                                          </p:spTgt>
                                        </p:tgtEl>
                                        <p:attrNameLst>
                                          <p:attrName>style.visibility</p:attrName>
                                        </p:attrNameLst>
                                      </p:cBhvr>
                                      <p:to>
                                        <p:strVal val="visible"/>
                                      </p:to>
                                    </p:set>
                                    <p:animEffect transition="in" filter="fade">
                                      <p:cBhvr>
                                        <p:cTn id="7" dur="500"/>
                                        <p:tgtEl>
                                          <p:spTgt spid="198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9" grpId="0" build="p" autoUpdateAnimBg="0"/>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5105400" y="5791201"/>
            <a:ext cx="3962400" cy="655319"/>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solidFill>
                  <a:srgbClr val="FFFFFF"/>
                </a:solidFill>
                <a:latin typeface="Staccato222 BT" charset="0"/>
              </a:rPr>
              <a:t>Youth Alive – </a:t>
            </a:r>
            <a:r>
              <a:rPr lang="en-US" sz="1400" dirty="0">
                <a:solidFill>
                  <a:srgbClr val="FFFFFF"/>
                </a:solidFill>
              </a:rPr>
              <a:t>Reducing </a:t>
            </a:r>
            <a:r>
              <a:rPr lang="en-US" sz="1400" i="1" dirty="0">
                <a:solidFill>
                  <a:srgbClr val="FFFFFF"/>
                </a:solidFill>
              </a:rPr>
              <a:t>at risk</a:t>
            </a:r>
            <a:r>
              <a:rPr lang="en-US" sz="1400" dirty="0">
                <a:solidFill>
                  <a:srgbClr val="FFFFFF"/>
                </a:solidFill>
              </a:rPr>
              <a:t> Behaviors</a:t>
            </a:r>
          </a:p>
        </p:txBody>
      </p:sp>
      <p:sp>
        <p:nvSpPr>
          <p:cNvPr id="6" name="Slide Number Placeholder 3"/>
          <p:cNvSpPr>
            <a:spLocks noGrp="1"/>
          </p:cNvSpPr>
          <p:nvPr>
            <p:ph type="sldNum" sz="quarter" idx="11"/>
          </p:nvPr>
        </p:nvSpPr>
        <p:spPr>
          <a:xfrm>
            <a:off x="8458202" y="6172200"/>
            <a:ext cx="5507719" cy="2743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CC7BF93-69AD-A148-8C4F-B005ECDEBF9E}" type="slidenum">
              <a:rPr lang="en-US" sz="1400">
                <a:latin typeface="BlackChancery" charset="0"/>
              </a:rPr>
              <a:pPr eaLnBrk="1" hangingPunct="1"/>
              <a:t>90</a:t>
            </a:fld>
            <a:endParaRPr lang="en-US" sz="1400">
              <a:latin typeface="BlackChancery" charset="0"/>
            </a:endParaRPr>
          </a:p>
        </p:txBody>
      </p:sp>
      <p:sp>
        <p:nvSpPr>
          <p:cNvPr id="276482" name="Rectangle 1026"/>
          <p:cNvSpPr>
            <a:spLocks noGrp="1" noChangeArrowheads="1"/>
          </p:cNvSpPr>
          <p:nvPr>
            <p:ph type="title"/>
          </p:nvPr>
        </p:nvSpPr>
        <p:spPr>
          <a:xfrm>
            <a:off x="1219200" y="609600"/>
            <a:ext cx="7010400" cy="1066800"/>
          </a:xfrm>
        </p:spPr>
        <p:txBody>
          <a:bodyPr>
            <a:normAutofit fontScale="90000"/>
          </a:bodyPr>
          <a:lstStyle/>
          <a:p>
            <a:pPr algn="ctr" eaLnBrk="1" hangingPunct="1"/>
            <a:r>
              <a:rPr lang="en-US" sz="3200" dirty="0" smtClean="0">
                <a:solidFill>
                  <a:srgbClr val="FFFF7D"/>
                </a:solidFill>
                <a:latin typeface="Tahoma" pitchFamily="34" charset="0"/>
                <a:ea typeface="Tahoma" pitchFamily="34" charset="0"/>
                <a:cs typeface="Tahoma" pitchFamily="34" charset="0"/>
              </a:rPr>
              <a:t>It feels </a:t>
            </a:r>
            <a:r>
              <a:rPr lang="en-US" sz="3200" dirty="0">
                <a:solidFill>
                  <a:srgbClr val="FFFF7D"/>
                </a:solidFill>
                <a:latin typeface="Tahoma" pitchFamily="34" charset="0"/>
                <a:ea typeface="Tahoma" pitchFamily="34" charset="0"/>
                <a:cs typeface="Tahoma" pitchFamily="34" charset="0"/>
              </a:rPr>
              <a:t>good to have a positive adjective before </a:t>
            </a:r>
            <a:r>
              <a:rPr lang="en-US" sz="3200" dirty="0" smtClean="0">
                <a:solidFill>
                  <a:srgbClr val="FFFF7D"/>
                </a:solidFill>
                <a:latin typeface="Tahoma" pitchFamily="34" charset="0"/>
                <a:ea typeface="Tahoma" pitchFamily="34" charset="0"/>
                <a:cs typeface="Tahoma" pitchFamily="34" charset="0"/>
              </a:rPr>
              <a:t>your name </a:t>
            </a:r>
            <a:r>
              <a:rPr lang="en-US" sz="3200" dirty="0">
                <a:solidFill>
                  <a:srgbClr val="FFFF7D"/>
                </a:solidFill>
                <a:latin typeface="Tahoma" pitchFamily="34" charset="0"/>
                <a:ea typeface="Tahoma" pitchFamily="34" charset="0"/>
                <a:cs typeface="Tahoma" pitchFamily="34" charset="0"/>
              </a:rPr>
              <a:t>instead of being put down!</a:t>
            </a:r>
          </a:p>
        </p:txBody>
      </p:sp>
      <p:pic>
        <p:nvPicPr>
          <p:cNvPr id="166914" name="Picture 2" descr="C:\Users\thomasn\Downloads\dv168066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697"/>
          <a:stretch/>
        </p:blipFill>
        <p:spPr bwMode="auto">
          <a:xfrm>
            <a:off x="1803567" y="2000794"/>
            <a:ext cx="5435433" cy="4095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63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 name="Footer Placeholder 3"/>
          <p:cNvSpPr>
            <a:spLocks noGrp="1"/>
          </p:cNvSpPr>
          <p:nvPr>
            <p:ph type="ftr" sz="quarter" idx="10"/>
          </p:nvPr>
        </p:nvSpPr>
        <p:spPr>
          <a:xfrm>
            <a:off x="5029200" y="5943601"/>
            <a:ext cx="3810000" cy="502919"/>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solidFill>
                  <a:srgbClr val="FFFFFF"/>
                </a:solidFill>
                <a:latin typeface="Staccato222 BT" charset="0"/>
              </a:rPr>
              <a:t>Youth Alive – </a:t>
            </a:r>
            <a:r>
              <a:rPr lang="en-US" sz="1400" dirty="0">
                <a:solidFill>
                  <a:srgbClr val="FFFFFF"/>
                </a:solidFill>
              </a:rPr>
              <a:t>Reducing </a:t>
            </a:r>
            <a:r>
              <a:rPr lang="en-US" sz="1400" i="1" dirty="0">
                <a:solidFill>
                  <a:srgbClr val="FFFFFF"/>
                </a:solidFill>
              </a:rPr>
              <a:t>at risk</a:t>
            </a:r>
            <a:r>
              <a:rPr lang="en-US" sz="1400" dirty="0">
                <a:solidFill>
                  <a:srgbClr val="FFFFFF"/>
                </a:solidFill>
              </a:rPr>
              <a:t> Behaviors</a:t>
            </a:r>
          </a:p>
        </p:txBody>
      </p:sp>
      <p:sp>
        <p:nvSpPr>
          <p:cNvPr id="25" name="Slide Number Placeholder 4"/>
          <p:cNvSpPr>
            <a:spLocks noGrp="1"/>
          </p:cNvSpPr>
          <p:nvPr>
            <p:ph type="sldNum" sz="quarter" idx="11"/>
          </p:nvPr>
        </p:nvSpPr>
        <p:spPr>
          <a:xfrm>
            <a:off x="8360682" y="6172200"/>
            <a:ext cx="5507719" cy="2743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4BE2978-63F4-9D49-B932-05744ED843B6}" type="slidenum">
              <a:rPr lang="en-US" sz="1400">
                <a:latin typeface="BlackChancery" charset="0"/>
              </a:rPr>
              <a:pPr eaLnBrk="1" hangingPunct="1"/>
              <a:t>91</a:t>
            </a:fld>
            <a:endParaRPr lang="en-US" sz="1400" dirty="0">
              <a:latin typeface="BlackChancery" charset="0"/>
            </a:endParaRPr>
          </a:p>
        </p:txBody>
      </p:sp>
      <p:grpSp>
        <p:nvGrpSpPr>
          <p:cNvPr id="113672" name="Group 8"/>
          <p:cNvGrpSpPr>
            <a:grpSpLocks/>
          </p:cNvGrpSpPr>
          <p:nvPr/>
        </p:nvGrpSpPr>
        <p:grpSpPr bwMode="auto">
          <a:xfrm flipH="1">
            <a:off x="7004268" y="398684"/>
            <a:ext cx="1834933" cy="2714464"/>
            <a:chOff x="-2016" y="1056"/>
            <a:chExt cx="1344" cy="2683"/>
          </a:xfrm>
        </p:grpSpPr>
        <p:sp>
          <p:nvSpPr>
            <p:cNvPr id="277513" name="Freeform 9"/>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2367"/>
                <a:gd name="T170" fmla="*/ 914 w 914"/>
                <a:gd name="T171" fmla="*/ 2367 h 236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514" name="Freeform 10"/>
            <p:cNvSpPr>
              <a:spLocks/>
            </p:cNvSpPr>
            <p:nvPr/>
          </p:nvSpPr>
          <p:spPr bwMode="auto">
            <a:xfrm>
              <a:off x="-1673" y="2182"/>
              <a:ext cx="98"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8"/>
                <a:gd name="T64" fmla="*/ 0 h 150"/>
                <a:gd name="T65" fmla="*/ 108 w 108"/>
                <a:gd name="T66" fmla="*/ 150 h 1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515" name="Freeform 11"/>
            <p:cNvSpPr>
              <a:spLocks/>
            </p:cNvSpPr>
            <p:nvPr/>
          </p:nvSpPr>
          <p:spPr bwMode="auto">
            <a:xfrm>
              <a:off x="-1150" y="1594"/>
              <a:ext cx="232" cy="313"/>
            </a:xfrm>
            <a:custGeom>
              <a:avLst/>
              <a:gdLst>
                <a:gd name="T0" fmla="*/ 67 w 254"/>
                <a:gd name="T1" fmla="*/ 266 h 383"/>
                <a:gd name="T2" fmla="*/ 64 w 254"/>
                <a:gd name="T3" fmla="*/ 253 h 383"/>
                <a:gd name="T4" fmla="*/ 58 w 254"/>
                <a:gd name="T5" fmla="*/ 221 h 383"/>
                <a:gd name="T6" fmla="*/ 57 w 254"/>
                <a:gd name="T7" fmla="*/ 184 h 383"/>
                <a:gd name="T8" fmla="*/ 64 w 254"/>
                <a:gd name="T9" fmla="*/ 154 h 383"/>
                <a:gd name="T10" fmla="*/ 0 w 254"/>
                <a:gd name="T11" fmla="*/ 127 h 383"/>
                <a:gd name="T12" fmla="*/ 79 w 254"/>
                <a:gd name="T13" fmla="*/ 93 h 383"/>
                <a:gd name="T14" fmla="*/ 130 w 254"/>
                <a:gd name="T15" fmla="*/ 0 h 383"/>
                <a:gd name="T16" fmla="*/ 176 w 254"/>
                <a:gd name="T17" fmla="*/ 69 h 383"/>
                <a:gd name="T18" fmla="*/ 254 w 254"/>
                <a:gd name="T19" fmla="*/ 75 h 383"/>
                <a:gd name="T20" fmla="*/ 197 w 254"/>
                <a:gd name="T21" fmla="*/ 127 h 383"/>
                <a:gd name="T22" fmla="*/ 203 w 254"/>
                <a:gd name="T23" fmla="*/ 151 h 383"/>
                <a:gd name="T24" fmla="*/ 217 w 254"/>
                <a:gd name="T25" fmla="*/ 211 h 383"/>
                <a:gd name="T26" fmla="*/ 230 w 254"/>
                <a:gd name="T27" fmla="*/ 284 h 383"/>
                <a:gd name="T28" fmla="*/ 236 w 254"/>
                <a:gd name="T29" fmla="*/ 352 h 383"/>
                <a:gd name="T30" fmla="*/ 235 w 254"/>
                <a:gd name="T31" fmla="*/ 383 h 383"/>
                <a:gd name="T32" fmla="*/ 233 w 254"/>
                <a:gd name="T33" fmla="*/ 376 h 383"/>
                <a:gd name="T34" fmla="*/ 232 w 254"/>
                <a:gd name="T35" fmla="*/ 355 h 383"/>
                <a:gd name="T36" fmla="*/ 230 w 254"/>
                <a:gd name="T37" fmla="*/ 343 h 383"/>
                <a:gd name="T38" fmla="*/ 227 w 254"/>
                <a:gd name="T39" fmla="*/ 337 h 383"/>
                <a:gd name="T40" fmla="*/ 221 w 254"/>
                <a:gd name="T41" fmla="*/ 323 h 383"/>
                <a:gd name="T42" fmla="*/ 212 w 254"/>
                <a:gd name="T43" fmla="*/ 302 h 383"/>
                <a:gd name="T44" fmla="*/ 199 w 254"/>
                <a:gd name="T45" fmla="*/ 277 h 383"/>
                <a:gd name="T46" fmla="*/ 185 w 254"/>
                <a:gd name="T47" fmla="*/ 248 h 383"/>
                <a:gd name="T48" fmla="*/ 169 w 254"/>
                <a:gd name="T49" fmla="*/ 221 h 383"/>
                <a:gd name="T50" fmla="*/ 152 w 254"/>
                <a:gd name="T51" fmla="*/ 196 h 383"/>
                <a:gd name="T52" fmla="*/ 136 w 254"/>
                <a:gd name="T53" fmla="*/ 175 h 383"/>
                <a:gd name="T54" fmla="*/ 133 w 254"/>
                <a:gd name="T55" fmla="*/ 176 h 383"/>
                <a:gd name="T56" fmla="*/ 125 w 254"/>
                <a:gd name="T57" fmla="*/ 181 h 383"/>
                <a:gd name="T58" fmla="*/ 113 w 254"/>
                <a:gd name="T59" fmla="*/ 188 h 383"/>
                <a:gd name="T60" fmla="*/ 100 w 254"/>
                <a:gd name="T61" fmla="*/ 197 h 383"/>
                <a:gd name="T62" fmla="*/ 88 w 254"/>
                <a:gd name="T63" fmla="*/ 211 h 383"/>
                <a:gd name="T64" fmla="*/ 76 w 254"/>
                <a:gd name="T65" fmla="*/ 227 h 383"/>
                <a:gd name="T66" fmla="*/ 69 w 254"/>
                <a:gd name="T67" fmla="*/ 245 h 383"/>
                <a:gd name="T68" fmla="*/ 67 w 254"/>
                <a:gd name="T69" fmla="*/ 266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383"/>
                <a:gd name="T107" fmla="*/ 254 w 254"/>
                <a:gd name="T108" fmla="*/ 383 h 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516" name="Freeform 12"/>
            <p:cNvSpPr>
              <a:spLocks/>
            </p:cNvSpPr>
            <p:nvPr/>
          </p:nvSpPr>
          <p:spPr bwMode="auto">
            <a:xfrm>
              <a:off x="-1450" y="1546"/>
              <a:ext cx="108" cy="187"/>
            </a:xfrm>
            <a:custGeom>
              <a:avLst/>
              <a:gdLst>
                <a:gd name="T0" fmla="*/ 72 w 118"/>
                <a:gd name="T1" fmla="*/ 0 h 237"/>
                <a:gd name="T2" fmla="*/ 43 w 118"/>
                <a:gd name="T3" fmla="*/ 27 h 237"/>
                <a:gd name="T4" fmla="*/ 13 w 118"/>
                <a:gd name="T5" fmla="*/ 35 h 237"/>
                <a:gd name="T6" fmla="*/ 34 w 118"/>
                <a:gd name="T7" fmla="*/ 60 h 237"/>
                <a:gd name="T8" fmla="*/ 31 w 118"/>
                <a:gd name="T9" fmla="*/ 69 h 237"/>
                <a:gd name="T10" fmla="*/ 24 w 118"/>
                <a:gd name="T11" fmla="*/ 90 h 237"/>
                <a:gd name="T12" fmla="*/ 13 w 118"/>
                <a:gd name="T13" fmla="*/ 120 h 237"/>
                <a:gd name="T14" fmla="*/ 0 w 118"/>
                <a:gd name="T15" fmla="*/ 152 h 237"/>
                <a:gd name="T16" fmla="*/ 1 w 118"/>
                <a:gd name="T17" fmla="*/ 149 h 237"/>
                <a:gd name="T18" fmla="*/ 4 w 118"/>
                <a:gd name="T19" fmla="*/ 143 h 237"/>
                <a:gd name="T20" fmla="*/ 9 w 118"/>
                <a:gd name="T21" fmla="*/ 134 h 237"/>
                <a:gd name="T22" fmla="*/ 15 w 118"/>
                <a:gd name="T23" fmla="*/ 123 h 237"/>
                <a:gd name="T24" fmla="*/ 22 w 118"/>
                <a:gd name="T25" fmla="*/ 113 h 237"/>
                <a:gd name="T26" fmla="*/ 31 w 118"/>
                <a:gd name="T27" fmla="*/ 102 h 237"/>
                <a:gd name="T28" fmla="*/ 40 w 118"/>
                <a:gd name="T29" fmla="*/ 95 h 237"/>
                <a:gd name="T30" fmla="*/ 49 w 118"/>
                <a:gd name="T31" fmla="*/ 89 h 237"/>
                <a:gd name="T32" fmla="*/ 52 w 118"/>
                <a:gd name="T33" fmla="*/ 105 h 237"/>
                <a:gd name="T34" fmla="*/ 55 w 118"/>
                <a:gd name="T35" fmla="*/ 144 h 237"/>
                <a:gd name="T36" fmla="*/ 57 w 118"/>
                <a:gd name="T37" fmla="*/ 193 h 237"/>
                <a:gd name="T38" fmla="*/ 49 w 118"/>
                <a:gd name="T39" fmla="*/ 237 h 237"/>
                <a:gd name="T40" fmla="*/ 54 w 118"/>
                <a:gd name="T41" fmla="*/ 214 h 237"/>
                <a:gd name="T42" fmla="*/ 64 w 118"/>
                <a:gd name="T43" fmla="*/ 164 h 237"/>
                <a:gd name="T44" fmla="*/ 75 w 118"/>
                <a:gd name="T45" fmla="*/ 108 h 237"/>
                <a:gd name="T46" fmla="*/ 79 w 118"/>
                <a:gd name="T47" fmla="*/ 69 h 237"/>
                <a:gd name="T48" fmla="*/ 118 w 118"/>
                <a:gd name="T49" fmla="*/ 51 h 237"/>
                <a:gd name="T50" fmla="*/ 84 w 118"/>
                <a:gd name="T51" fmla="*/ 29 h 237"/>
                <a:gd name="T52" fmla="*/ 72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8"/>
                <a:gd name="T82" fmla="*/ 0 h 237"/>
                <a:gd name="T83" fmla="*/ 118 w 118"/>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517" name="Freeform 13"/>
            <p:cNvSpPr>
              <a:spLocks/>
            </p:cNvSpPr>
            <p:nvPr/>
          </p:nvSpPr>
          <p:spPr bwMode="auto">
            <a:xfrm>
              <a:off x="-887" y="2195"/>
              <a:ext cx="109" cy="193"/>
            </a:xfrm>
            <a:custGeom>
              <a:avLst/>
              <a:gdLst>
                <a:gd name="T0" fmla="*/ 72 w 119"/>
                <a:gd name="T1" fmla="*/ 0 h 237"/>
                <a:gd name="T2" fmla="*/ 42 w 119"/>
                <a:gd name="T3" fmla="*/ 27 h 237"/>
                <a:gd name="T4" fmla="*/ 12 w 119"/>
                <a:gd name="T5" fmla="*/ 35 h 237"/>
                <a:gd name="T6" fmla="*/ 35 w 119"/>
                <a:gd name="T7" fmla="*/ 59 h 237"/>
                <a:gd name="T8" fmla="*/ 32 w 119"/>
                <a:gd name="T9" fmla="*/ 68 h 237"/>
                <a:gd name="T10" fmla="*/ 24 w 119"/>
                <a:gd name="T11" fmla="*/ 89 h 237"/>
                <a:gd name="T12" fmla="*/ 14 w 119"/>
                <a:gd name="T13" fmla="*/ 119 h 237"/>
                <a:gd name="T14" fmla="*/ 0 w 119"/>
                <a:gd name="T15" fmla="*/ 150 h 237"/>
                <a:gd name="T16" fmla="*/ 2 w 119"/>
                <a:gd name="T17" fmla="*/ 147 h 237"/>
                <a:gd name="T18" fmla="*/ 5 w 119"/>
                <a:gd name="T19" fmla="*/ 141 h 237"/>
                <a:gd name="T20" fmla="*/ 9 w 119"/>
                <a:gd name="T21" fmla="*/ 134 h 237"/>
                <a:gd name="T22" fmla="*/ 15 w 119"/>
                <a:gd name="T23" fmla="*/ 123 h 237"/>
                <a:gd name="T24" fmla="*/ 23 w 119"/>
                <a:gd name="T25" fmla="*/ 113 h 237"/>
                <a:gd name="T26" fmla="*/ 30 w 119"/>
                <a:gd name="T27" fmla="*/ 102 h 237"/>
                <a:gd name="T28" fmla="*/ 39 w 119"/>
                <a:gd name="T29" fmla="*/ 93 h 237"/>
                <a:gd name="T30" fmla="*/ 48 w 119"/>
                <a:gd name="T31" fmla="*/ 89 h 237"/>
                <a:gd name="T32" fmla="*/ 51 w 119"/>
                <a:gd name="T33" fmla="*/ 105 h 237"/>
                <a:gd name="T34" fmla="*/ 56 w 119"/>
                <a:gd name="T35" fmla="*/ 144 h 237"/>
                <a:gd name="T36" fmla="*/ 56 w 119"/>
                <a:gd name="T37" fmla="*/ 194 h 237"/>
                <a:gd name="T38" fmla="*/ 50 w 119"/>
                <a:gd name="T39" fmla="*/ 237 h 237"/>
                <a:gd name="T40" fmla="*/ 54 w 119"/>
                <a:gd name="T41" fmla="*/ 215 h 237"/>
                <a:gd name="T42" fmla="*/ 65 w 119"/>
                <a:gd name="T43" fmla="*/ 164 h 237"/>
                <a:gd name="T44" fmla="*/ 75 w 119"/>
                <a:gd name="T45" fmla="*/ 107 h 237"/>
                <a:gd name="T46" fmla="*/ 80 w 119"/>
                <a:gd name="T47" fmla="*/ 68 h 237"/>
                <a:gd name="T48" fmla="*/ 119 w 119"/>
                <a:gd name="T49" fmla="*/ 50 h 237"/>
                <a:gd name="T50" fmla="*/ 83 w 119"/>
                <a:gd name="T51" fmla="*/ 29 h 237"/>
                <a:gd name="T52" fmla="*/ 72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9"/>
                <a:gd name="T82" fmla="*/ 0 h 237"/>
                <a:gd name="T83" fmla="*/ 119 w 119"/>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518" name="Freeform 14"/>
            <p:cNvSpPr>
              <a:spLocks/>
            </p:cNvSpPr>
            <p:nvPr/>
          </p:nvSpPr>
          <p:spPr bwMode="auto">
            <a:xfrm>
              <a:off x="-922" y="1416"/>
              <a:ext cx="144" cy="219"/>
            </a:xfrm>
            <a:custGeom>
              <a:avLst/>
              <a:gdLst>
                <a:gd name="T0" fmla="*/ 64 w 155"/>
                <a:gd name="T1" fmla="*/ 0 h 273"/>
                <a:gd name="T2" fmla="*/ 55 w 155"/>
                <a:gd name="T3" fmla="*/ 51 h 273"/>
                <a:gd name="T4" fmla="*/ 0 w 155"/>
                <a:gd name="T5" fmla="*/ 84 h 273"/>
                <a:gd name="T6" fmla="*/ 44 w 155"/>
                <a:gd name="T7" fmla="*/ 104 h 273"/>
                <a:gd name="T8" fmla="*/ 46 w 155"/>
                <a:gd name="T9" fmla="*/ 117 h 273"/>
                <a:gd name="T10" fmla="*/ 50 w 155"/>
                <a:gd name="T11" fmla="*/ 155 h 273"/>
                <a:gd name="T12" fmla="*/ 58 w 155"/>
                <a:gd name="T13" fmla="*/ 209 h 273"/>
                <a:gd name="T14" fmla="*/ 70 w 155"/>
                <a:gd name="T15" fmla="*/ 273 h 273"/>
                <a:gd name="T16" fmla="*/ 71 w 155"/>
                <a:gd name="T17" fmla="*/ 258 h 273"/>
                <a:gd name="T18" fmla="*/ 74 w 155"/>
                <a:gd name="T19" fmla="*/ 222 h 273"/>
                <a:gd name="T20" fmla="*/ 83 w 155"/>
                <a:gd name="T21" fmla="*/ 182 h 273"/>
                <a:gd name="T22" fmla="*/ 97 w 155"/>
                <a:gd name="T23" fmla="*/ 150 h 273"/>
                <a:gd name="T24" fmla="*/ 98 w 155"/>
                <a:gd name="T25" fmla="*/ 152 h 273"/>
                <a:gd name="T26" fmla="*/ 104 w 155"/>
                <a:gd name="T27" fmla="*/ 155 h 273"/>
                <a:gd name="T28" fmla="*/ 113 w 155"/>
                <a:gd name="T29" fmla="*/ 159 h 273"/>
                <a:gd name="T30" fmla="*/ 124 w 155"/>
                <a:gd name="T31" fmla="*/ 167 h 273"/>
                <a:gd name="T32" fmla="*/ 133 w 155"/>
                <a:gd name="T33" fmla="*/ 176 h 273"/>
                <a:gd name="T34" fmla="*/ 143 w 155"/>
                <a:gd name="T35" fmla="*/ 185 h 273"/>
                <a:gd name="T36" fmla="*/ 151 w 155"/>
                <a:gd name="T37" fmla="*/ 195 h 273"/>
                <a:gd name="T38" fmla="*/ 155 w 155"/>
                <a:gd name="T39" fmla="*/ 207 h 273"/>
                <a:gd name="T40" fmla="*/ 154 w 155"/>
                <a:gd name="T41" fmla="*/ 194 h 273"/>
                <a:gd name="T42" fmla="*/ 149 w 155"/>
                <a:gd name="T43" fmla="*/ 159 h 273"/>
                <a:gd name="T44" fmla="*/ 139 w 155"/>
                <a:gd name="T45" fmla="*/ 119 h 273"/>
                <a:gd name="T46" fmla="*/ 124 w 155"/>
                <a:gd name="T47" fmla="*/ 81 h 273"/>
                <a:gd name="T48" fmla="*/ 149 w 155"/>
                <a:gd name="T49" fmla="*/ 47 h 273"/>
                <a:gd name="T50" fmla="*/ 98 w 155"/>
                <a:gd name="T51" fmla="*/ 42 h 273"/>
                <a:gd name="T52" fmla="*/ 64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5"/>
                <a:gd name="T82" fmla="*/ 0 h 273"/>
                <a:gd name="T83" fmla="*/ 155 w 155"/>
                <a:gd name="T84" fmla="*/ 273 h 27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519" name="Freeform 15"/>
            <p:cNvSpPr>
              <a:spLocks/>
            </p:cNvSpPr>
            <p:nvPr/>
          </p:nvSpPr>
          <p:spPr bwMode="auto">
            <a:xfrm>
              <a:off x="-1255" y="2388"/>
              <a:ext cx="143" cy="220"/>
            </a:xfrm>
            <a:custGeom>
              <a:avLst/>
              <a:gdLst>
                <a:gd name="T0" fmla="*/ 64 w 156"/>
                <a:gd name="T1" fmla="*/ 0 h 271"/>
                <a:gd name="T2" fmla="*/ 55 w 156"/>
                <a:gd name="T3" fmla="*/ 52 h 271"/>
                <a:gd name="T4" fmla="*/ 0 w 156"/>
                <a:gd name="T5" fmla="*/ 85 h 271"/>
                <a:gd name="T6" fmla="*/ 45 w 156"/>
                <a:gd name="T7" fmla="*/ 103 h 271"/>
                <a:gd name="T8" fmla="*/ 46 w 156"/>
                <a:gd name="T9" fmla="*/ 117 h 271"/>
                <a:gd name="T10" fmla="*/ 51 w 156"/>
                <a:gd name="T11" fmla="*/ 154 h 271"/>
                <a:gd name="T12" fmla="*/ 58 w 156"/>
                <a:gd name="T13" fmla="*/ 208 h 271"/>
                <a:gd name="T14" fmla="*/ 70 w 156"/>
                <a:gd name="T15" fmla="*/ 271 h 271"/>
                <a:gd name="T16" fmla="*/ 72 w 156"/>
                <a:gd name="T17" fmla="*/ 256 h 271"/>
                <a:gd name="T18" fmla="*/ 75 w 156"/>
                <a:gd name="T19" fmla="*/ 222 h 271"/>
                <a:gd name="T20" fmla="*/ 84 w 156"/>
                <a:gd name="T21" fmla="*/ 181 h 271"/>
                <a:gd name="T22" fmla="*/ 97 w 156"/>
                <a:gd name="T23" fmla="*/ 150 h 271"/>
                <a:gd name="T24" fmla="*/ 100 w 156"/>
                <a:gd name="T25" fmla="*/ 151 h 271"/>
                <a:gd name="T26" fmla="*/ 106 w 156"/>
                <a:gd name="T27" fmla="*/ 154 h 271"/>
                <a:gd name="T28" fmla="*/ 114 w 156"/>
                <a:gd name="T29" fmla="*/ 159 h 271"/>
                <a:gd name="T30" fmla="*/ 124 w 156"/>
                <a:gd name="T31" fmla="*/ 166 h 271"/>
                <a:gd name="T32" fmla="*/ 135 w 156"/>
                <a:gd name="T33" fmla="*/ 175 h 271"/>
                <a:gd name="T34" fmla="*/ 144 w 156"/>
                <a:gd name="T35" fmla="*/ 184 h 271"/>
                <a:gd name="T36" fmla="*/ 151 w 156"/>
                <a:gd name="T37" fmla="*/ 195 h 271"/>
                <a:gd name="T38" fmla="*/ 156 w 156"/>
                <a:gd name="T39" fmla="*/ 207 h 271"/>
                <a:gd name="T40" fmla="*/ 154 w 156"/>
                <a:gd name="T41" fmla="*/ 193 h 271"/>
                <a:gd name="T42" fmla="*/ 150 w 156"/>
                <a:gd name="T43" fmla="*/ 160 h 271"/>
                <a:gd name="T44" fmla="*/ 139 w 156"/>
                <a:gd name="T45" fmla="*/ 118 h 271"/>
                <a:gd name="T46" fmla="*/ 124 w 156"/>
                <a:gd name="T47" fmla="*/ 82 h 271"/>
                <a:gd name="T48" fmla="*/ 150 w 156"/>
                <a:gd name="T49" fmla="*/ 48 h 271"/>
                <a:gd name="T50" fmla="*/ 99 w 156"/>
                <a:gd name="T51" fmla="*/ 42 h 271"/>
                <a:gd name="T52" fmla="*/ 64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6"/>
                <a:gd name="T82" fmla="*/ 0 h 271"/>
                <a:gd name="T83" fmla="*/ 156 w 156"/>
                <a:gd name="T84" fmla="*/ 271 h 2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520" name="Freeform 16"/>
            <p:cNvSpPr>
              <a:spLocks/>
            </p:cNvSpPr>
            <p:nvPr/>
          </p:nvSpPr>
          <p:spPr bwMode="auto">
            <a:xfrm>
              <a:off x="-1222" y="1522"/>
              <a:ext cx="60" cy="87"/>
            </a:xfrm>
            <a:custGeom>
              <a:avLst/>
              <a:gdLst>
                <a:gd name="T0" fmla="*/ 19 w 64"/>
                <a:gd name="T1" fmla="*/ 0 h 108"/>
                <a:gd name="T2" fmla="*/ 16 w 64"/>
                <a:gd name="T3" fmla="*/ 29 h 108"/>
                <a:gd name="T4" fmla="*/ 0 w 64"/>
                <a:gd name="T5" fmla="*/ 44 h 108"/>
                <a:gd name="T6" fmla="*/ 19 w 64"/>
                <a:gd name="T7" fmla="*/ 53 h 108"/>
                <a:gd name="T8" fmla="*/ 19 w 64"/>
                <a:gd name="T9" fmla="*/ 108 h 108"/>
                <a:gd name="T10" fmla="*/ 34 w 64"/>
                <a:gd name="T11" fmla="*/ 66 h 108"/>
                <a:gd name="T12" fmla="*/ 64 w 64"/>
                <a:gd name="T13" fmla="*/ 90 h 108"/>
                <a:gd name="T14" fmla="*/ 42 w 64"/>
                <a:gd name="T15" fmla="*/ 44 h 108"/>
                <a:gd name="T16" fmla="*/ 61 w 64"/>
                <a:gd name="T17" fmla="*/ 21 h 108"/>
                <a:gd name="T18" fmla="*/ 37 w 64"/>
                <a:gd name="T19" fmla="*/ 24 h 108"/>
                <a:gd name="T20" fmla="*/ 19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108"/>
                <a:gd name="T35" fmla="*/ 64 w 64"/>
                <a:gd name="T36" fmla="*/ 108 h 1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521" name="Freeform 17"/>
            <p:cNvSpPr>
              <a:spLocks/>
            </p:cNvSpPr>
            <p:nvPr/>
          </p:nvSpPr>
          <p:spPr bwMode="auto">
            <a:xfrm>
              <a:off x="-1185" y="2050"/>
              <a:ext cx="86" cy="109"/>
            </a:xfrm>
            <a:custGeom>
              <a:avLst/>
              <a:gdLst>
                <a:gd name="T0" fmla="*/ 47 w 93"/>
                <a:gd name="T1" fmla="*/ 0 h 136"/>
                <a:gd name="T2" fmla="*/ 30 w 93"/>
                <a:gd name="T3" fmla="*/ 34 h 136"/>
                <a:gd name="T4" fmla="*/ 3 w 93"/>
                <a:gd name="T5" fmla="*/ 48 h 136"/>
                <a:gd name="T6" fmla="*/ 23 w 93"/>
                <a:gd name="T7" fmla="*/ 67 h 136"/>
                <a:gd name="T8" fmla="*/ 0 w 93"/>
                <a:gd name="T9" fmla="*/ 136 h 136"/>
                <a:gd name="T10" fmla="*/ 38 w 93"/>
                <a:gd name="T11" fmla="*/ 90 h 136"/>
                <a:gd name="T12" fmla="*/ 68 w 93"/>
                <a:gd name="T13" fmla="*/ 133 h 136"/>
                <a:gd name="T14" fmla="*/ 57 w 93"/>
                <a:gd name="T15" fmla="*/ 66 h 136"/>
                <a:gd name="T16" fmla="*/ 93 w 93"/>
                <a:gd name="T17" fmla="*/ 43 h 136"/>
                <a:gd name="T18" fmla="*/ 62 w 93"/>
                <a:gd name="T19" fmla="*/ 37 h 136"/>
                <a:gd name="T20" fmla="*/ 47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136"/>
                <a:gd name="T35" fmla="*/ 93 w 93"/>
                <a:gd name="T36" fmla="*/ 136 h 1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522" name="Freeform 18"/>
            <p:cNvSpPr>
              <a:spLocks/>
            </p:cNvSpPr>
            <p:nvPr/>
          </p:nvSpPr>
          <p:spPr bwMode="auto">
            <a:xfrm>
              <a:off x="-725" y="1636"/>
              <a:ext cx="53" cy="62"/>
            </a:xfrm>
            <a:custGeom>
              <a:avLst/>
              <a:gdLst>
                <a:gd name="T0" fmla="*/ 47 w 58"/>
                <a:gd name="T1" fmla="*/ 0 h 76"/>
                <a:gd name="T2" fmla="*/ 31 w 58"/>
                <a:gd name="T3" fmla="*/ 21 h 76"/>
                <a:gd name="T4" fmla="*/ 7 w 58"/>
                <a:gd name="T5" fmla="*/ 16 h 76"/>
                <a:gd name="T6" fmla="*/ 13 w 58"/>
                <a:gd name="T7" fmla="*/ 39 h 76"/>
                <a:gd name="T8" fmla="*/ 0 w 58"/>
                <a:gd name="T9" fmla="*/ 69 h 76"/>
                <a:gd name="T10" fmla="*/ 20 w 58"/>
                <a:gd name="T11" fmla="*/ 58 h 76"/>
                <a:gd name="T12" fmla="*/ 34 w 58"/>
                <a:gd name="T13" fmla="*/ 76 h 76"/>
                <a:gd name="T14" fmla="*/ 41 w 58"/>
                <a:gd name="T15" fmla="*/ 55 h 76"/>
                <a:gd name="T16" fmla="*/ 58 w 58"/>
                <a:gd name="T17" fmla="*/ 45 h 76"/>
                <a:gd name="T18" fmla="*/ 47 w 58"/>
                <a:gd name="T19" fmla="*/ 34 h 76"/>
                <a:gd name="T20" fmla="*/ 47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76"/>
                <a:gd name="T35" fmla="*/ 58 w 58"/>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523" name="Freeform 19"/>
            <p:cNvSpPr>
              <a:spLocks/>
            </p:cNvSpPr>
            <p:nvPr/>
          </p:nvSpPr>
          <p:spPr bwMode="auto">
            <a:xfrm>
              <a:off x="-800" y="1961"/>
              <a:ext cx="53" cy="61"/>
            </a:xfrm>
            <a:custGeom>
              <a:avLst/>
              <a:gdLst>
                <a:gd name="T0" fmla="*/ 50 w 59"/>
                <a:gd name="T1" fmla="*/ 0 h 77"/>
                <a:gd name="T2" fmla="*/ 32 w 59"/>
                <a:gd name="T3" fmla="*/ 20 h 77"/>
                <a:gd name="T4" fmla="*/ 8 w 59"/>
                <a:gd name="T5" fmla="*/ 17 h 77"/>
                <a:gd name="T6" fmla="*/ 15 w 59"/>
                <a:gd name="T7" fmla="*/ 39 h 77"/>
                <a:gd name="T8" fmla="*/ 0 w 59"/>
                <a:gd name="T9" fmla="*/ 69 h 77"/>
                <a:gd name="T10" fmla="*/ 21 w 59"/>
                <a:gd name="T11" fmla="*/ 57 h 77"/>
                <a:gd name="T12" fmla="*/ 35 w 59"/>
                <a:gd name="T13" fmla="*/ 77 h 77"/>
                <a:gd name="T14" fmla="*/ 42 w 59"/>
                <a:gd name="T15" fmla="*/ 54 h 77"/>
                <a:gd name="T16" fmla="*/ 59 w 59"/>
                <a:gd name="T17" fmla="*/ 45 h 77"/>
                <a:gd name="T18" fmla="*/ 48 w 59"/>
                <a:gd name="T19" fmla="*/ 35 h 77"/>
                <a:gd name="T20" fmla="*/ 50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7"/>
                <a:gd name="T35" fmla="*/ 59 w 59"/>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524" name="Freeform 20"/>
            <p:cNvSpPr>
              <a:spLocks/>
            </p:cNvSpPr>
            <p:nvPr/>
          </p:nvSpPr>
          <p:spPr bwMode="auto">
            <a:xfrm>
              <a:off x="-1490" y="1387"/>
              <a:ext cx="58" cy="67"/>
            </a:xfrm>
            <a:custGeom>
              <a:avLst/>
              <a:gdLst>
                <a:gd name="T0" fmla="*/ 18 w 62"/>
                <a:gd name="T1" fmla="*/ 0 h 83"/>
                <a:gd name="T2" fmla="*/ 21 w 62"/>
                <a:gd name="T3" fmla="*/ 27 h 83"/>
                <a:gd name="T4" fmla="*/ 0 w 62"/>
                <a:gd name="T5" fmla="*/ 42 h 83"/>
                <a:gd name="T6" fmla="*/ 22 w 62"/>
                <a:gd name="T7" fmla="*/ 53 h 83"/>
                <a:gd name="T8" fmla="*/ 34 w 62"/>
                <a:gd name="T9" fmla="*/ 83 h 83"/>
                <a:gd name="T10" fmla="*/ 40 w 62"/>
                <a:gd name="T11" fmla="*/ 60 h 83"/>
                <a:gd name="T12" fmla="*/ 62 w 62"/>
                <a:gd name="T13" fmla="*/ 63 h 83"/>
                <a:gd name="T14" fmla="*/ 52 w 62"/>
                <a:gd name="T15" fmla="*/ 44 h 83"/>
                <a:gd name="T16" fmla="*/ 56 w 62"/>
                <a:gd name="T17" fmla="*/ 24 h 83"/>
                <a:gd name="T18" fmla="*/ 41 w 62"/>
                <a:gd name="T19" fmla="*/ 26 h 83"/>
                <a:gd name="T20" fmla="*/ 18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
                <a:gd name="T34" fmla="*/ 0 h 83"/>
                <a:gd name="T35" fmla="*/ 62 w 62"/>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525" name="Freeform 21"/>
            <p:cNvSpPr>
              <a:spLocks/>
            </p:cNvSpPr>
            <p:nvPr/>
          </p:nvSpPr>
          <p:spPr bwMode="auto">
            <a:xfrm>
              <a:off x="-1512" y="1859"/>
              <a:ext cx="54" cy="61"/>
            </a:xfrm>
            <a:custGeom>
              <a:avLst/>
              <a:gdLst>
                <a:gd name="T0" fmla="*/ 48 w 59"/>
                <a:gd name="T1" fmla="*/ 0 h 75"/>
                <a:gd name="T2" fmla="*/ 32 w 59"/>
                <a:gd name="T3" fmla="*/ 19 h 75"/>
                <a:gd name="T4" fmla="*/ 8 w 59"/>
                <a:gd name="T5" fmla="*/ 15 h 75"/>
                <a:gd name="T6" fmla="*/ 14 w 59"/>
                <a:gd name="T7" fmla="*/ 37 h 75"/>
                <a:gd name="T8" fmla="*/ 0 w 59"/>
                <a:gd name="T9" fmla="*/ 69 h 75"/>
                <a:gd name="T10" fmla="*/ 21 w 59"/>
                <a:gd name="T11" fmla="*/ 57 h 75"/>
                <a:gd name="T12" fmla="*/ 35 w 59"/>
                <a:gd name="T13" fmla="*/ 75 h 75"/>
                <a:gd name="T14" fmla="*/ 42 w 59"/>
                <a:gd name="T15" fmla="*/ 54 h 75"/>
                <a:gd name="T16" fmla="*/ 59 w 59"/>
                <a:gd name="T17" fmla="*/ 43 h 75"/>
                <a:gd name="T18" fmla="*/ 48 w 59"/>
                <a:gd name="T19" fmla="*/ 34 h 75"/>
                <a:gd name="T20" fmla="*/ 48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5"/>
                <a:gd name="T35" fmla="*/ 59 w 59"/>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526" name="Freeform 22"/>
            <p:cNvSpPr>
              <a:spLocks/>
            </p:cNvSpPr>
            <p:nvPr/>
          </p:nvSpPr>
          <p:spPr bwMode="auto">
            <a:xfrm>
              <a:off x="-1139" y="1211"/>
              <a:ext cx="109" cy="188"/>
            </a:xfrm>
            <a:custGeom>
              <a:avLst/>
              <a:gdLst>
                <a:gd name="T0" fmla="*/ 72 w 119"/>
                <a:gd name="T1" fmla="*/ 0 h 237"/>
                <a:gd name="T2" fmla="*/ 42 w 119"/>
                <a:gd name="T3" fmla="*/ 27 h 237"/>
                <a:gd name="T4" fmla="*/ 12 w 119"/>
                <a:gd name="T5" fmla="*/ 35 h 237"/>
                <a:gd name="T6" fmla="*/ 35 w 119"/>
                <a:gd name="T7" fmla="*/ 59 h 237"/>
                <a:gd name="T8" fmla="*/ 32 w 119"/>
                <a:gd name="T9" fmla="*/ 68 h 237"/>
                <a:gd name="T10" fmla="*/ 24 w 119"/>
                <a:gd name="T11" fmla="*/ 89 h 237"/>
                <a:gd name="T12" fmla="*/ 14 w 119"/>
                <a:gd name="T13" fmla="*/ 119 h 237"/>
                <a:gd name="T14" fmla="*/ 0 w 119"/>
                <a:gd name="T15" fmla="*/ 150 h 237"/>
                <a:gd name="T16" fmla="*/ 2 w 119"/>
                <a:gd name="T17" fmla="*/ 147 h 237"/>
                <a:gd name="T18" fmla="*/ 5 w 119"/>
                <a:gd name="T19" fmla="*/ 141 h 237"/>
                <a:gd name="T20" fmla="*/ 9 w 119"/>
                <a:gd name="T21" fmla="*/ 134 h 237"/>
                <a:gd name="T22" fmla="*/ 15 w 119"/>
                <a:gd name="T23" fmla="*/ 123 h 237"/>
                <a:gd name="T24" fmla="*/ 23 w 119"/>
                <a:gd name="T25" fmla="*/ 113 h 237"/>
                <a:gd name="T26" fmla="*/ 30 w 119"/>
                <a:gd name="T27" fmla="*/ 102 h 237"/>
                <a:gd name="T28" fmla="*/ 39 w 119"/>
                <a:gd name="T29" fmla="*/ 93 h 237"/>
                <a:gd name="T30" fmla="*/ 48 w 119"/>
                <a:gd name="T31" fmla="*/ 89 h 237"/>
                <a:gd name="T32" fmla="*/ 51 w 119"/>
                <a:gd name="T33" fmla="*/ 105 h 237"/>
                <a:gd name="T34" fmla="*/ 56 w 119"/>
                <a:gd name="T35" fmla="*/ 144 h 237"/>
                <a:gd name="T36" fmla="*/ 56 w 119"/>
                <a:gd name="T37" fmla="*/ 194 h 237"/>
                <a:gd name="T38" fmla="*/ 50 w 119"/>
                <a:gd name="T39" fmla="*/ 237 h 237"/>
                <a:gd name="T40" fmla="*/ 54 w 119"/>
                <a:gd name="T41" fmla="*/ 215 h 237"/>
                <a:gd name="T42" fmla="*/ 65 w 119"/>
                <a:gd name="T43" fmla="*/ 164 h 237"/>
                <a:gd name="T44" fmla="*/ 75 w 119"/>
                <a:gd name="T45" fmla="*/ 107 h 237"/>
                <a:gd name="T46" fmla="*/ 80 w 119"/>
                <a:gd name="T47" fmla="*/ 68 h 237"/>
                <a:gd name="T48" fmla="*/ 119 w 119"/>
                <a:gd name="T49" fmla="*/ 50 h 237"/>
                <a:gd name="T50" fmla="*/ 83 w 119"/>
                <a:gd name="T51" fmla="*/ 29 h 237"/>
                <a:gd name="T52" fmla="*/ 72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9"/>
                <a:gd name="T82" fmla="*/ 0 h 237"/>
                <a:gd name="T83" fmla="*/ 119 w 119"/>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527" name="Freeform 23"/>
            <p:cNvSpPr>
              <a:spLocks/>
            </p:cNvSpPr>
            <p:nvPr/>
          </p:nvSpPr>
          <p:spPr bwMode="auto">
            <a:xfrm>
              <a:off x="-1314" y="2139"/>
              <a:ext cx="53" cy="61"/>
            </a:xfrm>
            <a:custGeom>
              <a:avLst/>
              <a:gdLst>
                <a:gd name="T0" fmla="*/ 50 w 59"/>
                <a:gd name="T1" fmla="*/ 0 h 77"/>
                <a:gd name="T2" fmla="*/ 32 w 59"/>
                <a:gd name="T3" fmla="*/ 20 h 77"/>
                <a:gd name="T4" fmla="*/ 8 w 59"/>
                <a:gd name="T5" fmla="*/ 17 h 77"/>
                <a:gd name="T6" fmla="*/ 15 w 59"/>
                <a:gd name="T7" fmla="*/ 39 h 77"/>
                <a:gd name="T8" fmla="*/ 0 w 59"/>
                <a:gd name="T9" fmla="*/ 69 h 77"/>
                <a:gd name="T10" fmla="*/ 21 w 59"/>
                <a:gd name="T11" fmla="*/ 57 h 77"/>
                <a:gd name="T12" fmla="*/ 35 w 59"/>
                <a:gd name="T13" fmla="*/ 77 h 77"/>
                <a:gd name="T14" fmla="*/ 42 w 59"/>
                <a:gd name="T15" fmla="*/ 54 h 77"/>
                <a:gd name="T16" fmla="*/ 59 w 59"/>
                <a:gd name="T17" fmla="*/ 45 h 77"/>
                <a:gd name="T18" fmla="*/ 48 w 59"/>
                <a:gd name="T19" fmla="*/ 35 h 77"/>
                <a:gd name="T20" fmla="*/ 50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7"/>
                <a:gd name="T35" fmla="*/ 59 w 59"/>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528" name="Freeform 24"/>
            <p:cNvSpPr>
              <a:spLocks/>
            </p:cNvSpPr>
            <p:nvPr/>
          </p:nvSpPr>
          <p:spPr bwMode="auto">
            <a:xfrm>
              <a:off x="-1578" y="1056"/>
              <a:ext cx="232" cy="309"/>
            </a:xfrm>
            <a:custGeom>
              <a:avLst/>
              <a:gdLst>
                <a:gd name="T0" fmla="*/ 67 w 254"/>
                <a:gd name="T1" fmla="*/ 266 h 383"/>
                <a:gd name="T2" fmla="*/ 64 w 254"/>
                <a:gd name="T3" fmla="*/ 253 h 383"/>
                <a:gd name="T4" fmla="*/ 58 w 254"/>
                <a:gd name="T5" fmla="*/ 221 h 383"/>
                <a:gd name="T6" fmla="*/ 57 w 254"/>
                <a:gd name="T7" fmla="*/ 184 h 383"/>
                <a:gd name="T8" fmla="*/ 64 w 254"/>
                <a:gd name="T9" fmla="*/ 154 h 383"/>
                <a:gd name="T10" fmla="*/ 0 w 254"/>
                <a:gd name="T11" fmla="*/ 127 h 383"/>
                <a:gd name="T12" fmla="*/ 79 w 254"/>
                <a:gd name="T13" fmla="*/ 93 h 383"/>
                <a:gd name="T14" fmla="*/ 130 w 254"/>
                <a:gd name="T15" fmla="*/ 0 h 383"/>
                <a:gd name="T16" fmla="*/ 176 w 254"/>
                <a:gd name="T17" fmla="*/ 69 h 383"/>
                <a:gd name="T18" fmla="*/ 254 w 254"/>
                <a:gd name="T19" fmla="*/ 75 h 383"/>
                <a:gd name="T20" fmla="*/ 197 w 254"/>
                <a:gd name="T21" fmla="*/ 127 h 383"/>
                <a:gd name="T22" fmla="*/ 203 w 254"/>
                <a:gd name="T23" fmla="*/ 151 h 383"/>
                <a:gd name="T24" fmla="*/ 217 w 254"/>
                <a:gd name="T25" fmla="*/ 211 h 383"/>
                <a:gd name="T26" fmla="*/ 230 w 254"/>
                <a:gd name="T27" fmla="*/ 284 h 383"/>
                <a:gd name="T28" fmla="*/ 236 w 254"/>
                <a:gd name="T29" fmla="*/ 352 h 383"/>
                <a:gd name="T30" fmla="*/ 235 w 254"/>
                <a:gd name="T31" fmla="*/ 383 h 383"/>
                <a:gd name="T32" fmla="*/ 233 w 254"/>
                <a:gd name="T33" fmla="*/ 376 h 383"/>
                <a:gd name="T34" fmla="*/ 232 w 254"/>
                <a:gd name="T35" fmla="*/ 355 h 383"/>
                <a:gd name="T36" fmla="*/ 230 w 254"/>
                <a:gd name="T37" fmla="*/ 343 h 383"/>
                <a:gd name="T38" fmla="*/ 227 w 254"/>
                <a:gd name="T39" fmla="*/ 337 h 383"/>
                <a:gd name="T40" fmla="*/ 221 w 254"/>
                <a:gd name="T41" fmla="*/ 323 h 383"/>
                <a:gd name="T42" fmla="*/ 212 w 254"/>
                <a:gd name="T43" fmla="*/ 302 h 383"/>
                <a:gd name="T44" fmla="*/ 199 w 254"/>
                <a:gd name="T45" fmla="*/ 277 h 383"/>
                <a:gd name="T46" fmla="*/ 185 w 254"/>
                <a:gd name="T47" fmla="*/ 248 h 383"/>
                <a:gd name="T48" fmla="*/ 169 w 254"/>
                <a:gd name="T49" fmla="*/ 221 h 383"/>
                <a:gd name="T50" fmla="*/ 152 w 254"/>
                <a:gd name="T51" fmla="*/ 196 h 383"/>
                <a:gd name="T52" fmla="*/ 136 w 254"/>
                <a:gd name="T53" fmla="*/ 175 h 383"/>
                <a:gd name="T54" fmla="*/ 133 w 254"/>
                <a:gd name="T55" fmla="*/ 176 h 383"/>
                <a:gd name="T56" fmla="*/ 125 w 254"/>
                <a:gd name="T57" fmla="*/ 181 h 383"/>
                <a:gd name="T58" fmla="*/ 113 w 254"/>
                <a:gd name="T59" fmla="*/ 188 h 383"/>
                <a:gd name="T60" fmla="*/ 100 w 254"/>
                <a:gd name="T61" fmla="*/ 197 h 383"/>
                <a:gd name="T62" fmla="*/ 88 w 254"/>
                <a:gd name="T63" fmla="*/ 211 h 383"/>
                <a:gd name="T64" fmla="*/ 76 w 254"/>
                <a:gd name="T65" fmla="*/ 227 h 383"/>
                <a:gd name="T66" fmla="*/ 69 w 254"/>
                <a:gd name="T67" fmla="*/ 245 h 383"/>
                <a:gd name="T68" fmla="*/ 67 w 254"/>
                <a:gd name="T69" fmla="*/ 266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383"/>
                <a:gd name="T107" fmla="*/ 254 w 254"/>
                <a:gd name="T108" fmla="*/ 383 h 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77506" name="Rectangle 2"/>
          <p:cNvSpPr>
            <a:spLocks noGrp="1" noChangeArrowheads="1"/>
          </p:cNvSpPr>
          <p:nvPr>
            <p:ph type="body" idx="1"/>
          </p:nvPr>
        </p:nvSpPr>
        <p:spPr>
          <a:xfrm>
            <a:off x="381001" y="1752600"/>
            <a:ext cx="7526068" cy="5181600"/>
          </a:xfrm>
        </p:spPr>
        <p:txBody>
          <a:bodyPr>
            <a:normAutofit/>
          </a:bodyPr>
          <a:lstStyle/>
          <a:p>
            <a:pPr eaLnBrk="1" hangingPunct="1"/>
            <a:r>
              <a:rPr lang="en-US" dirty="0">
                <a:latin typeface="Tahoma" pitchFamily="34" charset="0"/>
                <a:ea typeface="Tahoma" pitchFamily="34" charset="0"/>
                <a:cs typeface="Tahoma" pitchFamily="34" charset="0"/>
              </a:rPr>
              <a:t>Imagine </a:t>
            </a:r>
            <a:r>
              <a:rPr lang="en-US" dirty="0" smtClean="0">
                <a:latin typeface="Tahoma" pitchFamily="34" charset="0"/>
                <a:ea typeface="Tahoma" pitchFamily="34" charset="0"/>
                <a:cs typeface="Tahoma" pitchFamily="34" charset="0"/>
              </a:rPr>
              <a:t>being called nice things </a:t>
            </a:r>
            <a:r>
              <a:rPr lang="en-US" dirty="0">
                <a:latin typeface="Tahoma" pitchFamily="34" charset="0"/>
                <a:ea typeface="Tahoma" pitchFamily="34" charset="0"/>
                <a:cs typeface="Tahoma" pitchFamily="34" charset="0"/>
              </a:rPr>
              <a:t>throughout the conference!</a:t>
            </a:r>
          </a:p>
          <a:p>
            <a:pPr eaLnBrk="1" hangingPunct="1"/>
            <a:endParaRPr lang="en-US" dirty="0">
              <a:latin typeface="Tahoma" pitchFamily="34" charset="0"/>
              <a:ea typeface="Tahoma" pitchFamily="34" charset="0"/>
              <a:cs typeface="Tahoma" pitchFamily="34" charset="0"/>
            </a:endParaRPr>
          </a:p>
          <a:p>
            <a:pPr eaLnBrk="1" hangingPunct="1"/>
            <a:r>
              <a:rPr lang="en-US" dirty="0">
                <a:latin typeface="Tahoma" pitchFamily="34" charset="0"/>
                <a:ea typeface="Tahoma" pitchFamily="34" charset="0"/>
                <a:cs typeface="Tahoma" pitchFamily="34" charset="0"/>
              </a:rPr>
              <a:t>Easier to focus on the positive traits of others!</a:t>
            </a:r>
          </a:p>
          <a:p>
            <a:pPr eaLnBrk="1" hangingPunct="1"/>
            <a:endParaRPr lang="en-US" dirty="0">
              <a:latin typeface="Tahoma" pitchFamily="34" charset="0"/>
              <a:ea typeface="Tahoma" pitchFamily="34" charset="0"/>
              <a:cs typeface="Tahoma" pitchFamily="34" charset="0"/>
            </a:endParaRPr>
          </a:p>
          <a:p>
            <a:pPr eaLnBrk="1" hangingPunct="1"/>
            <a:r>
              <a:rPr lang="en-US" dirty="0">
                <a:latin typeface="Tahoma" pitchFamily="34" charset="0"/>
                <a:ea typeface="Tahoma" pitchFamily="34" charset="0"/>
                <a:cs typeface="Tahoma" pitchFamily="34" charset="0"/>
              </a:rPr>
              <a:t>Operating in a positive environment!</a:t>
            </a:r>
          </a:p>
        </p:txBody>
      </p:sp>
    </p:spTree>
    <p:extLst>
      <p:ext uri="{BB962C8B-B14F-4D97-AF65-F5344CB8AC3E}">
        <p14:creationId xmlns:p14="http://schemas.microsoft.com/office/powerpoint/2010/main" val="365929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7506">
                                            <p:txEl>
                                              <p:pRg st="0" end="0"/>
                                            </p:txEl>
                                          </p:spTgt>
                                        </p:tgtEl>
                                        <p:attrNameLst>
                                          <p:attrName>style.visibility</p:attrName>
                                        </p:attrNameLst>
                                      </p:cBhvr>
                                      <p:to>
                                        <p:strVal val="visible"/>
                                      </p:to>
                                    </p:set>
                                    <p:animEffect transition="in" filter="fade">
                                      <p:cBhvr>
                                        <p:cTn id="7" dur="500"/>
                                        <p:tgtEl>
                                          <p:spTgt spid="27750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7506">
                                            <p:txEl>
                                              <p:pRg st="2" end="2"/>
                                            </p:txEl>
                                          </p:spTgt>
                                        </p:tgtEl>
                                        <p:attrNameLst>
                                          <p:attrName>style.visibility</p:attrName>
                                        </p:attrNameLst>
                                      </p:cBhvr>
                                      <p:to>
                                        <p:strVal val="visible"/>
                                      </p:to>
                                    </p:set>
                                    <p:animEffect transition="in" filter="fade">
                                      <p:cBhvr>
                                        <p:cTn id="12" dur="500"/>
                                        <p:tgtEl>
                                          <p:spTgt spid="27750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7506">
                                            <p:txEl>
                                              <p:pRg st="4" end="4"/>
                                            </p:txEl>
                                          </p:spTgt>
                                        </p:tgtEl>
                                        <p:attrNameLst>
                                          <p:attrName>style.visibility</p:attrName>
                                        </p:attrNameLst>
                                      </p:cBhvr>
                                      <p:to>
                                        <p:strVal val="visible"/>
                                      </p:to>
                                    </p:set>
                                    <p:animEffect transition="in" filter="fade">
                                      <p:cBhvr>
                                        <p:cTn id="17" dur="500"/>
                                        <p:tgtEl>
                                          <p:spTgt spid="27750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6"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 name="Footer Placeholder 3"/>
          <p:cNvSpPr>
            <a:spLocks noGrp="1"/>
          </p:cNvSpPr>
          <p:nvPr>
            <p:ph type="ftr" sz="quarter" idx="10"/>
          </p:nvPr>
        </p:nvSpPr>
        <p:spPr>
          <a:xfrm>
            <a:off x="4953000" y="6019801"/>
            <a:ext cx="3505200" cy="350519"/>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solidFill>
                  <a:srgbClr val="FFFFFF"/>
                </a:solidFill>
                <a:latin typeface="Tahoma" pitchFamily="34" charset="0"/>
                <a:ea typeface="Tahoma" pitchFamily="34" charset="0"/>
                <a:cs typeface="Tahoma" pitchFamily="34" charset="0"/>
              </a:rPr>
              <a:t>Youth Alive – Reducing </a:t>
            </a:r>
            <a:r>
              <a:rPr lang="en-US" sz="1400" i="1" dirty="0">
                <a:solidFill>
                  <a:srgbClr val="FFFFFF"/>
                </a:solidFill>
                <a:latin typeface="Tahoma" pitchFamily="34" charset="0"/>
                <a:ea typeface="Tahoma" pitchFamily="34" charset="0"/>
                <a:cs typeface="Tahoma" pitchFamily="34" charset="0"/>
              </a:rPr>
              <a:t>at risk</a:t>
            </a:r>
            <a:r>
              <a:rPr lang="en-US" sz="1400" dirty="0">
                <a:solidFill>
                  <a:srgbClr val="FFFFFF"/>
                </a:solidFill>
                <a:latin typeface="Tahoma" pitchFamily="34" charset="0"/>
                <a:ea typeface="Tahoma" pitchFamily="34" charset="0"/>
                <a:cs typeface="Tahoma" pitchFamily="34" charset="0"/>
              </a:rPr>
              <a:t> Behaviors</a:t>
            </a:r>
          </a:p>
        </p:txBody>
      </p:sp>
      <p:sp>
        <p:nvSpPr>
          <p:cNvPr id="26" name="Slide Number Placeholder 4"/>
          <p:cNvSpPr>
            <a:spLocks noGrp="1"/>
          </p:cNvSpPr>
          <p:nvPr>
            <p:ph type="sldNum" sz="quarter" idx="11"/>
          </p:nvPr>
        </p:nvSpPr>
        <p:spPr>
          <a:xfrm>
            <a:off x="8360682" y="6096000"/>
            <a:ext cx="5507719" cy="2743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7B7332-0EE1-BA48-922E-31E3424D0379}" type="slidenum">
              <a:rPr lang="en-US" sz="1400">
                <a:latin typeface="BlackChancery" charset="0"/>
              </a:rPr>
              <a:pPr eaLnBrk="1" hangingPunct="1"/>
              <a:t>92</a:t>
            </a:fld>
            <a:endParaRPr lang="en-US" sz="1400" dirty="0">
              <a:latin typeface="BlackChancery" charset="0"/>
            </a:endParaRPr>
          </a:p>
        </p:txBody>
      </p:sp>
      <p:grpSp>
        <p:nvGrpSpPr>
          <p:cNvPr id="114696" name="Group 6"/>
          <p:cNvGrpSpPr>
            <a:grpSpLocks/>
          </p:cNvGrpSpPr>
          <p:nvPr/>
        </p:nvGrpSpPr>
        <p:grpSpPr bwMode="auto">
          <a:xfrm flipH="1">
            <a:off x="6265099" y="990600"/>
            <a:ext cx="2497901" cy="4087876"/>
            <a:chOff x="-2016" y="1056"/>
            <a:chExt cx="1344" cy="2683"/>
          </a:xfrm>
        </p:grpSpPr>
        <p:sp>
          <p:nvSpPr>
            <p:cNvPr id="301063" name="Freeform 7"/>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2367"/>
                <a:gd name="T170" fmla="*/ 914 w 914"/>
                <a:gd name="T171" fmla="*/ 2367 h 236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064" name="Freeform 8"/>
            <p:cNvSpPr>
              <a:spLocks/>
            </p:cNvSpPr>
            <p:nvPr/>
          </p:nvSpPr>
          <p:spPr bwMode="auto">
            <a:xfrm>
              <a:off x="-1673" y="2182"/>
              <a:ext cx="98" cy="122"/>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8"/>
                <a:gd name="T64" fmla="*/ 0 h 150"/>
                <a:gd name="T65" fmla="*/ 108 w 108"/>
                <a:gd name="T66" fmla="*/ 150 h 1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065" name="Freeform 9"/>
            <p:cNvSpPr>
              <a:spLocks/>
            </p:cNvSpPr>
            <p:nvPr/>
          </p:nvSpPr>
          <p:spPr bwMode="auto">
            <a:xfrm>
              <a:off x="-1150" y="1594"/>
              <a:ext cx="232" cy="310"/>
            </a:xfrm>
            <a:custGeom>
              <a:avLst/>
              <a:gdLst>
                <a:gd name="T0" fmla="*/ 67 w 254"/>
                <a:gd name="T1" fmla="*/ 266 h 383"/>
                <a:gd name="T2" fmla="*/ 64 w 254"/>
                <a:gd name="T3" fmla="*/ 253 h 383"/>
                <a:gd name="T4" fmla="*/ 58 w 254"/>
                <a:gd name="T5" fmla="*/ 221 h 383"/>
                <a:gd name="T6" fmla="*/ 57 w 254"/>
                <a:gd name="T7" fmla="*/ 184 h 383"/>
                <a:gd name="T8" fmla="*/ 64 w 254"/>
                <a:gd name="T9" fmla="*/ 154 h 383"/>
                <a:gd name="T10" fmla="*/ 0 w 254"/>
                <a:gd name="T11" fmla="*/ 127 h 383"/>
                <a:gd name="T12" fmla="*/ 79 w 254"/>
                <a:gd name="T13" fmla="*/ 93 h 383"/>
                <a:gd name="T14" fmla="*/ 130 w 254"/>
                <a:gd name="T15" fmla="*/ 0 h 383"/>
                <a:gd name="T16" fmla="*/ 176 w 254"/>
                <a:gd name="T17" fmla="*/ 69 h 383"/>
                <a:gd name="T18" fmla="*/ 254 w 254"/>
                <a:gd name="T19" fmla="*/ 75 h 383"/>
                <a:gd name="T20" fmla="*/ 197 w 254"/>
                <a:gd name="T21" fmla="*/ 127 h 383"/>
                <a:gd name="T22" fmla="*/ 203 w 254"/>
                <a:gd name="T23" fmla="*/ 151 h 383"/>
                <a:gd name="T24" fmla="*/ 217 w 254"/>
                <a:gd name="T25" fmla="*/ 211 h 383"/>
                <a:gd name="T26" fmla="*/ 230 w 254"/>
                <a:gd name="T27" fmla="*/ 284 h 383"/>
                <a:gd name="T28" fmla="*/ 236 w 254"/>
                <a:gd name="T29" fmla="*/ 352 h 383"/>
                <a:gd name="T30" fmla="*/ 235 w 254"/>
                <a:gd name="T31" fmla="*/ 383 h 383"/>
                <a:gd name="T32" fmla="*/ 233 w 254"/>
                <a:gd name="T33" fmla="*/ 376 h 383"/>
                <a:gd name="T34" fmla="*/ 232 w 254"/>
                <a:gd name="T35" fmla="*/ 355 h 383"/>
                <a:gd name="T36" fmla="*/ 230 w 254"/>
                <a:gd name="T37" fmla="*/ 343 h 383"/>
                <a:gd name="T38" fmla="*/ 227 w 254"/>
                <a:gd name="T39" fmla="*/ 337 h 383"/>
                <a:gd name="T40" fmla="*/ 221 w 254"/>
                <a:gd name="T41" fmla="*/ 323 h 383"/>
                <a:gd name="T42" fmla="*/ 212 w 254"/>
                <a:gd name="T43" fmla="*/ 302 h 383"/>
                <a:gd name="T44" fmla="*/ 199 w 254"/>
                <a:gd name="T45" fmla="*/ 277 h 383"/>
                <a:gd name="T46" fmla="*/ 185 w 254"/>
                <a:gd name="T47" fmla="*/ 248 h 383"/>
                <a:gd name="T48" fmla="*/ 169 w 254"/>
                <a:gd name="T49" fmla="*/ 221 h 383"/>
                <a:gd name="T50" fmla="*/ 152 w 254"/>
                <a:gd name="T51" fmla="*/ 196 h 383"/>
                <a:gd name="T52" fmla="*/ 136 w 254"/>
                <a:gd name="T53" fmla="*/ 175 h 383"/>
                <a:gd name="T54" fmla="*/ 133 w 254"/>
                <a:gd name="T55" fmla="*/ 176 h 383"/>
                <a:gd name="T56" fmla="*/ 125 w 254"/>
                <a:gd name="T57" fmla="*/ 181 h 383"/>
                <a:gd name="T58" fmla="*/ 113 w 254"/>
                <a:gd name="T59" fmla="*/ 188 h 383"/>
                <a:gd name="T60" fmla="*/ 100 w 254"/>
                <a:gd name="T61" fmla="*/ 197 h 383"/>
                <a:gd name="T62" fmla="*/ 88 w 254"/>
                <a:gd name="T63" fmla="*/ 211 h 383"/>
                <a:gd name="T64" fmla="*/ 76 w 254"/>
                <a:gd name="T65" fmla="*/ 227 h 383"/>
                <a:gd name="T66" fmla="*/ 69 w 254"/>
                <a:gd name="T67" fmla="*/ 245 h 383"/>
                <a:gd name="T68" fmla="*/ 67 w 254"/>
                <a:gd name="T69" fmla="*/ 266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383"/>
                <a:gd name="T107" fmla="*/ 254 w 254"/>
                <a:gd name="T108" fmla="*/ 383 h 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066" name="Freeform 10"/>
            <p:cNvSpPr>
              <a:spLocks/>
            </p:cNvSpPr>
            <p:nvPr/>
          </p:nvSpPr>
          <p:spPr bwMode="auto">
            <a:xfrm>
              <a:off x="-1450" y="1547"/>
              <a:ext cx="108" cy="189"/>
            </a:xfrm>
            <a:custGeom>
              <a:avLst/>
              <a:gdLst>
                <a:gd name="T0" fmla="*/ 72 w 118"/>
                <a:gd name="T1" fmla="*/ 0 h 237"/>
                <a:gd name="T2" fmla="*/ 43 w 118"/>
                <a:gd name="T3" fmla="*/ 27 h 237"/>
                <a:gd name="T4" fmla="*/ 13 w 118"/>
                <a:gd name="T5" fmla="*/ 35 h 237"/>
                <a:gd name="T6" fmla="*/ 34 w 118"/>
                <a:gd name="T7" fmla="*/ 60 h 237"/>
                <a:gd name="T8" fmla="*/ 31 w 118"/>
                <a:gd name="T9" fmla="*/ 69 h 237"/>
                <a:gd name="T10" fmla="*/ 24 w 118"/>
                <a:gd name="T11" fmla="*/ 90 h 237"/>
                <a:gd name="T12" fmla="*/ 13 w 118"/>
                <a:gd name="T13" fmla="*/ 120 h 237"/>
                <a:gd name="T14" fmla="*/ 0 w 118"/>
                <a:gd name="T15" fmla="*/ 152 h 237"/>
                <a:gd name="T16" fmla="*/ 1 w 118"/>
                <a:gd name="T17" fmla="*/ 149 h 237"/>
                <a:gd name="T18" fmla="*/ 4 w 118"/>
                <a:gd name="T19" fmla="*/ 143 h 237"/>
                <a:gd name="T20" fmla="*/ 9 w 118"/>
                <a:gd name="T21" fmla="*/ 134 h 237"/>
                <a:gd name="T22" fmla="*/ 15 w 118"/>
                <a:gd name="T23" fmla="*/ 123 h 237"/>
                <a:gd name="T24" fmla="*/ 22 w 118"/>
                <a:gd name="T25" fmla="*/ 113 h 237"/>
                <a:gd name="T26" fmla="*/ 31 w 118"/>
                <a:gd name="T27" fmla="*/ 102 h 237"/>
                <a:gd name="T28" fmla="*/ 40 w 118"/>
                <a:gd name="T29" fmla="*/ 95 h 237"/>
                <a:gd name="T30" fmla="*/ 49 w 118"/>
                <a:gd name="T31" fmla="*/ 89 h 237"/>
                <a:gd name="T32" fmla="*/ 52 w 118"/>
                <a:gd name="T33" fmla="*/ 105 h 237"/>
                <a:gd name="T34" fmla="*/ 55 w 118"/>
                <a:gd name="T35" fmla="*/ 144 h 237"/>
                <a:gd name="T36" fmla="*/ 57 w 118"/>
                <a:gd name="T37" fmla="*/ 193 h 237"/>
                <a:gd name="T38" fmla="*/ 49 w 118"/>
                <a:gd name="T39" fmla="*/ 237 h 237"/>
                <a:gd name="T40" fmla="*/ 54 w 118"/>
                <a:gd name="T41" fmla="*/ 214 h 237"/>
                <a:gd name="T42" fmla="*/ 64 w 118"/>
                <a:gd name="T43" fmla="*/ 164 h 237"/>
                <a:gd name="T44" fmla="*/ 75 w 118"/>
                <a:gd name="T45" fmla="*/ 108 h 237"/>
                <a:gd name="T46" fmla="*/ 79 w 118"/>
                <a:gd name="T47" fmla="*/ 69 h 237"/>
                <a:gd name="T48" fmla="*/ 118 w 118"/>
                <a:gd name="T49" fmla="*/ 51 h 237"/>
                <a:gd name="T50" fmla="*/ 84 w 118"/>
                <a:gd name="T51" fmla="*/ 29 h 237"/>
                <a:gd name="T52" fmla="*/ 72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8"/>
                <a:gd name="T82" fmla="*/ 0 h 237"/>
                <a:gd name="T83" fmla="*/ 118 w 118"/>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067" name="Freeform 11"/>
            <p:cNvSpPr>
              <a:spLocks/>
            </p:cNvSpPr>
            <p:nvPr/>
          </p:nvSpPr>
          <p:spPr bwMode="auto">
            <a:xfrm>
              <a:off x="-887" y="2195"/>
              <a:ext cx="108" cy="191"/>
            </a:xfrm>
            <a:custGeom>
              <a:avLst/>
              <a:gdLst>
                <a:gd name="T0" fmla="*/ 72 w 119"/>
                <a:gd name="T1" fmla="*/ 0 h 237"/>
                <a:gd name="T2" fmla="*/ 42 w 119"/>
                <a:gd name="T3" fmla="*/ 27 h 237"/>
                <a:gd name="T4" fmla="*/ 12 w 119"/>
                <a:gd name="T5" fmla="*/ 35 h 237"/>
                <a:gd name="T6" fmla="*/ 35 w 119"/>
                <a:gd name="T7" fmla="*/ 59 h 237"/>
                <a:gd name="T8" fmla="*/ 32 w 119"/>
                <a:gd name="T9" fmla="*/ 68 h 237"/>
                <a:gd name="T10" fmla="*/ 24 w 119"/>
                <a:gd name="T11" fmla="*/ 89 h 237"/>
                <a:gd name="T12" fmla="*/ 14 w 119"/>
                <a:gd name="T13" fmla="*/ 119 h 237"/>
                <a:gd name="T14" fmla="*/ 0 w 119"/>
                <a:gd name="T15" fmla="*/ 150 h 237"/>
                <a:gd name="T16" fmla="*/ 2 w 119"/>
                <a:gd name="T17" fmla="*/ 147 h 237"/>
                <a:gd name="T18" fmla="*/ 5 w 119"/>
                <a:gd name="T19" fmla="*/ 141 h 237"/>
                <a:gd name="T20" fmla="*/ 9 w 119"/>
                <a:gd name="T21" fmla="*/ 134 h 237"/>
                <a:gd name="T22" fmla="*/ 15 w 119"/>
                <a:gd name="T23" fmla="*/ 123 h 237"/>
                <a:gd name="T24" fmla="*/ 23 w 119"/>
                <a:gd name="T25" fmla="*/ 113 h 237"/>
                <a:gd name="T26" fmla="*/ 30 w 119"/>
                <a:gd name="T27" fmla="*/ 102 h 237"/>
                <a:gd name="T28" fmla="*/ 39 w 119"/>
                <a:gd name="T29" fmla="*/ 93 h 237"/>
                <a:gd name="T30" fmla="*/ 48 w 119"/>
                <a:gd name="T31" fmla="*/ 89 h 237"/>
                <a:gd name="T32" fmla="*/ 51 w 119"/>
                <a:gd name="T33" fmla="*/ 105 h 237"/>
                <a:gd name="T34" fmla="*/ 56 w 119"/>
                <a:gd name="T35" fmla="*/ 144 h 237"/>
                <a:gd name="T36" fmla="*/ 56 w 119"/>
                <a:gd name="T37" fmla="*/ 194 h 237"/>
                <a:gd name="T38" fmla="*/ 50 w 119"/>
                <a:gd name="T39" fmla="*/ 237 h 237"/>
                <a:gd name="T40" fmla="*/ 54 w 119"/>
                <a:gd name="T41" fmla="*/ 215 h 237"/>
                <a:gd name="T42" fmla="*/ 65 w 119"/>
                <a:gd name="T43" fmla="*/ 164 h 237"/>
                <a:gd name="T44" fmla="*/ 75 w 119"/>
                <a:gd name="T45" fmla="*/ 107 h 237"/>
                <a:gd name="T46" fmla="*/ 80 w 119"/>
                <a:gd name="T47" fmla="*/ 68 h 237"/>
                <a:gd name="T48" fmla="*/ 119 w 119"/>
                <a:gd name="T49" fmla="*/ 50 h 237"/>
                <a:gd name="T50" fmla="*/ 83 w 119"/>
                <a:gd name="T51" fmla="*/ 29 h 237"/>
                <a:gd name="T52" fmla="*/ 72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9"/>
                <a:gd name="T82" fmla="*/ 0 h 237"/>
                <a:gd name="T83" fmla="*/ 119 w 119"/>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068" name="Freeform 12"/>
            <p:cNvSpPr>
              <a:spLocks/>
            </p:cNvSpPr>
            <p:nvPr/>
          </p:nvSpPr>
          <p:spPr bwMode="auto">
            <a:xfrm>
              <a:off x="-922" y="1416"/>
              <a:ext cx="143" cy="219"/>
            </a:xfrm>
            <a:custGeom>
              <a:avLst/>
              <a:gdLst>
                <a:gd name="T0" fmla="*/ 64 w 155"/>
                <a:gd name="T1" fmla="*/ 0 h 273"/>
                <a:gd name="T2" fmla="*/ 55 w 155"/>
                <a:gd name="T3" fmla="*/ 51 h 273"/>
                <a:gd name="T4" fmla="*/ 0 w 155"/>
                <a:gd name="T5" fmla="*/ 84 h 273"/>
                <a:gd name="T6" fmla="*/ 44 w 155"/>
                <a:gd name="T7" fmla="*/ 104 h 273"/>
                <a:gd name="T8" fmla="*/ 46 w 155"/>
                <a:gd name="T9" fmla="*/ 117 h 273"/>
                <a:gd name="T10" fmla="*/ 50 w 155"/>
                <a:gd name="T11" fmla="*/ 155 h 273"/>
                <a:gd name="T12" fmla="*/ 58 w 155"/>
                <a:gd name="T13" fmla="*/ 209 h 273"/>
                <a:gd name="T14" fmla="*/ 70 w 155"/>
                <a:gd name="T15" fmla="*/ 273 h 273"/>
                <a:gd name="T16" fmla="*/ 71 w 155"/>
                <a:gd name="T17" fmla="*/ 258 h 273"/>
                <a:gd name="T18" fmla="*/ 74 w 155"/>
                <a:gd name="T19" fmla="*/ 222 h 273"/>
                <a:gd name="T20" fmla="*/ 83 w 155"/>
                <a:gd name="T21" fmla="*/ 182 h 273"/>
                <a:gd name="T22" fmla="*/ 97 w 155"/>
                <a:gd name="T23" fmla="*/ 150 h 273"/>
                <a:gd name="T24" fmla="*/ 98 w 155"/>
                <a:gd name="T25" fmla="*/ 152 h 273"/>
                <a:gd name="T26" fmla="*/ 104 w 155"/>
                <a:gd name="T27" fmla="*/ 155 h 273"/>
                <a:gd name="T28" fmla="*/ 113 w 155"/>
                <a:gd name="T29" fmla="*/ 159 h 273"/>
                <a:gd name="T30" fmla="*/ 124 w 155"/>
                <a:gd name="T31" fmla="*/ 167 h 273"/>
                <a:gd name="T32" fmla="*/ 133 w 155"/>
                <a:gd name="T33" fmla="*/ 176 h 273"/>
                <a:gd name="T34" fmla="*/ 143 w 155"/>
                <a:gd name="T35" fmla="*/ 185 h 273"/>
                <a:gd name="T36" fmla="*/ 151 w 155"/>
                <a:gd name="T37" fmla="*/ 195 h 273"/>
                <a:gd name="T38" fmla="*/ 155 w 155"/>
                <a:gd name="T39" fmla="*/ 207 h 273"/>
                <a:gd name="T40" fmla="*/ 154 w 155"/>
                <a:gd name="T41" fmla="*/ 194 h 273"/>
                <a:gd name="T42" fmla="*/ 149 w 155"/>
                <a:gd name="T43" fmla="*/ 159 h 273"/>
                <a:gd name="T44" fmla="*/ 139 w 155"/>
                <a:gd name="T45" fmla="*/ 119 h 273"/>
                <a:gd name="T46" fmla="*/ 124 w 155"/>
                <a:gd name="T47" fmla="*/ 81 h 273"/>
                <a:gd name="T48" fmla="*/ 149 w 155"/>
                <a:gd name="T49" fmla="*/ 47 h 273"/>
                <a:gd name="T50" fmla="*/ 98 w 155"/>
                <a:gd name="T51" fmla="*/ 42 h 273"/>
                <a:gd name="T52" fmla="*/ 64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5"/>
                <a:gd name="T82" fmla="*/ 0 h 273"/>
                <a:gd name="T83" fmla="*/ 155 w 155"/>
                <a:gd name="T84" fmla="*/ 273 h 27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069" name="Freeform 13"/>
            <p:cNvSpPr>
              <a:spLocks/>
            </p:cNvSpPr>
            <p:nvPr/>
          </p:nvSpPr>
          <p:spPr bwMode="auto">
            <a:xfrm>
              <a:off x="-1255" y="2388"/>
              <a:ext cx="143" cy="219"/>
            </a:xfrm>
            <a:custGeom>
              <a:avLst/>
              <a:gdLst>
                <a:gd name="T0" fmla="*/ 64 w 156"/>
                <a:gd name="T1" fmla="*/ 0 h 271"/>
                <a:gd name="T2" fmla="*/ 55 w 156"/>
                <a:gd name="T3" fmla="*/ 52 h 271"/>
                <a:gd name="T4" fmla="*/ 0 w 156"/>
                <a:gd name="T5" fmla="*/ 85 h 271"/>
                <a:gd name="T6" fmla="*/ 45 w 156"/>
                <a:gd name="T7" fmla="*/ 103 h 271"/>
                <a:gd name="T8" fmla="*/ 46 w 156"/>
                <a:gd name="T9" fmla="*/ 117 h 271"/>
                <a:gd name="T10" fmla="*/ 51 w 156"/>
                <a:gd name="T11" fmla="*/ 154 h 271"/>
                <a:gd name="T12" fmla="*/ 58 w 156"/>
                <a:gd name="T13" fmla="*/ 208 h 271"/>
                <a:gd name="T14" fmla="*/ 70 w 156"/>
                <a:gd name="T15" fmla="*/ 271 h 271"/>
                <a:gd name="T16" fmla="*/ 72 w 156"/>
                <a:gd name="T17" fmla="*/ 256 h 271"/>
                <a:gd name="T18" fmla="*/ 75 w 156"/>
                <a:gd name="T19" fmla="*/ 222 h 271"/>
                <a:gd name="T20" fmla="*/ 84 w 156"/>
                <a:gd name="T21" fmla="*/ 181 h 271"/>
                <a:gd name="T22" fmla="*/ 97 w 156"/>
                <a:gd name="T23" fmla="*/ 150 h 271"/>
                <a:gd name="T24" fmla="*/ 100 w 156"/>
                <a:gd name="T25" fmla="*/ 151 h 271"/>
                <a:gd name="T26" fmla="*/ 106 w 156"/>
                <a:gd name="T27" fmla="*/ 154 h 271"/>
                <a:gd name="T28" fmla="*/ 114 w 156"/>
                <a:gd name="T29" fmla="*/ 159 h 271"/>
                <a:gd name="T30" fmla="*/ 124 w 156"/>
                <a:gd name="T31" fmla="*/ 166 h 271"/>
                <a:gd name="T32" fmla="*/ 135 w 156"/>
                <a:gd name="T33" fmla="*/ 175 h 271"/>
                <a:gd name="T34" fmla="*/ 144 w 156"/>
                <a:gd name="T35" fmla="*/ 184 h 271"/>
                <a:gd name="T36" fmla="*/ 151 w 156"/>
                <a:gd name="T37" fmla="*/ 195 h 271"/>
                <a:gd name="T38" fmla="*/ 156 w 156"/>
                <a:gd name="T39" fmla="*/ 207 h 271"/>
                <a:gd name="T40" fmla="*/ 154 w 156"/>
                <a:gd name="T41" fmla="*/ 193 h 271"/>
                <a:gd name="T42" fmla="*/ 150 w 156"/>
                <a:gd name="T43" fmla="*/ 160 h 271"/>
                <a:gd name="T44" fmla="*/ 139 w 156"/>
                <a:gd name="T45" fmla="*/ 118 h 271"/>
                <a:gd name="T46" fmla="*/ 124 w 156"/>
                <a:gd name="T47" fmla="*/ 82 h 271"/>
                <a:gd name="T48" fmla="*/ 150 w 156"/>
                <a:gd name="T49" fmla="*/ 48 h 271"/>
                <a:gd name="T50" fmla="*/ 99 w 156"/>
                <a:gd name="T51" fmla="*/ 42 h 271"/>
                <a:gd name="T52" fmla="*/ 64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6"/>
                <a:gd name="T82" fmla="*/ 0 h 271"/>
                <a:gd name="T83" fmla="*/ 156 w 156"/>
                <a:gd name="T84" fmla="*/ 271 h 2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070" name="Freeform 14"/>
            <p:cNvSpPr>
              <a:spLocks/>
            </p:cNvSpPr>
            <p:nvPr/>
          </p:nvSpPr>
          <p:spPr bwMode="auto">
            <a:xfrm>
              <a:off x="-1222" y="1522"/>
              <a:ext cx="58" cy="87"/>
            </a:xfrm>
            <a:custGeom>
              <a:avLst/>
              <a:gdLst>
                <a:gd name="T0" fmla="*/ 19 w 64"/>
                <a:gd name="T1" fmla="*/ 0 h 108"/>
                <a:gd name="T2" fmla="*/ 16 w 64"/>
                <a:gd name="T3" fmla="*/ 29 h 108"/>
                <a:gd name="T4" fmla="*/ 0 w 64"/>
                <a:gd name="T5" fmla="*/ 44 h 108"/>
                <a:gd name="T6" fmla="*/ 19 w 64"/>
                <a:gd name="T7" fmla="*/ 53 h 108"/>
                <a:gd name="T8" fmla="*/ 19 w 64"/>
                <a:gd name="T9" fmla="*/ 108 h 108"/>
                <a:gd name="T10" fmla="*/ 34 w 64"/>
                <a:gd name="T11" fmla="*/ 66 h 108"/>
                <a:gd name="T12" fmla="*/ 64 w 64"/>
                <a:gd name="T13" fmla="*/ 90 h 108"/>
                <a:gd name="T14" fmla="*/ 42 w 64"/>
                <a:gd name="T15" fmla="*/ 44 h 108"/>
                <a:gd name="T16" fmla="*/ 61 w 64"/>
                <a:gd name="T17" fmla="*/ 21 h 108"/>
                <a:gd name="T18" fmla="*/ 37 w 64"/>
                <a:gd name="T19" fmla="*/ 24 h 108"/>
                <a:gd name="T20" fmla="*/ 19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108"/>
                <a:gd name="T35" fmla="*/ 64 w 64"/>
                <a:gd name="T36" fmla="*/ 108 h 1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071" name="Freeform 15"/>
            <p:cNvSpPr>
              <a:spLocks/>
            </p:cNvSpPr>
            <p:nvPr/>
          </p:nvSpPr>
          <p:spPr bwMode="auto">
            <a:xfrm>
              <a:off x="-1185" y="2050"/>
              <a:ext cx="86" cy="108"/>
            </a:xfrm>
            <a:custGeom>
              <a:avLst/>
              <a:gdLst>
                <a:gd name="T0" fmla="*/ 47 w 93"/>
                <a:gd name="T1" fmla="*/ 0 h 136"/>
                <a:gd name="T2" fmla="*/ 30 w 93"/>
                <a:gd name="T3" fmla="*/ 34 h 136"/>
                <a:gd name="T4" fmla="*/ 3 w 93"/>
                <a:gd name="T5" fmla="*/ 48 h 136"/>
                <a:gd name="T6" fmla="*/ 23 w 93"/>
                <a:gd name="T7" fmla="*/ 67 h 136"/>
                <a:gd name="T8" fmla="*/ 0 w 93"/>
                <a:gd name="T9" fmla="*/ 136 h 136"/>
                <a:gd name="T10" fmla="*/ 38 w 93"/>
                <a:gd name="T11" fmla="*/ 90 h 136"/>
                <a:gd name="T12" fmla="*/ 68 w 93"/>
                <a:gd name="T13" fmla="*/ 133 h 136"/>
                <a:gd name="T14" fmla="*/ 57 w 93"/>
                <a:gd name="T15" fmla="*/ 66 h 136"/>
                <a:gd name="T16" fmla="*/ 93 w 93"/>
                <a:gd name="T17" fmla="*/ 43 h 136"/>
                <a:gd name="T18" fmla="*/ 62 w 93"/>
                <a:gd name="T19" fmla="*/ 37 h 136"/>
                <a:gd name="T20" fmla="*/ 47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136"/>
                <a:gd name="T35" fmla="*/ 93 w 93"/>
                <a:gd name="T36" fmla="*/ 136 h 1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072" name="Freeform 16"/>
            <p:cNvSpPr>
              <a:spLocks/>
            </p:cNvSpPr>
            <p:nvPr/>
          </p:nvSpPr>
          <p:spPr bwMode="auto">
            <a:xfrm>
              <a:off x="-725" y="1636"/>
              <a:ext cx="53" cy="62"/>
            </a:xfrm>
            <a:custGeom>
              <a:avLst/>
              <a:gdLst>
                <a:gd name="T0" fmla="*/ 47 w 58"/>
                <a:gd name="T1" fmla="*/ 0 h 76"/>
                <a:gd name="T2" fmla="*/ 31 w 58"/>
                <a:gd name="T3" fmla="*/ 21 h 76"/>
                <a:gd name="T4" fmla="*/ 7 w 58"/>
                <a:gd name="T5" fmla="*/ 16 h 76"/>
                <a:gd name="T6" fmla="*/ 13 w 58"/>
                <a:gd name="T7" fmla="*/ 39 h 76"/>
                <a:gd name="T8" fmla="*/ 0 w 58"/>
                <a:gd name="T9" fmla="*/ 69 h 76"/>
                <a:gd name="T10" fmla="*/ 20 w 58"/>
                <a:gd name="T11" fmla="*/ 58 h 76"/>
                <a:gd name="T12" fmla="*/ 34 w 58"/>
                <a:gd name="T13" fmla="*/ 76 h 76"/>
                <a:gd name="T14" fmla="*/ 41 w 58"/>
                <a:gd name="T15" fmla="*/ 55 h 76"/>
                <a:gd name="T16" fmla="*/ 58 w 58"/>
                <a:gd name="T17" fmla="*/ 45 h 76"/>
                <a:gd name="T18" fmla="*/ 47 w 58"/>
                <a:gd name="T19" fmla="*/ 34 h 76"/>
                <a:gd name="T20" fmla="*/ 47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76"/>
                <a:gd name="T35" fmla="*/ 58 w 58"/>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073" name="Freeform 17"/>
            <p:cNvSpPr>
              <a:spLocks/>
            </p:cNvSpPr>
            <p:nvPr/>
          </p:nvSpPr>
          <p:spPr bwMode="auto">
            <a:xfrm>
              <a:off x="-800" y="1961"/>
              <a:ext cx="54" cy="61"/>
            </a:xfrm>
            <a:custGeom>
              <a:avLst/>
              <a:gdLst>
                <a:gd name="T0" fmla="*/ 50 w 59"/>
                <a:gd name="T1" fmla="*/ 0 h 77"/>
                <a:gd name="T2" fmla="*/ 32 w 59"/>
                <a:gd name="T3" fmla="*/ 20 h 77"/>
                <a:gd name="T4" fmla="*/ 8 w 59"/>
                <a:gd name="T5" fmla="*/ 17 h 77"/>
                <a:gd name="T6" fmla="*/ 15 w 59"/>
                <a:gd name="T7" fmla="*/ 39 h 77"/>
                <a:gd name="T8" fmla="*/ 0 w 59"/>
                <a:gd name="T9" fmla="*/ 69 h 77"/>
                <a:gd name="T10" fmla="*/ 21 w 59"/>
                <a:gd name="T11" fmla="*/ 57 h 77"/>
                <a:gd name="T12" fmla="*/ 35 w 59"/>
                <a:gd name="T13" fmla="*/ 77 h 77"/>
                <a:gd name="T14" fmla="*/ 42 w 59"/>
                <a:gd name="T15" fmla="*/ 54 h 77"/>
                <a:gd name="T16" fmla="*/ 59 w 59"/>
                <a:gd name="T17" fmla="*/ 45 h 77"/>
                <a:gd name="T18" fmla="*/ 48 w 59"/>
                <a:gd name="T19" fmla="*/ 35 h 77"/>
                <a:gd name="T20" fmla="*/ 50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7"/>
                <a:gd name="T35" fmla="*/ 59 w 59"/>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074" name="Freeform 18"/>
            <p:cNvSpPr>
              <a:spLocks/>
            </p:cNvSpPr>
            <p:nvPr/>
          </p:nvSpPr>
          <p:spPr bwMode="auto">
            <a:xfrm>
              <a:off x="-1490" y="1386"/>
              <a:ext cx="58" cy="64"/>
            </a:xfrm>
            <a:custGeom>
              <a:avLst/>
              <a:gdLst>
                <a:gd name="T0" fmla="*/ 18 w 62"/>
                <a:gd name="T1" fmla="*/ 0 h 83"/>
                <a:gd name="T2" fmla="*/ 21 w 62"/>
                <a:gd name="T3" fmla="*/ 27 h 83"/>
                <a:gd name="T4" fmla="*/ 0 w 62"/>
                <a:gd name="T5" fmla="*/ 42 h 83"/>
                <a:gd name="T6" fmla="*/ 22 w 62"/>
                <a:gd name="T7" fmla="*/ 53 h 83"/>
                <a:gd name="T8" fmla="*/ 34 w 62"/>
                <a:gd name="T9" fmla="*/ 83 h 83"/>
                <a:gd name="T10" fmla="*/ 40 w 62"/>
                <a:gd name="T11" fmla="*/ 60 h 83"/>
                <a:gd name="T12" fmla="*/ 62 w 62"/>
                <a:gd name="T13" fmla="*/ 63 h 83"/>
                <a:gd name="T14" fmla="*/ 52 w 62"/>
                <a:gd name="T15" fmla="*/ 44 h 83"/>
                <a:gd name="T16" fmla="*/ 56 w 62"/>
                <a:gd name="T17" fmla="*/ 24 h 83"/>
                <a:gd name="T18" fmla="*/ 41 w 62"/>
                <a:gd name="T19" fmla="*/ 26 h 83"/>
                <a:gd name="T20" fmla="*/ 18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
                <a:gd name="T34" fmla="*/ 0 h 83"/>
                <a:gd name="T35" fmla="*/ 62 w 62"/>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075" name="Freeform 19"/>
            <p:cNvSpPr>
              <a:spLocks/>
            </p:cNvSpPr>
            <p:nvPr/>
          </p:nvSpPr>
          <p:spPr bwMode="auto">
            <a:xfrm>
              <a:off x="-1512" y="1859"/>
              <a:ext cx="54" cy="61"/>
            </a:xfrm>
            <a:custGeom>
              <a:avLst/>
              <a:gdLst>
                <a:gd name="T0" fmla="*/ 48 w 59"/>
                <a:gd name="T1" fmla="*/ 0 h 75"/>
                <a:gd name="T2" fmla="*/ 32 w 59"/>
                <a:gd name="T3" fmla="*/ 19 h 75"/>
                <a:gd name="T4" fmla="*/ 8 w 59"/>
                <a:gd name="T5" fmla="*/ 15 h 75"/>
                <a:gd name="T6" fmla="*/ 14 w 59"/>
                <a:gd name="T7" fmla="*/ 37 h 75"/>
                <a:gd name="T8" fmla="*/ 0 w 59"/>
                <a:gd name="T9" fmla="*/ 69 h 75"/>
                <a:gd name="T10" fmla="*/ 21 w 59"/>
                <a:gd name="T11" fmla="*/ 57 h 75"/>
                <a:gd name="T12" fmla="*/ 35 w 59"/>
                <a:gd name="T13" fmla="*/ 75 h 75"/>
                <a:gd name="T14" fmla="*/ 42 w 59"/>
                <a:gd name="T15" fmla="*/ 54 h 75"/>
                <a:gd name="T16" fmla="*/ 59 w 59"/>
                <a:gd name="T17" fmla="*/ 43 h 75"/>
                <a:gd name="T18" fmla="*/ 48 w 59"/>
                <a:gd name="T19" fmla="*/ 34 h 75"/>
                <a:gd name="T20" fmla="*/ 48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5"/>
                <a:gd name="T35" fmla="*/ 59 w 59"/>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076" name="Freeform 20"/>
            <p:cNvSpPr>
              <a:spLocks/>
            </p:cNvSpPr>
            <p:nvPr/>
          </p:nvSpPr>
          <p:spPr bwMode="auto">
            <a:xfrm>
              <a:off x="-1139" y="1211"/>
              <a:ext cx="108" cy="190"/>
            </a:xfrm>
            <a:custGeom>
              <a:avLst/>
              <a:gdLst>
                <a:gd name="T0" fmla="*/ 72 w 119"/>
                <a:gd name="T1" fmla="*/ 0 h 237"/>
                <a:gd name="T2" fmla="*/ 42 w 119"/>
                <a:gd name="T3" fmla="*/ 27 h 237"/>
                <a:gd name="T4" fmla="*/ 12 w 119"/>
                <a:gd name="T5" fmla="*/ 35 h 237"/>
                <a:gd name="T6" fmla="*/ 35 w 119"/>
                <a:gd name="T7" fmla="*/ 59 h 237"/>
                <a:gd name="T8" fmla="*/ 32 w 119"/>
                <a:gd name="T9" fmla="*/ 68 h 237"/>
                <a:gd name="T10" fmla="*/ 24 w 119"/>
                <a:gd name="T11" fmla="*/ 89 h 237"/>
                <a:gd name="T12" fmla="*/ 14 w 119"/>
                <a:gd name="T13" fmla="*/ 119 h 237"/>
                <a:gd name="T14" fmla="*/ 0 w 119"/>
                <a:gd name="T15" fmla="*/ 150 h 237"/>
                <a:gd name="T16" fmla="*/ 2 w 119"/>
                <a:gd name="T17" fmla="*/ 147 h 237"/>
                <a:gd name="T18" fmla="*/ 5 w 119"/>
                <a:gd name="T19" fmla="*/ 141 h 237"/>
                <a:gd name="T20" fmla="*/ 9 w 119"/>
                <a:gd name="T21" fmla="*/ 134 h 237"/>
                <a:gd name="T22" fmla="*/ 15 w 119"/>
                <a:gd name="T23" fmla="*/ 123 h 237"/>
                <a:gd name="T24" fmla="*/ 23 w 119"/>
                <a:gd name="T25" fmla="*/ 113 h 237"/>
                <a:gd name="T26" fmla="*/ 30 w 119"/>
                <a:gd name="T27" fmla="*/ 102 h 237"/>
                <a:gd name="T28" fmla="*/ 39 w 119"/>
                <a:gd name="T29" fmla="*/ 93 h 237"/>
                <a:gd name="T30" fmla="*/ 48 w 119"/>
                <a:gd name="T31" fmla="*/ 89 h 237"/>
                <a:gd name="T32" fmla="*/ 51 w 119"/>
                <a:gd name="T33" fmla="*/ 105 h 237"/>
                <a:gd name="T34" fmla="*/ 56 w 119"/>
                <a:gd name="T35" fmla="*/ 144 h 237"/>
                <a:gd name="T36" fmla="*/ 56 w 119"/>
                <a:gd name="T37" fmla="*/ 194 h 237"/>
                <a:gd name="T38" fmla="*/ 50 w 119"/>
                <a:gd name="T39" fmla="*/ 237 h 237"/>
                <a:gd name="T40" fmla="*/ 54 w 119"/>
                <a:gd name="T41" fmla="*/ 215 h 237"/>
                <a:gd name="T42" fmla="*/ 65 w 119"/>
                <a:gd name="T43" fmla="*/ 164 h 237"/>
                <a:gd name="T44" fmla="*/ 75 w 119"/>
                <a:gd name="T45" fmla="*/ 107 h 237"/>
                <a:gd name="T46" fmla="*/ 80 w 119"/>
                <a:gd name="T47" fmla="*/ 68 h 237"/>
                <a:gd name="T48" fmla="*/ 119 w 119"/>
                <a:gd name="T49" fmla="*/ 50 h 237"/>
                <a:gd name="T50" fmla="*/ 83 w 119"/>
                <a:gd name="T51" fmla="*/ 29 h 237"/>
                <a:gd name="T52" fmla="*/ 72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9"/>
                <a:gd name="T82" fmla="*/ 0 h 237"/>
                <a:gd name="T83" fmla="*/ 119 w 119"/>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077" name="Freeform 21"/>
            <p:cNvSpPr>
              <a:spLocks/>
            </p:cNvSpPr>
            <p:nvPr/>
          </p:nvSpPr>
          <p:spPr bwMode="auto">
            <a:xfrm>
              <a:off x="-1314" y="2139"/>
              <a:ext cx="52" cy="62"/>
            </a:xfrm>
            <a:custGeom>
              <a:avLst/>
              <a:gdLst>
                <a:gd name="T0" fmla="*/ 50 w 59"/>
                <a:gd name="T1" fmla="*/ 0 h 77"/>
                <a:gd name="T2" fmla="*/ 32 w 59"/>
                <a:gd name="T3" fmla="*/ 20 h 77"/>
                <a:gd name="T4" fmla="*/ 8 w 59"/>
                <a:gd name="T5" fmla="*/ 17 h 77"/>
                <a:gd name="T6" fmla="*/ 15 w 59"/>
                <a:gd name="T7" fmla="*/ 39 h 77"/>
                <a:gd name="T8" fmla="*/ 0 w 59"/>
                <a:gd name="T9" fmla="*/ 69 h 77"/>
                <a:gd name="T10" fmla="*/ 21 w 59"/>
                <a:gd name="T11" fmla="*/ 57 h 77"/>
                <a:gd name="T12" fmla="*/ 35 w 59"/>
                <a:gd name="T13" fmla="*/ 77 h 77"/>
                <a:gd name="T14" fmla="*/ 42 w 59"/>
                <a:gd name="T15" fmla="*/ 54 h 77"/>
                <a:gd name="T16" fmla="*/ 59 w 59"/>
                <a:gd name="T17" fmla="*/ 45 h 77"/>
                <a:gd name="T18" fmla="*/ 48 w 59"/>
                <a:gd name="T19" fmla="*/ 35 h 77"/>
                <a:gd name="T20" fmla="*/ 50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7"/>
                <a:gd name="T35" fmla="*/ 59 w 59"/>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078" name="Freeform 22"/>
            <p:cNvSpPr>
              <a:spLocks/>
            </p:cNvSpPr>
            <p:nvPr/>
          </p:nvSpPr>
          <p:spPr bwMode="auto">
            <a:xfrm>
              <a:off x="-1578" y="1056"/>
              <a:ext cx="232" cy="309"/>
            </a:xfrm>
            <a:custGeom>
              <a:avLst/>
              <a:gdLst>
                <a:gd name="T0" fmla="*/ 67 w 254"/>
                <a:gd name="T1" fmla="*/ 266 h 383"/>
                <a:gd name="T2" fmla="*/ 64 w 254"/>
                <a:gd name="T3" fmla="*/ 253 h 383"/>
                <a:gd name="T4" fmla="*/ 58 w 254"/>
                <a:gd name="T5" fmla="*/ 221 h 383"/>
                <a:gd name="T6" fmla="*/ 57 w 254"/>
                <a:gd name="T7" fmla="*/ 184 h 383"/>
                <a:gd name="T8" fmla="*/ 64 w 254"/>
                <a:gd name="T9" fmla="*/ 154 h 383"/>
                <a:gd name="T10" fmla="*/ 0 w 254"/>
                <a:gd name="T11" fmla="*/ 127 h 383"/>
                <a:gd name="T12" fmla="*/ 79 w 254"/>
                <a:gd name="T13" fmla="*/ 93 h 383"/>
                <a:gd name="T14" fmla="*/ 130 w 254"/>
                <a:gd name="T15" fmla="*/ 0 h 383"/>
                <a:gd name="T16" fmla="*/ 176 w 254"/>
                <a:gd name="T17" fmla="*/ 69 h 383"/>
                <a:gd name="T18" fmla="*/ 254 w 254"/>
                <a:gd name="T19" fmla="*/ 75 h 383"/>
                <a:gd name="T20" fmla="*/ 197 w 254"/>
                <a:gd name="T21" fmla="*/ 127 h 383"/>
                <a:gd name="T22" fmla="*/ 203 w 254"/>
                <a:gd name="T23" fmla="*/ 151 h 383"/>
                <a:gd name="T24" fmla="*/ 217 w 254"/>
                <a:gd name="T25" fmla="*/ 211 h 383"/>
                <a:gd name="T26" fmla="*/ 230 w 254"/>
                <a:gd name="T27" fmla="*/ 284 h 383"/>
                <a:gd name="T28" fmla="*/ 236 w 254"/>
                <a:gd name="T29" fmla="*/ 352 h 383"/>
                <a:gd name="T30" fmla="*/ 235 w 254"/>
                <a:gd name="T31" fmla="*/ 383 h 383"/>
                <a:gd name="T32" fmla="*/ 233 w 254"/>
                <a:gd name="T33" fmla="*/ 376 h 383"/>
                <a:gd name="T34" fmla="*/ 232 w 254"/>
                <a:gd name="T35" fmla="*/ 355 h 383"/>
                <a:gd name="T36" fmla="*/ 230 w 254"/>
                <a:gd name="T37" fmla="*/ 343 h 383"/>
                <a:gd name="T38" fmla="*/ 227 w 254"/>
                <a:gd name="T39" fmla="*/ 337 h 383"/>
                <a:gd name="T40" fmla="*/ 221 w 254"/>
                <a:gd name="T41" fmla="*/ 323 h 383"/>
                <a:gd name="T42" fmla="*/ 212 w 254"/>
                <a:gd name="T43" fmla="*/ 302 h 383"/>
                <a:gd name="T44" fmla="*/ 199 w 254"/>
                <a:gd name="T45" fmla="*/ 277 h 383"/>
                <a:gd name="T46" fmla="*/ 185 w 254"/>
                <a:gd name="T47" fmla="*/ 248 h 383"/>
                <a:gd name="T48" fmla="*/ 169 w 254"/>
                <a:gd name="T49" fmla="*/ 221 h 383"/>
                <a:gd name="T50" fmla="*/ 152 w 254"/>
                <a:gd name="T51" fmla="*/ 196 h 383"/>
                <a:gd name="T52" fmla="*/ 136 w 254"/>
                <a:gd name="T53" fmla="*/ 175 h 383"/>
                <a:gd name="T54" fmla="*/ 133 w 254"/>
                <a:gd name="T55" fmla="*/ 176 h 383"/>
                <a:gd name="T56" fmla="*/ 125 w 254"/>
                <a:gd name="T57" fmla="*/ 181 h 383"/>
                <a:gd name="T58" fmla="*/ 113 w 254"/>
                <a:gd name="T59" fmla="*/ 188 h 383"/>
                <a:gd name="T60" fmla="*/ 100 w 254"/>
                <a:gd name="T61" fmla="*/ 197 h 383"/>
                <a:gd name="T62" fmla="*/ 88 w 254"/>
                <a:gd name="T63" fmla="*/ 211 h 383"/>
                <a:gd name="T64" fmla="*/ 76 w 254"/>
                <a:gd name="T65" fmla="*/ 227 h 383"/>
                <a:gd name="T66" fmla="*/ 69 w 254"/>
                <a:gd name="T67" fmla="*/ 245 h 383"/>
                <a:gd name="T68" fmla="*/ 67 w 254"/>
                <a:gd name="T69" fmla="*/ 266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383"/>
                <a:gd name="T107" fmla="*/ 254 w 254"/>
                <a:gd name="T108" fmla="*/ 383 h 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01081" name="Rectangle 25"/>
          <p:cNvSpPr>
            <a:spLocks noGrp="1" noChangeArrowheads="1"/>
          </p:cNvSpPr>
          <p:nvPr>
            <p:ph type="title"/>
          </p:nvPr>
        </p:nvSpPr>
        <p:spPr>
          <a:xfrm>
            <a:off x="1212850" y="685801"/>
            <a:ext cx="5264151" cy="823913"/>
          </a:xfrm>
        </p:spPr>
        <p:txBody>
          <a:bodyPr/>
          <a:lstStyle/>
          <a:p>
            <a:pPr eaLnBrk="1" hangingPunct="1">
              <a:defRPr/>
            </a:pPr>
            <a:r>
              <a:rPr lang="en-US" sz="4800" dirty="0" smtClean="0">
                <a:solidFill>
                  <a:srgbClr val="FFFF8F"/>
                </a:solidFill>
                <a:latin typeface="Tahoma" pitchFamily="34" charset="0"/>
                <a:ea typeface="Tahoma" pitchFamily="34" charset="0"/>
                <a:cs typeface="Tahoma" pitchFamily="34" charset="0"/>
              </a:rPr>
              <a:t>Games Played</a:t>
            </a:r>
            <a:endParaRPr lang="en-US" sz="5400" dirty="0" smtClean="0">
              <a:solidFill>
                <a:srgbClr val="FFFF8F"/>
              </a:solidFill>
              <a:latin typeface="Tahoma" pitchFamily="34" charset="0"/>
              <a:ea typeface="Tahoma" pitchFamily="34" charset="0"/>
              <a:cs typeface="Tahoma" pitchFamily="34" charset="0"/>
            </a:endParaRPr>
          </a:p>
        </p:txBody>
      </p:sp>
      <p:sp>
        <p:nvSpPr>
          <p:cNvPr id="301082" name="Rectangle 26"/>
          <p:cNvSpPr>
            <a:spLocks noGrp="1" noChangeArrowheads="1"/>
          </p:cNvSpPr>
          <p:nvPr>
            <p:ph type="body" idx="1"/>
          </p:nvPr>
        </p:nvSpPr>
        <p:spPr>
          <a:xfrm>
            <a:off x="372036" y="2743200"/>
            <a:ext cx="6409765" cy="2057400"/>
          </a:xfrm>
        </p:spPr>
        <p:txBody>
          <a:bodyPr/>
          <a:lstStyle/>
          <a:p>
            <a:pPr algn="ctr" eaLnBrk="1" hangingPunct="1"/>
            <a:r>
              <a:rPr lang="en-US" sz="4000" dirty="0">
                <a:latin typeface="Tahoma" pitchFamily="34" charset="0"/>
                <a:ea typeface="Tahoma" pitchFamily="34" charset="0"/>
                <a:cs typeface="Tahoma" pitchFamily="34" charset="0"/>
              </a:rPr>
              <a:t>To get them bonded with themselves and with God</a:t>
            </a:r>
          </a:p>
        </p:txBody>
      </p:sp>
    </p:spTree>
    <p:extLst>
      <p:ext uri="{BB962C8B-B14F-4D97-AF65-F5344CB8AC3E}">
        <p14:creationId xmlns:p14="http://schemas.microsoft.com/office/powerpoint/2010/main" val="207463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1082">
                                            <p:txEl>
                                              <p:pRg st="0" end="0"/>
                                            </p:txEl>
                                          </p:spTgt>
                                        </p:tgtEl>
                                        <p:attrNameLst>
                                          <p:attrName>style.visibility</p:attrName>
                                        </p:attrNameLst>
                                      </p:cBhvr>
                                      <p:to>
                                        <p:strVal val="visible"/>
                                      </p:to>
                                    </p:set>
                                    <p:animEffect transition="in" filter="fade">
                                      <p:cBhvr>
                                        <p:cTn id="7" dur="500"/>
                                        <p:tgtEl>
                                          <p:spTgt spid="3010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82"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5029200" y="5715001"/>
            <a:ext cx="3352800" cy="655319"/>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solidFill>
                  <a:srgbClr val="FFFFFF"/>
                </a:solidFill>
                <a:latin typeface="Tahoma" pitchFamily="34" charset="0"/>
                <a:ea typeface="Tahoma" pitchFamily="34" charset="0"/>
                <a:cs typeface="Tahoma" pitchFamily="34" charset="0"/>
              </a:rPr>
              <a:t>Youth Alive – Reducing </a:t>
            </a:r>
            <a:r>
              <a:rPr lang="en-US" sz="1400" i="1" dirty="0">
                <a:solidFill>
                  <a:srgbClr val="FFFFFF"/>
                </a:solidFill>
                <a:latin typeface="Tahoma" pitchFamily="34" charset="0"/>
                <a:ea typeface="Tahoma" pitchFamily="34" charset="0"/>
                <a:cs typeface="Tahoma" pitchFamily="34" charset="0"/>
              </a:rPr>
              <a:t>at risk</a:t>
            </a:r>
            <a:r>
              <a:rPr lang="en-US" sz="1400" dirty="0">
                <a:solidFill>
                  <a:srgbClr val="FFFFFF"/>
                </a:solidFill>
                <a:latin typeface="Tahoma" pitchFamily="34" charset="0"/>
                <a:ea typeface="Tahoma" pitchFamily="34" charset="0"/>
                <a:cs typeface="Tahoma" pitchFamily="34" charset="0"/>
              </a:rPr>
              <a:t> Behaviors</a:t>
            </a:r>
          </a:p>
        </p:txBody>
      </p:sp>
      <p:sp>
        <p:nvSpPr>
          <p:cNvPr id="5" name="Slide Number Placeholder 4"/>
          <p:cNvSpPr>
            <a:spLocks noGrp="1"/>
          </p:cNvSpPr>
          <p:nvPr>
            <p:ph type="sldNum" sz="quarter" idx="11"/>
          </p:nvPr>
        </p:nvSpPr>
        <p:spPr>
          <a:xfrm>
            <a:off x="8436882" y="6096000"/>
            <a:ext cx="5507719" cy="2743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1B7439-C703-4044-BCAD-7B6819E552A2}" type="slidenum">
              <a:rPr lang="en-US" sz="1400">
                <a:latin typeface="BlackChancery" charset="0"/>
              </a:rPr>
              <a:pPr eaLnBrk="1" hangingPunct="1"/>
              <a:t>93</a:t>
            </a:fld>
            <a:endParaRPr lang="en-US" sz="1400" dirty="0">
              <a:latin typeface="BlackChancery" charset="0"/>
            </a:endParaRPr>
          </a:p>
        </p:txBody>
      </p:sp>
      <p:sp>
        <p:nvSpPr>
          <p:cNvPr id="280578" name="Rectangle 2"/>
          <p:cNvSpPr>
            <a:spLocks noGrp="1" noChangeArrowheads="1"/>
          </p:cNvSpPr>
          <p:nvPr>
            <p:ph type="title"/>
          </p:nvPr>
        </p:nvSpPr>
        <p:spPr>
          <a:xfrm>
            <a:off x="0" y="609600"/>
            <a:ext cx="9144000" cy="766762"/>
          </a:xfrm>
          <a:effectLst/>
        </p:spPr>
        <p:txBody>
          <a:bodyPr lIns="90488" tIns="44450" rIns="90488" bIns="44450" anchor="ctr">
            <a:normAutofit fontScale="90000"/>
          </a:bodyPr>
          <a:lstStyle/>
          <a:p>
            <a:pPr algn="ctr" eaLnBrk="1" hangingPunct="1">
              <a:defRPr/>
            </a:pPr>
            <a:r>
              <a:rPr lang="en-US" dirty="0" smtClean="0">
                <a:solidFill>
                  <a:srgbClr val="FFFFFF"/>
                </a:solidFill>
                <a:latin typeface="Tahoma" pitchFamily="34" charset="0"/>
                <a:ea typeface="Tahoma" pitchFamily="34" charset="0"/>
                <a:cs typeface="Tahoma" pitchFamily="34" charset="0"/>
              </a:rPr>
              <a:t>Trust Walk Game (pg. 28)</a:t>
            </a:r>
            <a:endParaRPr lang="en-US" sz="2000" b="0" dirty="0" smtClean="0">
              <a:solidFill>
                <a:srgbClr val="FFFFFF"/>
              </a:solidFill>
              <a:latin typeface="Tahoma" pitchFamily="34" charset="0"/>
              <a:ea typeface="Tahoma" pitchFamily="34" charset="0"/>
              <a:cs typeface="Tahoma" pitchFamily="34" charset="0"/>
            </a:endParaRPr>
          </a:p>
        </p:txBody>
      </p:sp>
      <p:pic>
        <p:nvPicPr>
          <p:cNvPr id="115717" name="Picture 28" descr="5"/>
          <p:cNvPicPr>
            <a:picLocks noChangeAspect="1" noChangeArrowheads="1"/>
          </p:cNvPicPr>
          <p:nvPr/>
        </p:nvPicPr>
        <p:blipFill rotWithShape="1">
          <a:blip r:embed="rId3">
            <a:extLst>
              <a:ext uri="{28A0092B-C50C-407E-A947-70E740481C1C}">
                <a14:useLocalDpi xmlns:a14="http://schemas.microsoft.com/office/drawing/2010/main" val="0"/>
              </a:ext>
            </a:extLst>
          </a:blip>
          <a:srcRect t="21200"/>
          <a:stretch/>
        </p:blipFill>
        <p:spPr bwMode="auto">
          <a:xfrm>
            <a:off x="1676400" y="1672783"/>
            <a:ext cx="5791200" cy="411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70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 name="Footer Placeholder 3"/>
          <p:cNvSpPr>
            <a:spLocks noGrp="1"/>
          </p:cNvSpPr>
          <p:nvPr>
            <p:ph type="ftr" sz="quarter" idx="10"/>
          </p:nvPr>
        </p:nvSpPr>
        <p:spPr>
          <a:xfrm>
            <a:off x="5105400" y="5867401"/>
            <a:ext cx="3657600" cy="502919"/>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solidFill>
                  <a:srgbClr val="FFFFFF"/>
                </a:solidFill>
                <a:latin typeface="Tahoma" pitchFamily="34" charset="0"/>
                <a:ea typeface="Tahoma" pitchFamily="34" charset="0"/>
                <a:cs typeface="Tahoma" pitchFamily="34" charset="0"/>
              </a:rPr>
              <a:t>Youth Alive – Reducing </a:t>
            </a:r>
            <a:r>
              <a:rPr lang="en-US" sz="1400" i="1" dirty="0">
                <a:solidFill>
                  <a:srgbClr val="FFFFFF"/>
                </a:solidFill>
                <a:latin typeface="Tahoma" pitchFamily="34" charset="0"/>
                <a:ea typeface="Tahoma" pitchFamily="34" charset="0"/>
                <a:cs typeface="Tahoma" pitchFamily="34" charset="0"/>
              </a:rPr>
              <a:t>at risk</a:t>
            </a:r>
            <a:r>
              <a:rPr lang="en-US" sz="1400" dirty="0">
                <a:solidFill>
                  <a:srgbClr val="FFFFFF"/>
                </a:solidFill>
                <a:latin typeface="Tahoma" pitchFamily="34" charset="0"/>
                <a:ea typeface="Tahoma" pitchFamily="34" charset="0"/>
                <a:cs typeface="Tahoma" pitchFamily="34" charset="0"/>
              </a:rPr>
              <a:t> Behaviors</a:t>
            </a:r>
          </a:p>
        </p:txBody>
      </p:sp>
      <p:sp>
        <p:nvSpPr>
          <p:cNvPr id="23" name="Slide Number Placeholder 4"/>
          <p:cNvSpPr>
            <a:spLocks noGrp="1"/>
          </p:cNvSpPr>
          <p:nvPr>
            <p:ph type="sldNum" sz="quarter" idx="11"/>
          </p:nvPr>
        </p:nvSpPr>
        <p:spPr>
          <a:xfrm>
            <a:off x="8436882" y="6096000"/>
            <a:ext cx="5507719" cy="2743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1E0F3C-36B3-974A-BC60-B812B4D15EF8}" type="slidenum">
              <a:rPr lang="en-US" sz="1400">
                <a:latin typeface="BlackChancery" charset="0"/>
              </a:rPr>
              <a:pPr eaLnBrk="1" hangingPunct="1"/>
              <a:t>94</a:t>
            </a:fld>
            <a:endParaRPr lang="en-US" sz="1400" dirty="0">
              <a:latin typeface="BlackChancery" charset="0"/>
            </a:endParaRPr>
          </a:p>
        </p:txBody>
      </p:sp>
      <p:sp>
        <p:nvSpPr>
          <p:cNvPr id="282627" name="Rectangle 3"/>
          <p:cNvSpPr>
            <a:spLocks noGrp="1" noChangeArrowheads="1"/>
          </p:cNvSpPr>
          <p:nvPr>
            <p:ph type="title"/>
          </p:nvPr>
        </p:nvSpPr>
        <p:spPr>
          <a:xfrm>
            <a:off x="838200" y="990600"/>
            <a:ext cx="6629400" cy="762000"/>
          </a:xfrm>
        </p:spPr>
        <p:txBody>
          <a:bodyPr>
            <a:normAutofit fontScale="90000"/>
          </a:bodyPr>
          <a:lstStyle/>
          <a:p>
            <a:pPr eaLnBrk="1" hangingPunct="1"/>
            <a:r>
              <a:rPr lang="en-US" dirty="0">
                <a:solidFill>
                  <a:srgbClr val="FFFF7D"/>
                </a:solidFill>
                <a:latin typeface="Tahoma" pitchFamily="34" charset="0"/>
                <a:ea typeface="Tahoma" pitchFamily="34" charset="0"/>
                <a:cs typeface="Tahoma" pitchFamily="34" charset="0"/>
              </a:rPr>
              <a:t>TRUST WALK</a:t>
            </a:r>
          </a:p>
        </p:txBody>
      </p:sp>
      <p:sp>
        <p:nvSpPr>
          <p:cNvPr id="282628" name="Rectangle 4"/>
          <p:cNvSpPr>
            <a:spLocks noGrp="1" noChangeArrowheads="1"/>
          </p:cNvSpPr>
          <p:nvPr>
            <p:ph type="body" idx="1"/>
          </p:nvPr>
        </p:nvSpPr>
        <p:spPr>
          <a:xfrm>
            <a:off x="914401" y="2590800"/>
            <a:ext cx="7077076" cy="3276600"/>
          </a:xfrm>
        </p:spPr>
        <p:txBody>
          <a:bodyPr>
            <a:normAutofit/>
          </a:bodyPr>
          <a:lstStyle/>
          <a:p>
            <a:pPr eaLnBrk="1" hangingPunct="1">
              <a:lnSpc>
                <a:spcPct val="90000"/>
              </a:lnSpc>
            </a:pPr>
            <a:r>
              <a:rPr lang="en-US" sz="2800" dirty="0">
                <a:latin typeface="Tahoma" pitchFamily="34" charset="0"/>
                <a:ea typeface="Tahoma" pitchFamily="34" charset="0"/>
                <a:cs typeface="Tahoma" pitchFamily="34" charset="0"/>
              </a:rPr>
              <a:t>What did you learn from this Trust Game?</a:t>
            </a:r>
          </a:p>
          <a:p>
            <a:pPr eaLnBrk="1" hangingPunct="1">
              <a:lnSpc>
                <a:spcPct val="90000"/>
              </a:lnSpc>
            </a:pPr>
            <a:r>
              <a:rPr lang="en-US" sz="2800" dirty="0">
                <a:latin typeface="Tahoma" pitchFamily="34" charset="0"/>
                <a:ea typeface="Tahoma" pitchFamily="34" charset="0"/>
                <a:cs typeface="Tahoma" pitchFamily="34" charset="0"/>
              </a:rPr>
              <a:t>How do you feel being close to the </a:t>
            </a:r>
            <a:r>
              <a:rPr lang="en-US" sz="2800" dirty="0" smtClean="0">
                <a:latin typeface="Tahoma" pitchFamily="34" charset="0"/>
                <a:ea typeface="Tahoma" pitchFamily="34" charset="0"/>
                <a:cs typeface="Tahoma" pitchFamily="34" charset="0"/>
              </a:rPr>
              <a:t>leader?</a:t>
            </a:r>
          </a:p>
          <a:p>
            <a:pPr eaLnBrk="1" hangingPunct="1">
              <a:lnSpc>
                <a:spcPct val="90000"/>
              </a:lnSpc>
            </a:pPr>
            <a:r>
              <a:rPr lang="en-US" sz="2800" dirty="0">
                <a:latin typeface="Tahoma" pitchFamily="34" charset="0"/>
                <a:ea typeface="Tahoma" pitchFamily="34" charset="0"/>
                <a:cs typeface="Tahoma" pitchFamily="34" charset="0"/>
              </a:rPr>
              <a:t>How do you feel being at the </a:t>
            </a:r>
            <a:r>
              <a:rPr lang="en-US" sz="2800" dirty="0" smtClean="0">
                <a:latin typeface="Tahoma" pitchFamily="34" charset="0"/>
                <a:ea typeface="Tahoma" pitchFamily="34" charset="0"/>
                <a:cs typeface="Tahoma" pitchFamily="34" charset="0"/>
              </a:rPr>
              <a:t>tail-end?</a:t>
            </a:r>
          </a:p>
          <a:p>
            <a:pPr marL="118872" indent="0" algn="r" eaLnBrk="1" hangingPunct="1">
              <a:lnSpc>
                <a:spcPct val="90000"/>
              </a:lnSpc>
              <a:buNone/>
            </a:pPr>
            <a:r>
              <a:rPr lang="en-US" sz="2800" dirty="0" smtClean="0">
                <a:latin typeface="Tahoma" pitchFamily="34" charset="0"/>
                <a:ea typeface="Tahoma" pitchFamily="34" charset="0"/>
                <a:cs typeface="Tahoma" pitchFamily="34" charset="0"/>
              </a:rPr>
              <a:t> </a:t>
            </a:r>
            <a:endParaRPr lang="en-US" sz="2800" dirty="0">
              <a:latin typeface="Tahoma" pitchFamily="34" charset="0"/>
              <a:ea typeface="Tahoma" pitchFamily="34" charset="0"/>
              <a:cs typeface="Tahoma" pitchFamily="34" charset="0"/>
            </a:endParaRPr>
          </a:p>
          <a:p>
            <a:pPr eaLnBrk="1" hangingPunct="1">
              <a:lnSpc>
                <a:spcPct val="90000"/>
              </a:lnSpc>
            </a:pPr>
            <a:r>
              <a:rPr lang="en-US" sz="2800" dirty="0">
                <a:latin typeface="Tahoma" pitchFamily="34" charset="0"/>
                <a:ea typeface="Tahoma" pitchFamily="34" charset="0"/>
                <a:cs typeface="Tahoma" pitchFamily="34" charset="0"/>
              </a:rPr>
              <a:t>Do you have the same feeling if you are close to God or far away from Him?</a:t>
            </a:r>
          </a:p>
        </p:txBody>
      </p:sp>
      <p:grpSp>
        <p:nvGrpSpPr>
          <p:cNvPr id="116742" name="Group 6"/>
          <p:cNvGrpSpPr>
            <a:grpSpLocks/>
          </p:cNvGrpSpPr>
          <p:nvPr/>
        </p:nvGrpSpPr>
        <p:grpSpPr bwMode="auto">
          <a:xfrm>
            <a:off x="4648201" y="762001"/>
            <a:ext cx="377779" cy="964109"/>
            <a:chOff x="-2016" y="1056"/>
            <a:chExt cx="1344" cy="2683"/>
          </a:xfrm>
        </p:grpSpPr>
        <p:sp>
          <p:nvSpPr>
            <p:cNvPr id="282631" name="Freeform 7"/>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2367"/>
                <a:gd name="T170" fmla="*/ 914 w 914"/>
                <a:gd name="T171" fmla="*/ 2367 h 236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2632" name="Freeform 8"/>
            <p:cNvSpPr>
              <a:spLocks/>
            </p:cNvSpPr>
            <p:nvPr/>
          </p:nvSpPr>
          <p:spPr bwMode="auto">
            <a:xfrm>
              <a:off x="-1673" y="2183"/>
              <a:ext cx="98" cy="120"/>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8"/>
                <a:gd name="T64" fmla="*/ 0 h 150"/>
                <a:gd name="T65" fmla="*/ 108 w 108"/>
                <a:gd name="T66" fmla="*/ 150 h 1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2633" name="Freeform 9"/>
            <p:cNvSpPr>
              <a:spLocks/>
            </p:cNvSpPr>
            <p:nvPr/>
          </p:nvSpPr>
          <p:spPr bwMode="auto">
            <a:xfrm>
              <a:off x="-1150" y="1593"/>
              <a:ext cx="232" cy="310"/>
            </a:xfrm>
            <a:custGeom>
              <a:avLst/>
              <a:gdLst>
                <a:gd name="T0" fmla="*/ 67 w 254"/>
                <a:gd name="T1" fmla="*/ 266 h 383"/>
                <a:gd name="T2" fmla="*/ 64 w 254"/>
                <a:gd name="T3" fmla="*/ 253 h 383"/>
                <a:gd name="T4" fmla="*/ 58 w 254"/>
                <a:gd name="T5" fmla="*/ 221 h 383"/>
                <a:gd name="T6" fmla="*/ 57 w 254"/>
                <a:gd name="T7" fmla="*/ 184 h 383"/>
                <a:gd name="T8" fmla="*/ 64 w 254"/>
                <a:gd name="T9" fmla="*/ 154 h 383"/>
                <a:gd name="T10" fmla="*/ 0 w 254"/>
                <a:gd name="T11" fmla="*/ 127 h 383"/>
                <a:gd name="T12" fmla="*/ 79 w 254"/>
                <a:gd name="T13" fmla="*/ 93 h 383"/>
                <a:gd name="T14" fmla="*/ 130 w 254"/>
                <a:gd name="T15" fmla="*/ 0 h 383"/>
                <a:gd name="T16" fmla="*/ 176 w 254"/>
                <a:gd name="T17" fmla="*/ 69 h 383"/>
                <a:gd name="T18" fmla="*/ 254 w 254"/>
                <a:gd name="T19" fmla="*/ 75 h 383"/>
                <a:gd name="T20" fmla="*/ 197 w 254"/>
                <a:gd name="T21" fmla="*/ 127 h 383"/>
                <a:gd name="T22" fmla="*/ 203 w 254"/>
                <a:gd name="T23" fmla="*/ 151 h 383"/>
                <a:gd name="T24" fmla="*/ 217 w 254"/>
                <a:gd name="T25" fmla="*/ 211 h 383"/>
                <a:gd name="T26" fmla="*/ 230 w 254"/>
                <a:gd name="T27" fmla="*/ 284 h 383"/>
                <a:gd name="T28" fmla="*/ 236 w 254"/>
                <a:gd name="T29" fmla="*/ 352 h 383"/>
                <a:gd name="T30" fmla="*/ 235 w 254"/>
                <a:gd name="T31" fmla="*/ 383 h 383"/>
                <a:gd name="T32" fmla="*/ 233 w 254"/>
                <a:gd name="T33" fmla="*/ 376 h 383"/>
                <a:gd name="T34" fmla="*/ 232 w 254"/>
                <a:gd name="T35" fmla="*/ 355 h 383"/>
                <a:gd name="T36" fmla="*/ 230 w 254"/>
                <a:gd name="T37" fmla="*/ 343 h 383"/>
                <a:gd name="T38" fmla="*/ 227 w 254"/>
                <a:gd name="T39" fmla="*/ 337 h 383"/>
                <a:gd name="T40" fmla="*/ 221 w 254"/>
                <a:gd name="T41" fmla="*/ 323 h 383"/>
                <a:gd name="T42" fmla="*/ 212 w 254"/>
                <a:gd name="T43" fmla="*/ 302 h 383"/>
                <a:gd name="T44" fmla="*/ 199 w 254"/>
                <a:gd name="T45" fmla="*/ 277 h 383"/>
                <a:gd name="T46" fmla="*/ 185 w 254"/>
                <a:gd name="T47" fmla="*/ 248 h 383"/>
                <a:gd name="T48" fmla="*/ 169 w 254"/>
                <a:gd name="T49" fmla="*/ 221 h 383"/>
                <a:gd name="T50" fmla="*/ 152 w 254"/>
                <a:gd name="T51" fmla="*/ 196 h 383"/>
                <a:gd name="T52" fmla="*/ 136 w 254"/>
                <a:gd name="T53" fmla="*/ 175 h 383"/>
                <a:gd name="T54" fmla="*/ 133 w 254"/>
                <a:gd name="T55" fmla="*/ 176 h 383"/>
                <a:gd name="T56" fmla="*/ 125 w 254"/>
                <a:gd name="T57" fmla="*/ 181 h 383"/>
                <a:gd name="T58" fmla="*/ 113 w 254"/>
                <a:gd name="T59" fmla="*/ 188 h 383"/>
                <a:gd name="T60" fmla="*/ 100 w 254"/>
                <a:gd name="T61" fmla="*/ 197 h 383"/>
                <a:gd name="T62" fmla="*/ 88 w 254"/>
                <a:gd name="T63" fmla="*/ 211 h 383"/>
                <a:gd name="T64" fmla="*/ 76 w 254"/>
                <a:gd name="T65" fmla="*/ 227 h 383"/>
                <a:gd name="T66" fmla="*/ 69 w 254"/>
                <a:gd name="T67" fmla="*/ 245 h 383"/>
                <a:gd name="T68" fmla="*/ 67 w 254"/>
                <a:gd name="T69" fmla="*/ 266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383"/>
                <a:gd name="T107" fmla="*/ 254 w 254"/>
                <a:gd name="T108" fmla="*/ 383 h 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2634" name="Freeform 10"/>
            <p:cNvSpPr>
              <a:spLocks/>
            </p:cNvSpPr>
            <p:nvPr/>
          </p:nvSpPr>
          <p:spPr bwMode="auto">
            <a:xfrm>
              <a:off x="-1450" y="1546"/>
              <a:ext cx="108" cy="189"/>
            </a:xfrm>
            <a:custGeom>
              <a:avLst/>
              <a:gdLst>
                <a:gd name="T0" fmla="*/ 72 w 118"/>
                <a:gd name="T1" fmla="*/ 0 h 237"/>
                <a:gd name="T2" fmla="*/ 43 w 118"/>
                <a:gd name="T3" fmla="*/ 27 h 237"/>
                <a:gd name="T4" fmla="*/ 13 w 118"/>
                <a:gd name="T5" fmla="*/ 35 h 237"/>
                <a:gd name="T6" fmla="*/ 34 w 118"/>
                <a:gd name="T7" fmla="*/ 60 h 237"/>
                <a:gd name="T8" fmla="*/ 31 w 118"/>
                <a:gd name="T9" fmla="*/ 69 h 237"/>
                <a:gd name="T10" fmla="*/ 24 w 118"/>
                <a:gd name="T11" fmla="*/ 90 h 237"/>
                <a:gd name="T12" fmla="*/ 13 w 118"/>
                <a:gd name="T13" fmla="*/ 120 h 237"/>
                <a:gd name="T14" fmla="*/ 0 w 118"/>
                <a:gd name="T15" fmla="*/ 152 h 237"/>
                <a:gd name="T16" fmla="*/ 1 w 118"/>
                <a:gd name="T17" fmla="*/ 149 h 237"/>
                <a:gd name="T18" fmla="*/ 4 w 118"/>
                <a:gd name="T19" fmla="*/ 143 h 237"/>
                <a:gd name="T20" fmla="*/ 9 w 118"/>
                <a:gd name="T21" fmla="*/ 134 h 237"/>
                <a:gd name="T22" fmla="*/ 15 w 118"/>
                <a:gd name="T23" fmla="*/ 123 h 237"/>
                <a:gd name="T24" fmla="*/ 22 w 118"/>
                <a:gd name="T25" fmla="*/ 113 h 237"/>
                <a:gd name="T26" fmla="*/ 31 w 118"/>
                <a:gd name="T27" fmla="*/ 102 h 237"/>
                <a:gd name="T28" fmla="*/ 40 w 118"/>
                <a:gd name="T29" fmla="*/ 95 h 237"/>
                <a:gd name="T30" fmla="*/ 49 w 118"/>
                <a:gd name="T31" fmla="*/ 89 h 237"/>
                <a:gd name="T32" fmla="*/ 52 w 118"/>
                <a:gd name="T33" fmla="*/ 105 h 237"/>
                <a:gd name="T34" fmla="*/ 55 w 118"/>
                <a:gd name="T35" fmla="*/ 144 h 237"/>
                <a:gd name="T36" fmla="*/ 57 w 118"/>
                <a:gd name="T37" fmla="*/ 193 h 237"/>
                <a:gd name="T38" fmla="*/ 49 w 118"/>
                <a:gd name="T39" fmla="*/ 237 h 237"/>
                <a:gd name="T40" fmla="*/ 54 w 118"/>
                <a:gd name="T41" fmla="*/ 214 h 237"/>
                <a:gd name="T42" fmla="*/ 64 w 118"/>
                <a:gd name="T43" fmla="*/ 164 h 237"/>
                <a:gd name="T44" fmla="*/ 75 w 118"/>
                <a:gd name="T45" fmla="*/ 108 h 237"/>
                <a:gd name="T46" fmla="*/ 79 w 118"/>
                <a:gd name="T47" fmla="*/ 69 h 237"/>
                <a:gd name="T48" fmla="*/ 118 w 118"/>
                <a:gd name="T49" fmla="*/ 51 h 237"/>
                <a:gd name="T50" fmla="*/ 84 w 118"/>
                <a:gd name="T51" fmla="*/ 29 h 237"/>
                <a:gd name="T52" fmla="*/ 72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8"/>
                <a:gd name="T82" fmla="*/ 0 h 237"/>
                <a:gd name="T83" fmla="*/ 118 w 118"/>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2635" name="Freeform 11"/>
            <p:cNvSpPr>
              <a:spLocks/>
            </p:cNvSpPr>
            <p:nvPr/>
          </p:nvSpPr>
          <p:spPr bwMode="auto">
            <a:xfrm>
              <a:off x="-887" y="2195"/>
              <a:ext cx="106" cy="191"/>
            </a:xfrm>
            <a:custGeom>
              <a:avLst/>
              <a:gdLst>
                <a:gd name="T0" fmla="*/ 72 w 119"/>
                <a:gd name="T1" fmla="*/ 0 h 237"/>
                <a:gd name="T2" fmla="*/ 42 w 119"/>
                <a:gd name="T3" fmla="*/ 27 h 237"/>
                <a:gd name="T4" fmla="*/ 12 w 119"/>
                <a:gd name="T5" fmla="*/ 35 h 237"/>
                <a:gd name="T6" fmla="*/ 35 w 119"/>
                <a:gd name="T7" fmla="*/ 59 h 237"/>
                <a:gd name="T8" fmla="*/ 32 w 119"/>
                <a:gd name="T9" fmla="*/ 68 h 237"/>
                <a:gd name="T10" fmla="*/ 24 w 119"/>
                <a:gd name="T11" fmla="*/ 89 h 237"/>
                <a:gd name="T12" fmla="*/ 14 w 119"/>
                <a:gd name="T13" fmla="*/ 119 h 237"/>
                <a:gd name="T14" fmla="*/ 0 w 119"/>
                <a:gd name="T15" fmla="*/ 150 h 237"/>
                <a:gd name="T16" fmla="*/ 2 w 119"/>
                <a:gd name="T17" fmla="*/ 147 h 237"/>
                <a:gd name="T18" fmla="*/ 5 w 119"/>
                <a:gd name="T19" fmla="*/ 141 h 237"/>
                <a:gd name="T20" fmla="*/ 9 w 119"/>
                <a:gd name="T21" fmla="*/ 134 h 237"/>
                <a:gd name="T22" fmla="*/ 15 w 119"/>
                <a:gd name="T23" fmla="*/ 123 h 237"/>
                <a:gd name="T24" fmla="*/ 23 w 119"/>
                <a:gd name="T25" fmla="*/ 113 h 237"/>
                <a:gd name="T26" fmla="*/ 30 w 119"/>
                <a:gd name="T27" fmla="*/ 102 h 237"/>
                <a:gd name="T28" fmla="*/ 39 w 119"/>
                <a:gd name="T29" fmla="*/ 93 h 237"/>
                <a:gd name="T30" fmla="*/ 48 w 119"/>
                <a:gd name="T31" fmla="*/ 89 h 237"/>
                <a:gd name="T32" fmla="*/ 51 w 119"/>
                <a:gd name="T33" fmla="*/ 105 h 237"/>
                <a:gd name="T34" fmla="*/ 56 w 119"/>
                <a:gd name="T35" fmla="*/ 144 h 237"/>
                <a:gd name="T36" fmla="*/ 56 w 119"/>
                <a:gd name="T37" fmla="*/ 194 h 237"/>
                <a:gd name="T38" fmla="*/ 50 w 119"/>
                <a:gd name="T39" fmla="*/ 237 h 237"/>
                <a:gd name="T40" fmla="*/ 54 w 119"/>
                <a:gd name="T41" fmla="*/ 215 h 237"/>
                <a:gd name="T42" fmla="*/ 65 w 119"/>
                <a:gd name="T43" fmla="*/ 164 h 237"/>
                <a:gd name="T44" fmla="*/ 75 w 119"/>
                <a:gd name="T45" fmla="*/ 107 h 237"/>
                <a:gd name="T46" fmla="*/ 80 w 119"/>
                <a:gd name="T47" fmla="*/ 68 h 237"/>
                <a:gd name="T48" fmla="*/ 119 w 119"/>
                <a:gd name="T49" fmla="*/ 50 h 237"/>
                <a:gd name="T50" fmla="*/ 83 w 119"/>
                <a:gd name="T51" fmla="*/ 29 h 237"/>
                <a:gd name="T52" fmla="*/ 72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9"/>
                <a:gd name="T82" fmla="*/ 0 h 237"/>
                <a:gd name="T83" fmla="*/ 119 w 119"/>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2636" name="Freeform 12"/>
            <p:cNvSpPr>
              <a:spLocks/>
            </p:cNvSpPr>
            <p:nvPr/>
          </p:nvSpPr>
          <p:spPr bwMode="auto">
            <a:xfrm>
              <a:off x="-922" y="1415"/>
              <a:ext cx="141" cy="219"/>
            </a:xfrm>
            <a:custGeom>
              <a:avLst/>
              <a:gdLst>
                <a:gd name="T0" fmla="*/ 64 w 155"/>
                <a:gd name="T1" fmla="*/ 0 h 273"/>
                <a:gd name="T2" fmla="*/ 55 w 155"/>
                <a:gd name="T3" fmla="*/ 51 h 273"/>
                <a:gd name="T4" fmla="*/ 0 w 155"/>
                <a:gd name="T5" fmla="*/ 84 h 273"/>
                <a:gd name="T6" fmla="*/ 44 w 155"/>
                <a:gd name="T7" fmla="*/ 104 h 273"/>
                <a:gd name="T8" fmla="*/ 46 w 155"/>
                <a:gd name="T9" fmla="*/ 117 h 273"/>
                <a:gd name="T10" fmla="*/ 50 w 155"/>
                <a:gd name="T11" fmla="*/ 155 h 273"/>
                <a:gd name="T12" fmla="*/ 58 w 155"/>
                <a:gd name="T13" fmla="*/ 209 h 273"/>
                <a:gd name="T14" fmla="*/ 70 w 155"/>
                <a:gd name="T15" fmla="*/ 273 h 273"/>
                <a:gd name="T16" fmla="*/ 71 w 155"/>
                <a:gd name="T17" fmla="*/ 258 h 273"/>
                <a:gd name="T18" fmla="*/ 74 w 155"/>
                <a:gd name="T19" fmla="*/ 222 h 273"/>
                <a:gd name="T20" fmla="*/ 83 w 155"/>
                <a:gd name="T21" fmla="*/ 182 h 273"/>
                <a:gd name="T22" fmla="*/ 97 w 155"/>
                <a:gd name="T23" fmla="*/ 150 h 273"/>
                <a:gd name="T24" fmla="*/ 98 w 155"/>
                <a:gd name="T25" fmla="*/ 152 h 273"/>
                <a:gd name="T26" fmla="*/ 104 w 155"/>
                <a:gd name="T27" fmla="*/ 155 h 273"/>
                <a:gd name="T28" fmla="*/ 113 w 155"/>
                <a:gd name="T29" fmla="*/ 159 h 273"/>
                <a:gd name="T30" fmla="*/ 124 w 155"/>
                <a:gd name="T31" fmla="*/ 167 h 273"/>
                <a:gd name="T32" fmla="*/ 133 w 155"/>
                <a:gd name="T33" fmla="*/ 176 h 273"/>
                <a:gd name="T34" fmla="*/ 143 w 155"/>
                <a:gd name="T35" fmla="*/ 185 h 273"/>
                <a:gd name="T36" fmla="*/ 151 w 155"/>
                <a:gd name="T37" fmla="*/ 195 h 273"/>
                <a:gd name="T38" fmla="*/ 155 w 155"/>
                <a:gd name="T39" fmla="*/ 207 h 273"/>
                <a:gd name="T40" fmla="*/ 154 w 155"/>
                <a:gd name="T41" fmla="*/ 194 h 273"/>
                <a:gd name="T42" fmla="*/ 149 w 155"/>
                <a:gd name="T43" fmla="*/ 159 h 273"/>
                <a:gd name="T44" fmla="*/ 139 w 155"/>
                <a:gd name="T45" fmla="*/ 119 h 273"/>
                <a:gd name="T46" fmla="*/ 124 w 155"/>
                <a:gd name="T47" fmla="*/ 81 h 273"/>
                <a:gd name="T48" fmla="*/ 149 w 155"/>
                <a:gd name="T49" fmla="*/ 47 h 273"/>
                <a:gd name="T50" fmla="*/ 98 w 155"/>
                <a:gd name="T51" fmla="*/ 42 h 273"/>
                <a:gd name="T52" fmla="*/ 64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5"/>
                <a:gd name="T82" fmla="*/ 0 h 273"/>
                <a:gd name="T83" fmla="*/ 155 w 155"/>
                <a:gd name="T84" fmla="*/ 273 h 27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2637" name="Freeform 13"/>
            <p:cNvSpPr>
              <a:spLocks/>
            </p:cNvSpPr>
            <p:nvPr/>
          </p:nvSpPr>
          <p:spPr bwMode="auto">
            <a:xfrm>
              <a:off x="-1255" y="2389"/>
              <a:ext cx="146" cy="217"/>
            </a:xfrm>
            <a:custGeom>
              <a:avLst/>
              <a:gdLst>
                <a:gd name="T0" fmla="*/ 64 w 156"/>
                <a:gd name="T1" fmla="*/ 0 h 271"/>
                <a:gd name="T2" fmla="*/ 55 w 156"/>
                <a:gd name="T3" fmla="*/ 52 h 271"/>
                <a:gd name="T4" fmla="*/ 0 w 156"/>
                <a:gd name="T5" fmla="*/ 85 h 271"/>
                <a:gd name="T6" fmla="*/ 45 w 156"/>
                <a:gd name="T7" fmla="*/ 103 h 271"/>
                <a:gd name="T8" fmla="*/ 46 w 156"/>
                <a:gd name="T9" fmla="*/ 117 h 271"/>
                <a:gd name="T10" fmla="*/ 51 w 156"/>
                <a:gd name="T11" fmla="*/ 154 h 271"/>
                <a:gd name="T12" fmla="*/ 58 w 156"/>
                <a:gd name="T13" fmla="*/ 208 h 271"/>
                <a:gd name="T14" fmla="*/ 70 w 156"/>
                <a:gd name="T15" fmla="*/ 271 h 271"/>
                <a:gd name="T16" fmla="*/ 72 w 156"/>
                <a:gd name="T17" fmla="*/ 256 h 271"/>
                <a:gd name="T18" fmla="*/ 75 w 156"/>
                <a:gd name="T19" fmla="*/ 222 h 271"/>
                <a:gd name="T20" fmla="*/ 84 w 156"/>
                <a:gd name="T21" fmla="*/ 181 h 271"/>
                <a:gd name="T22" fmla="*/ 97 w 156"/>
                <a:gd name="T23" fmla="*/ 150 h 271"/>
                <a:gd name="T24" fmla="*/ 100 w 156"/>
                <a:gd name="T25" fmla="*/ 151 h 271"/>
                <a:gd name="T26" fmla="*/ 106 w 156"/>
                <a:gd name="T27" fmla="*/ 154 h 271"/>
                <a:gd name="T28" fmla="*/ 114 w 156"/>
                <a:gd name="T29" fmla="*/ 159 h 271"/>
                <a:gd name="T30" fmla="*/ 124 w 156"/>
                <a:gd name="T31" fmla="*/ 166 h 271"/>
                <a:gd name="T32" fmla="*/ 135 w 156"/>
                <a:gd name="T33" fmla="*/ 175 h 271"/>
                <a:gd name="T34" fmla="*/ 144 w 156"/>
                <a:gd name="T35" fmla="*/ 184 h 271"/>
                <a:gd name="T36" fmla="*/ 151 w 156"/>
                <a:gd name="T37" fmla="*/ 195 h 271"/>
                <a:gd name="T38" fmla="*/ 156 w 156"/>
                <a:gd name="T39" fmla="*/ 207 h 271"/>
                <a:gd name="T40" fmla="*/ 154 w 156"/>
                <a:gd name="T41" fmla="*/ 193 h 271"/>
                <a:gd name="T42" fmla="*/ 150 w 156"/>
                <a:gd name="T43" fmla="*/ 160 h 271"/>
                <a:gd name="T44" fmla="*/ 139 w 156"/>
                <a:gd name="T45" fmla="*/ 118 h 271"/>
                <a:gd name="T46" fmla="*/ 124 w 156"/>
                <a:gd name="T47" fmla="*/ 82 h 271"/>
                <a:gd name="T48" fmla="*/ 150 w 156"/>
                <a:gd name="T49" fmla="*/ 48 h 271"/>
                <a:gd name="T50" fmla="*/ 99 w 156"/>
                <a:gd name="T51" fmla="*/ 42 h 271"/>
                <a:gd name="T52" fmla="*/ 64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6"/>
                <a:gd name="T82" fmla="*/ 0 h 271"/>
                <a:gd name="T83" fmla="*/ 156 w 156"/>
                <a:gd name="T84" fmla="*/ 271 h 2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2638" name="Freeform 14"/>
            <p:cNvSpPr>
              <a:spLocks/>
            </p:cNvSpPr>
            <p:nvPr/>
          </p:nvSpPr>
          <p:spPr bwMode="auto">
            <a:xfrm>
              <a:off x="-1221" y="1523"/>
              <a:ext cx="57" cy="86"/>
            </a:xfrm>
            <a:custGeom>
              <a:avLst/>
              <a:gdLst>
                <a:gd name="T0" fmla="*/ 19 w 64"/>
                <a:gd name="T1" fmla="*/ 0 h 108"/>
                <a:gd name="T2" fmla="*/ 16 w 64"/>
                <a:gd name="T3" fmla="*/ 29 h 108"/>
                <a:gd name="T4" fmla="*/ 0 w 64"/>
                <a:gd name="T5" fmla="*/ 44 h 108"/>
                <a:gd name="T6" fmla="*/ 19 w 64"/>
                <a:gd name="T7" fmla="*/ 53 h 108"/>
                <a:gd name="T8" fmla="*/ 19 w 64"/>
                <a:gd name="T9" fmla="*/ 108 h 108"/>
                <a:gd name="T10" fmla="*/ 34 w 64"/>
                <a:gd name="T11" fmla="*/ 66 h 108"/>
                <a:gd name="T12" fmla="*/ 64 w 64"/>
                <a:gd name="T13" fmla="*/ 90 h 108"/>
                <a:gd name="T14" fmla="*/ 42 w 64"/>
                <a:gd name="T15" fmla="*/ 44 h 108"/>
                <a:gd name="T16" fmla="*/ 61 w 64"/>
                <a:gd name="T17" fmla="*/ 21 h 108"/>
                <a:gd name="T18" fmla="*/ 37 w 64"/>
                <a:gd name="T19" fmla="*/ 24 h 108"/>
                <a:gd name="T20" fmla="*/ 19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108"/>
                <a:gd name="T35" fmla="*/ 64 w 64"/>
                <a:gd name="T36" fmla="*/ 108 h 1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2639" name="Freeform 15"/>
            <p:cNvSpPr>
              <a:spLocks/>
            </p:cNvSpPr>
            <p:nvPr/>
          </p:nvSpPr>
          <p:spPr bwMode="auto">
            <a:xfrm>
              <a:off x="-1185" y="2049"/>
              <a:ext cx="86" cy="110"/>
            </a:xfrm>
            <a:custGeom>
              <a:avLst/>
              <a:gdLst>
                <a:gd name="T0" fmla="*/ 47 w 93"/>
                <a:gd name="T1" fmla="*/ 0 h 136"/>
                <a:gd name="T2" fmla="*/ 30 w 93"/>
                <a:gd name="T3" fmla="*/ 34 h 136"/>
                <a:gd name="T4" fmla="*/ 3 w 93"/>
                <a:gd name="T5" fmla="*/ 48 h 136"/>
                <a:gd name="T6" fmla="*/ 23 w 93"/>
                <a:gd name="T7" fmla="*/ 67 h 136"/>
                <a:gd name="T8" fmla="*/ 0 w 93"/>
                <a:gd name="T9" fmla="*/ 136 h 136"/>
                <a:gd name="T10" fmla="*/ 38 w 93"/>
                <a:gd name="T11" fmla="*/ 90 h 136"/>
                <a:gd name="T12" fmla="*/ 68 w 93"/>
                <a:gd name="T13" fmla="*/ 133 h 136"/>
                <a:gd name="T14" fmla="*/ 57 w 93"/>
                <a:gd name="T15" fmla="*/ 66 h 136"/>
                <a:gd name="T16" fmla="*/ 93 w 93"/>
                <a:gd name="T17" fmla="*/ 43 h 136"/>
                <a:gd name="T18" fmla="*/ 62 w 93"/>
                <a:gd name="T19" fmla="*/ 37 h 136"/>
                <a:gd name="T20" fmla="*/ 47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136"/>
                <a:gd name="T35" fmla="*/ 93 w 93"/>
                <a:gd name="T36" fmla="*/ 136 h 1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2640" name="Freeform 16"/>
            <p:cNvSpPr>
              <a:spLocks/>
            </p:cNvSpPr>
            <p:nvPr/>
          </p:nvSpPr>
          <p:spPr bwMode="auto">
            <a:xfrm>
              <a:off x="-724" y="1636"/>
              <a:ext cx="52" cy="62"/>
            </a:xfrm>
            <a:custGeom>
              <a:avLst/>
              <a:gdLst>
                <a:gd name="T0" fmla="*/ 47 w 58"/>
                <a:gd name="T1" fmla="*/ 0 h 76"/>
                <a:gd name="T2" fmla="*/ 31 w 58"/>
                <a:gd name="T3" fmla="*/ 21 h 76"/>
                <a:gd name="T4" fmla="*/ 7 w 58"/>
                <a:gd name="T5" fmla="*/ 16 h 76"/>
                <a:gd name="T6" fmla="*/ 13 w 58"/>
                <a:gd name="T7" fmla="*/ 39 h 76"/>
                <a:gd name="T8" fmla="*/ 0 w 58"/>
                <a:gd name="T9" fmla="*/ 69 h 76"/>
                <a:gd name="T10" fmla="*/ 20 w 58"/>
                <a:gd name="T11" fmla="*/ 58 h 76"/>
                <a:gd name="T12" fmla="*/ 34 w 58"/>
                <a:gd name="T13" fmla="*/ 76 h 76"/>
                <a:gd name="T14" fmla="*/ 41 w 58"/>
                <a:gd name="T15" fmla="*/ 55 h 76"/>
                <a:gd name="T16" fmla="*/ 58 w 58"/>
                <a:gd name="T17" fmla="*/ 45 h 76"/>
                <a:gd name="T18" fmla="*/ 47 w 58"/>
                <a:gd name="T19" fmla="*/ 34 h 76"/>
                <a:gd name="T20" fmla="*/ 47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76"/>
                <a:gd name="T35" fmla="*/ 58 w 58"/>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2641" name="Freeform 17"/>
            <p:cNvSpPr>
              <a:spLocks/>
            </p:cNvSpPr>
            <p:nvPr/>
          </p:nvSpPr>
          <p:spPr bwMode="auto">
            <a:xfrm>
              <a:off x="-800" y="1961"/>
              <a:ext cx="55" cy="60"/>
            </a:xfrm>
            <a:custGeom>
              <a:avLst/>
              <a:gdLst>
                <a:gd name="T0" fmla="*/ 50 w 59"/>
                <a:gd name="T1" fmla="*/ 0 h 77"/>
                <a:gd name="T2" fmla="*/ 32 w 59"/>
                <a:gd name="T3" fmla="*/ 20 h 77"/>
                <a:gd name="T4" fmla="*/ 8 w 59"/>
                <a:gd name="T5" fmla="*/ 17 h 77"/>
                <a:gd name="T6" fmla="*/ 15 w 59"/>
                <a:gd name="T7" fmla="*/ 39 h 77"/>
                <a:gd name="T8" fmla="*/ 0 w 59"/>
                <a:gd name="T9" fmla="*/ 69 h 77"/>
                <a:gd name="T10" fmla="*/ 21 w 59"/>
                <a:gd name="T11" fmla="*/ 57 h 77"/>
                <a:gd name="T12" fmla="*/ 35 w 59"/>
                <a:gd name="T13" fmla="*/ 77 h 77"/>
                <a:gd name="T14" fmla="*/ 42 w 59"/>
                <a:gd name="T15" fmla="*/ 54 h 77"/>
                <a:gd name="T16" fmla="*/ 59 w 59"/>
                <a:gd name="T17" fmla="*/ 45 h 77"/>
                <a:gd name="T18" fmla="*/ 48 w 59"/>
                <a:gd name="T19" fmla="*/ 35 h 77"/>
                <a:gd name="T20" fmla="*/ 50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7"/>
                <a:gd name="T35" fmla="*/ 59 w 59"/>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2642" name="Freeform 18"/>
            <p:cNvSpPr>
              <a:spLocks/>
            </p:cNvSpPr>
            <p:nvPr/>
          </p:nvSpPr>
          <p:spPr bwMode="auto">
            <a:xfrm>
              <a:off x="-1490" y="1385"/>
              <a:ext cx="58" cy="67"/>
            </a:xfrm>
            <a:custGeom>
              <a:avLst/>
              <a:gdLst>
                <a:gd name="T0" fmla="*/ 18 w 62"/>
                <a:gd name="T1" fmla="*/ 0 h 83"/>
                <a:gd name="T2" fmla="*/ 21 w 62"/>
                <a:gd name="T3" fmla="*/ 27 h 83"/>
                <a:gd name="T4" fmla="*/ 0 w 62"/>
                <a:gd name="T5" fmla="*/ 42 h 83"/>
                <a:gd name="T6" fmla="*/ 22 w 62"/>
                <a:gd name="T7" fmla="*/ 53 h 83"/>
                <a:gd name="T8" fmla="*/ 34 w 62"/>
                <a:gd name="T9" fmla="*/ 83 h 83"/>
                <a:gd name="T10" fmla="*/ 40 w 62"/>
                <a:gd name="T11" fmla="*/ 60 h 83"/>
                <a:gd name="T12" fmla="*/ 62 w 62"/>
                <a:gd name="T13" fmla="*/ 63 h 83"/>
                <a:gd name="T14" fmla="*/ 52 w 62"/>
                <a:gd name="T15" fmla="*/ 44 h 83"/>
                <a:gd name="T16" fmla="*/ 56 w 62"/>
                <a:gd name="T17" fmla="*/ 24 h 83"/>
                <a:gd name="T18" fmla="*/ 41 w 62"/>
                <a:gd name="T19" fmla="*/ 26 h 83"/>
                <a:gd name="T20" fmla="*/ 18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
                <a:gd name="T34" fmla="*/ 0 h 83"/>
                <a:gd name="T35" fmla="*/ 62 w 62"/>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2643" name="Freeform 19"/>
            <p:cNvSpPr>
              <a:spLocks/>
            </p:cNvSpPr>
            <p:nvPr/>
          </p:nvSpPr>
          <p:spPr bwMode="auto">
            <a:xfrm>
              <a:off x="-1512" y="1860"/>
              <a:ext cx="54" cy="60"/>
            </a:xfrm>
            <a:custGeom>
              <a:avLst/>
              <a:gdLst>
                <a:gd name="T0" fmla="*/ 48 w 59"/>
                <a:gd name="T1" fmla="*/ 0 h 75"/>
                <a:gd name="T2" fmla="*/ 32 w 59"/>
                <a:gd name="T3" fmla="*/ 19 h 75"/>
                <a:gd name="T4" fmla="*/ 8 w 59"/>
                <a:gd name="T5" fmla="*/ 15 h 75"/>
                <a:gd name="T6" fmla="*/ 14 w 59"/>
                <a:gd name="T7" fmla="*/ 37 h 75"/>
                <a:gd name="T8" fmla="*/ 0 w 59"/>
                <a:gd name="T9" fmla="*/ 69 h 75"/>
                <a:gd name="T10" fmla="*/ 21 w 59"/>
                <a:gd name="T11" fmla="*/ 57 h 75"/>
                <a:gd name="T12" fmla="*/ 35 w 59"/>
                <a:gd name="T13" fmla="*/ 75 h 75"/>
                <a:gd name="T14" fmla="*/ 42 w 59"/>
                <a:gd name="T15" fmla="*/ 54 h 75"/>
                <a:gd name="T16" fmla="*/ 59 w 59"/>
                <a:gd name="T17" fmla="*/ 43 h 75"/>
                <a:gd name="T18" fmla="*/ 48 w 59"/>
                <a:gd name="T19" fmla="*/ 34 h 75"/>
                <a:gd name="T20" fmla="*/ 48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5"/>
                <a:gd name="T35" fmla="*/ 59 w 59"/>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2644" name="Freeform 20"/>
            <p:cNvSpPr>
              <a:spLocks/>
            </p:cNvSpPr>
            <p:nvPr/>
          </p:nvSpPr>
          <p:spPr bwMode="auto">
            <a:xfrm>
              <a:off x="-1139" y="1211"/>
              <a:ext cx="106" cy="189"/>
            </a:xfrm>
            <a:custGeom>
              <a:avLst/>
              <a:gdLst>
                <a:gd name="T0" fmla="*/ 72 w 119"/>
                <a:gd name="T1" fmla="*/ 0 h 237"/>
                <a:gd name="T2" fmla="*/ 42 w 119"/>
                <a:gd name="T3" fmla="*/ 27 h 237"/>
                <a:gd name="T4" fmla="*/ 12 w 119"/>
                <a:gd name="T5" fmla="*/ 35 h 237"/>
                <a:gd name="T6" fmla="*/ 35 w 119"/>
                <a:gd name="T7" fmla="*/ 59 h 237"/>
                <a:gd name="T8" fmla="*/ 32 w 119"/>
                <a:gd name="T9" fmla="*/ 68 h 237"/>
                <a:gd name="T10" fmla="*/ 24 w 119"/>
                <a:gd name="T11" fmla="*/ 89 h 237"/>
                <a:gd name="T12" fmla="*/ 14 w 119"/>
                <a:gd name="T13" fmla="*/ 119 h 237"/>
                <a:gd name="T14" fmla="*/ 0 w 119"/>
                <a:gd name="T15" fmla="*/ 150 h 237"/>
                <a:gd name="T16" fmla="*/ 2 w 119"/>
                <a:gd name="T17" fmla="*/ 147 h 237"/>
                <a:gd name="T18" fmla="*/ 5 w 119"/>
                <a:gd name="T19" fmla="*/ 141 h 237"/>
                <a:gd name="T20" fmla="*/ 9 w 119"/>
                <a:gd name="T21" fmla="*/ 134 h 237"/>
                <a:gd name="T22" fmla="*/ 15 w 119"/>
                <a:gd name="T23" fmla="*/ 123 h 237"/>
                <a:gd name="T24" fmla="*/ 23 w 119"/>
                <a:gd name="T25" fmla="*/ 113 h 237"/>
                <a:gd name="T26" fmla="*/ 30 w 119"/>
                <a:gd name="T27" fmla="*/ 102 h 237"/>
                <a:gd name="T28" fmla="*/ 39 w 119"/>
                <a:gd name="T29" fmla="*/ 93 h 237"/>
                <a:gd name="T30" fmla="*/ 48 w 119"/>
                <a:gd name="T31" fmla="*/ 89 h 237"/>
                <a:gd name="T32" fmla="*/ 51 w 119"/>
                <a:gd name="T33" fmla="*/ 105 h 237"/>
                <a:gd name="T34" fmla="*/ 56 w 119"/>
                <a:gd name="T35" fmla="*/ 144 h 237"/>
                <a:gd name="T36" fmla="*/ 56 w 119"/>
                <a:gd name="T37" fmla="*/ 194 h 237"/>
                <a:gd name="T38" fmla="*/ 50 w 119"/>
                <a:gd name="T39" fmla="*/ 237 h 237"/>
                <a:gd name="T40" fmla="*/ 54 w 119"/>
                <a:gd name="T41" fmla="*/ 215 h 237"/>
                <a:gd name="T42" fmla="*/ 65 w 119"/>
                <a:gd name="T43" fmla="*/ 164 h 237"/>
                <a:gd name="T44" fmla="*/ 75 w 119"/>
                <a:gd name="T45" fmla="*/ 107 h 237"/>
                <a:gd name="T46" fmla="*/ 80 w 119"/>
                <a:gd name="T47" fmla="*/ 68 h 237"/>
                <a:gd name="T48" fmla="*/ 119 w 119"/>
                <a:gd name="T49" fmla="*/ 50 h 237"/>
                <a:gd name="T50" fmla="*/ 83 w 119"/>
                <a:gd name="T51" fmla="*/ 29 h 237"/>
                <a:gd name="T52" fmla="*/ 72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9"/>
                <a:gd name="T82" fmla="*/ 0 h 237"/>
                <a:gd name="T83" fmla="*/ 119 w 119"/>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2645" name="Freeform 21"/>
            <p:cNvSpPr>
              <a:spLocks/>
            </p:cNvSpPr>
            <p:nvPr/>
          </p:nvSpPr>
          <p:spPr bwMode="auto">
            <a:xfrm>
              <a:off x="-1314" y="2140"/>
              <a:ext cx="50" cy="62"/>
            </a:xfrm>
            <a:custGeom>
              <a:avLst/>
              <a:gdLst>
                <a:gd name="T0" fmla="*/ 50 w 59"/>
                <a:gd name="T1" fmla="*/ 0 h 77"/>
                <a:gd name="T2" fmla="*/ 32 w 59"/>
                <a:gd name="T3" fmla="*/ 20 h 77"/>
                <a:gd name="T4" fmla="*/ 8 w 59"/>
                <a:gd name="T5" fmla="*/ 17 h 77"/>
                <a:gd name="T6" fmla="*/ 15 w 59"/>
                <a:gd name="T7" fmla="*/ 39 h 77"/>
                <a:gd name="T8" fmla="*/ 0 w 59"/>
                <a:gd name="T9" fmla="*/ 69 h 77"/>
                <a:gd name="T10" fmla="*/ 21 w 59"/>
                <a:gd name="T11" fmla="*/ 57 h 77"/>
                <a:gd name="T12" fmla="*/ 35 w 59"/>
                <a:gd name="T13" fmla="*/ 77 h 77"/>
                <a:gd name="T14" fmla="*/ 42 w 59"/>
                <a:gd name="T15" fmla="*/ 54 h 77"/>
                <a:gd name="T16" fmla="*/ 59 w 59"/>
                <a:gd name="T17" fmla="*/ 45 h 77"/>
                <a:gd name="T18" fmla="*/ 48 w 59"/>
                <a:gd name="T19" fmla="*/ 35 h 77"/>
                <a:gd name="T20" fmla="*/ 50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7"/>
                <a:gd name="T35" fmla="*/ 59 w 59"/>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2646" name="Freeform 22"/>
            <p:cNvSpPr>
              <a:spLocks/>
            </p:cNvSpPr>
            <p:nvPr/>
          </p:nvSpPr>
          <p:spPr bwMode="auto">
            <a:xfrm>
              <a:off x="-1578" y="1056"/>
              <a:ext cx="232" cy="310"/>
            </a:xfrm>
            <a:custGeom>
              <a:avLst/>
              <a:gdLst>
                <a:gd name="T0" fmla="*/ 67 w 254"/>
                <a:gd name="T1" fmla="*/ 266 h 383"/>
                <a:gd name="T2" fmla="*/ 64 w 254"/>
                <a:gd name="T3" fmla="*/ 253 h 383"/>
                <a:gd name="T4" fmla="*/ 58 w 254"/>
                <a:gd name="T5" fmla="*/ 221 h 383"/>
                <a:gd name="T6" fmla="*/ 57 w 254"/>
                <a:gd name="T7" fmla="*/ 184 h 383"/>
                <a:gd name="T8" fmla="*/ 64 w 254"/>
                <a:gd name="T9" fmla="*/ 154 h 383"/>
                <a:gd name="T10" fmla="*/ 0 w 254"/>
                <a:gd name="T11" fmla="*/ 127 h 383"/>
                <a:gd name="T12" fmla="*/ 79 w 254"/>
                <a:gd name="T13" fmla="*/ 93 h 383"/>
                <a:gd name="T14" fmla="*/ 130 w 254"/>
                <a:gd name="T15" fmla="*/ 0 h 383"/>
                <a:gd name="T16" fmla="*/ 176 w 254"/>
                <a:gd name="T17" fmla="*/ 69 h 383"/>
                <a:gd name="T18" fmla="*/ 254 w 254"/>
                <a:gd name="T19" fmla="*/ 75 h 383"/>
                <a:gd name="T20" fmla="*/ 197 w 254"/>
                <a:gd name="T21" fmla="*/ 127 h 383"/>
                <a:gd name="T22" fmla="*/ 203 w 254"/>
                <a:gd name="T23" fmla="*/ 151 h 383"/>
                <a:gd name="T24" fmla="*/ 217 w 254"/>
                <a:gd name="T25" fmla="*/ 211 h 383"/>
                <a:gd name="T26" fmla="*/ 230 w 254"/>
                <a:gd name="T27" fmla="*/ 284 h 383"/>
                <a:gd name="T28" fmla="*/ 236 w 254"/>
                <a:gd name="T29" fmla="*/ 352 h 383"/>
                <a:gd name="T30" fmla="*/ 235 w 254"/>
                <a:gd name="T31" fmla="*/ 383 h 383"/>
                <a:gd name="T32" fmla="*/ 233 w 254"/>
                <a:gd name="T33" fmla="*/ 376 h 383"/>
                <a:gd name="T34" fmla="*/ 232 w 254"/>
                <a:gd name="T35" fmla="*/ 355 h 383"/>
                <a:gd name="T36" fmla="*/ 230 w 254"/>
                <a:gd name="T37" fmla="*/ 343 h 383"/>
                <a:gd name="T38" fmla="*/ 227 w 254"/>
                <a:gd name="T39" fmla="*/ 337 h 383"/>
                <a:gd name="T40" fmla="*/ 221 w 254"/>
                <a:gd name="T41" fmla="*/ 323 h 383"/>
                <a:gd name="T42" fmla="*/ 212 w 254"/>
                <a:gd name="T43" fmla="*/ 302 h 383"/>
                <a:gd name="T44" fmla="*/ 199 w 254"/>
                <a:gd name="T45" fmla="*/ 277 h 383"/>
                <a:gd name="T46" fmla="*/ 185 w 254"/>
                <a:gd name="T47" fmla="*/ 248 h 383"/>
                <a:gd name="T48" fmla="*/ 169 w 254"/>
                <a:gd name="T49" fmla="*/ 221 h 383"/>
                <a:gd name="T50" fmla="*/ 152 w 254"/>
                <a:gd name="T51" fmla="*/ 196 h 383"/>
                <a:gd name="T52" fmla="*/ 136 w 254"/>
                <a:gd name="T53" fmla="*/ 175 h 383"/>
                <a:gd name="T54" fmla="*/ 133 w 254"/>
                <a:gd name="T55" fmla="*/ 176 h 383"/>
                <a:gd name="T56" fmla="*/ 125 w 254"/>
                <a:gd name="T57" fmla="*/ 181 h 383"/>
                <a:gd name="T58" fmla="*/ 113 w 254"/>
                <a:gd name="T59" fmla="*/ 188 h 383"/>
                <a:gd name="T60" fmla="*/ 100 w 254"/>
                <a:gd name="T61" fmla="*/ 197 h 383"/>
                <a:gd name="T62" fmla="*/ 88 w 254"/>
                <a:gd name="T63" fmla="*/ 211 h 383"/>
                <a:gd name="T64" fmla="*/ 76 w 254"/>
                <a:gd name="T65" fmla="*/ 227 h 383"/>
                <a:gd name="T66" fmla="*/ 69 w 254"/>
                <a:gd name="T67" fmla="*/ 245 h 383"/>
                <a:gd name="T68" fmla="*/ 67 w 254"/>
                <a:gd name="T69" fmla="*/ 266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383"/>
                <a:gd name="T107" fmla="*/ 254 w 254"/>
                <a:gd name="T108" fmla="*/ 383 h 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16743" name="Picture 24" descr="Trust Walk - 3rd session, 2002"/>
          <p:cNvPicPr>
            <a:picLocks noChangeAspect="1" noChangeArrowheads="1"/>
          </p:cNvPicPr>
          <p:nvPr/>
        </p:nvPicPr>
        <p:blipFill rotWithShape="1">
          <a:blip r:embed="rId2">
            <a:extLst>
              <a:ext uri="{28A0092B-C50C-407E-A947-70E740481C1C}">
                <a14:useLocalDpi xmlns:a14="http://schemas.microsoft.com/office/drawing/2010/main" val="0"/>
              </a:ext>
            </a:extLst>
          </a:blip>
          <a:srcRect t="11051" r="15126"/>
          <a:stretch/>
        </p:blipFill>
        <p:spPr bwMode="auto">
          <a:xfrm>
            <a:off x="5612057" y="381000"/>
            <a:ext cx="261754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400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2628">
                                            <p:txEl>
                                              <p:pRg st="0" end="0"/>
                                            </p:txEl>
                                          </p:spTgt>
                                        </p:tgtEl>
                                        <p:attrNameLst>
                                          <p:attrName>style.visibility</p:attrName>
                                        </p:attrNameLst>
                                      </p:cBhvr>
                                      <p:to>
                                        <p:strVal val="visible"/>
                                      </p:to>
                                    </p:set>
                                    <p:animEffect transition="in" filter="fade">
                                      <p:cBhvr>
                                        <p:cTn id="7" dur="500"/>
                                        <p:tgtEl>
                                          <p:spTgt spid="2826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2628">
                                            <p:txEl>
                                              <p:pRg st="1" end="1"/>
                                            </p:txEl>
                                          </p:spTgt>
                                        </p:tgtEl>
                                        <p:attrNameLst>
                                          <p:attrName>style.visibility</p:attrName>
                                        </p:attrNameLst>
                                      </p:cBhvr>
                                      <p:to>
                                        <p:strVal val="visible"/>
                                      </p:to>
                                    </p:set>
                                    <p:animEffect transition="in" filter="fade">
                                      <p:cBhvr>
                                        <p:cTn id="12" dur="500"/>
                                        <p:tgtEl>
                                          <p:spTgt spid="2826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2628">
                                            <p:txEl>
                                              <p:pRg st="2" end="2"/>
                                            </p:txEl>
                                          </p:spTgt>
                                        </p:tgtEl>
                                        <p:attrNameLst>
                                          <p:attrName>style.visibility</p:attrName>
                                        </p:attrNameLst>
                                      </p:cBhvr>
                                      <p:to>
                                        <p:strVal val="visible"/>
                                      </p:to>
                                    </p:set>
                                    <p:animEffect transition="in" filter="fade">
                                      <p:cBhvr>
                                        <p:cTn id="17" dur="500"/>
                                        <p:tgtEl>
                                          <p:spTgt spid="2826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2628">
                                            <p:txEl>
                                              <p:pRg st="4" end="4"/>
                                            </p:txEl>
                                          </p:spTgt>
                                        </p:tgtEl>
                                        <p:attrNameLst>
                                          <p:attrName>style.visibility</p:attrName>
                                        </p:attrNameLst>
                                      </p:cBhvr>
                                      <p:to>
                                        <p:strVal val="visible"/>
                                      </p:to>
                                    </p:set>
                                    <p:animEffect transition="in" filter="fade">
                                      <p:cBhvr>
                                        <p:cTn id="22" dur="500"/>
                                        <p:tgtEl>
                                          <p:spTgt spid="2826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5105400" y="5791201"/>
            <a:ext cx="3886200" cy="585849"/>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solidFill>
                  <a:srgbClr val="FFFFFF"/>
                </a:solidFill>
                <a:latin typeface="Tahoma" pitchFamily="34" charset="0"/>
                <a:ea typeface="Tahoma" pitchFamily="34" charset="0"/>
                <a:cs typeface="Tahoma" pitchFamily="34" charset="0"/>
              </a:rPr>
              <a:t>Youth Alive – Reducing </a:t>
            </a:r>
            <a:r>
              <a:rPr lang="en-US" sz="1400" i="1" dirty="0">
                <a:solidFill>
                  <a:srgbClr val="FFFFFF"/>
                </a:solidFill>
                <a:latin typeface="Tahoma" pitchFamily="34" charset="0"/>
                <a:ea typeface="Tahoma" pitchFamily="34" charset="0"/>
                <a:cs typeface="Tahoma" pitchFamily="34" charset="0"/>
              </a:rPr>
              <a:t>at risk</a:t>
            </a:r>
            <a:r>
              <a:rPr lang="en-US" sz="1400" dirty="0">
                <a:solidFill>
                  <a:srgbClr val="FFFFFF"/>
                </a:solidFill>
                <a:latin typeface="Tahoma" pitchFamily="34" charset="0"/>
                <a:ea typeface="Tahoma" pitchFamily="34" charset="0"/>
                <a:cs typeface="Tahoma" pitchFamily="34" charset="0"/>
              </a:rPr>
              <a:t> Behaviors</a:t>
            </a:r>
          </a:p>
        </p:txBody>
      </p:sp>
      <p:sp>
        <p:nvSpPr>
          <p:cNvPr id="6" name="Slide Number Placeholder 3"/>
          <p:cNvSpPr>
            <a:spLocks noGrp="1"/>
          </p:cNvSpPr>
          <p:nvPr>
            <p:ph type="sldNum" sz="quarter" idx="11"/>
          </p:nvPr>
        </p:nvSpPr>
        <p:spPr>
          <a:xfrm>
            <a:off x="8436882" y="6096000"/>
            <a:ext cx="5507719" cy="2743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5BE311-C665-3C47-BCCB-E883FB48FEC3}" type="slidenum">
              <a:rPr lang="en-US" sz="1400">
                <a:latin typeface="BlackChancery" charset="0"/>
              </a:rPr>
              <a:pPr eaLnBrk="1" hangingPunct="1"/>
              <a:t>95</a:t>
            </a:fld>
            <a:endParaRPr lang="en-US" sz="1400" dirty="0">
              <a:latin typeface="BlackChancery" charset="0"/>
            </a:endParaRPr>
          </a:p>
        </p:txBody>
      </p:sp>
      <p:sp>
        <p:nvSpPr>
          <p:cNvPr id="283650" name="Rectangle 2"/>
          <p:cNvSpPr>
            <a:spLocks noGrp="1" noChangeArrowheads="1"/>
          </p:cNvSpPr>
          <p:nvPr>
            <p:ph type="title"/>
          </p:nvPr>
        </p:nvSpPr>
        <p:spPr>
          <a:xfrm>
            <a:off x="762000" y="685801"/>
            <a:ext cx="7620000" cy="701675"/>
          </a:xfrm>
        </p:spPr>
        <p:txBody>
          <a:bodyPr/>
          <a:lstStyle/>
          <a:p>
            <a:pPr eaLnBrk="1" hangingPunct="1">
              <a:defRPr/>
            </a:pPr>
            <a:r>
              <a:rPr lang="en-US" sz="4000" dirty="0" smtClean="0">
                <a:solidFill>
                  <a:srgbClr val="FFFFFF"/>
                </a:solidFill>
                <a:latin typeface="Arial" pitchFamily="34" charset="0"/>
                <a:ea typeface="+mj-ea"/>
                <a:cs typeface="Arial" pitchFamily="34" charset="0"/>
              </a:rPr>
              <a:t>Responses may include . . .</a:t>
            </a:r>
            <a:endParaRPr lang="en-US" sz="4000" b="0" dirty="0" smtClean="0">
              <a:solidFill>
                <a:srgbClr val="FFFFFF"/>
              </a:solidFill>
              <a:latin typeface="Arial" pitchFamily="34" charset="0"/>
              <a:ea typeface="+mj-ea"/>
              <a:cs typeface="Arial" pitchFamily="34" charset="0"/>
            </a:endParaRPr>
          </a:p>
        </p:txBody>
      </p:sp>
      <p:sp>
        <p:nvSpPr>
          <p:cNvPr id="283657" name="AutoShape 9"/>
          <p:cNvSpPr>
            <a:spLocks noChangeArrowheads="1"/>
          </p:cNvSpPr>
          <p:nvPr/>
        </p:nvSpPr>
        <p:spPr bwMode="auto">
          <a:xfrm>
            <a:off x="3491346" y="1524000"/>
            <a:ext cx="5424055" cy="2514600"/>
          </a:xfrm>
          <a:prstGeom prst="wedgeEllipseCallout">
            <a:avLst>
              <a:gd name="adj1" fmla="val -51352"/>
              <a:gd name="adj2" fmla="val 65907"/>
            </a:avLst>
          </a:prstGeom>
          <a:noFill/>
          <a:ln w="12700" cap="sq">
            <a:solidFill>
              <a:schemeClr val="tx2"/>
            </a:solidFill>
            <a:miter lim="800000"/>
            <a:headEnd type="none" w="sm" len="sm"/>
            <a:tailEnd type="none" w="sm" len="sm"/>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sz="1800" b="1" dirty="0">
              <a:solidFill>
                <a:schemeClr val="tx2"/>
              </a:solidFill>
              <a:effectLst>
                <a:outerShdw blurRad="38100" dist="38100" dir="2700000" algn="tl">
                  <a:srgbClr val="FFFFFF"/>
                </a:outerShdw>
              </a:effectLst>
              <a:latin typeface="Arial" charset="0"/>
              <a:cs typeface="Arial" charset="0"/>
            </a:endParaRPr>
          </a:p>
          <a:p>
            <a:pPr algn="ctr" eaLnBrk="0" hangingPunct="0"/>
            <a:r>
              <a:rPr lang="en-US" sz="1800" b="1" dirty="0">
                <a:solidFill>
                  <a:schemeClr val="tx2"/>
                </a:solidFill>
                <a:effectLst>
                  <a:outerShdw blurRad="38100" dist="38100" dir="2700000" algn="tl">
                    <a:srgbClr val="FFFFFF"/>
                  </a:outerShdw>
                </a:effectLst>
                <a:latin typeface="Arial" charset="0"/>
                <a:cs typeface="Arial" charset="0"/>
              </a:rPr>
              <a:t> </a:t>
            </a:r>
            <a:r>
              <a:rPr lang="ja-JP" altLang="en-US" b="1" dirty="0">
                <a:solidFill>
                  <a:srgbClr val="FFFFFF"/>
                </a:solidFill>
                <a:effectLst>
                  <a:outerShdw blurRad="38100" dist="38100" dir="2700000" algn="tl">
                    <a:srgbClr val="000000"/>
                  </a:outerShdw>
                </a:effectLst>
                <a:latin typeface="Arial" charset="0"/>
                <a:cs typeface="Arial" charset="0"/>
              </a:rPr>
              <a:t>“</a:t>
            </a:r>
            <a:r>
              <a:rPr lang="en-US" b="1" dirty="0">
                <a:solidFill>
                  <a:srgbClr val="FFFFFF"/>
                </a:solidFill>
                <a:effectLst>
                  <a:outerShdw blurRad="38100" dist="38100" dir="2700000" algn="tl">
                    <a:srgbClr val="000000"/>
                  </a:outerShdw>
                </a:effectLst>
                <a:latin typeface="Arial" charset="0"/>
                <a:cs typeface="Arial" charset="0"/>
              </a:rPr>
              <a:t>I feel confident being close to </a:t>
            </a:r>
          </a:p>
          <a:p>
            <a:pPr algn="ctr" eaLnBrk="0" hangingPunct="0"/>
            <a:r>
              <a:rPr lang="en-US" b="1" dirty="0">
                <a:solidFill>
                  <a:srgbClr val="FFFFFF"/>
                </a:solidFill>
                <a:effectLst>
                  <a:outerShdw blurRad="38100" dist="38100" dir="2700000" algn="tl">
                    <a:srgbClr val="000000"/>
                  </a:outerShdw>
                </a:effectLst>
                <a:latin typeface="Arial" charset="0"/>
                <a:cs typeface="Arial" charset="0"/>
              </a:rPr>
              <a:t>the leader, just </a:t>
            </a:r>
          </a:p>
          <a:p>
            <a:pPr algn="ctr" eaLnBrk="0" hangingPunct="0"/>
            <a:r>
              <a:rPr lang="en-US" b="1" dirty="0">
                <a:solidFill>
                  <a:srgbClr val="FFFFFF"/>
                </a:solidFill>
                <a:effectLst>
                  <a:outerShdw blurRad="38100" dist="38100" dir="2700000" algn="tl">
                    <a:srgbClr val="000000"/>
                  </a:outerShdw>
                </a:effectLst>
                <a:latin typeface="Arial" charset="0"/>
                <a:cs typeface="Arial" charset="0"/>
              </a:rPr>
              <a:t>like when I am close to God</a:t>
            </a:r>
            <a:r>
              <a:rPr lang="ja-JP" altLang="en-US" b="1" dirty="0">
                <a:solidFill>
                  <a:srgbClr val="FFFFFF"/>
                </a:solidFill>
                <a:effectLst>
                  <a:outerShdw blurRad="38100" dist="38100" dir="2700000" algn="tl">
                    <a:srgbClr val="000000"/>
                  </a:outerShdw>
                </a:effectLst>
                <a:latin typeface="Arial" charset="0"/>
                <a:cs typeface="Arial" charset="0"/>
              </a:rPr>
              <a:t>”</a:t>
            </a:r>
            <a:endParaRPr lang="en-US" b="1" dirty="0">
              <a:solidFill>
                <a:srgbClr val="FFFFFF"/>
              </a:solidFill>
              <a:effectLst>
                <a:outerShdw blurRad="38100" dist="38100" dir="2700000" algn="tl">
                  <a:srgbClr val="000000"/>
                </a:outerShdw>
              </a:effectLst>
              <a:latin typeface="Arial" charset="0"/>
              <a:cs typeface="Arial" charset="0"/>
            </a:endParaRPr>
          </a:p>
          <a:p>
            <a:pPr algn="ctr" eaLnBrk="0" hangingPunct="0"/>
            <a:endParaRPr lang="en-US" b="1" dirty="0">
              <a:solidFill>
                <a:srgbClr val="FFFFFF"/>
              </a:solidFill>
              <a:effectLst>
                <a:outerShdw blurRad="38100" dist="38100" dir="2700000" algn="tl">
                  <a:srgbClr val="000000"/>
                </a:outerShdw>
              </a:effectLst>
              <a:latin typeface="Arial" charset="0"/>
              <a:cs typeface="Arial" charset="0"/>
            </a:endParaRPr>
          </a:p>
        </p:txBody>
      </p:sp>
      <p:pic>
        <p:nvPicPr>
          <p:cNvPr id="149506" name="Picture 2" descr="C:\Users\thomasn\Pictures\ppt options\people\Young_Pashtun_man_of_Afghanista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053" y="2133600"/>
            <a:ext cx="2805547"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20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a:xfrm>
            <a:off x="4953000" y="6019801"/>
            <a:ext cx="3733800" cy="426719"/>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solidFill>
                  <a:srgbClr val="FFFFFF"/>
                </a:solidFill>
                <a:latin typeface="Tahoma" pitchFamily="34" charset="0"/>
                <a:ea typeface="Tahoma" pitchFamily="34" charset="0"/>
                <a:cs typeface="Tahoma" pitchFamily="34" charset="0"/>
              </a:rPr>
              <a:t>Youth Alive – Reducing </a:t>
            </a:r>
            <a:r>
              <a:rPr lang="en-US" sz="1400" i="1" dirty="0">
                <a:solidFill>
                  <a:srgbClr val="FFFFFF"/>
                </a:solidFill>
                <a:latin typeface="Tahoma" pitchFamily="34" charset="0"/>
                <a:ea typeface="Tahoma" pitchFamily="34" charset="0"/>
                <a:cs typeface="Tahoma" pitchFamily="34" charset="0"/>
              </a:rPr>
              <a:t>at risk</a:t>
            </a:r>
            <a:r>
              <a:rPr lang="en-US" sz="1400" dirty="0">
                <a:solidFill>
                  <a:srgbClr val="FFFFFF"/>
                </a:solidFill>
                <a:latin typeface="Tahoma" pitchFamily="34" charset="0"/>
                <a:ea typeface="Tahoma" pitchFamily="34" charset="0"/>
                <a:cs typeface="Tahoma" pitchFamily="34" charset="0"/>
              </a:rPr>
              <a:t> Behaviors</a:t>
            </a:r>
          </a:p>
        </p:txBody>
      </p:sp>
      <p:sp>
        <p:nvSpPr>
          <p:cNvPr id="6" name="Slide Number Placeholder 2"/>
          <p:cNvSpPr>
            <a:spLocks noGrp="1"/>
          </p:cNvSpPr>
          <p:nvPr>
            <p:ph type="sldNum" sz="quarter" idx="11"/>
          </p:nvPr>
        </p:nvSpPr>
        <p:spPr>
          <a:xfrm>
            <a:off x="8458202" y="6172200"/>
            <a:ext cx="5507719" cy="2743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EA4DA-CA9D-8244-A746-ADD3A1B79E33}" type="slidenum">
              <a:rPr lang="en-US" sz="1400">
                <a:latin typeface="Tahoma" pitchFamily="34" charset="0"/>
                <a:ea typeface="Tahoma" pitchFamily="34" charset="0"/>
                <a:cs typeface="Tahoma" pitchFamily="34" charset="0"/>
              </a:rPr>
              <a:pPr eaLnBrk="1" hangingPunct="1"/>
              <a:t>96</a:t>
            </a:fld>
            <a:endParaRPr lang="en-US" sz="1400">
              <a:latin typeface="Tahoma" pitchFamily="34" charset="0"/>
              <a:ea typeface="Tahoma" pitchFamily="34" charset="0"/>
              <a:cs typeface="Tahoma" pitchFamily="34" charset="0"/>
            </a:endParaRPr>
          </a:p>
        </p:txBody>
      </p:sp>
      <p:sp>
        <p:nvSpPr>
          <p:cNvPr id="302082" name="Rectangle 1026"/>
          <p:cNvSpPr>
            <a:spLocks noChangeArrowheads="1"/>
          </p:cNvSpPr>
          <p:nvPr/>
        </p:nvSpPr>
        <p:spPr bwMode="auto">
          <a:xfrm>
            <a:off x="762000" y="679590"/>
            <a:ext cx="7162800" cy="70788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a:defRPr/>
            </a:pPr>
            <a:r>
              <a:rPr lang="en-US" sz="4000" b="1" dirty="0">
                <a:solidFill>
                  <a:srgbClr val="FFFFFF"/>
                </a:solidFill>
                <a:effectLst>
                  <a:outerShdw blurRad="38100" dist="38100" dir="2700000" algn="tl">
                    <a:srgbClr val="000000"/>
                  </a:outerShdw>
                </a:effectLst>
                <a:latin typeface="Tahoma" pitchFamily="34" charset="0"/>
                <a:ea typeface="Tahoma" pitchFamily="34" charset="0"/>
                <a:cs typeface="Tahoma" pitchFamily="34" charset="0"/>
              </a:rPr>
              <a:t>Responses may include . . .</a:t>
            </a:r>
            <a:endParaRPr lang="en-US" sz="4000" dirty="0">
              <a:solidFill>
                <a:srgbClr val="FFFFFF"/>
              </a:solidFill>
              <a:effectLst>
                <a:outerShdw blurRad="38100" dist="38100" dir="2700000" algn="tl">
                  <a:srgbClr val="000000"/>
                </a:outerShdw>
              </a:effectLst>
              <a:latin typeface="Tahoma" pitchFamily="34" charset="0"/>
              <a:ea typeface="Tahoma" pitchFamily="34" charset="0"/>
              <a:cs typeface="Tahoma" pitchFamily="34" charset="0"/>
            </a:endParaRPr>
          </a:p>
        </p:txBody>
      </p:sp>
      <p:sp>
        <p:nvSpPr>
          <p:cNvPr id="302083" name="AutoShape 1027"/>
          <p:cNvSpPr>
            <a:spLocks noChangeArrowheads="1"/>
          </p:cNvSpPr>
          <p:nvPr/>
        </p:nvSpPr>
        <p:spPr bwMode="auto">
          <a:xfrm>
            <a:off x="304800" y="1524000"/>
            <a:ext cx="5638800" cy="2552206"/>
          </a:xfrm>
          <a:prstGeom prst="wedgeEllipseCallout">
            <a:avLst>
              <a:gd name="adj1" fmla="val 40926"/>
              <a:gd name="adj2" fmla="val 50452"/>
            </a:avLst>
          </a:prstGeom>
          <a:noFill/>
          <a:ln w="12700" cap="sq">
            <a:solidFill>
              <a:schemeClr val="tx2"/>
            </a:solidFill>
            <a:miter lim="800000"/>
            <a:headEnd type="none" w="sm" len="sm"/>
            <a:tailEnd type="none" w="sm" len="sm"/>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sz="1800" b="1" dirty="0">
              <a:solidFill>
                <a:schemeClr val="tx2"/>
              </a:solidFill>
              <a:effectLst>
                <a:outerShdw blurRad="38100" dist="38100" dir="2700000" algn="tl">
                  <a:srgbClr val="FFFFFF"/>
                </a:outerShdw>
              </a:effectLst>
              <a:latin typeface="Tahoma" pitchFamily="34" charset="0"/>
              <a:ea typeface="Tahoma" pitchFamily="34" charset="0"/>
              <a:cs typeface="Tahoma" pitchFamily="34" charset="0"/>
            </a:endParaRPr>
          </a:p>
          <a:p>
            <a:pPr algn="ctr" eaLnBrk="0" hangingPunct="0"/>
            <a:r>
              <a:rPr lang="en-US" sz="1800" b="1" dirty="0">
                <a:solidFill>
                  <a:schemeClr val="tx2"/>
                </a:solidFill>
                <a:effectLst>
                  <a:outerShdw blurRad="38100" dist="38100" dir="2700000" algn="tl">
                    <a:srgbClr val="FFFFFF"/>
                  </a:outerShdw>
                </a:effectLst>
                <a:latin typeface="Tahoma" pitchFamily="34" charset="0"/>
                <a:ea typeface="Tahoma" pitchFamily="34" charset="0"/>
                <a:cs typeface="Tahoma" pitchFamily="34" charset="0"/>
              </a:rPr>
              <a:t> </a:t>
            </a:r>
            <a:r>
              <a:rPr lang="ja-JP" altLang="en-US" b="1" dirty="0">
                <a:solidFill>
                  <a:srgbClr val="FFFFFF"/>
                </a:solidFill>
                <a:effectLst>
                  <a:outerShdw blurRad="38100" dist="38100" dir="2700000" algn="tl">
                    <a:srgbClr val="000000"/>
                  </a:outerShdw>
                </a:effectLst>
                <a:latin typeface="Tahoma" pitchFamily="34" charset="0"/>
                <a:cs typeface="Tahoma" pitchFamily="34" charset="0"/>
              </a:rPr>
              <a:t>“</a:t>
            </a:r>
            <a:r>
              <a:rPr lang="en-US" b="1" dirty="0">
                <a:solidFill>
                  <a:srgbClr val="FFFFFF"/>
                </a:solidFill>
                <a:effectLst>
                  <a:outerShdw blurRad="38100" dist="38100" dir="2700000" algn="tl">
                    <a:srgbClr val="000000"/>
                  </a:outerShdw>
                </a:effectLst>
                <a:latin typeface="Tahoma" pitchFamily="34" charset="0"/>
                <a:ea typeface="Tahoma" pitchFamily="34" charset="0"/>
                <a:cs typeface="Tahoma" pitchFamily="34" charset="0"/>
              </a:rPr>
              <a:t>I feel unsure at the tail end, just </a:t>
            </a:r>
          </a:p>
          <a:p>
            <a:pPr algn="ctr" eaLnBrk="0" hangingPunct="0"/>
            <a:r>
              <a:rPr lang="en-US" b="1" dirty="0">
                <a:solidFill>
                  <a:srgbClr val="FFFFFF"/>
                </a:solidFill>
                <a:effectLst>
                  <a:outerShdw blurRad="38100" dist="38100" dir="2700000" algn="tl">
                    <a:srgbClr val="000000"/>
                  </a:outerShdw>
                </a:effectLst>
                <a:latin typeface="Tahoma" pitchFamily="34" charset="0"/>
                <a:ea typeface="Tahoma" pitchFamily="34" charset="0"/>
                <a:cs typeface="Tahoma" pitchFamily="34" charset="0"/>
              </a:rPr>
              <a:t>like when I am stressed out and </a:t>
            </a:r>
          </a:p>
          <a:p>
            <a:pPr algn="ctr" eaLnBrk="0" hangingPunct="0"/>
            <a:r>
              <a:rPr lang="en-US" b="1" dirty="0">
                <a:solidFill>
                  <a:srgbClr val="FFFFFF"/>
                </a:solidFill>
                <a:effectLst>
                  <a:outerShdw blurRad="38100" dist="38100" dir="2700000" algn="tl">
                    <a:srgbClr val="000000"/>
                  </a:outerShdw>
                </a:effectLst>
                <a:latin typeface="Tahoma" pitchFamily="34" charset="0"/>
                <a:ea typeface="Tahoma" pitchFamily="34" charset="0"/>
                <a:cs typeface="Tahoma" pitchFamily="34" charset="0"/>
              </a:rPr>
              <a:t>far from God</a:t>
            </a:r>
            <a:r>
              <a:rPr lang="ja-JP" altLang="en-US" b="1" dirty="0">
                <a:solidFill>
                  <a:srgbClr val="FFFFFF"/>
                </a:solidFill>
                <a:effectLst>
                  <a:outerShdw blurRad="38100" dist="38100" dir="2700000" algn="tl">
                    <a:srgbClr val="000000"/>
                  </a:outerShdw>
                </a:effectLst>
                <a:latin typeface="Tahoma" pitchFamily="34" charset="0"/>
                <a:cs typeface="Tahoma" pitchFamily="34" charset="0"/>
              </a:rPr>
              <a:t>”</a:t>
            </a:r>
            <a:endParaRPr lang="en-US" b="1" dirty="0">
              <a:solidFill>
                <a:srgbClr val="FFFFFF"/>
              </a:solidFill>
              <a:effectLst>
                <a:outerShdw blurRad="38100" dist="38100" dir="2700000" algn="tl">
                  <a:srgbClr val="000000"/>
                </a:outerShdw>
              </a:effectLst>
              <a:latin typeface="Tahoma" pitchFamily="34" charset="0"/>
              <a:ea typeface="Tahoma" pitchFamily="34" charset="0"/>
              <a:cs typeface="Tahoma" pitchFamily="34" charset="0"/>
            </a:endParaRPr>
          </a:p>
          <a:p>
            <a:pPr algn="ctr" eaLnBrk="0" hangingPunct="0"/>
            <a:endParaRPr lang="en-US" b="1" dirty="0">
              <a:solidFill>
                <a:srgbClr val="FFFFFF"/>
              </a:solidFill>
              <a:effectLst>
                <a:outerShdw blurRad="38100" dist="38100" dir="2700000" algn="tl">
                  <a:srgbClr val="000000"/>
                </a:outerShdw>
              </a:effectLst>
              <a:latin typeface="Tahoma" pitchFamily="34" charset="0"/>
              <a:ea typeface="Tahoma" pitchFamily="34" charset="0"/>
              <a:cs typeface="Tahoma" pitchFamily="34" charset="0"/>
            </a:endParaRPr>
          </a:p>
        </p:txBody>
      </p:sp>
      <p:pic>
        <p:nvPicPr>
          <p:cNvPr id="150531" name="Picture 3" descr="C:\Users\thomasn\Pictures\ppt options\people\serveImageFullsiz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1" y="2933700"/>
            <a:ext cx="3009900" cy="3009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8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a:xfrm>
            <a:off x="5029200" y="5791201"/>
            <a:ext cx="3733800" cy="579119"/>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latin typeface="Tahoma" pitchFamily="34" charset="0"/>
                <a:ea typeface="Tahoma" pitchFamily="34" charset="0"/>
                <a:cs typeface="Tahoma" pitchFamily="34" charset="0"/>
              </a:rPr>
              <a:t>Youth Alive – Reducing </a:t>
            </a:r>
            <a:r>
              <a:rPr lang="en-US" sz="1400" i="1" dirty="0">
                <a:latin typeface="Tahoma" pitchFamily="34" charset="0"/>
                <a:ea typeface="Tahoma" pitchFamily="34" charset="0"/>
                <a:cs typeface="Tahoma" pitchFamily="34" charset="0"/>
              </a:rPr>
              <a:t>at risk</a:t>
            </a:r>
            <a:r>
              <a:rPr lang="en-US" sz="1400" dirty="0">
                <a:latin typeface="Tahoma" pitchFamily="34" charset="0"/>
                <a:ea typeface="Tahoma" pitchFamily="34" charset="0"/>
                <a:cs typeface="Tahoma" pitchFamily="34" charset="0"/>
              </a:rPr>
              <a:t> Behaviors</a:t>
            </a:r>
          </a:p>
        </p:txBody>
      </p:sp>
      <p:sp>
        <p:nvSpPr>
          <p:cNvPr id="6" name="Slide Number Placeholder 4"/>
          <p:cNvSpPr>
            <a:spLocks noGrp="1"/>
          </p:cNvSpPr>
          <p:nvPr>
            <p:ph type="sldNum" sz="quarter" idx="11"/>
          </p:nvPr>
        </p:nvSpPr>
        <p:spPr>
          <a:xfrm>
            <a:off x="8436882" y="6096000"/>
            <a:ext cx="5507719" cy="2743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BD107B-F158-1340-B026-EBBA35BEC774}" type="slidenum">
              <a:rPr lang="en-US" sz="1400">
                <a:latin typeface="Tahoma" pitchFamily="34" charset="0"/>
                <a:ea typeface="Tahoma" pitchFamily="34" charset="0"/>
                <a:cs typeface="Tahoma" pitchFamily="34" charset="0"/>
              </a:rPr>
              <a:pPr eaLnBrk="1" hangingPunct="1"/>
              <a:t>97</a:t>
            </a:fld>
            <a:endParaRPr lang="en-US" sz="1400" dirty="0">
              <a:latin typeface="Tahoma" pitchFamily="34" charset="0"/>
              <a:ea typeface="Tahoma" pitchFamily="34" charset="0"/>
              <a:cs typeface="Tahoma" pitchFamily="34" charset="0"/>
            </a:endParaRPr>
          </a:p>
        </p:txBody>
      </p:sp>
      <p:sp>
        <p:nvSpPr>
          <p:cNvPr id="284675" name="Rectangle 2051"/>
          <p:cNvSpPr>
            <a:spLocks noGrp="1" noChangeArrowheads="1"/>
          </p:cNvSpPr>
          <p:nvPr>
            <p:ph type="title"/>
          </p:nvPr>
        </p:nvSpPr>
        <p:spPr>
          <a:xfrm>
            <a:off x="990601" y="609600"/>
            <a:ext cx="8637588" cy="579438"/>
          </a:xfrm>
        </p:spPr>
        <p:txBody>
          <a:bodyPr/>
          <a:lstStyle/>
          <a:p>
            <a:pPr eaLnBrk="1" hangingPunct="1"/>
            <a:r>
              <a:rPr lang="en-US" sz="3200" dirty="0">
                <a:solidFill>
                  <a:schemeClr val="tx1"/>
                </a:solidFill>
                <a:latin typeface="Tahoma" pitchFamily="34" charset="0"/>
                <a:ea typeface="Tahoma" pitchFamily="34" charset="0"/>
                <a:cs typeface="Tahoma" pitchFamily="34" charset="0"/>
              </a:rPr>
              <a:t>Using </a:t>
            </a:r>
            <a:r>
              <a:rPr lang="ja-JP" altLang="en-US" sz="3200" dirty="0">
                <a:solidFill>
                  <a:schemeClr val="accent1">
                    <a:lumMod val="60000"/>
                    <a:lumOff val="40000"/>
                  </a:schemeClr>
                </a:solidFill>
                <a:latin typeface="Tahoma" pitchFamily="34" charset="0"/>
                <a:cs typeface="Tahoma" pitchFamily="34" charset="0"/>
              </a:rPr>
              <a:t>“</a:t>
            </a:r>
            <a:r>
              <a:rPr lang="en-US" sz="3200" dirty="0">
                <a:solidFill>
                  <a:schemeClr val="accent1">
                    <a:lumMod val="60000"/>
                    <a:lumOff val="40000"/>
                  </a:schemeClr>
                </a:solidFill>
                <a:latin typeface="Tahoma" pitchFamily="34" charset="0"/>
                <a:ea typeface="Tahoma" pitchFamily="34" charset="0"/>
                <a:cs typeface="Tahoma" pitchFamily="34" charset="0"/>
              </a:rPr>
              <a:t>Honor, Dignity and Respect</a:t>
            </a:r>
            <a:r>
              <a:rPr lang="ja-JP" altLang="en-US" sz="3200" dirty="0">
                <a:solidFill>
                  <a:schemeClr val="accent1">
                    <a:lumMod val="60000"/>
                    <a:lumOff val="40000"/>
                  </a:schemeClr>
                </a:solidFill>
                <a:latin typeface="Tahoma" pitchFamily="34" charset="0"/>
                <a:cs typeface="Tahoma" pitchFamily="34" charset="0"/>
              </a:rPr>
              <a:t>”</a:t>
            </a:r>
            <a:endParaRPr lang="en-US" sz="3200" dirty="0">
              <a:solidFill>
                <a:schemeClr val="accent1">
                  <a:lumMod val="60000"/>
                  <a:lumOff val="40000"/>
                </a:schemeClr>
              </a:solidFill>
              <a:latin typeface="Tahoma" pitchFamily="34" charset="0"/>
              <a:ea typeface="Tahoma" pitchFamily="34" charset="0"/>
              <a:cs typeface="Tahoma" pitchFamily="34" charset="0"/>
            </a:endParaRPr>
          </a:p>
        </p:txBody>
      </p:sp>
      <p:sp>
        <p:nvSpPr>
          <p:cNvPr id="284676" name="Rectangle 2052"/>
          <p:cNvSpPr>
            <a:spLocks noGrp="1" noChangeArrowheads="1"/>
          </p:cNvSpPr>
          <p:nvPr>
            <p:ph type="body" idx="1"/>
          </p:nvPr>
        </p:nvSpPr>
        <p:spPr>
          <a:xfrm>
            <a:off x="0" y="1828800"/>
            <a:ext cx="9144000" cy="3505200"/>
          </a:xfrm>
        </p:spPr>
        <p:txBody>
          <a:bodyPr>
            <a:normAutofit fontScale="92500" lnSpcReduction="10000"/>
          </a:bodyPr>
          <a:lstStyle/>
          <a:p>
            <a:pPr eaLnBrk="1" hangingPunct="1">
              <a:buClr>
                <a:schemeClr val="bg1"/>
              </a:buClr>
            </a:pPr>
            <a:r>
              <a:rPr lang="en-US" sz="3200" dirty="0">
                <a:latin typeface="Tahoma" pitchFamily="34" charset="0"/>
                <a:ea typeface="Tahoma" pitchFamily="34" charset="0"/>
                <a:cs typeface="Tahoma" pitchFamily="34" charset="0"/>
              </a:rPr>
              <a:t>They feel connected with God and </a:t>
            </a:r>
            <a:r>
              <a:rPr lang="en-US" sz="3200" dirty="0" smtClean="0">
                <a:latin typeface="Tahoma" pitchFamily="34" charset="0"/>
                <a:ea typeface="Tahoma" pitchFamily="34" charset="0"/>
                <a:cs typeface="Tahoma" pitchFamily="34" charset="0"/>
              </a:rPr>
              <a:t>friends</a:t>
            </a:r>
          </a:p>
          <a:p>
            <a:pPr eaLnBrk="1" hangingPunct="1">
              <a:buClr>
                <a:schemeClr val="bg1"/>
              </a:buClr>
            </a:pPr>
            <a:endParaRPr lang="en-US" sz="3200" dirty="0">
              <a:latin typeface="Tahoma" pitchFamily="34" charset="0"/>
              <a:ea typeface="Tahoma" pitchFamily="34" charset="0"/>
              <a:cs typeface="Tahoma" pitchFamily="34" charset="0"/>
            </a:endParaRPr>
          </a:p>
          <a:p>
            <a:pPr eaLnBrk="1" hangingPunct="1">
              <a:buClr>
                <a:schemeClr val="bg1"/>
              </a:buClr>
            </a:pPr>
            <a:r>
              <a:rPr lang="en-US" sz="3200" dirty="0">
                <a:latin typeface="Tahoma" pitchFamily="34" charset="0"/>
                <a:ea typeface="Tahoma" pitchFamily="34" charset="0"/>
                <a:cs typeface="Tahoma" pitchFamily="34" charset="0"/>
              </a:rPr>
              <a:t>FG #7, using candles, they feel </a:t>
            </a:r>
            <a:r>
              <a:rPr lang="en-US" sz="3200" dirty="0" smtClean="0">
                <a:latin typeface="Tahoma" pitchFamily="34" charset="0"/>
                <a:ea typeface="Tahoma" pitchFamily="34" charset="0"/>
                <a:cs typeface="Tahoma" pitchFamily="34" charset="0"/>
              </a:rPr>
              <a:t>the</a:t>
            </a:r>
          </a:p>
          <a:p>
            <a:pPr eaLnBrk="1" hangingPunct="1">
              <a:buClr>
                <a:schemeClr val="bg1"/>
              </a:buClr>
            </a:pPr>
            <a:r>
              <a:rPr lang="en-US" sz="3200" dirty="0" smtClean="0">
                <a:latin typeface="Tahoma" pitchFamily="34" charset="0"/>
                <a:ea typeface="Tahoma" pitchFamily="34" charset="0"/>
                <a:cs typeface="Tahoma" pitchFamily="34" charset="0"/>
              </a:rPr>
              <a:t>most </a:t>
            </a:r>
            <a:r>
              <a:rPr lang="en-US" sz="3200" dirty="0">
                <a:latin typeface="Tahoma" pitchFamily="34" charset="0"/>
                <a:ea typeface="Tahoma" pitchFamily="34" charset="0"/>
                <a:cs typeface="Tahoma" pitchFamily="34" charset="0"/>
              </a:rPr>
              <a:t>connectedness with one </a:t>
            </a:r>
            <a:r>
              <a:rPr lang="en-US" sz="3200" dirty="0" smtClean="0">
                <a:latin typeface="Tahoma" pitchFamily="34" charset="0"/>
                <a:ea typeface="Tahoma" pitchFamily="34" charset="0"/>
                <a:cs typeface="Tahoma" pitchFamily="34" charset="0"/>
              </a:rPr>
              <a:t>another</a:t>
            </a:r>
          </a:p>
          <a:p>
            <a:pPr eaLnBrk="1" hangingPunct="1">
              <a:buClr>
                <a:schemeClr val="bg1"/>
              </a:buClr>
            </a:pPr>
            <a:endParaRPr lang="en-US" sz="3200" dirty="0" smtClean="0">
              <a:latin typeface="Tahoma" pitchFamily="34" charset="0"/>
              <a:ea typeface="Tahoma" pitchFamily="34" charset="0"/>
              <a:cs typeface="Tahoma" pitchFamily="34" charset="0"/>
            </a:endParaRPr>
          </a:p>
          <a:p>
            <a:pPr eaLnBrk="1" hangingPunct="1">
              <a:buClr>
                <a:schemeClr val="bg1"/>
              </a:buClr>
            </a:pPr>
            <a:endParaRPr lang="en-US" sz="3200" dirty="0">
              <a:latin typeface="Tahoma" pitchFamily="34" charset="0"/>
              <a:ea typeface="Tahoma" pitchFamily="34" charset="0"/>
              <a:cs typeface="Tahoma" pitchFamily="34" charset="0"/>
            </a:endParaRPr>
          </a:p>
          <a:p>
            <a:pPr eaLnBrk="1" hangingPunct="1">
              <a:buClr>
                <a:schemeClr val="bg1"/>
              </a:buClr>
            </a:pPr>
            <a:r>
              <a:rPr lang="en-US" sz="3200" dirty="0">
                <a:latin typeface="Tahoma" pitchFamily="34" charset="0"/>
                <a:ea typeface="Tahoma" pitchFamily="34" charset="0"/>
                <a:cs typeface="Tahoma" pitchFamily="34" charset="0"/>
              </a:rPr>
              <a:t>They share their own spiritual story in a </a:t>
            </a:r>
            <a:r>
              <a:rPr lang="en-US" sz="3200" dirty="0" smtClean="0">
                <a:latin typeface="Tahoma" pitchFamily="34" charset="0"/>
                <a:ea typeface="Tahoma" pitchFamily="34" charset="0"/>
                <a:cs typeface="Tahoma" pitchFamily="34" charset="0"/>
              </a:rPr>
              <a:t>very</a:t>
            </a:r>
          </a:p>
          <a:p>
            <a:pPr eaLnBrk="1" hangingPunct="1">
              <a:buClr>
                <a:schemeClr val="bg1"/>
              </a:buClr>
            </a:pPr>
            <a:r>
              <a:rPr lang="en-US" sz="3200" dirty="0" smtClean="0">
                <a:latin typeface="Tahoma" pitchFamily="34" charset="0"/>
                <a:ea typeface="Tahoma" pitchFamily="34" charset="0"/>
                <a:cs typeface="Tahoma" pitchFamily="34" charset="0"/>
              </a:rPr>
              <a:t>safe </a:t>
            </a:r>
            <a:r>
              <a:rPr lang="en-US" sz="3200" dirty="0">
                <a:latin typeface="Tahoma" pitchFamily="34" charset="0"/>
                <a:ea typeface="Tahoma" pitchFamily="34" charset="0"/>
                <a:cs typeface="Tahoma" pitchFamily="34" charset="0"/>
              </a:rPr>
              <a:t>environment</a:t>
            </a:r>
          </a:p>
        </p:txBody>
      </p:sp>
      <p:pic>
        <p:nvPicPr>
          <p:cNvPr id="119814" name="Picture 2055" descr="candle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2362200"/>
            <a:ext cx="1079720" cy="1600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343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676">
                                            <p:txEl>
                                              <p:pRg st="0" end="0"/>
                                            </p:txEl>
                                          </p:spTgt>
                                        </p:tgtEl>
                                        <p:attrNameLst>
                                          <p:attrName>style.visibility</p:attrName>
                                        </p:attrNameLst>
                                      </p:cBhvr>
                                      <p:to>
                                        <p:strVal val="visible"/>
                                      </p:to>
                                    </p:set>
                                    <p:animEffect transition="in" filter="fade">
                                      <p:cBhvr>
                                        <p:cTn id="7" dur="500"/>
                                        <p:tgtEl>
                                          <p:spTgt spid="2846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4676">
                                            <p:txEl>
                                              <p:pRg st="2" end="2"/>
                                            </p:txEl>
                                          </p:spTgt>
                                        </p:tgtEl>
                                        <p:attrNameLst>
                                          <p:attrName>style.visibility</p:attrName>
                                        </p:attrNameLst>
                                      </p:cBhvr>
                                      <p:to>
                                        <p:strVal val="visible"/>
                                      </p:to>
                                    </p:set>
                                    <p:animEffect transition="in" filter="fade">
                                      <p:cBhvr>
                                        <p:cTn id="12" dur="500"/>
                                        <p:tgtEl>
                                          <p:spTgt spid="284676">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84676">
                                            <p:txEl>
                                              <p:pRg st="3" end="3"/>
                                            </p:txEl>
                                          </p:spTgt>
                                        </p:tgtEl>
                                        <p:attrNameLst>
                                          <p:attrName>style.visibility</p:attrName>
                                        </p:attrNameLst>
                                      </p:cBhvr>
                                      <p:to>
                                        <p:strVal val="visible"/>
                                      </p:to>
                                    </p:set>
                                    <p:animEffect transition="in" filter="fade">
                                      <p:cBhvr>
                                        <p:cTn id="15" dur="500"/>
                                        <p:tgtEl>
                                          <p:spTgt spid="28467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4676">
                                            <p:txEl>
                                              <p:pRg st="6" end="6"/>
                                            </p:txEl>
                                          </p:spTgt>
                                        </p:tgtEl>
                                        <p:attrNameLst>
                                          <p:attrName>style.visibility</p:attrName>
                                        </p:attrNameLst>
                                      </p:cBhvr>
                                      <p:to>
                                        <p:strVal val="visible"/>
                                      </p:to>
                                    </p:set>
                                    <p:animEffect transition="in" filter="fade">
                                      <p:cBhvr>
                                        <p:cTn id="20" dur="500"/>
                                        <p:tgtEl>
                                          <p:spTgt spid="284676">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84676">
                                            <p:txEl>
                                              <p:pRg st="7" end="7"/>
                                            </p:txEl>
                                          </p:spTgt>
                                        </p:tgtEl>
                                        <p:attrNameLst>
                                          <p:attrName>style.visibility</p:attrName>
                                        </p:attrNameLst>
                                      </p:cBhvr>
                                      <p:to>
                                        <p:strVal val="visible"/>
                                      </p:to>
                                    </p:set>
                                    <p:animEffect transition="in" filter="fade">
                                      <p:cBhvr>
                                        <p:cTn id="23" dur="500"/>
                                        <p:tgtEl>
                                          <p:spTgt spid="28467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 name="Footer Placeholder 2"/>
          <p:cNvSpPr>
            <a:spLocks noGrp="1"/>
          </p:cNvSpPr>
          <p:nvPr>
            <p:ph type="ftr" sz="quarter" idx="10"/>
          </p:nvPr>
        </p:nvSpPr>
        <p:spPr>
          <a:xfrm>
            <a:off x="5029200" y="5867401"/>
            <a:ext cx="3352800" cy="579119"/>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latin typeface="Tahoma" pitchFamily="34" charset="0"/>
                <a:ea typeface="Tahoma" pitchFamily="34" charset="0"/>
                <a:cs typeface="Tahoma" pitchFamily="34" charset="0"/>
              </a:rPr>
              <a:t>Youth Alive – Reducing </a:t>
            </a:r>
            <a:r>
              <a:rPr lang="en-US" sz="1400" i="1" dirty="0">
                <a:latin typeface="Tahoma" pitchFamily="34" charset="0"/>
                <a:ea typeface="Tahoma" pitchFamily="34" charset="0"/>
                <a:cs typeface="Tahoma" pitchFamily="34" charset="0"/>
              </a:rPr>
              <a:t>at risk</a:t>
            </a:r>
            <a:r>
              <a:rPr lang="en-US" sz="1400" dirty="0">
                <a:latin typeface="Tahoma" pitchFamily="34" charset="0"/>
                <a:ea typeface="Tahoma" pitchFamily="34" charset="0"/>
                <a:cs typeface="Tahoma" pitchFamily="34" charset="0"/>
              </a:rPr>
              <a:t> Behaviors</a:t>
            </a:r>
          </a:p>
        </p:txBody>
      </p:sp>
      <p:sp>
        <p:nvSpPr>
          <p:cNvPr id="26" name="Slide Number Placeholder 3"/>
          <p:cNvSpPr>
            <a:spLocks noGrp="1"/>
          </p:cNvSpPr>
          <p:nvPr>
            <p:ph type="sldNum" sz="quarter" idx="11"/>
          </p:nvPr>
        </p:nvSpPr>
        <p:spPr>
          <a:xfrm>
            <a:off x="8436882" y="6172200"/>
            <a:ext cx="5507719" cy="2743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8CB00A-A3B6-4240-B667-5364FAB63C15}" type="slidenum">
              <a:rPr lang="en-US" sz="1400">
                <a:latin typeface="BlackChancery" charset="0"/>
              </a:rPr>
              <a:pPr eaLnBrk="1" hangingPunct="1"/>
              <a:t>98</a:t>
            </a:fld>
            <a:endParaRPr lang="en-US" sz="1400" dirty="0">
              <a:latin typeface="BlackChancery" charset="0"/>
            </a:endParaRPr>
          </a:p>
        </p:txBody>
      </p:sp>
      <p:grpSp>
        <p:nvGrpSpPr>
          <p:cNvPr id="120840" name="Group 1036"/>
          <p:cNvGrpSpPr>
            <a:grpSpLocks/>
          </p:cNvGrpSpPr>
          <p:nvPr/>
        </p:nvGrpSpPr>
        <p:grpSpPr bwMode="auto">
          <a:xfrm flipH="1">
            <a:off x="6172201" y="2438401"/>
            <a:ext cx="1844807" cy="2548227"/>
            <a:chOff x="-2016" y="1056"/>
            <a:chExt cx="1344" cy="2683"/>
          </a:xfrm>
        </p:grpSpPr>
        <p:sp>
          <p:nvSpPr>
            <p:cNvPr id="285709" name="Freeform 1037"/>
            <p:cNvSpPr>
              <a:spLocks/>
            </p:cNvSpPr>
            <p:nvPr/>
          </p:nvSpPr>
          <p:spPr bwMode="auto">
            <a:xfrm>
              <a:off x="-2016" y="1830"/>
              <a:ext cx="835" cy="1909"/>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2367"/>
                <a:gd name="T170" fmla="*/ 914 w 914"/>
                <a:gd name="T171" fmla="*/ 2367 h 236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10" name="Freeform 1038"/>
            <p:cNvSpPr>
              <a:spLocks/>
            </p:cNvSpPr>
            <p:nvPr/>
          </p:nvSpPr>
          <p:spPr bwMode="auto">
            <a:xfrm>
              <a:off x="-1673" y="2182"/>
              <a:ext cx="98" cy="121"/>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8"/>
                <a:gd name="T64" fmla="*/ 0 h 150"/>
                <a:gd name="T65" fmla="*/ 108 w 108"/>
                <a:gd name="T66" fmla="*/ 150 h 1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11" name="Freeform 1039"/>
            <p:cNvSpPr>
              <a:spLocks/>
            </p:cNvSpPr>
            <p:nvPr/>
          </p:nvSpPr>
          <p:spPr bwMode="auto">
            <a:xfrm>
              <a:off x="-1150" y="1594"/>
              <a:ext cx="232" cy="310"/>
            </a:xfrm>
            <a:custGeom>
              <a:avLst/>
              <a:gdLst>
                <a:gd name="T0" fmla="*/ 67 w 254"/>
                <a:gd name="T1" fmla="*/ 266 h 383"/>
                <a:gd name="T2" fmla="*/ 64 w 254"/>
                <a:gd name="T3" fmla="*/ 253 h 383"/>
                <a:gd name="T4" fmla="*/ 58 w 254"/>
                <a:gd name="T5" fmla="*/ 221 h 383"/>
                <a:gd name="T6" fmla="*/ 57 w 254"/>
                <a:gd name="T7" fmla="*/ 184 h 383"/>
                <a:gd name="T8" fmla="*/ 64 w 254"/>
                <a:gd name="T9" fmla="*/ 154 h 383"/>
                <a:gd name="T10" fmla="*/ 0 w 254"/>
                <a:gd name="T11" fmla="*/ 127 h 383"/>
                <a:gd name="T12" fmla="*/ 79 w 254"/>
                <a:gd name="T13" fmla="*/ 93 h 383"/>
                <a:gd name="T14" fmla="*/ 130 w 254"/>
                <a:gd name="T15" fmla="*/ 0 h 383"/>
                <a:gd name="T16" fmla="*/ 176 w 254"/>
                <a:gd name="T17" fmla="*/ 69 h 383"/>
                <a:gd name="T18" fmla="*/ 254 w 254"/>
                <a:gd name="T19" fmla="*/ 75 h 383"/>
                <a:gd name="T20" fmla="*/ 197 w 254"/>
                <a:gd name="T21" fmla="*/ 127 h 383"/>
                <a:gd name="T22" fmla="*/ 203 w 254"/>
                <a:gd name="T23" fmla="*/ 151 h 383"/>
                <a:gd name="T24" fmla="*/ 217 w 254"/>
                <a:gd name="T25" fmla="*/ 211 h 383"/>
                <a:gd name="T26" fmla="*/ 230 w 254"/>
                <a:gd name="T27" fmla="*/ 284 h 383"/>
                <a:gd name="T28" fmla="*/ 236 w 254"/>
                <a:gd name="T29" fmla="*/ 352 h 383"/>
                <a:gd name="T30" fmla="*/ 235 w 254"/>
                <a:gd name="T31" fmla="*/ 383 h 383"/>
                <a:gd name="T32" fmla="*/ 233 w 254"/>
                <a:gd name="T33" fmla="*/ 376 h 383"/>
                <a:gd name="T34" fmla="*/ 232 w 254"/>
                <a:gd name="T35" fmla="*/ 355 h 383"/>
                <a:gd name="T36" fmla="*/ 230 w 254"/>
                <a:gd name="T37" fmla="*/ 343 h 383"/>
                <a:gd name="T38" fmla="*/ 227 w 254"/>
                <a:gd name="T39" fmla="*/ 337 h 383"/>
                <a:gd name="T40" fmla="*/ 221 w 254"/>
                <a:gd name="T41" fmla="*/ 323 h 383"/>
                <a:gd name="T42" fmla="*/ 212 w 254"/>
                <a:gd name="T43" fmla="*/ 302 h 383"/>
                <a:gd name="T44" fmla="*/ 199 w 254"/>
                <a:gd name="T45" fmla="*/ 277 h 383"/>
                <a:gd name="T46" fmla="*/ 185 w 254"/>
                <a:gd name="T47" fmla="*/ 248 h 383"/>
                <a:gd name="T48" fmla="*/ 169 w 254"/>
                <a:gd name="T49" fmla="*/ 221 h 383"/>
                <a:gd name="T50" fmla="*/ 152 w 254"/>
                <a:gd name="T51" fmla="*/ 196 h 383"/>
                <a:gd name="T52" fmla="*/ 136 w 254"/>
                <a:gd name="T53" fmla="*/ 175 h 383"/>
                <a:gd name="T54" fmla="*/ 133 w 254"/>
                <a:gd name="T55" fmla="*/ 176 h 383"/>
                <a:gd name="T56" fmla="*/ 125 w 254"/>
                <a:gd name="T57" fmla="*/ 181 h 383"/>
                <a:gd name="T58" fmla="*/ 113 w 254"/>
                <a:gd name="T59" fmla="*/ 188 h 383"/>
                <a:gd name="T60" fmla="*/ 100 w 254"/>
                <a:gd name="T61" fmla="*/ 197 h 383"/>
                <a:gd name="T62" fmla="*/ 88 w 254"/>
                <a:gd name="T63" fmla="*/ 211 h 383"/>
                <a:gd name="T64" fmla="*/ 76 w 254"/>
                <a:gd name="T65" fmla="*/ 227 h 383"/>
                <a:gd name="T66" fmla="*/ 69 w 254"/>
                <a:gd name="T67" fmla="*/ 245 h 383"/>
                <a:gd name="T68" fmla="*/ 67 w 254"/>
                <a:gd name="T69" fmla="*/ 266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383"/>
                <a:gd name="T107" fmla="*/ 254 w 254"/>
                <a:gd name="T108" fmla="*/ 383 h 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12" name="Freeform 1040"/>
            <p:cNvSpPr>
              <a:spLocks/>
            </p:cNvSpPr>
            <p:nvPr/>
          </p:nvSpPr>
          <p:spPr bwMode="auto">
            <a:xfrm>
              <a:off x="-1450" y="1547"/>
              <a:ext cx="108" cy="189"/>
            </a:xfrm>
            <a:custGeom>
              <a:avLst/>
              <a:gdLst>
                <a:gd name="T0" fmla="*/ 72 w 118"/>
                <a:gd name="T1" fmla="*/ 0 h 237"/>
                <a:gd name="T2" fmla="*/ 43 w 118"/>
                <a:gd name="T3" fmla="*/ 27 h 237"/>
                <a:gd name="T4" fmla="*/ 13 w 118"/>
                <a:gd name="T5" fmla="*/ 35 h 237"/>
                <a:gd name="T6" fmla="*/ 34 w 118"/>
                <a:gd name="T7" fmla="*/ 60 h 237"/>
                <a:gd name="T8" fmla="*/ 31 w 118"/>
                <a:gd name="T9" fmla="*/ 69 h 237"/>
                <a:gd name="T10" fmla="*/ 24 w 118"/>
                <a:gd name="T11" fmla="*/ 90 h 237"/>
                <a:gd name="T12" fmla="*/ 13 w 118"/>
                <a:gd name="T13" fmla="*/ 120 h 237"/>
                <a:gd name="T14" fmla="*/ 0 w 118"/>
                <a:gd name="T15" fmla="*/ 152 h 237"/>
                <a:gd name="T16" fmla="*/ 1 w 118"/>
                <a:gd name="T17" fmla="*/ 149 h 237"/>
                <a:gd name="T18" fmla="*/ 4 w 118"/>
                <a:gd name="T19" fmla="*/ 143 h 237"/>
                <a:gd name="T20" fmla="*/ 9 w 118"/>
                <a:gd name="T21" fmla="*/ 134 h 237"/>
                <a:gd name="T22" fmla="*/ 15 w 118"/>
                <a:gd name="T23" fmla="*/ 123 h 237"/>
                <a:gd name="T24" fmla="*/ 22 w 118"/>
                <a:gd name="T25" fmla="*/ 113 h 237"/>
                <a:gd name="T26" fmla="*/ 31 w 118"/>
                <a:gd name="T27" fmla="*/ 102 h 237"/>
                <a:gd name="T28" fmla="*/ 40 w 118"/>
                <a:gd name="T29" fmla="*/ 95 h 237"/>
                <a:gd name="T30" fmla="*/ 49 w 118"/>
                <a:gd name="T31" fmla="*/ 89 h 237"/>
                <a:gd name="T32" fmla="*/ 52 w 118"/>
                <a:gd name="T33" fmla="*/ 105 h 237"/>
                <a:gd name="T34" fmla="*/ 55 w 118"/>
                <a:gd name="T35" fmla="*/ 144 h 237"/>
                <a:gd name="T36" fmla="*/ 57 w 118"/>
                <a:gd name="T37" fmla="*/ 193 h 237"/>
                <a:gd name="T38" fmla="*/ 49 w 118"/>
                <a:gd name="T39" fmla="*/ 237 h 237"/>
                <a:gd name="T40" fmla="*/ 54 w 118"/>
                <a:gd name="T41" fmla="*/ 214 h 237"/>
                <a:gd name="T42" fmla="*/ 64 w 118"/>
                <a:gd name="T43" fmla="*/ 164 h 237"/>
                <a:gd name="T44" fmla="*/ 75 w 118"/>
                <a:gd name="T45" fmla="*/ 108 h 237"/>
                <a:gd name="T46" fmla="*/ 79 w 118"/>
                <a:gd name="T47" fmla="*/ 69 h 237"/>
                <a:gd name="T48" fmla="*/ 118 w 118"/>
                <a:gd name="T49" fmla="*/ 51 h 237"/>
                <a:gd name="T50" fmla="*/ 84 w 118"/>
                <a:gd name="T51" fmla="*/ 29 h 237"/>
                <a:gd name="T52" fmla="*/ 72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8"/>
                <a:gd name="T82" fmla="*/ 0 h 237"/>
                <a:gd name="T83" fmla="*/ 118 w 118"/>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13" name="Freeform 1041"/>
            <p:cNvSpPr>
              <a:spLocks/>
            </p:cNvSpPr>
            <p:nvPr/>
          </p:nvSpPr>
          <p:spPr bwMode="auto">
            <a:xfrm>
              <a:off x="-887" y="2195"/>
              <a:ext cx="108" cy="189"/>
            </a:xfrm>
            <a:custGeom>
              <a:avLst/>
              <a:gdLst>
                <a:gd name="T0" fmla="*/ 72 w 119"/>
                <a:gd name="T1" fmla="*/ 0 h 237"/>
                <a:gd name="T2" fmla="*/ 42 w 119"/>
                <a:gd name="T3" fmla="*/ 27 h 237"/>
                <a:gd name="T4" fmla="*/ 12 w 119"/>
                <a:gd name="T5" fmla="*/ 35 h 237"/>
                <a:gd name="T6" fmla="*/ 35 w 119"/>
                <a:gd name="T7" fmla="*/ 59 h 237"/>
                <a:gd name="T8" fmla="*/ 32 w 119"/>
                <a:gd name="T9" fmla="*/ 68 h 237"/>
                <a:gd name="T10" fmla="*/ 24 w 119"/>
                <a:gd name="T11" fmla="*/ 89 h 237"/>
                <a:gd name="T12" fmla="*/ 14 w 119"/>
                <a:gd name="T13" fmla="*/ 119 h 237"/>
                <a:gd name="T14" fmla="*/ 0 w 119"/>
                <a:gd name="T15" fmla="*/ 150 h 237"/>
                <a:gd name="T16" fmla="*/ 2 w 119"/>
                <a:gd name="T17" fmla="*/ 147 h 237"/>
                <a:gd name="T18" fmla="*/ 5 w 119"/>
                <a:gd name="T19" fmla="*/ 141 h 237"/>
                <a:gd name="T20" fmla="*/ 9 w 119"/>
                <a:gd name="T21" fmla="*/ 134 h 237"/>
                <a:gd name="T22" fmla="*/ 15 w 119"/>
                <a:gd name="T23" fmla="*/ 123 h 237"/>
                <a:gd name="T24" fmla="*/ 23 w 119"/>
                <a:gd name="T25" fmla="*/ 113 h 237"/>
                <a:gd name="T26" fmla="*/ 30 w 119"/>
                <a:gd name="T27" fmla="*/ 102 h 237"/>
                <a:gd name="T28" fmla="*/ 39 w 119"/>
                <a:gd name="T29" fmla="*/ 93 h 237"/>
                <a:gd name="T30" fmla="*/ 48 w 119"/>
                <a:gd name="T31" fmla="*/ 89 h 237"/>
                <a:gd name="T32" fmla="*/ 51 w 119"/>
                <a:gd name="T33" fmla="*/ 105 h 237"/>
                <a:gd name="T34" fmla="*/ 56 w 119"/>
                <a:gd name="T35" fmla="*/ 144 h 237"/>
                <a:gd name="T36" fmla="*/ 56 w 119"/>
                <a:gd name="T37" fmla="*/ 194 h 237"/>
                <a:gd name="T38" fmla="*/ 50 w 119"/>
                <a:gd name="T39" fmla="*/ 237 h 237"/>
                <a:gd name="T40" fmla="*/ 54 w 119"/>
                <a:gd name="T41" fmla="*/ 215 h 237"/>
                <a:gd name="T42" fmla="*/ 65 w 119"/>
                <a:gd name="T43" fmla="*/ 164 h 237"/>
                <a:gd name="T44" fmla="*/ 75 w 119"/>
                <a:gd name="T45" fmla="*/ 107 h 237"/>
                <a:gd name="T46" fmla="*/ 80 w 119"/>
                <a:gd name="T47" fmla="*/ 68 h 237"/>
                <a:gd name="T48" fmla="*/ 119 w 119"/>
                <a:gd name="T49" fmla="*/ 50 h 237"/>
                <a:gd name="T50" fmla="*/ 83 w 119"/>
                <a:gd name="T51" fmla="*/ 29 h 237"/>
                <a:gd name="T52" fmla="*/ 72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9"/>
                <a:gd name="T82" fmla="*/ 0 h 237"/>
                <a:gd name="T83" fmla="*/ 119 w 119"/>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14" name="Freeform 1042"/>
            <p:cNvSpPr>
              <a:spLocks/>
            </p:cNvSpPr>
            <p:nvPr/>
          </p:nvSpPr>
          <p:spPr bwMode="auto">
            <a:xfrm>
              <a:off x="-922" y="1416"/>
              <a:ext cx="143" cy="219"/>
            </a:xfrm>
            <a:custGeom>
              <a:avLst/>
              <a:gdLst>
                <a:gd name="T0" fmla="*/ 64 w 155"/>
                <a:gd name="T1" fmla="*/ 0 h 273"/>
                <a:gd name="T2" fmla="*/ 55 w 155"/>
                <a:gd name="T3" fmla="*/ 51 h 273"/>
                <a:gd name="T4" fmla="*/ 0 w 155"/>
                <a:gd name="T5" fmla="*/ 84 h 273"/>
                <a:gd name="T6" fmla="*/ 44 w 155"/>
                <a:gd name="T7" fmla="*/ 104 h 273"/>
                <a:gd name="T8" fmla="*/ 46 w 155"/>
                <a:gd name="T9" fmla="*/ 117 h 273"/>
                <a:gd name="T10" fmla="*/ 50 w 155"/>
                <a:gd name="T11" fmla="*/ 155 h 273"/>
                <a:gd name="T12" fmla="*/ 58 w 155"/>
                <a:gd name="T13" fmla="*/ 209 h 273"/>
                <a:gd name="T14" fmla="*/ 70 w 155"/>
                <a:gd name="T15" fmla="*/ 273 h 273"/>
                <a:gd name="T16" fmla="*/ 71 w 155"/>
                <a:gd name="T17" fmla="*/ 258 h 273"/>
                <a:gd name="T18" fmla="*/ 74 w 155"/>
                <a:gd name="T19" fmla="*/ 222 h 273"/>
                <a:gd name="T20" fmla="*/ 83 w 155"/>
                <a:gd name="T21" fmla="*/ 182 h 273"/>
                <a:gd name="T22" fmla="*/ 97 w 155"/>
                <a:gd name="T23" fmla="*/ 150 h 273"/>
                <a:gd name="T24" fmla="*/ 98 w 155"/>
                <a:gd name="T25" fmla="*/ 152 h 273"/>
                <a:gd name="T26" fmla="*/ 104 w 155"/>
                <a:gd name="T27" fmla="*/ 155 h 273"/>
                <a:gd name="T28" fmla="*/ 113 w 155"/>
                <a:gd name="T29" fmla="*/ 159 h 273"/>
                <a:gd name="T30" fmla="*/ 124 w 155"/>
                <a:gd name="T31" fmla="*/ 167 h 273"/>
                <a:gd name="T32" fmla="*/ 133 w 155"/>
                <a:gd name="T33" fmla="*/ 176 h 273"/>
                <a:gd name="T34" fmla="*/ 143 w 155"/>
                <a:gd name="T35" fmla="*/ 185 h 273"/>
                <a:gd name="T36" fmla="*/ 151 w 155"/>
                <a:gd name="T37" fmla="*/ 195 h 273"/>
                <a:gd name="T38" fmla="*/ 155 w 155"/>
                <a:gd name="T39" fmla="*/ 207 h 273"/>
                <a:gd name="T40" fmla="*/ 154 w 155"/>
                <a:gd name="T41" fmla="*/ 194 h 273"/>
                <a:gd name="T42" fmla="*/ 149 w 155"/>
                <a:gd name="T43" fmla="*/ 159 h 273"/>
                <a:gd name="T44" fmla="*/ 139 w 155"/>
                <a:gd name="T45" fmla="*/ 119 h 273"/>
                <a:gd name="T46" fmla="*/ 124 w 155"/>
                <a:gd name="T47" fmla="*/ 81 h 273"/>
                <a:gd name="T48" fmla="*/ 149 w 155"/>
                <a:gd name="T49" fmla="*/ 47 h 273"/>
                <a:gd name="T50" fmla="*/ 98 w 155"/>
                <a:gd name="T51" fmla="*/ 42 h 273"/>
                <a:gd name="T52" fmla="*/ 64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5"/>
                <a:gd name="T82" fmla="*/ 0 h 273"/>
                <a:gd name="T83" fmla="*/ 155 w 155"/>
                <a:gd name="T84" fmla="*/ 273 h 27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15" name="Freeform 1043"/>
            <p:cNvSpPr>
              <a:spLocks/>
            </p:cNvSpPr>
            <p:nvPr/>
          </p:nvSpPr>
          <p:spPr bwMode="auto">
            <a:xfrm>
              <a:off x="-1255" y="2388"/>
              <a:ext cx="143" cy="219"/>
            </a:xfrm>
            <a:custGeom>
              <a:avLst/>
              <a:gdLst>
                <a:gd name="T0" fmla="*/ 64 w 156"/>
                <a:gd name="T1" fmla="*/ 0 h 271"/>
                <a:gd name="T2" fmla="*/ 55 w 156"/>
                <a:gd name="T3" fmla="*/ 52 h 271"/>
                <a:gd name="T4" fmla="*/ 0 w 156"/>
                <a:gd name="T5" fmla="*/ 85 h 271"/>
                <a:gd name="T6" fmla="*/ 45 w 156"/>
                <a:gd name="T7" fmla="*/ 103 h 271"/>
                <a:gd name="T8" fmla="*/ 46 w 156"/>
                <a:gd name="T9" fmla="*/ 117 h 271"/>
                <a:gd name="T10" fmla="*/ 51 w 156"/>
                <a:gd name="T11" fmla="*/ 154 h 271"/>
                <a:gd name="T12" fmla="*/ 58 w 156"/>
                <a:gd name="T13" fmla="*/ 208 h 271"/>
                <a:gd name="T14" fmla="*/ 70 w 156"/>
                <a:gd name="T15" fmla="*/ 271 h 271"/>
                <a:gd name="T16" fmla="*/ 72 w 156"/>
                <a:gd name="T17" fmla="*/ 256 h 271"/>
                <a:gd name="T18" fmla="*/ 75 w 156"/>
                <a:gd name="T19" fmla="*/ 222 h 271"/>
                <a:gd name="T20" fmla="*/ 84 w 156"/>
                <a:gd name="T21" fmla="*/ 181 h 271"/>
                <a:gd name="T22" fmla="*/ 97 w 156"/>
                <a:gd name="T23" fmla="*/ 150 h 271"/>
                <a:gd name="T24" fmla="*/ 100 w 156"/>
                <a:gd name="T25" fmla="*/ 151 h 271"/>
                <a:gd name="T26" fmla="*/ 106 w 156"/>
                <a:gd name="T27" fmla="*/ 154 h 271"/>
                <a:gd name="T28" fmla="*/ 114 w 156"/>
                <a:gd name="T29" fmla="*/ 159 h 271"/>
                <a:gd name="T30" fmla="*/ 124 w 156"/>
                <a:gd name="T31" fmla="*/ 166 h 271"/>
                <a:gd name="T32" fmla="*/ 135 w 156"/>
                <a:gd name="T33" fmla="*/ 175 h 271"/>
                <a:gd name="T34" fmla="*/ 144 w 156"/>
                <a:gd name="T35" fmla="*/ 184 h 271"/>
                <a:gd name="T36" fmla="*/ 151 w 156"/>
                <a:gd name="T37" fmla="*/ 195 h 271"/>
                <a:gd name="T38" fmla="*/ 156 w 156"/>
                <a:gd name="T39" fmla="*/ 207 h 271"/>
                <a:gd name="T40" fmla="*/ 154 w 156"/>
                <a:gd name="T41" fmla="*/ 193 h 271"/>
                <a:gd name="T42" fmla="*/ 150 w 156"/>
                <a:gd name="T43" fmla="*/ 160 h 271"/>
                <a:gd name="T44" fmla="*/ 139 w 156"/>
                <a:gd name="T45" fmla="*/ 118 h 271"/>
                <a:gd name="T46" fmla="*/ 124 w 156"/>
                <a:gd name="T47" fmla="*/ 82 h 271"/>
                <a:gd name="T48" fmla="*/ 150 w 156"/>
                <a:gd name="T49" fmla="*/ 48 h 271"/>
                <a:gd name="T50" fmla="*/ 99 w 156"/>
                <a:gd name="T51" fmla="*/ 42 h 271"/>
                <a:gd name="T52" fmla="*/ 64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6"/>
                <a:gd name="T82" fmla="*/ 0 h 271"/>
                <a:gd name="T83" fmla="*/ 156 w 156"/>
                <a:gd name="T84" fmla="*/ 271 h 2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16" name="Freeform 1044"/>
            <p:cNvSpPr>
              <a:spLocks/>
            </p:cNvSpPr>
            <p:nvPr/>
          </p:nvSpPr>
          <p:spPr bwMode="auto">
            <a:xfrm>
              <a:off x="-1222" y="1522"/>
              <a:ext cx="58" cy="87"/>
            </a:xfrm>
            <a:custGeom>
              <a:avLst/>
              <a:gdLst>
                <a:gd name="T0" fmla="*/ 19 w 64"/>
                <a:gd name="T1" fmla="*/ 0 h 108"/>
                <a:gd name="T2" fmla="*/ 16 w 64"/>
                <a:gd name="T3" fmla="*/ 29 h 108"/>
                <a:gd name="T4" fmla="*/ 0 w 64"/>
                <a:gd name="T5" fmla="*/ 44 h 108"/>
                <a:gd name="T6" fmla="*/ 19 w 64"/>
                <a:gd name="T7" fmla="*/ 53 h 108"/>
                <a:gd name="T8" fmla="*/ 19 w 64"/>
                <a:gd name="T9" fmla="*/ 108 h 108"/>
                <a:gd name="T10" fmla="*/ 34 w 64"/>
                <a:gd name="T11" fmla="*/ 66 h 108"/>
                <a:gd name="T12" fmla="*/ 64 w 64"/>
                <a:gd name="T13" fmla="*/ 90 h 108"/>
                <a:gd name="T14" fmla="*/ 42 w 64"/>
                <a:gd name="T15" fmla="*/ 44 h 108"/>
                <a:gd name="T16" fmla="*/ 61 w 64"/>
                <a:gd name="T17" fmla="*/ 21 h 108"/>
                <a:gd name="T18" fmla="*/ 37 w 64"/>
                <a:gd name="T19" fmla="*/ 24 h 108"/>
                <a:gd name="T20" fmla="*/ 19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108"/>
                <a:gd name="T35" fmla="*/ 64 w 64"/>
                <a:gd name="T36" fmla="*/ 108 h 1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17" name="Freeform 1045"/>
            <p:cNvSpPr>
              <a:spLocks/>
            </p:cNvSpPr>
            <p:nvPr/>
          </p:nvSpPr>
          <p:spPr bwMode="auto">
            <a:xfrm>
              <a:off x="-1185" y="2050"/>
              <a:ext cx="86" cy="108"/>
            </a:xfrm>
            <a:custGeom>
              <a:avLst/>
              <a:gdLst>
                <a:gd name="T0" fmla="*/ 47 w 93"/>
                <a:gd name="T1" fmla="*/ 0 h 136"/>
                <a:gd name="T2" fmla="*/ 30 w 93"/>
                <a:gd name="T3" fmla="*/ 34 h 136"/>
                <a:gd name="T4" fmla="*/ 3 w 93"/>
                <a:gd name="T5" fmla="*/ 48 h 136"/>
                <a:gd name="T6" fmla="*/ 23 w 93"/>
                <a:gd name="T7" fmla="*/ 67 h 136"/>
                <a:gd name="T8" fmla="*/ 0 w 93"/>
                <a:gd name="T9" fmla="*/ 136 h 136"/>
                <a:gd name="T10" fmla="*/ 38 w 93"/>
                <a:gd name="T11" fmla="*/ 90 h 136"/>
                <a:gd name="T12" fmla="*/ 68 w 93"/>
                <a:gd name="T13" fmla="*/ 133 h 136"/>
                <a:gd name="T14" fmla="*/ 57 w 93"/>
                <a:gd name="T15" fmla="*/ 66 h 136"/>
                <a:gd name="T16" fmla="*/ 93 w 93"/>
                <a:gd name="T17" fmla="*/ 43 h 136"/>
                <a:gd name="T18" fmla="*/ 62 w 93"/>
                <a:gd name="T19" fmla="*/ 37 h 136"/>
                <a:gd name="T20" fmla="*/ 47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136"/>
                <a:gd name="T35" fmla="*/ 93 w 93"/>
                <a:gd name="T36" fmla="*/ 136 h 1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18" name="Freeform 1046"/>
            <p:cNvSpPr>
              <a:spLocks/>
            </p:cNvSpPr>
            <p:nvPr/>
          </p:nvSpPr>
          <p:spPr bwMode="auto">
            <a:xfrm>
              <a:off x="-725" y="1636"/>
              <a:ext cx="53" cy="62"/>
            </a:xfrm>
            <a:custGeom>
              <a:avLst/>
              <a:gdLst>
                <a:gd name="T0" fmla="*/ 47 w 58"/>
                <a:gd name="T1" fmla="*/ 0 h 76"/>
                <a:gd name="T2" fmla="*/ 31 w 58"/>
                <a:gd name="T3" fmla="*/ 21 h 76"/>
                <a:gd name="T4" fmla="*/ 7 w 58"/>
                <a:gd name="T5" fmla="*/ 16 h 76"/>
                <a:gd name="T6" fmla="*/ 13 w 58"/>
                <a:gd name="T7" fmla="*/ 39 h 76"/>
                <a:gd name="T8" fmla="*/ 0 w 58"/>
                <a:gd name="T9" fmla="*/ 69 h 76"/>
                <a:gd name="T10" fmla="*/ 20 w 58"/>
                <a:gd name="T11" fmla="*/ 58 h 76"/>
                <a:gd name="T12" fmla="*/ 34 w 58"/>
                <a:gd name="T13" fmla="*/ 76 h 76"/>
                <a:gd name="T14" fmla="*/ 41 w 58"/>
                <a:gd name="T15" fmla="*/ 55 h 76"/>
                <a:gd name="T16" fmla="*/ 58 w 58"/>
                <a:gd name="T17" fmla="*/ 45 h 76"/>
                <a:gd name="T18" fmla="*/ 47 w 58"/>
                <a:gd name="T19" fmla="*/ 34 h 76"/>
                <a:gd name="T20" fmla="*/ 47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76"/>
                <a:gd name="T35" fmla="*/ 58 w 58"/>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19" name="Freeform 1047"/>
            <p:cNvSpPr>
              <a:spLocks/>
            </p:cNvSpPr>
            <p:nvPr/>
          </p:nvSpPr>
          <p:spPr bwMode="auto">
            <a:xfrm>
              <a:off x="-800" y="1961"/>
              <a:ext cx="54" cy="61"/>
            </a:xfrm>
            <a:custGeom>
              <a:avLst/>
              <a:gdLst>
                <a:gd name="T0" fmla="*/ 50 w 59"/>
                <a:gd name="T1" fmla="*/ 0 h 77"/>
                <a:gd name="T2" fmla="*/ 32 w 59"/>
                <a:gd name="T3" fmla="*/ 20 h 77"/>
                <a:gd name="T4" fmla="*/ 8 w 59"/>
                <a:gd name="T5" fmla="*/ 17 h 77"/>
                <a:gd name="T6" fmla="*/ 15 w 59"/>
                <a:gd name="T7" fmla="*/ 39 h 77"/>
                <a:gd name="T8" fmla="*/ 0 w 59"/>
                <a:gd name="T9" fmla="*/ 69 h 77"/>
                <a:gd name="T10" fmla="*/ 21 w 59"/>
                <a:gd name="T11" fmla="*/ 57 h 77"/>
                <a:gd name="T12" fmla="*/ 35 w 59"/>
                <a:gd name="T13" fmla="*/ 77 h 77"/>
                <a:gd name="T14" fmla="*/ 42 w 59"/>
                <a:gd name="T15" fmla="*/ 54 h 77"/>
                <a:gd name="T16" fmla="*/ 59 w 59"/>
                <a:gd name="T17" fmla="*/ 45 h 77"/>
                <a:gd name="T18" fmla="*/ 48 w 59"/>
                <a:gd name="T19" fmla="*/ 35 h 77"/>
                <a:gd name="T20" fmla="*/ 50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7"/>
                <a:gd name="T35" fmla="*/ 59 w 59"/>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20" name="Freeform 1048"/>
            <p:cNvSpPr>
              <a:spLocks/>
            </p:cNvSpPr>
            <p:nvPr/>
          </p:nvSpPr>
          <p:spPr bwMode="auto">
            <a:xfrm>
              <a:off x="-1490" y="1385"/>
              <a:ext cx="58" cy="67"/>
            </a:xfrm>
            <a:custGeom>
              <a:avLst/>
              <a:gdLst>
                <a:gd name="T0" fmla="*/ 18 w 62"/>
                <a:gd name="T1" fmla="*/ 0 h 83"/>
                <a:gd name="T2" fmla="*/ 21 w 62"/>
                <a:gd name="T3" fmla="*/ 27 h 83"/>
                <a:gd name="T4" fmla="*/ 0 w 62"/>
                <a:gd name="T5" fmla="*/ 42 h 83"/>
                <a:gd name="T6" fmla="*/ 22 w 62"/>
                <a:gd name="T7" fmla="*/ 53 h 83"/>
                <a:gd name="T8" fmla="*/ 34 w 62"/>
                <a:gd name="T9" fmla="*/ 83 h 83"/>
                <a:gd name="T10" fmla="*/ 40 w 62"/>
                <a:gd name="T11" fmla="*/ 60 h 83"/>
                <a:gd name="T12" fmla="*/ 62 w 62"/>
                <a:gd name="T13" fmla="*/ 63 h 83"/>
                <a:gd name="T14" fmla="*/ 52 w 62"/>
                <a:gd name="T15" fmla="*/ 44 h 83"/>
                <a:gd name="T16" fmla="*/ 56 w 62"/>
                <a:gd name="T17" fmla="*/ 24 h 83"/>
                <a:gd name="T18" fmla="*/ 41 w 62"/>
                <a:gd name="T19" fmla="*/ 26 h 83"/>
                <a:gd name="T20" fmla="*/ 18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
                <a:gd name="T34" fmla="*/ 0 h 83"/>
                <a:gd name="T35" fmla="*/ 62 w 62"/>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21" name="Freeform 1049"/>
            <p:cNvSpPr>
              <a:spLocks/>
            </p:cNvSpPr>
            <p:nvPr/>
          </p:nvSpPr>
          <p:spPr bwMode="auto">
            <a:xfrm>
              <a:off x="-1512" y="1859"/>
              <a:ext cx="54" cy="61"/>
            </a:xfrm>
            <a:custGeom>
              <a:avLst/>
              <a:gdLst>
                <a:gd name="T0" fmla="*/ 48 w 59"/>
                <a:gd name="T1" fmla="*/ 0 h 75"/>
                <a:gd name="T2" fmla="*/ 32 w 59"/>
                <a:gd name="T3" fmla="*/ 19 h 75"/>
                <a:gd name="T4" fmla="*/ 8 w 59"/>
                <a:gd name="T5" fmla="*/ 15 h 75"/>
                <a:gd name="T6" fmla="*/ 14 w 59"/>
                <a:gd name="T7" fmla="*/ 37 h 75"/>
                <a:gd name="T8" fmla="*/ 0 w 59"/>
                <a:gd name="T9" fmla="*/ 69 h 75"/>
                <a:gd name="T10" fmla="*/ 21 w 59"/>
                <a:gd name="T11" fmla="*/ 57 h 75"/>
                <a:gd name="T12" fmla="*/ 35 w 59"/>
                <a:gd name="T13" fmla="*/ 75 h 75"/>
                <a:gd name="T14" fmla="*/ 42 w 59"/>
                <a:gd name="T15" fmla="*/ 54 h 75"/>
                <a:gd name="T16" fmla="*/ 59 w 59"/>
                <a:gd name="T17" fmla="*/ 43 h 75"/>
                <a:gd name="T18" fmla="*/ 48 w 59"/>
                <a:gd name="T19" fmla="*/ 34 h 75"/>
                <a:gd name="T20" fmla="*/ 48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5"/>
                <a:gd name="T35" fmla="*/ 59 w 59"/>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22" name="Freeform 1050"/>
            <p:cNvSpPr>
              <a:spLocks/>
            </p:cNvSpPr>
            <p:nvPr/>
          </p:nvSpPr>
          <p:spPr bwMode="auto">
            <a:xfrm>
              <a:off x="-1139" y="1211"/>
              <a:ext cx="108" cy="190"/>
            </a:xfrm>
            <a:custGeom>
              <a:avLst/>
              <a:gdLst>
                <a:gd name="T0" fmla="*/ 72 w 119"/>
                <a:gd name="T1" fmla="*/ 0 h 237"/>
                <a:gd name="T2" fmla="*/ 42 w 119"/>
                <a:gd name="T3" fmla="*/ 27 h 237"/>
                <a:gd name="T4" fmla="*/ 12 w 119"/>
                <a:gd name="T5" fmla="*/ 35 h 237"/>
                <a:gd name="T6" fmla="*/ 35 w 119"/>
                <a:gd name="T7" fmla="*/ 59 h 237"/>
                <a:gd name="T8" fmla="*/ 32 w 119"/>
                <a:gd name="T9" fmla="*/ 68 h 237"/>
                <a:gd name="T10" fmla="*/ 24 w 119"/>
                <a:gd name="T11" fmla="*/ 89 h 237"/>
                <a:gd name="T12" fmla="*/ 14 w 119"/>
                <a:gd name="T13" fmla="*/ 119 h 237"/>
                <a:gd name="T14" fmla="*/ 0 w 119"/>
                <a:gd name="T15" fmla="*/ 150 h 237"/>
                <a:gd name="T16" fmla="*/ 2 w 119"/>
                <a:gd name="T17" fmla="*/ 147 h 237"/>
                <a:gd name="T18" fmla="*/ 5 w 119"/>
                <a:gd name="T19" fmla="*/ 141 h 237"/>
                <a:gd name="T20" fmla="*/ 9 w 119"/>
                <a:gd name="T21" fmla="*/ 134 h 237"/>
                <a:gd name="T22" fmla="*/ 15 w 119"/>
                <a:gd name="T23" fmla="*/ 123 h 237"/>
                <a:gd name="T24" fmla="*/ 23 w 119"/>
                <a:gd name="T25" fmla="*/ 113 h 237"/>
                <a:gd name="T26" fmla="*/ 30 w 119"/>
                <a:gd name="T27" fmla="*/ 102 h 237"/>
                <a:gd name="T28" fmla="*/ 39 w 119"/>
                <a:gd name="T29" fmla="*/ 93 h 237"/>
                <a:gd name="T30" fmla="*/ 48 w 119"/>
                <a:gd name="T31" fmla="*/ 89 h 237"/>
                <a:gd name="T32" fmla="*/ 51 w 119"/>
                <a:gd name="T33" fmla="*/ 105 h 237"/>
                <a:gd name="T34" fmla="*/ 56 w 119"/>
                <a:gd name="T35" fmla="*/ 144 h 237"/>
                <a:gd name="T36" fmla="*/ 56 w 119"/>
                <a:gd name="T37" fmla="*/ 194 h 237"/>
                <a:gd name="T38" fmla="*/ 50 w 119"/>
                <a:gd name="T39" fmla="*/ 237 h 237"/>
                <a:gd name="T40" fmla="*/ 54 w 119"/>
                <a:gd name="T41" fmla="*/ 215 h 237"/>
                <a:gd name="T42" fmla="*/ 65 w 119"/>
                <a:gd name="T43" fmla="*/ 164 h 237"/>
                <a:gd name="T44" fmla="*/ 75 w 119"/>
                <a:gd name="T45" fmla="*/ 107 h 237"/>
                <a:gd name="T46" fmla="*/ 80 w 119"/>
                <a:gd name="T47" fmla="*/ 68 h 237"/>
                <a:gd name="T48" fmla="*/ 119 w 119"/>
                <a:gd name="T49" fmla="*/ 50 h 237"/>
                <a:gd name="T50" fmla="*/ 83 w 119"/>
                <a:gd name="T51" fmla="*/ 29 h 237"/>
                <a:gd name="T52" fmla="*/ 72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9"/>
                <a:gd name="T82" fmla="*/ 0 h 237"/>
                <a:gd name="T83" fmla="*/ 119 w 119"/>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23" name="Freeform 1051"/>
            <p:cNvSpPr>
              <a:spLocks/>
            </p:cNvSpPr>
            <p:nvPr/>
          </p:nvSpPr>
          <p:spPr bwMode="auto">
            <a:xfrm>
              <a:off x="-1314" y="2139"/>
              <a:ext cx="52" cy="62"/>
            </a:xfrm>
            <a:custGeom>
              <a:avLst/>
              <a:gdLst>
                <a:gd name="T0" fmla="*/ 50 w 59"/>
                <a:gd name="T1" fmla="*/ 0 h 77"/>
                <a:gd name="T2" fmla="*/ 32 w 59"/>
                <a:gd name="T3" fmla="*/ 20 h 77"/>
                <a:gd name="T4" fmla="*/ 8 w 59"/>
                <a:gd name="T5" fmla="*/ 17 h 77"/>
                <a:gd name="T6" fmla="*/ 15 w 59"/>
                <a:gd name="T7" fmla="*/ 39 h 77"/>
                <a:gd name="T8" fmla="*/ 0 w 59"/>
                <a:gd name="T9" fmla="*/ 69 h 77"/>
                <a:gd name="T10" fmla="*/ 21 w 59"/>
                <a:gd name="T11" fmla="*/ 57 h 77"/>
                <a:gd name="T12" fmla="*/ 35 w 59"/>
                <a:gd name="T13" fmla="*/ 77 h 77"/>
                <a:gd name="T14" fmla="*/ 42 w 59"/>
                <a:gd name="T15" fmla="*/ 54 h 77"/>
                <a:gd name="T16" fmla="*/ 59 w 59"/>
                <a:gd name="T17" fmla="*/ 45 h 77"/>
                <a:gd name="T18" fmla="*/ 48 w 59"/>
                <a:gd name="T19" fmla="*/ 35 h 77"/>
                <a:gd name="T20" fmla="*/ 50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7"/>
                <a:gd name="T35" fmla="*/ 59 w 59"/>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24" name="Freeform 1052"/>
            <p:cNvSpPr>
              <a:spLocks/>
            </p:cNvSpPr>
            <p:nvPr/>
          </p:nvSpPr>
          <p:spPr bwMode="auto">
            <a:xfrm>
              <a:off x="-1578" y="1056"/>
              <a:ext cx="232" cy="309"/>
            </a:xfrm>
            <a:custGeom>
              <a:avLst/>
              <a:gdLst>
                <a:gd name="T0" fmla="*/ 67 w 254"/>
                <a:gd name="T1" fmla="*/ 266 h 383"/>
                <a:gd name="T2" fmla="*/ 64 w 254"/>
                <a:gd name="T3" fmla="*/ 253 h 383"/>
                <a:gd name="T4" fmla="*/ 58 w 254"/>
                <a:gd name="T5" fmla="*/ 221 h 383"/>
                <a:gd name="T6" fmla="*/ 57 w 254"/>
                <a:gd name="T7" fmla="*/ 184 h 383"/>
                <a:gd name="T8" fmla="*/ 64 w 254"/>
                <a:gd name="T9" fmla="*/ 154 h 383"/>
                <a:gd name="T10" fmla="*/ 0 w 254"/>
                <a:gd name="T11" fmla="*/ 127 h 383"/>
                <a:gd name="T12" fmla="*/ 79 w 254"/>
                <a:gd name="T13" fmla="*/ 93 h 383"/>
                <a:gd name="T14" fmla="*/ 130 w 254"/>
                <a:gd name="T15" fmla="*/ 0 h 383"/>
                <a:gd name="T16" fmla="*/ 176 w 254"/>
                <a:gd name="T17" fmla="*/ 69 h 383"/>
                <a:gd name="T18" fmla="*/ 254 w 254"/>
                <a:gd name="T19" fmla="*/ 75 h 383"/>
                <a:gd name="T20" fmla="*/ 197 w 254"/>
                <a:gd name="T21" fmla="*/ 127 h 383"/>
                <a:gd name="T22" fmla="*/ 203 w 254"/>
                <a:gd name="T23" fmla="*/ 151 h 383"/>
                <a:gd name="T24" fmla="*/ 217 w 254"/>
                <a:gd name="T25" fmla="*/ 211 h 383"/>
                <a:gd name="T26" fmla="*/ 230 w 254"/>
                <a:gd name="T27" fmla="*/ 284 h 383"/>
                <a:gd name="T28" fmla="*/ 236 w 254"/>
                <a:gd name="T29" fmla="*/ 352 h 383"/>
                <a:gd name="T30" fmla="*/ 235 w 254"/>
                <a:gd name="T31" fmla="*/ 383 h 383"/>
                <a:gd name="T32" fmla="*/ 233 w 254"/>
                <a:gd name="T33" fmla="*/ 376 h 383"/>
                <a:gd name="T34" fmla="*/ 232 w 254"/>
                <a:gd name="T35" fmla="*/ 355 h 383"/>
                <a:gd name="T36" fmla="*/ 230 w 254"/>
                <a:gd name="T37" fmla="*/ 343 h 383"/>
                <a:gd name="T38" fmla="*/ 227 w 254"/>
                <a:gd name="T39" fmla="*/ 337 h 383"/>
                <a:gd name="T40" fmla="*/ 221 w 254"/>
                <a:gd name="T41" fmla="*/ 323 h 383"/>
                <a:gd name="T42" fmla="*/ 212 w 254"/>
                <a:gd name="T43" fmla="*/ 302 h 383"/>
                <a:gd name="T44" fmla="*/ 199 w 254"/>
                <a:gd name="T45" fmla="*/ 277 h 383"/>
                <a:gd name="T46" fmla="*/ 185 w 254"/>
                <a:gd name="T47" fmla="*/ 248 h 383"/>
                <a:gd name="T48" fmla="*/ 169 w 254"/>
                <a:gd name="T49" fmla="*/ 221 h 383"/>
                <a:gd name="T50" fmla="*/ 152 w 254"/>
                <a:gd name="T51" fmla="*/ 196 h 383"/>
                <a:gd name="T52" fmla="*/ 136 w 254"/>
                <a:gd name="T53" fmla="*/ 175 h 383"/>
                <a:gd name="T54" fmla="*/ 133 w 254"/>
                <a:gd name="T55" fmla="*/ 176 h 383"/>
                <a:gd name="T56" fmla="*/ 125 w 254"/>
                <a:gd name="T57" fmla="*/ 181 h 383"/>
                <a:gd name="T58" fmla="*/ 113 w 254"/>
                <a:gd name="T59" fmla="*/ 188 h 383"/>
                <a:gd name="T60" fmla="*/ 100 w 254"/>
                <a:gd name="T61" fmla="*/ 197 h 383"/>
                <a:gd name="T62" fmla="*/ 88 w 254"/>
                <a:gd name="T63" fmla="*/ 211 h 383"/>
                <a:gd name="T64" fmla="*/ 76 w 254"/>
                <a:gd name="T65" fmla="*/ 227 h 383"/>
                <a:gd name="T66" fmla="*/ 69 w 254"/>
                <a:gd name="T67" fmla="*/ 245 h 383"/>
                <a:gd name="T68" fmla="*/ 67 w 254"/>
                <a:gd name="T69" fmla="*/ 266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383"/>
                <a:gd name="T107" fmla="*/ 254 w 254"/>
                <a:gd name="T108" fmla="*/ 383 h 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5698" name="Rectangle 1026"/>
          <p:cNvSpPr>
            <a:spLocks noGrp="1" noChangeArrowheads="1"/>
          </p:cNvSpPr>
          <p:nvPr>
            <p:ph type="title"/>
          </p:nvPr>
        </p:nvSpPr>
        <p:spPr>
          <a:xfrm rot="502">
            <a:off x="1600257" y="457789"/>
            <a:ext cx="8056563" cy="769938"/>
          </a:xfrm>
        </p:spPr>
        <p:txBody>
          <a:bodyPr>
            <a:normAutofit fontScale="90000"/>
          </a:bodyPr>
          <a:lstStyle/>
          <a:p>
            <a:pPr eaLnBrk="1" hangingPunct="1"/>
            <a:r>
              <a:rPr lang="ja-JP" altLang="en-US" dirty="0">
                <a:solidFill>
                  <a:srgbClr val="FFFF7D"/>
                </a:solidFill>
                <a:latin typeface="Tahoma" pitchFamily="34" charset="0"/>
                <a:cs typeface="Tahoma" pitchFamily="34" charset="0"/>
              </a:rPr>
              <a:t>“</a:t>
            </a:r>
            <a:r>
              <a:rPr lang="en-US" dirty="0">
                <a:solidFill>
                  <a:srgbClr val="FFFF7D"/>
                </a:solidFill>
                <a:latin typeface="Tahoma" pitchFamily="34" charset="0"/>
                <a:ea typeface="Tahoma" pitchFamily="34" charset="0"/>
                <a:cs typeface="Tahoma" pitchFamily="34" charset="0"/>
              </a:rPr>
              <a:t>Warm Fuzzy</a:t>
            </a:r>
            <a:r>
              <a:rPr lang="ja-JP" altLang="en-US" dirty="0">
                <a:solidFill>
                  <a:srgbClr val="FFFF7D"/>
                </a:solidFill>
                <a:latin typeface="Tahoma" pitchFamily="34" charset="0"/>
                <a:cs typeface="Tahoma" pitchFamily="34" charset="0"/>
              </a:rPr>
              <a:t>”</a:t>
            </a:r>
            <a:r>
              <a:rPr lang="en-US" dirty="0">
                <a:solidFill>
                  <a:srgbClr val="FFFF7D"/>
                </a:solidFill>
                <a:latin typeface="Tahoma" pitchFamily="34" charset="0"/>
                <a:ea typeface="Tahoma" pitchFamily="34" charset="0"/>
                <a:cs typeface="Tahoma" pitchFamily="34" charset="0"/>
              </a:rPr>
              <a:t> (pg.</a:t>
            </a:r>
            <a:r>
              <a:rPr lang="en-US" dirty="0" smtClean="0">
                <a:solidFill>
                  <a:srgbClr val="FFFF7D"/>
                </a:solidFill>
                <a:latin typeface="Tahoma" pitchFamily="34" charset="0"/>
                <a:ea typeface="Tahoma" pitchFamily="34" charset="0"/>
                <a:cs typeface="Tahoma" pitchFamily="34" charset="0"/>
              </a:rPr>
              <a:t>29)</a:t>
            </a:r>
            <a:endParaRPr lang="en-US" dirty="0">
              <a:solidFill>
                <a:srgbClr val="FFFF7D"/>
              </a:solidFill>
              <a:latin typeface="Tahoma" pitchFamily="34" charset="0"/>
              <a:ea typeface="Tahoma" pitchFamily="34" charset="0"/>
              <a:cs typeface="Tahoma" pitchFamily="34" charset="0"/>
            </a:endParaRPr>
          </a:p>
        </p:txBody>
      </p:sp>
      <p:pic>
        <p:nvPicPr>
          <p:cNvPr id="120842" name="Picture 1054" descr="The Firelog Enhancer Grate dramatically improves the appearance of any fire place hearth by surrounding the burning artificial firelogs with a realistic ceramic/masonry log-se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00566"/>
            <a:ext cx="4572000" cy="38525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876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 name="Footer Placeholder 3"/>
          <p:cNvSpPr>
            <a:spLocks noGrp="1"/>
          </p:cNvSpPr>
          <p:nvPr>
            <p:ph type="ftr" sz="quarter" idx="10"/>
          </p:nvPr>
        </p:nvSpPr>
        <p:spPr>
          <a:xfrm>
            <a:off x="4953000" y="5715001"/>
            <a:ext cx="3962400" cy="669662"/>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solidFill>
                  <a:srgbClr val="FFFFFF"/>
                </a:solidFill>
                <a:latin typeface="Staccato222 BT" charset="0"/>
              </a:rPr>
              <a:t>Youth Alive – </a:t>
            </a:r>
            <a:r>
              <a:rPr lang="en-US" sz="1400" dirty="0">
                <a:solidFill>
                  <a:srgbClr val="FFFFFF"/>
                </a:solidFill>
              </a:rPr>
              <a:t>Reducing </a:t>
            </a:r>
            <a:r>
              <a:rPr lang="en-US" sz="1400" i="1" dirty="0">
                <a:solidFill>
                  <a:srgbClr val="FFFFFF"/>
                </a:solidFill>
              </a:rPr>
              <a:t>at risk</a:t>
            </a:r>
            <a:r>
              <a:rPr lang="en-US" sz="1400" dirty="0">
                <a:solidFill>
                  <a:srgbClr val="FFFFFF"/>
                </a:solidFill>
              </a:rPr>
              <a:t> Behaviors</a:t>
            </a:r>
          </a:p>
        </p:txBody>
      </p:sp>
      <p:sp>
        <p:nvSpPr>
          <p:cNvPr id="34" name="Slide Number Placeholder 4"/>
          <p:cNvSpPr>
            <a:spLocks noGrp="1"/>
          </p:cNvSpPr>
          <p:nvPr>
            <p:ph type="sldNum" sz="quarter" idx="11"/>
          </p:nvPr>
        </p:nvSpPr>
        <p:spPr>
          <a:xfrm>
            <a:off x="8382002" y="6096000"/>
            <a:ext cx="5507719" cy="274320"/>
          </a:xfrm>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86D3C3-CBF8-6945-85E3-216D907FE65A}" type="slidenum">
              <a:rPr lang="en-US" sz="1400">
                <a:latin typeface="BlackChancery" charset="0"/>
              </a:rPr>
              <a:pPr eaLnBrk="1" hangingPunct="1"/>
              <a:t>99</a:t>
            </a:fld>
            <a:endParaRPr lang="en-US" sz="1400" dirty="0">
              <a:latin typeface="BlackChancery" charset="0"/>
            </a:endParaRPr>
          </a:p>
        </p:txBody>
      </p:sp>
      <p:grpSp>
        <p:nvGrpSpPr>
          <p:cNvPr id="25610" name="Group 15"/>
          <p:cNvGrpSpPr>
            <a:grpSpLocks/>
          </p:cNvGrpSpPr>
          <p:nvPr/>
        </p:nvGrpSpPr>
        <p:grpSpPr bwMode="auto">
          <a:xfrm>
            <a:off x="1257300" y="4890318"/>
            <a:ext cx="1371600" cy="1155610"/>
            <a:chOff x="-2016" y="1056"/>
            <a:chExt cx="1344" cy="2683"/>
          </a:xfrm>
        </p:grpSpPr>
        <p:sp>
          <p:nvSpPr>
            <p:cNvPr id="286736" name="Freeform 16"/>
            <p:cNvSpPr>
              <a:spLocks/>
            </p:cNvSpPr>
            <p:nvPr/>
          </p:nvSpPr>
          <p:spPr bwMode="auto">
            <a:xfrm>
              <a:off x="-2016" y="1831"/>
              <a:ext cx="834" cy="1908"/>
            </a:xfrm>
            <a:custGeom>
              <a:avLst/>
              <a:gdLst>
                <a:gd name="T0" fmla="*/ 910 w 914"/>
                <a:gd name="T1" fmla="*/ 6 h 2367"/>
                <a:gd name="T2" fmla="*/ 877 w 914"/>
                <a:gd name="T3" fmla="*/ 55 h 2367"/>
                <a:gd name="T4" fmla="*/ 820 w 914"/>
                <a:gd name="T5" fmla="*/ 145 h 2367"/>
                <a:gd name="T6" fmla="*/ 750 w 914"/>
                <a:gd name="T7" fmla="*/ 268 h 2367"/>
                <a:gd name="T8" fmla="*/ 676 w 914"/>
                <a:gd name="T9" fmla="*/ 416 h 2367"/>
                <a:gd name="T10" fmla="*/ 607 w 914"/>
                <a:gd name="T11" fmla="*/ 581 h 2367"/>
                <a:gd name="T12" fmla="*/ 555 w 914"/>
                <a:gd name="T13" fmla="*/ 753 h 2367"/>
                <a:gd name="T14" fmla="*/ 528 w 914"/>
                <a:gd name="T15" fmla="*/ 927 h 2367"/>
                <a:gd name="T16" fmla="*/ 537 w 914"/>
                <a:gd name="T17" fmla="*/ 1185 h 2367"/>
                <a:gd name="T18" fmla="*/ 567 w 914"/>
                <a:gd name="T19" fmla="*/ 1462 h 2367"/>
                <a:gd name="T20" fmla="*/ 606 w 914"/>
                <a:gd name="T21" fmla="*/ 1658 h 2367"/>
                <a:gd name="T22" fmla="*/ 654 w 914"/>
                <a:gd name="T23" fmla="*/ 1792 h 2367"/>
                <a:gd name="T24" fmla="*/ 673 w 914"/>
                <a:gd name="T25" fmla="*/ 1835 h 2367"/>
                <a:gd name="T26" fmla="*/ 624 w 914"/>
                <a:gd name="T27" fmla="*/ 1799 h 2367"/>
                <a:gd name="T28" fmla="*/ 551 w 914"/>
                <a:gd name="T29" fmla="*/ 1705 h 2367"/>
                <a:gd name="T30" fmla="*/ 479 w 914"/>
                <a:gd name="T31" fmla="*/ 1537 h 2367"/>
                <a:gd name="T32" fmla="*/ 450 w 914"/>
                <a:gd name="T33" fmla="*/ 1428 h 2367"/>
                <a:gd name="T34" fmla="*/ 434 w 914"/>
                <a:gd name="T35" fmla="*/ 1495 h 2367"/>
                <a:gd name="T36" fmla="*/ 404 w 914"/>
                <a:gd name="T37" fmla="*/ 1612 h 2367"/>
                <a:gd name="T38" fmla="*/ 365 w 914"/>
                <a:gd name="T39" fmla="*/ 1762 h 2367"/>
                <a:gd name="T40" fmla="*/ 322 w 914"/>
                <a:gd name="T41" fmla="*/ 1927 h 2367"/>
                <a:gd name="T42" fmla="*/ 278 w 914"/>
                <a:gd name="T43" fmla="*/ 2088 h 2367"/>
                <a:gd name="T44" fmla="*/ 236 w 914"/>
                <a:gd name="T45" fmla="*/ 2231 h 2367"/>
                <a:gd name="T46" fmla="*/ 203 w 914"/>
                <a:gd name="T47" fmla="*/ 2334 h 2367"/>
                <a:gd name="T48" fmla="*/ 196 w 914"/>
                <a:gd name="T49" fmla="*/ 2327 h 2367"/>
                <a:gd name="T50" fmla="*/ 239 w 914"/>
                <a:gd name="T51" fmla="*/ 2054 h 2367"/>
                <a:gd name="T52" fmla="*/ 299 w 914"/>
                <a:gd name="T53" fmla="*/ 1630 h 2367"/>
                <a:gd name="T54" fmla="*/ 355 w 914"/>
                <a:gd name="T55" fmla="*/ 1183 h 2367"/>
                <a:gd name="T56" fmla="*/ 368 w 914"/>
                <a:gd name="T57" fmla="*/ 996 h 2367"/>
                <a:gd name="T58" fmla="*/ 350 w 914"/>
                <a:gd name="T59" fmla="*/ 1026 h 2367"/>
                <a:gd name="T60" fmla="*/ 316 w 914"/>
                <a:gd name="T61" fmla="*/ 1079 h 2367"/>
                <a:gd name="T62" fmla="*/ 269 w 914"/>
                <a:gd name="T63" fmla="*/ 1146 h 2367"/>
                <a:gd name="T64" fmla="*/ 215 w 914"/>
                <a:gd name="T65" fmla="*/ 1221 h 2367"/>
                <a:gd name="T66" fmla="*/ 154 w 914"/>
                <a:gd name="T67" fmla="*/ 1296 h 2367"/>
                <a:gd name="T68" fmla="*/ 91 w 914"/>
                <a:gd name="T69" fmla="*/ 1363 h 2367"/>
                <a:gd name="T70" fmla="*/ 30 w 914"/>
                <a:gd name="T71" fmla="*/ 1417 h 2367"/>
                <a:gd name="T72" fmla="*/ 3 w 914"/>
                <a:gd name="T73" fmla="*/ 1432 h 2367"/>
                <a:gd name="T74" fmla="*/ 21 w 914"/>
                <a:gd name="T75" fmla="*/ 1407 h 2367"/>
                <a:gd name="T76" fmla="*/ 55 w 914"/>
                <a:gd name="T77" fmla="*/ 1359 h 2367"/>
                <a:gd name="T78" fmla="*/ 102 w 914"/>
                <a:gd name="T79" fmla="*/ 1293 h 2367"/>
                <a:gd name="T80" fmla="*/ 154 w 914"/>
                <a:gd name="T81" fmla="*/ 1212 h 2367"/>
                <a:gd name="T82" fmla="*/ 208 w 914"/>
                <a:gd name="T83" fmla="*/ 1121 h 2367"/>
                <a:gd name="T84" fmla="*/ 263 w 914"/>
                <a:gd name="T85" fmla="*/ 1022 h 2367"/>
                <a:gd name="T86" fmla="*/ 311 w 914"/>
                <a:gd name="T87" fmla="*/ 918 h 2367"/>
                <a:gd name="T88" fmla="*/ 335 w 914"/>
                <a:gd name="T89" fmla="*/ 857 h 2367"/>
                <a:gd name="T90" fmla="*/ 353 w 914"/>
                <a:gd name="T91" fmla="*/ 800 h 2367"/>
                <a:gd name="T92" fmla="*/ 388 w 914"/>
                <a:gd name="T93" fmla="*/ 723 h 2367"/>
                <a:gd name="T94" fmla="*/ 438 w 914"/>
                <a:gd name="T95" fmla="*/ 667 h 2367"/>
                <a:gd name="T96" fmla="*/ 473 w 914"/>
                <a:gd name="T97" fmla="*/ 652 h 2367"/>
                <a:gd name="T98" fmla="*/ 498 w 914"/>
                <a:gd name="T99" fmla="*/ 605 h 2367"/>
                <a:gd name="T100" fmla="*/ 543 w 914"/>
                <a:gd name="T101" fmla="*/ 526 h 2367"/>
                <a:gd name="T102" fmla="*/ 603 w 914"/>
                <a:gd name="T103" fmla="*/ 424 h 2367"/>
                <a:gd name="T104" fmla="*/ 673 w 914"/>
                <a:gd name="T105" fmla="*/ 311 h 2367"/>
                <a:gd name="T106" fmla="*/ 747 w 914"/>
                <a:gd name="T107" fmla="*/ 199 h 2367"/>
                <a:gd name="T108" fmla="*/ 820 w 914"/>
                <a:gd name="T109" fmla="*/ 100 h 2367"/>
                <a:gd name="T110" fmla="*/ 886 w 914"/>
                <a:gd name="T111" fmla="*/ 24 h 23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2367"/>
                <a:gd name="T170" fmla="*/ 914 w 914"/>
                <a:gd name="T171" fmla="*/ 2367 h 236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2367">
                  <a:moveTo>
                    <a:pt x="914" y="0"/>
                  </a:moveTo>
                  <a:lnTo>
                    <a:pt x="910" y="6"/>
                  </a:lnTo>
                  <a:lnTo>
                    <a:pt x="896" y="25"/>
                  </a:lnTo>
                  <a:lnTo>
                    <a:pt x="877" y="55"/>
                  </a:lnTo>
                  <a:lnTo>
                    <a:pt x="851" y="96"/>
                  </a:lnTo>
                  <a:lnTo>
                    <a:pt x="820" y="145"/>
                  </a:lnTo>
                  <a:lnTo>
                    <a:pt x="786" y="204"/>
                  </a:lnTo>
                  <a:lnTo>
                    <a:pt x="750" y="268"/>
                  </a:lnTo>
                  <a:lnTo>
                    <a:pt x="712" y="340"/>
                  </a:lnTo>
                  <a:lnTo>
                    <a:pt x="676" y="416"/>
                  </a:lnTo>
                  <a:lnTo>
                    <a:pt x="640" y="497"/>
                  </a:lnTo>
                  <a:lnTo>
                    <a:pt x="607" y="581"/>
                  </a:lnTo>
                  <a:lnTo>
                    <a:pt x="579" y="667"/>
                  </a:lnTo>
                  <a:lnTo>
                    <a:pt x="555" y="753"/>
                  </a:lnTo>
                  <a:lnTo>
                    <a:pt x="537" y="842"/>
                  </a:lnTo>
                  <a:lnTo>
                    <a:pt x="528" y="927"/>
                  </a:lnTo>
                  <a:lnTo>
                    <a:pt x="527" y="1013"/>
                  </a:lnTo>
                  <a:lnTo>
                    <a:pt x="537" y="1185"/>
                  </a:lnTo>
                  <a:lnTo>
                    <a:pt x="551" y="1335"/>
                  </a:lnTo>
                  <a:lnTo>
                    <a:pt x="567" y="1462"/>
                  </a:lnTo>
                  <a:lnTo>
                    <a:pt x="585" y="1570"/>
                  </a:lnTo>
                  <a:lnTo>
                    <a:pt x="606" y="1658"/>
                  </a:lnTo>
                  <a:lnTo>
                    <a:pt x="628" y="1733"/>
                  </a:lnTo>
                  <a:lnTo>
                    <a:pt x="654" y="1792"/>
                  </a:lnTo>
                  <a:lnTo>
                    <a:pt x="681" y="1840"/>
                  </a:lnTo>
                  <a:lnTo>
                    <a:pt x="673" y="1835"/>
                  </a:lnTo>
                  <a:lnTo>
                    <a:pt x="654" y="1823"/>
                  </a:lnTo>
                  <a:lnTo>
                    <a:pt x="624" y="1799"/>
                  </a:lnTo>
                  <a:lnTo>
                    <a:pt x="588" y="1760"/>
                  </a:lnTo>
                  <a:lnTo>
                    <a:pt x="551" y="1705"/>
                  </a:lnTo>
                  <a:lnTo>
                    <a:pt x="513" y="1631"/>
                  </a:lnTo>
                  <a:lnTo>
                    <a:pt x="479" y="1537"/>
                  </a:lnTo>
                  <a:lnTo>
                    <a:pt x="453" y="1419"/>
                  </a:lnTo>
                  <a:lnTo>
                    <a:pt x="450" y="1428"/>
                  </a:lnTo>
                  <a:lnTo>
                    <a:pt x="444" y="1455"/>
                  </a:lnTo>
                  <a:lnTo>
                    <a:pt x="434" y="1495"/>
                  </a:lnTo>
                  <a:lnTo>
                    <a:pt x="420" y="1547"/>
                  </a:lnTo>
                  <a:lnTo>
                    <a:pt x="404" y="1612"/>
                  </a:lnTo>
                  <a:lnTo>
                    <a:pt x="386" y="1684"/>
                  </a:lnTo>
                  <a:lnTo>
                    <a:pt x="365" y="1762"/>
                  </a:lnTo>
                  <a:lnTo>
                    <a:pt x="344" y="1843"/>
                  </a:lnTo>
                  <a:lnTo>
                    <a:pt x="322" y="1927"/>
                  </a:lnTo>
                  <a:lnTo>
                    <a:pt x="299" y="2009"/>
                  </a:lnTo>
                  <a:lnTo>
                    <a:pt x="278" y="2088"/>
                  </a:lnTo>
                  <a:lnTo>
                    <a:pt x="256" y="2163"/>
                  </a:lnTo>
                  <a:lnTo>
                    <a:pt x="236" y="2231"/>
                  </a:lnTo>
                  <a:lnTo>
                    <a:pt x="218" y="2288"/>
                  </a:lnTo>
                  <a:lnTo>
                    <a:pt x="203" y="2334"/>
                  </a:lnTo>
                  <a:lnTo>
                    <a:pt x="190" y="2367"/>
                  </a:lnTo>
                  <a:lnTo>
                    <a:pt x="196" y="2327"/>
                  </a:lnTo>
                  <a:lnTo>
                    <a:pt x="214" y="2217"/>
                  </a:lnTo>
                  <a:lnTo>
                    <a:pt x="239" y="2054"/>
                  </a:lnTo>
                  <a:lnTo>
                    <a:pt x="269" y="1853"/>
                  </a:lnTo>
                  <a:lnTo>
                    <a:pt x="299" y="1630"/>
                  </a:lnTo>
                  <a:lnTo>
                    <a:pt x="329" y="1402"/>
                  </a:lnTo>
                  <a:lnTo>
                    <a:pt x="355" y="1183"/>
                  </a:lnTo>
                  <a:lnTo>
                    <a:pt x="371" y="992"/>
                  </a:lnTo>
                  <a:lnTo>
                    <a:pt x="368" y="996"/>
                  </a:lnTo>
                  <a:lnTo>
                    <a:pt x="362" y="1007"/>
                  </a:lnTo>
                  <a:lnTo>
                    <a:pt x="350" y="1026"/>
                  </a:lnTo>
                  <a:lnTo>
                    <a:pt x="335" y="1050"/>
                  </a:lnTo>
                  <a:lnTo>
                    <a:pt x="316" y="1079"/>
                  </a:lnTo>
                  <a:lnTo>
                    <a:pt x="295" y="1110"/>
                  </a:lnTo>
                  <a:lnTo>
                    <a:pt x="269" y="1146"/>
                  </a:lnTo>
                  <a:lnTo>
                    <a:pt x="244" y="1182"/>
                  </a:lnTo>
                  <a:lnTo>
                    <a:pt x="215" y="1221"/>
                  </a:lnTo>
                  <a:lnTo>
                    <a:pt x="186" y="1258"/>
                  </a:lnTo>
                  <a:lnTo>
                    <a:pt x="154" y="1296"/>
                  </a:lnTo>
                  <a:lnTo>
                    <a:pt x="123" y="1332"/>
                  </a:lnTo>
                  <a:lnTo>
                    <a:pt x="91" y="1363"/>
                  </a:lnTo>
                  <a:lnTo>
                    <a:pt x="60" y="1392"/>
                  </a:lnTo>
                  <a:lnTo>
                    <a:pt x="30" y="1417"/>
                  </a:lnTo>
                  <a:lnTo>
                    <a:pt x="0" y="1435"/>
                  </a:lnTo>
                  <a:lnTo>
                    <a:pt x="3" y="1432"/>
                  </a:lnTo>
                  <a:lnTo>
                    <a:pt x="10" y="1422"/>
                  </a:lnTo>
                  <a:lnTo>
                    <a:pt x="21" y="1407"/>
                  </a:lnTo>
                  <a:lnTo>
                    <a:pt x="37" y="1386"/>
                  </a:lnTo>
                  <a:lnTo>
                    <a:pt x="55" y="1359"/>
                  </a:lnTo>
                  <a:lnTo>
                    <a:pt x="78" y="1329"/>
                  </a:lnTo>
                  <a:lnTo>
                    <a:pt x="102" y="1293"/>
                  </a:lnTo>
                  <a:lnTo>
                    <a:pt x="127" y="1254"/>
                  </a:lnTo>
                  <a:lnTo>
                    <a:pt x="154" y="1212"/>
                  </a:lnTo>
                  <a:lnTo>
                    <a:pt x="181" y="1168"/>
                  </a:lnTo>
                  <a:lnTo>
                    <a:pt x="208" y="1121"/>
                  </a:lnTo>
                  <a:lnTo>
                    <a:pt x="236" y="1071"/>
                  </a:lnTo>
                  <a:lnTo>
                    <a:pt x="263" y="1022"/>
                  </a:lnTo>
                  <a:lnTo>
                    <a:pt x="287" y="969"/>
                  </a:lnTo>
                  <a:lnTo>
                    <a:pt x="311" y="918"/>
                  </a:lnTo>
                  <a:lnTo>
                    <a:pt x="332" y="866"/>
                  </a:lnTo>
                  <a:lnTo>
                    <a:pt x="335" y="857"/>
                  </a:lnTo>
                  <a:lnTo>
                    <a:pt x="341" y="833"/>
                  </a:lnTo>
                  <a:lnTo>
                    <a:pt x="353" y="800"/>
                  </a:lnTo>
                  <a:lnTo>
                    <a:pt x="368" y="761"/>
                  </a:lnTo>
                  <a:lnTo>
                    <a:pt x="388" y="723"/>
                  </a:lnTo>
                  <a:lnTo>
                    <a:pt x="411" y="691"/>
                  </a:lnTo>
                  <a:lnTo>
                    <a:pt x="438" y="667"/>
                  </a:lnTo>
                  <a:lnTo>
                    <a:pt x="470" y="658"/>
                  </a:lnTo>
                  <a:lnTo>
                    <a:pt x="473" y="652"/>
                  </a:lnTo>
                  <a:lnTo>
                    <a:pt x="483" y="634"/>
                  </a:lnTo>
                  <a:lnTo>
                    <a:pt x="498" y="605"/>
                  </a:lnTo>
                  <a:lnTo>
                    <a:pt x="519" y="569"/>
                  </a:lnTo>
                  <a:lnTo>
                    <a:pt x="543" y="526"/>
                  </a:lnTo>
                  <a:lnTo>
                    <a:pt x="572" y="478"/>
                  </a:lnTo>
                  <a:lnTo>
                    <a:pt x="603" y="424"/>
                  </a:lnTo>
                  <a:lnTo>
                    <a:pt x="637" y="368"/>
                  </a:lnTo>
                  <a:lnTo>
                    <a:pt x="673" y="311"/>
                  </a:lnTo>
                  <a:lnTo>
                    <a:pt x="709" y="255"/>
                  </a:lnTo>
                  <a:lnTo>
                    <a:pt x="747" y="199"/>
                  </a:lnTo>
                  <a:lnTo>
                    <a:pt x="784" y="147"/>
                  </a:lnTo>
                  <a:lnTo>
                    <a:pt x="820" y="100"/>
                  </a:lnTo>
                  <a:lnTo>
                    <a:pt x="853" y="58"/>
                  </a:lnTo>
                  <a:lnTo>
                    <a:pt x="886" y="24"/>
                  </a:lnTo>
                  <a:lnTo>
                    <a:pt x="914" y="0"/>
                  </a:lnTo>
                  <a:close/>
                </a:path>
              </a:pathLst>
            </a:custGeom>
            <a:gradFill rotWithShape="0">
              <a:gsLst>
                <a:gs pos="0">
                  <a:schemeClr val="tx2"/>
                </a:gs>
                <a:gs pos="50000">
                  <a:srgbClr val="666633"/>
                </a:gs>
                <a:gs pos="100000">
                  <a:schemeClr val="tx2"/>
                </a:gs>
              </a:gsLst>
              <a:lin ang="2700000" scaled="1"/>
            </a:gra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737" name="Freeform 17"/>
            <p:cNvSpPr>
              <a:spLocks/>
            </p:cNvSpPr>
            <p:nvPr/>
          </p:nvSpPr>
          <p:spPr bwMode="auto">
            <a:xfrm>
              <a:off x="-1673" y="2182"/>
              <a:ext cx="98" cy="122"/>
            </a:xfrm>
            <a:custGeom>
              <a:avLst/>
              <a:gdLst>
                <a:gd name="T0" fmla="*/ 2 w 108"/>
                <a:gd name="T1" fmla="*/ 110 h 150"/>
                <a:gd name="T2" fmla="*/ 3 w 108"/>
                <a:gd name="T3" fmla="*/ 113 h 150"/>
                <a:gd name="T4" fmla="*/ 6 w 108"/>
                <a:gd name="T5" fmla="*/ 120 h 150"/>
                <a:gd name="T6" fmla="*/ 12 w 108"/>
                <a:gd name="T7" fmla="*/ 131 h 150"/>
                <a:gd name="T8" fmla="*/ 20 w 108"/>
                <a:gd name="T9" fmla="*/ 140 h 150"/>
                <a:gd name="T10" fmla="*/ 32 w 108"/>
                <a:gd name="T11" fmla="*/ 147 h 150"/>
                <a:gd name="T12" fmla="*/ 46 w 108"/>
                <a:gd name="T13" fmla="*/ 150 h 150"/>
                <a:gd name="T14" fmla="*/ 64 w 108"/>
                <a:gd name="T15" fmla="*/ 147 h 150"/>
                <a:gd name="T16" fmla="*/ 87 w 108"/>
                <a:gd name="T17" fmla="*/ 134 h 150"/>
                <a:gd name="T18" fmla="*/ 93 w 108"/>
                <a:gd name="T19" fmla="*/ 120 h 150"/>
                <a:gd name="T20" fmla="*/ 103 w 108"/>
                <a:gd name="T21" fmla="*/ 87 h 150"/>
                <a:gd name="T22" fmla="*/ 108 w 108"/>
                <a:gd name="T23" fmla="*/ 44 h 150"/>
                <a:gd name="T24" fmla="*/ 94 w 108"/>
                <a:gd name="T25" fmla="*/ 0 h 150"/>
                <a:gd name="T26" fmla="*/ 90 w 108"/>
                <a:gd name="T27" fmla="*/ 2 h 150"/>
                <a:gd name="T28" fmla="*/ 76 w 108"/>
                <a:gd name="T29" fmla="*/ 6 h 150"/>
                <a:gd name="T30" fmla="*/ 60 w 108"/>
                <a:gd name="T31" fmla="*/ 14 h 150"/>
                <a:gd name="T32" fmla="*/ 40 w 108"/>
                <a:gd name="T33" fmla="*/ 24 h 150"/>
                <a:gd name="T34" fmla="*/ 23 w 108"/>
                <a:gd name="T35" fmla="*/ 39 h 150"/>
                <a:gd name="T36" fmla="*/ 8 w 108"/>
                <a:gd name="T37" fmla="*/ 59 h 150"/>
                <a:gd name="T38" fmla="*/ 0 w 108"/>
                <a:gd name="T39" fmla="*/ 81 h 150"/>
                <a:gd name="T40" fmla="*/ 2 w 108"/>
                <a:gd name="T41" fmla="*/ 110 h 1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8"/>
                <a:gd name="T64" fmla="*/ 0 h 150"/>
                <a:gd name="T65" fmla="*/ 108 w 108"/>
                <a:gd name="T66" fmla="*/ 150 h 1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8" h="150">
                  <a:moveTo>
                    <a:pt x="2" y="110"/>
                  </a:moveTo>
                  <a:lnTo>
                    <a:pt x="3" y="113"/>
                  </a:lnTo>
                  <a:lnTo>
                    <a:pt x="6" y="120"/>
                  </a:lnTo>
                  <a:lnTo>
                    <a:pt x="12" y="131"/>
                  </a:lnTo>
                  <a:lnTo>
                    <a:pt x="20" y="140"/>
                  </a:lnTo>
                  <a:lnTo>
                    <a:pt x="32" y="147"/>
                  </a:lnTo>
                  <a:lnTo>
                    <a:pt x="46" y="150"/>
                  </a:lnTo>
                  <a:lnTo>
                    <a:pt x="64" y="147"/>
                  </a:lnTo>
                  <a:lnTo>
                    <a:pt x="87" y="134"/>
                  </a:lnTo>
                  <a:lnTo>
                    <a:pt x="93" y="120"/>
                  </a:lnTo>
                  <a:lnTo>
                    <a:pt x="103" y="87"/>
                  </a:lnTo>
                  <a:lnTo>
                    <a:pt x="108" y="44"/>
                  </a:lnTo>
                  <a:lnTo>
                    <a:pt x="94" y="0"/>
                  </a:lnTo>
                  <a:lnTo>
                    <a:pt x="90" y="2"/>
                  </a:lnTo>
                  <a:lnTo>
                    <a:pt x="76" y="6"/>
                  </a:lnTo>
                  <a:lnTo>
                    <a:pt x="60" y="14"/>
                  </a:lnTo>
                  <a:lnTo>
                    <a:pt x="40" y="24"/>
                  </a:lnTo>
                  <a:lnTo>
                    <a:pt x="23" y="39"/>
                  </a:lnTo>
                  <a:lnTo>
                    <a:pt x="8" y="59"/>
                  </a:lnTo>
                  <a:lnTo>
                    <a:pt x="0" y="81"/>
                  </a:lnTo>
                  <a:lnTo>
                    <a:pt x="2" y="110"/>
                  </a:lnTo>
                  <a:close/>
                </a:path>
              </a:pathLst>
            </a:custGeom>
            <a:gradFill rotWithShape="0">
              <a:gsLst>
                <a:gs pos="0">
                  <a:schemeClr val="hlink"/>
                </a:gs>
                <a:gs pos="50000">
                  <a:srgbClr val="666633"/>
                </a:gs>
                <a:gs pos="100000">
                  <a:schemeClr val="hlink"/>
                </a:gs>
              </a:gsLst>
              <a:lin ang="18900000" scaled="1"/>
            </a:gra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738" name="Freeform 18"/>
            <p:cNvSpPr>
              <a:spLocks/>
            </p:cNvSpPr>
            <p:nvPr/>
          </p:nvSpPr>
          <p:spPr bwMode="auto">
            <a:xfrm>
              <a:off x="-1149" y="1595"/>
              <a:ext cx="231" cy="310"/>
            </a:xfrm>
            <a:custGeom>
              <a:avLst/>
              <a:gdLst>
                <a:gd name="T0" fmla="*/ 67 w 254"/>
                <a:gd name="T1" fmla="*/ 266 h 383"/>
                <a:gd name="T2" fmla="*/ 64 w 254"/>
                <a:gd name="T3" fmla="*/ 253 h 383"/>
                <a:gd name="T4" fmla="*/ 58 w 254"/>
                <a:gd name="T5" fmla="*/ 221 h 383"/>
                <a:gd name="T6" fmla="*/ 57 w 254"/>
                <a:gd name="T7" fmla="*/ 184 h 383"/>
                <a:gd name="T8" fmla="*/ 64 w 254"/>
                <a:gd name="T9" fmla="*/ 154 h 383"/>
                <a:gd name="T10" fmla="*/ 0 w 254"/>
                <a:gd name="T11" fmla="*/ 127 h 383"/>
                <a:gd name="T12" fmla="*/ 79 w 254"/>
                <a:gd name="T13" fmla="*/ 93 h 383"/>
                <a:gd name="T14" fmla="*/ 130 w 254"/>
                <a:gd name="T15" fmla="*/ 0 h 383"/>
                <a:gd name="T16" fmla="*/ 176 w 254"/>
                <a:gd name="T17" fmla="*/ 69 h 383"/>
                <a:gd name="T18" fmla="*/ 254 w 254"/>
                <a:gd name="T19" fmla="*/ 75 h 383"/>
                <a:gd name="T20" fmla="*/ 197 w 254"/>
                <a:gd name="T21" fmla="*/ 127 h 383"/>
                <a:gd name="T22" fmla="*/ 203 w 254"/>
                <a:gd name="T23" fmla="*/ 151 h 383"/>
                <a:gd name="T24" fmla="*/ 217 w 254"/>
                <a:gd name="T25" fmla="*/ 211 h 383"/>
                <a:gd name="T26" fmla="*/ 230 w 254"/>
                <a:gd name="T27" fmla="*/ 284 h 383"/>
                <a:gd name="T28" fmla="*/ 236 w 254"/>
                <a:gd name="T29" fmla="*/ 352 h 383"/>
                <a:gd name="T30" fmla="*/ 235 w 254"/>
                <a:gd name="T31" fmla="*/ 383 h 383"/>
                <a:gd name="T32" fmla="*/ 233 w 254"/>
                <a:gd name="T33" fmla="*/ 376 h 383"/>
                <a:gd name="T34" fmla="*/ 232 w 254"/>
                <a:gd name="T35" fmla="*/ 355 h 383"/>
                <a:gd name="T36" fmla="*/ 230 w 254"/>
                <a:gd name="T37" fmla="*/ 343 h 383"/>
                <a:gd name="T38" fmla="*/ 227 w 254"/>
                <a:gd name="T39" fmla="*/ 337 h 383"/>
                <a:gd name="T40" fmla="*/ 221 w 254"/>
                <a:gd name="T41" fmla="*/ 323 h 383"/>
                <a:gd name="T42" fmla="*/ 212 w 254"/>
                <a:gd name="T43" fmla="*/ 302 h 383"/>
                <a:gd name="T44" fmla="*/ 199 w 254"/>
                <a:gd name="T45" fmla="*/ 277 h 383"/>
                <a:gd name="T46" fmla="*/ 185 w 254"/>
                <a:gd name="T47" fmla="*/ 248 h 383"/>
                <a:gd name="T48" fmla="*/ 169 w 254"/>
                <a:gd name="T49" fmla="*/ 221 h 383"/>
                <a:gd name="T50" fmla="*/ 152 w 254"/>
                <a:gd name="T51" fmla="*/ 196 h 383"/>
                <a:gd name="T52" fmla="*/ 136 w 254"/>
                <a:gd name="T53" fmla="*/ 175 h 383"/>
                <a:gd name="T54" fmla="*/ 133 w 254"/>
                <a:gd name="T55" fmla="*/ 176 h 383"/>
                <a:gd name="T56" fmla="*/ 125 w 254"/>
                <a:gd name="T57" fmla="*/ 181 h 383"/>
                <a:gd name="T58" fmla="*/ 113 w 254"/>
                <a:gd name="T59" fmla="*/ 188 h 383"/>
                <a:gd name="T60" fmla="*/ 100 w 254"/>
                <a:gd name="T61" fmla="*/ 197 h 383"/>
                <a:gd name="T62" fmla="*/ 88 w 254"/>
                <a:gd name="T63" fmla="*/ 211 h 383"/>
                <a:gd name="T64" fmla="*/ 76 w 254"/>
                <a:gd name="T65" fmla="*/ 227 h 383"/>
                <a:gd name="T66" fmla="*/ 69 w 254"/>
                <a:gd name="T67" fmla="*/ 245 h 383"/>
                <a:gd name="T68" fmla="*/ 67 w 254"/>
                <a:gd name="T69" fmla="*/ 266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383"/>
                <a:gd name="T107" fmla="*/ 254 w 254"/>
                <a:gd name="T108" fmla="*/ 383 h 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rgbClr val="FFFF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739" name="Freeform 19"/>
            <p:cNvSpPr>
              <a:spLocks/>
            </p:cNvSpPr>
            <p:nvPr/>
          </p:nvSpPr>
          <p:spPr bwMode="auto">
            <a:xfrm>
              <a:off x="-1450" y="1546"/>
              <a:ext cx="108" cy="191"/>
            </a:xfrm>
            <a:custGeom>
              <a:avLst/>
              <a:gdLst>
                <a:gd name="T0" fmla="*/ 72 w 118"/>
                <a:gd name="T1" fmla="*/ 0 h 237"/>
                <a:gd name="T2" fmla="*/ 43 w 118"/>
                <a:gd name="T3" fmla="*/ 27 h 237"/>
                <a:gd name="T4" fmla="*/ 13 w 118"/>
                <a:gd name="T5" fmla="*/ 35 h 237"/>
                <a:gd name="T6" fmla="*/ 34 w 118"/>
                <a:gd name="T7" fmla="*/ 60 h 237"/>
                <a:gd name="T8" fmla="*/ 31 w 118"/>
                <a:gd name="T9" fmla="*/ 69 h 237"/>
                <a:gd name="T10" fmla="*/ 24 w 118"/>
                <a:gd name="T11" fmla="*/ 90 h 237"/>
                <a:gd name="T12" fmla="*/ 13 w 118"/>
                <a:gd name="T13" fmla="*/ 120 h 237"/>
                <a:gd name="T14" fmla="*/ 0 w 118"/>
                <a:gd name="T15" fmla="*/ 152 h 237"/>
                <a:gd name="T16" fmla="*/ 1 w 118"/>
                <a:gd name="T17" fmla="*/ 149 h 237"/>
                <a:gd name="T18" fmla="*/ 4 w 118"/>
                <a:gd name="T19" fmla="*/ 143 h 237"/>
                <a:gd name="T20" fmla="*/ 9 w 118"/>
                <a:gd name="T21" fmla="*/ 134 h 237"/>
                <a:gd name="T22" fmla="*/ 15 w 118"/>
                <a:gd name="T23" fmla="*/ 123 h 237"/>
                <a:gd name="T24" fmla="*/ 22 w 118"/>
                <a:gd name="T25" fmla="*/ 113 h 237"/>
                <a:gd name="T26" fmla="*/ 31 w 118"/>
                <a:gd name="T27" fmla="*/ 102 h 237"/>
                <a:gd name="T28" fmla="*/ 40 w 118"/>
                <a:gd name="T29" fmla="*/ 95 h 237"/>
                <a:gd name="T30" fmla="*/ 49 w 118"/>
                <a:gd name="T31" fmla="*/ 89 h 237"/>
                <a:gd name="T32" fmla="*/ 52 w 118"/>
                <a:gd name="T33" fmla="*/ 105 h 237"/>
                <a:gd name="T34" fmla="*/ 55 w 118"/>
                <a:gd name="T35" fmla="*/ 144 h 237"/>
                <a:gd name="T36" fmla="*/ 57 w 118"/>
                <a:gd name="T37" fmla="*/ 193 h 237"/>
                <a:gd name="T38" fmla="*/ 49 w 118"/>
                <a:gd name="T39" fmla="*/ 237 h 237"/>
                <a:gd name="T40" fmla="*/ 54 w 118"/>
                <a:gd name="T41" fmla="*/ 214 h 237"/>
                <a:gd name="T42" fmla="*/ 64 w 118"/>
                <a:gd name="T43" fmla="*/ 164 h 237"/>
                <a:gd name="T44" fmla="*/ 75 w 118"/>
                <a:gd name="T45" fmla="*/ 108 h 237"/>
                <a:gd name="T46" fmla="*/ 79 w 118"/>
                <a:gd name="T47" fmla="*/ 69 h 237"/>
                <a:gd name="T48" fmla="*/ 118 w 118"/>
                <a:gd name="T49" fmla="*/ 51 h 237"/>
                <a:gd name="T50" fmla="*/ 84 w 118"/>
                <a:gd name="T51" fmla="*/ 29 h 237"/>
                <a:gd name="T52" fmla="*/ 72 w 118"/>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8"/>
                <a:gd name="T82" fmla="*/ 0 h 237"/>
                <a:gd name="T83" fmla="*/ 118 w 118"/>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8" h="237">
                  <a:moveTo>
                    <a:pt x="72" y="0"/>
                  </a:moveTo>
                  <a:lnTo>
                    <a:pt x="43" y="27"/>
                  </a:lnTo>
                  <a:lnTo>
                    <a:pt x="13" y="35"/>
                  </a:lnTo>
                  <a:lnTo>
                    <a:pt x="34" y="60"/>
                  </a:lnTo>
                  <a:lnTo>
                    <a:pt x="31" y="69"/>
                  </a:lnTo>
                  <a:lnTo>
                    <a:pt x="24" y="90"/>
                  </a:lnTo>
                  <a:lnTo>
                    <a:pt x="13" y="120"/>
                  </a:lnTo>
                  <a:lnTo>
                    <a:pt x="0" y="152"/>
                  </a:lnTo>
                  <a:lnTo>
                    <a:pt x="1" y="149"/>
                  </a:lnTo>
                  <a:lnTo>
                    <a:pt x="4" y="143"/>
                  </a:lnTo>
                  <a:lnTo>
                    <a:pt x="9" y="134"/>
                  </a:lnTo>
                  <a:lnTo>
                    <a:pt x="15" y="123"/>
                  </a:lnTo>
                  <a:lnTo>
                    <a:pt x="22" y="113"/>
                  </a:lnTo>
                  <a:lnTo>
                    <a:pt x="31" y="102"/>
                  </a:lnTo>
                  <a:lnTo>
                    <a:pt x="40" y="95"/>
                  </a:lnTo>
                  <a:lnTo>
                    <a:pt x="49" y="89"/>
                  </a:lnTo>
                  <a:lnTo>
                    <a:pt x="52" y="105"/>
                  </a:lnTo>
                  <a:lnTo>
                    <a:pt x="55" y="144"/>
                  </a:lnTo>
                  <a:lnTo>
                    <a:pt x="57" y="193"/>
                  </a:lnTo>
                  <a:lnTo>
                    <a:pt x="49" y="237"/>
                  </a:lnTo>
                  <a:lnTo>
                    <a:pt x="54" y="214"/>
                  </a:lnTo>
                  <a:lnTo>
                    <a:pt x="64" y="164"/>
                  </a:lnTo>
                  <a:lnTo>
                    <a:pt x="75" y="108"/>
                  </a:lnTo>
                  <a:lnTo>
                    <a:pt x="79" y="69"/>
                  </a:lnTo>
                  <a:lnTo>
                    <a:pt x="118" y="51"/>
                  </a:lnTo>
                  <a:lnTo>
                    <a:pt x="84" y="29"/>
                  </a:lnTo>
                  <a:lnTo>
                    <a:pt x="72" y="0"/>
                  </a:lnTo>
                  <a:close/>
                </a:path>
              </a:pathLst>
            </a:custGeom>
            <a:solidFill>
              <a:srgbClr val="80008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740" name="Freeform 20"/>
            <p:cNvSpPr>
              <a:spLocks/>
            </p:cNvSpPr>
            <p:nvPr/>
          </p:nvSpPr>
          <p:spPr bwMode="auto">
            <a:xfrm>
              <a:off x="-888" y="2194"/>
              <a:ext cx="109" cy="191"/>
            </a:xfrm>
            <a:custGeom>
              <a:avLst/>
              <a:gdLst>
                <a:gd name="T0" fmla="*/ 72 w 119"/>
                <a:gd name="T1" fmla="*/ 0 h 237"/>
                <a:gd name="T2" fmla="*/ 42 w 119"/>
                <a:gd name="T3" fmla="*/ 27 h 237"/>
                <a:gd name="T4" fmla="*/ 12 w 119"/>
                <a:gd name="T5" fmla="*/ 35 h 237"/>
                <a:gd name="T6" fmla="*/ 35 w 119"/>
                <a:gd name="T7" fmla="*/ 59 h 237"/>
                <a:gd name="T8" fmla="*/ 32 w 119"/>
                <a:gd name="T9" fmla="*/ 68 h 237"/>
                <a:gd name="T10" fmla="*/ 24 w 119"/>
                <a:gd name="T11" fmla="*/ 89 h 237"/>
                <a:gd name="T12" fmla="*/ 14 w 119"/>
                <a:gd name="T13" fmla="*/ 119 h 237"/>
                <a:gd name="T14" fmla="*/ 0 w 119"/>
                <a:gd name="T15" fmla="*/ 150 h 237"/>
                <a:gd name="T16" fmla="*/ 2 w 119"/>
                <a:gd name="T17" fmla="*/ 147 h 237"/>
                <a:gd name="T18" fmla="*/ 5 w 119"/>
                <a:gd name="T19" fmla="*/ 141 h 237"/>
                <a:gd name="T20" fmla="*/ 9 w 119"/>
                <a:gd name="T21" fmla="*/ 134 h 237"/>
                <a:gd name="T22" fmla="*/ 15 w 119"/>
                <a:gd name="T23" fmla="*/ 123 h 237"/>
                <a:gd name="T24" fmla="*/ 23 w 119"/>
                <a:gd name="T25" fmla="*/ 113 h 237"/>
                <a:gd name="T26" fmla="*/ 30 w 119"/>
                <a:gd name="T27" fmla="*/ 102 h 237"/>
                <a:gd name="T28" fmla="*/ 39 w 119"/>
                <a:gd name="T29" fmla="*/ 93 h 237"/>
                <a:gd name="T30" fmla="*/ 48 w 119"/>
                <a:gd name="T31" fmla="*/ 89 h 237"/>
                <a:gd name="T32" fmla="*/ 51 w 119"/>
                <a:gd name="T33" fmla="*/ 105 h 237"/>
                <a:gd name="T34" fmla="*/ 56 w 119"/>
                <a:gd name="T35" fmla="*/ 144 h 237"/>
                <a:gd name="T36" fmla="*/ 56 w 119"/>
                <a:gd name="T37" fmla="*/ 194 h 237"/>
                <a:gd name="T38" fmla="*/ 50 w 119"/>
                <a:gd name="T39" fmla="*/ 237 h 237"/>
                <a:gd name="T40" fmla="*/ 54 w 119"/>
                <a:gd name="T41" fmla="*/ 215 h 237"/>
                <a:gd name="T42" fmla="*/ 65 w 119"/>
                <a:gd name="T43" fmla="*/ 164 h 237"/>
                <a:gd name="T44" fmla="*/ 75 w 119"/>
                <a:gd name="T45" fmla="*/ 107 h 237"/>
                <a:gd name="T46" fmla="*/ 80 w 119"/>
                <a:gd name="T47" fmla="*/ 68 h 237"/>
                <a:gd name="T48" fmla="*/ 119 w 119"/>
                <a:gd name="T49" fmla="*/ 50 h 237"/>
                <a:gd name="T50" fmla="*/ 83 w 119"/>
                <a:gd name="T51" fmla="*/ 29 h 237"/>
                <a:gd name="T52" fmla="*/ 72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9"/>
                <a:gd name="T82" fmla="*/ 0 h 237"/>
                <a:gd name="T83" fmla="*/ 119 w 119"/>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accent2"/>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741" name="Freeform 21"/>
            <p:cNvSpPr>
              <a:spLocks/>
            </p:cNvSpPr>
            <p:nvPr/>
          </p:nvSpPr>
          <p:spPr bwMode="auto">
            <a:xfrm>
              <a:off x="-923" y="1417"/>
              <a:ext cx="144" cy="219"/>
            </a:xfrm>
            <a:custGeom>
              <a:avLst/>
              <a:gdLst>
                <a:gd name="T0" fmla="*/ 64 w 155"/>
                <a:gd name="T1" fmla="*/ 0 h 273"/>
                <a:gd name="T2" fmla="*/ 55 w 155"/>
                <a:gd name="T3" fmla="*/ 51 h 273"/>
                <a:gd name="T4" fmla="*/ 0 w 155"/>
                <a:gd name="T5" fmla="*/ 84 h 273"/>
                <a:gd name="T6" fmla="*/ 44 w 155"/>
                <a:gd name="T7" fmla="*/ 104 h 273"/>
                <a:gd name="T8" fmla="*/ 46 w 155"/>
                <a:gd name="T9" fmla="*/ 117 h 273"/>
                <a:gd name="T10" fmla="*/ 50 w 155"/>
                <a:gd name="T11" fmla="*/ 155 h 273"/>
                <a:gd name="T12" fmla="*/ 58 w 155"/>
                <a:gd name="T13" fmla="*/ 209 h 273"/>
                <a:gd name="T14" fmla="*/ 70 w 155"/>
                <a:gd name="T15" fmla="*/ 273 h 273"/>
                <a:gd name="T16" fmla="*/ 71 w 155"/>
                <a:gd name="T17" fmla="*/ 258 h 273"/>
                <a:gd name="T18" fmla="*/ 74 w 155"/>
                <a:gd name="T19" fmla="*/ 222 h 273"/>
                <a:gd name="T20" fmla="*/ 83 w 155"/>
                <a:gd name="T21" fmla="*/ 182 h 273"/>
                <a:gd name="T22" fmla="*/ 97 w 155"/>
                <a:gd name="T23" fmla="*/ 150 h 273"/>
                <a:gd name="T24" fmla="*/ 98 w 155"/>
                <a:gd name="T25" fmla="*/ 152 h 273"/>
                <a:gd name="T26" fmla="*/ 104 w 155"/>
                <a:gd name="T27" fmla="*/ 155 h 273"/>
                <a:gd name="T28" fmla="*/ 113 w 155"/>
                <a:gd name="T29" fmla="*/ 159 h 273"/>
                <a:gd name="T30" fmla="*/ 124 w 155"/>
                <a:gd name="T31" fmla="*/ 167 h 273"/>
                <a:gd name="T32" fmla="*/ 133 w 155"/>
                <a:gd name="T33" fmla="*/ 176 h 273"/>
                <a:gd name="T34" fmla="*/ 143 w 155"/>
                <a:gd name="T35" fmla="*/ 185 h 273"/>
                <a:gd name="T36" fmla="*/ 151 w 155"/>
                <a:gd name="T37" fmla="*/ 195 h 273"/>
                <a:gd name="T38" fmla="*/ 155 w 155"/>
                <a:gd name="T39" fmla="*/ 207 h 273"/>
                <a:gd name="T40" fmla="*/ 154 w 155"/>
                <a:gd name="T41" fmla="*/ 194 h 273"/>
                <a:gd name="T42" fmla="*/ 149 w 155"/>
                <a:gd name="T43" fmla="*/ 159 h 273"/>
                <a:gd name="T44" fmla="*/ 139 w 155"/>
                <a:gd name="T45" fmla="*/ 119 h 273"/>
                <a:gd name="T46" fmla="*/ 124 w 155"/>
                <a:gd name="T47" fmla="*/ 81 h 273"/>
                <a:gd name="T48" fmla="*/ 149 w 155"/>
                <a:gd name="T49" fmla="*/ 47 h 273"/>
                <a:gd name="T50" fmla="*/ 98 w 155"/>
                <a:gd name="T51" fmla="*/ 42 h 273"/>
                <a:gd name="T52" fmla="*/ 64 w 155"/>
                <a:gd name="T53" fmla="*/ 0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5"/>
                <a:gd name="T82" fmla="*/ 0 h 273"/>
                <a:gd name="T83" fmla="*/ 155 w 155"/>
                <a:gd name="T84" fmla="*/ 273 h 27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5" h="273">
                  <a:moveTo>
                    <a:pt x="64" y="0"/>
                  </a:moveTo>
                  <a:lnTo>
                    <a:pt x="55" y="51"/>
                  </a:lnTo>
                  <a:lnTo>
                    <a:pt x="0" y="84"/>
                  </a:lnTo>
                  <a:lnTo>
                    <a:pt x="44" y="104"/>
                  </a:lnTo>
                  <a:lnTo>
                    <a:pt x="46" y="117"/>
                  </a:lnTo>
                  <a:lnTo>
                    <a:pt x="50" y="155"/>
                  </a:lnTo>
                  <a:lnTo>
                    <a:pt x="58" y="209"/>
                  </a:lnTo>
                  <a:lnTo>
                    <a:pt x="70" y="273"/>
                  </a:lnTo>
                  <a:lnTo>
                    <a:pt x="71" y="258"/>
                  </a:lnTo>
                  <a:lnTo>
                    <a:pt x="74" y="222"/>
                  </a:lnTo>
                  <a:lnTo>
                    <a:pt x="83" y="182"/>
                  </a:lnTo>
                  <a:lnTo>
                    <a:pt x="97" y="150"/>
                  </a:lnTo>
                  <a:lnTo>
                    <a:pt x="98" y="152"/>
                  </a:lnTo>
                  <a:lnTo>
                    <a:pt x="104" y="155"/>
                  </a:lnTo>
                  <a:lnTo>
                    <a:pt x="113" y="159"/>
                  </a:lnTo>
                  <a:lnTo>
                    <a:pt x="124" y="167"/>
                  </a:lnTo>
                  <a:lnTo>
                    <a:pt x="133" y="176"/>
                  </a:lnTo>
                  <a:lnTo>
                    <a:pt x="143" y="185"/>
                  </a:lnTo>
                  <a:lnTo>
                    <a:pt x="151" y="195"/>
                  </a:lnTo>
                  <a:lnTo>
                    <a:pt x="155" y="207"/>
                  </a:lnTo>
                  <a:lnTo>
                    <a:pt x="154" y="194"/>
                  </a:lnTo>
                  <a:lnTo>
                    <a:pt x="149" y="159"/>
                  </a:lnTo>
                  <a:lnTo>
                    <a:pt x="139" y="119"/>
                  </a:lnTo>
                  <a:lnTo>
                    <a:pt x="124" y="81"/>
                  </a:lnTo>
                  <a:lnTo>
                    <a:pt x="149" y="47"/>
                  </a:lnTo>
                  <a:lnTo>
                    <a:pt x="98" y="42"/>
                  </a:lnTo>
                  <a:lnTo>
                    <a:pt x="64" y="0"/>
                  </a:lnTo>
                  <a:close/>
                </a:path>
              </a:pathLst>
            </a:custGeom>
            <a:solidFill>
              <a:schemeClr val="accent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742" name="Freeform 22"/>
            <p:cNvSpPr>
              <a:spLocks/>
            </p:cNvSpPr>
            <p:nvPr/>
          </p:nvSpPr>
          <p:spPr bwMode="auto">
            <a:xfrm>
              <a:off x="-1254" y="2387"/>
              <a:ext cx="143" cy="219"/>
            </a:xfrm>
            <a:custGeom>
              <a:avLst/>
              <a:gdLst>
                <a:gd name="T0" fmla="*/ 64 w 156"/>
                <a:gd name="T1" fmla="*/ 0 h 271"/>
                <a:gd name="T2" fmla="*/ 55 w 156"/>
                <a:gd name="T3" fmla="*/ 52 h 271"/>
                <a:gd name="T4" fmla="*/ 0 w 156"/>
                <a:gd name="T5" fmla="*/ 85 h 271"/>
                <a:gd name="T6" fmla="*/ 45 w 156"/>
                <a:gd name="T7" fmla="*/ 103 h 271"/>
                <a:gd name="T8" fmla="*/ 46 w 156"/>
                <a:gd name="T9" fmla="*/ 117 h 271"/>
                <a:gd name="T10" fmla="*/ 51 w 156"/>
                <a:gd name="T11" fmla="*/ 154 h 271"/>
                <a:gd name="T12" fmla="*/ 58 w 156"/>
                <a:gd name="T13" fmla="*/ 208 h 271"/>
                <a:gd name="T14" fmla="*/ 70 w 156"/>
                <a:gd name="T15" fmla="*/ 271 h 271"/>
                <a:gd name="T16" fmla="*/ 72 w 156"/>
                <a:gd name="T17" fmla="*/ 256 h 271"/>
                <a:gd name="T18" fmla="*/ 75 w 156"/>
                <a:gd name="T19" fmla="*/ 222 h 271"/>
                <a:gd name="T20" fmla="*/ 84 w 156"/>
                <a:gd name="T21" fmla="*/ 181 h 271"/>
                <a:gd name="T22" fmla="*/ 97 w 156"/>
                <a:gd name="T23" fmla="*/ 150 h 271"/>
                <a:gd name="T24" fmla="*/ 100 w 156"/>
                <a:gd name="T25" fmla="*/ 151 h 271"/>
                <a:gd name="T26" fmla="*/ 106 w 156"/>
                <a:gd name="T27" fmla="*/ 154 h 271"/>
                <a:gd name="T28" fmla="*/ 114 w 156"/>
                <a:gd name="T29" fmla="*/ 159 h 271"/>
                <a:gd name="T30" fmla="*/ 124 w 156"/>
                <a:gd name="T31" fmla="*/ 166 h 271"/>
                <a:gd name="T32" fmla="*/ 135 w 156"/>
                <a:gd name="T33" fmla="*/ 175 h 271"/>
                <a:gd name="T34" fmla="*/ 144 w 156"/>
                <a:gd name="T35" fmla="*/ 184 h 271"/>
                <a:gd name="T36" fmla="*/ 151 w 156"/>
                <a:gd name="T37" fmla="*/ 195 h 271"/>
                <a:gd name="T38" fmla="*/ 156 w 156"/>
                <a:gd name="T39" fmla="*/ 207 h 271"/>
                <a:gd name="T40" fmla="*/ 154 w 156"/>
                <a:gd name="T41" fmla="*/ 193 h 271"/>
                <a:gd name="T42" fmla="*/ 150 w 156"/>
                <a:gd name="T43" fmla="*/ 160 h 271"/>
                <a:gd name="T44" fmla="*/ 139 w 156"/>
                <a:gd name="T45" fmla="*/ 118 h 271"/>
                <a:gd name="T46" fmla="*/ 124 w 156"/>
                <a:gd name="T47" fmla="*/ 82 h 271"/>
                <a:gd name="T48" fmla="*/ 150 w 156"/>
                <a:gd name="T49" fmla="*/ 48 h 271"/>
                <a:gd name="T50" fmla="*/ 99 w 156"/>
                <a:gd name="T51" fmla="*/ 42 h 271"/>
                <a:gd name="T52" fmla="*/ 64 w 156"/>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6"/>
                <a:gd name="T82" fmla="*/ 0 h 271"/>
                <a:gd name="T83" fmla="*/ 156 w 156"/>
                <a:gd name="T84" fmla="*/ 271 h 2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6" h="271">
                  <a:moveTo>
                    <a:pt x="64" y="0"/>
                  </a:moveTo>
                  <a:lnTo>
                    <a:pt x="55" y="52"/>
                  </a:lnTo>
                  <a:lnTo>
                    <a:pt x="0" y="85"/>
                  </a:lnTo>
                  <a:lnTo>
                    <a:pt x="45" y="103"/>
                  </a:lnTo>
                  <a:lnTo>
                    <a:pt x="46" y="117"/>
                  </a:lnTo>
                  <a:lnTo>
                    <a:pt x="51" y="154"/>
                  </a:lnTo>
                  <a:lnTo>
                    <a:pt x="58" y="208"/>
                  </a:lnTo>
                  <a:lnTo>
                    <a:pt x="70" y="271"/>
                  </a:lnTo>
                  <a:lnTo>
                    <a:pt x="72" y="256"/>
                  </a:lnTo>
                  <a:lnTo>
                    <a:pt x="75" y="222"/>
                  </a:lnTo>
                  <a:lnTo>
                    <a:pt x="84" y="181"/>
                  </a:lnTo>
                  <a:lnTo>
                    <a:pt x="97" y="150"/>
                  </a:lnTo>
                  <a:lnTo>
                    <a:pt x="100" y="151"/>
                  </a:lnTo>
                  <a:lnTo>
                    <a:pt x="106" y="154"/>
                  </a:lnTo>
                  <a:lnTo>
                    <a:pt x="114" y="159"/>
                  </a:lnTo>
                  <a:lnTo>
                    <a:pt x="124" y="166"/>
                  </a:lnTo>
                  <a:lnTo>
                    <a:pt x="135" y="175"/>
                  </a:lnTo>
                  <a:lnTo>
                    <a:pt x="144" y="184"/>
                  </a:lnTo>
                  <a:lnTo>
                    <a:pt x="151" y="195"/>
                  </a:lnTo>
                  <a:lnTo>
                    <a:pt x="156" y="207"/>
                  </a:lnTo>
                  <a:lnTo>
                    <a:pt x="154" y="193"/>
                  </a:lnTo>
                  <a:lnTo>
                    <a:pt x="150" y="160"/>
                  </a:lnTo>
                  <a:lnTo>
                    <a:pt x="139" y="118"/>
                  </a:lnTo>
                  <a:lnTo>
                    <a:pt x="124" y="82"/>
                  </a:lnTo>
                  <a:lnTo>
                    <a:pt x="150" y="48"/>
                  </a:lnTo>
                  <a:lnTo>
                    <a:pt x="99" y="42"/>
                  </a:lnTo>
                  <a:lnTo>
                    <a:pt x="64" y="0"/>
                  </a:lnTo>
                  <a:close/>
                </a:path>
              </a:pathLst>
            </a:custGeom>
            <a:solidFill>
              <a:srgbClr val="0066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743" name="Freeform 23"/>
            <p:cNvSpPr>
              <a:spLocks/>
            </p:cNvSpPr>
            <p:nvPr/>
          </p:nvSpPr>
          <p:spPr bwMode="auto">
            <a:xfrm>
              <a:off x="-1222" y="1521"/>
              <a:ext cx="59" cy="89"/>
            </a:xfrm>
            <a:custGeom>
              <a:avLst/>
              <a:gdLst>
                <a:gd name="T0" fmla="*/ 19 w 64"/>
                <a:gd name="T1" fmla="*/ 0 h 108"/>
                <a:gd name="T2" fmla="*/ 16 w 64"/>
                <a:gd name="T3" fmla="*/ 29 h 108"/>
                <a:gd name="T4" fmla="*/ 0 w 64"/>
                <a:gd name="T5" fmla="*/ 44 h 108"/>
                <a:gd name="T6" fmla="*/ 19 w 64"/>
                <a:gd name="T7" fmla="*/ 53 h 108"/>
                <a:gd name="T8" fmla="*/ 19 w 64"/>
                <a:gd name="T9" fmla="*/ 108 h 108"/>
                <a:gd name="T10" fmla="*/ 34 w 64"/>
                <a:gd name="T11" fmla="*/ 66 h 108"/>
                <a:gd name="T12" fmla="*/ 64 w 64"/>
                <a:gd name="T13" fmla="*/ 90 h 108"/>
                <a:gd name="T14" fmla="*/ 42 w 64"/>
                <a:gd name="T15" fmla="*/ 44 h 108"/>
                <a:gd name="T16" fmla="*/ 61 w 64"/>
                <a:gd name="T17" fmla="*/ 21 h 108"/>
                <a:gd name="T18" fmla="*/ 37 w 64"/>
                <a:gd name="T19" fmla="*/ 24 h 108"/>
                <a:gd name="T20" fmla="*/ 19 w 6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108"/>
                <a:gd name="T35" fmla="*/ 64 w 64"/>
                <a:gd name="T36" fmla="*/ 108 h 1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108">
                  <a:moveTo>
                    <a:pt x="19" y="0"/>
                  </a:moveTo>
                  <a:lnTo>
                    <a:pt x="16" y="29"/>
                  </a:lnTo>
                  <a:lnTo>
                    <a:pt x="0" y="44"/>
                  </a:lnTo>
                  <a:lnTo>
                    <a:pt x="19" y="53"/>
                  </a:lnTo>
                  <a:lnTo>
                    <a:pt x="19" y="108"/>
                  </a:lnTo>
                  <a:lnTo>
                    <a:pt x="34" y="66"/>
                  </a:lnTo>
                  <a:lnTo>
                    <a:pt x="64" y="90"/>
                  </a:lnTo>
                  <a:lnTo>
                    <a:pt x="42" y="44"/>
                  </a:lnTo>
                  <a:lnTo>
                    <a:pt x="61" y="21"/>
                  </a:lnTo>
                  <a:lnTo>
                    <a:pt x="37" y="24"/>
                  </a:lnTo>
                  <a:lnTo>
                    <a:pt x="19" y="0"/>
                  </a:lnTo>
                  <a:close/>
                </a:path>
              </a:pathLst>
            </a:custGeom>
            <a:solidFill>
              <a:srgbClr val="FFFF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744" name="Freeform 24"/>
            <p:cNvSpPr>
              <a:spLocks/>
            </p:cNvSpPr>
            <p:nvPr/>
          </p:nvSpPr>
          <p:spPr bwMode="auto">
            <a:xfrm>
              <a:off x="-1184" y="2049"/>
              <a:ext cx="85" cy="109"/>
            </a:xfrm>
            <a:custGeom>
              <a:avLst/>
              <a:gdLst>
                <a:gd name="T0" fmla="*/ 47 w 93"/>
                <a:gd name="T1" fmla="*/ 0 h 136"/>
                <a:gd name="T2" fmla="*/ 30 w 93"/>
                <a:gd name="T3" fmla="*/ 34 h 136"/>
                <a:gd name="T4" fmla="*/ 3 w 93"/>
                <a:gd name="T5" fmla="*/ 48 h 136"/>
                <a:gd name="T6" fmla="*/ 23 w 93"/>
                <a:gd name="T7" fmla="*/ 67 h 136"/>
                <a:gd name="T8" fmla="*/ 0 w 93"/>
                <a:gd name="T9" fmla="*/ 136 h 136"/>
                <a:gd name="T10" fmla="*/ 38 w 93"/>
                <a:gd name="T11" fmla="*/ 90 h 136"/>
                <a:gd name="T12" fmla="*/ 68 w 93"/>
                <a:gd name="T13" fmla="*/ 133 h 136"/>
                <a:gd name="T14" fmla="*/ 57 w 93"/>
                <a:gd name="T15" fmla="*/ 66 h 136"/>
                <a:gd name="T16" fmla="*/ 93 w 93"/>
                <a:gd name="T17" fmla="*/ 43 h 136"/>
                <a:gd name="T18" fmla="*/ 62 w 93"/>
                <a:gd name="T19" fmla="*/ 37 h 136"/>
                <a:gd name="T20" fmla="*/ 47 w 93"/>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136"/>
                <a:gd name="T35" fmla="*/ 93 w 93"/>
                <a:gd name="T36" fmla="*/ 136 h 1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136">
                  <a:moveTo>
                    <a:pt x="47" y="0"/>
                  </a:moveTo>
                  <a:lnTo>
                    <a:pt x="30" y="34"/>
                  </a:lnTo>
                  <a:lnTo>
                    <a:pt x="3" y="48"/>
                  </a:lnTo>
                  <a:lnTo>
                    <a:pt x="23" y="67"/>
                  </a:lnTo>
                  <a:lnTo>
                    <a:pt x="0" y="136"/>
                  </a:lnTo>
                  <a:lnTo>
                    <a:pt x="38" y="90"/>
                  </a:lnTo>
                  <a:lnTo>
                    <a:pt x="68" y="133"/>
                  </a:lnTo>
                  <a:lnTo>
                    <a:pt x="57" y="66"/>
                  </a:lnTo>
                  <a:lnTo>
                    <a:pt x="93" y="43"/>
                  </a:lnTo>
                  <a:lnTo>
                    <a:pt x="62" y="37"/>
                  </a:lnTo>
                  <a:lnTo>
                    <a:pt x="47" y="0"/>
                  </a:lnTo>
                  <a:close/>
                </a:path>
              </a:pathLst>
            </a:custGeom>
            <a:solidFill>
              <a:srgbClr val="33CCCC"/>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745" name="Freeform 25"/>
            <p:cNvSpPr>
              <a:spLocks/>
            </p:cNvSpPr>
            <p:nvPr/>
          </p:nvSpPr>
          <p:spPr bwMode="auto">
            <a:xfrm>
              <a:off x="-725" y="1635"/>
              <a:ext cx="53" cy="64"/>
            </a:xfrm>
            <a:custGeom>
              <a:avLst/>
              <a:gdLst>
                <a:gd name="T0" fmla="*/ 47 w 58"/>
                <a:gd name="T1" fmla="*/ 0 h 76"/>
                <a:gd name="T2" fmla="*/ 31 w 58"/>
                <a:gd name="T3" fmla="*/ 21 h 76"/>
                <a:gd name="T4" fmla="*/ 7 w 58"/>
                <a:gd name="T5" fmla="*/ 16 h 76"/>
                <a:gd name="T6" fmla="*/ 13 w 58"/>
                <a:gd name="T7" fmla="*/ 39 h 76"/>
                <a:gd name="T8" fmla="*/ 0 w 58"/>
                <a:gd name="T9" fmla="*/ 69 h 76"/>
                <a:gd name="T10" fmla="*/ 20 w 58"/>
                <a:gd name="T11" fmla="*/ 58 h 76"/>
                <a:gd name="T12" fmla="*/ 34 w 58"/>
                <a:gd name="T13" fmla="*/ 76 h 76"/>
                <a:gd name="T14" fmla="*/ 41 w 58"/>
                <a:gd name="T15" fmla="*/ 55 h 76"/>
                <a:gd name="T16" fmla="*/ 58 w 58"/>
                <a:gd name="T17" fmla="*/ 45 h 76"/>
                <a:gd name="T18" fmla="*/ 47 w 58"/>
                <a:gd name="T19" fmla="*/ 34 h 76"/>
                <a:gd name="T20" fmla="*/ 47 w 5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76"/>
                <a:gd name="T35" fmla="*/ 58 w 58"/>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76">
                  <a:moveTo>
                    <a:pt x="47" y="0"/>
                  </a:moveTo>
                  <a:lnTo>
                    <a:pt x="31" y="21"/>
                  </a:lnTo>
                  <a:lnTo>
                    <a:pt x="7" y="16"/>
                  </a:lnTo>
                  <a:lnTo>
                    <a:pt x="13" y="39"/>
                  </a:lnTo>
                  <a:lnTo>
                    <a:pt x="0" y="69"/>
                  </a:lnTo>
                  <a:lnTo>
                    <a:pt x="20" y="58"/>
                  </a:lnTo>
                  <a:lnTo>
                    <a:pt x="34" y="76"/>
                  </a:lnTo>
                  <a:lnTo>
                    <a:pt x="41" y="55"/>
                  </a:lnTo>
                  <a:lnTo>
                    <a:pt x="58" y="45"/>
                  </a:lnTo>
                  <a:lnTo>
                    <a:pt x="47" y="34"/>
                  </a:lnTo>
                  <a:lnTo>
                    <a:pt x="47" y="0"/>
                  </a:lnTo>
                  <a:close/>
                </a:path>
              </a:pathLst>
            </a:custGeom>
            <a:solidFill>
              <a:schemeClr val="hlink"/>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746" name="Freeform 26"/>
            <p:cNvSpPr>
              <a:spLocks/>
            </p:cNvSpPr>
            <p:nvPr/>
          </p:nvSpPr>
          <p:spPr bwMode="auto">
            <a:xfrm>
              <a:off x="-799" y="1960"/>
              <a:ext cx="53" cy="61"/>
            </a:xfrm>
            <a:custGeom>
              <a:avLst/>
              <a:gdLst>
                <a:gd name="T0" fmla="*/ 50 w 59"/>
                <a:gd name="T1" fmla="*/ 0 h 77"/>
                <a:gd name="T2" fmla="*/ 32 w 59"/>
                <a:gd name="T3" fmla="*/ 20 h 77"/>
                <a:gd name="T4" fmla="*/ 8 w 59"/>
                <a:gd name="T5" fmla="*/ 17 h 77"/>
                <a:gd name="T6" fmla="*/ 15 w 59"/>
                <a:gd name="T7" fmla="*/ 39 h 77"/>
                <a:gd name="T8" fmla="*/ 0 w 59"/>
                <a:gd name="T9" fmla="*/ 69 h 77"/>
                <a:gd name="T10" fmla="*/ 21 w 59"/>
                <a:gd name="T11" fmla="*/ 57 h 77"/>
                <a:gd name="T12" fmla="*/ 35 w 59"/>
                <a:gd name="T13" fmla="*/ 77 h 77"/>
                <a:gd name="T14" fmla="*/ 42 w 59"/>
                <a:gd name="T15" fmla="*/ 54 h 77"/>
                <a:gd name="T16" fmla="*/ 59 w 59"/>
                <a:gd name="T17" fmla="*/ 45 h 77"/>
                <a:gd name="T18" fmla="*/ 48 w 59"/>
                <a:gd name="T19" fmla="*/ 35 h 77"/>
                <a:gd name="T20" fmla="*/ 50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7"/>
                <a:gd name="T35" fmla="*/ 59 w 59"/>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747" name="Freeform 27"/>
            <p:cNvSpPr>
              <a:spLocks/>
            </p:cNvSpPr>
            <p:nvPr/>
          </p:nvSpPr>
          <p:spPr bwMode="auto">
            <a:xfrm>
              <a:off x="-1490" y="1386"/>
              <a:ext cx="56" cy="66"/>
            </a:xfrm>
            <a:custGeom>
              <a:avLst/>
              <a:gdLst>
                <a:gd name="T0" fmla="*/ 18 w 62"/>
                <a:gd name="T1" fmla="*/ 0 h 83"/>
                <a:gd name="T2" fmla="*/ 21 w 62"/>
                <a:gd name="T3" fmla="*/ 27 h 83"/>
                <a:gd name="T4" fmla="*/ 0 w 62"/>
                <a:gd name="T5" fmla="*/ 42 h 83"/>
                <a:gd name="T6" fmla="*/ 22 w 62"/>
                <a:gd name="T7" fmla="*/ 53 h 83"/>
                <a:gd name="T8" fmla="*/ 34 w 62"/>
                <a:gd name="T9" fmla="*/ 83 h 83"/>
                <a:gd name="T10" fmla="*/ 40 w 62"/>
                <a:gd name="T11" fmla="*/ 60 h 83"/>
                <a:gd name="T12" fmla="*/ 62 w 62"/>
                <a:gd name="T13" fmla="*/ 63 h 83"/>
                <a:gd name="T14" fmla="*/ 52 w 62"/>
                <a:gd name="T15" fmla="*/ 44 h 83"/>
                <a:gd name="T16" fmla="*/ 56 w 62"/>
                <a:gd name="T17" fmla="*/ 24 h 83"/>
                <a:gd name="T18" fmla="*/ 41 w 62"/>
                <a:gd name="T19" fmla="*/ 26 h 83"/>
                <a:gd name="T20" fmla="*/ 18 w 62"/>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
                <a:gd name="T34" fmla="*/ 0 h 83"/>
                <a:gd name="T35" fmla="*/ 62 w 62"/>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 h="83">
                  <a:moveTo>
                    <a:pt x="18" y="0"/>
                  </a:moveTo>
                  <a:lnTo>
                    <a:pt x="21" y="27"/>
                  </a:lnTo>
                  <a:lnTo>
                    <a:pt x="0" y="42"/>
                  </a:lnTo>
                  <a:lnTo>
                    <a:pt x="22" y="53"/>
                  </a:lnTo>
                  <a:lnTo>
                    <a:pt x="34" y="83"/>
                  </a:lnTo>
                  <a:lnTo>
                    <a:pt x="40" y="60"/>
                  </a:lnTo>
                  <a:lnTo>
                    <a:pt x="62" y="63"/>
                  </a:lnTo>
                  <a:lnTo>
                    <a:pt x="52" y="44"/>
                  </a:lnTo>
                  <a:lnTo>
                    <a:pt x="56" y="24"/>
                  </a:lnTo>
                  <a:lnTo>
                    <a:pt x="41" y="26"/>
                  </a:lnTo>
                  <a:lnTo>
                    <a:pt x="18" y="0"/>
                  </a:lnTo>
                  <a:close/>
                </a:path>
              </a:pathLst>
            </a:custGeom>
            <a:solidFill>
              <a:srgbClr val="FF0000"/>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748" name="Freeform 28"/>
            <p:cNvSpPr>
              <a:spLocks/>
            </p:cNvSpPr>
            <p:nvPr/>
          </p:nvSpPr>
          <p:spPr bwMode="auto">
            <a:xfrm>
              <a:off x="-1512" y="1859"/>
              <a:ext cx="55" cy="61"/>
            </a:xfrm>
            <a:custGeom>
              <a:avLst/>
              <a:gdLst>
                <a:gd name="T0" fmla="*/ 48 w 59"/>
                <a:gd name="T1" fmla="*/ 0 h 75"/>
                <a:gd name="T2" fmla="*/ 32 w 59"/>
                <a:gd name="T3" fmla="*/ 19 h 75"/>
                <a:gd name="T4" fmla="*/ 8 w 59"/>
                <a:gd name="T5" fmla="*/ 15 h 75"/>
                <a:gd name="T6" fmla="*/ 14 w 59"/>
                <a:gd name="T7" fmla="*/ 37 h 75"/>
                <a:gd name="T8" fmla="*/ 0 w 59"/>
                <a:gd name="T9" fmla="*/ 69 h 75"/>
                <a:gd name="T10" fmla="*/ 21 w 59"/>
                <a:gd name="T11" fmla="*/ 57 h 75"/>
                <a:gd name="T12" fmla="*/ 35 w 59"/>
                <a:gd name="T13" fmla="*/ 75 h 75"/>
                <a:gd name="T14" fmla="*/ 42 w 59"/>
                <a:gd name="T15" fmla="*/ 54 h 75"/>
                <a:gd name="T16" fmla="*/ 59 w 59"/>
                <a:gd name="T17" fmla="*/ 43 h 75"/>
                <a:gd name="T18" fmla="*/ 48 w 59"/>
                <a:gd name="T19" fmla="*/ 34 h 75"/>
                <a:gd name="T20" fmla="*/ 48 w 5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5"/>
                <a:gd name="T35" fmla="*/ 59 w 59"/>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5">
                  <a:moveTo>
                    <a:pt x="48" y="0"/>
                  </a:moveTo>
                  <a:lnTo>
                    <a:pt x="32" y="19"/>
                  </a:lnTo>
                  <a:lnTo>
                    <a:pt x="8" y="15"/>
                  </a:lnTo>
                  <a:lnTo>
                    <a:pt x="14" y="37"/>
                  </a:lnTo>
                  <a:lnTo>
                    <a:pt x="0" y="69"/>
                  </a:lnTo>
                  <a:lnTo>
                    <a:pt x="21" y="57"/>
                  </a:lnTo>
                  <a:lnTo>
                    <a:pt x="35" y="75"/>
                  </a:lnTo>
                  <a:lnTo>
                    <a:pt x="42" y="54"/>
                  </a:lnTo>
                  <a:lnTo>
                    <a:pt x="59" y="43"/>
                  </a:lnTo>
                  <a:lnTo>
                    <a:pt x="48" y="34"/>
                  </a:lnTo>
                  <a:lnTo>
                    <a:pt x="48" y="0"/>
                  </a:lnTo>
                  <a:close/>
                </a:path>
              </a:pathLst>
            </a:custGeom>
            <a:solidFill>
              <a:schemeClr val="bg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749" name="Freeform 29"/>
            <p:cNvSpPr>
              <a:spLocks/>
            </p:cNvSpPr>
            <p:nvPr/>
          </p:nvSpPr>
          <p:spPr bwMode="auto">
            <a:xfrm>
              <a:off x="-1140" y="1211"/>
              <a:ext cx="109" cy="191"/>
            </a:xfrm>
            <a:custGeom>
              <a:avLst/>
              <a:gdLst>
                <a:gd name="T0" fmla="*/ 72 w 119"/>
                <a:gd name="T1" fmla="*/ 0 h 237"/>
                <a:gd name="T2" fmla="*/ 42 w 119"/>
                <a:gd name="T3" fmla="*/ 27 h 237"/>
                <a:gd name="T4" fmla="*/ 12 w 119"/>
                <a:gd name="T5" fmla="*/ 35 h 237"/>
                <a:gd name="T6" fmla="*/ 35 w 119"/>
                <a:gd name="T7" fmla="*/ 59 h 237"/>
                <a:gd name="T8" fmla="*/ 32 w 119"/>
                <a:gd name="T9" fmla="*/ 68 h 237"/>
                <a:gd name="T10" fmla="*/ 24 w 119"/>
                <a:gd name="T11" fmla="*/ 89 h 237"/>
                <a:gd name="T12" fmla="*/ 14 w 119"/>
                <a:gd name="T13" fmla="*/ 119 h 237"/>
                <a:gd name="T14" fmla="*/ 0 w 119"/>
                <a:gd name="T15" fmla="*/ 150 h 237"/>
                <a:gd name="T16" fmla="*/ 2 w 119"/>
                <a:gd name="T17" fmla="*/ 147 h 237"/>
                <a:gd name="T18" fmla="*/ 5 w 119"/>
                <a:gd name="T19" fmla="*/ 141 h 237"/>
                <a:gd name="T20" fmla="*/ 9 w 119"/>
                <a:gd name="T21" fmla="*/ 134 h 237"/>
                <a:gd name="T22" fmla="*/ 15 w 119"/>
                <a:gd name="T23" fmla="*/ 123 h 237"/>
                <a:gd name="T24" fmla="*/ 23 w 119"/>
                <a:gd name="T25" fmla="*/ 113 h 237"/>
                <a:gd name="T26" fmla="*/ 30 w 119"/>
                <a:gd name="T27" fmla="*/ 102 h 237"/>
                <a:gd name="T28" fmla="*/ 39 w 119"/>
                <a:gd name="T29" fmla="*/ 93 h 237"/>
                <a:gd name="T30" fmla="*/ 48 w 119"/>
                <a:gd name="T31" fmla="*/ 89 h 237"/>
                <a:gd name="T32" fmla="*/ 51 w 119"/>
                <a:gd name="T33" fmla="*/ 105 h 237"/>
                <a:gd name="T34" fmla="*/ 56 w 119"/>
                <a:gd name="T35" fmla="*/ 144 h 237"/>
                <a:gd name="T36" fmla="*/ 56 w 119"/>
                <a:gd name="T37" fmla="*/ 194 h 237"/>
                <a:gd name="T38" fmla="*/ 50 w 119"/>
                <a:gd name="T39" fmla="*/ 237 h 237"/>
                <a:gd name="T40" fmla="*/ 54 w 119"/>
                <a:gd name="T41" fmla="*/ 215 h 237"/>
                <a:gd name="T42" fmla="*/ 65 w 119"/>
                <a:gd name="T43" fmla="*/ 164 h 237"/>
                <a:gd name="T44" fmla="*/ 75 w 119"/>
                <a:gd name="T45" fmla="*/ 107 h 237"/>
                <a:gd name="T46" fmla="*/ 80 w 119"/>
                <a:gd name="T47" fmla="*/ 68 h 237"/>
                <a:gd name="T48" fmla="*/ 119 w 119"/>
                <a:gd name="T49" fmla="*/ 50 h 237"/>
                <a:gd name="T50" fmla="*/ 83 w 119"/>
                <a:gd name="T51" fmla="*/ 29 h 237"/>
                <a:gd name="T52" fmla="*/ 72 w 119"/>
                <a:gd name="T53" fmla="*/ 0 h 2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9"/>
                <a:gd name="T82" fmla="*/ 0 h 237"/>
                <a:gd name="T83" fmla="*/ 119 w 119"/>
                <a:gd name="T84" fmla="*/ 237 h 2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9" h="237">
                  <a:moveTo>
                    <a:pt x="72" y="0"/>
                  </a:moveTo>
                  <a:lnTo>
                    <a:pt x="42" y="27"/>
                  </a:lnTo>
                  <a:lnTo>
                    <a:pt x="12" y="35"/>
                  </a:lnTo>
                  <a:lnTo>
                    <a:pt x="35" y="59"/>
                  </a:lnTo>
                  <a:lnTo>
                    <a:pt x="32" y="68"/>
                  </a:lnTo>
                  <a:lnTo>
                    <a:pt x="24" y="89"/>
                  </a:lnTo>
                  <a:lnTo>
                    <a:pt x="14" y="119"/>
                  </a:lnTo>
                  <a:lnTo>
                    <a:pt x="0" y="150"/>
                  </a:lnTo>
                  <a:lnTo>
                    <a:pt x="2" y="147"/>
                  </a:lnTo>
                  <a:lnTo>
                    <a:pt x="5" y="141"/>
                  </a:lnTo>
                  <a:lnTo>
                    <a:pt x="9" y="134"/>
                  </a:lnTo>
                  <a:lnTo>
                    <a:pt x="15" y="123"/>
                  </a:lnTo>
                  <a:lnTo>
                    <a:pt x="23" y="113"/>
                  </a:lnTo>
                  <a:lnTo>
                    <a:pt x="30" y="102"/>
                  </a:lnTo>
                  <a:lnTo>
                    <a:pt x="39" y="93"/>
                  </a:lnTo>
                  <a:lnTo>
                    <a:pt x="48" y="89"/>
                  </a:lnTo>
                  <a:lnTo>
                    <a:pt x="51" y="105"/>
                  </a:lnTo>
                  <a:lnTo>
                    <a:pt x="56" y="144"/>
                  </a:lnTo>
                  <a:lnTo>
                    <a:pt x="56" y="194"/>
                  </a:lnTo>
                  <a:lnTo>
                    <a:pt x="50" y="237"/>
                  </a:lnTo>
                  <a:lnTo>
                    <a:pt x="54" y="215"/>
                  </a:lnTo>
                  <a:lnTo>
                    <a:pt x="65" y="164"/>
                  </a:lnTo>
                  <a:lnTo>
                    <a:pt x="75" y="107"/>
                  </a:lnTo>
                  <a:lnTo>
                    <a:pt x="80" y="68"/>
                  </a:lnTo>
                  <a:lnTo>
                    <a:pt x="119" y="50"/>
                  </a:lnTo>
                  <a:lnTo>
                    <a:pt x="83" y="29"/>
                  </a:lnTo>
                  <a:lnTo>
                    <a:pt x="72" y="0"/>
                  </a:lnTo>
                  <a:close/>
                </a:path>
              </a:pathLst>
            </a:custGeom>
            <a:solidFill>
              <a:schemeClr val="bg1"/>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750" name="Freeform 30"/>
            <p:cNvSpPr>
              <a:spLocks/>
            </p:cNvSpPr>
            <p:nvPr/>
          </p:nvSpPr>
          <p:spPr bwMode="auto">
            <a:xfrm>
              <a:off x="-1315" y="2138"/>
              <a:ext cx="53" cy="64"/>
            </a:xfrm>
            <a:custGeom>
              <a:avLst/>
              <a:gdLst>
                <a:gd name="T0" fmla="*/ 50 w 59"/>
                <a:gd name="T1" fmla="*/ 0 h 77"/>
                <a:gd name="T2" fmla="*/ 32 w 59"/>
                <a:gd name="T3" fmla="*/ 20 h 77"/>
                <a:gd name="T4" fmla="*/ 8 w 59"/>
                <a:gd name="T5" fmla="*/ 17 h 77"/>
                <a:gd name="T6" fmla="*/ 15 w 59"/>
                <a:gd name="T7" fmla="*/ 39 h 77"/>
                <a:gd name="T8" fmla="*/ 0 w 59"/>
                <a:gd name="T9" fmla="*/ 69 h 77"/>
                <a:gd name="T10" fmla="*/ 21 w 59"/>
                <a:gd name="T11" fmla="*/ 57 h 77"/>
                <a:gd name="T12" fmla="*/ 35 w 59"/>
                <a:gd name="T13" fmla="*/ 77 h 77"/>
                <a:gd name="T14" fmla="*/ 42 w 59"/>
                <a:gd name="T15" fmla="*/ 54 h 77"/>
                <a:gd name="T16" fmla="*/ 59 w 59"/>
                <a:gd name="T17" fmla="*/ 45 h 77"/>
                <a:gd name="T18" fmla="*/ 48 w 59"/>
                <a:gd name="T19" fmla="*/ 35 h 77"/>
                <a:gd name="T20" fmla="*/ 50 w 59"/>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7"/>
                <a:gd name="T35" fmla="*/ 59 w 59"/>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7">
                  <a:moveTo>
                    <a:pt x="50" y="0"/>
                  </a:moveTo>
                  <a:lnTo>
                    <a:pt x="32" y="20"/>
                  </a:lnTo>
                  <a:lnTo>
                    <a:pt x="8" y="17"/>
                  </a:lnTo>
                  <a:lnTo>
                    <a:pt x="15" y="39"/>
                  </a:lnTo>
                  <a:lnTo>
                    <a:pt x="0" y="69"/>
                  </a:lnTo>
                  <a:lnTo>
                    <a:pt x="21" y="57"/>
                  </a:lnTo>
                  <a:lnTo>
                    <a:pt x="35" y="77"/>
                  </a:lnTo>
                  <a:lnTo>
                    <a:pt x="42" y="54"/>
                  </a:lnTo>
                  <a:lnTo>
                    <a:pt x="59" y="45"/>
                  </a:lnTo>
                  <a:lnTo>
                    <a:pt x="48" y="35"/>
                  </a:lnTo>
                  <a:lnTo>
                    <a:pt x="50" y="0"/>
                  </a:lnTo>
                  <a:close/>
                </a:path>
              </a:pathLst>
            </a:custGeom>
            <a:solidFill>
              <a:srgbClr val="FFFF99"/>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751" name="Freeform 31"/>
            <p:cNvSpPr>
              <a:spLocks/>
            </p:cNvSpPr>
            <p:nvPr/>
          </p:nvSpPr>
          <p:spPr bwMode="auto">
            <a:xfrm>
              <a:off x="-1578" y="1056"/>
              <a:ext cx="232" cy="310"/>
            </a:xfrm>
            <a:custGeom>
              <a:avLst/>
              <a:gdLst>
                <a:gd name="T0" fmla="*/ 67 w 254"/>
                <a:gd name="T1" fmla="*/ 266 h 383"/>
                <a:gd name="T2" fmla="*/ 64 w 254"/>
                <a:gd name="T3" fmla="*/ 253 h 383"/>
                <a:gd name="T4" fmla="*/ 58 w 254"/>
                <a:gd name="T5" fmla="*/ 221 h 383"/>
                <a:gd name="T6" fmla="*/ 57 w 254"/>
                <a:gd name="T7" fmla="*/ 184 h 383"/>
                <a:gd name="T8" fmla="*/ 64 w 254"/>
                <a:gd name="T9" fmla="*/ 154 h 383"/>
                <a:gd name="T10" fmla="*/ 0 w 254"/>
                <a:gd name="T11" fmla="*/ 127 h 383"/>
                <a:gd name="T12" fmla="*/ 79 w 254"/>
                <a:gd name="T13" fmla="*/ 93 h 383"/>
                <a:gd name="T14" fmla="*/ 130 w 254"/>
                <a:gd name="T15" fmla="*/ 0 h 383"/>
                <a:gd name="T16" fmla="*/ 176 w 254"/>
                <a:gd name="T17" fmla="*/ 69 h 383"/>
                <a:gd name="T18" fmla="*/ 254 w 254"/>
                <a:gd name="T19" fmla="*/ 75 h 383"/>
                <a:gd name="T20" fmla="*/ 197 w 254"/>
                <a:gd name="T21" fmla="*/ 127 h 383"/>
                <a:gd name="T22" fmla="*/ 203 w 254"/>
                <a:gd name="T23" fmla="*/ 151 h 383"/>
                <a:gd name="T24" fmla="*/ 217 w 254"/>
                <a:gd name="T25" fmla="*/ 211 h 383"/>
                <a:gd name="T26" fmla="*/ 230 w 254"/>
                <a:gd name="T27" fmla="*/ 284 h 383"/>
                <a:gd name="T28" fmla="*/ 236 w 254"/>
                <a:gd name="T29" fmla="*/ 352 h 383"/>
                <a:gd name="T30" fmla="*/ 235 w 254"/>
                <a:gd name="T31" fmla="*/ 383 h 383"/>
                <a:gd name="T32" fmla="*/ 233 w 254"/>
                <a:gd name="T33" fmla="*/ 376 h 383"/>
                <a:gd name="T34" fmla="*/ 232 w 254"/>
                <a:gd name="T35" fmla="*/ 355 h 383"/>
                <a:gd name="T36" fmla="*/ 230 w 254"/>
                <a:gd name="T37" fmla="*/ 343 h 383"/>
                <a:gd name="T38" fmla="*/ 227 w 254"/>
                <a:gd name="T39" fmla="*/ 337 h 383"/>
                <a:gd name="T40" fmla="*/ 221 w 254"/>
                <a:gd name="T41" fmla="*/ 323 h 383"/>
                <a:gd name="T42" fmla="*/ 212 w 254"/>
                <a:gd name="T43" fmla="*/ 302 h 383"/>
                <a:gd name="T44" fmla="*/ 199 w 254"/>
                <a:gd name="T45" fmla="*/ 277 h 383"/>
                <a:gd name="T46" fmla="*/ 185 w 254"/>
                <a:gd name="T47" fmla="*/ 248 h 383"/>
                <a:gd name="T48" fmla="*/ 169 w 254"/>
                <a:gd name="T49" fmla="*/ 221 h 383"/>
                <a:gd name="T50" fmla="*/ 152 w 254"/>
                <a:gd name="T51" fmla="*/ 196 h 383"/>
                <a:gd name="T52" fmla="*/ 136 w 254"/>
                <a:gd name="T53" fmla="*/ 175 h 383"/>
                <a:gd name="T54" fmla="*/ 133 w 254"/>
                <a:gd name="T55" fmla="*/ 176 h 383"/>
                <a:gd name="T56" fmla="*/ 125 w 254"/>
                <a:gd name="T57" fmla="*/ 181 h 383"/>
                <a:gd name="T58" fmla="*/ 113 w 254"/>
                <a:gd name="T59" fmla="*/ 188 h 383"/>
                <a:gd name="T60" fmla="*/ 100 w 254"/>
                <a:gd name="T61" fmla="*/ 197 h 383"/>
                <a:gd name="T62" fmla="*/ 88 w 254"/>
                <a:gd name="T63" fmla="*/ 211 h 383"/>
                <a:gd name="T64" fmla="*/ 76 w 254"/>
                <a:gd name="T65" fmla="*/ 227 h 383"/>
                <a:gd name="T66" fmla="*/ 69 w 254"/>
                <a:gd name="T67" fmla="*/ 245 h 383"/>
                <a:gd name="T68" fmla="*/ 67 w 254"/>
                <a:gd name="T69" fmla="*/ 266 h 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383"/>
                <a:gd name="T107" fmla="*/ 254 w 254"/>
                <a:gd name="T108" fmla="*/ 383 h 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383">
                  <a:moveTo>
                    <a:pt x="67" y="266"/>
                  </a:moveTo>
                  <a:lnTo>
                    <a:pt x="64" y="253"/>
                  </a:lnTo>
                  <a:lnTo>
                    <a:pt x="58" y="221"/>
                  </a:lnTo>
                  <a:lnTo>
                    <a:pt x="57" y="184"/>
                  </a:lnTo>
                  <a:lnTo>
                    <a:pt x="64" y="154"/>
                  </a:lnTo>
                  <a:lnTo>
                    <a:pt x="0" y="127"/>
                  </a:lnTo>
                  <a:lnTo>
                    <a:pt x="79" y="93"/>
                  </a:lnTo>
                  <a:lnTo>
                    <a:pt x="130" y="0"/>
                  </a:lnTo>
                  <a:lnTo>
                    <a:pt x="176" y="69"/>
                  </a:lnTo>
                  <a:lnTo>
                    <a:pt x="254" y="75"/>
                  </a:lnTo>
                  <a:lnTo>
                    <a:pt x="197" y="127"/>
                  </a:lnTo>
                  <a:lnTo>
                    <a:pt x="203" y="151"/>
                  </a:lnTo>
                  <a:lnTo>
                    <a:pt x="217" y="211"/>
                  </a:lnTo>
                  <a:lnTo>
                    <a:pt x="230" y="284"/>
                  </a:lnTo>
                  <a:lnTo>
                    <a:pt x="236" y="352"/>
                  </a:lnTo>
                  <a:lnTo>
                    <a:pt x="235" y="383"/>
                  </a:lnTo>
                  <a:lnTo>
                    <a:pt x="233" y="376"/>
                  </a:lnTo>
                  <a:lnTo>
                    <a:pt x="232" y="355"/>
                  </a:lnTo>
                  <a:lnTo>
                    <a:pt x="230" y="343"/>
                  </a:lnTo>
                  <a:lnTo>
                    <a:pt x="227" y="337"/>
                  </a:lnTo>
                  <a:lnTo>
                    <a:pt x="221" y="323"/>
                  </a:lnTo>
                  <a:lnTo>
                    <a:pt x="212" y="302"/>
                  </a:lnTo>
                  <a:lnTo>
                    <a:pt x="199" y="277"/>
                  </a:lnTo>
                  <a:lnTo>
                    <a:pt x="185" y="248"/>
                  </a:lnTo>
                  <a:lnTo>
                    <a:pt x="169" y="221"/>
                  </a:lnTo>
                  <a:lnTo>
                    <a:pt x="152" y="196"/>
                  </a:lnTo>
                  <a:lnTo>
                    <a:pt x="136" y="175"/>
                  </a:lnTo>
                  <a:lnTo>
                    <a:pt x="133" y="176"/>
                  </a:lnTo>
                  <a:lnTo>
                    <a:pt x="125" y="181"/>
                  </a:lnTo>
                  <a:lnTo>
                    <a:pt x="113" y="188"/>
                  </a:lnTo>
                  <a:lnTo>
                    <a:pt x="100" y="197"/>
                  </a:lnTo>
                  <a:lnTo>
                    <a:pt x="88" y="211"/>
                  </a:lnTo>
                  <a:lnTo>
                    <a:pt x="76" y="227"/>
                  </a:lnTo>
                  <a:lnTo>
                    <a:pt x="69" y="245"/>
                  </a:lnTo>
                  <a:lnTo>
                    <a:pt x="67" y="266"/>
                  </a:lnTo>
                  <a:close/>
                </a:path>
              </a:pathLst>
            </a:custGeom>
            <a:solidFill>
              <a:schemeClr val="tx2"/>
            </a:solidFill>
            <a:ln>
              <a:noFill/>
            </a:ln>
            <a:effectLst>
              <a:outerShdw blurRad="63500" dist="107763"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6722" name="Rectangle 2"/>
          <p:cNvSpPr>
            <a:spLocks noGrp="1" noChangeArrowheads="1"/>
          </p:cNvSpPr>
          <p:nvPr>
            <p:ph type="body" idx="1"/>
          </p:nvPr>
        </p:nvSpPr>
        <p:spPr>
          <a:xfrm>
            <a:off x="76200" y="1981200"/>
            <a:ext cx="9144000" cy="4495800"/>
          </a:xfrm>
          <a:effectLst/>
        </p:spPr>
        <p:txBody>
          <a:bodyPr/>
          <a:lstStyle/>
          <a:p>
            <a:pPr eaLnBrk="1" hangingPunct="1">
              <a:lnSpc>
                <a:spcPct val="90000"/>
              </a:lnSpc>
              <a:buClr>
                <a:schemeClr val="bg1"/>
              </a:buClr>
            </a:pPr>
            <a:r>
              <a:rPr lang="en-US" sz="2800" dirty="0">
                <a:latin typeface="BernhardFashion BT" charset="0"/>
              </a:rPr>
              <a:t>Is it easy to give compliments?</a:t>
            </a:r>
            <a:br>
              <a:rPr lang="en-US" sz="2800" dirty="0">
                <a:latin typeface="BernhardFashion BT" charset="0"/>
              </a:rPr>
            </a:br>
            <a:endParaRPr lang="en-US" sz="2800" dirty="0">
              <a:latin typeface="BernhardFashion BT" charset="0"/>
            </a:endParaRPr>
          </a:p>
          <a:p>
            <a:pPr eaLnBrk="1" hangingPunct="1">
              <a:lnSpc>
                <a:spcPct val="90000"/>
              </a:lnSpc>
              <a:buClr>
                <a:schemeClr val="bg1"/>
              </a:buClr>
            </a:pPr>
            <a:r>
              <a:rPr lang="en-US" sz="2800" dirty="0">
                <a:latin typeface="BernhardFashion BT" charset="0"/>
              </a:rPr>
              <a:t>Why or why not?</a:t>
            </a:r>
          </a:p>
          <a:p>
            <a:pPr eaLnBrk="1" hangingPunct="1">
              <a:lnSpc>
                <a:spcPct val="90000"/>
              </a:lnSpc>
              <a:buClr>
                <a:schemeClr val="bg1"/>
              </a:buClr>
            </a:pPr>
            <a:endParaRPr lang="en-US" sz="2800" dirty="0">
              <a:latin typeface="BernhardFashion BT" charset="0"/>
            </a:endParaRPr>
          </a:p>
          <a:p>
            <a:pPr eaLnBrk="1" hangingPunct="1">
              <a:lnSpc>
                <a:spcPct val="90000"/>
              </a:lnSpc>
              <a:buClr>
                <a:schemeClr val="bg1"/>
              </a:buClr>
            </a:pPr>
            <a:r>
              <a:rPr lang="en-US" sz="2800" dirty="0">
                <a:latin typeface="BernhardFashion BT" charset="0"/>
              </a:rPr>
              <a:t>Can you imagine your whole school or community of believers addressing each other in a positive way instead of criticizing one another?</a:t>
            </a:r>
          </a:p>
        </p:txBody>
      </p:sp>
      <p:graphicFrame>
        <p:nvGraphicFramePr>
          <p:cNvPr id="25602" name="Object 34"/>
          <p:cNvGraphicFramePr>
            <a:graphicFrameLocks noChangeAspect="1"/>
          </p:cNvGraphicFramePr>
          <p:nvPr>
            <p:extLst>
              <p:ext uri="{D42A27DB-BD31-4B8C-83A1-F6EECF244321}">
                <p14:modId xmlns:p14="http://schemas.microsoft.com/office/powerpoint/2010/main" val="1222954727"/>
              </p:ext>
            </p:extLst>
          </p:nvPr>
        </p:nvGraphicFramePr>
        <p:xfrm>
          <a:off x="5494663" y="696912"/>
          <a:ext cx="3490912" cy="2808288"/>
        </p:xfrm>
        <a:graphic>
          <a:graphicData uri="http://schemas.openxmlformats.org/presentationml/2006/ole">
            <mc:AlternateContent xmlns:mc="http://schemas.openxmlformats.org/markup-compatibility/2006">
              <mc:Choice xmlns:v="urn:schemas-microsoft-com:vml" Requires="v">
                <p:oleObj spid="_x0000_s132214" name="CorelDRAW" r:id="rId3" imgW="4614253" imgH="4035224" progId="CorelDraw.Graphic.7">
                  <p:embed/>
                </p:oleObj>
              </mc:Choice>
              <mc:Fallback>
                <p:oleObj name="CorelDRAW" r:id="rId3" imgW="4614253" imgH="4035224" progId="CorelDraw.Graphic.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4663" y="696912"/>
                        <a:ext cx="3490912" cy="2808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sp>
        <p:nvSpPr>
          <p:cNvPr id="286755" name="Text Box 35"/>
          <p:cNvSpPr txBox="1">
            <a:spLocks noChangeArrowheads="1"/>
          </p:cNvSpPr>
          <p:nvPr/>
        </p:nvSpPr>
        <p:spPr bwMode="auto">
          <a:xfrm>
            <a:off x="6553200" y="454224"/>
            <a:ext cx="1373838" cy="307777"/>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dirty="0">
                <a:solidFill>
                  <a:srgbClr val="FFC000"/>
                </a:solidFill>
                <a:latin typeface="BernhardFashion BT" charset="0"/>
              </a:rPr>
              <a:t>Warm </a:t>
            </a:r>
            <a:r>
              <a:rPr lang="en-US" sz="1400" b="1" dirty="0" err="1">
                <a:solidFill>
                  <a:srgbClr val="FFC000"/>
                </a:solidFill>
                <a:latin typeface="BernhardFashion BT" charset="0"/>
              </a:rPr>
              <a:t>Fuzzies</a:t>
            </a:r>
            <a:endParaRPr lang="en-US" sz="1400" b="1" dirty="0">
              <a:solidFill>
                <a:srgbClr val="FFC000"/>
              </a:solidFill>
              <a:latin typeface="BernhardFashion BT" charset="0"/>
            </a:endParaRPr>
          </a:p>
        </p:txBody>
      </p:sp>
      <p:sp>
        <p:nvSpPr>
          <p:cNvPr id="286756" name="Text Box 36"/>
          <p:cNvSpPr txBox="1">
            <a:spLocks noChangeArrowheads="1"/>
          </p:cNvSpPr>
          <p:nvPr/>
        </p:nvSpPr>
        <p:spPr bwMode="auto">
          <a:xfrm>
            <a:off x="6074558" y="1044714"/>
            <a:ext cx="833369" cy="707886"/>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dirty="0">
                <a:solidFill>
                  <a:schemeClr val="bg1"/>
                </a:solidFill>
                <a:latin typeface="Tahoma" pitchFamily="34" charset="0"/>
                <a:ea typeface="Tahoma" pitchFamily="34" charset="0"/>
                <a:cs typeface="Tahoma" pitchFamily="34" charset="0"/>
              </a:rPr>
              <a:t>Kind </a:t>
            </a:r>
          </a:p>
          <a:p>
            <a:pPr algn="ctr"/>
            <a:r>
              <a:rPr lang="en-US" sz="2000" dirty="0">
                <a:solidFill>
                  <a:schemeClr val="bg1"/>
                </a:solidFill>
                <a:latin typeface="Tahoma" pitchFamily="34" charset="0"/>
                <a:ea typeface="Tahoma" pitchFamily="34" charset="0"/>
                <a:cs typeface="Tahoma" pitchFamily="34" charset="0"/>
              </a:rPr>
              <a:t>Karen</a:t>
            </a:r>
          </a:p>
        </p:txBody>
      </p:sp>
      <p:sp>
        <p:nvSpPr>
          <p:cNvPr id="286757" name="Text Box 37"/>
          <p:cNvSpPr txBox="1">
            <a:spLocks noChangeArrowheads="1"/>
          </p:cNvSpPr>
          <p:nvPr/>
        </p:nvSpPr>
        <p:spPr bwMode="auto">
          <a:xfrm rot="18849975">
            <a:off x="6987320" y="1657365"/>
            <a:ext cx="1309974" cy="276999"/>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dirty="0">
                <a:solidFill>
                  <a:schemeClr val="bg1"/>
                </a:solidFill>
                <a:latin typeface="Tahoma" pitchFamily="34" charset="0"/>
                <a:ea typeface="Tahoma" pitchFamily="34" charset="0"/>
                <a:cs typeface="Tahoma" pitchFamily="34" charset="0"/>
              </a:rPr>
              <a:t>Dependable Dan</a:t>
            </a:r>
          </a:p>
        </p:txBody>
      </p:sp>
      <p:sp>
        <p:nvSpPr>
          <p:cNvPr id="286758" name="Text Box 38"/>
          <p:cNvSpPr txBox="1">
            <a:spLocks noChangeArrowheads="1"/>
          </p:cNvSpPr>
          <p:nvPr/>
        </p:nvSpPr>
        <p:spPr bwMode="auto">
          <a:xfrm>
            <a:off x="5943601" y="2286001"/>
            <a:ext cx="620683" cy="461665"/>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200" dirty="0">
                <a:solidFill>
                  <a:schemeClr val="bg1"/>
                </a:solidFill>
                <a:latin typeface="Tahoma" pitchFamily="34" charset="0"/>
                <a:ea typeface="Tahoma" pitchFamily="34" charset="0"/>
                <a:cs typeface="Tahoma" pitchFamily="34" charset="0"/>
              </a:rPr>
              <a:t>Caring</a:t>
            </a:r>
          </a:p>
          <a:p>
            <a:pPr algn="ctr"/>
            <a:r>
              <a:rPr lang="en-US" sz="1200" dirty="0">
                <a:solidFill>
                  <a:schemeClr val="bg1"/>
                </a:solidFill>
                <a:latin typeface="Tahoma" pitchFamily="34" charset="0"/>
                <a:ea typeface="Tahoma" pitchFamily="34" charset="0"/>
                <a:cs typeface="Tahoma" pitchFamily="34" charset="0"/>
              </a:rPr>
              <a:t>Carl </a:t>
            </a:r>
          </a:p>
        </p:txBody>
      </p:sp>
      <p:sp>
        <p:nvSpPr>
          <p:cNvPr id="286759" name="Text Box 39"/>
          <p:cNvSpPr txBox="1">
            <a:spLocks noChangeArrowheads="1"/>
          </p:cNvSpPr>
          <p:nvPr/>
        </p:nvSpPr>
        <p:spPr bwMode="auto">
          <a:xfrm>
            <a:off x="6346437" y="2753380"/>
            <a:ext cx="663963" cy="523220"/>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dirty="0">
                <a:solidFill>
                  <a:schemeClr val="bg1"/>
                </a:solidFill>
                <a:latin typeface="Tahoma" pitchFamily="34" charset="0"/>
                <a:ea typeface="Tahoma" pitchFamily="34" charset="0"/>
                <a:cs typeface="Tahoma" pitchFamily="34" charset="0"/>
              </a:rPr>
              <a:t>Sweet</a:t>
            </a:r>
          </a:p>
          <a:p>
            <a:pPr algn="ctr"/>
            <a:r>
              <a:rPr lang="en-US" sz="1400" dirty="0">
                <a:solidFill>
                  <a:schemeClr val="bg1"/>
                </a:solidFill>
                <a:latin typeface="Tahoma" pitchFamily="34" charset="0"/>
                <a:ea typeface="Tahoma" pitchFamily="34" charset="0"/>
                <a:cs typeface="Tahoma" pitchFamily="34" charset="0"/>
              </a:rPr>
              <a:t>Sue</a:t>
            </a:r>
          </a:p>
        </p:txBody>
      </p:sp>
      <p:sp>
        <p:nvSpPr>
          <p:cNvPr id="286760" name="Text Box 40"/>
          <p:cNvSpPr txBox="1">
            <a:spLocks noChangeArrowheads="1"/>
          </p:cNvSpPr>
          <p:nvPr/>
        </p:nvSpPr>
        <p:spPr bwMode="auto">
          <a:xfrm rot="20463612">
            <a:off x="7283742" y="2597562"/>
            <a:ext cx="561372" cy="369332"/>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900" dirty="0">
                <a:solidFill>
                  <a:schemeClr val="bg1"/>
                </a:solidFill>
                <a:latin typeface="Tahoma" pitchFamily="34" charset="0"/>
                <a:ea typeface="Tahoma" pitchFamily="34" charset="0"/>
                <a:cs typeface="Tahoma" pitchFamily="34" charset="0"/>
              </a:rPr>
              <a:t>Faithful</a:t>
            </a:r>
          </a:p>
          <a:p>
            <a:pPr algn="ctr"/>
            <a:r>
              <a:rPr lang="en-US" sz="900" dirty="0">
                <a:solidFill>
                  <a:schemeClr val="bg1"/>
                </a:solidFill>
                <a:latin typeface="Tahoma" pitchFamily="34" charset="0"/>
                <a:ea typeface="Tahoma" pitchFamily="34" charset="0"/>
                <a:cs typeface="Tahoma" pitchFamily="34" charset="0"/>
              </a:rPr>
              <a:t>Frank</a:t>
            </a:r>
          </a:p>
        </p:txBody>
      </p:sp>
      <p:sp>
        <p:nvSpPr>
          <p:cNvPr id="286761" name="Text Box 41"/>
          <p:cNvSpPr txBox="1">
            <a:spLocks noChangeArrowheads="1"/>
          </p:cNvSpPr>
          <p:nvPr/>
        </p:nvSpPr>
        <p:spPr bwMode="auto">
          <a:xfrm>
            <a:off x="7953656" y="2647890"/>
            <a:ext cx="553357" cy="400110"/>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000" dirty="0">
                <a:solidFill>
                  <a:schemeClr val="bg1"/>
                </a:solidFill>
                <a:latin typeface="Tahoma" pitchFamily="34" charset="0"/>
                <a:ea typeface="Tahoma" pitchFamily="34" charset="0"/>
                <a:cs typeface="Tahoma" pitchFamily="34" charset="0"/>
              </a:rPr>
              <a:t>Loving</a:t>
            </a:r>
          </a:p>
          <a:p>
            <a:pPr algn="ctr"/>
            <a:r>
              <a:rPr lang="en-US" sz="1000" dirty="0">
                <a:solidFill>
                  <a:schemeClr val="bg1"/>
                </a:solidFill>
                <a:latin typeface="Tahoma" pitchFamily="34" charset="0"/>
                <a:ea typeface="Tahoma" pitchFamily="34" charset="0"/>
                <a:cs typeface="Tahoma" pitchFamily="34" charset="0"/>
              </a:rPr>
              <a:t>Linda</a:t>
            </a:r>
          </a:p>
        </p:txBody>
      </p:sp>
    </p:spTree>
    <p:extLst>
      <p:ext uri="{BB962C8B-B14F-4D97-AF65-F5344CB8AC3E}">
        <p14:creationId xmlns:p14="http://schemas.microsoft.com/office/powerpoint/2010/main" val="33527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22">
                                            <p:txEl>
                                              <p:pRg st="0" end="0"/>
                                            </p:txEl>
                                          </p:spTgt>
                                        </p:tgtEl>
                                        <p:attrNameLst>
                                          <p:attrName>style.visibility</p:attrName>
                                        </p:attrNameLst>
                                      </p:cBhvr>
                                      <p:to>
                                        <p:strVal val="visible"/>
                                      </p:to>
                                    </p:set>
                                    <p:animEffect transition="in" filter="fade">
                                      <p:cBhvr>
                                        <p:cTn id="7" dur="500"/>
                                        <p:tgtEl>
                                          <p:spTgt spid="2867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722">
                                            <p:txEl>
                                              <p:pRg st="1" end="1"/>
                                            </p:txEl>
                                          </p:spTgt>
                                        </p:tgtEl>
                                        <p:attrNameLst>
                                          <p:attrName>style.visibility</p:attrName>
                                        </p:attrNameLst>
                                      </p:cBhvr>
                                      <p:to>
                                        <p:strVal val="visible"/>
                                      </p:to>
                                    </p:set>
                                    <p:animEffect transition="in" filter="fade">
                                      <p:cBhvr>
                                        <p:cTn id="12" dur="500"/>
                                        <p:tgtEl>
                                          <p:spTgt spid="2867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722">
                                            <p:txEl>
                                              <p:pRg st="3" end="3"/>
                                            </p:txEl>
                                          </p:spTgt>
                                        </p:tgtEl>
                                        <p:attrNameLst>
                                          <p:attrName>style.visibility</p:attrName>
                                        </p:attrNameLst>
                                      </p:cBhvr>
                                      <p:to>
                                        <p:strVal val="visible"/>
                                      </p:to>
                                    </p:set>
                                    <p:animEffect transition="in" filter="fade">
                                      <p:cBhvr>
                                        <p:cTn id="17" dur="500"/>
                                        <p:tgtEl>
                                          <p:spTgt spid="2867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5444</TotalTime>
  <Words>5599</Words>
  <Application>Microsoft Macintosh PowerPoint</Application>
  <PresentationFormat>On-screen Show (4:3)</PresentationFormat>
  <Paragraphs>1825</Paragraphs>
  <Slides>146</Slides>
  <Notes>20</Notes>
  <HiddenSlides>0</HiddenSlides>
  <MMClips>0</MMClips>
  <ScaleCrop>false</ScaleCrop>
  <HeadingPairs>
    <vt:vector size="6" baseType="variant">
      <vt:variant>
        <vt:lpstr>Theme</vt:lpstr>
      </vt:variant>
      <vt:variant>
        <vt:i4>2</vt:i4>
      </vt:variant>
      <vt:variant>
        <vt:lpstr>Embedded OLE Servers</vt:lpstr>
      </vt:variant>
      <vt:variant>
        <vt:i4>4</vt:i4>
      </vt:variant>
      <vt:variant>
        <vt:lpstr>Slide Titles</vt:lpstr>
      </vt:variant>
      <vt:variant>
        <vt:i4>146</vt:i4>
      </vt:variant>
    </vt:vector>
  </HeadingPairs>
  <TitlesOfParts>
    <vt:vector size="152" baseType="lpstr">
      <vt:lpstr>Module</vt:lpstr>
      <vt:lpstr>Office Theme</vt:lpstr>
      <vt:lpstr>CorelDRAW</vt:lpstr>
      <vt:lpstr>CorelPhotoPaint.Image.7</vt:lpstr>
      <vt:lpstr>CorelDRAW!</vt:lpstr>
      <vt:lpstr>Clip</vt:lpstr>
      <vt:lpstr>Youth Alive Reducing at risk Behavior  </vt:lpstr>
      <vt:lpstr>Welcome!</vt:lpstr>
      <vt:lpstr>Presentation</vt:lpstr>
      <vt:lpstr>US Bureau of Justice Statistics 2002</vt:lpstr>
      <vt:lpstr>Statistics show</vt:lpstr>
      <vt:lpstr>PowerPoint Presentation</vt:lpstr>
      <vt:lpstr>Probationers Surveyed  (1995)</vt:lpstr>
      <vt:lpstr>1997 Report</vt:lpstr>
      <vt:lpstr>Highest incidence of drug use </vt:lpstr>
      <vt:lpstr>Convicted jail inmates 1998</vt:lpstr>
      <vt:lpstr>Fiscal year 1999</vt:lpstr>
      <vt:lpstr>What a devastating impact the use of drugs has!</vt:lpstr>
      <vt:lpstr>Cannot put monetary value on human lives &amp; suffering!</vt:lpstr>
      <vt:lpstr>Cost of child welfare and court cost needed to arrest, try, sentence, and incarcerate those found guilty of the billion dollars of…. </vt:lpstr>
      <vt:lpstr>AOD-related offenses, are  a tremendous drain on the Nation’s resources</vt:lpstr>
      <vt:lpstr>Challenge </vt:lpstr>
      <vt:lpstr>PowerPoint Presentation</vt:lpstr>
      <vt:lpstr>Study by Dr. Gary Hopkins &amp; Associates</vt:lpstr>
      <vt:lpstr>Study by Dr. Gary Hopkins &amp; Associates</vt:lpstr>
      <vt:lpstr>Study by Dr. Gary Hopkins &amp; Associates</vt:lpstr>
      <vt:lpstr>Realizing Youth</vt:lpstr>
      <vt:lpstr>GC’s Youth, Education, Health &amp; Family Ministries departments collaboratively launch the Youth Alive Program </vt:lpstr>
      <vt:lpstr>Supporting Study</vt:lpstr>
      <vt:lpstr>Published in JAMA, 1997</vt:lpstr>
      <vt:lpstr>Examples of at-risk behaviors: </vt:lpstr>
      <vt:lpstr>Two vital factors </vt:lpstr>
      <vt:lpstr>Factor #1</vt:lpstr>
      <vt:lpstr>PowerPoint Presentation</vt:lpstr>
      <vt:lpstr>Drugs used</vt:lpstr>
      <vt:lpstr>Drug use then is a symptom, not a cause, of personal and social maladjustment    </vt:lpstr>
      <vt:lpstr> Drugs used to produce  psychological dependence</vt:lpstr>
      <vt:lpstr>Impact of drugs is powerful ! !</vt:lpstr>
      <vt:lpstr>PowerPoint Presentation</vt:lpstr>
      <vt:lpstr>Introduce a power STRONGER than the power of drugs!!</vt:lpstr>
      <vt:lpstr>“I can do all things through him who gives me  strength.”</vt:lpstr>
      <vt:lpstr>Factor #2</vt:lpstr>
      <vt:lpstr>PowerPoint Presentation</vt:lpstr>
      <vt:lpstr>Man is not an island</vt:lpstr>
      <vt:lpstr> Biblically Supported</vt:lpstr>
      <vt:lpstr>Youth Alive incorporates these two important factors!</vt:lpstr>
      <vt:lpstr>Youth Alive has five elements</vt:lpstr>
      <vt:lpstr>PowerPoint Presentation</vt:lpstr>
      <vt:lpstr>PowerPoint Presentation</vt:lpstr>
      <vt:lpstr>PowerPoint Presentation</vt:lpstr>
      <vt:lpstr>PowerPoint Presentation</vt:lpstr>
      <vt:lpstr>PowerPoint Presentation</vt:lpstr>
      <vt:lpstr>PowerPoint Presentation</vt:lpstr>
      <vt:lpstr>Maryland Study</vt:lpstr>
      <vt:lpstr>R. J. Reynold Discovered….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in a safe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Note:</vt:lpstr>
      <vt:lpstr>PowerPoint Presentation</vt:lpstr>
      <vt:lpstr>PowerPoint Presentation</vt:lpstr>
      <vt:lpstr>PowerPoint Presentation</vt:lpstr>
      <vt:lpstr>PowerPoint Presentation</vt:lpstr>
      <vt:lpstr>Youth Alive Fulfills the Imperatives Recommended  by the  Valuegenesis Study </vt:lpstr>
      <vt:lpstr>“If our churches don’t have an effective youth ministry or programming designed especially for them, coupled with nurturing and caring adults to mentor their faith to the Lord, I believe our congregations will see our youth drifting away from God.”                        Bailey Gillespie</vt:lpstr>
      <vt:lpstr>PowerPoint Presentation</vt:lpstr>
      <vt:lpstr>Acceptance of  Youth Alive </vt:lpstr>
      <vt:lpstr>Total negative words</vt:lpstr>
      <vt:lpstr>PowerPoint Presentation</vt:lpstr>
      <vt:lpstr>Adult &amp; Youth Participants’ Responses</vt:lpstr>
      <vt:lpstr>“Through our years at (academy) we have taken lots of students to various types of activities, but none have had the positive impact of  Youth Alive. It is unique and effective, and we’re convinced this is the kind of innovative approach we need to meet the needs of our young people in the coming years.”</vt:lpstr>
      <vt:lpstr>“Youth Alive has helped me so much with my problems. Especially alcohol. It’s hard to give it up and say no by yourself. Youth Alive has given me the hope and courage to go on with life.”</vt:lpstr>
      <vt:lpstr>Responses from parents of students who were greatly pleased with orientation program using Youth Alive principles</vt:lpstr>
      <vt:lpstr>Father</vt:lpstr>
      <vt:lpstr>Mother</vt:lpstr>
      <vt:lpstr>Exposures</vt:lpstr>
      <vt:lpstr>Divide workshop participants  into groups of 4</vt:lpstr>
      <vt:lpstr>Name Game (pg.25)</vt:lpstr>
      <vt:lpstr>“What did you learn from this Name Game?”</vt:lpstr>
      <vt:lpstr>It feels good to have a positive adjective before your name instead of being put down!</vt:lpstr>
      <vt:lpstr>PowerPoint Presentation</vt:lpstr>
      <vt:lpstr>Games Played</vt:lpstr>
      <vt:lpstr>Trust Walk Game (pg. 28)</vt:lpstr>
      <vt:lpstr>TRUST WALK</vt:lpstr>
      <vt:lpstr>Responses may include . . .</vt:lpstr>
      <vt:lpstr>PowerPoint Presentation</vt:lpstr>
      <vt:lpstr>Using “Honor, Dignity and Respect”</vt:lpstr>
      <vt:lpstr>“Warm Fuzzy” (pg.29)</vt:lpstr>
      <vt:lpstr>PowerPoint Presentation</vt:lpstr>
      <vt:lpstr>Every normal human being</vt:lpstr>
      <vt:lpstr>Smithsonian Museum  in Washington, D.C.</vt:lpstr>
      <vt:lpstr>PowerPoint Presentation</vt:lpstr>
      <vt:lpstr>“Abe Lincoln is one of the greatest statesmen of all time . . .”</vt:lpstr>
      <vt:lpstr>Exposing Youth to:</vt:lpstr>
      <vt:lpstr>Contributes to the  Positive Environment  where connectedness and unity among youth and adults takes place easily!!</vt:lpstr>
      <vt:lpstr>The need to use drugs to temporarily alleviate problems, is no longer there !</vt:lpstr>
      <vt:lpstr>Closing Activities</vt:lpstr>
      <vt:lpstr>PowerPoint Presentation</vt:lpstr>
      <vt:lpstr>   Suggested  Youth Alive    Conference</vt:lpstr>
      <vt:lpstr>Ratio for Training</vt:lpstr>
      <vt:lpstr>Therefore . . .</vt:lpstr>
      <vt:lpstr>Suggested Facilitator’s Training Prior to Youth Alive Conference</vt:lpstr>
      <vt:lpstr>PowerPoint Presentation</vt:lpstr>
      <vt:lpstr>PowerPoint Presentation</vt:lpstr>
      <vt:lpstr>PowerPoint Presentation</vt:lpstr>
      <vt:lpstr>Youth Alive Congress  at  Local Educational Institution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Suggestions for  Community Outreach Programs</vt:lpstr>
      <vt:lpstr>Follow-Up Training Schedule</vt:lpstr>
      <vt:lpstr>PowerPoint Presentation</vt:lpstr>
      <vt:lpstr>Suggested Topics for the  Youth Alive Workshops</vt:lpstr>
      <vt:lpstr>Sample of  Youth Alive Local Club Meeting</vt:lpstr>
      <vt:lpstr>Place</vt:lpstr>
      <vt:lpstr>Time</vt:lpstr>
      <vt:lpstr>PowerPoint Presentation</vt:lpstr>
      <vt:lpstr>Agenda</vt:lpstr>
      <vt:lpstr>Agenda</vt:lpstr>
      <vt:lpstr>Agenda</vt:lpstr>
      <vt:lpstr>PowerPoint Presentation</vt:lpstr>
      <vt:lpstr>PowerPoint Presentation</vt:lpstr>
      <vt:lpstr>PowerPoint Presentation</vt:lpstr>
      <vt:lpstr>PowerPoint Presentation</vt:lpstr>
      <vt:lpstr>PowerPoint Presentation</vt:lpstr>
      <vt:lpstr>PowerPoint Presentation</vt:lpstr>
      <vt:lpstr>Recommendation</vt:lpstr>
      <vt:lpstr>     Whereas</vt:lpstr>
      <vt:lpstr>Every regular youth program will incorporate the 3 F’s Youth Alive principles so there is the connectedness with the Lord and with each other, thus reducing greatly the “at risk” behaviors.</vt:lpstr>
      <vt:lpstr>PowerPoint Presentation</vt:lpstr>
    </vt:vector>
  </TitlesOfParts>
  <Company>General Conference of SDA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It’s My Desire</dc:title>
  <dc:creator>KnightC</dc:creator>
  <cp:lastModifiedBy>Kuntaraf, Kathleen</cp:lastModifiedBy>
  <cp:revision>720</cp:revision>
  <cp:lastPrinted>2013-06-05T19:11:43Z</cp:lastPrinted>
  <dcterms:created xsi:type="dcterms:W3CDTF">2002-07-23T22:47:42Z</dcterms:created>
  <dcterms:modified xsi:type="dcterms:W3CDTF">2013-09-05T17:55:53Z</dcterms:modified>
</cp:coreProperties>
</file>